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62"/>
  </p:notesMasterIdLst>
  <p:handoutMasterIdLst>
    <p:handoutMasterId r:id="rId63"/>
  </p:handoutMasterIdLst>
  <p:sldIdLst>
    <p:sldId id="256" r:id="rId2"/>
    <p:sldId id="285" r:id="rId3"/>
    <p:sldId id="337" r:id="rId4"/>
    <p:sldId id="338" r:id="rId5"/>
    <p:sldId id="403" r:id="rId6"/>
    <p:sldId id="440" r:id="rId7"/>
    <p:sldId id="407" r:id="rId8"/>
    <p:sldId id="408" r:id="rId9"/>
    <p:sldId id="402" r:id="rId10"/>
    <p:sldId id="339" r:id="rId11"/>
    <p:sldId id="404" r:id="rId12"/>
    <p:sldId id="405" r:id="rId13"/>
    <p:sldId id="342" r:id="rId14"/>
    <p:sldId id="409" r:id="rId15"/>
    <p:sldId id="410" r:id="rId16"/>
    <p:sldId id="344" r:id="rId17"/>
    <p:sldId id="412" r:id="rId18"/>
    <p:sldId id="411" r:id="rId19"/>
    <p:sldId id="413" r:id="rId20"/>
    <p:sldId id="416" r:id="rId21"/>
    <p:sldId id="414" r:id="rId22"/>
    <p:sldId id="419" r:id="rId23"/>
    <p:sldId id="420" r:id="rId24"/>
    <p:sldId id="418" r:id="rId25"/>
    <p:sldId id="415" r:id="rId26"/>
    <p:sldId id="349" r:id="rId27"/>
    <p:sldId id="362" r:id="rId28"/>
    <p:sldId id="350" r:id="rId29"/>
    <p:sldId id="351" r:id="rId30"/>
    <p:sldId id="421" r:id="rId31"/>
    <p:sldId id="352" r:id="rId32"/>
    <p:sldId id="354" r:id="rId33"/>
    <p:sldId id="422" r:id="rId34"/>
    <p:sldId id="355" r:id="rId35"/>
    <p:sldId id="357" r:id="rId36"/>
    <p:sldId id="358" r:id="rId37"/>
    <p:sldId id="426" r:id="rId38"/>
    <p:sldId id="425" r:id="rId39"/>
    <p:sldId id="423" r:id="rId40"/>
    <p:sldId id="424" r:id="rId41"/>
    <p:sldId id="361" r:id="rId42"/>
    <p:sldId id="363" r:id="rId43"/>
    <p:sldId id="427" r:id="rId44"/>
    <p:sldId id="429" r:id="rId45"/>
    <p:sldId id="439" r:id="rId46"/>
    <p:sldId id="364" r:id="rId47"/>
    <p:sldId id="366" r:id="rId48"/>
    <p:sldId id="370" r:id="rId49"/>
    <p:sldId id="367" r:id="rId50"/>
    <p:sldId id="371" r:id="rId51"/>
    <p:sldId id="433" r:id="rId52"/>
    <p:sldId id="373" r:id="rId53"/>
    <p:sldId id="374" r:id="rId54"/>
    <p:sldId id="436" r:id="rId55"/>
    <p:sldId id="437" r:id="rId56"/>
    <p:sldId id="441" r:id="rId57"/>
    <p:sldId id="442" r:id="rId58"/>
    <p:sldId id="443" r:id="rId59"/>
    <p:sldId id="438" r:id="rId60"/>
    <p:sldId id="401" r:id="rId6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660066"/>
    <a:srgbClr val="993366"/>
    <a:srgbClr val="006600"/>
    <a:srgbClr val="FEEDCE"/>
    <a:srgbClr val="9900CC"/>
    <a:srgbClr val="80008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4" autoAdjust="0"/>
    <p:restoredTop sz="94660"/>
  </p:normalViewPr>
  <p:slideViewPr>
    <p:cSldViewPr>
      <p:cViewPr varScale="1">
        <p:scale>
          <a:sx n="81" d="100"/>
          <a:sy n="81" d="100"/>
        </p:scale>
        <p:origin x="1459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anose="02010600030101010101" pitchFamily="2" charset="-122"/>
              </a:defRPr>
            </a:lvl1pPr>
          </a:lstStyle>
          <a:p>
            <a:fld id="{456F84B9-7964-46B3-B06E-F8095294514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5999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anose="02010600030101010101" pitchFamily="2" charset="-122"/>
              </a:defRPr>
            </a:lvl1pPr>
          </a:lstStyle>
          <a:p>
            <a:fld id="{2B395D3C-C6D0-4B11-894A-4300A451DD1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67081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CC3FF64E-A27A-427C-9CD7-7F7DB5ECE2BB}" type="slidenum">
              <a:rPr lang="en-US" altLang="zh-CN" sz="1200" b="0">
                <a:ea typeface="宋体" panose="02010600030101010101" pitchFamily="2" charset="-122"/>
              </a:rPr>
              <a:pPr eaLnBrk="1" hangingPunct="1"/>
              <a:t>1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005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17197155-3C3F-4B52-A65F-4F211E890D36}" type="slidenum">
              <a:rPr lang="en-US" altLang="zh-CN" sz="1200" b="0">
                <a:ea typeface="宋体" panose="02010600030101010101" pitchFamily="2" charset="-122"/>
              </a:rPr>
              <a:pPr eaLnBrk="1" hangingPunct="1"/>
              <a:t>2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437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ED1B326F-096A-40AD-9C19-FE6B48A5C0CD}" type="slidenum">
              <a:rPr lang="en-US" altLang="zh-CN" sz="1200" b="0">
                <a:ea typeface="宋体" panose="02010600030101010101" pitchFamily="2" charset="-122"/>
              </a:rPr>
              <a:pPr eaLnBrk="1" hangingPunct="1"/>
              <a:t>4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076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AEDCF8F3-5BCC-4F4F-AEB7-04FB2E0CA87F}" type="slidenum">
              <a:rPr lang="en-US" altLang="zh-CN" sz="1200" b="0">
                <a:ea typeface="宋体" panose="02010600030101010101" pitchFamily="2" charset="-122"/>
              </a:rPr>
              <a:pPr eaLnBrk="1" hangingPunct="1"/>
              <a:t>5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743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B88941B6-5260-4B59-B43D-6977F914A3EA}" type="slidenum">
              <a:rPr lang="en-US" altLang="zh-CN" sz="1200" b="0">
                <a:ea typeface="宋体" panose="02010600030101010101" pitchFamily="2" charset="-122"/>
              </a:rPr>
              <a:pPr eaLnBrk="1" hangingPunct="1"/>
              <a:t>9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011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7968D70C-3DC9-4D63-8801-6DD22EC31B86}" type="slidenum">
              <a:rPr lang="en-US" altLang="zh-CN" sz="1200" b="0">
                <a:ea typeface="宋体" panose="02010600030101010101" pitchFamily="2" charset="-122"/>
              </a:rPr>
              <a:pPr eaLnBrk="1" hangingPunct="1"/>
              <a:t>10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008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B9C37F54-9136-4CE5-A615-EA1A7F8F467F}" type="slidenum">
              <a:rPr lang="en-US" altLang="zh-CN" sz="1200" b="0">
                <a:ea typeface="宋体" panose="02010600030101010101" pitchFamily="2" charset="-122"/>
              </a:rPr>
              <a:pPr eaLnBrk="1" hangingPunct="1"/>
              <a:t>11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282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0EC53093-09FF-4B82-BFAB-1F4DE15D7B7A}" type="slidenum">
              <a:rPr lang="en-US" altLang="zh-CN" sz="1200" b="0">
                <a:ea typeface="宋体" panose="02010600030101010101" pitchFamily="2" charset="-122"/>
              </a:rPr>
              <a:pPr eaLnBrk="1" hangingPunct="1"/>
              <a:t>12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304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4.jpeg"/><Relationship Id="rId7" Type="http://schemas.openxmlformats.org/officeDocument/2006/relationships/image" Target="../media/image1.png"/><Relationship Id="rId12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oleObject" Target="../embeddings/oleObject3.bin"/><Relationship Id="rId5" Type="http://schemas.openxmlformats.org/officeDocument/2006/relationships/image" Target="../media/image6.jpeg"/><Relationship Id="rId10" Type="http://schemas.openxmlformats.org/officeDocument/2006/relationships/image" Target="../media/image7.jpeg"/><Relationship Id="rId4" Type="http://schemas.openxmlformats.org/officeDocument/2006/relationships/image" Target="../media/image5.jpeg"/><Relationship Id="rId9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gray">
          <a:xfrm>
            <a:off x="8004175" y="0"/>
            <a:ext cx="1139825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white">
          <a:xfrm>
            <a:off x="0" y="4638675"/>
            <a:ext cx="9144000" cy="2219325"/>
          </a:xfrm>
          <a:prstGeom prst="rect">
            <a:avLst/>
          </a:prstGeom>
          <a:solidFill>
            <a:schemeClr val="folHlink">
              <a:alpha val="3098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gray">
          <a:xfrm>
            <a:off x="0" y="2149475"/>
            <a:ext cx="9144000" cy="24987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Freeform 5"/>
          <p:cNvSpPr>
            <a:spLocks/>
          </p:cNvSpPr>
          <p:nvPr/>
        </p:nvSpPr>
        <p:spPr bwMode="gray">
          <a:xfrm>
            <a:off x="-9525" y="2138363"/>
            <a:ext cx="8015288" cy="2271712"/>
          </a:xfrm>
          <a:custGeom>
            <a:avLst/>
            <a:gdLst>
              <a:gd name="T0" fmla="*/ 0 w 5049"/>
              <a:gd name="T1" fmla="*/ 0 h 1471"/>
              <a:gd name="T2" fmla="*/ 8015288 w 5049"/>
              <a:gd name="T3" fmla="*/ 3089 h 1471"/>
              <a:gd name="T4" fmla="*/ 8013700 w 5049"/>
              <a:gd name="T5" fmla="*/ 2251636 h 1471"/>
              <a:gd name="T6" fmla="*/ 0 w 5049"/>
              <a:gd name="T7" fmla="*/ 2271712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294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3366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Group 15"/>
          <p:cNvGrpSpPr>
            <a:grpSpLocks/>
          </p:cNvGrpSpPr>
          <p:nvPr/>
        </p:nvGrpSpPr>
        <p:grpSpPr bwMode="auto">
          <a:xfrm>
            <a:off x="190500" y="2324100"/>
            <a:ext cx="3276600" cy="3314700"/>
            <a:chOff x="120" y="1464"/>
            <a:chExt cx="2064" cy="2088"/>
          </a:xfrm>
        </p:grpSpPr>
        <p:sp>
          <p:nvSpPr>
            <p:cNvPr id="10" name="AutoShape 16" descr="gdd01"/>
            <p:cNvSpPr>
              <a:spLocks noChangeArrowheads="1"/>
            </p:cNvSpPr>
            <p:nvPr userDrawn="1"/>
          </p:nvSpPr>
          <p:spPr bwMode="gray">
            <a:xfrm>
              <a:off x="120" y="1992"/>
              <a:ext cx="1104" cy="1008"/>
            </a:xfrm>
            <a:prstGeom prst="hexagon">
              <a:avLst>
                <a:gd name="adj" fmla="val 27381"/>
                <a:gd name="vf" fmla="val 115470"/>
              </a:avLst>
            </a:prstGeom>
            <a:blipFill dpi="0" rotWithShape="1">
              <a:blip r:embed="rId3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/>
              <a:endParaRPr lang="ko-KR" altLang="en-US" sz="1800" b="0">
                <a:latin typeface="Times New Roman" panose="02020603050405020304" pitchFamily="18" charset="0"/>
                <a:ea typeface="Gulim" panose="020B0600000101010101" pitchFamily="34" charset="-127"/>
              </a:endParaRPr>
            </a:p>
          </p:txBody>
        </p:sp>
        <p:sp>
          <p:nvSpPr>
            <p:cNvPr id="11" name="AutoShape 17" descr="gdd04"/>
            <p:cNvSpPr>
              <a:spLocks noChangeArrowheads="1"/>
            </p:cNvSpPr>
            <p:nvPr userDrawn="1"/>
          </p:nvSpPr>
          <p:spPr bwMode="gray">
            <a:xfrm>
              <a:off x="1032" y="1464"/>
              <a:ext cx="1152" cy="1008"/>
            </a:xfrm>
            <a:prstGeom prst="hexagon">
              <a:avLst>
                <a:gd name="adj" fmla="val 28571"/>
                <a:gd name="vf" fmla="val 115470"/>
              </a:avLst>
            </a:prstGeom>
            <a:blipFill dpi="0" rotWithShape="1">
              <a:blip r:embed="rId4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/>
              <a:endParaRPr lang="ko-KR" altLang="en-US" sz="1800" b="0">
                <a:latin typeface="Times New Roman" panose="02020603050405020304" pitchFamily="18" charset="0"/>
                <a:ea typeface="Gulim" panose="020B0600000101010101" pitchFamily="34" charset="-127"/>
              </a:endParaRPr>
            </a:p>
          </p:txBody>
        </p:sp>
        <p:sp>
          <p:nvSpPr>
            <p:cNvPr id="12" name="AutoShape 18" descr="gdd03"/>
            <p:cNvSpPr>
              <a:spLocks noChangeArrowheads="1"/>
            </p:cNvSpPr>
            <p:nvPr userDrawn="1"/>
          </p:nvSpPr>
          <p:spPr bwMode="gray">
            <a:xfrm>
              <a:off x="1008" y="2544"/>
              <a:ext cx="1152" cy="1008"/>
            </a:xfrm>
            <a:prstGeom prst="hexagon">
              <a:avLst>
                <a:gd name="adj" fmla="val 28571"/>
                <a:gd name="vf" fmla="val 115470"/>
              </a:avLst>
            </a:prstGeom>
            <a:blipFill dpi="0" rotWithShape="1">
              <a:blip r:embed="rId5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/>
              <a:endParaRPr lang="ko-KR" altLang="en-US" sz="1800" b="0">
                <a:latin typeface="Times New Roman" panose="02020603050405020304" pitchFamily="18" charset="0"/>
                <a:ea typeface="Gulim" panose="020B0600000101010101" pitchFamily="34" charset="-127"/>
              </a:endParaRPr>
            </a:p>
          </p:txBody>
        </p:sp>
      </p:grpSp>
      <p:graphicFrame>
        <p:nvGraphicFramePr>
          <p:cNvPr id="13" name="Object 19"/>
          <p:cNvGraphicFramePr>
            <a:graphicFrameLocks noChangeAspect="1"/>
          </p:cNvGraphicFramePr>
          <p:nvPr userDrawn="1"/>
        </p:nvGraphicFramePr>
        <p:xfrm>
          <a:off x="3429000" y="3581400"/>
          <a:ext cx="441960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3" name="Image" r:id="rId6" imgW="7720635" imgH="469841" progId="Photoshop.Image.7">
                  <p:embed/>
                </p:oleObj>
              </mc:Choice>
              <mc:Fallback>
                <p:oleObj name="Image" r:id="rId6" imgW="7720635" imgH="469841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clrChange>
                          <a:clrFrom>
                            <a:srgbClr val="8DA1B2"/>
                          </a:clrFrom>
                          <a:clrTo>
                            <a:srgbClr val="8DA1B2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581400"/>
                        <a:ext cx="4419600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0"/>
          <p:cNvGraphicFramePr>
            <a:graphicFrameLocks noChangeAspect="1"/>
          </p:cNvGraphicFramePr>
          <p:nvPr userDrawn="1"/>
        </p:nvGraphicFramePr>
        <p:xfrm>
          <a:off x="1143000" y="1371600"/>
          <a:ext cx="67627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4" name="Image" r:id="rId8" imgW="11123810" imgH="1066291" progId="Photoshop.Image.7">
                  <p:embed/>
                </p:oleObj>
              </mc:Choice>
              <mc:Fallback>
                <p:oleObj name="Image" r:id="rId8" imgW="11123810" imgH="1066291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371600"/>
                        <a:ext cx="67627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21" descr="hdulogo"/>
          <p:cNvPicPr>
            <a:picLocks noChangeAspect="1" noChangeArrowheads="1"/>
          </p:cNvPicPr>
          <p:nvPr userDrawn="1"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3338"/>
            <a:ext cx="1905000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" name="Object 22"/>
          <p:cNvGraphicFramePr>
            <a:graphicFrameLocks noChangeAspect="1"/>
          </p:cNvGraphicFramePr>
          <p:nvPr userDrawn="1"/>
        </p:nvGraphicFramePr>
        <p:xfrm>
          <a:off x="3779838" y="2649538"/>
          <a:ext cx="35433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5" name="Image" r:id="rId11" imgW="3542857" imgH="634697" progId="Photoshop.Image.7">
                  <p:embed/>
                </p:oleObj>
              </mc:Choice>
              <mc:Fallback>
                <p:oleObj name="Image" r:id="rId11" imgW="3542857" imgH="634697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clrChange>
                          <a:clrFrom>
                            <a:srgbClr val="7592AB"/>
                          </a:clrFrom>
                          <a:clrTo>
                            <a:srgbClr val="7592AB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2649538"/>
                        <a:ext cx="35433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3894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4C7216-A3E5-41B8-90D8-ADDE9C0192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2869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943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943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CE0367-83EF-4495-B034-F556EF5FD8C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5098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05D0C7-DC62-4384-B9B9-317DFB16548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6396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076325"/>
            <a:ext cx="4038600" cy="25479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776663"/>
            <a:ext cx="4038600" cy="25479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20CA72-64E6-4351-B861-22D88C14814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1698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076325"/>
            <a:ext cx="8229600" cy="25479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776663"/>
            <a:ext cx="8229600" cy="25479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AA833E-BC31-422A-9238-AF8BB732672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2236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0072AC-A06A-4238-8DCC-3EF3E988A8D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8660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076325"/>
            <a:ext cx="4038600" cy="25479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776663"/>
            <a:ext cx="4038600" cy="25479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882EDF-D7CB-43D0-A8C6-C593C28518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8361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381000"/>
            <a:ext cx="8229600" cy="594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22E588-D379-49CB-AC10-7873C994156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5309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F2FA5-FD47-42ED-B459-CEA452246D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2657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24B342-C139-4D6F-B229-295AAD7EA58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640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7B3C9C-C6DE-4B8E-AB70-139C9A73E3A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5472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3BDE27-2D46-41CF-A842-C5AF0DE5E8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417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E26AD0-3EB3-4A0B-8DF0-5ABD861B716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9829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E3C0D8-E028-4D30-8B62-7179F16BB26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7871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A17DBB-A0C1-4EB8-B3D9-F52B2ED195B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70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DD0D11-762D-4EEF-A724-5F237D564FD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7154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2"/>
          <p:cNvSpPr>
            <a:spLocks/>
          </p:cNvSpPr>
          <p:nvPr/>
        </p:nvSpPr>
        <p:spPr bwMode="gray">
          <a:xfrm>
            <a:off x="-9525" y="344488"/>
            <a:ext cx="8194675" cy="633412"/>
          </a:xfrm>
          <a:custGeom>
            <a:avLst/>
            <a:gdLst>
              <a:gd name="T0" fmla="*/ 0 w 5049"/>
              <a:gd name="T1" fmla="*/ 0 h 1471"/>
              <a:gd name="T2" fmla="*/ 8194675 w 5049"/>
              <a:gd name="T3" fmla="*/ 861 h 1471"/>
              <a:gd name="T4" fmla="*/ 8193052 w 5049"/>
              <a:gd name="T5" fmla="*/ 627814 h 1471"/>
              <a:gd name="T6" fmla="*/ 0 w 5049"/>
              <a:gd name="T7" fmla="*/ 633412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3366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27" name="Group 3"/>
          <p:cNvGrpSpPr>
            <a:grpSpLocks/>
          </p:cNvGrpSpPr>
          <p:nvPr/>
        </p:nvGrpSpPr>
        <p:grpSpPr bwMode="auto">
          <a:xfrm>
            <a:off x="8153400" y="0"/>
            <a:ext cx="990600" cy="6858000"/>
            <a:chOff x="5040" y="0"/>
            <a:chExt cx="720" cy="4320"/>
          </a:xfrm>
        </p:grpSpPr>
        <p:sp>
          <p:nvSpPr>
            <p:cNvPr id="1038" name="Rectangle 4"/>
            <p:cNvSpPr>
              <a:spLocks noChangeArrowheads="1"/>
            </p:cNvSpPr>
            <p:nvPr/>
          </p:nvSpPr>
          <p:spPr bwMode="gray">
            <a:xfrm>
              <a:off x="5042" y="0"/>
              <a:ext cx="718" cy="4320"/>
            </a:xfrm>
            <a:prstGeom prst="rect">
              <a:avLst/>
            </a:prstGeom>
            <a:solidFill>
              <a:schemeClr val="folHlink">
                <a:alpha val="3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9" name="Rectangle 5"/>
            <p:cNvSpPr>
              <a:spLocks noChangeArrowheads="1"/>
            </p:cNvSpPr>
            <p:nvPr/>
          </p:nvSpPr>
          <p:spPr bwMode="gray">
            <a:xfrm>
              <a:off x="5040" y="219"/>
              <a:ext cx="720" cy="3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028" name="AutoShape 6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AutoShape 7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0" name="AutoShape 8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24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5244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86750" y="6386513"/>
            <a:ext cx="457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fld id="{C77FC088-7577-476D-B225-2B65D806113C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1033" name="Group 13"/>
          <p:cNvGrpSpPr>
            <a:grpSpLocks/>
          </p:cNvGrpSpPr>
          <p:nvPr/>
        </p:nvGrpSpPr>
        <p:grpSpPr bwMode="auto">
          <a:xfrm>
            <a:off x="152400" y="228600"/>
            <a:ext cx="838200" cy="838200"/>
            <a:chOff x="18" y="144"/>
            <a:chExt cx="510" cy="480"/>
          </a:xfrm>
        </p:grpSpPr>
        <p:sp>
          <p:nvSpPr>
            <p:cNvPr id="1035" name="AutoShape 14"/>
            <p:cNvSpPr>
              <a:spLocks noChangeArrowheads="1"/>
            </p:cNvSpPr>
            <p:nvPr userDrawn="1"/>
          </p:nvSpPr>
          <p:spPr bwMode="gray">
            <a:xfrm>
              <a:off x="18" y="258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hlink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6" name="AutoShape 15"/>
            <p:cNvSpPr>
              <a:spLocks noChangeArrowheads="1"/>
            </p:cNvSpPr>
            <p:nvPr userDrawn="1"/>
          </p:nvSpPr>
          <p:spPr bwMode="gray">
            <a:xfrm>
              <a:off x="240" y="14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7" name="AutoShape 16"/>
            <p:cNvSpPr>
              <a:spLocks noChangeArrowheads="1"/>
            </p:cNvSpPr>
            <p:nvPr userDrawn="1"/>
          </p:nvSpPr>
          <p:spPr bwMode="gray">
            <a:xfrm>
              <a:off x="240" y="38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accent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034" name="Rectangle 17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381000"/>
            <a:ext cx="67056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5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95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95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95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95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41" grpId="0" build="p">
        <p:tmplLst>
          <p:tmpl lvl="1">
            <p:tnLst>
              <p:par>
                <p:cTn presetID="2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2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95241"/>
                        </p:tgtEl>
                        <p:attrNameLst>
                          <p:attrName/>
                        </p:attrNameLst>
                      </p:cBhvr>
                    </p:anim>
                  </p:childTnLst>
                </p:cTn>
              </p:par>
            </p:tnLst>
          </p:tmpl>
          <p:tmpl lvl="2">
            <p:tnLst>
              <p:par>
                <p:cTn presetID="2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2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95241"/>
                        </p:tgtEl>
                        <p:attrNameLst>
                          <p:attrName/>
                        </p:attrNameLst>
                      </p:cBhvr>
                    </p:anim>
                  </p:childTnLst>
                </p:cTn>
              </p:par>
            </p:tnLst>
          </p:tmpl>
          <p:tmpl lvl="3">
            <p:tnLst>
              <p:par>
                <p:cTn presetID="2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2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95241"/>
                        </p:tgtEl>
                        <p:attrNameLst>
                          <p:attrName/>
                        </p:attrNameLst>
                      </p:cBhvr>
                    </p:anim>
                  </p:childTnLst>
                </p:cTn>
              </p:par>
            </p:tnLst>
          </p:tmpl>
          <p:tmpl lvl="4">
            <p:tnLst>
              <p:par>
                <p:cTn presetID="2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2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95241"/>
                        </p:tgtEl>
                        <p:attrNameLst>
                          <p:attrName/>
                        </p:attrNameLst>
                      </p:cBhvr>
                    </p:anim>
                  </p:childTnLst>
                </p:cTn>
              </p:par>
            </p:tnLst>
          </p:tmpl>
          <p:tmpl lvl="5">
            <p:tnLst>
              <p:par>
                <p:cTn presetID="2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2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95241"/>
                        </p:tgtEl>
                        <p:attrNameLst>
                          <p:attrName/>
                        </p:attrNameLst>
                      </p:cBhvr>
                    </p:anim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slide" Target="slide3.x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slide" Target="slide3.xml"/><Relationship Id="rId5" Type="http://schemas.openxmlformats.org/officeDocument/2006/relationships/image" Target="../media/image8.gif"/><Relationship Id="rId4" Type="http://schemas.openxmlformats.org/officeDocument/2006/relationships/slide" Target="slide6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6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54.xml"/><Relationship Id="rId3" Type="http://schemas.openxmlformats.org/officeDocument/2006/relationships/image" Target="../media/image9.png"/><Relationship Id="rId7" Type="http://schemas.openxmlformats.org/officeDocument/2006/relationships/slide" Target="slide5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1.xml"/><Relationship Id="rId5" Type="http://schemas.openxmlformats.org/officeDocument/2006/relationships/slide" Target="slide41.xml"/><Relationship Id="rId4" Type="http://schemas.openxmlformats.org/officeDocument/2006/relationships/slide" Target="slide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7" Type="http://schemas.openxmlformats.org/officeDocument/2006/relationships/slide" Target="slide31.xml"/><Relationship Id="rId2" Type="http://schemas.openxmlformats.org/officeDocument/2006/relationships/slide" Target="slide2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slide" Target="slide27.xml"/><Relationship Id="rId4" Type="http://schemas.openxmlformats.org/officeDocument/2006/relationships/slide" Target="slide3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9.png"/><Relationship Id="rId5" Type="http://schemas.openxmlformats.org/officeDocument/2006/relationships/slide" Target="slide28.xml"/><Relationship Id="rId4" Type="http://schemas.openxmlformats.org/officeDocument/2006/relationships/image" Target="../media/image1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7" Type="http://schemas.openxmlformats.org/officeDocument/2006/relationships/image" Target="../media/image9.png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6" Type="http://schemas.openxmlformats.org/officeDocument/2006/relationships/slide" Target="slide2.xml"/><Relationship Id="rId5" Type="http://schemas.openxmlformats.org/officeDocument/2006/relationships/slide" Target="slide56.xml"/><Relationship Id="rId4" Type="http://schemas.openxmlformats.org/officeDocument/2006/relationships/slide" Target="slide2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7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8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28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8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27.xml"/><Relationship Id="rId1" Type="http://schemas.openxmlformats.org/officeDocument/2006/relationships/slideLayout" Target="../slideLayouts/slideLayout6.xml"/><Relationship Id="rId5" Type="http://schemas.openxmlformats.org/officeDocument/2006/relationships/slide" Target="slide46.xml"/><Relationship Id="rId4" Type="http://schemas.openxmlformats.org/officeDocument/2006/relationships/slide" Target="slide4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41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2" Type="http://schemas.openxmlformats.org/officeDocument/2006/relationships/slide" Target="slide4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slide" Target="slide4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4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9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27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.png"/><Relationship Id="rId5" Type="http://schemas.openxmlformats.org/officeDocument/2006/relationships/slide" Target="slide27.xml"/><Relationship Id="rId4" Type="http://schemas.openxmlformats.org/officeDocument/2006/relationships/image" Target="../media/image20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C57CDEEC-0FCC-4154-925D-00ADAE2FCEE5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10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245350" cy="563563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一、微程序控制的基本概念和工作原理</a:t>
            </a: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052513"/>
            <a:ext cx="7643812" cy="2447925"/>
          </a:xfrm>
        </p:spPr>
        <p:txBody>
          <a:bodyPr/>
          <a:lstStyle/>
          <a:p>
            <a:pPr marL="533400" indent="-533400" eaLnBrk="1" hangingPunct="1"/>
            <a:r>
              <a:rPr lang="en-US" altLang="zh-CN" smtClean="0">
                <a:solidFill>
                  <a:srgbClr val="006600"/>
                </a:solidFill>
              </a:rPr>
              <a:t>4</a:t>
            </a:r>
            <a:r>
              <a:rPr lang="zh-CN" altLang="en-US" smtClean="0">
                <a:solidFill>
                  <a:srgbClr val="006600"/>
                </a:solidFill>
              </a:rPr>
              <a:t>、微指令的一般结构</a:t>
            </a:r>
          </a:p>
          <a:p>
            <a:pPr marL="722313" lvl="1" indent="-457200" eaLnBrk="1" hangingPunct="1"/>
            <a:r>
              <a:rPr lang="zh-CN" altLang="en-US" smtClean="0">
                <a:solidFill>
                  <a:srgbClr val="FF0000"/>
                </a:solidFill>
              </a:rPr>
              <a:t>控制字段：</a:t>
            </a:r>
            <a:r>
              <a:rPr lang="zh-CN" altLang="en-US" smtClean="0"/>
              <a:t>包含了一组微命令信号，用于控制完成本条微指令的操作。</a:t>
            </a:r>
          </a:p>
          <a:p>
            <a:pPr marL="722313" lvl="1" indent="-457200" eaLnBrk="1" hangingPunct="1"/>
            <a:r>
              <a:rPr lang="zh-CN" altLang="en-US" smtClean="0">
                <a:solidFill>
                  <a:srgbClr val="FF0000"/>
                </a:solidFill>
              </a:rPr>
              <a:t>下址字段：</a:t>
            </a:r>
            <a:r>
              <a:rPr lang="zh-CN" altLang="en-US" smtClean="0"/>
              <a:t>用于指出</a:t>
            </a:r>
            <a:r>
              <a:rPr lang="zh-CN" altLang="en-US" smtClean="0">
                <a:solidFill>
                  <a:srgbClr val="006600"/>
                </a:solidFill>
              </a:rPr>
              <a:t>后继微地址</a:t>
            </a:r>
            <a:r>
              <a:rPr lang="zh-CN" altLang="en-US" smtClean="0"/>
              <a:t>（下条微指令地址）的相关信息。</a:t>
            </a:r>
          </a:p>
        </p:txBody>
      </p:sp>
      <p:graphicFrame>
        <p:nvGraphicFramePr>
          <p:cNvPr id="224284" name="Group 28"/>
          <p:cNvGraphicFramePr>
            <a:graphicFrameLocks noGrp="1"/>
          </p:cNvGraphicFramePr>
          <p:nvPr>
            <p:ph sz="half" idx="2"/>
          </p:nvPr>
        </p:nvGraphicFramePr>
        <p:xfrm>
          <a:off x="1835150" y="3429000"/>
          <a:ext cx="4800600" cy="647700"/>
        </p:xfrm>
        <a:graphic>
          <a:graphicData uri="http://schemas.openxmlformats.org/drawingml/2006/table">
            <a:tbl>
              <a:tblPr/>
              <a:tblGrid>
                <a:gridCol w="2400300"/>
                <a:gridCol w="2400300"/>
              </a:tblGrid>
              <a:tr h="647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控制字段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下址字段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2428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E984121E-DD8B-491D-907F-1F7F3B304E5A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11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188" y="1052513"/>
            <a:ext cx="7777162" cy="4824412"/>
          </a:xfrm>
        </p:spPr>
        <p:txBody>
          <a:bodyPr/>
          <a:lstStyle/>
          <a:p>
            <a:pPr marL="533400" indent="-533400" eaLnBrk="1" hangingPunct="1"/>
            <a:r>
              <a:rPr lang="zh-CN" altLang="en-US" smtClean="0">
                <a:solidFill>
                  <a:srgbClr val="006600"/>
                </a:solidFill>
              </a:rPr>
              <a:t>后继微地址的生成方法：</a:t>
            </a:r>
          </a:p>
          <a:p>
            <a:pPr marL="533400" indent="-533400" eaLnBrk="1" hangingPunct="1">
              <a:buClr>
                <a:srgbClr val="FF0000"/>
              </a:buClr>
              <a:buFont typeface="Wingdings" panose="05000000000000000000" pitchFamily="2" charset="2"/>
              <a:buAutoNum type="circleNumDbPlain"/>
            </a:pPr>
            <a:r>
              <a:rPr lang="zh-CN" altLang="en-US" sz="2400" smtClean="0">
                <a:solidFill>
                  <a:srgbClr val="FF0000"/>
                </a:solidFill>
              </a:rPr>
              <a:t>自增</a:t>
            </a:r>
            <a:r>
              <a:rPr lang="en-US" altLang="zh-CN" sz="2400" smtClean="0">
                <a:solidFill>
                  <a:srgbClr val="FF0000"/>
                </a:solidFill>
              </a:rPr>
              <a:t>1</a:t>
            </a:r>
            <a:r>
              <a:rPr lang="zh-CN" altLang="en-US" sz="2400" smtClean="0">
                <a:solidFill>
                  <a:srgbClr val="FF0000"/>
                </a:solidFill>
              </a:rPr>
              <a:t>：</a:t>
            </a:r>
            <a:r>
              <a:rPr lang="zh-CN" altLang="en-US" sz="2400" smtClean="0"/>
              <a:t>后继微地址</a:t>
            </a:r>
            <a:r>
              <a:rPr lang="en-US" altLang="zh-CN" sz="2400" smtClean="0"/>
              <a:t>=</a:t>
            </a:r>
            <a:r>
              <a:rPr lang="zh-CN" altLang="en-US" sz="2400" smtClean="0"/>
              <a:t>当前微地址</a:t>
            </a:r>
            <a:r>
              <a:rPr lang="en-US" altLang="zh-CN" sz="2400" smtClean="0"/>
              <a:t>+1</a:t>
            </a:r>
            <a:r>
              <a:rPr lang="zh-CN" altLang="en-US" sz="2400" smtClean="0"/>
              <a:t>，用于</a:t>
            </a:r>
            <a:r>
              <a:rPr lang="zh-CN" altLang="en-US" sz="2400" smtClean="0">
                <a:solidFill>
                  <a:srgbClr val="FF0000"/>
                </a:solidFill>
              </a:rPr>
              <a:t>顺序执行</a:t>
            </a:r>
            <a:r>
              <a:rPr lang="zh-CN" altLang="en-US" sz="2400" smtClean="0"/>
              <a:t>微程序的场合</a:t>
            </a:r>
          </a:p>
          <a:p>
            <a:pPr marL="533400" indent="-533400" eaLnBrk="1" hangingPunct="1">
              <a:buClr>
                <a:srgbClr val="FF0000"/>
              </a:buClr>
              <a:buFont typeface="Wingdings" panose="05000000000000000000" pitchFamily="2" charset="2"/>
              <a:buAutoNum type="circleNumDbPlain"/>
            </a:pPr>
            <a:r>
              <a:rPr lang="zh-CN" altLang="en-US" sz="2400" smtClean="0">
                <a:solidFill>
                  <a:srgbClr val="FF0000"/>
                </a:solidFill>
              </a:rPr>
              <a:t>下址字段产生：</a:t>
            </a:r>
            <a:r>
              <a:rPr lang="zh-CN" altLang="en-US" sz="2400" smtClean="0"/>
              <a:t>后继微地址由当前微指令的下址字段指定，用于</a:t>
            </a:r>
            <a:r>
              <a:rPr lang="zh-CN" altLang="en-US" sz="2400" smtClean="0">
                <a:solidFill>
                  <a:srgbClr val="FF0000"/>
                </a:solidFill>
              </a:rPr>
              <a:t>微程序转移</a:t>
            </a:r>
            <a:r>
              <a:rPr lang="zh-CN" altLang="en-US" sz="2400" smtClean="0"/>
              <a:t>的场合。</a:t>
            </a:r>
          </a:p>
          <a:p>
            <a:pPr marL="914400" lvl="1" indent="-457200" eaLnBrk="1" hangingPunct="1"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zh-CN" altLang="en-US" sz="2000" smtClean="0"/>
              <a:t>条件</a:t>
            </a:r>
            <a:r>
              <a:rPr lang="en-US" altLang="zh-CN" sz="2000" smtClean="0"/>
              <a:t>/</a:t>
            </a:r>
            <a:r>
              <a:rPr lang="zh-CN" altLang="en-US" sz="2000" smtClean="0"/>
              <a:t>无条件转移、微子程序调用</a:t>
            </a:r>
          </a:p>
          <a:p>
            <a:pPr marL="533400" indent="-533400" eaLnBrk="1" hangingPunct="1">
              <a:buClr>
                <a:srgbClr val="FF0000"/>
              </a:buClr>
              <a:buFont typeface="Wingdings" panose="05000000000000000000" pitchFamily="2" charset="2"/>
              <a:buAutoNum type="circleNumDbPlain"/>
            </a:pPr>
            <a:r>
              <a:rPr lang="zh-CN" altLang="en-US" sz="2400" smtClean="0">
                <a:solidFill>
                  <a:srgbClr val="FF0000"/>
                </a:solidFill>
              </a:rPr>
              <a:t>宏操作映射：</a:t>
            </a:r>
            <a:r>
              <a:rPr lang="zh-CN" altLang="en-US" sz="2400" smtClean="0"/>
              <a:t>由</a:t>
            </a:r>
            <a:r>
              <a:rPr lang="zh-CN" altLang="en-US" sz="2400" smtClean="0">
                <a:solidFill>
                  <a:srgbClr val="FF0000"/>
                </a:solidFill>
              </a:rPr>
              <a:t>机器指令操作码产生</a:t>
            </a:r>
            <a:r>
              <a:rPr lang="zh-CN" altLang="en-US" sz="2400" smtClean="0"/>
              <a:t>该指令对应的</a:t>
            </a:r>
            <a:r>
              <a:rPr lang="zh-CN" altLang="en-US" sz="2400" smtClean="0">
                <a:solidFill>
                  <a:srgbClr val="FF0000"/>
                </a:solidFill>
              </a:rPr>
              <a:t>微程序入口地址</a:t>
            </a:r>
            <a:r>
              <a:rPr lang="zh-CN" altLang="en-US" sz="2400" smtClean="0"/>
              <a:t>，主要用于指令译码。</a:t>
            </a:r>
          </a:p>
          <a:p>
            <a:pPr marL="914400" lvl="1" indent="-457200" eaLnBrk="1" hangingPunct="1"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zh-CN" altLang="en-US" sz="2000" smtClean="0">
                <a:latin typeface="Arial" panose="020B0604020202020204" pitchFamily="34" charset="0"/>
              </a:rPr>
              <a:t>实现方法：</a:t>
            </a:r>
            <a:r>
              <a:rPr lang="en-US" altLang="zh-CN" sz="2000" smtClean="0">
                <a:latin typeface="Arial" panose="020B0604020202020204" pitchFamily="34" charset="0"/>
              </a:rPr>
              <a:t>MAPROM</a:t>
            </a:r>
            <a:r>
              <a:rPr lang="zh-CN" altLang="en-US" sz="2000" smtClean="0">
                <a:latin typeface="Arial" panose="020B0604020202020204" pitchFamily="34" charset="0"/>
              </a:rPr>
              <a:t>或者逻辑电路</a:t>
            </a:r>
          </a:p>
          <a:p>
            <a:pPr marL="533400" indent="-533400" eaLnBrk="1" hangingPunct="1">
              <a:buClr>
                <a:srgbClr val="FF0000"/>
              </a:buClr>
              <a:buFont typeface="Wingdings" panose="05000000000000000000" pitchFamily="2" charset="2"/>
              <a:buAutoNum type="circleNumDbPlain"/>
            </a:pPr>
            <a:r>
              <a:rPr lang="zh-CN" altLang="en-US" sz="2400" smtClean="0">
                <a:solidFill>
                  <a:srgbClr val="FF0000"/>
                </a:solidFill>
              </a:rPr>
              <a:t>微子程序返回地址：</a:t>
            </a:r>
            <a:r>
              <a:rPr lang="zh-CN" altLang="en-US" sz="2400" smtClean="0"/>
              <a:t>由微子程序寄存器和堆栈产生微子程序的返回地址，用于微子程序的返回。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605713" cy="563563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一、微程序控制的基本概念和工作原理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C5EDCB42-63B5-47BF-A8AD-1A261F493FFB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12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461250" cy="563563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一、微程序控制的基本概念和工作原理</a:t>
            </a:r>
          </a:p>
        </p:txBody>
      </p:sp>
      <p:sp>
        <p:nvSpPr>
          <p:cNvPr id="13316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76325"/>
            <a:ext cx="4038600" cy="3000375"/>
          </a:xfrm>
        </p:spPr>
        <p:txBody>
          <a:bodyPr/>
          <a:lstStyle/>
          <a:p>
            <a:pPr eaLnBrk="1" hangingPunct="1"/>
            <a:r>
              <a:rPr lang="zh-CN" altLang="en-US" smtClean="0"/>
              <a:t>问题：如何确定下一条微指令的地址来源？</a:t>
            </a:r>
          </a:p>
          <a:p>
            <a:pPr eaLnBrk="1" hangingPunct="1"/>
            <a:r>
              <a:rPr lang="zh-CN" altLang="en-US" smtClean="0"/>
              <a:t>增加</a:t>
            </a:r>
            <a:r>
              <a:rPr lang="zh-CN" altLang="en-US" smtClean="0">
                <a:solidFill>
                  <a:srgbClr val="FF0000"/>
                </a:solidFill>
              </a:rPr>
              <a:t>判别测试字段，</a:t>
            </a:r>
            <a:r>
              <a:rPr lang="zh-CN" altLang="en-US" smtClean="0"/>
              <a:t>用于指明</a:t>
            </a:r>
            <a:r>
              <a:rPr lang="zh-CN" altLang="en-US" smtClean="0">
                <a:solidFill>
                  <a:srgbClr val="006600"/>
                </a:solidFill>
              </a:rPr>
              <a:t>后继微地址</a:t>
            </a:r>
            <a:r>
              <a:rPr lang="zh-CN" altLang="en-US" smtClean="0"/>
              <a:t>的来源。</a:t>
            </a:r>
          </a:p>
        </p:txBody>
      </p:sp>
      <p:graphicFrame>
        <p:nvGraphicFramePr>
          <p:cNvPr id="13317" name="Object 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500563" y="1052513"/>
          <a:ext cx="4554537" cy="573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4" name="Visio" r:id="rId4" imgW="4181094" imgH="5263896" progId="Visio.Drawing.11">
                  <p:embed/>
                </p:oleObj>
              </mc:Choice>
              <mc:Fallback>
                <p:oleObj name="Visio" r:id="rId4" imgW="4181094" imgH="5263896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1052513"/>
                        <a:ext cx="4554537" cy="5732462"/>
                      </a:xfrm>
                      <a:prstGeom prst="rect">
                        <a:avLst/>
                      </a:prstGeom>
                      <a:solidFill>
                        <a:srgbClr val="FEEDC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77" name="Group 21"/>
          <p:cNvGraphicFramePr>
            <a:graphicFrameLocks noGrp="1"/>
          </p:cNvGraphicFramePr>
          <p:nvPr>
            <p:ph sz="quarter" idx="3"/>
          </p:nvPr>
        </p:nvGraphicFramePr>
        <p:xfrm>
          <a:off x="468313" y="4437063"/>
          <a:ext cx="3889375" cy="1008062"/>
        </p:xfrm>
        <a:graphic>
          <a:graphicData uri="http://schemas.openxmlformats.org/drawingml/2006/table">
            <a:tbl>
              <a:tblPr/>
              <a:tblGrid>
                <a:gridCol w="1295400"/>
                <a:gridCol w="1270000"/>
                <a:gridCol w="1323975"/>
              </a:tblGrid>
              <a:tr h="10080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控制字段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判别测试字段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下址字段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</a:tbl>
          </a:graphicData>
        </a:graphic>
      </p:graphicFrame>
      <p:pic>
        <p:nvPicPr>
          <p:cNvPr id="352278" name="Picture 22" descr="back11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587692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5227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35227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C4D9FC07-BA61-4DE7-BDFA-576AA7BA2686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13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二、简单微程序控制器的设计 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6325"/>
            <a:ext cx="3754438" cy="5160963"/>
          </a:xfrm>
        </p:spPr>
        <p:txBody>
          <a:bodyPr/>
          <a:lstStyle/>
          <a:p>
            <a:pPr marL="533400" indent="-533400" eaLnBrk="1" hangingPunct="1"/>
            <a:r>
              <a:rPr lang="zh-CN" altLang="en-US" smtClean="0"/>
              <a:t>微程序控制器的设计主要完成两个任务：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v"/>
            </a:pPr>
            <a:r>
              <a:rPr lang="zh-CN" altLang="en-US" smtClean="0"/>
              <a:t>产生正确的微命令；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v"/>
            </a:pPr>
            <a:r>
              <a:rPr lang="zh-CN" altLang="en-US" smtClean="0"/>
              <a:t>产生正确的微指令序列（即上述</a:t>
            </a:r>
            <a:r>
              <a:rPr lang="en-US" altLang="zh-CN" smtClean="0"/>
              <a:t>CPU</a:t>
            </a:r>
            <a:r>
              <a:rPr lang="zh-CN" altLang="en-US" smtClean="0"/>
              <a:t>状态转换序列）。</a:t>
            </a:r>
          </a:p>
          <a:p>
            <a:pPr marL="533400" indent="-533400" eaLnBrk="1" hangingPunct="1"/>
            <a:r>
              <a:rPr lang="zh-CN" altLang="en-US" smtClean="0"/>
              <a:t>怎样采用微程序控制的方法来设计</a:t>
            </a:r>
            <a:r>
              <a:rPr lang="en-US" altLang="zh-CN" smtClean="0"/>
              <a:t>CPU</a:t>
            </a:r>
            <a:r>
              <a:rPr lang="zh-CN" altLang="en-US" smtClean="0"/>
              <a:t>呢？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4342" name="Object 4"/>
          <p:cNvGraphicFramePr>
            <a:graphicFrameLocks noChangeAspect="1"/>
          </p:cNvGraphicFramePr>
          <p:nvPr/>
        </p:nvGraphicFramePr>
        <p:xfrm>
          <a:off x="4191000" y="1125538"/>
          <a:ext cx="4832350" cy="525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Visio" r:id="rId3" imgW="3924367" imgH="4276657" progId="Visio.Drawing.11">
                  <p:embed/>
                </p:oleObj>
              </mc:Choice>
              <mc:Fallback>
                <p:oleObj name="Visio" r:id="rId3" imgW="3924367" imgH="4276657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125538"/>
                        <a:ext cx="4832350" cy="5256212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4284663" y="6400800"/>
            <a:ext cx="4321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黑体" panose="02010609060101010101" pitchFamily="49" charset="-122"/>
              </a:rPr>
              <a:t>简单微程序控制器的组成框图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9E67C47D-756F-4595-8EC5-43091121B698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14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二、简单微程序控制器的设计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76325"/>
            <a:ext cx="8229600" cy="696913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FF0000"/>
                </a:solidFill>
                <a:latin typeface="Arial" panose="020B0604020202020204" pitchFamily="34" charset="0"/>
              </a:rPr>
              <a:t>1.</a:t>
            </a:r>
            <a:r>
              <a:rPr lang="zh-CN" altLang="en-US" smtClean="0">
                <a:solidFill>
                  <a:srgbClr val="FF0000"/>
                </a:solidFill>
                <a:latin typeface="Arial" panose="020B0604020202020204" pitchFamily="34" charset="0"/>
              </a:rPr>
              <a:t>确定指令系统</a:t>
            </a:r>
          </a:p>
          <a:p>
            <a:pPr eaLnBrk="1" hangingPunct="1"/>
            <a:endParaRPr lang="en-US" altLang="zh-CN" smtClean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363599" name="Group 79"/>
          <p:cNvGraphicFramePr>
            <a:graphicFrameLocks noGrp="1"/>
          </p:cNvGraphicFramePr>
          <p:nvPr>
            <p:ph sz="half" idx="2"/>
          </p:nvPr>
        </p:nvGraphicFramePr>
        <p:xfrm>
          <a:off x="446088" y="1844675"/>
          <a:ext cx="8229600" cy="3321051"/>
        </p:xfrm>
        <a:graphic>
          <a:graphicData uri="http://schemas.openxmlformats.org/drawingml/2006/table">
            <a:tbl>
              <a:tblPr/>
              <a:tblGrid>
                <a:gridCol w="1393825"/>
                <a:gridCol w="2303462"/>
                <a:gridCol w="982663"/>
                <a:gridCol w="2160587"/>
                <a:gridCol w="1389063"/>
              </a:tblGrid>
              <a:tr h="906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助记符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格式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操作码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OP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指令机器码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指令功能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1190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ADD R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06H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0101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）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+ 06H→R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1223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JMP 04H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1000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04H→PC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3554" name="Group 34"/>
          <p:cNvGraphicFramePr>
            <a:graphicFrameLocks noGrp="1"/>
          </p:cNvGraphicFramePr>
          <p:nvPr/>
        </p:nvGraphicFramePr>
        <p:xfrm>
          <a:off x="1835150" y="2925763"/>
          <a:ext cx="2089150" cy="792408"/>
        </p:xfrm>
        <a:graphic>
          <a:graphicData uri="http://schemas.openxmlformats.org/drawingml/2006/table">
            <a:tbl>
              <a:tblPr/>
              <a:tblGrid>
                <a:gridCol w="720725"/>
                <a:gridCol w="719138"/>
                <a:gridCol w="649287"/>
              </a:tblGrid>
              <a:tr h="3960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OP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××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DR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396081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立即数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3566" name="Group 46"/>
          <p:cNvGraphicFramePr>
            <a:graphicFrameLocks noGrp="1"/>
          </p:cNvGraphicFramePr>
          <p:nvPr/>
        </p:nvGraphicFramePr>
        <p:xfrm>
          <a:off x="5146675" y="2925763"/>
          <a:ext cx="1800225" cy="792408"/>
        </p:xfrm>
        <a:graphic>
          <a:graphicData uri="http://schemas.openxmlformats.org/drawingml/2006/table">
            <a:tbl>
              <a:tblPr/>
              <a:tblGrid>
                <a:gridCol w="936625"/>
                <a:gridCol w="863600"/>
              </a:tblGrid>
              <a:tr h="3960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0101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0000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396081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0000 0110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3576" name="Group 56"/>
          <p:cNvGraphicFramePr>
            <a:graphicFrameLocks noGrp="1"/>
          </p:cNvGraphicFramePr>
          <p:nvPr/>
        </p:nvGraphicFramePr>
        <p:xfrm>
          <a:off x="1978025" y="4149725"/>
          <a:ext cx="1873250" cy="793750"/>
        </p:xfrm>
        <a:graphic>
          <a:graphicData uri="http://schemas.openxmlformats.org/drawingml/2006/table">
            <a:tbl>
              <a:tblPr/>
              <a:tblGrid>
                <a:gridCol w="647700"/>
                <a:gridCol w="1225550"/>
              </a:tblGrid>
              <a:tr h="3965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OP</a:t>
                      </a:r>
                    </a:p>
                  </a:txBody>
                  <a:tcPr marT="45757" marB="457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××××</a:t>
                      </a:r>
                    </a:p>
                  </a:txBody>
                  <a:tcPr marT="45757" marB="457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397193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转移地址</a:t>
                      </a:r>
                    </a:p>
                  </a:txBody>
                  <a:tcPr marT="45757" marB="457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3586" name="Group 66"/>
          <p:cNvGraphicFramePr>
            <a:graphicFrameLocks noGrp="1"/>
          </p:cNvGraphicFramePr>
          <p:nvPr/>
        </p:nvGraphicFramePr>
        <p:xfrm>
          <a:off x="5146675" y="4149725"/>
          <a:ext cx="1800225" cy="792408"/>
        </p:xfrm>
        <a:graphic>
          <a:graphicData uri="http://schemas.openxmlformats.org/drawingml/2006/table">
            <a:tbl>
              <a:tblPr/>
              <a:tblGrid>
                <a:gridCol w="863600"/>
                <a:gridCol w="936625"/>
              </a:tblGrid>
              <a:tr h="39608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1000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0000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396082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0000 0100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6359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6355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36356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36357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36358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AFEA1C27-84C8-46E3-BB31-681B82BDF172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15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二、简单微程序控制器的设计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76325"/>
            <a:ext cx="585788" cy="5248275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FF0000"/>
                </a:solidFill>
              </a:rPr>
              <a:t>2.</a:t>
            </a:r>
            <a:r>
              <a:rPr lang="zh-CN" altLang="en-US" smtClean="0">
                <a:solidFill>
                  <a:srgbClr val="FF0000"/>
                </a:solidFill>
              </a:rPr>
              <a:t>确定</a:t>
            </a:r>
            <a:r>
              <a:rPr lang="en-US" altLang="zh-CN" smtClean="0">
                <a:solidFill>
                  <a:srgbClr val="FF0000"/>
                </a:solidFill>
              </a:rPr>
              <a:t>C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FF0000"/>
                </a:solidFill>
              </a:rPr>
              <a:t>P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FF0000"/>
                </a:solidFill>
              </a:rPr>
              <a:t>U</a:t>
            </a:r>
            <a:r>
              <a:rPr lang="zh-CN" altLang="en-US" smtClean="0">
                <a:solidFill>
                  <a:srgbClr val="FF0000"/>
                </a:solidFill>
              </a:rPr>
              <a:t>的内部结构</a:t>
            </a:r>
          </a:p>
        </p:txBody>
      </p:sp>
      <p:graphicFrame>
        <p:nvGraphicFramePr>
          <p:cNvPr id="16389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223963" y="1052513"/>
          <a:ext cx="7812087" cy="568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Visio" r:id="rId3" imgW="6813042" imgH="4964430" progId="Visio.Drawing.11">
                  <p:embed/>
                </p:oleObj>
              </mc:Choice>
              <mc:Fallback>
                <p:oleObj name="Visio" r:id="rId3" imgW="6813042" imgH="496443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1052513"/>
                        <a:ext cx="7812087" cy="5689600"/>
                      </a:xfrm>
                      <a:prstGeom prst="rect">
                        <a:avLst/>
                      </a:prstGeom>
                      <a:solidFill>
                        <a:srgbClr val="FEEDC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BFDF22FF-7C99-4B68-ADBF-F073944A84D5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16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411" name="Rectangle 5"/>
          <p:cNvSpPr>
            <a:spLocks noChangeArrowheads="1"/>
          </p:cNvSpPr>
          <p:nvPr/>
        </p:nvSpPr>
        <p:spPr bwMode="auto">
          <a:xfrm>
            <a:off x="0" y="1824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1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二、简单微程序控制器的设计</a:t>
            </a:r>
          </a:p>
        </p:txBody>
      </p:sp>
      <p:sp>
        <p:nvSpPr>
          <p:cNvPr id="17413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57200" y="1076325"/>
            <a:ext cx="8229600" cy="5089525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FF0000"/>
                </a:solidFill>
              </a:rPr>
              <a:t>3.</a:t>
            </a:r>
            <a:r>
              <a:rPr lang="zh-CN" altLang="en-US" smtClean="0">
                <a:solidFill>
                  <a:srgbClr val="FF0000"/>
                </a:solidFill>
              </a:rPr>
              <a:t>分析每条指令的执行过程，画出微程序流程图</a:t>
            </a:r>
          </a:p>
          <a:p>
            <a:pPr eaLnBrk="1" hangingPunct="1"/>
            <a:r>
              <a:rPr lang="en-US" altLang="zh-CN" sz="2400" smtClean="0">
                <a:latin typeface="Arial" panose="020B0604020202020204" pitchFamily="34" charset="0"/>
              </a:rPr>
              <a:t>ADD</a:t>
            </a:r>
            <a:r>
              <a:rPr lang="zh-CN" altLang="en-US" sz="2400" smtClean="0">
                <a:latin typeface="Arial" panose="020B0604020202020204" pitchFamily="34" charset="0"/>
              </a:rPr>
              <a:t>指令：分为</a:t>
            </a:r>
            <a:r>
              <a:rPr lang="en-US" altLang="zh-CN" sz="2400" smtClean="0">
                <a:latin typeface="Arial" panose="020B0604020202020204" pitchFamily="34" charset="0"/>
              </a:rPr>
              <a:t>6</a:t>
            </a:r>
            <a:r>
              <a:rPr lang="zh-CN" altLang="en-US" sz="2400" smtClean="0">
                <a:latin typeface="Arial" panose="020B0604020202020204" pitchFamily="34" charset="0"/>
              </a:rPr>
              <a:t>个机器周期完成</a:t>
            </a:r>
          </a:p>
          <a:p>
            <a:pPr lvl="1" eaLnBrk="1" hangingPunct="1"/>
            <a:r>
              <a:rPr lang="en-US" altLang="zh-CN" sz="2000" smtClean="0">
                <a:solidFill>
                  <a:srgbClr val="FF0000"/>
                </a:solidFill>
                <a:latin typeface="Arial" panose="020B0604020202020204" pitchFamily="34" charset="0"/>
              </a:rPr>
              <a:t>M0</a:t>
            </a:r>
            <a:r>
              <a:rPr lang="zh-CN" altLang="en-US" sz="2000" smtClean="0">
                <a:solidFill>
                  <a:srgbClr val="FF0000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2000" smtClean="0">
                <a:latin typeface="Arial" panose="020B0604020202020204" pitchFamily="34" charset="0"/>
              </a:rPr>
              <a:t> </a:t>
            </a:r>
            <a:r>
              <a:rPr lang="en-US" altLang="zh-CN" sz="2000" smtClean="0">
                <a:latin typeface="Arial" panose="020B0604020202020204" pitchFamily="34" charset="0"/>
              </a:rPr>
              <a:t>PC→AR</a:t>
            </a:r>
            <a:r>
              <a:rPr lang="zh-CN" altLang="en-US" sz="2000" smtClean="0">
                <a:latin typeface="Arial" panose="020B0604020202020204" pitchFamily="34" charset="0"/>
              </a:rPr>
              <a:t>，</a:t>
            </a:r>
            <a:r>
              <a:rPr lang="en-US" altLang="zh-CN" sz="2000" smtClean="0">
                <a:latin typeface="Arial" panose="020B0604020202020204" pitchFamily="34" charset="0"/>
              </a:rPr>
              <a:t>PC+1→PC</a:t>
            </a:r>
            <a:r>
              <a:rPr lang="zh-CN" altLang="en-US" sz="2000" smtClean="0">
                <a:latin typeface="Arial" panose="020B0604020202020204" pitchFamily="34" charset="0"/>
              </a:rPr>
              <a:t>；（取指令地址）</a:t>
            </a:r>
          </a:p>
          <a:p>
            <a:pPr lvl="1" eaLnBrk="1" hangingPunct="1"/>
            <a:r>
              <a:rPr lang="en-US" altLang="zh-CN" sz="2000" smtClean="0">
                <a:solidFill>
                  <a:srgbClr val="FF0000"/>
                </a:solidFill>
                <a:latin typeface="Arial" panose="020B0604020202020204" pitchFamily="34" charset="0"/>
              </a:rPr>
              <a:t>M1</a:t>
            </a:r>
            <a:r>
              <a:rPr lang="zh-CN" altLang="en-US" sz="2000" smtClean="0">
                <a:solidFill>
                  <a:srgbClr val="FF0000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2000" smtClean="0">
                <a:latin typeface="Arial" panose="020B0604020202020204" pitchFamily="34" charset="0"/>
              </a:rPr>
              <a:t> </a:t>
            </a:r>
            <a:r>
              <a:rPr lang="en-US" altLang="zh-CN" sz="2000" smtClean="0">
                <a:latin typeface="Arial" panose="020B0604020202020204" pitchFamily="34" charset="0"/>
              </a:rPr>
              <a:t>RAM→IR, J1#</a:t>
            </a:r>
            <a:r>
              <a:rPr lang="zh-CN" altLang="en-US" sz="2000" smtClean="0">
                <a:latin typeface="Arial" panose="020B0604020202020204" pitchFamily="34" charset="0"/>
              </a:rPr>
              <a:t>；（取指令并译码）</a:t>
            </a:r>
          </a:p>
          <a:p>
            <a:pPr lvl="1" eaLnBrk="1" hangingPunct="1"/>
            <a:r>
              <a:rPr lang="en-US" altLang="zh-CN" sz="2000" smtClean="0">
                <a:solidFill>
                  <a:srgbClr val="FF0000"/>
                </a:solidFill>
                <a:latin typeface="Arial" panose="020B0604020202020204" pitchFamily="34" charset="0"/>
              </a:rPr>
              <a:t>ADD·M2</a:t>
            </a:r>
            <a:r>
              <a:rPr lang="zh-CN" altLang="en-US" sz="2000" smtClean="0">
                <a:solidFill>
                  <a:srgbClr val="FF0000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2000" smtClean="0">
                <a:latin typeface="Arial" panose="020B0604020202020204" pitchFamily="34" charset="0"/>
              </a:rPr>
              <a:t> </a:t>
            </a:r>
            <a:r>
              <a:rPr lang="en-US" altLang="zh-CN" sz="2000" smtClean="0">
                <a:latin typeface="Arial" panose="020B0604020202020204" pitchFamily="34" charset="0"/>
              </a:rPr>
              <a:t>PC→AR</a:t>
            </a:r>
            <a:r>
              <a:rPr lang="zh-CN" altLang="en-US" sz="2000" smtClean="0">
                <a:latin typeface="Arial" panose="020B0604020202020204" pitchFamily="34" charset="0"/>
              </a:rPr>
              <a:t>，</a:t>
            </a:r>
            <a:r>
              <a:rPr lang="en-US" altLang="zh-CN" sz="2000" smtClean="0">
                <a:latin typeface="Arial" panose="020B0604020202020204" pitchFamily="34" charset="0"/>
              </a:rPr>
              <a:t>PC+1→PC</a:t>
            </a:r>
            <a:r>
              <a:rPr lang="zh-CN" altLang="en-US" sz="2000" smtClean="0">
                <a:latin typeface="Arial" panose="020B0604020202020204" pitchFamily="34" charset="0"/>
              </a:rPr>
              <a:t>；（取指令第二字地址）</a:t>
            </a:r>
          </a:p>
          <a:p>
            <a:pPr lvl="1" eaLnBrk="1" hangingPunct="1"/>
            <a:r>
              <a:rPr lang="en-US" altLang="zh-CN" sz="2000" smtClean="0">
                <a:solidFill>
                  <a:srgbClr val="FF0000"/>
                </a:solidFill>
                <a:latin typeface="Arial" panose="020B0604020202020204" pitchFamily="34" charset="0"/>
              </a:rPr>
              <a:t>ADD·M3</a:t>
            </a:r>
            <a:r>
              <a:rPr lang="zh-CN" altLang="en-US" sz="2000" smtClean="0">
                <a:solidFill>
                  <a:srgbClr val="FF0000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2000" smtClean="0">
                <a:latin typeface="Arial" panose="020B0604020202020204" pitchFamily="34" charset="0"/>
              </a:rPr>
              <a:t> </a:t>
            </a:r>
            <a:r>
              <a:rPr lang="en-US" altLang="zh-CN" sz="2000" smtClean="0">
                <a:latin typeface="Arial" panose="020B0604020202020204" pitchFamily="34" charset="0"/>
              </a:rPr>
              <a:t>RAM→DA1</a:t>
            </a:r>
            <a:r>
              <a:rPr lang="zh-CN" altLang="en-US" sz="2000" smtClean="0">
                <a:latin typeface="Arial" panose="020B0604020202020204" pitchFamily="34" charset="0"/>
              </a:rPr>
              <a:t>；（取数据）</a:t>
            </a:r>
          </a:p>
          <a:p>
            <a:pPr lvl="1" eaLnBrk="1" hangingPunct="1"/>
            <a:r>
              <a:rPr lang="en-US" altLang="zh-CN" sz="2000" smtClean="0">
                <a:solidFill>
                  <a:srgbClr val="FF0000"/>
                </a:solidFill>
                <a:latin typeface="Arial" panose="020B0604020202020204" pitchFamily="34" charset="0"/>
              </a:rPr>
              <a:t>ADD·M4</a:t>
            </a:r>
            <a:r>
              <a:rPr lang="zh-CN" altLang="en-US" sz="2000" smtClean="0">
                <a:solidFill>
                  <a:srgbClr val="FF0000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2000" smtClean="0">
                <a:latin typeface="Arial" panose="020B0604020202020204" pitchFamily="34" charset="0"/>
              </a:rPr>
              <a:t> </a:t>
            </a:r>
            <a:r>
              <a:rPr lang="en-US" altLang="zh-CN" sz="2000" smtClean="0">
                <a:latin typeface="Arial" panose="020B0604020202020204" pitchFamily="34" charset="0"/>
              </a:rPr>
              <a:t>DR→DA2</a:t>
            </a:r>
            <a:r>
              <a:rPr lang="zh-CN" altLang="en-US" sz="2000" smtClean="0">
                <a:latin typeface="Arial" panose="020B0604020202020204" pitchFamily="34" charset="0"/>
              </a:rPr>
              <a:t>；（送寄存器数据）</a:t>
            </a:r>
          </a:p>
          <a:p>
            <a:pPr lvl="1" eaLnBrk="1" hangingPunct="1"/>
            <a:r>
              <a:rPr lang="en-US" altLang="zh-CN" sz="2000" smtClean="0">
                <a:solidFill>
                  <a:srgbClr val="FF0000"/>
                </a:solidFill>
                <a:latin typeface="Arial" panose="020B0604020202020204" pitchFamily="34" charset="0"/>
              </a:rPr>
              <a:t>ADD·M5</a:t>
            </a:r>
            <a:r>
              <a:rPr lang="zh-CN" altLang="en-US" sz="2000" smtClean="0">
                <a:solidFill>
                  <a:srgbClr val="FF0000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2000" smtClean="0">
                <a:latin typeface="Arial" panose="020B0604020202020204" pitchFamily="34" charset="0"/>
              </a:rPr>
              <a:t> </a:t>
            </a:r>
            <a:r>
              <a:rPr lang="en-US" altLang="zh-CN" sz="2000" smtClean="0">
                <a:latin typeface="Arial" panose="020B0604020202020204" pitchFamily="34" charset="0"/>
              </a:rPr>
              <a:t>DA1+DA2→DR</a:t>
            </a:r>
            <a:r>
              <a:rPr lang="zh-CN" altLang="en-US" sz="2000" smtClean="0">
                <a:latin typeface="Arial" panose="020B0604020202020204" pitchFamily="34" charset="0"/>
              </a:rPr>
              <a:t>；（计算并存结果）</a:t>
            </a:r>
          </a:p>
          <a:p>
            <a:pPr eaLnBrk="1" hangingPunct="1"/>
            <a:r>
              <a:rPr lang="en-US" altLang="zh-CN" sz="2400" smtClean="0">
                <a:latin typeface="Arial" panose="020B0604020202020204" pitchFamily="34" charset="0"/>
              </a:rPr>
              <a:t>JMP</a:t>
            </a:r>
            <a:r>
              <a:rPr lang="zh-CN" altLang="en-US" sz="2400" smtClean="0">
                <a:latin typeface="Arial" panose="020B0604020202020204" pitchFamily="34" charset="0"/>
              </a:rPr>
              <a:t>指令：分为</a:t>
            </a:r>
            <a:r>
              <a:rPr lang="en-US" altLang="zh-CN" sz="2400" smtClean="0">
                <a:latin typeface="Arial" panose="020B0604020202020204" pitchFamily="34" charset="0"/>
              </a:rPr>
              <a:t>4</a:t>
            </a:r>
            <a:r>
              <a:rPr lang="zh-CN" altLang="en-US" sz="2400" smtClean="0">
                <a:latin typeface="Arial" panose="020B0604020202020204" pitchFamily="34" charset="0"/>
              </a:rPr>
              <a:t>个机器周期完成</a:t>
            </a:r>
          </a:p>
          <a:p>
            <a:pPr lvl="1" eaLnBrk="1" hangingPunct="1"/>
            <a:r>
              <a:rPr lang="en-US" altLang="zh-CN" sz="2000" smtClean="0">
                <a:solidFill>
                  <a:srgbClr val="FF0000"/>
                </a:solidFill>
                <a:latin typeface="Arial" panose="020B0604020202020204" pitchFamily="34" charset="0"/>
              </a:rPr>
              <a:t>M0</a:t>
            </a:r>
            <a:r>
              <a:rPr lang="zh-CN" altLang="en-US" sz="2000" smtClean="0">
                <a:solidFill>
                  <a:srgbClr val="FF0000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2000" smtClean="0">
                <a:latin typeface="Arial" panose="020B0604020202020204" pitchFamily="34" charset="0"/>
              </a:rPr>
              <a:t> </a:t>
            </a:r>
            <a:r>
              <a:rPr lang="en-US" altLang="zh-CN" sz="2000" smtClean="0">
                <a:latin typeface="Arial" panose="020B0604020202020204" pitchFamily="34" charset="0"/>
              </a:rPr>
              <a:t>PC→AR</a:t>
            </a:r>
            <a:r>
              <a:rPr lang="zh-CN" altLang="en-US" sz="2000" smtClean="0">
                <a:latin typeface="Arial" panose="020B0604020202020204" pitchFamily="34" charset="0"/>
              </a:rPr>
              <a:t>，</a:t>
            </a:r>
            <a:r>
              <a:rPr lang="en-US" altLang="zh-CN" sz="2000" smtClean="0">
                <a:latin typeface="Arial" panose="020B0604020202020204" pitchFamily="34" charset="0"/>
              </a:rPr>
              <a:t>PC+1→PC</a:t>
            </a:r>
            <a:r>
              <a:rPr lang="zh-CN" altLang="en-US" sz="2000" smtClean="0">
                <a:latin typeface="Arial" panose="020B0604020202020204" pitchFamily="34" charset="0"/>
              </a:rPr>
              <a:t>；（取指令地址）</a:t>
            </a:r>
          </a:p>
          <a:p>
            <a:pPr lvl="1" eaLnBrk="1" hangingPunct="1"/>
            <a:r>
              <a:rPr lang="en-US" altLang="zh-CN" sz="2000" smtClean="0">
                <a:solidFill>
                  <a:srgbClr val="FF0000"/>
                </a:solidFill>
                <a:latin typeface="Arial" panose="020B0604020202020204" pitchFamily="34" charset="0"/>
              </a:rPr>
              <a:t>M1</a:t>
            </a:r>
            <a:r>
              <a:rPr lang="zh-CN" altLang="en-US" sz="2000" smtClean="0">
                <a:solidFill>
                  <a:srgbClr val="FF0000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2000" smtClean="0">
                <a:latin typeface="Arial" panose="020B0604020202020204" pitchFamily="34" charset="0"/>
              </a:rPr>
              <a:t> </a:t>
            </a:r>
            <a:r>
              <a:rPr lang="en-US" altLang="zh-CN" sz="2000" smtClean="0">
                <a:latin typeface="Arial" panose="020B0604020202020204" pitchFamily="34" charset="0"/>
              </a:rPr>
              <a:t>RAM→IR,J1#</a:t>
            </a:r>
            <a:r>
              <a:rPr lang="zh-CN" altLang="en-US" sz="2000" smtClean="0">
                <a:latin typeface="Arial" panose="020B0604020202020204" pitchFamily="34" charset="0"/>
              </a:rPr>
              <a:t>；（取指令并译码）</a:t>
            </a:r>
          </a:p>
          <a:p>
            <a:pPr lvl="1" eaLnBrk="1" hangingPunct="1"/>
            <a:r>
              <a:rPr lang="en-US" altLang="zh-CN" sz="2000" smtClean="0">
                <a:solidFill>
                  <a:srgbClr val="FF0000"/>
                </a:solidFill>
                <a:latin typeface="Arial" panose="020B0604020202020204" pitchFamily="34" charset="0"/>
              </a:rPr>
              <a:t>JMP·M2</a:t>
            </a:r>
            <a:r>
              <a:rPr lang="zh-CN" altLang="en-US" sz="2000" smtClean="0">
                <a:solidFill>
                  <a:srgbClr val="FF0000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2000" smtClean="0">
                <a:latin typeface="Arial" panose="020B0604020202020204" pitchFamily="34" charset="0"/>
              </a:rPr>
              <a:t> </a:t>
            </a:r>
            <a:r>
              <a:rPr lang="en-US" altLang="zh-CN" sz="2000" smtClean="0">
                <a:latin typeface="Arial" panose="020B0604020202020204" pitchFamily="34" charset="0"/>
              </a:rPr>
              <a:t>PC→AR</a:t>
            </a:r>
            <a:r>
              <a:rPr lang="zh-CN" altLang="en-US" sz="2000" smtClean="0">
                <a:latin typeface="Arial" panose="020B0604020202020204" pitchFamily="34" charset="0"/>
              </a:rPr>
              <a:t>，</a:t>
            </a:r>
            <a:r>
              <a:rPr lang="en-US" altLang="zh-CN" sz="2000" smtClean="0">
                <a:latin typeface="Arial" panose="020B0604020202020204" pitchFamily="34" charset="0"/>
              </a:rPr>
              <a:t>PC+1→PC</a:t>
            </a:r>
            <a:r>
              <a:rPr lang="zh-CN" altLang="en-US" sz="2000" smtClean="0">
                <a:latin typeface="Arial" panose="020B0604020202020204" pitchFamily="34" charset="0"/>
              </a:rPr>
              <a:t>；（取指令第二字地址）</a:t>
            </a:r>
          </a:p>
          <a:p>
            <a:pPr lvl="1" eaLnBrk="1" hangingPunct="1"/>
            <a:r>
              <a:rPr lang="en-US" altLang="zh-CN" sz="2000" smtClean="0">
                <a:solidFill>
                  <a:srgbClr val="FF0000"/>
                </a:solidFill>
                <a:latin typeface="Arial" panose="020B0604020202020204" pitchFamily="34" charset="0"/>
              </a:rPr>
              <a:t>JMP·M3</a:t>
            </a:r>
            <a:r>
              <a:rPr lang="zh-CN" altLang="en-US" sz="2000" smtClean="0">
                <a:solidFill>
                  <a:srgbClr val="FF0000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2000" smtClean="0">
                <a:latin typeface="Arial" panose="020B0604020202020204" pitchFamily="34" charset="0"/>
              </a:rPr>
              <a:t> </a:t>
            </a:r>
            <a:r>
              <a:rPr lang="en-US" altLang="zh-CN" sz="2000" smtClean="0">
                <a:latin typeface="Arial" panose="020B0604020202020204" pitchFamily="34" charset="0"/>
              </a:rPr>
              <a:t>RAM→PC</a:t>
            </a:r>
            <a:r>
              <a:rPr lang="zh-CN" altLang="en-US" sz="2000" smtClean="0">
                <a:latin typeface="Arial" panose="020B0604020202020204" pitchFamily="34" charset="0"/>
              </a:rPr>
              <a:t>；（取转移地址并执行转移）</a:t>
            </a:r>
            <a:endParaRPr lang="zh-CN" altLang="en-US" sz="200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C8396B6B-558C-4720-89D3-1BD19B2E7F59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17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二、简单微程序控制器的设计</a:t>
            </a:r>
          </a:p>
        </p:txBody>
      </p:sp>
      <p:sp>
        <p:nvSpPr>
          <p:cNvPr id="18436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76325"/>
            <a:ext cx="2746375" cy="5248275"/>
          </a:xfrm>
        </p:spPr>
        <p:txBody>
          <a:bodyPr/>
          <a:lstStyle/>
          <a:p>
            <a:pPr eaLnBrk="1" hangingPunct="1"/>
            <a:r>
              <a:rPr lang="zh-CN" altLang="en-US" smtClean="0"/>
              <a:t>微程序流程图</a:t>
            </a:r>
          </a:p>
        </p:txBody>
      </p:sp>
      <p:graphicFrame>
        <p:nvGraphicFramePr>
          <p:cNvPr id="18437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23868210"/>
              </p:ext>
            </p:extLst>
          </p:nvPr>
        </p:nvGraphicFramePr>
        <p:xfrm>
          <a:off x="3851275" y="1125538"/>
          <a:ext cx="4430713" cy="554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Visio" r:id="rId3" imgW="4528076" imgH="5663952" progId="Visio.Drawing.11">
                  <p:embed/>
                </p:oleObj>
              </mc:Choice>
              <mc:Fallback>
                <p:oleObj name="Visio" r:id="rId3" imgW="4528076" imgH="5663952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1125538"/>
                        <a:ext cx="4430713" cy="554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93C268AB-B278-4A79-8EFF-DFB54270D810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18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二、简单微程序控制器的设计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6325"/>
            <a:ext cx="8229600" cy="5089525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FF0000"/>
                </a:solidFill>
              </a:rPr>
              <a:t>4.</a:t>
            </a:r>
            <a:r>
              <a:rPr lang="zh-CN" altLang="en-US" smtClean="0">
                <a:solidFill>
                  <a:srgbClr val="FF0000"/>
                </a:solidFill>
              </a:rPr>
              <a:t>写出每条微指令所发送的微操作控制信号序列</a:t>
            </a:r>
          </a:p>
          <a:p>
            <a:pPr eaLnBrk="1" hangingPunct="1"/>
            <a:r>
              <a:rPr lang="zh-CN" altLang="en-US" sz="2400" smtClean="0">
                <a:solidFill>
                  <a:srgbClr val="006600"/>
                </a:solidFill>
                <a:latin typeface="Arial" panose="020B0604020202020204" pitchFamily="34" charset="0"/>
              </a:rPr>
              <a:t>取指令公操作：</a:t>
            </a:r>
          </a:p>
          <a:p>
            <a:pPr lvl="1" eaLnBrk="1" hangingPunct="1"/>
            <a:r>
              <a:rPr lang="en-US" altLang="zh-CN" sz="2000" smtClean="0">
                <a:solidFill>
                  <a:srgbClr val="FF0000"/>
                </a:solidFill>
                <a:latin typeface="Arial" panose="020B0604020202020204" pitchFamily="34" charset="0"/>
              </a:rPr>
              <a:t>M0</a:t>
            </a:r>
            <a:r>
              <a:rPr lang="zh-CN" altLang="en-US" sz="2000" smtClean="0">
                <a:solidFill>
                  <a:srgbClr val="FF0000"/>
                </a:solidFill>
                <a:latin typeface="Arial" panose="020B0604020202020204" pitchFamily="34" charset="0"/>
              </a:rPr>
              <a:t>：</a:t>
            </a:r>
            <a:r>
              <a:rPr lang="en-US" altLang="zh-CN" sz="2000" smtClean="0">
                <a:latin typeface="Arial" panose="020B0604020202020204" pitchFamily="34" charset="0"/>
              </a:rPr>
              <a:t>PC-B#</a:t>
            </a:r>
            <a:r>
              <a:rPr lang="zh-CN" altLang="en-US" sz="2000" smtClean="0">
                <a:latin typeface="Arial" panose="020B0604020202020204" pitchFamily="34" charset="0"/>
              </a:rPr>
              <a:t>，</a:t>
            </a:r>
            <a:r>
              <a:rPr lang="en-US" altLang="zh-CN" sz="2000" smtClean="0">
                <a:latin typeface="Arial" panose="020B0604020202020204" pitchFamily="34" charset="0"/>
              </a:rPr>
              <a:t>B-AR</a:t>
            </a:r>
            <a:r>
              <a:rPr lang="zh-CN" altLang="en-US" sz="2000" smtClean="0">
                <a:latin typeface="Arial" panose="020B0604020202020204" pitchFamily="34" charset="0"/>
              </a:rPr>
              <a:t>，</a:t>
            </a:r>
            <a:r>
              <a:rPr lang="en-US" altLang="zh-CN" sz="2000" smtClean="0">
                <a:latin typeface="Arial" panose="020B0604020202020204" pitchFamily="34" charset="0"/>
              </a:rPr>
              <a:t>PC+1</a:t>
            </a:r>
            <a:r>
              <a:rPr lang="zh-CN" altLang="en-US" sz="2000" smtClean="0">
                <a:latin typeface="Arial" panose="020B0604020202020204" pitchFamily="34" charset="0"/>
              </a:rPr>
              <a:t>；</a:t>
            </a:r>
          </a:p>
          <a:p>
            <a:pPr lvl="1" eaLnBrk="1" hangingPunct="1"/>
            <a:r>
              <a:rPr lang="en-US" altLang="zh-CN" sz="2000" smtClean="0">
                <a:solidFill>
                  <a:srgbClr val="FF0000"/>
                </a:solidFill>
                <a:latin typeface="Arial" panose="020B0604020202020204" pitchFamily="34" charset="0"/>
              </a:rPr>
              <a:t>M1</a:t>
            </a:r>
            <a:r>
              <a:rPr lang="zh-CN" altLang="en-US" sz="2000" smtClean="0">
                <a:solidFill>
                  <a:srgbClr val="FF0000"/>
                </a:solidFill>
                <a:latin typeface="Arial" panose="020B0604020202020204" pitchFamily="34" charset="0"/>
              </a:rPr>
              <a:t>：</a:t>
            </a:r>
            <a:r>
              <a:rPr lang="en-US" altLang="zh-CN" sz="2000" smtClean="0">
                <a:latin typeface="Arial" panose="020B0604020202020204" pitchFamily="34" charset="0"/>
              </a:rPr>
              <a:t>M-R# </a:t>
            </a:r>
            <a:r>
              <a:rPr lang="zh-CN" altLang="en-US" sz="2000" smtClean="0">
                <a:latin typeface="Arial" panose="020B0604020202020204" pitchFamily="34" charset="0"/>
              </a:rPr>
              <a:t>，</a:t>
            </a:r>
            <a:r>
              <a:rPr lang="en-US" altLang="zh-CN" sz="2000" smtClean="0">
                <a:latin typeface="Arial" panose="020B0604020202020204" pitchFamily="34" charset="0"/>
              </a:rPr>
              <a:t>B-IR</a:t>
            </a:r>
            <a:r>
              <a:rPr lang="zh-CN" altLang="en-US" sz="2000" smtClean="0">
                <a:latin typeface="Arial" panose="020B0604020202020204" pitchFamily="34" charset="0"/>
              </a:rPr>
              <a:t>，</a:t>
            </a:r>
            <a:r>
              <a:rPr lang="en-US" altLang="zh-CN" sz="2000" smtClean="0">
                <a:latin typeface="Arial" panose="020B0604020202020204" pitchFamily="34" charset="0"/>
              </a:rPr>
              <a:t>J1#</a:t>
            </a:r>
            <a:r>
              <a:rPr lang="zh-CN" altLang="en-US" sz="2000" smtClean="0">
                <a:latin typeface="Arial" panose="020B0604020202020204" pitchFamily="34" charset="0"/>
              </a:rPr>
              <a:t>；</a:t>
            </a:r>
          </a:p>
          <a:p>
            <a:pPr eaLnBrk="1" hangingPunct="1"/>
            <a:r>
              <a:rPr lang="en-US" altLang="zh-CN" sz="2400" smtClean="0">
                <a:solidFill>
                  <a:srgbClr val="006600"/>
                </a:solidFill>
                <a:latin typeface="Arial" panose="020B0604020202020204" pitchFamily="34" charset="0"/>
              </a:rPr>
              <a:t>ADD</a:t>
            </a:r>
            <a:r>
              <a:rPr lang="zh-CN" altLang="en-US" sz="2400" smtClean="0">
                <a:solidFill>
                  <a:srgbClr val="006600"/>
                </a:solidFill>
                <a:latin typeface="Arial" panose="020B0604020202020204" pitchFamily="34" charset="0"/>
              </a:rPr>
              <a:t>指令：</a:t>
            </a:r>
          </a:p>
          <a:p>
            <a:pPr lvl="1" eaLnBrk="1" hangingPunct="1"/>
            <a:r>
              <a:rPr lang="en-US" altLang="zh-CN" sz="2000" smtClean="0">
                <a:solidFill>
                  <a:srgbClr val="FF0000"/>
                </a:solidFill>
                <a:latin typeface="Arial" panose="020B0604020202020204" pitchFamily="34" charset="0"/>
              </a:rPr>
              <a:t>ADD·M2</a:t>
            </a:r>
            <a:r>
              <a:rPr lang="zh-CN" altLang="en-US" sz="2000" smtClean="0">
                <a:solidFill>
                  <a:srgbClr val="FF0000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2000" smtClean="0">
                <a:latin typeface="Arial" panose="020B0604020202020204" pitchFamily="34" charset="0"/>
              </a:rPr>
              <a:t> </a:t>
            </a:r>
            <a:r>
              <a:rPr lang="en-US" altLang="zh-CN" sz="2000" smtClean="0">
                <a:latin typeface="Arial" panose="020B0604020202020204" pitchFamily="34" charset="0"/>
              </a:rPr>
              <a:t>PC-B# </a:t>
            </a:r>
            <a:r>
              <a:rPr lang="zh-CN" altLang="en-US" sz="2000" smtClean="0">
                <a:latin typeface="Arial" panose="020B0604020202020204" pitchFamily="34" charset="0"/>
              </a:rPr>
              <a:t>，</a:t>
            </a:r>
            <a:r>
              <a:rPr lang="en-US" altLang="zh-CN" sz="2000" smtClean="0">
                <a:latin typeface="Arial" panose="020B0604020202020204" pitchFamily="34" charset="0"/>
              </a:rPr>
              <a:t>B-AR</a:t>
            </a:r>
            <a:r>
              <a:rPr lang="zh-CN" altLang="en-US" sz="2000" smtClean="0">
                <a:latin typeface="Arial" panose="020B0604020202020204" pitchFamily="34" charset="0"/>
              </a:rPr>
              <a:t>，</a:t>
            </a:r>
            <a:r>
              <a:rPr lang="en-US" altLang="zh-CN" sz="2000" smtClean="0">
                <a:latin typeface="Arial" panose="020B0604020202020204" pitchFamily="34" charset="0"/>
              </a:rPr>
              <a:t>PC+1</a:t>
            </a:r>
            <a:r>
              <a:rPr lang="zh-CN" altLang="en-US" sz="2000" smtClean="0">
                <a:latin typeface="Arial" panose="020B0604020202020204" pitchFamily="34" charset="0"/>
              </a:rPr>
              <a:t>；</a:t>
            </a:r>
          </a:p>
          <a:p>
            <a:pPr lvl="1" eaLnBrk="1" hangingPunct="1"/>
            <a:r>
              <a:rPr lang="en-US" altLang="zh-CN" sz="2000" smtClean="0">
                <a:solidFill>
                  <a:srgbClr val="FF0000"/>
                </a:solidFill>
                <a:latin typeface="Arial" panose="020B0604020202020204" pitchFamily="34" charset="0"/>
              </a:rPr>
              <a:t>ADD·M3</a:t>
            </a:r>
            <a:r>
              <a:rPr lang="zh-CN" altLang="en-US" sz="2000" smtClean="0">
                <a:solidFill>
                  <a:srgbClr val="FF0000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2000" smtClean="0">
                <a:latin typeface="Arial" panose="020B0604020202020204" pitchFamily="34" charset="0"/>
              </a:rPr>
              <a:t> </a:t>
            </a:r>
            <a:r>
              <a:rPr lang="en-US" altLang="zh-CN" sz="2000" smtClean="0">
                <a:latin typeface="Arial" panose="020B0604020202020204" pitchFamily="34" charset="0"/>
              </a:rPr>
              <a:t>M-R# </a:t>
            </a:r>
            <a:r>
              <a:rPr lang="zh-CN" altLang="en-US" sz="2000" smtClean="0">
                <a:latin typeface="Arial" panose="020B0604020202020204" pitchFamily="34" charset="0"/>
              </a:rPr>
              <a:t>，</a:t>
            </a:r>
            <a:r>
              <a:rPr lang="en-US" altLang="zh-CN" sz="2000" smtClean="0">
                <a:latin typeface="Arial" panose="020B0604020202020204" pitchFamily="34" charset="0"/>
              </a:rPr>
              <a:t>B-DA1</a:t>
            </a:r>
            <a:r>
              <a:rPr lang="zh-CN" altLang="en-US" sz="2000" smtClean="0">
                <a:latin typeface="Arial" panose="020B0604020202020204" pitchFamily="34" charset="0"/>
              </a:rPr>
              <a:t>；</a:t>
            </a:r>
          </a:p>
          <a:p>
            <a:pPr lvl="1" eaLnBrk="1" hangingPunct="1"/>
            <a:r>
              <a:rPr lang="en-US" altLang="zh-CN" sz="2000" smtClean="0">
                <a:solidFill>
                  <a:srgbClr val="FF0000"/>
                </a:solidFill>
                <a:latin typeface="Arial" panose="020B0604020202020204" pitchFamily="34" charset="0"/>
              </a:rPr>
              <a:t>ADD·M4</a:t>
            </a:r>
            <a:r>
              <a:rPr lang="zh-CN" altLang="en-US" sz="2000" smtClean="0">
                <a:solidFill>
                  <a:srgbClr val="FF0000"/>
                </a:solidFill>
                <a:latin typeface="Arial" panose="020B0604020202020204" pitchFamily="34" charset="0"/>
              </a:rPr>
              <a:t>：</a:t>
            </a:r>
            <a:r>
              <a:rPr lang="en-US" altLang="zh-CN" sz="2000" smtClean="0">
                <a:latin typeface="Arial" panose="020B0604020202020204" pitchFamily="34" charset="0"/>
              </a:rPr>
              <a:t>R0-B#</a:t>
            </a:r>
            <a:r>
              <a:rPr lang="zh-CN" altLang="en-US" sz="2000" smtClean="0">
                <a:latin typeface="Arial" panose="020B0604020202020204" pitchFamily="34" charset="0"/>
              </a:rPr>
              <a:t>，</a:t>
            </a:r>
            <a:r>
              <a:rPr lang="en-US" altLang="zh-CN" sz="2000" smtClean="0">
                <a:latin typeface="Arial" panose="020B0604020202020204" pitchFamily="34" charset="0"/>
              </a:rPr>
              <a:t>B-DA2</a:t>
            </a:r>
            <a:r>
              <a:rPr lang="zh-CN" altLang="en-US" sz="2000" smtClean="0">
                <a:latin typeface="Arial" panose="020B0604020202020204" pitchFamily="34" charset="0"/>
              </a:rPr>
              <a:t>；</a:t>
            </a:r>
          </a:p>
          <a:p>
            <a:pPr lvl="1" eaLnBrk="1" hangingPunct="1"/>
            <a:r>
              <a:rPr lang="en-US" altLang="zh-CN" sz="2000" smtClean="0">
                <a:solidFill>
                  <a:srgbClr val="FF0000"/>
                </a:solidFill>
                <a:latin typeface="Arial" panose="020B0604020202020204" pitchFamily="34" charset="0"/>
              </a:rPr>
              <a:t>ADD·M5</a:t>
            </a:r>
            <a:r>
              <a:rPr lang="zh-CN" altLang="en-US" sz="2000" smtClean="0">
                <a:solidFill>
                  <a:srgbClr val="FF0000"/>
                </a:solidFill>
                <a:latin typeface="Arial" panose="020B0604020202020204" pitchFamily="34" charset="0"/>
              </a:rPr>
              <a:t>：</a:t>
            </a:r>
            <a:r>
              <a:rPr lang="en-US" altLang="zh-CN" sz="2000" smtClean="0">
                <a:latin typeface="Arial" panose="020B0604020202020204" pitchFamily="34" charset="0"/>
              </a:rPr>
              <a:t>ALU</a:t>
            </a:r>
            <a:r>
              <a:rPr lang="en-US" altLang="zh-CN" sz="2000" baseline="-25000" smtClean="0">
                <a:latin typeface="Arial" panose="020B0604020202020204" pitchFamily="34" charset="0"/>
              </a:rPr>
              <a:t>S3S2S1S0MCi</a:t>
            </a:r>
            <a:r>
              <a:rPr lang="zh-CN" altLang="en-US" sz="2000" smtClean="0">
                <a:latin typeface="Arial" panose="020B0604020202020204" pitchFamily="34" charset="0"/>
              </a:rPr>
              <a:t>（</a:t>
            </a:r>
            <a:r>
              <a:rPr lang="en-US" altLang="zh-CN" sz="2000" smtClean="0">
                <a:latin typeface="Arial" panose="020B0604020202020204" pitchFamily="34" charset="0"/>
              </a:rPr>
              <a:t>F=A</a:t>
            </a:r>
            <a:r>
              <a:rPr lang="zh-CN" altLang="en-US" sz="2000" smtClean="0">
                <a:latin typeface="Arial" panose="020B0604020202020204" pitchFamily="34" charset="0"/>
              </a:rPr>
              <a:t>加</a:t>
            </a:r>
            <a:r>
              <a:rPr lang="en-US" altLang="zh-CN" sz="2000" smtClean="0">
                <a:latin typeface="Arial" panose="020B0604020202020204" pitchFamily="34" charset="0"/>
              </a:rPr>
              <a:t>B</a:t>
            </a:r>
            <a:r>
              <a:rPr lang="zh-CN" altLang="en-US" sz="2000" smtClean="0">
                <a:latin typeface="Arial" panose="020B0604020202020204" pitchFamily="34" charset="0"/>
              </a:rPr>
              <a:t>），</a:t>
            </a:r>
            <a:r>
              <a:rPr lang="en-US" altLang="zh-CN" sz="2000" smtClean="0">
                <a:latin typeface="Arial" panose="020B0604020202020204" pitchFamily="34" charset="0"/>
              </a:rPr>
              <a:t>ALU-B#</a:t>
            </a:r>
            <a:r>
              <a:rPr lang="zh-CN" altLang="en-US" sz="2000" smtClean="0">
                <a:latin typeface="Arial" panose="020B0604020202020204" pitchFamily="34" charset="0"/>
              </a:rPr>
              <a:t>，</a:t>
            </a:r>
            <a:r>
              <a:rPr lang="en-US" altLang="zh-CN" sz="2000" smtClean="0">
                <a:latin typeface="Arial" panose="020B0604020202020204" pitchFamily="34" charset="0"/>
              </a:rPr>
              <a:t>B-R0</a:t>
            </a:r>
            <a:r>
              <a:rPr lang="zh-CN" altLang="en-US" sz="2000" smtClean="0">
                <a:latin typeface="Arial" panose="020B0604020202020204" pitchFamily="34" charset="0"/>
              </a:rPr>
              <a:t>；</a:t>
            </a:r>
          </a:p>
          <a:p>
            <a:pPr eaLnBrk="1" hangingPunct="1"/>
            <a:r>
              <a:rPr lang="en-US" altLang="zh-CN" sz="2400" smtClean="0">
                <a:solidFill>
                  <a:srgbClr val="006600"/>
                </a:solidFill>
                <a:latin typeface="Arial" panose="020B0604020202020204" pitchFamily="34" charset="0"/>
              </a:rPr>
              <a:t>JMP</a:t>
            </a:r>
            <a:r>
              <a:rPr lang="zh-CN" altLang="en-US" sz="2400" smtClean="0">
                <a:solidFill>
                  <a:srgbClr val="006600"/>
                </a:solidFill>
                <a:latin typeface="Arial" panose="020B0604020202020204" pitchFamily="34" charset="0"/>
              </a:rPr>
              <a:t>指令：</a:t>
            </a:r>
          </a:p>
          <a:p>
            <a:pPr lvl="1" eaLnBrk="1" hangingPunct="1"/>
            <a:r>
              <a:rPr lang="en-US" altLang="zh-CN" sz="2000" smtClean="0">
                <a:solidFill>
                  <a:srgbClr val="FF0000"/>
                </a:solidFill>
                <a:latin typeface="Arial" panose="020B0604020202020204" pitchFamily="34" charset="0"/>
              </a:rPr>
              <a:t>JMP·M2</a:t>
            </a:r>
            <a:r>
              <a:rPr lang="zh-CN" altLang="en-US" sz="2000" smtClean="0">
                <a:solidFill>
                  <a:srgbClr val="FF0000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2000" smtClean="0">
                <a:latin typeface="Arial" panose="020B0604020202020204" pitchFamily="34" charset="0"/>
              </a:rPr>
              <a:t> </a:t>
            </a:r>
            <a:r>
              <a:rPr lang="en-US" altLang="zh-CN" sz="2000" smtClean="0">
                <a:latin typeface="Arial" panose="020B0604020202020204" pitchFamily="34" charset="0"/>
              </a:rPr>
              <a:t>PC-B# </a:t>
            </a:r>
            <a:r>
              <a:rPr lang="zh-CN" altLang="en-US" sz="2000" smtClean="0">
                <a:latin typeface="Arial" panose="020B0604020202020204" pitchFamily="34" charset="0"/>
              </a:rPr>
              <a:t>，</a:t>
            </a:r>
            <a:r>
              <a:rPr lang="en-US" altLang="zh-CN" sz="2000" smtClean="0">
                <a:latin typeface="Arial" panose="020B0604020202020204" pitchFamily="34" charset="0"/>
              </a:rPr>
              <a:t>B-AR</a:t>
            </a:r>
            <a:r>
              <a:rPr lang="zh-CN" altLang="en-US" sz="2000" smtClean="0">
                <a:latin typeface="Arial" panose="020B0604020202020204" pitchFamily="34" charset="0"/>
              </a:rPr>
              <a:t>，</a:t>
            </a:r>
            <a:r>
              <a:rPr lang="en-US" altLang="zh-CN" sz="2000" smtClean="0">
                <a:latin typeface="Arial" panose="020B0604020202020204" pitchFamily="34" charset="0"/>
              </a:rPr>
              <a:t>PC+1</a:t>
            </a:r>
            <a:r>
              <a:rPr lang="zh-CN" altLang="en-US" sz="2000" smtClean="0">
                <a:latin typeface="Arial" panose="020B0604020202020204" pitchFamily="34" charset="0"/>
              </a:rPr>
              <a:t>； </a:t>
            </a:r>
          </a:p>
          <a:p>
            <a:pPr lvl="1" eaLnBrk="1" hangingPunct="1"/>
            <a:r>
              <a:rPr lang="en-US" altLang="zh-CN" sz="2000" smtClean="0">
                <a:solidFill>
                  <a:srgbClr val="FF0000"/>
                </a:solidFill>
                <a:latin typeface="Arial" panose="020B0604020202020204" pitchFamily="34" charset="0"/>
              </a:rPr>
              <a:t>JMP·M3</a:t>
            </a:r>
            <a:r>
              <a:rPr lang="zh-CN" altLang="en-US" sz="2000" smtClean="0">
                <a:solidFill>
                  <a:srgbClr val="FF0000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2000" smtClean="0">
                <a:latin typeface="Arial" panose="020B0604020202020204" pitchFamily="34" charset="0"/>
              </a:rPr>
              <a:t> </a:t>
            </a:r>
            <a:r>
              <a:rPr lang="en-US" altLang="zh-CN" sz="2000" smtClean="0">
                <a:latin typeface="Arial" panose="020B0604020202020204" pitchFamily="34" charset="0"/>
              </a:rPr>
              <a:t>M-R# </a:t>
            </a:r>
            <a:r>
              <a:rPr lang="zh-CN" altLang="en-US" sz="2000" smtClean="0">
                <a:latin typeface="Arial" panose="020B0604020202020204" pitchFamily="34" charset="0"/>
              </a:rPr>
              <a:t>，</a:t>
            </a:r>
            <a:r>
              <a:rPr lang="en-US" altLang="zh-CN" sz="2000" smtClean="0">
                <a:latin typeface="Arial" panose="020B0604020202020204" pitchFamily="34" charset="0"/>
              </a:rPr>
              <a:t>B-PC#</a:t>
            </a:r>
            <a:r>
              <a:rPr lang="zh-CN" altLang="en-US" sz="2000" smtClean="0">
                <a:latin typeface="Arial" panose="020B0604020202020204" pitchFamily="34" charset="0"/>
              </a:rPr>
              <a:t>，</a:t>
            </a:r>
            <a:r>
              <a:rPr lang="en-US" altLang="zh-CN" sz="2000" smtClean="0">
                <a:latin typeface="Arial" panose="020B0604020202020204" pitchFamily="34" charset="0"/>
              </a:rPr>
              <a:t>PC+1</a:t>
            </a:r>
            <a:r>
              <a:rPr lang="zh-CN" altLang="en-US" sz="2000" smtClean="0">
                <a:latin typeface="Arial" panose="020B0604020202020204" pitchFamily="34" charset="0"/>
              </a:rPr>
              <a:t>； </a:t>
            </a:r>
            <a:endParaRPr lang="zh-CN" altLang="en-US" sz="200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D6F315DD-030D-45ED-892F-9DEF9349D77C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19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二、简单微程序控制器的设计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76325"/>
            <a:ext cx="8218488" cy="11287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>
                <a:solidFill>
                  <a:srgbClr val="FF0000"/>
                </a:solidFill>
              </a:rPr>
              <a:t>5.</a:t>
            </a:r>
            <a:r>
              <a:rPr lang="zh-CN" altLang="en-US" smtClean="0">
                <a:solidFill>
                  <a:srgbClr val="FF0000"/>
                </a:solidFill>
              </a:rPr>
              <a:t>设计微指令格式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CPU</a:t>
            </a:r>
            <a:r>
              <a:rPr lang="zh-CN" altLang="en-US" smtClean="0"/>
              <a:t>的有限状态机只有</a:t>
            </a:r>
            <a:r>
              <a:rPr lang="en-US" altLang="zh-CN" smtClean="0">
                <a:solidFill>
                  <a:srgbClr val="FF0000"/>
                </a:solidFill>
              </a:rPr>
              <a:t>8</a:t>
            </a:r>
            <a:r>
              <a:rPr lang="zh-CN" altLang="en-US" smtClean="0">
                <a:solidFill>
                  <a:srgbClr val="FF0000"/>
                </a:solidFill>
              </a:rPr>
              <a:t>个</a:t>
            </a:r>
            <a:r>
              <a:rPr lang="zh-CN" altLang="en-US" smtClean="0"/>
              <a:t>状态，可能产生</a:t>
            </a:r>
            <a:r>
              <a:rPr lang="en-US" altLang="zh-CN" smtClean="0">
                <a:solidFill>
                  <a:srgbClr val="FF0000"/>
                </a:solidFill>
              </a:rPr>
              <a:t>8</a:t>
            </a:r>
            <a:r>
              <a:rPr lang="zh-CN" altLang="en-US" smtClean="0">
                <a:solidFill>
                  <a:srgbClr val="FF0000"/>
                </a:solidFill>
              </a:rPr>
              <a:t>个</a:t>
            </a:r>
            <a:r>
              <a:rPr lang="zh-CN" altLang="en-US" smtClean="0"/>
              <a:t>下址。</a:t>
            </a:r>
          </a:p>
        </p:txBody>
      </p:sp>
      <p:graphicFrame>
        <p:nvGraphicFramePr>
          <p:cNvPr id="370705" name="Group 17"/>
          <p:cNvGraphicFramePr>
            <a:graphicFrameLocks noGrp="1"/>
          </p:cNvGraphicFramePr>
          <p:nvPr>
            <p:ph sz="quarter" idx="2"/>
          </p:nvPr>
        </p:nvGraphicFramePr>
        <p:xfrm>
          <a:off x="468313" y="2133600"/>
          <a:ext cx="6335712" cy="863600"/>
        </p:xfrm>
        <a:graphic>
          <a:graphicData uri="http://schemas.openxmlformats.org/drawingml/2006/table">
            <a:tbl>
              <a:tblPr/>
              <a:tblGrid>
                <a:gridCol w="2111375"/>
                <a:gridCol w="2266950"/>
                <a:gridCol w="1957387"/>
              </a:tblGrid>
              <a:tr h="863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控制字段（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24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位）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判别测试字段（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位）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下址字段（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3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位）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495" name="Object 1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95288" y="3068638"/>
          <a:ext cx="6408737" cy="322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3" name="Visio" r:id="rId3" imgW="2814447" imgH="1416177" progId="Visio.Drawing.11">
                  <p:embed/>
                </p:oleObj>
              </mc:Choice>
              <mc:Fallback>
                <p:oleObj name="Visio" r:id="rId3" imgW="2814447" imgH="1416177" progId="Visio.Drawing.11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068638"/>
                        <a:ext cx="6408737" cy="3224212"/>
                      </a:xfrm>
                      <a:prstGeom prst="rect">
                        <a:avLst/>
                      </a:prstGeom>
                      <a:solidFill>
                        <a:srgbClr val="FEEDC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0708" name="Text Box 20"/>
          <p:cNvSpPr txBox="1">
            <a:spLocks noChangeArrowheads="1"/>
          </p:cNvSpPr>
          <p:nvPr/>
        </p:nvSpPr>
        <p:spPr bwMode="auto">
          <a:xfrm>
            <a:off x="6877050" y="2133600"/>
            <a:ext cx="2124075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85738" indent="-185738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dirty="0"/>
              <a:t>J1#=0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FF0000"/>
                </a:solidFill>
              </a:rPr>
              <a:t>后继微地址由指令译码器产生</a:t>
            </a:r>
            <a:r>
              <a:rPr lang="zh-CN" altLang="en-US" dirty="0"/>
              <a:t>（该条指令的微程序入口地址）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dirty="0"/>
              <a:t>J1#=1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FF0000"/>
                </a:solidFill>
              </a:rPr>
              <a:t>后继微地址由当前微指令的下址字段产生</a:t>
            </a:r>
          </a:p>
        </p:txBody>
      </p:sp>
      <p:sp>
        <p:nvSpPr>
          <p:cNvPr id="370709" name="AutoShape 21"/>
          <p:cNvSpPr>
            <a:spLocks noChangeArrowheads="1"/>
          </p:cNvSpPr>
          <p:nvPr/>
        </p:nvSpPr>
        <p:spPr bwMode="auto">
          <a:xfrm>
            <a:off x="6804025" y="188913"/>
            <a:ext cx="1871663" cy="863600"/>
          </a:xfrm>
          <a:prstGeom prst="wedgeRoundRectCallout">
            <a:avLst>
              <a:gd name="adj1" fmla="val -154579"/>
              <a:gd name="adj2" fmla="val 11801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1800"/>
              <a:t>即</a:t>
            </a:r>
            <a:r>
              <a:rPr lang="en-US" altLang="zh-CN" sz="1800"/>
              <a:t>8</a:t>
            </a:r>
            <a:r>
              <a:rPr lang="zh-CN" altLang="en-US" sz="1800"/>
              <a:t>条微指令，控存</a:t>
            </a:r>
            <a:r>
              <a:rPr lang="en-US" altLang="zh-CN" sz="1800"/>
              <a:t>8</a:t>
            </a:r>
            <a:r>
              <a:rPr lang="zh-CN" altLang="en-US" sz="1800"/>
              <a:t>个单元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7070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7070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708" grpId="0"/>
      <p:bldP spid="37070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C2868710-F89F-45FC-8E0D-5707EDF7D6BD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2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第七章  控制器</a:t>
            </a:r>
          </a:p>
        </p:txBody>
      </p:sp>
      <p:sp>
        <p:nvSpPr>
          <p:cNvPr id="107530" name="AutoShape 10"/>
          <p:cNvSpPr>
            <a:spLocks noChangeArrowheads="1"/>
          </p:cNvSpPr>
          <p:nvPr/>
        </p:nvSpPr>
        <p:spPr bwMode="gray">
          <a:xfrm>
            <a:off x="1747565" y="5137943"/>
            <a:ext cx="4740275" cy="4794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tint val="2117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黑体" pitchFamily="2" charset="-122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gray">
          <a:xfrm>
            <a:off x="1331640" y="5012531"/>
            <a:ext cx="747712" cy="720725"/>
          </a:xfrm>
          <a:prstGeom prst="diamond">
            <a:avLst/>
          </a:prstGeom>
          <a:solidFill>
            <a:schemeClr val="folHlink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90" name="Text Box 24"/>
          <p:cNvSpPr txBox="1">
            <a:spLocks noChangeArrowheads="1"/>
          </p:cNvSpPr>
          <p:nvPr/>
        </p:nvSpPr>
        <p:spPr bwMode="gray">
          <a:xfrm>
            <a:off x="2039665" y="5203031"/>
            <a:ext cx="4346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>
                <a:latin typeface="黑体" panose="02010609060101010101" pitchFamily="49" charset="-122"/>
              </a:rPr>
              <a:t>  </a:t>
            </a:r>
            <a:r>
              <a:rPr lang="zh-CN" altLang="en-US">
                <a:latin typeface="黑体" panose="02010609060101010101" pitchFamily="49" charset="-122"/>
                <a:hlinkClick r:id="rId3" action="ppaction://hlinksldjump"/>
              </a:rPr>
              <a:t>本章小结</a:t>
            </a:r>
            <a:endParaRPr lang="zh-CN" altLang="en-US">
              <a:latin typeface="黑体" panose="02010609060101010101" pitchFamily="49" charset="-122"/>
            </a:endParaRPr>
          </a:p>
        </p:txBody>
      </p:sp>
      <p:pic>
        <p:nvPicPr>
          <p:cNvPr id="3091" name="Picture 27" descr="2">
            <a:hlinkClick r:id="rId4" action="ppaction://hlinksldjump"/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6165850"/>
            <a:ext cx="719137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AutoShape 4"/>
          <p:cNvSpPr>
            <a:spLocks noChangeArrowheads="1"/>
          </p:cNvSpPr>
          <p:nvPr/>
        </p:nvSpPr>
        <p:spPr bwMode="gray">
          <a:xfrm>
            <a:off x="1776413" y="1381125"/>
            <a:ext cx="4740275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2">
                  <a:gamma/>
                  <a:tint val="21176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gray">
          <a:xfrm>
            <a:off x="1360488" y="1268413"/>
            <a:ext cx="747712" cy="647700"/>
          </a:xfrm>
          <a:prstGeom prst="diamond">
            <a:avLst/>
          </a:prstGeom>
          <a:solidFill>
            <a:schemeClr val="accent2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Text Box 14"/>
          <p:cNvSpPr txBox="1">
            <a:spLocks noChangeArrowheads="1"/>
          </p:cNvSpPr>
          <p:nvPr/>
        </p:nvSpPr>
        <p:spPr bwMode="gray">
          <a:xfrm>
            <a:off x="2025650" y="1389063"/>
            <a:ext cx="4346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b="1" dirty="0">
                <a:latin typeface="黑体" pitchFamily="2" charset="-122"/>
              </a:rPr>
              <a:t>  </a:t>
            </a:r>
            <a:r>
              <a:rPr lang="zh-CN" altLang="en-US" b="1" dirty="0">
                <a:latin typeface="黑体" pitchFamily="2" charset="-122"/>
              </a:rPr>
              <a:t>控制器的组成及指令的执行</a:t>
            </a:r>
          </a:p>
        </p:txBody>
      </p:sp>
      <p:sp>
        <p:nvSpPr>
          <p:cNvPr id="23" name="Text Box 15"/>
          <p:cNvSpPr txBox="1">
            <a:spLocks noChangeArrowheads="1"/>
          </p:cNvSpPr>
          <p:nvPr/>
        </p:nvSpPr>
        <p:spPr bwMode="gray">
          <a:xfrm>
            <a:off x="1392238" y="1393825"/>
            <a:ext cx="731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000" b="1">
                <a:solidFill>
                  <a:schemeClr val="bg1"/>
                </a:solidFill>
                <a:latin typeface="黑体" pitchFamily="2" charset="-122"/>
              </a:rPr>
              <a:t>7.1</a:t>
            </a:r>
          </a:p>
        </p:txBody>
      </p:sp>
      <p:sp>
        <p:nvSpPr>
          <p:cNvPr id="24" name="AutoShape 6"/>
          <p:cNvSpPr>
            <a:spLocks noChangeArrowheads="1"/>
          </p:cNvSpPr>
          <p:nvPr/>
        </p:nvSpPr>
        <p:spPr bwMode="gray">
          <a:xfrm>
            <a:off x="1703933" y="2258566"/>
            <a:ext cx="4740275" cy="4794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>
                  <a:gamma/>
                  <a:tint val="21176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25" name="AutoShape 7"/>
          <p:cNvSpPr>
            <a:spLocks noChangeArrowheads="1"/>
          </p:cNvSpPr>
          <p:nvPr/>
        </p:nvSpPr>
        <p:spPr bwMode="gray">
          <a:xfrm>
            <a:off x="1288008" y="2133153"/>
            <a:ext cx="747712" cy="720725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" name="AutoShape 8"/>
          <p:cNvSpPr>
            <a:spLocks noChangeArrowheads="1"/>
          </p:cNvSpPr>
          <p:nvPr/>
        </p:nvSpPr>
        <p:spPr bwMode="gray">
          <a:xfrm>
            <a:off x="1703933" y="3227114"/>
            <a:ext cx="4740275" cy="4794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>
                  <a:gamma/>
                  <a:tint val="21176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27" name="AutoShape 9"/>
          <p:cNvSpPr>
            <a:spLocks noChangeArrowheads="1"/>
          </p:cNvSpPr>
          <p:nvPr/>
        </p:nvSpPr>
        <p:spPr bwMode="gray">
          <a:xfrm>
            <a:off x="1288008" y="3101702"/>
            <a:ext cx="747712" cy="720725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" name="AutoShape 10"/>
          <p:cNvSpPr>
            <a:spLocks noChangeArrowheads="1"/>
          </p:cNvSpPr>
          <p:nvPr/>
        </p:nvSpPr>
        <p:spPr bwMode="gray">
          <a:xfrm>
            <a:off x="1703933" y="4201839"/>
            <a:ext cx="4740275" cy="4794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tint val="2117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29" name="AutoShape 11"/>
          <p:cNvSpPr>
            <a:spLocks noChangeArrowheads="1"/>
          </p:cNvSpPr>
          <p:nvPr/>
        </p:nvSpPr>
        <p:spPr bwMode="gray">
          <a:xfrm>
            <a:off x="1268743" y="4068448"/>
            <a:ext cx="747712" cy="720725"/>
          </a:xfrm>
          <a:prstGeom prst="diamond">
            <a:avLst/>
          </a:prstGeom>
          <a:solidFill>
            <a:schemeClr val="folHlink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endParaRPr lang="en-US" altLang="zh-CN" sz="2000" b="1" dirty="0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  <p:sp>
        <p:nvSpPr>
          <p:cNvPr id="30" name="Text Box 16"/>
          <p:cNvSpPr txBox="1">
            <a:spLocks noChangeArrowheads="1"/>
          </p:cNvSpPr>
          <p:nvPr/>
        </p:nvSpPr>
        <p:spPr bwMode="gray">
          <a:xfrm>
            <a:off x="1953170" y="2299841"/>
            <a:ext cx="4346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b="1" dirty="0">
                <a:latin typeface="黑体" panose="02010609060101010101" pitchFamily="49" charset="-122"/>
              </a:rPr>
              <a:t>  </a:t>
            </a:r>
            <a:r>
              <a:rPr lang="zh-CN" altLang="en-US" b="1" dirty="0" smtClean="0">
                <a:latin typeface="黑体" panose="02010609060101010101" pitchFamily="49" charset="-122"/>
              </a:rPr>
              <a:t>数据通路和指令的执行过程</a:t>
            </a:r>
            <a:r>
              <a:rPr lang="zh-CN" altLang="en-US" dirty="0" smtClean="0">
                <a:latin typeface="黑体" panose="02010609060101010101" pitchFamily="49" charset="-122"/>
              </a:rPr>
              <a:t> </a:t>
            </a:r>
            <a:endParaRPr lang="zh-CN" altLang="en-US" dirty="0">
              <a:latin typeface="黑体" panose="02010609060101010101" pitchFamily="49" charset="-122"/>
            </a:endParaRPr>
          </a:p>
        </p:txBody>
      </p:sp>
      <p:sp>
        <p:nvSpPr>
          <p:cNvPr id="31" name="Text Box 17"/>
          <p:cNvSpPr txBox="1">
            <a:spLocks noChangeArrowheads="1"/>
          </p:cNvSpPr>
          <p:nvPr/>
        </p:nvSpPr>
        <p:spPr bwMode="gray">
          <a:xfrm>
            <a:off x="1319758" y="2303016"/>
            <a:ext cx="803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2000" b="1">
                <a:solidFill>
                  <a:schemeClr val="bg1"/>
                </a:solidFill>
                <a:latin typeface="黑体" panose="02010609060101010101" pitchFamily="49" charset="-122"/>
              </a:rPr>
              <a:t>7.2</a:t>
            </a:r>
          </a:p>
        </p:txBody>
      </p:sp>
      <p:sp>
        <p:nvSpPr>
          <p:cNvPr id="32" name="Text Box 18"/>
          <p:cNvSpPr txBox="1">
            <a:spLocks noChangeArrowheads="1"/>
          </p:cNvSpPr>
          <p:nvPr/>
        </p:nvSpPr>
        <p:spPr bwMode="gray">
          <a:xfrm>
            <a:off x="1953170" y="3260452"/>
            <a:ext cx="3743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b="1" dirty="0" smtClean="0">
                <a:latin typeface="黑体" panose="02010609060101010101" pitchFamily="49" charset="-122"/>
              </a:rPr>
              <a:t>  硬布线控制器</a:t>
            </a:r>
            <a:endParaRPr lang="zh-CN" altLang="en-US" dirty="0">
              <a:latin typeface="黑体" panose="02010609060101010101" pitchFamily="49" charset="-122"/>
            </a:endParaRPr>
          </a:p>
        </p:txBody>
      </p:sp>
      <p:sp>
        <p:nvSpPr>
          <p:cNvPr id="33" name="Text Box 19"/>
          <p:cNvSpPr txBox="1">
            <a:spLocks noChangeArrowheads="1"/>
          </p:cNvSpPr>
          <p:nvPr/>
        </p:nvSpPr>
        <p:spPr bwMode="gray">
          <a:xfrm>
            <a:off x="1319758" y="3312839"/>
            <a:ext cx="803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2000" b="1" dirty="0">
                <a:solidFill>
                  <a:schemeClr val="bg1"/>
                </a:solidFill>
                <a:latin typeface="黑体" panose="02010609060101010101" pitchFamily="49" charset="-122"/>
              </a:rPr>
              <a:t>7.3</a:t>
            </a:r>
          </a:p>
        </p:txBody>
      </p:sp>
      <p:sp>
        <p:nvSpPr>
          <p:cNvPr id="34" name="Text Box 24"/>
          <p:cNvSpPr txBox="1">
            <a:spLocks noChangeArrowheads="1"/>
          </p:cNvSpPr>
          <p:nvPr/>
        </p:nvSpPr>
        <p:spPr bwMode="gray">
          <a:xfrm>
            <a:off x="1996033" y="4266927"/>
            <a:ext cx="4346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b="1" dirty="0" smtClean="0">
                <a:latin typeface="黑体" panose="02010609060101010101" pitchFamily="49" charset="-122"/>
              </a:rPr>
              <a:t>  </a:t>
            </a:r>
            <a:r>
              <a:rPr lang="zh-CN" altLang="en-US" b="1" dirty="0" smtClean="0">
                <a:latin typeface="黑体" panose="02010609060101010101" pitchFamily="49" charset="-122"/>
                <a:hlinkClick r:id="rId6" action="ppaction://hlinksldjump"/>
              </a:rPr>
              <a:t>微程序控制器</a:t>
            </a:r>
            <a:endParaRPr lang="zh-CN" altLang="en-US" b="1" dirty="0">
              <a:latin typeface="黑体" panose="02010609060101010101" pitchFamily="49" charset="-122"/>
            </a:endParaRPr>
          </a:p>
        </p:txBody>
      </p:sp>
      <p:sp>
        <p:nvSpPr>
          <p:cNvPr id="35" name="Text Box 15"/>
          <p:cNvSpPr txBox="1">
            <a:spLocks noChangeArrowheads="1"/>
          </p:cNvSpPr>
          <p:nvPr/>
        </p:nvSpPr>
        <p:spPr bwMode="gray">
          <a:xfrm>
            <a:off x="1307285" y="4238624"/>
            <a:ext cx="731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2000" b="1" dirty="0" smtClean="0">
                <a:solidFill>
                  <a:schemeClr val="bg1"/>
                </a:solidFill>
                <a:latin typeface="黑体" panose="02010609060101010101" pitchFamily="49" charset="-122"/>
              </a:rPr>
              <a:t>7.4</a:t>
            </a:r>
            <a:endParaRPr lang="en-US" altLang="zh-CN" sz="2000" b="1" dirty="0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BE857B6F-AE05-49ED-A927-C5B0CA841656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20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04813"/>
            <a:ext cx="6705600" cy="563562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控制字段</a:t>
            </a:r>
            <a:r>
              <a:rPr lang="en-US" altLang="zh-CN" sz="2800" smtClean="0">
                <a:latin typeface="Arial" panose="020B0604020202020204" pitchFamily="34" charset="0"/>
              </a:rPr>
              <a:t>—</a:t>
            </a:r>
            <a:r>
              <a:rPr lang="zh-CN" altLang="en-US" sz="2800" smtClean="0"/>
              <a:t>控制信号定义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Group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2218252"/>
                  </p:ext>
                </p:extLst>
              </p:nvPr>
            </p:nvGraphicFramePr>
            <p:xfrm>
              <a:off x="395536" y="1051460"/>
              <a:ext cx="8640638" cy="5617900"/>
            </p:xfrm>
            <a:graphic>
              <a:graphicData uri="http://schemas.openxmlformats.org/drawingml/2006/table">
                <a:tbl>
                  <a:tblPr/>
                  <a:tblGrid>
                    <a:gridCol w="647750"/>
                    <a:gridCol w="1296144"/>
                    <a:gridCol w="2521744"/>
                    <a:gridCol w="718616"/>
                    <a:gridCol w="1152128"/>
                    <a:gridCol w="2304256"/>
                  </a:tblGrid>
                  <a:tr h="42180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序号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控制信号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功能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序号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控制信号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功能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</a:tr>
                  <a:tr h="43204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altLang="zh-CN" sz="16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altLang="zh-CN" sz="16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𝑷𝑪</m:t>
                                    </m:r>
                                    <m:r>
                                      <a:rPr kumimoji="0" lang="en-US" altLang="zh-CN" sz="16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−</m:t>
                                    </m:r>
                                    <m:r>
                                      <a:rPr kumimoji="0" lang="en-US" altLang="zh-CN" sz="16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𝑩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zh-CN" altLang="zh-CN" sz="16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指令地址</a:t>
                          </a:r>
                          <a:r>
                            <a:rPr kumimoji="0" lang="en-US" altLang="zh-CN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(PC)</a:t>
                          </a:r>
                          <a:r>
                            <a:rPr kumimoji="0" lang="zh-CN" altLang="en-US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送总线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15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zh-CN" altLang="en-US" sz="16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altLang="zh-CN" sz="16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𝑨𝑳𝑼</m:t>
                                    </m:r>
                                    <m:r>
                                      <a:rPr kumimoji="0" lang="en-US" altLang="zh-CN" sz="16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−</m:t>
                                    </m:r>
                                    <m:r>
                                      <a:rPr kumimoji="0" lang="en-US" altLang="zh-CN" sz="16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𝑩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zh-CN" altLang="zh-CN" sz="16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运算器</a:t>
                          </a:r>
                          <a:r>
                            <a:rPr kumimoji="0" lang="en-US" altLang="zh-CN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ALU</a:t>
                          </a:r>
                          <a:r>
                            <a:rPr kumimoji="0" lang="zh-CN" altLang="en-US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内容送总线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</a:tr>
                  <a:tr h="36579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B-AR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总线内容打入地址寄存器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16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Ci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ALU</a:t>
                          </a:r>
                          <a:r>
                            <a:rPr kumimoji="0" lang="zh-CN" altLang="en-US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进位输入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</a:tr>
                  <a:tr h="36579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PC+1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程序计数器内容</a:t>
                          </a: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+1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17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B-R0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总线内容打入</a:t>
                          </a: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R0</a:t>
                          </a: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寄存器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</a:tr>
                  <a:tr h="36579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zh-CN" altLang="en-US" sz="16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altLang="zh-CN" sz="16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𝑩</m:t>
                                    </m:r>
                                    <m:r>
                                      <a:rPr kumimoji="0" lang="en-US" altLang="zh-CN" sz="16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−</m:t>
                                    </m:r>
                                    <m:r>
                                      <a:rPr kumimoji="0" lang="en-US" altLang="zh-CN" sz="16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𝑷𝑪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zh-CN" altLang="zh-CN" sz="16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总线内容打入程序计数器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18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B-R1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总线内容打入</a:t>
                          </a: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R1</a:t>
                          </a: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寄存器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</a:tr>
                  <a:tr h="36579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B-IR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总线内容打入指令寄存器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19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B-R2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总线内容打入</a:t>
                          </a: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R2</a:t>
                          </a: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寄存器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</a:tr>
                  <a:tr h="36579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zh-CN" altLang="en-US" sz="16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altLang="zh-CN" sz="16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𝑴</m:t>
                                    </m:r>
                                    <m:r>
                                      <a:rPr kumimoji="0" lang="en-US" altLang="zh-CN" sz="16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−</m:t>
                                    </m:r>
                                    <m:r>
                                      <a:rPr kumimoji="0" lang="en-US" altLang="zh-CN" sz="16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𝑾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zh-CN" altLang="zh-CN" sz="16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存储器写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20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B-R3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总线内容打入</a:t>
                          </a: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R3</a:t>
                          </a: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寄存器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</a:tr>
                  <a:tr h="36579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zh-CN" altLang="en-US" sz="16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altLang="zh-CN" sz="16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𝑴</m:t>
                                    </m:r>
                                    <m:r>
                                      <a:rPr kumimoji="0" lang="en-US" altLang="zh-CN" sz="16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−</m:t>
                                    </m:r>
                                    <m:r>
                                      <a:rPr kumimoji="0" lang="en-US" altLang="zh-CN" sz="16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𝑹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zh-CN" altLang="zh-CN" sz="16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存储器读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21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zh-CN" altLang="en-US" sz="16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kumimoji="0" lang="en-US" altLang="zh-CN" sz="1600" b="1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zh-CN" sz="1600" b="1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kumimoji="0" lang="en-US" altLang="zh-CN" sz="1600" b="1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  <m:r>
                                      <a:rPr kumimoji="0" lang="en-US" altLang="zh-CN" sz="16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−</m:t>
                                    </m:r>
                                    <m:r>
                                      <a:rPr kumimoji="0" lang="en-US" altLang="zh-CN" sz="16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𝑩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zh-CN" altLang="zh-CN" sz="16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R0</a:t>
                          </a: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寄存器内容送总线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</a:tr>
                  <a:tr h="36579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kumimoji="0" lang="en-US" altLang="zh-CN" sz="1600" b="1" i="0" u="none" strike="noStrike" cap="none" normalizeH="0" baseline="-30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3</a:t>
                          </a:r>
                          <a:endParaRPr kumimoji="0" lang="en-US" altLang="zh-CN" sz="16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 rowSpan="5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与</a:t>
                          </a:r>
                          <a:r>
                            <a:rPr kumimoji="0" lang="en-US" altLang="zh-CN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Ci</a:t>
                          </a:r>
                          <a:r>
                            <a:rPr kumimoji="0" lang="zh-CN" altLang="en-US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一起，选择</a:t>
                          </a:r>
                          <a:r>
                            <a:rPr kumimoji="0" lang="en-US" altLang="zh-CN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ALU</a:t>
                          </a:r>
                          <a:r>
                            <a:rPr kumimoji="0" lang="zh-CN" altLang="en-US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的运算功能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22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zh-CN" altLang="en-US" sz="16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kumimoji="0" lang="en-US" altLang="zh-CN" sz="1600" b="1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zh-CN" sz="1600" b="1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kumimoji="0" lang="en-US" altLang="zh-CN" sz="1600" b="1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r>
                                      <a:rPr kumimoji="0" lang="en-US" altLang="zh-CN" sz="16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−</m:t>
                                    </m:r>
                                    <m:r>
                                      <a:rPr kumimoji="0" lang="en-US" altLang="zh-CN" sz="16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𝑩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zh-CN" altLang="zh-CN" sz="16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R1</a:t>
                          </a: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寄存器内容送总线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</a:tr>
                  <a:tr h="36579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kumimoji="0" lang="en-US" altLang="zh-CN" sz="1600" b="1" i="0" u="none" strike="noStrike" cap="none" normalizeH="0" baseline="-30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kumimoji="0" lang="en-US" altLang="zh-CN" sz="16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 vMerge="1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zh-CN" altLang="en-US" sz="16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23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zh-CN" altLang="en-US" sz="16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kumimoji="0" lang="en-US" altLang="zh-CN" sz="1600" b="1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zh-CN" sz="1600" b="1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kumimoji="0" lang="en-US" altLang="zh-CN" sz="1600" b="1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  <m:r>
                                      <a:rPr kumimoji="0" lang="en-US" altLang="zh-CN" sz="16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−</m:t>
                                    </m:r>
                                    <m:r>
                                      <a:rPr kumimoji="0" lang="en-US" altLang="zh-CN" sz="16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𝑩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zh-CN" altLang="zh-CN" sz="16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R2</a:t>
                          </a: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寄存器内容送总线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</a:tr>
                  <a:tr h="36579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kumimoji="0" lang="en-US" altLang="zh-CN" sz="1600" b="1" i="0" u="none" strike="noStrike" cap="none" normalizeH="0" baseline="-30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kumimoji="0" lang="en-US" altLang="zh-CN" sz="16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 vMerge="1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zh-CN" altLang="en-US" sz="16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24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zh-CN" altLang="en-US" sz="16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kumimoji="0" lang="en-US" altLang="zh-CN" sz="1600" b="1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zh-CN" sz="1600" b="1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kumimoji="0" lang="en-US" altLang="zh-CN" sz="1600" b="1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  <m:r>
                                      <a:rPr kumimoji="0" lang="en-US" altLang="zh-CN" sz="16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−</m:t>
                                    </m:r>
                                    <m:r>
                                      <a:rPr kumimoji="0" lang="en-US" altLang="zh-CN" sz="16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𝑩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zh-CN" altLang="zh-CN" sz="16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R3</a:t>
                          </a: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寄存器内容送总线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</a:tr>
                  <a:tr h="36579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11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kumimoji="0" lang="en-US" altLang="zh-CN" sz="1600" b="1" i="0" u="none" strike="noStrike" cap="none" normalizeH="0" baseline="-30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kumimoji="0" lang="en-US" altLang="zh-CN" sz="16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 vMerge="1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zh-CN" altLang="en-US" sz="16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25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zh-CN" altLang="en-US" sz="16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altLang="zh-CN" sz="16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𝑰𝑶</m:t>
                                    </m:r>
                                    <m:r>
                                      <a:rPr kumimoji="0" lang="en-US" altLang="zh-CN" sz="16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−</m:t>
                                    </m:r>
                                    <m:r>
                                      <a:rPr kumimoji="0" lang="en-US" altLang="zh-CN" sz="16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𝑾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zh-CN" altLang="zh-CN" sz="16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写</a:t>
                          </a: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I/O</a:t>
                          </a: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端口（输出）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</a:tr>
                  <a:tr h="37446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12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M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 vMerge="1">
                      <a:txBody>
                        <a:bodyPr/>
                        <a:lstStyle>
                          <a:lvl1pPr indent="265113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265113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zh-CN" altLang="en-US" sz="16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26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zh-CN" altLang="en-US" sz="16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altLang="zh-CN" sz="16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𝑰𝑶</m:t>
                                    </m:r>
                                    <m:r>
                                      <a:rPr kumimoji="0" lang="en-US" altLang="zh-CN" sz="16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−</m:t>
                                    </m:r>
                                    <m:r>
                                      <a:rPr kumimoji="0" lang="en-US" altLang="zh-CN" sz="16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𝑹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zh-CN" altLang="zh-CN" sz="16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读</a:t>
                          </a: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I/O</a:t>
                          </a: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端口（输入）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</a:tr>
                  <a:tr h="36579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13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B-DA1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总线内容打入暂存器</a:t>
                          </a: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DA1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27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zh-CN" altLang="en-US" sz="16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kumimoji="0" lang="en-US" altLang="zh-CN" sz="1600" b="1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zh-CN" sz="1600" b="1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𝑨</m:t>
                                        </m:r>
                                      </m:e>
                                      <m:sub>
                                        <m:r>
                                          <a:rPr kumimoji="0" lang="en-US" altLang="zh-CN" sz="1600" b="1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kumimoji="0" lang="zh-CN" altLang="zh-CN" sz="16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端口地址线（选中</a:t>
                          </a: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IO</a:t>
                          </a: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）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</a:tr>
                  <a:tr h="36579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14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B-DA2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总线内容打入暂存器</a:t>
                          </a: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DA2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28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zh-CN" altLang="en-US" sz="16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kumimoji="0" lang="en-US" altLang="zh-CN" sz="1600" b="1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zh-CN" sz="1600" b="1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kumimoji="0" lang="en-US" altLang="zh-CN" sz="1600" b="1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kumimoji="0" lang="zh-CN" altLang="zh-CN" sz="16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指令译码器工作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Group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2218252"/>
                  </p:ext>
                </p:extLst>
              </p:nvPr>
            </p:nvGraphicFramePr>
            <p:xfrm>
              <a:off x="395536" y="1051460"/>
              <a:ext cx="8640638" cy="5617900"/>
            </p:xfrm>
            <a:graphic>
              <a:graphicData uri="http://schemas.openxmlformats.org/drawingml/2006/table">
                <a:tbl>
                  <a:tblPr/>
                  <a:tblGrid>
                    <a:gridCol w="647750"/>
                    <a:gridCol w="1296144"/>
                    <a:gridCol w="2521744"/>
                    <a:gridCol w="718616"/>
                    <a:gridCol w="1152128"/>
                    <a:gridCol w="2304256"/>
                  </a:tblGrid>
                  <a:tr h="42180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序号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控制信号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功能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序号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控制信号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功能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</a:tr>
                  <a:tr h="43204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50235" t="-98592" r="-518310" b="-1118310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指令地址</a:t>
                          </a:r>
                          <a:r>
                            <a:rPr kumimoji="0" lang="en-US" altLang="zh-CN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(PC)</a:t>
                          </a:r>
                          <a:r>
                            <a:rPr kumimoji="0" lang="zh-CN" altLang="en-US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送总线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15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448421" t="-98592" r="-201053" b="-1118310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运算器</a:t>
                          </a:r>
                          <a:r>
                            <a:rPr kumimoji="0" lang="en-US" altLang="zh-CN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ALU</a:t>
                          </a:r>
                          <a:r>
                            <a:rPr kumimoji="0" lang="zh-CN" altLang="en-US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内容送总线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</a:tr>
                  <a:tr h="36579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B-AR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总线内容打入地址寄存器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16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Ci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ALU</a:t>
                          </a:r>
                          <a:r>
                            <a:rPr kumimoji="0" lang="zh-CN" altLang="en-US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进位输入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</a:tr>
                  <a:tr h="36579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PC+1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程序计数器内容</a:t>
                          </a: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+1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17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B-R0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总线内容打入</a:t>
                          </a: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R0</a:t>
                          </a: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寄存器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</a:tr>
                  <a:tr h="36579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50235" t="-427869" r="-518310" b="-1004918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总线内容打入程序计数器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18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B-R1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总线内容打入</a:t>
                          </a: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R1</a:t>
                          </a: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寄存器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</a:tr>
                  <a:tr h="36579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B-IR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总线内容打入指令寄存器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19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B-R2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总线内容打入</a:t>
                          </a: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R2</a:t>
                          </a: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寄存器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</a:tr>
                  <a:tr h="36579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50235" t="-636667" r="-518310" b="-821667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存储器写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20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B-R3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总线内容打入</a:t>
                          </a: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R3</a:t>
                          </a: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寄存器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</a:tr>
                  <a:tr h="36579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50235" t="-736667" r="-518310" b="-721667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存储器读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21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448421" t="-736667" r="-201053" b="-721667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R0</a:t>
                          </a: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寄存器内容送总线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</a:tr>
                  <a:tr h="36579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kumimoji="0" lang="en-US" altLang="zh-CN" sz="1600" b="1" i="0" u="none" strike="noStrike" cap="none" normalizeH="0" baseline="-30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3</a:t>
                          </a:r>
                          <a:endParaRPr kumimoji="0" lang="en-US" altLang="zh-CN" sz="16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 rowSpan="5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与</a:t>
                          </a:r>
                          <a:r>
                            <a:rPr kumimoji="0" lang="en-US" altLang="zh-CN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Ci</a:t>
                          </a:r>
                          <a:r>
                            <a:rPr kumimoji="0" lang="zh-CN" altLang="en-US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一起，选择</a:t>
                          </a:r>
                          <a:r>
                            <a:rPr kumimoji="0" lang="en-US" altLang="zh-CN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ALU</a:t>
                          </a:r>
                          <a:r>
                            <a:rPr kumimoji="0" lang="zh-CN" altLang="en-US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的运算功能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22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448421" t="-836667" r="-201053" b="-621667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R1</a:t>
                          </a: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寄存器内容送总线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</a:tr>
                  <a:tr h="36579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kumimoji="0" lang="en-US" altLang="zh-CN" sz="1600" b="1" i="0" u="none" strike="noStrike" cap="none" normalizeH="0" baseline="-30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kumimoji="0" lang="en-US" altLang="zh-CN" sz="16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 vMerge="1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zh-CN" altLang="en-US" sz="16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23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448421" t="-936667" r="-201053" b="-521667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R2</a:t>
                          </a: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寄存器内容送总线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</a:tr>
                  <a:tr h="36579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kumimoji="0" lang="en-US" altLang="zh-CN" sz="1600" b="1" i="0" u="none" strike="noStrike" cap="none" normalizeH="0" baseline="-30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kumimoji="0" lang="en-US" altLang="zh-CN" sz="16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 vMerge="1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zh-CN" altLang="en-US" sz="16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24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448421" t="-1036667" r="-201053" b="-421667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R3</a:t>
                          </a: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寄存器内容送总线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</a:tr>
                  <a:tr h="36579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11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kumimoji="0" lang="en-US" altLang="zh-CN" sz="1600" b="1" i="0" u="none" strike="noStrike" cap="none" normalizeH="0" baseline="-30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kumimoji="0" lang="en-US" altLang="zh-CN" sz="16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 vMerge="1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zh-CN" altLang="en-US" sz="16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25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448421" t="-1136667" r="-201053" b="-321667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写</a:t>
                          </a: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I/O</a:t>
                          </a: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端口（输出）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</a:tr>
                  <a:tr h="37446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12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M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 vMerge="1">
                      <a:txBody>
                        <a:bodyPr/>
                        <a:lstStyle>
                          <a:lvl1pPr indent="265113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265113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zh-CN" altLang="en-US" sz="16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26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448421" t="-1196774" r="-201053" b="-211290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读</a:t>
                          </a: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I/O</a:t>
                          </a: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端口（输入）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</a:tr>
                  <a:tr h="36579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13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B-DA1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总线内容打入暂存器</a:t>
                          </a: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DA1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27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448421" t="-1340000" r="-201053" b="-118333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端口地址线（选中</a:t>
                          </a: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IO</a:t>
                          </a: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）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</a:tr>
                  <a:tr h="36579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14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B-DA2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总线内容打入暂存器</a:t>
                          </a: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DA2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28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448421" t="-1440000" r="-201053" b="-18333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指令译码器工作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85D604EC-A948-4557-B52F-872D130A31D7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21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二、简单微程序控制器的设计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76325"/>
            <a:ext cx="3467100" cy="5376863"/>
          </a:xfrm>
        </p:spPr>
        <p:txBody>
          <a:bodyPr/>
          <a:lstStyle/>
          <a:p>
            <a:pPr marL="265113" indent="-265113" eaLnBrk="1" hangingPunct="1"/>
            <a:r>
              <a:rPr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</a:rPr>
              <a:t>6.</a:t>
            </a:r>
            <a:r>
              <a:rPr lang="zh-CN" altLang="en-US" sz="2400" dirty="0" smtClean="0">
                <a:solidFill>
                  <a:srgbClr val="FF0000"/>
                </a:solidFill>
                <a:latin typeface="Arial" panose="020B0604020202020204" pitchFamily="34" charset="0"/>
              </a:rPr>
              <a:t>分配微地址</a:t>
            </a:r>
            <a:r>
              <a:rPr lang="zh-CN" altLang="en-US" sz="2400" dirty="0" smtClean="0">
                <a:latin typeface="Arial" panose="020B0604020202020204" pitchFamily="34" charset="0"/>
              </a:rPr>
              <a:t>，并编写微指令代码</a:t>
            </a:r>
          </a:p>
          <a:p>
            <a:pPr marL="265113" indent="-265113" eaLnBrk="1" hangingPunct="1"/>
            <a:r>
              <a:rPr lang="zh-CN" altLang="en-US" sz="2400" smtClean="0">
                <a:latin typeface="Arial" panose="020B0604020202020204" pitchFamily="34" charset="0"/>
              </a:rPr>
              <a:t>指令译码器译码原理：</a:t>
            </a:r>
          </a:p>
          <a:p>
            <a:pPr marL="715963" lvl="1" indent="-271463" eaLnBrk="1" hangingPunct="1"/>
            <a:r>
              <a:rPr lang="zh-CN" altLang="en-US" dirty="0" smtClean="0">
                <a:latin typeface="Arial" panose="020B0604020202020204" pitchFamily="34" charset="0"/>
              </a:rPr>
              <a:t>输入：指令操作码</a:t>
            </a:r>
            <a:r>
              <a:rPr lang="en-US" altLang="zh-CN" dirty="0" smtClean="0">
                <a:latin typeface="Arial" panose="020B0604020202020204" pitchFamily="34" charset="0"/>
              </a:rPr>
              <a:t>OP=I</a:t>
            </a:r>
            <a:r>
              <a:rPr lang="en-US" altLang="zh-CN" baseline="-25000" dirty="0" smtClean="0">
                <a:latin typeface="Arial" panose="020B0604020202020204" pitchFamily="34" charset="0"/>
              </a:rPr>
              <a:t>7</a:t>
            </a:r>
            <a:r>
              <a:rPr lang="en-US" altLang="zh-CN" dirty="0" smtClean="0">
                <a:latin typeface="Arial" panose="020B0604020202020204" pitchFamily="34" charset="0"/>
              </a:rPr>
              <a:t>I</a:t>
            </a:r>
            <a:r>
              <a:rPr lang="en-US" altLang="zh-CN" baseline="-25000" dirty="0" smtClean="0">
                <a:latin typeface="Arial" panose="020B0604020202020204" pitchFamily="34" charset="0"/>
              </a:rPr>
              <a:t>6</a:t>
            </a:r>
            <a:r>
              <a:rPr lang="en-US" altLang="zh-CN" dirty="0" smtClean="0">
                <a:latin typeface="Arial" panose="020B0604020202020204" pitchFamily="34" charset="0"/>
              </a:rPr>
              <a:t>I</a:t>
            </a:r>
            <a:r>
              <a:rPr lang="en-US" altLang="zh-CN" baseline="-25000" dirty="0" smtClean="0">
                <a:latin typeface="Arial" panose="020B0604020202020204" pitchFamily="34" charset="0"/>
              </a:rPr>
              <a:t>5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</a:rPr>
              <a:t>I</a:t>
            </a:r>
            <a:r>
              <a:rPr lang="en-US" altLang="zh-CN" baseline="-25000" dirty="0" smtClean="0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  <a:r>
              <a:rPr lang="zh-CN" altLang="en-US" dirty="0" smtClean="0">
                <a:latin typeface="Arial" panose="020B0604020202020204" pitchFamily="34" charset="0"/>
              </a:rPr>
              <a:t>；</a:t>
            </a:r>
          </a:p>
          <a:p>
            <a:pPr marL="715963" lvl="1" indent="-271463" eaLnBrk="1" hangingPunct="1"/>
            <a:r>
              <a:rPr lang="zh-CN" altLang="en-US" dirty="0" smtClean="0">
                <a:latin typeface="Arial" panose="020B0604020202020204" pitchFamily="34" charset="0"/>
              </a:rPr>
              <a:t>输出：该指令的微程序入口地址</a:t>
            </a:r>
            <a:r>
              <a:rPr lang="en-US" altLang="zh-CN" dirty="0" smtClean="0">
                <a:latin typeface="Arial" panose="020B0604020202020204" pitchFamily="34" charset="0"/>
              </a:rPr>
              <a:t>=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</a:rPr>
              <a:t>I</a:t>
            </a:r>
            <a:r>
              <a:rPr lang="en-US" altLang="zh-CN" baseline="-25000" dirty="0" smtClean="0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  <a:r>
              <a:rPr lang="en-US" altLang="zh-CN" dirty="0" smtClean="0">
                <a:latin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006600"/>
                </a:solidFill>
                <a:latin typeface="Arial" panose="020B0604020202020204" pitchFamily="34" charset="0"/>
              </a:rPr>
              <a:t>10</a:t>
            </a:r>
          </a:p>
          <a:p>
            <a:pPr marL="265113" indent="-265113" eaLnBrk="1" hangingPunct="1"/>
            <a:r>
              <a:rPr lang="zh-CN" altLang="en-US" sz="2400" dirty="0" smtClean="0">
                <a:latin typeface="Arial" panose="020B0604020202020204" pitchFamily="34" charset="0"/>
              </a:rPr>
              <a:t>所以</a:t>
            </a:r>
          </a:p>
          <a:p>
            <a:pPr marL="715963" lvl="1" indent="-271463" eaLnBrk="1" hangingPunct="1"/>
            <a:r>
              <a:rPr lang="en-US" altLang="zh-CN" dirty="0" smtClean="0">
                <a:latin typeface="Arial" panose="020B0604020202020204" pitchFamily="34" charset="0"/>
              </a:rPr>
              <a:t>ADD</a:t>
            </a:r>
            <a:r>
              <a:rPr lang="zh-CN" altLang="en-US" dirty="0" smtClean="0">
                <a:latin typeface="Arial" panose="020B0604020202020204" pitchFamily="34" charset="0"/>
              </a:rPr>
              <a:t>（</a:t>
            </a:r>
            <a:r>
              <a:rPr lang="en-US" altLang="zh-CN" dirty="0" smtClean="0">
                <a:latin typeface="Arial" panose="020B0604020202020204" pitchFamily="34" charset="0"/>
              </a:rPr>
              <a:t>OP=010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zh-CN" altLang="en-US" dirty="0" smtClean="0">
                <a:latin typeface="Arial" panose="020B0604020202020204" pitchFamily="34" charset="0"/>
              </a:rPr>
              <a:t>）入口</a:t>
            </a:r>
            <a:r>
              <a:rPr lang="en-US" altLang="zh-CN" dirty="0" smtClean="0">
                <a:latin typeface="Arial" panose="020B0604020202020204" pitchFamily="34" charset="0"/>
              </a:rPr>
              <a:t>=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en-US" altLang="zh-CN" dirty="0" smtClean="0">
                <a:solidFill>
                  <a:srgbClr val="006600"/>
                </a:solidFill>
                <a:latin typeface="Arial" panose="020B0604020202020204" pitchFamily="34" charset="0"/>
              </a:rPr>
              <a:t>10</a:t>
            </a:r>
          </a:p>
          <a:p>
            <a:pPr marL="715963" lvl="1" indent="-271463" eaLnBrk="1" hangingPunct="1"/>
            <a:r>
              <a:rPr lang="en-US" altLang="zh-CN" dirty="0" smtClean="0">
                <a:latin typeface="Arial" panose="020B0604020202020204" pitchFamily="34" charset="0"/>
              </a:rPr>
              <a:t>JMP</a:t>
            </a:r>
            <a:r>
              <a:rPr lang="zh-CN" altLang="en-US" dirty="0" smtClean="0">
                <a:latin typeface="Arial" panose="020B0604020202020204" pitchFamily="34" charset="0"/>
              </a:rPr>
              <a:t>（</a:t>
            </a:r>
            <a:r>
              <a:rPr lang="en-US" altLang="zh-CN" dirty="0" smtClean="0">
                <a:latin typeface="Arial" panose="020B0604020202020204" pitchFamily="34" charset="0"/>
              </a:rPr>
              <a:t>OP=100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  <a:r>
              <a:rPr lang="zh-CN" altLang="en-US" dirty="0" smtClean="0">
                <a:latin typeface="Arial" panose="020B0604020202020204" pitchFamily="34" charset="0"/>
              </a:rPr>
              <a:t>）入口</a:t>
            </a:r>
            <a:r>
              <a:rPr lang="en-US" altLang="zh-CN" dirty="0" smtClean="0">
                <a:latin typeface="Arial" panose="020B0604020202020204" pitchFamily="34" charset="0"/>
              </a:rPr>
              <a:t>=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  <a:r>
              <a:rPr lang="en-US" altLang="zh-CN" dirty="0" smtClean="0">
                <a:solidFill>
                  <a:srgbClr val="006600"/>
                </a:solidFill>
                <a:latin typeface="Arial" panose="020B0604020202020204" pitchFamily="34" charset="0"/>
              </a:rPr>
              <a:t>10</a:t>
            </a:r>
          </a:p>
        </p:txBody>
      </p:sp>
      <p:graphicFrame>
        <p:nvGraphicFramePr>
          <p:cNvPr id="22533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427538" y="1052513"/>
          <a:ext cx="4432300" cy="554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9" name="Visio" r:id="rId3" imgW="4528185" imgH="5663946" progId="Visio.Drawing.11">
                  <p:embed/>
                </p:oleObj>
              </mc:Choice>
              <mc:Fallback>
                <p:oleObj name="Visio" r:id="rId3" imgW="4528185" imgH="5663946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1052513"/>
                        <a:ext cx="4432300" cy="554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1718" name="Text Box 6"/>
          <p:cNvSpPr txBox="1">
            <a:spLocks noChangeArrowheads="1"/>
          </p:cNvSpPr>
          <p:nvPr/>
        </p:nvSpPr>
        <p:spPr bwMode="auto">
          <a:xfrm>
            <a:off x="5435600" y="3429000"/>
            <a:ext cx="719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</a:rPr>
              <a:t>110</a:t>
            </a:r>
          </a:p>
        </p:txBody>
      </p:sp>
      <p:sp>
        <p:nvSpPr>
          <p:cNvPr id="371722" name="Text Box 10"/>
          <p:cNvSpPr txBox="1">
            <a:spLocks noChangeArrowheads="1"/>
          </p:cNvSpPr>
          <p:nvPr/>
        </p:nvSpPr>
        <p:spPr bwMode="auto">
          <a:xfrm>
            <a:off x="6588125" y="1125538"/>
            <a:ext cx="719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9900CC"/>
                </a:solidFill>
              </a:rPr>
              <a:t>000</a:t>
            </a:r>
          </a:p>
        </p:txBody>
      </p:sp>
      <p:sp>
        <p:nvSpPr>
          <p:cNvPr id="371723" name="Text Box 11"/>
          <p:cNvSpPr txBox="1">
            <a:spLocks noChangeArrowheads="1"/>
          </p:cNvSpPr>
          <p:nvPr/>
        </p:nvSpPr>
        <p:spPr bwMode="auto">
          <a:xfrm>
            <a:off x="7667625" y="3429000"/>
            <a:ext cx="719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</a:rPr>
              <a:t>010</a:t>
            </a:r>
          </a:p>
        </p:txBody>
      </p:sp>
      <p:sp>
        <p:nvSpPr>
          <p:cNvPr id="371724" name="Text Box 12"/>
          <p:cNvSpPr txBox="1">
            <a:spLocks noChangeArrowheads="1"/>
          </p:cNvSpPr>
          <p:nvPr/>
        </p:nvSpPr>
        <p:spPr bwMode="auto">
          <a:xfrm>
            <a:off x="6948488" y="2276475"/>
            <a:ext cx="719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9900CC"/>
                </a:solidFill>
              </a:rPr>
              <a:t>001</a:t>
            </a:r>
          </a:p>
        </p:txBody>
      </p:sp>
      <p:sp>
        <p:nvSpPr>
          <p:cNvPr id="371725" name="Text Box 13"/>
          <p:cNvSpPr txBox="1">
            <a:spLocks noChangeArrowheads="1"/>
          </p:cNvSpPr>
          <p:nvPr/>
        </p:nvSpPr>
        <p:spPr bwMode="auto">
          <a:xfrm>
            <a:off x="7667625" y="4652963"/>
            <a:ext cx="719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9900CC"/>
                </a:solidFill>
              </a:rPr>
              <a:t>011</a:t>
            </a:r>
          </a:p>
        </p:txBody>
      </p:sp>
      <p:sp>
        <p:nvSpPr>
          <p:cNvPr id="371726" name="Text Box 14"/>
          <p:cNvSpPr txBox="1">
            <a:spLocks noChangeArrowheads="1"/>
          </p:cNvSpPr>
          <p:nvPr/>
        </p:nvSpPr>
        <p:spPr bwMode="auto">
          <a:xfrm>
            <a:off x="6084888" y="4652963"/>
            <a:ext cx="719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9900CC"/>
                </a:solidFill>
              </a:rPr>
              <a:t>100</a:t>
            </a:r>
          </a:p>
        </p:txBody>
      </p:sp>
      <p:sp>
        <p:nvSpPr>
          <p:cNvPr id="371727" name="Text Box 15"/>
          <p:cNvSpPr txBox="1">
            <a:spLocks noChangeArrowheads="1"/>
          </p:cNvSpPr>
          <p:nvPr/>
        </p:nvSpPr>
        <p:spPr bwMode="auto">
          <a:xfrm>
            <a:off x="6084888" y="5300663"/>
            <a:ext cx="719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9900CC"/>
                </a:solidFill>
              </a:rPr>
              <a:t>101</a:t>
            </a:r>
          </a:p>
        </p:txBody>
      </p:sp>
      <p:sp>
        <p:nvSpPr>
          <p:cNvPr id="371728" name="Text Box 16"/>
          <p:cNvSpPr txBox="1">
            <a:spLocks noChangeArrowheads="1"/>
          </p:cNvSpPr>
          <p:nvPr/>
        </p:nvSpPr>
        <p:spPr bwMode="auto">
          <a:xfrm>
            <a:off x="6300788" y="5876925"/>
            <a:ext cx="719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9900CC"/>
                </a:solidFill>
              </a:rPr>
              <a:t>111</a:t>
            </a:r>
          </a:p>
        </p:txBody>
      </p:sp>
      <p:sp>
        <p:nvSpPr>
          <p:cNvPr id="371729" name="Line 17"/>
          <p:cNvSpPr>
            <a:spLocks noChangeShapeType="1"/>
          </p:cNvSpPr>
          <p:nvPr/>
        </p:nvSpPr>
        <p:spPr bwMode="auto">
          <a:xfrm flipH="1">
            <a:off x="2124075" y="5084763"/>
            <a:ext cx="1368425" cy="144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1730" name="Line 18"/>
          <p:cNvSpPr>
            <a:spLocks noChangeShapeType="1"/>
          </p:cNvSpPr>
          <p:nvPr/>
        </p:nvSpPr>
        <p:spPr bwMode="auto">
          <a:xfrm flipH="1">
            <a:off x="2195513" y="5876925"/>
            <a:ext cx="1152525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71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71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1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1000" fill="hold"/>
                                        <p:tgtEl>
                                          <p:spTgt spid="37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71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1000" fill="hold"/>
                                        <p:tgtEl>
                                          <p:spTgt spid="37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71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71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71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71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71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71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8" grpId="0"/>
      <p:bldP spid="371718" grpId="1"/>
      <p:bldP spid="371722" grpId="0"/>
      <p:bldP spid="371723" grpId="0"/>
      <p:bldP spid="371723" grpId="1"/>
      <p:bldP spid="371724" grpId="0"/>
      <p:bldP spid="371725" grpId="0"/>
      <p:bldP spid="371726" grpId="0"/>
      <p:bldP spid="371727" grpId="0"/>
      <p:bldP spid="371728" grpId="0"/>
      <p:bldP spid="371729" grpId="0" animBg="1"/>
      <p:bldP spid="3717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C26F30C8-EC8C-47BE-AE10-FFC2B2DF213B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22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二、简单微程序控制器的设计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76325"/>
            <a:ext cx="8229600" cy="552450"/>
          </a:xfrm>
        </p:spPr>
        <p:txBody>
          <a:bodyPr/>
          <a:lstStyle/>
          <a:p>
            <a:pPr eaLnBrk="1" hangingPunct="1"/>
            <a:r>
              <a:rPr lang="en-US" altLang="zh-CN" smtClean="0"/>
              <a:t>6.</a:t>
            </a:r>
            <a:r>
              <a:rPr lang="zh-CN" altLang="en-US" smtClean="0"/>
              <a:t>分配微地址，</a:t>
            </a:r>
            <a:r>
              <a:rPr lang="zh-CN" altLang="en-US" smtClean="0">
                <a:solidFill>
                  <a:srgbClr val="FF0000"/>
                </a:solidFill>
              </a:rPr>
              <a:t>并编写微指令代码</a:t>
            </a:r>
          </a:p>
        </p:txBody>
      </p:sp>
      <p:graphicFrame>
        <p:nvGraphicFramePr>
          <p:cNvPr id="386176" name="Group 128"/>
          <p:cNvGraphicFramePr>
            <a:graphicFrameLocks noGrp="1"/>
          </p:cNvGraphicFramePr>
          <p:nvPr>
            <p:ph sz="half" idx="2"/>
          </p:nvPr>
        </p:nvGraphicFramePr>
        <p:xfrm>
          <a:off x="539750" y="1700213"/>
          <a:ext cx="7993063" cy="4864101"/>
        </p:xfrm>
        <a:graphic>
          <a:graphicData uri="http://schemas.openxmlformats.org/drawingml/2006/table">
            <a:tbl>
              <a:tblPr/>
              <a:tblGrid>
                <a:gridCol w="1223963"/>
                <a:gridCol w="3744912"/>
                <a:gridCol w="1584325"/>
                <a:gridCol w="1439863"/>
              </a:tblGrid>
              <a:tr h="8251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微地址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4" marB="4680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1431925" algn="r"/>
                        </a:tabLst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1431925" algn="r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1431925" algn="r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1431925" algn="r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1431925" algn="r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431925" algn="r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431925" algn="r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431925" algn="r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431925" algn="r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31925" algn="r"/>
                        </a:tabLst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微指令（状态）</a:t>
                      </a:r>
                    </a:p>
                  </a:txBody>
                  <a:tcPr marL="0" marR="0" marT="46804" marB="468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22325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0313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383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判别测试字段（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J1#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）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4" marB="468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下址字段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4" marB="468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493751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4" marB="4680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M0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AR,PC+1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L="0" marR="0" marT="46804" marB="468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4" marB="468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4" marB="468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484226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4" marB="4680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M1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RAM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IR,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译码</a:t>
                      </a:r>
                    </a:p>
                  </a:txBody>
                  <a:tcPr marL="0" marR="0" marT="46804" marB="468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4" marB="468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×××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4" marB="468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496927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010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4" marB="4680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JMP•M2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AR,PC+1</a:t>
                      </a:r>
                    </a:p>
                  </a:txBody>
                  <a:tcPr marL="0" marR="0" marT="46804" marB="468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4" marB="468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011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4" marB="468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51121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011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4" marB="4680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22325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0313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383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JMP•M3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RAM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</a:t>
                      </a:r>
                    </a:p>
                  </a:txBody>
                  <a:tcPr marL="0" marR="0" marT="46804" marB="468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4" marB="468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4" marB="468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57630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4" marB="4680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22325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0313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383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ADD•M3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RAM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DA1</a:t>
                      </a:r>
                    </a:p>
                  </a:txBody>
                  <a:tcPr marL="0" marR="0" marT="46804" marB="468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4" marB="468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4" marB="468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490576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4" marB="4680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ADD•M4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Rd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DA2</a:t>
                      </a:r>
                    </a:p>
                  </a:txBody>
                  <a:tcPr marL="0" marR="0" marT="46804" marB="468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4" marB="468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4" marB="468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493751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4" marB="4680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22325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0313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383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ADD•M2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AR,PC+1</a:t>
                      </a:r>
                    </a:p>
                  </a:txBody>
                  <a:tcPr marL="0" marR="0" marT="46804" marB="468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4" marB="468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4" marB="468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4921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111</a:t>
                      </a:r>
                    </a:p>
                  </a:txBody>
                  <a:tcPr marL="0" marR="0" marT="46804" marB="4680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22325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0313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383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ADD•M5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DA1+DA2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Rd</a:t>
                      </a:r>
                    </a:p>
                  </a:txBody>
                  <a:tcPr marL="0" marR="0" marT="46804" marB="468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4" marB="468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4" marB="468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8617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E9340637-F73D-4C33-A6BA-8F09BF05B0CA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23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二、简单微程序控制器的设计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76325"/>
            <a:ext cx="8229600" cy="552450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FF0000"/>
                </a:solidFill>
              </a:rPr>
              <a:t>6.</a:t>
            </a:r>
            <a:r>
              <a:rPr lang="zh-CN" altLang="en-US" smtClean="0">
                <a:solidFill>
                  <a:srgbClr val="FF0000"/>
                </a:solidFill>
              </a:rPr>
              <a:t>分配微地址，并编写微指令代码</a:t>
            </a:r>
          </a:p>
        </p:txBody>
      </p:sp>
      <p:graphicFrame>
        <p:nvGraphicFramePr>
          <p:cNvPr id="387199" name="Group 127"/>
          <p:cNvGraphicFramePr>
            <a:graphicFrameLocks noGrp="1"/>
          </p:cNvGraphicFramePr>
          <p:nvPr>
            <p:ph sz="half" idx="2"/>
          </p:nvPr>
        </p:nvGraphicFramePr>
        <p:xfrm>
          <a:off x="539750" y="1700213"/>
          <a:ext cx="7993063" cy="4888209"/>
        </p:xfrm>
        <a:graphic>
          <a:graphicData uri="http://schemas.openxmlformats.org/drawingml/2006/table">
            <a:tbl>
              <a:tblPr/>
              <a:tblGrid>
                <a:gridCol w="1223963"/>
                <a:gridCol w="3744912"/>
                <a:gridCol w="1584325"/>
                <a:gridCol w="1439863"/>
              </a:tblGrid>
              <a:tr h="8250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微地址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793" marB="4679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1431925" algn="r"/>
                        </a:tabLst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1431925" algn="r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1431925" algn="r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1431925" algn="r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1431925" algn="r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431925" algn="r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431925" algn="r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431925" algn="r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431925" algn="r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31925" algn="r"/>
                        </a:tabLst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微指令发出的微操作信号</a:t>
                      </a:r>
                    </a:p>
                  </a:txBody>
                  <a:tcPr marL="0" marR="0" marT="46793" marB="4679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22325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0313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383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判别测试字段（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J1#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）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793" marB="4679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下址字段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793" marB="4679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493642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</a:t>
                      </a:r>
                    </a:p>
                  </a:txBody>
                  <a:tcPr marL="0" marR="0" marT="46793" marB="4679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M0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PC-B#,B-AR,PC+1</a:t>
                      </a:r>
                    </a:p>
                  </a:txBody>
                  <a:tcPr marL="0" marR="0" marT="46793" marB="467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46793" marB="4679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001</a:t>
                      </a:r>
                    </a:p>
                  </a:txBody>
                  <a:tcPr marL="0" marR="0" marT="46793" marB="4679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48411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001</a:t>
                      </a:r>
                    </a:p>
                  </a:txBody>
                  <a:tcPr marL="0" marR="0" marT="46793" marB="4679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M1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M-R# ,B-IR,J1#</a:t>
                      </a:r>
                    </a:p>
                  </a:txBody>
                  <a:tcPr marL="0" marR="0" marT="46793" marB="467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46793" marB="4679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×××</a:t>
                      </a:r>
                    </a:p>
                  </a:txBody>
                  <a:tcPr marL="0" marR="0" marT="46793" marB="4679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459294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010</a:t>
                      </a:r>
                    </a:p>
                  </a:txBody>
                  <a:tcPr marL="0" marR="0" marT="46793" marB="4679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JMP•M2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PC-B#,B-AR,PC+1</a:t>
                      </a:r>
                    </a:p>
                  </a:txBody>
                  <a:tcPr marL="0" marR="0" marT="46793" marB="467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46793" marB="4679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011</a:t>
                      </a:r>
                    </a:p>
                  </a:txBody>
                  <a:tcPr marL="0" marR="0" marT="46793" marB="4679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479356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011</a:t>
                      </a:r>
                    </a:p>
                  </a:txBody>
                  <a:tcPr marL="0" marR="0" marT="46793" marB="4679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22325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0313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383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JMP•M3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M-R#, B-PC#,PC+1</a:t>
                      </a:r>
                    </a:p>
                  </a:txBody>
                  <a:tcPr marL="0" marR="0" marT="46793" marB="467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46793" marB="4679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</a:t>
                      </a:r>
                    </a:p>
                  </a:txBody>
                  <a:tcPr marL="0" marR="0" marT="46793" marB="4679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459294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0" marR="0" marT="46793" marB="4679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22325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0313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383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ADD•M3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M-R#, B-DA1</a:t>
                      </a:r>
                    </a:p>
                  </a:txBody>
                  <a:tcPr marL="0" marR="0" marT="46793" marB="467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46793" marB="4679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101</a:t>
                      </a:r>
                    </a:p>
                  </a:txBody>
                  <a:tcPr marL="0" marR="0" marT="46793" marB="4679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490467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101</a:t>
                      </a:r>
                    </a:p>
                  </a:txBody>
                  <a:tcPr marL="0" marR="0" marT="46793" marB="4679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ADD•M4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R0-B#,B-DA2</a:t>
                      </a:r>
                    </a:p>
                  </a:txBody>
                  <a:tcPr marL="0" marR="0" marT="46793" marB="467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46793" marB="4679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111</a:t>
                      </a:r>
                    </a:p>
                  </a:txBody>
                  <a:tcPr marL="0" marR="0" marT="46793" marB="4679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493642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110</a:t>
                      </a:r>
                    </a:p>
                  </a:txBody>
                  <a:tcPr marL="0" marR="0" marT="46793" marB="4679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22325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0313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383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ADD•M2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PC-B#,B-AR,PC+1</a:t>
                      </a:r>
                    </a:p>
                  </a:txBody>
                  <a:tcPr marL="0" marR="0" marT="46793" marB="467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46793" marB="4679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0" marR="0" marT="46793" marB="4679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703099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111</a:t>
                      </a:r>
                    </a:p>
                  </a:txBody>
                  <a:tcPr marL="0" marR="0" marT="46793" marB="4679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22325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0313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383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ADD•M5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MC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=100101, ALU-B#,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B-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R0</a:t>
                      </a:r>
                    </a:p>
                  </a:txBody>
                  <a:tcPr marL="0" marR="0" marT="46793" marB="467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46793" marB="4679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</a:t>
                      </a:r>
                    </a:p>
                  </a:txBody>
                  <a:tcPr marL="0" marR="0" marT="46793" marB="4679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8719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528F36D9-D480-4A9A-BF30-58382E5CD705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24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二、简单微程序控制器的设计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76325"/>
            <a:ext cx="8229600" cy="552450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FF0000"/>
                </a:solidFill>
              </a:rPr>
              <a:t>6.</a:t>
            </a:r>
            <a:r>
              <a:rPr lang="zh-CN" altLang="en-US" smtClean="0">
                <a:solidFill>
                  <a:srgbClr val="FF0000"/>
                </a:solidFill>
              </a:rPr>
              <a:t>分配微地址，并编写微指令代码</a:t>
            </a:r>
          </a:p>
        </p:txBody>
      </p:sp>
      <p:graphicFrame>
        <p:nvGraphicFramePr>
          <p:cNvPr id="385164" name="Group 140"/>
          <p:cNvGraphicFramePr>
            <a:graphicFrameLocks noGrp="1"/>
          </p:cNvGraphicFramePr>
          <p:nvPr>
            <p:ph sz="half" idx="2"/>
          </p:nvPr>
        </p:nvGraphicFramePr>
        <p:xfrm>
          <a:off x="539750" y="1700213"/>
          <a:ext cx="7993063" cy="4864101"/>
        </p:xfrm>
        <a:graphic>
          <a:graphicData uri="http://schemas.openxmlformats.org/drawingml/2006/table">
            <a:tbl>
              <a:tblPr/>
              <a:tblGrid>
                <a:gridCol w="1223963"/>
                <a:gridCol w="3887787"/>
                <a:gridCol w="1584325"/>
                <a:gridCol w="1296988"/>
              </a:tblGrid>
              <a:tr h="8251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微地址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804" marB="4680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1431925" algn="r"/>
                        </a:tabLst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1431925" algn="r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1431925" algn="r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1431925" algn="r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1431925" algn="r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431925" algn="r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431925" algn="r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431925" algn="r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431925" algn="r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31925" algn="r"/>
                        </a:tabLst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微指令代码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804" marB="468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22325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0313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383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判别测试字段（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J1#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）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804" marB="468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下址字段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804" marB="468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493751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804" marB="4680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011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101100000001000001111</a:t>
                      </a:r>
                    </a:p>
                  </a:txBody>
                  <a:tcPr marL="90000" marR="90000" marT="46804" marB="468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804" marB="468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804" marB="468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484226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804" marB="4680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1001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0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0000000100000111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0</a:t>
                      </a:r>
                    </a:p>
                  </a:txBody>
                  <a:tcPr marL="90000" marR="90000" marT="46804" marB="468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804" marB="468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×××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804" marB="468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496927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010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804" marB="4680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011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101100000001000001111</a:t>
                      </a:r>
                    </a:p>
                  </a:txBody>
                  <a:tcPr marL="90000" marR="90000" marT="46804" marB="468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804" marB="468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011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804" marB="468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51121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011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804" marB="4680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22325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0313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383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10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10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01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0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00000001000001111</a:t>
                      </a:r>
                    </a:p>
                  </a:txBody>
                  <a:tcPr marL="90000" marR="90000" marT="46804" marB="468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804" marB="468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804" marB="468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57630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804" marB="4680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22325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0313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383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100101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0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00000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01000001111</a:t>
                      </a:r>
                    </a:p>
                  </a:txBody>
                  <a:tcPr marL="90000" marR="90000" marT="46804" marB="468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804" marB="468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804" marB="468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490576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804" marB="4680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1001011000000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100000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0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111</a:t>
                      </a:r>
                    </a:p>
                  </a:txBody>
                  <a:tcPr marL="90000" marR="90000" marT="46804" marB="468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804" marB="468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804" marB="468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493751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804" marB="4680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22325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0313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383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011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101100000001000001111</a:t>
                      </a:r>
                    </a:p>
                  </a:txBody>
                  <a:tcPr marL="90000" marR="90000" marT="46804" marB="468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804" marB="468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804" marB="468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4921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111</a:t>
                      </a:r>
                    </a:p>
                  </a:txBody>
                  <a:tcPr marL="90000" marR="90000" marT="46804" marB="4680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22325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0313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383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1001011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10010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00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011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0001111</a:t>
                      </a:r>
                    </a:p>
                  </a:txBody>
                  <a:tcPr marL="90000" marR="90000" marT="46804" marB="468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804" marB="468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804" marB="468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8516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19558E1E-438F-4DD9-B319-AF476BDCE664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25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二、简单微程序控制器的设计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76325"/>
            <a:ext cx="8229600" cy="623888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FF0000"/>
                </a:solidFill>
              </a:rPr>
              <a:t>7. </a:t>
            </a:r>
            <a:r>
              <a:rPr lang="zh-CN" altLang="en-US" smtClean="0">
                <a:solidFill>
                  <a:srgbClr val="FF0000"/>
                </a:solidFill>
              </a:rPr>
              <a:t>微指令代码装入控制存储器的相应单元</a:t>
            </a:r>
          </a:p>
        </p:txBody>
      </p:sp>
      <p:graphicFrame>
        <p:nvGraphicFramePr>
          <p:cNvPr id="372838" name="Group 102"/>
          <p:cNvGraphicFramePr>
            <a:graphicFrameLocks noGrp="1"/>
          </p:cNvGraphicFramePr>
          <p:nvPr>
            <p:ph sz="half" idx="2"/>
          </p:nvPr>
        </p:nvGraphicFramePr>
        <p:xfrm>
          <a:off x="2484438" y="1773238"/>
          <a:ext cx="4175125" cy="4134168"/>
        </p:xfrm>
        <a:graphic>
          <a:graphicData uri="http://schemas.openxmlformats.org/drawingml/2006/table">
            <a:tbl>
              <a:tblPr/>
              <a:tblGrid>
                <a:gridCol w="1262062"/>
                <a:gridCol w="2913063"/>
              </a:tblGrid>
              <a:tr h="4593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微地址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796" marB="4679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1431925" algn="r"/>
                        </a:tabLst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1431925" algn="r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1431925" algn="r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1431925" algn="r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1431925" algn="r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431925" algn="r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431925" algn="r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431925" algn="r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431925" algn="r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31925" algn="r"/>
                        </a:tabLst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微指令代码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796" marB="46796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459317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796" marB="4679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76020F9   H</a:t>
                      </a:r>
                    </a:p>
                  </a:txBody>
                  <a:tcPr marL="90000" marR="90000" marT="46796" marB="467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459317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796" marB="4679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9C020E0  H</a:t>
                      </a:r>
                    </a:p>
                  </a:txBody>
                  <a:tcPr marL="90000" marR="90000" marT="46796" marB="467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459317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010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796" marB="4679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76020FB  H</a:t>
                      </a:r>
                    </a:p>
                  </a:txBody>
                  <a:tcPr marL="90000" marR="90000" marT="46796" marB="467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459317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011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796" marB="4679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22325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0313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383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A4020F8  H</a:t>
                      </a:r>
                    </a:p>
                  </a:txBody>
                  <a:tcPr marL="90000" marR="90000" marT="46796" marB="467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459317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796" marB="4679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22325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0313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383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940A0FD H</a:t>
                      </a:r>
                    </a:p>
                  </a:txBody>
                  <a:tcPr marL="90000" marR="90000" marT="46796" marB="467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459317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796" marB="4679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22325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0313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383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960607F  H</a:t>
                      </a:r>
                    </a:p>
                  </a:txBody>
                  <a:tcPr marL="90000" marR="90000" marT="46796" marB="467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459317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796" marB="4679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22325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0313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383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76020FC H</a:t>
                      </a:r>
                    </a:p>
                  </a:txBody>
                  <a:tcPr marL="90000" marR="90000" marT="46796" marB="467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459317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111</a:t>
                      </a:r>
                    </a:p>
                  </a:txBody>
                  <a:tcPr marL="90000" marR="90000" marT="46796" marB="4679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22325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0313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383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97218F8  H</a:t>
                      </a:r>
                    </a:p>
                  </a:txBody>
                  <a:tcPr marL="90000" marR="90000" marT="46796" marB="467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</a:tbl>
          </a:graphicData>
        </a:graphic>
      </p:graphicFrame>
      <p:pic>
        <p:nvPicPr>
          <p:cNvPr id="372740" name="Picture 4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0" y="624998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7274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7283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CBAAD5C4-3CFD-47ED-A90F-1C69268DFC31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26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三、微程序设计技术 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6325"/>
            <a:ext cx="8229600" cy="5016500"/>
          </a:xfrm>
        </p:spPr>
        <p:txBody>
          <a:bodyPr/>
          <a:lstStyle/>
          <a:p>
            <a:pPr marL="533400" indent="-533400" eaLnBrk="1" hangingPunct="1"/>
            <a:r>
              <a:rPr lang="zh-CN" altLang="en-US" smtClean="0"/>
              <a:t>研究与应用微程序设计技术的</a:t>
            </a:r>
            <a:r>
              <a:rPr lang="zh-CN" altLang="en-US" smtClean="0">
                <a:solidFill>
                  <a:srgbClr val="FF0000"/>
                </a:solidFill>
              </a:rPr>
              <a:t>目的</a:t>
            </a:r>
            <a:r>
              <a:rPr lang="zh-CN" altLang="en-US" smtClean="0"/>
              <a:t>：</a:t>
            </a:r>
          </a:p>
          <a:p>
            <a:pPr marL="914400" lvl="1" indent="-457200" eaLnBrk="1" hangingPunct="1">
              <a:buFont typeface="Wingdings" panose="05000000000000000000" pitchFamily="2" charset="2"/>
              <a:buAutoNum type="circleNumDbPlain"/>
            </a:pPr>
            <a:r>
              <a:rPr lang="zh-CN" altLang="en-US" smtClean="0"/>
              <a:t>缩短微指令字长；</a:t>
            </a:r>
          </a:p>
          <a:p>
            <a:pPr marL="914400" lvl="1" indent="-457200" eaLnBrk="1" hangingPunct="1">
              <a:buFont typeface="Wingdings" panose="05000000000000000000" pitchFamily="2" charset="2"/>
              <a:buAutoNum type="circleNumDbPlain"/>
            </a:pPr>
            <a:r>
              <a:rPr lang="zh-CN" altLang="en-US" smtClean="0"/>
              <a:t>减少控制存储器的容量；</a:t>
            </a:r>
          </a:p>
          <a:p>
            <a:pPr marL="914400" lvl="1" indent="-457200" eaLnBrk="1" hangingPunct="1">
              <a:buFont typeface="Wingdings" panose="05000000000000000000" pitchFamily="2" charset="2"/>
              <a:buAutoNum type="circleNumDbPlain"/>
            </a:pPr>
            <a:r>
              <a:rPr lang="zh-CN" altLang="en-US" smtClean="0"/>
              <a:t>加快微程序的执行速度；</a:t>
            </a:r>
          </a:p>
          <a:p>
            <a:pPr marL="914400" lvl="1" indent="-457200" eaLnBrk="1" hangingPunct="1">
              <a:buFont typeface="Wingdings" panose="05000000000000000000" pitchFamily="2" charset="2"/>
              <a:buAutoNum type="circleNumDbPlain"/>
            </a:pPr>
            <a:r>
              <a:rPr lang="zh-CN" altLang="en-US" smtClean="0"/>
              <a:t>便于微程序的修改与扩充；</a:t>
            </a:r>
          </a:p>
          <a:p>
            <a:pPr marL="914400" lvl="1" indent="-457200" eaLnBrk="1" hangingPunct="1">
              <a:buFont typeface="Wingdings" panose="05000000000000000000" pitchFamily="2" charset="2"/>
              <a:buAutoNum type="circleNumDbPlain"/>
            </a:pPr>
            <a:r>
              <a:rPr lang="zh-CN" altLang="en-US" smtClean="0"/>
              <a:t>提高微程序设计的灵活性。</a:t>
            </a:r>
          </a:p>
          <a:p>
            <a:pPr marL="533400" indent="-533400" eaLnBrk="1" hangingPunct="1"/>
            <a:r>
              <a:rPr lang="zh-CN" altLang="en-US" smtClean="0"/>
              <a:t>微指令由两部分构成：</a:t>
            </a:r>
            <a:r>
              <a:rPr lang="zh-CN" altLang="en-US" smtClean="0">
                <a:solidFill>
                  <a:srgbClr val="CC0099"/>
                </a:solidFill>
              </a:rPr>
              <a:t>控制字段和下址字段</a:t>
            </a:r>
            <a:endParaRPr lang="zh-CN" altLang="en-US" smtClean="0"/>
          </a:p>
          <a:p>
            <a:pPr marL="533400" indent="-533400" eaLnBrk="1" hangingPunct="1"/>
            <a:r>
              <a:rPr lang="zh-CN" altLang="en-US" smtClean="0"/>
              <a:t>研究方法：</a:t>
            </a:r>
          </a:p>
          <a:p>
            <a:pPr marL="914400" lvl="1" indent="-457200" eaLnBrk="1" hangingPunct="1"/>
            <a:r>
              <a:rPr lang="zh-CN" altLang="en-US" smtClean="0"/>
              <a:t>控制字段设计技术：微指令的编译法</a:t>
            </a:r>
          </a:p>
          <a:p>
            <a:pPr marL="914400" lvl="1" indent="-457200" eaLnBrk="1" hangingPunct="1"/>
            <a:r>
              <a:rPr lang="zh-CN" altLang="en-US" smtClean="0"/>
              <a:t>下址字段设计技术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2274AEE0-05C8-4CED-AEEA-F605D6202A61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27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三、微程序设计技术 </a:t>
            </a:r>
          </a:p>
        </p:txBody>
      </p:sp>
      <p:pic>
        <p:nvPicPr>
          <p:cNvPr id="286734" name="Picture 14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623728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677" name="Group 41"/>
          <p:cNvGrpSpPr>
            <a:grpSpLocks/>
          </p:cNvGrpSpPr>
          <p:nvPr/>
        </p:nvGrpSpPr>
        <p:grpSpPr bwMode="auto">
          <a:xfrm>
            <a:off x="1792288" y="1052513"/>
            <a:ext cx="5329237" cy="4229100"/>
            <a:chOff x="1129" y="835"/>
            <a:chExt cx="3357" cy="2664"/>
          </a:xfrm>
        </p:grpSpPr>
        <p:grpSp>
          <p:nvGrpSpPr>
            <p:cNvPr id="28678" name="Group 5"/>
            <p:cNvGrpSpPr>
              <a:grpSpLocks/>
            </p:cNvGrpSpPr>
            <p:nvPr/>
          </p:nvGrpSpPr>
          <p:grpSpPr bwMode="auto">
            <a:xfrm>
              <a:off x="1129" y="835"/>
              <a:ext cx="3312" cy="432"/>
              <a:chOff x="1296" y="1824"/>
              <a:chExt cx="2976" cy="432"/>
            </a:xfrm>
          </p:grpSpPr>
          <p:sp>
            <p:nvSpPr>
              <p:cNvPr id="286726" name="AutoShape 6"/>
              <p:cNvSpPr>
                <a:spLocks noChangeArrowheads="1"/>
              </p:cNvSpPr>
              <p:nvPr/>
            </p:nvSpPr>
            <p:spPr bwMode="gray">
              <a:xfrm>
                <a:off x="1536" y="1899"/>
                <a:ext cx="2736" cy="28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chemeClr val="accent2">
                      <a:gamma/>
                      <a:tint val="21176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12700" algn="ctr">
                <a:solidFill>
                  <a:schemeClr val="bg1"/>
                </a:solidFill>
                <a:round/>
                <a:headEnd/>
                <a:tailEnd/>
              </a:ln>
              <a:effectLst>
                <a:outerShdw dist="99190" dir="238833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28698" name="AutoShape 7"/>
              <p:cNvSpPr>
                <a:spLocks noChangeArrowheads="1"/>
              </p:cNvSpPr>
              <p:nvPr/>
            </p:nvSpPr>
            <p:spPr bwMode="gray">
              <a:xfrm>
                <a:off x="1296" y="1824"/>
                <a:ext cx="432" cy="432"/>
              </a:xfrm>
              <a:prstGeom prst="diamond">
                <a:avLst/>
              </a:prstGeom>
              <a:solidFill>
                <a:schemeClr val="accent2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8699" name="Text Box 8"/>
              <p:cNvSpPr txBox="1">
                <a:spLocks noChangeArrowheads="1"/>
              </p:cNvSpPr>
              <p:nvPr/>
            </p:nvSpPr>
            <p:spPr bwMode="gray">
              <a:xfrm>
                <a:off x="1680" y="1934"/>
                <a:ext cx="216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r>
                  <a:rPr lang="en-US" altLang="zh-CN">
                    <a:latin typeface="黑体" panose="02010609060101010101" pitchFamily="49" charset="-122"/>
                  </a:rPr>
                  <a:t>  </a:t>
                </a:r>
                <a:r>
                  <a:rPr lang="zh-CN" altLang="en-US">
                    <a:latin typeface="黑体" panose="02010609060101010101" pitchFamily="49" charset="-122"/>
                    <a:hlinkClick r:id="rId4" action="ppaction://hlinksldjump"/>
                  </a:rPr>
                  <a:t>微指令的编译法</a:t>
                </a:r>
                <a:r>
                  <a:rPr lang="zh-CN" altLang="en-US" b="0">
                    <a:latin typeface="黑体" panose="02010609060101010101" pitchFamily="49" charset="-122"/>
                    <a:hlinkClick r:id="rId4" action="ppaction://hlinksldjump"/>
                  </a:rPr>
                  <a:t> </a:t>
                </a:r>
                <a:endParaRPr lang="zh-CN" altLang="en-US" b="0">
                  <a:latin typeface="黑体" panose="02010609060101010101" pitchFamily="49" charset="-122"/>
                </a:endParaRPr>
              </a:p>
            </p:txBody>
          </p:sp>
          <p:sp>
            <p:nvSpPr>
              <p:cNvPr id="28700" name="Text Box 9"/>
              <p:cNvSpPr txBox="1">
                <a:spLocks noChangeArrowheads="1"/>
              </p:cNvSpPr>
              <p:nvPr/>
            </p:nvSpPr>
            <p:spPr bwMode="gray">
              <a:xfrm>
                <a:off x="1408" y="1874"/>
                <a:ext cx="19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92457" dir="9843276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/>
                <a:r>
                  <a:rPr lang="en-US" altLang="zh-CN" b="0">
                    <a:solidFill>
                      <a:schemeClr val="bg1"/>
                    </a:solidFill>
                    <a:latin typeface="黑体" panose="02010609060101010101" pitchFamily="49" charset="-122"/>
                  </a:rPr>
                  <a:t>1</a:t>
                </a:r>
              </a:p>
            </p:txBody>
          </p:sp>
        </p:grpSp>
        <p:sp>
          <p:nvSpPr>
            <p:cNvPr id="286730" name="AutoShape 10"/>
            <p:cNvSpPr>
              <a:spLocks noChangeArrowheads="1"/>
            </p:cNvSpPr>
            <p:nvPr/>
          </p:nvSpPr>
          <p:spPr bwMode="gray">
            <a:xfrm>
              <a:off x="1369" y="1438"/>
              <a:ext cx="3099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黑体" pitchFamily="2" charset="-122"/>
              </a:endParaRPr>
            </a:p>
          </p:txBody>
        </p:sp>
        <p:sp>
          <p:nvSpPr>
            <p:cNvPr id="28680" name="AutoShape 11"/>
            <p:cNvSpPr>
              <a:spLocks noChangeArrowheads="1"/>
            </p:cNvSpPr>
            <p:nvPr/>
          </p:nvSpPr>
          <p:spPr bwMode="gray">
            <a:xfrm>
              <a:off x="1129" y="1363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81" name="Text Box 12"/>
            <p:cNvSpPr txBox="1">
              <a:spLocks noChangeArrowheads="1"/>
            </p:cNvSpPr>
            <p:nvPr/>
          </p:nvSpPr>
          <p:spPr bwMode="gray">
            <a:xfrm>
              <a:off x="1513" y="1473"/>
              <a:ext cx="24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r>
                <a:rPr lang="en-US" altLang="zh-CN">
                  <a:latin typeface="黑体" panose="02010609060101010101" pitchFamily="49" charset="-122"/>
                </a:rPr>
                <a:t>  </a:t>
              </a:r>
              <a:r>
                <a:rPr lang="zh-CN" altLang="en-US">
                  <a:latin typeface="黑体" panose="02010609060101010101" pitchFamily="49" charset="-122"/>
                  <a:hlinkClick r:id="rId5" action="ppaction://hlinksldjump"/>
                </a:rPr>
                <a:t>微指令下址字段设计方法</a:t>
              </a:r>
              <a:r>
                <a:rPr lang="zh-CN" altLang="en-US" b="0">
                  <a:latin typeface="黑体" panose="02010609060101010101" pitchFamily="49" charset="-122"/>
                  <a:hlinkClick r:id="rId5" action="ppaction://hlinksldjump"/>
                </a:rPr>
                <a:t> </a:t>
              </a:r>
              <a:endParaRPr lang="zh-CN" altLang="en-US" b="0">
                <a:latin typeface="黑体" panose="02010609060101010101" pitchFamily="49" charset="-122"/>
              </a:endParaRPr>
            </a:p>
          </p:txBody>
        </p:sp>
        <p:sp>
          <p:nvSpPr>
            <p:cNvPr id="28682" name="Text Box 13"/>
            <p:cNvSpPr txBox="1">
              <a:spLocks noChangeArrowheads="1"/>
            </p:cNvSpPr>
            <p:nvPr/>
          </p:nvSpPr>
          <p:spPr bwMode="gray">
            <a:xfrm>
              <a:off x="1231" y="141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/>
              <a:r>
                <a:rPr lang="en-US" altLang="zh-CN" b="0">
                  <a:solidFill>
                    <a:schemeClr val="bg1"/>
                  </a:solidFill>
                  <a:latin typeface="黑体" panose="02010609060101010101" pitchFamily="49" charset="-122"/>
                </a:rPr>
                <a:t>2</a:t>
              </a:r>
            </a:p>
          </p:txBody>
        </p:sp>
        <p:grpSp>
          <p:nvGrpSpPr>
            <p:cNvPr id="28683" name="Group 15"/>
            <p:cNvGrpSpPr>
              <a:grpSpLocks/>
            </p:cNvGrpSpPr>
            <p:nvPr/>
          </p:nvGrpSpPr>
          <p:grpSpPr bwMode="auto">
            <a:xfrm>
              <a:off x="1156" y="1923"/>
              <a:ext cx="3312" cy="432"/>
              <a:chOff x="1296" y="1824"/>
              <a:chExt cx="2976" cy="432"/>
            </a:xfrm>
          </p:grpSpPr>
          <p:sp>
            <p:nvSpPr>
              <p:cNvPr id="286736" name="AutoShape 16"/>
              <p:cNvSpPr>
                <a:spLocks noChangeArrowheads="1"/>
              </p:cNvSpPr>
              <p:nvPr/>
            </p:nvSpPr>
            <p:spPr bwMode="gray">
              <a:xfrm>
                <a:off x="1536" y="1899"/>
                <a:ext cx="2736" cy="28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chemeClr val="tx2">
                      <a:gamma/>
                      <a:tint val="21176"/>
                      <a:invGamma/>
                    </a:schemeClr>
                  </a:gs>
                  <a:gs pos="100000">
                    <a:schemeClr val="tx2"/>
                  </a:gs>
                </a:gsLst>
                <a:lin ang="0" scaled="1"/>
              </a:gradFill>
              <a:ln w="12700" algn="ctr">
                <a:solidFill>
                  <a:schemeClr val="bg1"/>
                </a:solidFill>
                <a:round/>
                <a:headEnd/>
                <a:tailEnd/>
              </a:ln>
              <a:effectLst>
                <a:outerShdw dist="99190" dir="238833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28694" name="AutoShape 17"/>
              <p:cNvSpPr>
                <a:spLocks noChangeArrowheads="1"/>
              </p:cNvSpPr>
              <p:nvPr/>
            </p:nvSpPr>
            <p:spPr bwMode="gray">
              <a:xfrm>
                <a:off x="1296" y="1824"/>
                <a:ext cx="432" cy="432"/>
              </a:xfrm>
              <a:prstGeom prst="diamond">
                <a:avLst/>
              </a:prstGeom>
              <a:solidFill>
                <a:schemeClr val="hlink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8695" name="Text Box 18"/>
              <p:cNvSpPr txBox="1">
                <a:spLocks noChangeArrowheads="1"/>
              </p:cNvSpPr>
              <p:nvPr/>
            </p:nvSpPr>
            <p:spPr bwMode="gray">
              <a:xfrm>
                <a:off x="1680" y="1934"/>
                <a:ext cx="216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r>
                  <a:rPr lang="en-US" altLang="zh-CN"/>
                  <a:t>  </a:t>
                </a:r>
                <a:r>
                  <a:rPr lang="zh-CN" altLang="en-US">
                    <a:hlinkClick r:id="rId6" action="ppaction://hlinksldjump"/>
                  </a:rPr>
                  <a:t>微指令格式的类型</a:t>
                </a:r>
                <a:r>
                  <a:rPr lang="zh-CN" altLang="en-US" b="0">
                    <a:hlinkClick r:id="rId6" action="ppaction://hlinksldjump"/>
                  </a:rPr>
                  <a:t> </a:t>
                </a:r>
                <a:endParaRPr lang="zh-CN" altLang="en-US" b="0"/>
              </a:p>
            </p:txBody>
          </p:sp>
          <p:sp>
            <p:nvSpPr>
              <p:cNvPr id="28696" name="Text Box 19"/>
              <p:cNvSpPr txBox="1">
                <a:spLocks noChangeArrowheads="1"/>
              </p:cNvSpPr>
              <p:nvPr/>
            </p:nvSpPr>
            <p:spPr bwMode="gray">
              <a:xfrm>
                <a:off x="1404" y="1886"/>
                <a:ext cx="20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92457" dir="9843276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/>
                <a:r>
                  <a:rPr lang="en-US" altLang="zh-CN" b="0">
                    <a:solidFill>
                      <a:schemeClr val="bg1"/>
                    </a:solidFill>
                    <a:ea typeface="宋体" panose="02010600030101010101" pitchFamily="2" charset="-122"/>
                  </a:rPr>
                  <a:t>3</a:t>
                </a:r>
              </a:p>
            </p:txBody>
          </p:sp>
        </p:grpSp>
        <p:sp>
          <p:nvSpPr>
            <p:cNvPr id="286741" name="AutoShape 21"/>
            <p:cNvSpPr>
              <a:spLocks noChangeArrowheads="1"/>
            </p:cNvSpPr>
            <p:nvPr/>
          </p:nvSpPr>
          <p:spPr bwMode="gray">
            <a:xfrm>
              <a:off x="1396" y="2574"/>
              <a:ext cx="3072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黑体" pitchFamily="2" charset="-122"/>
              </a:endParaRPr>
            </a:p>
          </p:txBody>
        </p:sp>
        <p:sp>
          <p:nvSpPr>
            <p:cNvPr id="28685" name="AutoShape 22"/>
            <p:cNvSpPr>
              <a:spLocks noChangeArrowheads="1"/>
            </p:cNvSpPr>
            <p:nvPr/>
          </p:nvSpPr>
          <p:spPr bwMode="gray">
            <a:xfrm>
              <a:off x="1156" y="2499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86" name="Text Box 23"/>
            <p:cNvSpPr txBox="1">
              <a:spLocks noChangeArrowheads="1"/>
            </p:cNvSpPr>
            <p:nvPr/>
          </p:nvSpPr>
          <p:spPr bwMode="gray">
            <a:xfrm>
              <a:off x="1540" y="2609"/>
              <a:ext cx="28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r>
                <a:rPr lang="en-US" altLang="zh-CN"/>
                <a:t>   </a:t>
              </a:r>
              <a:r>
                <a:rPr lang="zh-CN" altLang="en-US">
                  <a:hlinkClick r:id="rId7" action="ppaction://hlinksldjump"/>
                </a:rPr>
                <a:t>控制存储器和动态微程序设计</a:t>
              </a:r>
              <a:r>
                <a:rPr lang="zh-CN" altLang="en-US" b="0">
                  <a:hlinkClick r:id="rId7" action="ppaction://hlinksldjump"/>
                </a:rPr>
                <a:t> </a:t>
              </a:r>
              <a:endParaRPr lang="zh-CN" altLang="en-US" b="0"/>
            </a:p>
          </p:txBody>
        </p:sp>
        <p:sp>
          <p:nvSpPr>
            <p:cNvPr id="28687" name="Text Box 24"/>
            <p:cNvSpPr txBox="1">
              <a:spLocks noChangeArrowheads="1"/>
            </p:cNvSpPr>
            <p:nvPr/>
          </p:nvSpPr>
          <p:spPr bwMode="gray">
            <a:xfrm>
              <a:off x="1253" y="2561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/>
              <a:r>
                <a:rPr lang="en-US" altLang="zh-CN" b="0">
                  <a:solidFill>
                    <a:schemeClr val="bg1"/>
                  </a:solidFill>
                  <a:ea typeface="宋体" panose="02010600030101010101" pitchFamily="2" charset="-122"/>
                </a:rPr>
                <a:t>4</a:t>
              </a:r>
            </a:p>
          </p:txBody>
        </p:sp>
        <p:grpSp>
          <p:nvGrpSpPr>
            <p:cNvPr id="28688" name="Group 36"/>
            <p:cNvGrpSpPr>
              <a:grpSpLocks/>
            </p:cNvGrpSpPr>
            <p:nvPr/>
          </p:nvGrpSpPr>
          <p:grpSpPr bwMode="auto">
            <a:xfrm>
              <a:off x="1174" y="3067"/>
              <a:ext cx="3312" cy="432"/>
              <a:chOff x="1296" y="1824"/>
              <a:chExt cx="2976" cy="432"/>
            </a:xfrm>
          </p:grpSpPr>
          <p:sp>
            <p:nvSpPr>
              <p:cNvPr id="286757" name="AutoShape 37"/>
              <p:cNvSpPr>
                <a:spLocks noChangeArrowheads="1"/>
              </p:cNvSpPr>
              <p:nvPr/>
            </p:nvSpPr>
            <p:spPr bwMode="gray">
              <a:xfrm>
                <a:off x="1536" y="1899"/>
                <a:ext cx="2736" cy="28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chemeClr val="accent2">
                      <a:gamma/>
                      <a:tint val="21176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12700" algn="ctr">
                <a:solidFill>
                  <a:schemeClr val="bg1"/>
                </a:solidFill>
                <a:round/>
                <a:headEnd/>
                <a:tailEnd/>
              </a:ln>
              <a:effectLst>
                <a:outerShdw dist="99190" dir="238833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28690" name="AutoShape 38"/>
              <p:cNvSpPr>
                <a:spLocks noChangeArrowheads="1"/>
              </p:cNvSpPr>
              <p:nvPr/>
            </p:nvSpPr>
            <p:spPr bwMode="gray">
              <a:xfrm>
                <a:off x="1296" y="1824"/>
                <a:ext cx="432" cy="432"/>
              </a:xfrm>
              <a:prstGeom prst="diamond">
                <a:avLst/>
              </a:prstGeom>
              <a:solidFill>
                <a:schemeClr val="accent2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8691" name="Text Box 39"/>
              <p:cNvSpPr txBox="1">
                <a:spLocks noChangeArrowheads="1"/>
              </p:cNvSpPr>
              <p:nvPr/>
            </p:nvSpPr>
            <p:spPr bwMode="gray">
              <a:xfrm>
                <a:off x="1680" y="1934"/>
                <a:ext cx="216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r>
                  <a:rPr lang="en-US" altLang="zh-CN"/>
                  <a:t>  </a:t>
                </a:r>
                <a:r>
                  <a:rPr lang="zh-CN" altLang="en-US">
                    <a:hlinkClick r:id="rId8" action="ppaction://hlinksldjump"/>
                  </a:rPr>
                  <a:t>毫微程序设计</a:t>
                </a:r>
                <a:r>
                  <a:rPr lang="zh-CN" altLang="en-US" b="0">
                    <a:hlinkClick r:id="rId8" action="ppaction://hlinksldjump"/>
                  </a:rPr>
                  <a:t> </a:t>
                </a:r>
                <a:endParaRPr lang="zh-CN" altLang="en-US" b="0"/>
              </a:p>
            </p:txBody>
          </p:sp>
          <p:sp>
            <p:nvSpPr>
              <p:cNvPr id="28692" name="Text Box 40"/>
              <p:cNvSpPr txBox="1">
                <a:spLocks noChangeArrowheads="1"/>
              </p:cNvSpPr>
              <p:nvPr/>
            </p:nvSpPr>
            <p:spPr bwMode="gray">
              <a:xfrm>
                <a:off x="1408" y="1874"/>
                <a:ext cx="19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92457" dir="9843276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/>
                <a:r>
                  <a:rPr lang="en-US" altLang="zh-CN" b="0">
                    <a:solidFill>
                      <a:schemeClr val="bg1"/>
                    </a:solidFill>
                    <a:latin typeface="黑体" panose="02010609060101010101" pitchFamily="49" charset="-122"/>
                  </a:rPr>
                  <a:t>5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8673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302BB8E9-42A3-46DD-B397-9BC919C76357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28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9699" name="Freeform 20"/>
          <p:cNvSpPr>
            <a:spLocks/>
          </p:cNvSpPr>
          <p:nvPr/>
        </p:nvSpPr>
        <p:spPr bwMode="gray">
          <a:xfrm rot="5891361">
            <a:off x="2270125" y="1130300"/>
            <a:ext cx="1150938" cy="3316288"/>
          </a:xfrm>
          <a:custGeom>
            <a:avLst/>
            <a:gdLst>
              <a:gd name="T0" fmla="*/ 0 w 646"/>
              <a:gd name="T1" fmla="*/ 0 h 1861"/>
              <a:gd name="T2" fmla="*/ 85519 w 646"/>
              <a:gd name="T3" fmla="*/ 24948 h 1861"/>
              <a:gd name="T4" fmla="*/ 174601 w 646"/>
              <a:gd name="T5" fmla="*/ 57024 h 1861"/>
              <a:gd name="T6" fmla="*/ 261901 w 646"/>
              <a:gd name="T7" fmla="*/ 96228 h 1861"/>
              <a:gd name="T8" fmla="*/ 347419 w 646"/>
              <a:gd name="T9" fmla="*/ 144341 h 1861"/>
              <a:gd name="T10" fmla="*/ 431156 w 646"/>
              <a:gd name="T11" fmla="*/ 197801 h 1861"/>
              <a:gd name="T12" fmla="*/ 513112 w 646"/>
              <a:gd name="T13" fmla="*/ 261953 h 1861"/>
              <a:gd name="T14" fmla="*/ 593285 w 646"/>
              <a:gd name="T15" fmla="*/ 329669 h 1861"/>
              <a:gd name="T16" fmla="*/ 671677 w 646"/>
              <a:gd name="T17" fmla="*/ 406294 h 1861"/>
              <a:gd name="T18" fmla="*/ 744725 w 646"/>
              <a:gd name="T19" fmla="*/ 490048 h 1861"/>
              <a:gd name="T20" fmla="*/ 814208 w 646"/>
              <a:gd name="T21" fmla="*/ 579148 h 1861"/>
              <a:gd name="T22" fmla="*/ 878347 w 646"/>
              <a:gd name="T23" fmla="*/ 675375 h 1861"/>
              <a:gd name="T24" fmla="*/ 937141 w 646"/>
              <a:gd name="T25" fmla="*/ 778731 h 1861"/>
              <a:gd name="T26" fmla="*/ 988809 w 646"/>
              <a:gd name="T27" fmla="*/ 885650 h 1861"/>
              <a:gd name="T28" fmla="*/ 1036913 w 646"/>
              <a:gd name="T29" fmla="*/ 1001480 h 1861"/>
              <a:gd name="T30" fmla="*/ 1076109 w 646"/>
              <a:gd name="T31" fmla="*/ 1122655 h 1861"/>
              <a:gd name="T32" fmla="*/ 1106397 w 646"/>
              <a:gd name="T33" fmla="*/ 1247395 h 1861"/>
              <a:gd name="T34" fmla="*/ 1129558 w 646"/>
              <a:gd name="T35" fmla="*/ 1379262 h 1861"/>
              <a:gd name="T36" fmla="*/ 1143811 w 646"/>
              <a:gd name="T37" fmla="*/ 1516476 h 1861"/>
              <a:gd name="T38" fmla="*/ 1150938 w 646"/>
              <a:gd name="T39" fmla="*/ 1657253 h 1861"/>
              <a:gd name="T40" fmla="*/ 1145593 w 646"/>
              <a:gd name="T41" fmla="*/ 1801594 h 1861"/>
              <a:gd name="T42" fmla="*/ 1133122 w 646"/>
              <a:gd name="T43" fmla="*/ 1935244 h 1861"/>
              <a:gd name="T44" fmla="*/ 1109960 w 646"/>
              <a:gd name="T45" fmla="*/ 2067111 h 1861"/>
              <a:gd name="T46" fmla="*/ 1081454 w 646"/>
              <a:gd name="T47" fmla="*/ 2191851 h 1861"/>
              <a:gd name="T48" fmla="*/ 1042258 w 646"/>
              <a:gd name="T49" fmla="*/ 2311244 h 1861"/>
              <a:gd name="T50" fmla="*/ 999499 w 646"/>
              <a:gd name="T51" fmla="*/ 2425292 h 1861"/>
              <a:gd name="T52" fmla="*/ 949613 w 646"/>
              <a:gd name="T53" fmla="*/ 2532211 h 1861"/>
              <a:gd name="T54" fmla="*/ 890819 w 646"/>
              <a:gd name="T55" fmla="*/ 2633785 h 1861"/>
              <a:gd name="T56" fmla="*/ 830243 w 646"/>
              <a:gd name="T57" fmla="*/ 2730012 h 1861"/>
              <a:gd name="T58" fmla="*/ 762541 w 646"/>
              <a:gd name="T59" fmla="*/ 2819112 h 1861"/>
              <a:gd name="T60" fmla="*/ 691275 w 646"/>
              <a:gd name="T61" fmla="*/ 2899302 h 1861"/>
              <a:gd name="T62" fmla="*/ 614665 w 646"/>
              <a:gd name="T63" fmla="*/ 2975927 h 1861"/>
              <a:gd name="T64" fmla="*/ 536273 w 646"/>
              <a:gd name="T65" fmla="*/ 3045425 h 1861"/>
              <a:gd name="T66" fmla="*/ 452536 w 646"/>
              <a:gd name="T67" fmla="*/ 3107795 h 1861"/>
              <a:gd name="T68" fmla="*/ 365236 w 646"/>
              <a:gd name="T69" fmla="*/ 3164819 h 1861"/>
              <a:gd name="T70" fmla="*/ 277935 w 646"/>
              <a:gd name="T71" fmla="*/ 3212932 h 1861"/>
              <a:gd name="T72" fmla="*/ 185290 w 646"/>
              <a:gd name="T73" fmla="*/ 3253918 h 1861"/>
              <a:gd name="T74" fmla="*/ 94427 w 646"/>
              <a:gd name="T75" fmla="*/ 3289558 h 1861"/>
              <a:gd name="T76" fmla="*/ 0 w 646"/>
              <a:gd name="T77" fmla="*/ 3316288 h 1861"/>
              <a:gd name="T78" fmla="*/ 0 w 646"/>
              <a:gd name="T79" fmla="*/ 0 h 186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46" h="1861">
                <a:moveTo>
                  <a:pt x="0" y="0"/>
                </a:moveTo>
                <a:lnTo>
                  <a:pt x="48" y="14"/>
                </a:lnTo>
                <a:lnTo>
                  <a:pt x="98" y="32"/>
                </a:lnTo>
                <a:lnTo>
                  <a:pt x="147" y="54"/>
                </a:lnTo>
                <a:lnTo>
                  <a:pt x="195" y="81"/>
                </a:lnTo>
                <a:lnTo>
                  <a:pt x="242" y="111"/>
                </a:lnTo>
                <a:lnTo>
                  <a:pt x="288" y="147"/>
                </a:lnTo>
                <a:lnTo>
                  <a:pt x="333" y="185"/>
                </a:lnTo>
                <a:lnTo>
                  <a:pt x="377" y="228"/>
                </a:lnTo>
                <a:lnTo>
                  <a:pt x="418" y="275"/>
                </a:lnTo>
                <a:lnTo>
                  <a:pt x="457" y="325"/>
                </a:lnTo>
                <a:lnTo>
                  <a:pt x="493" y="379"/>
                </a:lnTo>
                <a:lnTo>
                  <a:pt x="526" y="437"/>
                </a:lnTo>
                <a:lnTo>
                  <a:pt x="555" y="497"/>
                </a:lnTo>
                <a:lnTo>
                  <a:pt x="582" y="562"/>
                </a:lnTo>
                <a:lnTo>
                  <a:pt x="604" y="630"/>
                </a:lnTo>
                <a:lnTo>
                  <a:pt x="621" y="700"/>
                </a:lnTo>
                <a:lnTo>
                  <a:pt x="634" y="774"/>
                </a:lnTo>
                <a:lnTo>
                  <a:pt x="642" y="851"/>
                </a:lnTo>
                <a:lnTo>
                  <a:pt x="646" y="930"/>
                </a:lnTo>
                <a:lnTo>
                  <a:pt x="643" y="1011"/>
                </a:lnTo>
                <a:lnTo>
                  <a:pt x="636" y="1086"/>
                </a:lnTo>
                <a:lnTo>
                  <a:pt x="623" y="1160"/>
                </a:lnTo>
                <a:lnTo>
                  <a:pt x="607" y="1230"/>
                </a:lnTo>
                <a:lnTo>
                  <a:pt x="585" y="1297"/>
                </a:lnTo>
                <a:lnTo>
                  <a:pt x="561" y="1361"/>
                </a:lnTo>
                <a:lnTo>
                  <a:pt x="533" y="1421"/>
                </a:lnTo>
                <a:lnTo>
                  <a:pt x="500" y="1478"/>
                </a:lnTo>
                <a:lnTo>
                  <a:pt x="466" y="1532"/>
                </a:lnTo>
                <a:lnTo>
                  <a:pt x="428" y="1582"/>
                </a:lnTo>
                <a:lnTo>
                  <a:pt x="388" y="1627"/>
                </a:lnTo>
                <a:lnTo>
                  <a:pt x="345" y="1670"/>
                </a:lnTo>
                <a:lnTo>
                  <a:pt x="301" y="1709"/>
                </a:lnTo>
                <a:lnTo>
                  <a:pt x="254" y="1744"/>
                </a:lnTo>
                <a:lnTo>
                  <a:pt x="205" y="1776"/>
                </a:lnTo>
                <a:lnTo>
                  <a:pt x="156" y="1803"/>
                </a:lnTo>
                <a:lnTo>
                  <a:pt x="104" y="1826"/>
                </a:lnTo>
                <a:lnTo>
                  <a:pt x="53" y="1846"/>
                </a:lnTo>
                <a:lnTo>
                  <a:pt x="0" y="1861"/>
                </a:lnTo>
                <a:lnTo>
                  <a:pt x="0" y="0"/>
                </a:lnTo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6699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0" name="Freeform 21"/>
          <p:cNvSpPr>
            <a:spLocks/>
          </p:cNvSpPr>
          <p:nvPr/>
        </p:nvSpPr>
        <p:spPr bwMode="gray">
          <a:xfrm rot="6685857">
            <a:off x="2270125" y="977900"/>
            <a:ext cx="1150938" cy="3316288"/>
          </a:xfrm>
          <a:custGeom>
            <a:avLst/>
            <a:gdLst>
              <a:gd name="T0" fmla="*/ 0 w 646"/>
              <a:gd name="T1" fmla="*/ 0 h 1861"/>
              <a:gd name="T2" fmla="*/ 85519 w 646"/>
              <a:gd name="T3" fmla="*/ 24948 h 1861"/>
              <a:gd name="T4" fmla="*/ 174601 w 646"/>
              <a:gd name="T5" fmla="*/ 57024 h 1861"/>
              <a:gd name="T6" fmla="*/ 261901 w 646"/>
              <a:gd name="T7" fmla="*/ 96228 h 1861"/>
              <a:gd name="T8" fmla="*/ 347419 w 646"/>
              <a:gd name="T9" fmla="*/ 144341 h 1861"/>
              <a:gd name="T10" fmla="*/ 431156 w 646"/>
              <a:gd name="T11" fmla="*/ 197801 h 1861"/>
              <a:gd name="T12" fmla="*/ 513112 w 646"/>
              <a:gd name="T13" fmla="*/ 261953 h 1861"/>
              <a:gd name="T14" fmla="*/ 593285 w 646"/>
              <a:gd name="T15" fmla="*/ 329669 h 1861"/>
              <a:gd name="T16" fmla="*/ 671677 w 646"/>
              <a:gd name="T17" fmla="*/ 406294 h 1861"/>
              <a:gd name="T18" fmla="*/ 744725 w 646"/>
              <a:gd name="T19" fmla="*/ 490048 h 1861"/>
              <a:gd name="T20" fmla="*/ 814208 w 646"/>
              <a:gd name="T21" fmla="*/ 579148 h 1861"/>
              <a:gd name="T22" fmla="*/ 878347 w 646"/>
              <a:gd name="T23" fmla="*/ 675375 h 1861"/>
              <a:gd name="T24" fmla="*/ 937141 w 646"/>
              <a:gd name="T25" fmla="*/ 778731 h 1861"/>
              <a:gd name="T26" fmla="*/ 988809 w 646"/>
              <a:gd name="T27" fmla="*/ 885650 h 1861"/>
              <a:gd name="T28" fmla="*/ 1036913 w 646"/>
              <a:gd name="T29" fmla="*/ 1001480 h 1861"/>
              <a:gd name="T30" fmla="*/ 1076109 w 646"/>
              <a:gd name="T31" fmla="*/ 1122655 h 1861"/>
              <a:gd name="T32" fmla="*/ 1106397 w 646"/>
              <a:gd name="T33" fmla="*/ 1247395 h 1861"/>
              <a:gd name="T34" fmla="*/ 1129558 w 646"/>
              <a:gd name="T35" fmla="*/ 1379262 h 1861"/>
              <a:gd name="T36" fmla="*/ 1143811 w 646"/>
              <a:gd name="T37" fmla="*/ 1516476 h 1861"/>
              <a:gd name="T38" fmla="*/ 1150938 w 646"/>
              <a:gd name="T39" fmla="*/ 1657253 h 1861"/>
              <a:gd name="T40" fmla="*/ 1145593 w 646"/>
              <a:gd name="T41" fmla="*/ 1801594 h 1861"/>
              <a:gd name="T42" fmla="*/ 1133122 w 646"/>
              <a:gd name="T43" fmla="*/ 1935244 h 1861"/>
              <a:gd name="T44" fmla="*/ 1109960 w 646"/>
              <a:gd name="T45" fmla="*/ 2067111 h 1861"/>
              <a:gd name="T46" fmla="*/ 1081454 w 646"/>
              <a:gd name="T47" fmla="*/ 2191851 h 1861"/>
              <a:gd name="T48" fmla="*/ 1042258 w 646"/>
              <a:gd name="T49" fmla="*/ 2311244 h 1861"/>
              <a:gd name="T50" fmla="*/ 999499 w 646"/>
              <a:gd name="T51" fmla="*/ 2425292 h 1861"/>
              <a:gd name="T52" fmla="*/ 949613 w 646"/>
              <a:gd name="T53" fmla="*/ 2532211 h 1861"/>
              <a:gd name="T54" fmla="*/ 890819 w 646"/>
              <a:gd name="T55" fmla="*/ 2633785 h 1861"/>
              <a:gd name="T56" fmla="*/ 830243 w 646"/>
              <a:gd name="T57" fmla="*/ 2730012 h 1861"/>
              <a:gd name="T58" fmla="*/ 762541 w 646"/>
              <a:gd name="T59" fmla="*/ 2819112 h 1861"/>
              <a:gd name="T60" fmla="*/ 691275 w 646"/>
              <a:gd name="T61" fmla="*/ 2899302 h 1861"/>
              <a:gd name="T62" fmla="*/ 614665 w 646"/>
              <a:gd name="T63" fmla="*/ 2975927 h 1861"/>
              <a:gd name="T64" fmla="*/ 536273 w 646"/>
              <a:gd name="T65" fmla="*/ 3045425 h 1861"/>
              <a:gd name="T66" fmla="*/ 452536 w 646"/>
              <a:gd name="T67" fmla="*/ 3107795 h 1861"/>
              <a:gd name="T68" fmla="*/ 365236 w 646"/>
              <a:gd name="T69" fmla="*/ 3164819 h 1861"/>
              <a:gd name="T70" fmla="*/ 277935 w 646"/>
              <a:gd name="T71" fmla="*/ 3212932 h 1861"/>
              <a:gd name="T72" fmla="*/ 185290 w 646"/>
              <a:gd name="T73" fmla="*/ 3253918 h 1861"/>
              <a:gd name="T74" fmla="*/ 94427 w 646"/>
              <a:gd name="T75" fmla="*/ 3289558 h 1861"/>
              <a:gd name="T76" fmla="*/ 0 w 646"/>
              <a:gd name="T77" fmla="*/ 3316288 h 1861"/>
              <a:gd name="T78" fmla="*/ 0 w 646"/>
              <a:gd name="T79" fmla="*/ 0 h 186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46" h="1861">
                <a:moveTo>
                  <a:pt x="0" y="0"/>
                </a:moveTo>
                <a:lnTo>
                  <a:pt x="48" y="14"/>
                </a:lnTo>
                <a:lnTo>
                  <a:pt x="98" y="32"/>
                </a:lnTo>
                <a:lnTo>
                  <a:pt x="147" y="54"/>
                </a:lnTo>
                <a:lnTo>
                  <a:pt x="195" y="81"/>
                </a:lnTo>
                <a:lnTo>
                  <a:pt x="242" y="111"/>
                </a:lnTo>
                <a:lnTo>
                  <a:pt x="288" y="147"/>
                </a:lnTo>
                <a:lnTo>
                  <a:pt x="333" y="185"/>
                </a:lnTo>
                <a:lnTo>
                  <a:pt x="377" y="228"/>
                </a:lnTo>
                <a:lnTo>
                  <a:pt x="418" y="275"/>
                </a:lnTo>
                <a:lnTo>
                  <a:pt x="457" y="325"/>
                </a:lnTo>
                <a:lnTo>
                  <a:pt x="493" y="379"/>
                </a:lnTo>
                <a:lnTo>
                  <a:pt x="526" y="437"/>
                </a:lnTo>
                <a:lnTo>
                  <a:pt x="555" y="497"/>
                </a:lnTo>
                <a:lnTo>
                  <a:pt x="582" y="562"/>
                </a:lnTo>
                <a:lnTo>
                  <a:pt x="604" y="630"/>
                </a:lnTo>
                <a:lnTo>
                  <a:pt x="621" y="700"/>
                </a:lnTo>
                <a:lnTo>
                  <a:pt x="634" y="774"/>
                </a:lnTo>
                <a:lnTo>
                  <a:pt x="642" y="851"/>
                </a:lnTo>
                <a:lnTo>
                  <a:pt x="646" y="930"/>
                </a:lnTo>
                <a:lnTo>
                  <a:pt x="643" y="1011"/>
                </a:lnTo>
                <a:lnTo>
                  <a:pt x="636" y="1086"/>
                </a:lnTo>
                <a:lnTo>
                  <a:pt x="623" y="1160"/>
                </a:lnTo>
                <a:lnTo>
                  <a:pt x="607" y="1230"/>
                </a:lnTo>
                <a:lnTo>
                  <a:pt x="585" y="1297"/>
                </a:lnTo>
                <a:lnTo>
                  <a:pt x="561" y="1361"/>
                </a:lnTo>
                <a:lnTo>
                  <a:pt x="533" y="1421"/>
                </a:lnTo>
                <a:lnTo>
                  <a:pt x="500" y="1478"/>
                </a:lnTo>
                <a:lnTo>
                  <a:pt x="466" y="1532"/>
                </a:lnTo>
                <a:lnTo>
                  <a:pt x="428" y="1582"/>
                </a:lnTo>
                <a:lnTo>
                  <a:pt x="388" y="1627"/>
                </a:lnTo>
                <a:lnTo>
                  <a:pt x="345" y="1670"/>
                </a:lnTo>
                <a:lnTo>
                  <a:pt x="301" y="1709"/>
                </a:lnTo>
                <a:lnTo>
                  <a:pt x="254" y="1744"/>
                </a:lnTo>
                <a:lnTo>
                  <a:pt x="205" y="1776"/>
                </a:lnTo>
                <a:lnTo>
                  <a:pt x="156" y="1803"/>
                </a:lnTo>
                <a:lnTo>
                  <a:pt x="104" y="1826"/>
                </a:lnTo>
                <a:lnTo>
                  <a:pt x="53" y="1846"/>
                </a:lnTo>
                <a:lnTo>
                  <a:pt x="0" y="1861"/>
                </a:lnTo>
                <a:lnTo>
                  <a:pt x="0" y="0"/>
                </a:lnTo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</a:t>
            </a:r>
            <a:r>
              <a:rPr lang="zh-CN" altLang="en-US" smtClean="0"/>
              <a:t>、微指令的编译法 </a:t>
            </a:r>
          </a:p>
        </p:txBody>
      </p:sp>
      <p:sp>
        <p:nvSpPr>
          <p:cNvPr id="29702" name="Freeform 5"/>
          <p:cNvSpPr>
            <a:spLocks/>
          </p:cNvSpPr>
          <p:nvPr/>
        </p:nvSpPr>
        <p:spPr bwMode="gray">
          <a:xfrm rot="-2595471">
            <a:off x="5076825" y="2378075"/>
            <a:ext cx="1150938" cy="3316288"/>
          </a:xfrm>
          <a:custGeom>
            <a:avLst/>
            <a:gdLst>
              <a:gd name="T0" fmla="*/ 0 w 646"/>
              <a:gd name="T1" fmla="*/ 0 h 1861"/>
              <a:gd name="T2" fmla="*/ 85519 w 646"/>
              <a:gd name="T3" fmla="*/ 24948 h 1861"/>
              <a:gd name="T4" fmla="*/ 174601 w 646"/>
              <a:gd name="T5" fmla="*/ 57024 h 1861"/>
              <a:gd name="T6" fmla="*/ 261901 w 646"/>
              <a:gd name="T7" fmla="*/ 96228 h 1861"/>
              <a:gd name="T8" fmla="*/ 347419 w 646"/>
              <a:gd name="T9" fmla="*/ 144341 h 1861"/>
              <a:gd name="T10" fmla="*/ 431156 w 646"/>
              <a:gd name="T11" fmla="*/ 197801 h 1861"/>
              <a:gd name="T12" fmla="*/ 513112 w 646"/>
              <a:gd name="T13" fmla="*/ 261953 h 1861"/>
              <a:gd name="T14" fmla="*/ 593285 w 646"/>
              <a:gd name="T15" fmla="*/ 329669 h 1861"/>
              <a:gd name="T16" fmla="*/ 671677 w 646"/>
              <a:gd name="T17" fmla="*/ 406294 h 1861"/>
              <a:gd name="T18" fmla="*/ 744725 w 646"/>
              <a:gd name="T19" fmla="*/ 490048 h 1861"/>
              <a:gd name="T20" fmla="*/ 814208 w 646"/>
              <a:gd name="T21" fmla="*/ 579148 h 1861"/>
              <a:gd name="T22" fmla="*/ 878347 w 646"/>
              <a:gd name="T23" fmla="*/ 675375 h 1861"/>
              <a:gd name="T24" fmla="*/ 937141 w 646"/>
              <a:gd name="T25" fmla="*/ 778731 h 1861"/>
              <a:gd name="T26" fmla="*/ 988809 w 646"/>
              <a:gd name="T27" fmla="*/ 885650 h 1861"/>
              <a:gd name="T28" fmla="*/ 1036913 w 646"/>
              <a:gd name="T29" fmla="*/ 1001480 h 1861"/>
              <a:gd name="T30" fmla="*/ 1076109 w 646"/>
              <a:gd name="T31" fmla="*/ 1122655 h 1861"/>
              <a:gd name="T32" fmla="*/ 1106397 w 646"/>
              <a:gd name="T33" fmla="*/ 1247395 h 1861"/>
              <a:gd name="T34" fmla="*/ 1129558 w 646"/>
              <a:gd name="T35" fmla="*/ 1379262 h 1861"/>
              <a:gd name="T36" fmla="*/ 1143811 w 646"/>
              <a:gd name="T37" fmla="*/ 1516476 h 1861"/>
              <a:gd name="T38" fmla="*/ 1150938 w 646"/>
              <a:gd name="T39" fmla="*/ 1657253 h 1861"/>
              <a:gd name="T40" fmla="*/ 1145593 w 646"/>
              <a:gd name="T41" fmla="*/ 1801594 h 1861"/>
              <a:gd name="T42" fmla="*/ 1133122 w 646"/>
              <a:gd name="T43" fmla="*/ 1935244 h 1861"/>
              <a:gd name="T44" fmla="*/ 1109960 w 646"/>
              <a:gd name="T45" fmla="*/ 2067111 h 1861"/>
              <a:gd name="T46" fmla="*/ 1081454 w 646"/>
              <a:gd name="T47" fmla="*/ 2191851 h 1861"/>
              <a:gd name="T48" fmla="*/ 1042258 w 646"/>
              <a:gd name="T49" fmla="*/ 2311244 h 1861"/>
              <a:gd name="T50" fmla="*/ 999499 w 646"/>
              <a:gd name="T51" fmla="*/ 2425292 h 1861"/>
              <a:gd name="T52" fmla="*/ 949613 w 646"/>
              <a:gd name="T53" fmla="*/ 2532211 h 1861"/>
              <a:gd name="T54" fmla="*/ 890819 w 646"/>
              <a:gd name="T55" fmla="*/ 2633785 h 1861"/>
              <a:gd name="T56" fmla="*/ 830243 w 646"/>
              <a:gd name="T57" fmla="*/ 2730012 h 1861"/>
              <a:gd name="T58" fmla="*/ 762541 w 646"/>
              <a:gd name="T59" fmla="*/ 2819112 h 1861"/>
              <a:gd name="T60" fmla="*/ 691275 w 646"/>
              <a:gd name="T61" fmla="*/ 2899302 h 1861"/>
              <a:gd name="T62" fmla="*/ 614665 w 646"/>
              <a:gd name="T63" fmla="*/ 2975927 h 1861"/>
              <a:gd name="T64" fmla="*/ 536273 w 646"/>
              <a:gd name="T65" fmla="*/ 3045425 h 1861"/>
              <a:gd name="T66" fmla="*/ 452536 w 646"/>
              <a:gd name="T67" fmla="*/ 3107795 h 1861"/>
              <a:gd name="T68" fmla="*/ 365236 w 646"/>
              <a:gd name="T69" fmla="*/ 3164819 h 1861"/>
              <a:gd name="T70" fmla="*/ 277935 w 646"/>
              <a:gd name="T71" fmla="*/ 3212932 h 1861"/>
              <a:gd name="T72" fmla="*/ 185290 w 646"/>
              <a:gd name="T73" fmla="*/ 3253918 h 1861"/>
              <a:gd name="T74" fmla="*/ 94427 w 646"/>
              <a:gd name="T75" fmla="*/ 3289558 h 1861"/>
              <a:gd name="T76" fmla="*/ 0 w 646"/>
              <a:gd name="T77" fmla="*/ 3316288 h 1861"/>
              <a:gd name="T78" fmla="*/ 0 w 646"/>
              <a:gd name="T79" fmla="*/ 0 h 186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46" h="1861">
                <a:moveTo>
                  <a:pt x="0" y="0"/>
                </a:moveTo>
                <a:lnTo>
                  <a:pt x="48" y="14"/>
                </a:lnTo>
                <a:lnTo>
                  <a:pt x="98" y="32"/>
                </a:lnTo>
                <a:lnTo>
                  <a:pt x="147" y="54"/>
                </a:lnTo>
                <a:lnTo>
                  <a:pt x="195" y="81"/>
                </a:lnTo>
                <a:lnTo>
                  <a:pt x="242" y="111"/>
                </a:lnTo>
                <a:lnTo>
                  <a:pt x="288" y="147"/>
                </a:lnTo>
                <a:lnTo>
                  <a:pt x="333" y="185"/>
                </a:lnTo>
                <a:lnTo>
                  <a:pt x="377" y="228"/>
                </a:lnTo>
                <a:lnTo>
                  <a:pt x="418" y="275"/>
                </a:lnTo>
                <a:lnTo>
                  <a:pt x="457" y="325"/>
                </a:lnTo>
                <a:lnTo>
                  <a:pt x="493" y="379"/>
                </a:lnTo>
                <a:lnTo>
                  <a:pt x="526" y="437"/>
                </a:lnTo>
                <a:lnTo>
                  <a:pt x="555" y="497"/>
                </a:lnTo>
                <a:lnTo>
                  <a:pt x="582" y="562"/>
                </a:lnTo>
                <a:lnTo>
                  <a:pt x="604" y="630"/>
                </a:lnTo>
                <a:lnTo>
                  <a:pt x="621" y="700"/>
                </a:lnTo>
                <a:lnTo>
                  <a:pt x="634" y="774"/>
                </a:lnTo>
                <a:lnTo>
                  <a:pt x="642" y="851"/>
                </a:lnTo>
                <a:lnTo>
                  <a:pt x="646" y="930"/>
                </a:lnTo>
                <a:lnTo>
                  <a:pt x="643" y="1011"/>
                </a:lnTo>
                <a:lnTo>
                  <a:pt x="636" y="1086"/>
                </a:lnTo>
                <a:lnTo>
                  <a:pt x="623" y="1160"/>
                </a:lnTo>
                <a:lnTo>
                  <a:pt x="607" y="1230"/>
                </a:lnTo>
                <a:lnTo>
                  <a:pt x="585" y="1297"/>
                </a:lnTo>
                <a:lnTo>
                  <a:pt x="561" y="1361"/>
                </a:lnTo>
                <a:lnTo>
                  <a:pt x="533" y="1421"/>
                </a:lnTo>
                <a:lnTo>
                  <a:pt x="500" y="1478"/>
                </a:lnTo>
                <a:lnTo>
                  <a:pt x="466" y="1532"/>
                </a:lnTo>
                <a:lnTo>
                  <a:pt x="428" y="1582"/>
                </a:lnTo>
                <a:lnTo>
                  <a:pt x="388" y="1627"/>
                </a:lnTo>
                <a:lnTo>
                  <a:pt x="345" y="1670"/>
                </a:lnTo>
                <a:lnTo>
                  <a:pt x="301" y="1709"/>
                </a:lnTo>
                <a:lnTo>
                  <a:pt x="254" y="1744"/>
                </a:lnTo>
                <a:lnTo>
                  <a:pt x="205" y="1776"/>
                </a:lnTo>
                <a:lnTo>
                  <a:pt x="156" y="1803"/>
                </a:lnTo>
                <a:lnTo>
                  <a:pt x="104" y="1826"/>
                </a:lnTo>
                <a:lnTo>
                  <a:pt x="53" y="1846"/>
                </a:lnTo>
                <a:lnTo>
                  <a:pt x="0" y="1861"/>
                </a:lnTo>
                <a:lnTo>
                  <a:pt x="0" y="0"/>
                </a:lnTo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00339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3" name="Freeform 6"/>
          <p:cNvSpPr>
            <a:spLocks/>
          </p:cNvSpPr>
          <p:nvPr/>
        </p:nvSpPr>
        <p:spPr bwMode="gray">
          <a:xfrm rot="3331991">
            <a:off x="2606675" y="2924175"/>
            <a:ext cx="1150938" cy="3316288"/>
          </a:xfrm>
          <a:custGeom>
            <a:avLst/>
            <a:gdLst>
              <a:gd name="T0" fmla="*/ 0 w 646"/>
              <a:gd name="T1" fmla="*/ 0 h 1861"/>
              <a:gd name="T2" fmla="*/ 85519 w 646"/>
              <a:gd name="T3" fmla="*/ 24948 h 1861"/>
              <a:gd name="T4" fmla="*/ 174601 w 646"/>
              <a:gd name="T5" fmla="*/ 57024 h 1861"/>
              <a:gd name="T6" fmla="*/ 261901 w 646"/>
              <a:gd name="T7" fmla="*/ 96228 h 1861"/>
              <a:gd name="T8" fmla="*/ 347419 w 646"/>
              <a:gd name="T9" fmla="*/ 144341 h 1861"/>
              <a:gd name="T10" fmla="*/ 431156 w 646"/>
              <a:gd name="T11" fmla="*/ 197801 h 1861"/>
              <a:gd name="T12" fmla="*/ 513112 w 646"/>
              <a:gd name="T13" fmla="*/ 261953 h 1861"/>
              <a:gd name="T14" fmla="*/ 593285 w 646"/>
              <a:gd name="T15" fmla="*/ 329669 h 1861"/>
              <a:gd name="T16" fmla="*/ 671677 w 646"/>
              <a:gd name="T17" fmla="*/ 406294 h 1861"/>
              <a:gd name="T18" fmla="*/ 744725 w 646"/>
              <a:gd name="T19" fmla="*/ 490048 h 1861"/>
              <a:gd name="T20" fmla="*/ 814208 w 646"/>
              <a:gd name="T21" fmla="*/ 579148 h 1861"/>
              <a:gd name="T22" fmla="*/ 878347 w 646"/>
              <a:gd name="T23" fmla="*/ 675375 h 1861"/>
              <a:gd name="T24" fmla="*/ 937141 w 646"/>
              <a:gd name="T25" fmla="*/ 778731 h 1861"/>
              <a:gd name="T26" fmla="*/ 988809 w 646"/>
              <a:gd name="T27" fmla="*/ 885650 h 1861"/>
              <a:gd name="T28" fmla="*/ 1036913 w 646"/>
              <a:gd name="T29" fmla="*/ 1001480 h 1861"/>
              <a:gd name="T30" fmla="*/ 1076109 w 646"/>
              <a:gd name="T31" fmla="*/ 1122655 h 1861"/>
              <a:gd name="T32" fmla="*/ 1106397 w 646"/>
              <a:gd name="T33" fmla="*/ 1247395 h 1861"/>
              <a:gd name="T34" fmla="*/ 1129558 w 646"/>
              <a:gd name="T35" fmla="*/ 1379262 h 1861"/>
              <a:gd name="T36" fmla="*/ 1143811 w 646"/>
              <a:gd name="T37" fmla="*/ 1516476 h 1861"/>
              <a:gd name="T38" fmla="*/ 1150938 w 646"/>
              <a:gd name="T39" fmla="*/ 1657253 h 1861"/>
              <a:gd name="T40" fmla="*/ 1145593 w 646"/>
              <a:gd name="T41" fmla="*/ 1801594 h 1861"/>
              <a:gd name="T42" fmla="*/ 1133122 w 646"/>
              <a:gd name="T43" fmla="*/ 1935244 h 1861"/>
              <a:gd name="T44" fmla="*/ 1109960 w 646"/>
              <a:gd name="T45" fmla="*/ 2067111 h 1861"/>
              <a:gd name="T46" fmla="*/ 1081454 w 646"/>
              <a:gd name="T47" fmla="*/ 2191851 h 1861"/>
              <a:gd name="T48" fmla="*/ 1042258 w 646"/>
              <a:gd name="T49" fmla="*/ 2311244 h 1861"/>
              <a:gd name="T50" fmla="*/ 999499 w 646"/>
              <a:gd name="T51" fmla="*/ 2425292 h 1861"/>
              <a:gd name="T52" fmla="*/ 949613 w 646"/>
              <a:gd name="T53" fmla="*/ 2532211 h 1861"/>
              <a:gd name="T54" fmla="*/ 890819 w 646"/>
              <a:gd name="T55" fmla="*/ 2633785 h 1861"/>
              <a:gd name="T56" fmla="*/ 830243 w 646"/>
              <a:gd name="T57" fmla="*/ 2730012 h 1861"/>
              <a:gd name="T58" fmla="*/ 762541 w 646"/>
              <a:gd name="T59" fmla="*/ 2819112 h 1861"/>
              <a:gd name="T60" fmla="*/ 691275 w 646"/>
              <a:gd name="T61" fmla="*/ 2899302 h 1861"/>
              <a:gd name="T62" fmla="*/ 614665 w 646"/>
              <a:gd name="T63" fmla="*/ 2975927 h 1861"/>
              <a:gd name="T64" fmla="*/ 536273 w 646"/>
              <a:gd name="T65" fmla="*/ 3045425 h 1861"/>
              <a:gd name="T66" fmla="*/ 452536 w 646"/>
              <a:gd name="T67" fmla="*/ 3107795 h 1861"/>
              <a:gd name="T68" fmla="*/ 365236 w 646"/>
              <a:gd name="T69" fmla="*/ 3164819 h 1861"/>
              <a:gd name="T70" fmla="*/ 277935 w 646"/>
              <a:gd name="T71" fmla="*/ 3212932 h 1861"/>
              <a:gd name="T72" fmla="*/ 185290 w 646"/>
              <a:gd name="T73" fmla="*/ 3253918 h 1861"/>
              <a:gd name="T74" fmla="*/ 94427 w 646"/>
              <a:gd name="T75" fmla="*/ 3289558 h 1861"/>
              <a:gd name="T76" fmla="*/ 0 w 646"/>
              <a:gd name="T77" fmla="*/ 3316288 h 1861"/>
              <a:gd name="T78" fmla="*/ 0 w 646"/>
              <a:gd name="T79" fmla="*/ 0 h 186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46" h="1861">
                <a:moveTo>
                  <a:pt x="0" y="0"/>
                </a:moveTo>
                <a:lnTo>
                  <a:pt x="48" y="14"/>
                </a:lnTo>
                <a:lnTo>
                  <a:pt x="98" y="32"/>
                </a:lnTo>
                <a:lnTo>
                  <a:pt x="147" y="54"/>
                </a:lnTo>
                <a:lnTo>
                  <a:pt x="195" y="81"/>
                </a:lnTo>
                <a:lnTo>
                  <a:pt x="242" y="111"/>
                </a:lnTo>
                <a:lnTo>
                  <a:pt x="288" y="147"/>
                </a:lnTo>
                <a:lnTo>
                  <a:pt x="333" y="185"/>
                </a:lnTo>
                <a:lnTo>
                  <a:pt x="377" y="228"/>
                </a:lnTo>
                <a:lnTo>
                  <a:pt x="418" y="275"/>
                </a:lnTo>
                <a:lnTo>
                  <a:pt x="457" y="325"/>
                </a:lnTo>
                <a:lnTo>
                  <a:pt x="493" y="379"/>
                </a:lnTo>
                <a:lnTo>
                  <a:pt x="526" y="437"/>
                </a:lnTo>
                <a:lnTo>
                  <a:pt x="555" y="497"/>
                </a:lnTo>
                <a:lnTo>
                  <a:pt x="582" y="562"/>
                </a:lnTo>
                <a:lnTo>
                  <a:pt x="604" y="630"/>
                </a:lnTo>
                <a:lnTo>
                  <a:pt x="621" y="700"/>
                </a:lnTo>
                <a:lnTo>
                  <a:pt x="634" y="774"/>
                </a:lnTo>
                <a:lnTo>
                  <a:pt x="642" y="851"/>
                </a:lnTo>
                <a:lnTo>
                  <a:pt x="646" y="930"/>
                </a:lnTo>
                <a:lnTo>
                  <a:pt x="643" y="1011"/>
                </a:lnTo>
                <a:lnTo>
                  <a:pt x="636" y="1086"/>
                </a:lnTo>
                <a:lnTo>
                  <a:pt x="623" y="1160"/>
                </a:lnTo>
                <a:lnTo>
                  <a:pt x="607" y="1230"/>
                </a:lnTo>
                <a:lnTo>
                  <a:pt x="585" y="1297"/>
                </a:lnTo>
                <a:lnTo>
                  <a:pt x="561" y="1361"/>
                </a:lnTo>
                <a:lnTo>
                  <a:pt x="533" y="1421"/>
                </a:lnTo>
                <a:lnTo>
                  <a:pt x="500" y="1478"/>
                </a:lnTo>
                <a:lnTo>
                  <a:pt x="466" y="1532"/>
                </a:lnTo>
                <a:lnTo>
                  <a:pt x="428" y="1582"/>
                </a:lnTo>
                <a:lnTo>
                  <a:pt x="388" y="1627"/>
                </a:lnTo>
                <a:lnTo>
                  <a:pt x="345" y="1670"/>
                </a:lnTo>
                <a:lnTo>
                  <a:pt x="301" y="1709"/>
                </a:lnTo>
                <a:lnTo>
                  <a:pt x="254" y="1744"/>
                </a:lnTo>
                <a:lnTo>
                  <a:pt x="205" y="1776"/>
                </a:lnTo>
                <a:lnTo>
                  <a:pt x="156" y="1803"/>
                </a:lnTo>
                <a:lnTo>
                  <a:pt x="104" y="1826"/>
                </a:lnTo>
                <a:lnTo>
                  <a:pt x="53" y="1846"/>
                </a:lnTo>
                <a:lnTo>
                  <a:pt x="0" y="1861"/>
                </a:lnTo>
                <a:lnTo>
                  <a:pt x="0" y="0"/>
                </a:lnTo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6699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4" name="Freeform 7"/>
          <p:cNvSpPr>
            <a:spLocks/>
          </p:cNvSpPr>
          <p:nvPr/>
        </p:nvSpPr>
        <p:spPr bwMode="gray">
          <a:xfrm rot="-7471624">
            <a:off x="4456907" y="400844"/>
            <a:ext cx="1150937" cy="3317875"/>
          </a:xfrm>
          <a:custGeom>
            <a:avLst/>
            <a:gdLst>
              <a:gd name="T0" fmla="*/ 0 w 646"/>
              <a:gd name="T1" fmla="*/ 0 h 1861"/>
              <a:gd name="T2" fmla="*/ 85519 w 646"/>
              <a:gd name="T3" fmla="*/ 24960 h 1861"/>
              <a:gd name="T4" fmla="*/ 174600 w 646"/>
              <a:gd name="T5" fmla="*/ 57051 h 1861"/>
              <a:gd name="T6" fmla="*/ 261901 w 646"/>
              <a:gd name="T7" fmla="*/ 96274 h 1861"/>
              <a:gd name="T8" fmla="*/ 347419 w 646"/>
              <a:gd name="T9" fmla="*/ 144410 h 1861"/>
              <a:gd name="T10" fmla="*/ 431156 w 646"/>
              <a:gd name="T11" fmla="*/ 197896 h 1861"/>
              <a:gd name="T12" fmla="*/ 513111 w 646"/>
              <a:gd name="T13" fmla="*/ 262078 h 1861"/>
              <a:gd name="T14" fmla="*/ 593285 w 646"/>
              <a:gd name="T15" fmla="*/ 329826 h 1861"/>
              <a:gd name="T16" fmla="*/ 671677 w 646"/>
              <a:gd name="T17" fmla="*/ 406489 h 1861"/>
              <a:gd name="T18" fmla="*/ 744724 w 646"/>
              <a:gd name="T19" fmla="*/ 490282 h 1861"/>
              <a:gd name="T20" fmla="*/ 814208 w 646"/>
              <a:gd name="T21" fmla="*/ 579425 h 1861"/>
              <a:gd name="T22" fmla="*/ 878347 w 646"/>
              <a:gd name="T23" fmla="*/ 675698 h 1861"/>
              <a:gd name="T24" fmla="*/ 937141 w 646"/>
              <a:gd name="T25" fmla="*/ 779103 h 1861"/>
              <a:gd name="T26" fmla="*/ 988808 w 646"/>
              <a:gd name="T27" fmla="*/ 886074 h 1861"/>
              <a:gd name="T28" fmla="*/ 1036912 w 646"/>
              <a:gd name="T29" fmla="*/ 1001959 h 1861"/>
              <a:gd name="T30" fmla="*/ 1076108 w 646"/>
              <a:gd name="T31" fmla="*/ 1123193 h 1861"/>
              <a:gd name="T32" fmla="*/ 1106396 w 646"/>
              <a:gd name="T33" fmla="*/ 1247992 h 1861"/>
              <a:gd name="T34" fmla="*/ 1129557 w 646"/>
              <a:gd name="T35" fmla="*/ 1379922 h 1861"/>
              <a:gd name="T36" fmla="*/ 1143810 w 646"/>
              <a:gd name="T37" fmla="*/ 1517201 h 1861"/>
              <a:gd name="T38" fmla="*/ 1150937 w 646"/>
              <a:gd name="T39" fmla="*/ 1658046 h 1861"/>
              <a:gd name="T40" fmla="*/ 1145592 w 646"/>
              <a:gd name="T41" fmla="*/ 1802457 h 1861"/>
              <a:gd name="T42" fmla="*/ 1133121 w 646"/>
              <a:gd name="T43" fmla="*/ 1936170 h 1861"/>
              <a:gd name="T44" fmla="*/ 1109959 w 646"/>
              <a:gd name="T45" fmla="*/ 2068100 h 1861"/>
              <a:gd name="T46" fmla="*/ 1081453 w 646"/>
              <a:gd name="T47" fmla="*/ 2192900 h 1861"/>
              <a:gd name="T48" fmla="*/ 1042257 w 646"/>
              <a:gd name="T49" fmla="*/ 2312350 h 1861"/>
              <a:gd name="T50" fmla="*/ 999498 w 646"/>
              <a:gd name="T51" fmla="*/ 2426452 h 1861"/>
              <a:gd name="T52" fmla="*/ 949612 w 646"/>
              <a:gd name="T53" fmla="*/ 2533423 h 1861"/>
              <a:gd name="T54" fmla="*/ 890818 w 646"/>
              <a:gd name="T55" fmla="*/ 2635045 h 1861"/>
              <a:gd name="T56" fmla="*/ 830242 w 646"/>
              <a:gd name="T57" fmla="*/ 2731319 h 1861"/>
              <a:gd name="T58" fmla="*/ 762540 w 646"/>
              <a:gd name="T59" fmla="*/ 2820461 h 1861"/>
              <a:gd name="T60" fmla="*/ 691275 w 646"/>
              <a:gd name="T61" fmla="*/ 2900689 h 1861"/>
              <a:gd name="T62" fmla="*/ 614664 w 646"/>
              <a:gd name="T63" fmla="*/ 2977352 h 1861"/>
              <a:gd name="T64" fmla="*/ 536273 w 646"/>
              <a:gd name="T65" fmla="*/ 3046883 h 1861"/>
              <a:gd name="T66" fmla="*/ 452536 w 646"/>
              <a:gd name="T67" fmla="*/ 3109282 h 1861"/>
              <a:gd name="T68" fmla="*/ 365235 w 646"/>
              <a:gd name="T69" fmla="*/ 3166333 h 1861"/>
              <a:gd name="T70" fmla="*/ 277935 w 646"/>
              <a:gd name="T71" fmla="*/ 3214470 h 1861"/>
              <a:gd name="T72" fmla="*/ 185290 w 646"/>
              <a:gd name="T73" fmla="*/ 3255475 h 1861"/>
              <a:gd name="T74" fmla="*/ 94427 w 646"/>
              <a:gd name="T75" fmla="*/ 3291132 h 1861"/>
              <a:gd name="T76" fmla="*/ 0 w 646"/>
              <a:gd name="T77" fmla="*/ 3317875 h 1861"/>
              <a:gd name="T78" fmla="*/ 0 w 646"/>
              <a:gd name="T79" fmla="*/ 0 h 186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46" h="1861">
                <a:moveTo>
                  <a:pt x="0" y="0"/>
                </a:moveTo>
                <a:lnTo>
                  <a:pt x="48" y="14"/>
                </a:lnTo>
                <a:lnTo>
                  <a:pt x="98" y="32"/>
                </a:lnTo>
                <a:lnTo>
                  <a:pt x="147" y="54"/>
                </a:lnTo>
                <a:lnTo>
                  <a:pt x="195" y="81"/>
                </a:lnTo>
                <a:lnTo>
                  <a:pt x="242" y="111"/>
                </a:lnTo>
                <a:lnTo>
                  <a:pt x="288" y="147"/>
                </a:lnTo>
                <a:lnTo>
                  <a:pt x="333" y="185"/>
                </a:lnTo>
                <a:lnTo>
                  <a:pt x="377" y="228"/>
                </a:lnTo>
                <a:lnTo>
                  <a:pt x="418" y="275"/>
                </a:lnTo>
                <a:lnTo>
                  <a:pt x="457" y="325"/>
                </a:lnTo>
                <a:lnTo>
                  <a:pt x="493" y="379"/>
                </a:lnTo>
                <a:lnTo>
                  <a:pt x="526" y="437"/>
                </a:lnTo>
                <a:lnTo>
                  <a:pt x="555" y="497"/>
                </a:lnTo>
                <a:lnTo>
                  <a:pt x="582" y="562"/>
                </a:lnTo>
                <a:lnTo>
                  <a:pt x="604" y="630"/>
                </a:lnTo>
                <a:lnTo>
                  <a:pt x="621" y="700"/>
                </a:lnTo>
                <a:lnTo>
                  <a:pt x="634" y="774"/>
                </a:lnTo>
                <a:lnTo>
                  <a:pt x="642" y="851"/>
                </a:lnTo>
                <a:lnTo>
                  <a:pt x="646" y="930"/>
                </a:lnTo>
                <a:lnTo>
                  <a:pt x="643" y="1011"/>
                </a:lnTo>
                <a:lnTo>
                  <a:pt x="636" y="1086"/>
                </a:lnTo>
                <a:lnTo>
                  <a:pt x="623" y="1160"/>
                </a:lnTo>
                <a:lnTo>
                  <a:pt x="607" y="1230"/>
                </a:lnTo>
                <a:lnTo>
                  <a:pt x="585" y="1297"/>
                </a:lnTo>
                <a:lnTo>
                  <a:pt x="561" y="1361"/>
                </a:lnTo>
                <a:lnTo>
                  <a:pt x="533" y="1421"/>
                </a:lnTo>
                <a:lnTo>
                  <a:pt x="500" y="1478"/>
                </a:lnTo>
                <a:lnTo>
                  <a:pt x="466" y="1532"/>
                </a:lnTo>
                <a:lnTo>
                  <a:pt x="428" y="1582"/>
                </a:lnTo>
                <a:lnTo>
                  <a:pt x="388" y="1627"/>
                </a:lnTo>
                <a:lnTo>
                  <a:pt x="345" y="1670"/>
                </a:lnTo>
                <a:lnTo>
                  <a:pt x="301" y="1709"/>
                </a:lnTo>
                <a:lnTo>
                  <a:pt x="254" y="1744"/>
                </a:lnTo>
                <a:lnTo>
                  <a:pt x="205" y="1776"/>
                </a:lnTo>
                <a:lnTo>
                  <a:pt x="156" y="1803"/>
                </a:lnTo>
                <a:lnTo>
                  <a:pt x="104" y="1826"/>
                </a:lnTo>
                <a:lnTo>
                  <a:pt x="53" y="1846"/>
                </a:lnTo>
                <a:lnTo>
                  <a:pt x="0" y="1861"/>
                </a:lnTo>
                <a:lnTo>
                  <a:pt x="0" y="0"/>
                </a:lnTo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56586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5" name="Freeform 9"/>
          <p:cNvSpPr>
            <a:spLocks/>
          </p:cNvSpPr>
          <p:nvPr/>
        </p:nvSpPr>
        <p:spPr bwMode="gray">
          <a:xfrm rot="-1800975">
            <a:off x="4879975" y="2478088"/>
            <a:ext cx="1150938" cy="3316287"/>
          </a:xfrm>
          <a:custGeom>
            <a:avLst/>
            <a:gdLst>
              <a:gd name="T0" fmla="*/ 0 w 646"/>
              <a:gd name="T1" fmla="*/ 0 h 1861"/>
              <a:gd name="T2" fmla="*/ 85519 w 646"/>
              <a:gd name="T3" fmla="*/ 24948 h 1861"/>
              <a:gd name="T4" fmla="*/ 174601 w 646"/>
              <a:gd name="T5" fmla="*/ 57024 h 1861"/>
              <a:gd name="T6" fmla="*/ 261901 w 646"/>
              <a:gd name="T7" fmla="*/ 96228 h 1861"/>
              <a:gd name="T8" fmla="*/ 347419 w 646"/>
              <a:gd name="T9" fmla="*/ 144341 h 1861"/>
              <a:gd name="T10" fmla="*/ 431156 w 646"/>
              <a:gd name="T11" fmla="*/ 197801 h 1861"/>
              <a:gd name="T12" fmla="*/ 513112 w 646"/>
              <a:gd name="T13" fmla="*/ 261953 h 1861"/>
              <a:gd name="T14" fmla="*/ 593285 w 646"/>
              <a:gd name="T15" fmla="*/ 329669 h 1861"/>
              <a:gd name="T16" fmla="*/ 671677 w 646"/>
              <a:gd name="T17" fmla="*/ 406294 h 1861"/>
              <a:gd name="T18" fmla="*/ 744725 w 646"/>
              <a:gd name="T19" fmla="*/ 490048 h 1861"/>
              <a:gd name="T20" fmla="*/ 814208 w 646"/>
              <a:gd name="T21" fmla="*/ 579147 h 1861"/>
              <a:gd name="T22" fmla="*/ 878347 w 646"/>
              <a:gd name="T23" fmla="*/ 675375 h 1861"/>
              <a:gd name="T24" fmla="*/ 937141 w 646"/>
              <a:gd name="T25" fmla="*/ 778730 h 1861"/>
              <a:gd name="T26" fmla="*/ 988809 w 646"/>
              <a:gd name="T27" fmla="*/ 885650 h 1861"/>
              <a:gd name="T28" fmla="*/ 1036913 w 646"/>
              <a:gd name="T29" fmla="*/ 1001479 h 1861"/>
              <a:gd name="T30" fmla="*/ 1076109 w 646"/>
              <a:gd name="T31" fmla="*/ 1122655 h 1861"/>
              <a:gd name="T32" fmla="*/ 1106397 w 646"/>
              <a:gd name="T33" fmla="*/ 1247394 h 1861"/>
              <a:gd name="T34" fmla="*/ 1129558 w 646"/>
              <a:gd name="T35" fmla="*/ 1379262 h 1861"/>
              <a:gd name="T36" fmla="*/ 1143811 w 646"/>
              <a:gd name="T37" fmla="*/ 1516475 h 1861"/>
              <a:gd name="T38" fmla="*/ 1150938 w 646"/>
              <a:gd name="T39" fmla="*/ 1657253 h 1861"/>
              <a:gd name="T40" fmla="*/ 1145593 w 646"/>
              <a:gd name="T41" fmla="*/ 1801594 h 1861"/>
              <a:gd name="T42" fmla="*/ 1133122 w 646"/>
              <a:gd name="T43" fmla="*/ 1935243 h 1861"/>
              <a:gd name="T44" fmla="*/ 1109960 w 646"/>
              <a:gd name="T45" fmla="*/ 2067111 h 1861"/>
              <a:gd name="T46" fmla="*/ 1081454 w 646"/>
              <a:gd name="T47" fmla="*/ 2191850 h 1861"/>
              <a:gd name="T48" fmla="*/ 1042258 w 646"/>
              <a:gd name="T49" fmla="*/ 2311244 h 1861"/>
              <a:gd name="T50" fmla="*/ 999499 w 646"/>
              <a:gd name="T51" fmla="*/ 2425291 h 1861"/>
              <a:gd name="T52" fmla="*/ 949613 w 646"/>
              <a:gd name="T53" fmla="*/ 2532211 h 1861"/>
              <a:gd name="T54" fmla="*/ 890819 w 646"/>
              <a:gd name="T55" fmla="*/ 2633784 h 1861"/>
              <a:gd name="T56" fmla="*/ 830243 w 646"/>
              <a:gd name="T57" fmla="*/ 2730012 h 1861"/>
              <a:gd name="T58" fmla="*/ 762541 w 646"/>
              <a:gd name="T59" fmla="*/ 2819111 h 1861"/>
              <a:gd name="T60" fmla="*/ 691275 w 646"/>
              <a:gd name="T61" fmla="*/ 2899301 h 1861"/>
              <a:gd name="T62" fmla="*/ 614665 w 646"/>
              <a:gd name="T63" fmla="*/ 2975927 h 1861"/>
              <a:gd name="T64" fmla="*/ 536273 w 646"/>
              <a:gd name="T65" fmla="*/ 3045424 h 1861"/>
              <a:gd name="T66" fmla="*/ 452536 w 646"/>
              <a:gd name="T67" fmla="*/ 3107794 h 1861"/>
              <a:gd name="T68" fmla="*/ 365236 w 646"/>
              <a:gd name="T69" fmla="*/ 3164818 h 1861"/>
              <a:gd name="T70" fmla="*/ 277935 w 646"/>
              <a:gd name="T71" fmla="*/ 3212931 h 1861"/>
              <a:gd name="T72" fmla="*/ 185290 w 646"/>
              <a:gd name="T73" fmla="*/ 3253917 h 1861"/>
              <a:gd name="T74" fmla="*/ 94427 w 646"/>
              <a:gd name="T75" fmla="*/ 3289557 h 1861"/>
              <a:gd name="T76" fmla="*/ 0 w 646"/>
              <a:gd name="T77" fmla="*/ 3316287 h 1861"/>
              <a:gd name="T78" fmla="*/ 0 w 646"/>
              <a:gd name="T79" fmla="*/ 0 h 186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46" h="1861">
                <a:moveTo>
                  <a:pt x="0" y="0"/>
                </a:moveTo>
                <a:lnTo>
                  <a:pt x="48" y="14"/>
                </a:lnTo>
                <a:lnTo>
                  <a:pt x="98" y="32"/>
                </a:lnTo>
                <a:lnTo>
                  <a:pt x="147" y="54"/>
                </a:lnTo>
                <a:lnTo>
                  <a:pt x="195" y="81"/>
                </a:lnTo>
                <a:lnTo>
                  <a:pt x="242" y="111"/>
                </a:lnTo>
                <a:lnTo>
                  <a:pt x="288" y="147"/>
                </a:lnTo>
                <a:lnTo>
                  <a:pt x="333" y="185"/>
                </a:lnTo>
                <a:lnTo>
                  <a:pt x="377" y="228"/>
                </a:lnTo>
                <a:lnTo>
                  <a:pt x="418" y="275"/>
                </a:lnTo>
                <a:lnTo>
                  <a:pt x="457" y="325"/>
                </a:lnTo>
                <a:lnTo>
                  <a:pt x="493" y="379"/>
                </a:lnTo>
                <a:lnTo>
                  <a:pt x="526" y="437"/>
                </a:lnTo>
                <a:lnTo>
                  <a:pt x="555" y="497"/>
                </a:lnTo>
                <a:lnTo>
                  <a:pt x="582" y="562"/>
                </a:lnTo>
                <a:lnTo>
                  <a:pt x="604" y="630"/>
                </a:lnTo>
                <a:lnTo>
                  <a:pt x="621" y="700"/>
                </a:lnTo>
                <a:lnTo>
                  <a:pt x="634" y="774"/>
                </a:lnTo>
                <a:lnTo>
                  <a:pt x="642" y="851"/>
                </a:lnTo>
                <a:lnTo>
                  <a:pt x="646" y="930"/>
                </a:lnTo>
                <a:lnTo>
                  <a:pt x="643" y="1011"/>
                </a:lnTo>
                <a:lnTo>
                  <a:pt x="636" y="1086"/>
                </a:lnTo>
                <a:lnTo>
                  <a:pt x="623" y="1160"/>
                </a:lnTo>
                <a:lnTo>
                  <a:pt x="607" y="1230"/>
                </a:lnTo>
                <a:lnTo>
                  <a:pt x="585" y="1297"/>
                </a:lnTo>
                <a:lnTo>
                  <a:pt x="561" y="1361"/>
                </a:lnTo>
                <a:lnTo>
                  <a:pt x="533" y="1421"/>
                </a:lnTo>
                <a:lnTo>
                  <a:pt x="500" y="1478"/>
                </a:lnTo>
                <a:lnTo>
                  <a:pt x="466" y="1532"/>
                </a:lnTo>
                <a:lnTo>
                  <a:pt x="428" y="1582"/>
                </a:lnTo>
                <a:lnTo>
                  <a:pt x="388" y="1627"/>
                </a:lnTo>
                <a:lnTo>
                  <a:pt x="345" y="1670"/>
                </a:lnTo>
                <a:lnTo>
                  <a:pt x="301" y="1709"/>
                </a:lnTo>
                <a:lnTo>
                  <a:pt x="254" y="1744"/>
                </a:lnTo>
                <a:lnTo>
                  <a:pt x="205" y="1776"/>
                </a:lnTo>
                <a:lnTo>
                  <a:pt x="156" y="1803"/>
                </a:lnTo>
                <a:lnTo>
                  <a:pt x="104" y="1826"/>
                </a:lnTo>
                <a:lnTo>
                  <a:pt x="53" y="1846"/>
                </a:lnTo>
                <a:lnTo>
                  <a:pt x="0" y="1861"/>
                </a:lnTo>
                <a:lnTo>
                  <a:pt x="0" y="0"/>
                </a:lnTo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6" name="Freeform 10"/>
          <p:cNvSpPr>
            <a:spLocks/>
          </p:cNvSpPr>
          <p:nvPr/>
        </p:nvSpPr>
        <p:spPr bwMode="gray">
          <a:xfrm rot="4126488">
            <a:off x="2606675" y="2771775"/>
            <a:ext cx="1150938" cy="3316288"/>
          </a:xfrm>
          <a:custGeom>
            <a:avLst/>
            <a:gdLst>
              <a:gd name="T0" fmla="*/ 0 w 646"/>
              <a:gd name="T1" fmla="*/ 0 h 1861"/>
              <a:gd name="T2" fmla="*/ 85519 w 646"/>
              <a:gd name="T3" fmla="*/ 24948 h 1861"/>
              <a:gd name="T4" fmla="*/ 174601 w 646"/>
              <a:gd name="T5" fmla="*/ 57024 h 1861"/>
              <a:gd name="T6" fmla="*/ 261901 w 646"/>
              <a:gd name="T7" fmla="*/ 96228 h 1861"/>
              <a:gd name="T8" fmla="*/ 347419 w 646"/>
              <a:gd name="T9" fmla="*/ 144341 h 1861"/>
              <a:gd name="T10" fmla="*/ 431156 w 646"/>
              <a:gd name="T11" fmla="*/ 197801 h 1861"/>
              <a:gd name="T12" fmla="*/ 513112 w 646"/>
              <a:gd name="T13" fmla="*/ 261953 h 1861"/>
              <a:gd name="T14" fmla="*/ 593285 w 646"/>
              <a:gd name="T15" fmla="*/ 329669 h 1861"/>
              <a:gd name="T16" fmla="*/ 671677 w 646"/>
              <a:gd name="T17" fmla="*/ 406294 h 1861"/>
              <a:gd name="T18" fmla="*/ 744725 w 646"/>
              <a:gd name="T19" fmla="*/ 490048 h 1861"/>
              <a:gd name="T20" fmla="*/ 814208 w 646"/>
              <a:gd name="T21" fmla="*/ 579148 h 1861"/>
              <a:gd name="T22" fmla="*/ 878347 w 646"/>
              <a:gd name="T23" fmla="*/ 675375 h 1861"/>
              <a:gd name="T24" fmla="*/ 937141 w 646"/>
              <a:gd name="T25" fmla="*/ 778731 h 1861"/>
              <a:gd name="T26" fmla="*/ 988809 w 646"/>
              <a:gd name="T27" fmla="*/ 885650 h 1861"/>
              <a:gd name="T28" fmla="*/ 1036913 w 646"/>
              <a:gd name="T29" fmla="*/ 1001480 h 1861"/>
              <a:gd name="T30" fmla="*/ 1076109 w 646"/>
              <a:gd name="T31" fmla="*/ 1122655 h 1861"/>
              <a:gd name="T32" fmla="*/ 1106397 w 646"/>
              <a:gd name="T33" fmla="*/ 1247395 h 1861"/>
              <a:gd name="T34" fmla="*/ 1129558 w 646"/>
              <a:gd name="T35" fmla="*/ 1379262 h 1861"/>
              <a:gd name="T36" fmla="*/ 1143811 w 646"/>
              <a:gd name="T37" fmla="*/ 1516476 h 1861"/>
              <a:gd name="T38" fmla="*/ 1150938 w 646"/>
              <a:gd name="T39" fmla="*/ 1657253 h 1861"/>
              <a:gd name="T40" fmla="*/ 1145593 w 646"/>
              <a:gd name="T41" fmla="*/ 1801594 h 1861"/>
              <a:gd name="T42" fmla="*/ 1133122 w 646"/>
              <a:gd name="T43" fmla="*/ 1935244 h 1861"/>
              <a:gd name="T44" fmla="*/ 1109960 w 646"/>
              <a:gd name="T45" fmla="*/ 2067111 h 1861"/>
              <a:gd name="T46" fmla="*/ 1081454 w 646"/>
              <a:gd name="T47" fmla="*/ 2191851 h 1861"/>
              <a:gd name="T48" fmla="*/ 1042258 w 646"/>
              <a:gd name="T49" fmla="*/ 2311244 h 1861"/>
              <a:gd name="T50" fmla="*/ 999499 w 646"/>
              <a:gd name="T51" fmla="*/ 2425292 h 1861"/>
              <a:gd name="T52" fmla="*/ 949613 w 646"/>
              <a:gd name="T53" fmla="*/ 2532211 h 1861"/>
              <a:gd name="T54" fmla="*/ 890819 w 646"/>
              <a:gd name="T55" fmla="*/ 2633785 h 1861"/>
              <a:gd name="T56" fmla="*/ 830243 w 646"/>
              <a:gd name="T57" fmla="*/ 2730012 h 1861"/>
              <a:gd name="T58" fmla="*/ 762541 w 646"/>
              <a:gd name="T59" fmla="*/ 2819112 h 1861"/>
              <a:gd name="T60" fmla="*/ 691275 w 646"/>
              <a:gd name="T61" fmla="*/ 2899302 h 1861"/>
              <a:gd name="T62" fmla="*/ 614665 w 646"/>
              <a:gd name="T63" fmla="*/ 2975927 h 1861"/>
              <a:gd name="T64" fmla="*/ 536273 w 646"/>
              <a:gd name="T65" fmla="*/ 3045425 h 1861"/>
              <a:gd name="T66" fmla="*/ 452536 w 646"/>
              <a:gd name="T67" fmla="*/ 3107795 h 1861"/>
              <a:gd name="T68" fmla="*/ 365236 w 646"/>
              <a:gd name="T69" fmla="*/ 3164819 h 1861"/>
              <a:gd name="T70" fmla="*/ 277935 w 646"/>
              <a:gd name="T71" fmla="*/ 3212932 h 1861"/>
              <a:gd name="T72" fmla="*/ 185290 w 646"/>
              <a:gd name="T73" fmla="*/ 3253918 h 1861"/>
              <a:gd name="T74" fmla="*/ 94427 w 646"/>
              <a:gd name="T75" fmla="*/ 3289558 h 1861"/>
              <a:gd name="T76" fmla="*/ 0 w 646"/>
              <a:gd name="T77" fmla="*/ 3316288 h 1861"/>
              <a:gd name="T78" fmla="*/ 0 w 646"/>
              <a:gd name="T79" fmla="*/ 0 h 186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46" h="1861">
                <a:moveTo>
                  <a:pt x="0" y="0"/>
                </a:moveTo>
                <a:lnTo>
                  <a:pt x="48" y="14"/>
                </a:lnTo>
                <a:lnTo>
                  <a:pt x="98" y="32"/>
                </a:lnTo>
                <a:lnTo>
                  <a:pt x="147" y="54"/>
                </a:lnTo>
                <a:lnTo>
                  <a:pt x="195" y="81"/>
                </a:lnTo>
                <a:lnTo>
                  <a:pt x="242" y="111"/>
                </a:lnTo>
                <a:lnTo>
                  <a:pt x="288" y="147"/>
                </a:lnTo>
                <a:lnTo>
                  <a:pt x="333" y="185"/>
                </a:lnTo>
                <a:lnTo>
                  <a:pt x="377" y="228"/>
                </a:lnTo>
                <a:lnTo>
                  <a:pt x="418" y="275"/>
                </a:lnTo>
                <a:lnTo>
                  <a:pt x="457" y="325"/>
                </a:lnTo>
                <a:lnTo>
                  <a:pt x="493" y="379"/>
                </a:lnTo>
                <a:lnTo>
                  <a:pt x="526" y="437"/>
                </a:lnTo>
                <a:lnTo>
                  <a:pt x="555" y="497"/>
                </a:lnTo>
                <a:lnTo>
                  <a:pt x="582" y="562"/>
                </a:lnTo>
                <a:lnTo>
                  <a:pt x="604" y="630"/>
                </a:lnTo>
                <a:lnTo>
                  <a:pt x="621" y="700"/>
                </a:lnTo>
                <a:lnTo>
                  <a:pt x="634" y="774"/>
                </a:lnTo>
                <a:lnTo>
                  <a:pt x="642" y="851"/>
                </a:lnTo>
                <a:lnTo>
                  <a:pt x="646" y="930"/>
                </a:lnTo>
                <a:lnTo>
                  <a:pt x="643" y="1011"/>
                </a:lnTo>
                <a:lnTo>
                  <a:pt x="636" y="1086"/>
                </a:lnTo>
                <a:lnTo>
                  <a:pt x="623" y="1160"/>
                </a:lnTo>
                <a:lnTo>
                  <a:pt x="607" y="1230"/>
                </a:lnTo>
                <a:lnTo>
                  <a:pt x="585" y="1297"/>
                </a:lnTo>
                <a:lnTo>
                  <a:pt x="561" y="1361"/>
                </a:lnTo>
                <a:lnTo>
                  <a:pt x="533" y="1421"/>
                </a:lnTo>
                <a:lnTo>
                  <a:pt x="500" y="1478"/>
                </a:lnTo>
                <a:lnTo>
                  <a:pt x="466" y="1532"/>
                </a:lnTo>
                <a:lnTo>
                  <a:pt x="428" y="1582"/>
                </a:lnTo>
                <a:lnTo>
                  <a:pt x="388" y="1627"/>
                </a:lnTo>
                <a:lnTo>
                  <a:pt x="345" y="1670"/>
                </a:lnTo>
                <a:lnTo>
                  <a:pt x="301" y="1709"/>
                </a:lnTo>
                <a:lnTo>
                  <a:pt x="254" y="1744"/>
                </a:lnTo>
                <a:lnTo>
                  <a:pt x="205" y="1776"/>
                </a:lnTo>
                <a:lnTo>
                  <a:pt x="156" y="1803"/>
                </a:lnTo>
                <a:lnTo>
                  <a:pt x="104" y="1826"/>
                </a:lnTo>
                <a:lnTo>
                  <a:pt x="53" y="1846"/>
                </a:lnTo>
                <a:lnTo>
                  <a:pt x="0" y="1861"/>
                </a:lnTo>
                <a:lnTo>
                  <a:pt x="0" y="0"/>
                </a:lnTo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7" name="Freeform 11"/>
          <p:cNvSpPr>
            <a:spLocks/>
          </p:cNvSpPr>
          <p:nvPr/>
        </p:nvSpPr>
        <p:spPr bwMode="gray">
          <a:xfrm rot="-6677128">
            <a:off x="4584700" y="630238"/>
            <a:ext cx="1150937" cy="3316288"/>
          </a:xfrm>
          <a:custGeom>
            <a:avLst/>
            <a:gdLst>
              <a:gd name="T0" fmla="*/ 0 w 646"/>
              <a:gd name="T1" fmla="*/ 0 h 1861"/>
              <a:gd name="T2" fmla="*/ 85519 w 646"/>
              <a:gd name="T3" fmla="*/ 24948 h 1861"/>
              <a:gd name="T4" fmla="*/ 174600 w 646"/>
              <a:gd name="T5" fmla="*/ 57024 h 1861"/>
              <a:gd name="T6" fmla="*/ 261901 w 646"/>
              <a:gd name="T7" fmla="*/ 96228 h 1861"/>
              <a:gd name="T8" fmla="*/ 347419 w 646"/>
              <a:gd name="T9" fmla="*/ 144341 h 1861"/>
              <a:gd name="T10" fmla="*/ 431156 w 646"/>
              <a:gd name="T11" fmla="*/ 197801 h 1861"/>
              <a:gd name="T12" fmla="*/ 513111 w 646"/>
              <a:gd name="T13" fmla="*/ 261953 h 1861"/>
              <a:gd name="T14" fmla="*/ 593285 w 646"/>
              <a:gd name="T15" fmla="*/ 329669 h 1861"/>
              <a:gd name="T16" fmla="*/ 671677 w 646"/>
              <a:gd name="T17" fmla="*/ 406294 h 1861"/>
              <a:gd name="T18" fmla="*/ 744724 w 646"/>
              <a:gd name="T19" fmla="*/ 490048 h 1861"/>
              <a:gd name="T20" fmla="*/ 814208 w 646"/>
              <a:gd name="T21" fmla="*/ 579148 h 1861"/>
              <a:gd name="T22" fmla="*/ 878347 w 646"/>
              <a:gd name="T23" fmla="*/ 675375 h 1861"/>
              <a:gd name="T24" fmla="*/ 937141 w 646"/>
              <a:gd name="T25" fmla="*/ 778731 h 1861"/>
              <a:gd name="T26" fmla="*/ 988808 w 646"/>
              <a:gd name="T27" fmla="*/ 885650 h 1861"/>
              <a:gd name="T28" fmla="*/ 1036912 w 646"/>
              <a:gd name="T29" fmla="*/ 1001480 h 1861"/>
              <a:gd name="T30" fmla="*/ 1076108 w 646"/>
              <a:gd name="T31" fmla="*/ 1122655 h 1861"/>
              <a:gd name="T32" fmla="*/ 1106396 w 646"/>
              <a:gd name="T33" fmla="*/ 1247395 h 1861"/>
              <a:gd name="T34" fmla="*/ 1129557 w 646"/>
              <a:gd name="T35" fmla="*/ 1379262 h 1861"/>
              <a:gd name="T36" fmla="*/ 1143810 w 646"/>
              <a:gd name="T37" fmla="*/ 1516476 h 1861"/>
              <a:gd name="T38" fmla="*/ 1150937 w 646"/>
              <a:gd name="T39" fmla="*/ 1657253 h 1861"/>
              <a:gd name="T40" fmla="*/ 1145592 w 646"/>
              <a:gd name="T41" fmla="*/ 1801594 h 1861"/>
              <a:gd name="T42" fmla="*/ 1133121 w 646"/>
              <a:gd name="T43" fmla="*/ 1935244 h 1861"/>
              <a:gd name="T44" fmla="*/ 1109959 w 646"/>
              <a:gd name="T45" fmla="*/ 2067111 h 1861"/>
              <a:gd name="T46" fmla="*/ 1081453 w 646"/>
              <a:gd name="T47" fmla="*/ 2191851 h 1861"/>
              <a:gd name="T48" fmla="*/ 1042257 w 646"/>
              <a:gd name="T49" fmla="*/ 2311244 h 1861"/>
              <a:gd name="T50" fmla="*/ 999498 w 646"/>
              <a:gd name="T51" fmla="*/ 2425292 h 1861"/>
              <a:gd name="T52" fmla="*/ 949612 w 646"/>
              <a:gd name="T53" fmla="*/ 2532211 h 1861"/>
              <a:gd name="T54" fmla="*/ 890818 w 646"/>
              <a:gd name="T55" fmla="*/ 2633785 h 1861"/>
              <a:gd name="T56" fmla="*/ 830242 w 646"/>
              <a:gd name="T57" fmla="*/ 2730012 h 1861"/>
              <a:gd name="T58" fmla="*/ 762540 w 646"/>
              <a:gd name="T59" fmla="*/ 2819112 h 1861"/>
              <a:gd name="T60" fmla="*/ 691275 w 646"/>
              <a:gd name="T61" fmla="*/ 2899302 h 1861"/>
              <a:gd name="T62" fmla="*/ 614664 w 646"/>
              <a:gd name="T63" fmla="*/ 2975927 h 1861"/>
              <a:gd name="T64" fmla="*/ 536273 w 646"/>
              <a:gd name="T65" fmla="*/ 3045425 h 1861"/>
              <a:gd name="T66" fmla="*/ 452536 w 646"/>
              <a:gd name="T67" fmla="*/ 3107795 h 1861"/>
              <a:gd name="T68" fmla="*/ 365235 w 646"/>
              <a:gd name="T69" fmla="*/ 3164819 h 1861"/>
              <a:gd name="T70" fmla="*/ 277935 w 646"/>
              <a:gd name="T71" fmla="*/ 3212932 h 1861"/>
              <a:gd name="T72" fmla="*/ 185290 w 646"/>
              <a:gd name="T73" fmla="*/ 3253918 h 1861"/>
              <a:gd name="T74" fmla="*/ 94427 w 646"/>
              <a:gd name="T75" fmla="*/ 3289558 h 1861"/>
              <a:gd name="T76" fmla="*/ 0 w 646"/>
              <a:gd name="T77" fmla="*/ 3316288 h 1861"/>
              <a:gd name="T78" fmla="*/ 0 w 646"/>
              <a:gd name="T79" fmla="*/ 0 h 186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46" h="1861">
                <a:moveTo>
                  <a:pt x="0" y="0"/>
                </a:moveTo>
                <a:lnTo>
                  <a:pt x="48" y="14"/>
                </a:lnTo>
                <a:lnTo>
                  <a:pt x="98" y="32"/>
                </a:lnTo>
                <a:lnTo>
                  <a:pt x="147" y="54"/>
                </a:lnTo>
                <a:lnTo>
                  <a:pt x="195" y="81"/>
                </a:lnTo>
                <a:lnTo>
                  <a:pt x="242" y="111"/>
                </a:lnTo>
                <a:lnTo>
                  <a:pt x="288" y="147"/>
                </a:lnTo>
                <a:lnTo>
                  <a:pt x="333" y="185"/>
                </a:lnTo>
                <a:lnTo>
                  <a:pt x="377" y="228"/>
                </a:lnTo>
                <a:lnTo>
                  <a:pt x="418" y="275"/>
                </a:lnTo>
                <a:lnTo>
                  <a:pt x="457" y="325"/>
                </a:lnTo>
                <a:lnTo>
                  <a:pt x="493" y="379"/>
                </a:lnTo>
                <a:lnTo>
                  <a:pt x="526" y="437"/>
                </a:lnTo>
                <a:lnTo>
                  <a:pt x="555" y="497"/>
                </a:lnTo>
                <a:lnTo>
                  <a:pt x="582" y="562"/>
                </a:lnTo>
                <a:lnTo>
                  <a:pt x="604" y="630"/>
                </a:lnTo>
                <a:lnTo>
                  <a:pt x="621" y="700"/>
                </a:lnTo>
                <a:lnTo>
                  <a:pt x="634" y="774"/>
                </a:lnTo>
                <a:lnTo>
                  <a:pt x="642" y="851"/>
                </a:lnTo>
                <a:lnTo>
                  <a:pt x="646" y="930"/>
                </a:lnTo>
                <a:lnTo>
                  <a:pt x="643" y="1011"/>
                </a:lnTo>
                <a:lnTo>
                  <a:pt x="636" y="1086"/>
                </a:lnTo>
                <a:lnTo>
                  <a:pt x="623" y="1160"/>
                </a:lnTo>
                <a:lnTo>
                  <a:pt x="607" y="1230"/>
                </a:lnTo>
                <a:lnTo>
                  <a:pt x="585" y="1297"/>
                </a:lnTo>
                <a:lnTo>
                  <a:pt x="561" y="1361"/>
                </a:lnTo>
                <a:lnTo>
                  <a:pt x="533" y="1421"/>
                </a:lnTo>
                <a:lnTo>
                  <a:pt x="500" y="1478"/>
                </a:lnTo>
                <a:lnTo>
                  <a:pt x="466" y="1532"/>
                </a:lnTo>
                <a:lnTo>
                  <a:pt x="428" y="1582"/>
                </a:lnTo>
                <a:lnTo>
                  <a:pt x="388" y="1627"/>
                </a:lnTo>
                <a:lnTo>
                  <a:pt x="345" y="1670"/>
                </a:lnTo>
                <a:lnTo>
                  <a:pt x="301" y="1709"/>
                </a:lnTo>
                <a:lnTo>
                  <a:pt x="254" y="1744"/>
                </a:lnTo>
                <a:lnTo>
                  <a:pt x="205" y="1776"/>
                </a:lnTo>
                <a:lnTo>
                  <a:pt x="156" y="1803"/>
                </a:lnTo>
                <a:lnTo>
                  <a:pt x="104" y="1826"/>
                </a:lnTo>
                <a:lnTo>
                  <a:pt x="53" y="1846"/>
                </a:lnTo>
                <a:lnTo>
                  <a:pt x="0" y="1861"/>
                </a:lnTo>
                <a:lnTo>
                  <a:pt x="0" y="0"/>
                </a:lnTo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9708" name="Group 12"/>
          <p:cNvGrpSpPr>
            <a:grpSpLocks/>
          </p:cNvGrpSpPr>
          <p:nvPr/>
        </p:nvGrpSpPr>
        <p:grpSpPr bwMode="auto">
          <a:xfrm>
            <a:off x="3692525" y="2441575"/>
            <a:ext cx="1339850" cy="1338263"/>
            <a:chOff x="2016" y="1920"/>
            <a:chExt cx="1680" cy="1680"/>
          </a:xfrm>
        </p:grpSpPr>
        <p:sp>
          <p:nvSpPr>
            <p:cNvPr id="29714" name="Oval 13"/>
            <p:cNvSpPr>
              <a:spLocks noChangeArrowheads="1"/>
            </p:cNvSpPr>
            <p:nvPr/>
          </p:nvSpPr>
          <p:spPr bwMode="gray">
            <a:xfrm>
              <a:off x="2016" y="1920"/>
              <a:ext cx="1680" cy="1680"/>
            </a:xfrm>
            <a:prstGeom prst="ellipse">
              <a:avLst/>
            </a:prstGeom>
            <a:gradFill rotWithShape="1">
              <a:gsLst>
                <a:gs pos="0">
                  <a:srgbClr val="F14343"/>
                </a:gs>
                <a:gs pos="100000">
                  <a:srgbClr val="922929"/>
                </a:gs>
              </a:gsLst>
              <a:lin ang="5400000" scaled="1"/>
            </a:gradFill>
            <a:ln w="254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15" name="Freeform 14"/>
            <p:cNvSpPr>
              <a:spLocks/>
            </p:cNvSpPr>
            <p:nvPr/>
          </p:nvSpPr>
          <p:spPr bwMode="gray">
            <a:xfrm>
              <a:off x="2208" y="1948"/>
              <a:ext cx="1296" cy="634"/>
            </a:xfrm>
            <a:custGeom>
              <a:avLst/>
              <a:gdLst>
                <a:gd name="T0" fmla="*/ 1276 w 1321"/>
                <a:gd name="T1" fmla="*/ 357 h 712"/>
                <a:gd name="T2" fmla="*/ 1292 w 1321"/>
                <a:gd name="T3" fmla="*/ 394 h 712"/>
                <a:gd name="T4" fmla="*/ 1296 w 1321"/>
                <a:gd name="T5" fmla="*/ 428 h 712"/>
                <a:gd name="T6" fmla="*/ 1290 w 1321"/>
                <a:gd name="T7" fmla="*/ 459 h 712"/>
                <a:gd name="T8" fmla="*/ 1273 w 1321"/>
                <a:gd name="T9" fmla="*/ 490 h 712"/>
                <a:gd name="T10" fmla="*/ 1248 w 1321"/>
                <a:gd name="T11" fmla="*/ 516 h 712"/>
                <a:gd name="T12" fmla="*/ 1216 w 1321"/>
                <a:gd name="T13" fmla="*/ 538 h 712"/>
                <a:gd name="T14" fmla="*/ 1173 w 1321"/>
                <a:gd name="T15" fmla="*/ 559 h 712"/>
                <a:gd name="T16" fmla="*/ 1125 w 1321"/>
                <a:gd name="T17" fmla="*/ 578 h 712"/>
                <a:gd name="T18" fmla="*/ 1071 w 1321"/>
                <a:gd name="T19" fmla="*/ 594 h 712"/>
                <a:gd name="T20" fmla="*/ 1011 w 1321"/>
                <a:gd name="T21" fmla="*/ 608 h 712"/>
                <a:gd name="T22" fmla="*/ 949 w 1321"/>
                <a:gd name="T23" fmla="*/ 618 h 712"/>
                <a:gd name="T24" fmla="*/ 879 w 1321"/>
                <a:gd name="T25" fmla="*/ 627 h 712"/>
                <a:gd name="T26" fmla="*/ 808 w 1321"/>
                <a:gd name="T27" fmla="*/ 632 h 712"/>
                <a:gd name="T28" fmla="*/ 780 w 1321"/>
                <a:gd name="T29" fmla="*/ 634 h 712"/>
                <a:gd name="T30" fmla="*/ 467 w 1321"/>
                <a:gd name="T31" fmla="*/ 634 h 712"/>
                <a:gd name="T32" fmla="*/ 463 w 1321"/>
                <a:gd name="T33" fmla="*/ 634 h 712"/>
                <a:gd name="T34" fmla="*/ 401 w 1321"/>
                <a:gd name="T35" fmla="*/ 630 h 712"/>
                <a:gd name="T36" fmla="*/ 341 w 1321"/>
                <a:gd name="T37" fmla="*/ 627 h 712"/>
                <a:gd name="T38" fmla="*/ 285 w 1321"/>
                <a:gd name="T39" fmla="*/ 620 h 712"/>
                <a:gd name="T40" fmla="*/ 231 w 1321"/>
                <a:gd name="T41" fmla="*/ 614 h 712"/>
                <a:gd name="T42" fmla="*/ 182 w 1321"/>
                <a:gd name="T43" fmla="*/ 603 h 712"/>
                <a:gd name="T44" fmla="*/ 138 w 1321"/>
                <a:gd name="T45" fmla="*/ 590 h 712"/>
                <a:gd name="T46" fmla="*/ 100 w 1321"/>
                <a:gd name="T47" fmla="*/ 577 h 712"/>
                <a:gd name="T48" fmla="*/ 66 w 1321"/>
                <a:gd name="T49" fmla="*/ 561 h 712"/>
                <a:gd name="T50" fmla="*/ 38 w 1321"/>
                <a:gd name="T51" fmla="*/ 541 h 712"/>
                <a:gd name="T52" fmla="*/ 18 w 1321"/>
                <a:gd name="T53" fmla="*/ 519 h 712"/>
                <a:gd name="T54" fmla="*/ 6 w 1321"/>
                <a:gd name="T55" fmla="*/ 493 h 712"/>
                <a:gd name="T56" fmla="*/ 0 w 1321"/>
                <a:gd name="T57" fmla="*/ 467 h 712"/>
                <a:gd name="T58" fmla="*/ 0 w 1321"/>
                <a:gd name="T59" fmla="*/ 463 h 712"/>
                <a:gd name="T60" fmla="*/ 4 w 1321"/>
                <a:gd name="T61" fmla="*/ 434 h 712"/>
                <a:gd name="T62" fmla="*/ 16 w 1321"/>
                <a:gd name="T63" fmla="*/ 397 h 712"/>
                <a:gd name="T64" fmla="*/ 50 w 1321"/>
                <a:gd name="T65" fmla="*/ 329 h 712"/>
                <a:gd name="T66" fmla="*/ 92 w 1321"/>
                <a:gd name="T67" fmla="*/ 266 h 712"/>
                <a:gd name="T68" fmla="*/ 144 w 1321"/>
                <a:gd name="T69" fmla="*/ 209 h 712"/>
                <a:gd name="T70" fmla="*/ 200 w 1321"/>
                <a:gd name="T71" fmla="*/ 157 h 712"/>
                <a:gd name="T72" fmla="*/ 265 w 1321"/>
                <a:gd name="T73" fmla="*/ 111 h 712"/>
                <a:gd name="T74" fmla="*/ 335 w 1321"/>
                <a:gd name="T75" fmla="*/ 73 h 712"/>
                <a:gd name="T76" fmla="*/ 407 w 1321"/>
                <a:gd name="T77" fmla="*/ 42 h 712"/>
                <a:gd name="T78" fmla="*/ 488 w 1321"/>
                <a:gd name="T79" fmla="*/ 19 h 712"/>
                <a:gd name="T80" fmla="*/ 570 w 1321"/>
                <a:gd name="T81" fmla="*/ 5 h 712"/>
                <a:gd name="T82" fmla="*/ 654 w 1321"/>
                <a:gd name="T83" fmla="*/ 0 h 712"/>
                <a:gd name="T84" fmla="*/ 654 w 1321"/>
                <a:gd name="T85" fmla="*/ 0 h 712"/>
                <a:gd name="T86" fmla="*/ 745 w 1321"/>
                <a:gd name="T87" fmla="*/ 5 h 712"/>
                <a:gd name="T88" fmla="*/ 831 w 1321"/>
                <a:gd name="T89" fmla="*/ 20 h 712"/>
                <a:gd name="T90" fmla="*/ 914 w 1321"/>
                <a:gd name="T91" fmla="*/ 47 h 712"/>
                <a:gd name="T92" fmla="*/ 991 w 1321"/>
                <a:gd name="T93" fmla="*/ 80 h 712"/>
                <a:gd name="T94" fmla="*/ 1062 w 1321"/>
                <a:gd name="T95" fmla="*/ 122 h 712"/>
                <a:gd name="T96" fmla="*/ 1127 w 1321"/>
                <a:gd name="T97" fmla="*/ 173 h 712"/>
                <a:gd name="T98" fmla="*/ 1185 w 1321"/>
                <a:gd name="T99" fmla="*/ 228 h 712"/>
                <a:gd name="T100" fmla="*/ 1234 w 1321"/>
                <a:gd name="T101" fmla="*/ 289 h 712"/>
                <a:gd name="T102" fmla="*/ 1276 w 1321"/>
                <a:gd name="T103" fmla="*/ 357 h 712"/>
                <a:gd name="T104" fmla="*/ 1276 w 1321"/>
                <a:gd name="T105" fmla="*/ 357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33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BBF6EE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709" name="Text Box 16"/>
          <p:cNvSpPr txBox="1">
            <a:spLocks noChangeArrowheads="1"/>
          </p:cNvSpPr>
          <p:nvPr/>
        </p:nvSpPr>
        <p:spPr bwMode="auto">
          <a:xfrm>
            <a:off x="900113" y="2060575"/>
            <a:ext cx="2452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r>
              <a:rPr lang="zh-CN" altLang="en-US" sz="2000">
                <a:ea typeface="宋体" panose="02010600030101010101" pitchFamily="2" charset="-122"/>
                <a:hlinkClick r:id="rId2" action="ppaction://hlinksldjump"/>
              </a:rPr>
              <a:t>（</a:t>
            </a:r>
            <a:r>
              <a:rPr lang="en-US" altLang="zh-CN" sz="2000">
                <a:ea typeface="宋体" panose="02010600030101010101" pitchFamily="2" charset="-122"/>
                <a:hlinkClick r:id="rId2" action="ppaction://hlinksldjump"/>
              </a:rPr>
              <a:t>1</a:t>
            </a:r>
            <a:r>
              <a:rPr lang="zh-CN" altLang="en-US" sz="2000">
                <a:ea typeface="宋体" panose="02010600030101010101" pitchFamily="2" charset="-122"/>
                <a:hlinkClick r:id="rId2" action="ppaction://hlinksldjump"/>
              </a:rPr>
              <a:t>）</a:t>
            </a:r>
            <a:r>
              <a:rPr lang="zh-CN" altLang="en-US">
                <a:hlinkClick r:id="rId2" action="ppaction://hlinksldjump"/>
              </a:rPr>
              <a:t>直接控制法 </a:t>
            </a:r>
            <a:endParaRPr lang="zh-CN" altLang="en-US"/>
          </a:p>
        </p:txBody>
      </p:sp>
      <p:sp>
        <p:nvSpPr>
          <p:cNvPr id="29710" name="Text Box 17"/>
          <p:cNvSpPr txBox="1">
            <a:spLocks noChangeArrowheads="1"/>
          </p:cNvSpPr>
          <p:nvPr/>
        </p:nvSpPr>
        <p:spPr bwMode="auto">
          <a:xfrm>
            <a:off x="755650" y="4508500"/>
            <a:ext cx="2452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2000">
                <a:ea typeface="宋体" panose="02010600030101010101" pitchFamily="2" charset="-122"/>
                <a:hlinkClick r:id="rId3" action="ppaction://hlinksldjump"/>
              </a:rPr>
              <a:t>（</a:t>
            </a:r>
            <a:r>
              <a:rPr lang="en-US" altLang="zh-CN" sz="2000">
                <a:ea typeface="宋体" panose="02010600030101010101" pitchFamily="2" charset="-122"/>
                <a:hlinkClick r:id="rId3" action="ppaction://hlinksldjump"/>
              </a:rPr>
              <a:t>2</a:t>
            </a:r>
            <a:r>
              <a:rPr lang="zh-CN" altLang="en-US" sz="2000">
                <a:ea typeface="宋体" panose="02010600030101010101" pitchFamily="2" charset="-122"/>
                <a:hlinkClick r:id="rId3" action="ppaction://hlinksldjump"/>
              </a:rPr>
              <a:t>）</a:t>
            </a:r>
            <a:r>
              <a:rPr lang="zh-CN" altLang="en-US">
                <a:hlinkClick r:id="rId3" action="ppaction://hlinksldjump"/>
              </a:rPr>
              <a:t>全译码方式 </a:t>
            </a:r>
            <a:endParaRPr lang="zh-CN" altLang="en-US"/>
          </a:p>
        </p:txBody>
      </p:sp>
      <p:sp>
        <p:nvSpPr>
          <p:cNvPr id="29711" name="Text Box 18"/>
          <p:cNvSpPr txBox="1">
            <a:spLocks noChangeArrowheads="1"/>
          </p:cNvSpPr>
          <p:nvPr/>
        </p:nvSpPr>
        <p:spPr bwMode="auto">
          <a:xfrm>
            <a:off x="4787900" y="1628775"/>
            <a:ext cx="3065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r>
              <a:rPr lang="zh-CN" altLang="en-US" sz="2000">
                <a:ea typeface="宋体" panose="02010600030101010101" pitchFamily="2" charset="-122"/>
                <a:hlinkClick r:id="rId4" action="ppaction://hlinksldjump"/>
              </a:rPr>
              <a:t>（</a:t>
            </a:r>
            <a:r>
              <a:rPr lang="en-US" altLang="zh-CN" sz="2000">
                <a:ea typeface="宋体" panose="02010600030101010101" pitchFamily="2" charset="-122"/>
                <a:hlinkClick r:id="rId4" action="ppaction://hlinksldjump"/>
              </a:rPr>
              <a:t>4</a:t>
            </a:r>
            <a:r>
              <a:rPr lang="zh-CN" altLang="en-US" sz="2000">
                <a:ea typeface="宋体" panose="02010600030101010101" pitchFamily="2" charset="-122"/>
                <a:hlinkClick r:id="rId4" action="ppaction://hlinksldjump"/>
              </a:rPr>
              <a:t>）</a:t>
            </a:r>
            <a:r>
              <a:rPr lang="zh-CN" altLang="en-US">
                <a:hlinkClick r:id="rId4" action="ppaction://hlinksldjump"/>
              </a:rPr>
              <a:t>字段间接编译法 </a:t>
            </a:r>
            <a:endParaRPr lang="zh-CN" altLang="en-US"/>
          </a:p>
        </p:txBody>
      </p:sp>
      <p:pic>
        <p:nvPicPr>
          <p:cNvPr id="247827" name="Picture 19" descr="back11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0" y="59499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13" name="Text Box 22"/>
          <p:cNvSpPr txBox="1">
            <a:spLocks noChangeArrowheads="1"/>
          </p:cNvSpPr>
          <p:nvPr/>
        </p:nvSpPr>
        <p:spPr bwMode="auto">
          <a:xfrm>
            <a:off x="5003800" y="4221163"/>
            <a:ext cx="3065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2000">
                <a:ea typeface="宋体" panose="02010600030101010101" pitchFamily="2" charset="-122"/>
                <a:hlinkClick r:id="rId7" action="ppaction://hlinksldjump"/>
              </a:rPr>
              <a:t>（</a:t>
            </a:r>
            <a:r>
              <a:rPr lang="en-US" altLang="zh-CN" sz="2000">
                <a:ea typeface="宋体" panose="02010600030101010101" pitchFamily="2" charset="-122"/>
                <a:hlinkClick r:id="rId7" action="ppaction://hlinksldjump"/>
              </a:rPr>
              <a:t>3</a:t>
            </a:r>
            <a:r>
              <a:rPr lang="zh-CN" altLang="en-US" sz="2000">
                <a:ea typeface="宋体" panose="02010600030101010101" pitchFamily="2" charset="-122"/>
                <a:hlinkClick r:id="rId7" action="ppaction://hlinksldjump"/>
              </a:rPr>
              <a:t>）</a:t>
            </a:r>
            <a:r>
              <a:rPr lang="zh-CN" altLang="en-US">
                <a:hlinkClick r:id="rId7" action="ppaction://hlinksldjump"/>
              </a:rPr>
              <a:t>字段直接编译法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4782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FB114C1A-EF14-4A0D-8CCA-06F95A1DD4DB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29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33400" indent="-533400" eaLnBrk="1" hangingPunct="1"/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）直接控制法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76325"/>
            <a:ext cx="8229600" cy="2640013"/>
          </a:xfrm>
        </p:spPr>
        <p:txBody>
          <a:bodyPr/>
          <a:lstStyle/>
          <a:p>
            <a:pPr eaLnBrk="1" hangingPunct="1"/>
            <a:r>
              <a:rPr lang="zh-CN" altLang="en-US" smtClean="0"/>
              <a:t>控制字段的编码方法：每一位代表一个微命令（控制信号），编写微指令方法：</a:t>
            </a:r>
            <a:r>
              <a:rPr lang="zh-CN" altLang="en-US" smtClean="0">
                <a:solidFill>
                  <a:srgbClr val="FF0000"/>
                </a:solidFill>
              </a:rPr>
              <a:t>直接控制</a:t>
            </a:r>
            <a:endParaRPr lang="zh-CN" altLang="en-US" smtClean="0"/>
          </a:p>
          <a:p>
            <a:pPr lvl="1" eaLnBrk="1" hangingPunct="1"/>
            <a:r>
              <a:rPr lang="zh-CN" altLang="en-US" smtClean="0">
                <a:solidFill>
                  <a:srgbClr val="FF0000"/>
                </a:solidFill>
              </a:rPr>
              <a:t>如果要发出某个微命令</a:t>
            </a:r>
            <a:r>
              <a:rPr lang="zh-CN" altLang="en-US" smtClean="0"/>
              <a:t>：将控制字段中</a:t>
            </a:r>
            <a:r>
              <a:rPr lang="zh-CN" altLang="en-US" smtClean="0">
                <a:solidFill>
                  <a:srgbClr val="FF0000"/>
                </a:solidFill>
              </a:rPr>
              <a:t>对应位，置有效</a:t>
            </a:r>
            <a:r>
              <a:rPr lang="zh-CN" altLang="en-US" smtClean="0"/>
              <a:t>，即打开其控制门</a:t>
            </a:r>
          </a:p>
          <a:p>
            <a:pPr lvl="1" eaLnBrk="1" hangingPunct="1"/>
            <a:r>
              <a:rPr lang="zh-CN" altLang="en-US" smtClean="0">
                <a:solidFill>
                  <a:srgbClr val="FF0000"/>
                </a:solidFill>
              </a:rPr>
              <a:t>如果不要发出某个微命令</a:t>
            </a:r>
            <a:r>
              <a:rPr lang="zh-CN" altLang="en-US" smtClean="0"/>
              <a:t>：将控制字段中</a:t>
            </a:r>
            <a:r>
              <a:rPr lang="zh-CN" altLang="en-US" smtClean="0">
                <a:solidFill>
                  <a:srgbClr val="FF0000"/>
                </a:solidFill>
              </a:rPr>
              <a:t>对应位，置无效</a:t>
            </a:r>
            <a:r>
              <a:rPr lang="zh-CN" altLang="en-US" smtClean="0"/>
              <a:t>，即关闭其控制门</a:t>
            </a:r>
          </a:p>
        </p:txBody>
      </p:sp>
      <p:graphicFrame>
        <p:nvGraphicFramePr>
          <p:cNvPr id="30725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4067175" y="3573463"/>
          <a:ext cx="4897438" cy="246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3" name="Visio" r:id="rId3" imgW="2814447" imgH="1416177" progId="Visio.Drawing.11">
                  <p:embed/>
                </p:oleObj>
              </mc:Choice>
              <mc:Fallback>
                <p:oleObj name="Visio" r:id="rId3" imgW="2814447" imgH="1416177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3573463"/>
                        <a:ext cx="4897438" cy="2465387"/>
                      </a:xfrm>
                      <a:prstGeom prst="rect">
                        <a:avLst/>
                      </a:prstGeom>
                      <a:solidFill>
                        <a:srgbClr val="FEEDC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863" name="Rectangle 7"/>
          <p:cNvSpPr>
            <a:spLocks noChangeArrowheads="1"/>
          </p:cNvSpPr>
          <p:nvPr/>
        </p:nvSpPr>
        <p:spPr bwMode="auto">
          <a:xfrm>
            <a:off x="395288" y="3789363"/>
            <a:ext cx="3816350" cy="194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A50021"/>
                </a:solidFill>
              </a:rPr>
              <a:t>优点：</a:t>
            </a:r>
            <a:r>
              <a:rPr lang="zh-CN" altLang="en-US" sz="2400"/>
              <a:t>无需译码，执行速度快；微程序较短。</a:t>
            </a:r>
          </a:p>
          <a:p>
            <a:pPr eaLnBrk="1" hangingPunct="1"/>
            <a:r>
              <a:rPr lang="zh-CN" altLang="en-US" sz="2400">
                <a:solidFill>
                  <a:srgbClr val="A50021"/>
                </a:solidFill>
              </a:rPr>
              <a:t>缺点：</a:t>
            </a:r>
            <a:r>
              <a:rPr lang="zh-CN" altLang="en-US" sz="2400"/>
              <a:t>微指令字长很长，占用控存容量大。</a:t>
            </a:r>
          </a:p>
        </p:txBody>
      </p:sp>
      <p:pic>
        <p:nvPicPr>
          <p:cNvPr id="249864" name="Picture 8" descr="back11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61658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4986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24986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2BCFE1EB-1915-4E77-A1C7-7BE66BB6A7EF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3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7.4 </a:t>
            </a:r>
            <a:r>
              <a:rPr lang="zh-CN" altLang="en-US" dirty="0" smtClean="0"/>
              <a:t>微程序控制器</a:t>
            </a:r>
          </a:p>
        </p:txBody>
      </p:sp>
      <p:grpSp>
        <p:nvGrpSpPr>
          <p:cNvPr id="4100" name="Group 35"/>
          <p:cNvGrpSpPr>
            <a:grpSpLocks/>
          </p:cNvGrpSpPr>
          <p:nvPr/>
        </p:nvGrpSpPr>
        <p:grpSpPr bwMode="auto">
          <a:xfrm>
            <a:off x="1187450" y="1230313"/>
            <a:ext cx="6769100" cy="4214812"/>
            <a:chOff x="748" y="775"/>
            <a:chExt cx="4264" cy="2655"/>
          </a:xfrm>
        </p:grpSpPr>
        <p:sp>
          <p:nvSpPr>
            <p:cNvPr id="220165" name="AutoShape 5"/>
            <p:cNvSpPr>
              <a:spLocks noChangeArrowheads="1"/>
            </p:cNvSpPr>
            <p:nvPr/>
          </p:nvSpPr>
          <p:spPr bwMode="gray">
            <a:xfrm>
              <a:off x="1038" y="850"/>
              <a:ext cx="3821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黑体" pitchFamily="2" charset="-122"/>
              </a:endParaRPr>
            </a:p>
          </p:txBody>
        </p:sp>
        <p:sp>
          <p:nvSpPr>
            <p:cNvPr id="4103" name="Text Box 6"/>
            <p:cNvSpPr txBox="1">
              <a:spLocks noChangeArrowheads="1"/>
            </p:cNvSpPr>
            <p:nvPr/>
          </p:nvSpPr>
          <p:spPr bwMode="gray">
            <a:xfrm>
              <a:off x="1239" y="885"/>
              <a:ext cx="35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r>
                <a:rPr lang="en-US" altLang="zh-CN">
                  <a:latin typeface="黑体" panose="02010609060101010101" pitchFamily="49" charset="-122"/>
                </a:rPr>
                <a:t>  </a:t>
              </a:r>
              <a:r>
                <a:rPr lang="zh-CN" altLang="en-US">
                  <a:latin typeface="黑体" panose="02010609060101010101" pitchFamily="49" charset="-122"/>
                  <a:hlinkClick r:id="rId2" action="ppaction://hlinksldjump"/>
                </a:rPr>
                <a:t>微程序控制的基本概念和工作原理</a:t>
              </a:r>
              <a:r>
                <a:rPr lang="zh-CN" altLang="en-US" b="0">
                  <a:latin typeface="黑体" panose="02010609060101010101" pitchFamily="49" charset="-122"/>
                  <a:hlinkClick r:id="rId2" action="ppaction://hlinksldjump"/>
                </a:rPr>
                <a:t> </a:t>
              </a:r>
              <a:endParaRPr lang="zh-CN" altLang="en-US" b="0">
                <a:latin typeface="黑体" panose="02010609060101010101" pitchFamily="49" charset="-122"/>
              </a:endParaRPr>
            </a:p>
          </p:txBody>
        </p:sp>
        <p:sp>
          <p:nvSpPr>
            <p:cNvPr id="220167" name="AutoShape 7"/>
            <p:cNvSpPr>
              <a:spLocks noChangeArrowheads="1"/>
            </p:cNvSpPr>
            <p:nvPr/>
          </p:nvSpPr>
          <p:spPr bwMode="gray">
            <a:xfrm>
              <a:off x="1038" y="1281"/>
              <a:ext cx="3821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黑体" pitchFamily="2" charset="-122"/>
              </a:endParaRPr>
            </a:p>
          </p:txBody>
        </p:sp>
        <p:sp>
          <p:nvSpPr>
            <p:cNvPr id="4105" name="Text Box 8"/>
            <p:cNvSpPr txBox="1">
              <a:spLocks noChangeArrowheads="1"/>
            </p:cNvSpPr>
            <p:nvPr/>
          </p:nvSpPr>
          <p:spPr bwMode="gray">
            <a:xfrm>
              <a:off x="1239" y="1316"/>
              <a:ext cx="30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r>
                <a:rPr lang="en-US" altLang="zh-CN">
                  <a:latin typeface="黑体" panose="02010609060101010101" pitchFamily="49" charset="-122"/>
                </a:rPr>
                <a:t>  </a:t>
              </a:r>
              <a:r>
                <a:rPr lang="zh-CN" altLang="en-US">
                  <a:latin typeface="黑体" panose="02010609060101010101" pitchFamily="49" charset="-122"/>
                  <a:hlinkClick r:id="rId3" action="ppaction://hlinksldjump"/>
                </a:rPr>
                <a:t>简单微程序控制器的设计</a:t>
              </a:r>
              <a:r>
                <a:rPr lang="zh-CN" altLang="en-US" b="0">
                  <a:latin typeface="黑体" panose="02010609060101010101" pitchFamily="49" charset="-122"/>
                  <a:hlinkClick r:id="rId3" action="ppaction://hlinksldjump"/>
                </a:rPr>
                <a:t> </a:t>
              </a:r>
              <a:endParaRPr lang="zh-CN" altLang="en-US" b="0">
                <a:latin typeface="黑体" panose="02010609060101010101" pitchFamily="49" charset="-122"/>
              </a:endParaRPr>
            </a:p>
          </p:txBody>
        </p:sp>
        <p:sp>
          <p:nvSpPr>
            <p:cNvPr id="220169" name="AutoShape 9"/>
            <p:cNvSpPr>
              <a:spLocks noChangeArrowheads="1"/>
            </p:cNvSpPr>
            <p:nvPr/>
          </p:nvSpPr>
          <p:spPr bwMode="gray">
            <a:xfrm>
              <a:off x="1038" y="1725"/>
              <a:ext cx="3821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>
                    <a:gamma/>
                    <a:tint val="21176"/>
                    <a:invGamma/>
                  </a:schemeClr>
                </a:gs>
                <a:gs pos="100000">
                  <a:schemeClr val="tx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黑体" pitchFamily="2" charset="-122"/>
              </a:endParaRPr>
            </a:p>
          </p:txBody>
        </p:sp>
        <p:sp>
          <p:nvSpPr>
            <p:cNvPr id="4107" name="Text Box 10"/>
            <p:cNvSpPr txBox="1">
              <a:spLocks noChangeArrowheads="1"/>
            </p:cNvSpPr>
            <p:nvPr/>
          </p:nvSpPr>
          <p:spPr bwMode="gray">
            <a:xfrm>
              <a:off x="1239" y="1760"/>
              <a:ext cx="30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r>
                <a:rPr lang="en-US" altLang="zh-CN">
                  <a:latin typeface="黑体" panose="02010609060101010101" pitchFamily="49" charset="-122"/>
                </a:rPr>
                <a:t>  </a:t>
              </a:r>
              <a:r>
                <a:rPr lang="zh-CN" altLang="en-US">
                  <a:latin typeface="黑体" panose="02010609060101010101" pitchFamily="49" charset="-122"/>
                  <a:hlinkClick r:id="rId4" action="ppaction://hlinksldjump"/>
                </a:rPr>
                <a:t>微程序设计技术</a:t>
              </a:r>
              <a:r>
                <a:rPr lang="zh-CN" altLang="en-US" b="0">
                  <a:latin typeface="黑体" panose="02010609060101010101" pitchFamily="49" charset="-122"/>
                  <a:hlinkClick r:id="rId4" action="ppaction://hlinksldjump"/>
                </a:rPr>
                <a:t>  </a:t>
              </a:r>
              <a:endParaRPr lang="zh-CN" altLang="en-US" b="0">
                <a:latin typeface="黑体" panose="02010609060101010101" pitchFamily="49" charset="-122"/>
              </a:endParaRPr>
            </a:p>
          </p:txBody>
        </p:sp>
        <p:sp>
          <p:nvSpPr>
            <p:cNvPr id="220171" name="AutoShape 11"/>
            <p:cNvSpPr>
              <a:spLocks noChangeArrowheads="1"/>
            </p:cNvSpPr>
            <p:nvPr/>
          </p:nvSpPr>
          <p:spPr bwMode="gray">
            <a:xfrm>
              <a:off x="1038" y="2188"/>
              <a:ext cx="3821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黑体" pitchFamily="2" charset="-122"/>
              </a:endParaRPr>
            </a:p>
          </p:txBody>
        </p:sp>
        <p:sp>
          <p:nvSpPr>
            <p:cNvPr id="4109" name="Text Box 12"/>
            <p:cNvSpPr txBox="1">
              <a:spLocks noChangeArrowheads="1"/>
            </p:cNvSpPr>
            <p:nvPr/>
          </p:nvSpPr>
          <p:spPr bwMode="gray">
            <a:xfrm>
              <a:off x="1239" y="2223"/>
              <a:ext cx="35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r>
                <a:rPr lang="en-US" altLang="zh-CN">
                  <a:latin typeface="黑体" panose="02010609060101010101" pitchFamily="49" charset="-122"/>
                </a:rPr>
                <a:t>  </a:t>
              </a:r>
              <a:r>
                <a:rPr lang="zh-CN" altLang="en-US">
                  <a:latin typeface="黑体" panose="02010609060101010101" pitchFamily="49" charset="-122"/>
                </a:rPr>
                <a:t>微程序控制方式下模型机的设计实例</a:t>
              </a:r>
              <a:r>
                <a:rPr lang="zh-CN" altLang="en-US" b="0">
                  <a:latin typeface="黑体" panose="02010609060101010101" pitchFamily="49" charset="-122"/>
                </a:rPr>
                <a:t> </a:t>
              </a:r>
            </a:p>
          </p:txBody>
        </p:sp>
        <p:sp>
          <p:nvSpPr>
            <p:cNvPr id="220173" name="AutoShape 13"/>
            <p:cNvSpPr>
              <a:spLocks noChangeArrowheads="1"/>
            </p:cNvSpPr>
            <p:nvPr/>
          </p:nvSpPr>
          <p:spPr bwMode="gray">
            <a:xfrm>
              <a:off x="1038" y="2642"/>
              <a:ext cx="3821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黑体" pitchFamily="2" charset="-122"/>
              </a:endParaRPr>
            </a:p>
          </p:txBody>
        </p:sp>
        <p:sp>
          <p:nvSpPr>
            <p:cNvPr id="4111" name="Text Box 14"/>
            <p:cNvSpPr txBox="1">
              <a:spLocks noChangeArrowheads="1"/>
            </p:cNvSpPr>
            <p:nvPr/>
          </p:nvSpPr>
          <p:spPr bwMode="gray">
            <a:xfrm>
              <a:off x="1239" y="2677"/>
              <a:ext cx="30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r>
                <a:rPr lang="en-US" altLang="zh-CN">
                  <a:latin typeface="黑体" panose="02010609060101010101" pitchFamily="49" charset="-122"/>
                </a:rPr>
                <a:t>  </a:t>
              </a:r>
              <a:r>
                <a:rPr lang="zh-CN" altLang="en-US">
                  <a:latin typeface="黑体" panose="02010609060101010101" pitchFamily="49" charset="-122"/>
                </a:rPr>
                <a:t>模型机微程序设计</a:t>
              </a:r>
              <a:r>
                <a:rPr lang="zh-CN" altLang="en-US" b="0">
                  <a:latin typeface="黑体" panose="02010609060101010101" pitchFamily="49" charset="-122"/>
                </a:rPr>
                <a:t> </a:t>
              </a:r>
            </a:p>
          </p:txBody>
        </p:sp>
        <p:sp>
          <p:nvSpPr>
            <p:cNvPr id="220175" name="AutoShape 15"/>
            <p:cNvSpPr>
              <a:spLocks noChangeArrowheads="1"/>
            </p:cNvSpPr>
            <p:nvPr/>
          </p:nvSpPr>
          <p:spPr bwMode="gray">
            <a:xfrm>
              <a:off x="1038" y="3073"/>
              <a:ext cx="3821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黑体" pitchFamily="2" charset="-122"/>
              </a:endParaRPr>
            </a:p>
          </p:txBody>
        </p:sp>
        <p:sp>
          <p:nvSpPr>
            <p:cNvPr id="4113" name="Text Box 16"/>
            <p:cNvSpPr txBox="1">
              <a:spLocks noChangeArrowheads="1"/>
            </p:cNvSpPr>
            <p:nvPr/>
          </p:nvSpPr>
          <p:spPr bwMode="gray">
            <a:xfrm>
              <a:off x="1239" y="3108"/>
              <a:ext cx="37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r>
                <a:rPr lang="en-US" altLang="zh-CN">
                  <a:latin typeface="黑体" panose="02010609060101010101" pitchFamily="49" charset="-122"/>
                </a:rPr>
                <a:t>  </a:t>
              </a:r>
              <a:r>
                <a:rPr lang="zh-CN" altLang="en-US">
                  <a:latin typeface="黑体" panose="02010609060101010101" pitchFamily="49" charset="-122"/>
                  <a:hlinkClick r:id="rId5" action="ppaction://hlinksldjump"/>
                </a:rPr>
                <a:t>微程序控制器与硬布线控制器的比较</a:t>
              </a:r>
              <a:r>
                <a:rPr lang="zh-CN" altLang="en-US" b="0">
                  <a:latin typeface="黑体" panose="02010609060101010101" pitchFamily="49" charset="-122"/>
                  <a:hlinkClick r:id="rId5" action="ppaction://hlinksldjump"/>
                </a:rPr>
                <a:t> </a:t>
              </a:r>
              <a:endParaRPr lang="zh-CN" altLang="en-US" b="0">
                <a:latin typeface="黑体" panose="02010609060101010101" pitchFamily="49" charset="-122"/>
              </a:endParaRPr>
            </a:p>
          </p:txBody>
        </p:sp>
        <p:sp>
          <p:nvSpPr>
            <p:cNvPr id="4114" name="AutoShape 20"/>
            <p:cNvSpPr>
              <a:spLocks noChangeArrowheads="1"/>
            </p:cNvSpPr>
            <p:nvPr/>
          </p:nvSpPr>
          <p:spPr bwMode="gray">
            <a:xfrm>
              <a:off x="748" y="775"/>
              <a:ext cx="456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15" name="Text Box 21"/>
            <p:cNvSpPr txBox="1">
              <a:spLocks noChangeArrowheads="1"/>
            </p:cNvSpPr>
            <p:nvPr/>
          </p:nvSpPr>
          <p:spPr bwMode="gray">
            <a:xfrm>
              <a:off x="817" y="825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r>
                <a:rPr lang="zh-CN" altLang="en-US" b="0">
                  <a:solidFill>
                    <a:schemeClr val="bg1"/>
                  </a:solidFill>
                  <a:latin typeface="黑体" panose="02010609060101010101" pitchFamily="49" charset="-122"/>
                </a:rPr>
                <a:t>一</a:t>
              </a:r>
            </a:p>
          </p:txBody>
        </p:sp>
        <p:sp>
          <p:nvSpPr>
            <p:cNvPr id="4116" name="AutoShape 22"/>
            <p:cNvSpPr>
              <a:spLocks noChangeArrowheads="1"/>
            </p:cNvSpPr>
            <p:nvPr/>
          </p:nvSpPr>
          <p:spPr bwMode="gray">
            <a:xfrm>
              <a:off x="759" y="1206"/>
              <a:ext cx="456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17" name="Text Box 23"/>
            <p:cNvSpPr txBox="1">
              <a:spLocks noChangeArrowheads="1"/>
            </p:cNvSpPr>
            <p:nvPr/>
          </p:nvSpPr>
          <p:spPr bwMode="gray">
            <a:xfrm>
              <a:off x="817" y="1256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r>
                <a:rPr lang="zh-CN" altLang="en-US" b="0">
                  <a:solidFill>
                    <a:schemeClr val="bg1"/>
                  </a:solidFill>
                  <a:latin typeface="黑体" panose="02010609060101010101" pitchFamily="49" charset="-122"/>
                </a:rPr>
                <a:t>二</a:t>
              </a:r>
            </a:p>
          </p:txBody>
        </p:sp>
        <p:sp>
          <p:nvSpPr>
            <p:cNvPr id="4118" name="AutoShape 24"/>
            <p:cNvSpPr>
              <a:spLocks noChangeArrowheads="1"/>
            </p:cNvSpPr>
            <p:nvPr/>
          </p:nvSpPr>
          <p:spPr bwMode="gray">
            <a:xfrm>
              <a:off x="759" y="1650"/>
              <a:ext cx="456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19" name="Text Box 25"/>
            <p:cNvSpPr txBox="1">
              <a:spLocks noChangeArrowheads="1"/>
            </p:cNvSpPr>
            <p:nvPr/>
          </p:nvSpPr>
          <p:spPr bwMode="gray">
            <a:xfrm>
              <a:off x="817" y="1700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r>
                <a:rPr lang="zh-CN" altLang="en-US" b="0">
                  <a:solidFill>
                    <a:schemeClr val="bg1"/>
                  </a:solidFill>
                  <a:latin typeface="黑体" panose="02010609060101010101" pitchFamily="49" charset="-122"/>
                </a:rPr>
                <a:t>三</a:t>
              </a:r>
            </a:p>
          </p:txBody>
        </p:sp>
        <p:sp>
          <p:nvSpPr>
            <p:cNvPr id="4120" name="AutoShape 26"/>
            <p:cNvSpPr>
              <a:spLocks noChangeArrowheads="1"/>
            </p:cNvSpPr>
            <p:nvPr/>
          </p:nvSpPr>
          <p:spPr bwMode="gray">
            <a:xfrm>
              <a:off x="759" y="2113"/>
              <a:ext cx="456" cy="432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21" name="Text Box 27"/>
            <p:cNvSpPr txBox="1">
              <a:spLocks noChangeArrowheads="1"/>
            </p:cNvSpPr>
            <p:nvPr/>
          </p:nvSpPr>
          <p:spPr bwMode="gray">
            <a:xfrm>
              <a:off x="817" y="216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r>
                <a:rPr lang="zh-CN" altLang="en-US" b="0">
                  <a:solidFill>
                    <a:schemeClr val="bg1"/>
                  </a:solidFill>
                  <a:latin typeface="黑体" panose="02010609060101010101" pitchFamily="49" charset="-122"/>
                </a:rPr>
                <a:t>四</a:t>
              </a:r>
            </a:p>
          </p:txBody>
        </p:sp>
        <p:sp>
          <p:nvSpPr>
            <p:cNvPr id="4122" name="AutoShape 28"/>
            <p:cNvSpPr>
              <a:spLocks noChangeArrowheads="1"/>
            </p:cNvSpPr>
            <p:nvPr/>
          </p:nvSpPr>
          <p:spPr bwMode="gray">
            <a:xfrm>
              <a:off x="759" y="2567"/>
              <a:ext cx="456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23" name="Text Box 29"/>
            <p:cNvSpPr txBox="1">
              <a:spLocks noChangeArrowheads="1"/>
            </p:cNvSpPr>
            <p:nvPr/>
          </p:nvSpPr>
          <p:spPr bwMode="gray">
            <a:xfrm>
              <a:off x="817" y="261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r>
                <a:rPr lang="zh-CN" altLang="en-US" b="0">
                  <a:solidFill>
                    <a:schemeClr val="bg1"/>
                  </a:solidFill>
                  <a:latin typeface="黑体" panose="02010609060101010101" pitchFamily="49" charset="-122"/>
                </a:rPr>
                <a:t>五</a:t>
              </a:r>
            </a:p>
          </p:txBody>
        </p:sp>
        <p:sp>
          <p:nvSpPr>
            <p:cNvPr id="4124" name="AutoShape 30"/>
            <p:cNvSpPr>
              <a:spLocks noChangeArrowheads="1"/>
            </p:cNvSpPr>
            <p:nvPr/>
          </p:nvSpPr>
          <p:spPr bwMode="gray">
            <a:xfrm>
              <a:off x="759" y="2998"/>
              <a:ext cx="456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25" name="Text Box 31"/>
            <p:cNvSpPr txBox="1">
              <a:spLocks noChangeArrowheads="1"/>
            </p:cNvSpPr>
            <p:nvPr/>
          </p:nvSpPr>
          <p:spPr bwMode="gray">
            <a:xfrm>
              <a:off x="817" y="3048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r>
                <a:rPr lang="zh-CN" altLang="en-US" b="0">
                  <a:solidFill>
                    <a:schemeClr val="bg1"/>
                  </a:solidFill>
                  <a:latin typeface="黑体" panose="02010609060101010101" pitchFamily="49" charset="-122"/>
                </a:rPr>
                <a:t>六</a:t>
              </a:r>
            </a:p>
          </p:txBody>
        </p:sp>
      </p:grpSp>
      <p:pic>
        <p:nvPicPr>
          <p:cNvPr id="220194" name="Picture 34" descr="back11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0" y="587692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2019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56625EF4-5523-4179-974E-846E4971136B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30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404813"/>
            <a:ext cx="6705600" cy="563562"/>
          </a:xfrm>
        </p:spPr>
        <p:txBody>
          <a:bodyPr/>
          <a:lstStyle/>
          <a:p>
            <a:pPr eaLnBrk="1" hangingPunct="1"/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）全译码方式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6325"/>
            <a:ext cx="8229600" cy="3937000"/>
          </a:xfrm>
        </p:spPr>
        <p:txBody>
          <a:bodyPr/>
          <a:lstStyle/>
          <a:p>
            <a:pPr eaLnBrk="1" hangingPunct="1"/>
            <a:r>
              <a:rPr lang="zh-CN" altLang="en-US" smtClean="0"/>
              <a:t>控制字段的编码方法：将所有的控制信号进行编码，作为控制字段。在执行微指令时，译码产生各个微命令。</a:t>
            </a:r>
          </a:p>
          <a:p>
            <a:pPr lvl="1" eaLnBrk="1" hangingPunct="1"/>
            <a:r>
              <a:rPr lang="zh-CN" altLang="en-US" smtClean="0"/>
              <a:t>每条微指令只能发送</a:t>
            </a:r>
            <a:r>
              <a:rPr lang="en-US" altLang="zh-CN" smtClean="0"/>
              <a:t>1</a:t>
            </a:r>
            <a:r>
              <a:rPr lang="zh-CN" altLang="en-US" smtClean="0"/>
              <a:t>～</a:t>
            </a:r>
            <a:r>
              <a:rPr lang="en-US" altLang="zh-CN" smtClean="0"/>
              <a:t>2</a:t>
            </a:r>
            <a:r>
              <a:rPr lang="zh-CN" altLang="en-US" smtClean="0"/>
              <a:t>个微命令。</a:t>
            </a:r>
          </a:p>
          <a:p>
            <a:pPr eaLnBrk="1" hangingPunct="1"/>
            <a:r>
              <a:rPr lang="zh-CN" altLang="en-US" smtClean="0">
                <a:solidFill>
                  <a:srgbClr val="A50021"/>
                </a:solidFill>
              </a:rPr>
              <a:t>优点：</a:t>
            </a:r>
            <a:r>
              <a:rPr lang="zh-CN" altLang="en-US" smtClean="0"/>
              <a:t>微指令字长很短。</a:t>
            </a:r>
          </a:p>
          <a:p>
            <a:pPr eaLnBrk="1" hangingPunct="1"/>
            <a:r>
              <a:rPr lang="zh-CN" altLang="en-US" smtClean="0">
                <a:solidFill>
                  <a:srgbClr val="A50021"/>
                </a:solidFill>
              </a:rPr>
              <a:t>缺点：</a:t>
            </a:r>
            <a:r>
              <a:rPr lang="zh-CN" altLang="en-US" smtClean="0"/>
              <a:t>并行操作能力弱，微程序很长，执行速度慢</a:t>
            </a:r>
          </a:p>
          <a:p>
            <a:pPr eaLnBrk="1" hangingPunct="1"/>
            <a:r>
              <a:rPr lang="zh-CN" altLang="en-US" smtClean="0"/>
              <a:t>一般用于垂直微指令格式。</a:t>
            </a:r>
          </a:p>
        </p:txBody>
      </p:sp>
      <p:pic>
        <p:nvPicPr>
          <p:cNvPr id="392196" name="Picture 4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609282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9219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099EA723-9587-46DF-B7FD-19592942FBA1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31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33400" indent="-533400" eaLnBrk="1" hangingPunct="1"/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）字段直接编译法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76325"/>
            <a:ext cx="8435975" cy="2640013"/>
          </a:xfrm>
        </p:spPr>
        <p:txBody>
          <a:bodyPr/>
          <a:lstStyle/>
          <a:p>
            <a:pPr marL="357188" indent="-357188" eaLnBrk="1" hangingPunct="1"/>
            <a:r>
              <a:rPr lang="zh-CN" altLang="en-US" sz="2400" smtClean="0"/>
              <a:t>控制字段的编码方法：将控制字段分成若干段，每段通过编码</a:t>
            </a:r>
            <a:r>
              <a:rPr lang="en-US" altLang="zh-CN" sz="2400" smtClean="0"/>
              <a:t>/</a:t>
            </a:r>
            <a:r>
              <a:rPr lang="zh-CN" altLang="en-US" sz="2400" smtClean="0"/>
              <a:t>译码对应到各个控制信号。</a:t>
            </a:r>
          </a:p>
          <a:p>
            <a:pPr marL="357188" indent="-357188" eaLnBrk="1" hangingPunct="1"/>
            <a:r>
              <a:rPr lang="zh-CN" altLang="en-US" sz="2400" smtClean="0">
                <a:solidFill>
                  <a:srgbClr val="A50021"/>
                </a:solidFill>
              </a:rPr>
              <a:t>优点：</a:t>
            </a:r>
            <a:r>
              <a:rPr lang="zh-CN" altLang="en-US" sz="2400" smtClean="0"/>
              <a:t>并行操作能力较强，字长较短</a:t>
            </a:r>
          </a:p>
          <a:p>
            <a:pPr marL="357188" indent="-357188" eaLnBrk="1" hangingPunct="1"/>
            <a:r>
              <a:rPr lang="zh-CN" altLang="en-US" sz="2400" smtClean="0"/>
              <a:t>字段直接编译法的基本</a:t>
            </a:r>
            <a:r>
              <a:rPr lang="zh-CN" altLang="en-US" sz="2400" smtClean="0">
                <a:solidFill>
                  <a:srgbClr val="A50021"/>
                </a:solidFill>
              </a:rPr>
              <a:t>分段原则</a:t>
            </a:r>
            <a:r>
              <a:rPr lang="zh-CN" altLang="en-US" sz="2400" smtClean="0"/>
              <a:t>是：</a:t>
            </a:r>
          </a:p>
          <a:p>
            <a:pPr marL="635000" lvl="1" indent="-98425" eaLnBrk="1" hangingPunct="1"/>
            <a:r>
              <a:rPr lang="zh-CN" altLang="en-US" smtClean="0">
                <a:solidFill>
                  <a:srgbClr val="006600"/>
                </a:solidFill>
              </a:rPr>
              <a:t>相斥性微命令分在同一字段内，相容性微命令分在不同字段内</a:t>
            </a:r>
            <a:r>
              <a:rPr lang="zh-CN" altLang="en-US" smtClean="0"/>
              <a:t>。</a:t>
            </a:r>
          </a:p>
        </p:txBody>
      </p:sp>
      <p:sp>
        <p:nvSpPr>
          <p:cNvPr id="250885" name="Rectangle 5"/>
          <p:cNvSpPr>
            <a:spLocks noChangeArrowheads="1"/>
          </p:cNvSpPr>
          <p:nvPr/>
        </p:nvSpPr>
        <p:spPr bwMode="auto">
          <a:xfrm>
            <a:off x="466725" y="3789363"/>
            <a:ext cx="3529013" cy="2376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81000" indent="-3810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800100" indent="-3429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257300" indent="-3429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714500" indent="-3429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171700" indent="-3429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A50021"/>
                </a:solidFill>
              </a:rPr>
              <a:t>相斥性微命令：</a:t>
            </a:r>
            <a:r>
              <a:rPr lang="zh-CN" altLang="en-US" sz="2400"/>
              <a:t>指在同一个微周期中</a:t>
            </a:r>
            <a:r>
              <a:rPr lang="zh-CN" altLang="en-US" sz="2400">
                <a:solidFill>
                  <a:srgbClr val="A50021"/>
                </a:solidFill>
              </a:rPr>
              <a:t>不可能</a:t>
            </a:r>
            <a:r>
              <a:rPr lang="zh-CN" altLang="en-US" sz="2400"/>
              <a:t>同时出现的微命令。</a:t>
            </a:r>
          </a:p>
          <a:p>
            <a:pPr eaLnBrk="1" hangingPunct="1"/>
            <a:r>
              <a:rPr lang="zh-CN" altLang="en-US" sz="2400">
                <a:solidFill>
                  <a:srgbClr val="A50021"/>
                </a:solidFill>
              </a:rPr>
              <a:t>相容性微命令：</a:t>
            </a:r>
            <a:r>
              <a:rPr lang="zh-CN" altLang="en-US" sz="2400"/>
              <a:t>指在同一个微周期中可以同时出现的微命令</a:t>
            </a:r>
          </a:p>
        </p:txBody>
      </p:sp>
      <p:sp>
        <p:nvSpPr>
          <p:cNvPr id="250886" name="AutoShape 6"/>
          <p:cNvSpPr>
            <a:spLocks noChangeArrowheads="1"/>
          </p:cNvSpPr>
          <p:nvPr/>
        </p:nvSpPr>
        <p:spPr bwMode="auto">
          <a:xfrm>
            <a:off x="827088" y="908050"/>
            <a:ext cx="2592387" cy="1223963"/>
          </a:xfrm>
          <a:prstGeom prst="wedgeRoundRectCallout">
            <a:avLst>
              <a:gd name="adj1" fmla="val 44000"/>
              <a:gd name="adj2" fmla="val 112778"/>
              <a:gd name="adj3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/>
              <a:t>可以提高信息位的利用率，缩短微指令字长</a:t>
            </a:r>
          </a:p>
        </p:txBody>
      </p:sp>
      <p:sp>
        <p:nvSpPr>
          <p:cNvPr id="250887" name="AutoShape 7"/>
          <p:cNvSpPr>
            <a:spLocks noChangeArrowheads="1"/>
          </p:cNvSpPr>
          <p:nvPr/>
        </p:nvSpPr>
        <p:spPr bwMode="auto">
          <a:xfrm>
            <a:off x="6227763" y="692150"/>
            <a:ext cx="2592387" cy="1223963"/>
          </a:xfrm>
          <a:prstGeom prst="wedgeRoundRectCallout">
            <a:avLst>
              <a:gd name="adj1" fmla="val -36528"/>
              <a:gd name="adj2" fmla="val 125616"/>
              <a:gd name="adj3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/>
              <a:t>有利于实现并行操作，加快指令的执行速度</a:t>
            </a:r>
          </a:p>
        </p:txBody>
      </p:sp>
      <p:graphicFrame>
        <p:nvGraphicFramePr>
          <p:cNvPr id="32776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3995738" y="3573463"/>
          <a:ext cx="5148262" cy="286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3" name="Visio" r:id="rId3" imgW="3944874" imgH="2199132" progId="Visio.Drawing.11">
                  <p:embed/>
                </p:oleObj>
              </mc:Choice>
              <mc:Fallback>
                <p:oleObj name="Visio" r:id="rId3" imgW="3944874" imgH="2199132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3573463"/>
                        <a:ext cx="5148262" cy="2868612"/>
                      </a:xfrm>
                      <a:prstGeom prst="rect">
                        <a:avLst/>
                      </a:prstGeom>
                      <a:solidFill>
                        <a:srgbClr val="DDDDDD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857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890" name="AutoShape 10"/>
          <p:cNvSpPr>
            <a:spLocks noChangeArrowheads="1"/>
          </p:cNvSpPr>
          <p:nvPr/>
        </p:nvSpPr>
        <p:spPr bwMode="auto">
          <a:xfrm>
            <a:off x="7235825" y="5516563"/>
            <a:ext cx="1728788" cy="936625"/>
          </a:xfrm>
          <a:prstGeom prst="cloudCallout">
            <a:avLst>
              <a:gd name="adj1" fmla="val -113454"/>
              <a:gd name="adj2" fmla="val -20509"/>
            </a:avLst>
          </a:prstGeom>
          <a:solidFill>
            <a:srgbClr val="FEEDCE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A50021"/>
                </a:solidFill>
              </a:rPr>
              <a:t>为何只有</a:t>
            </a:r>
            <a:r>
              <a:rPr lang="en-US" altLang="zh-CN" sz="2000">
                <a:solidFill>
                  <a:srgbClr val="A50021"/>
                </a:solidFill>
              </a:rPr>
              <a:t>7</a:t>
            </a:r>
            <a:r>
              <a:rPr lang="zh-CN" altLang="en-US" sz="2000">
                <a:solidFill>
                  <a:srgbClr val="A50021"/>
                </a:solidFill>
              </a:rPr>
              <a:t>个？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5088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5088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5088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25089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5" grpId="0"/>
      <p:bldP spid="250886" grpId="0" animBg="1"/>
      <p:bldP spid="250887" grpId="0" animBg="1"/>
      <p:bldP spid="25089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59D7B91B-8781-468B-88BA-371A98EBD405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32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677150" cy="563563"/>
          </a:xfrm>
        </p:spPr>
        <p:txBody>
          <a:bodyPr/>
          <a:lstStyle/>
          <a:p>
            <a:pPr eaLnBrk="1" hangingPunct="1"/>
            <a:r>
              <a:rPr lang="zh-CN" altLang="en-US" smtClean="0"/>
              <a:t>用字段直接编译法，重新设计微指令格式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zh-CN" sz="2400" smtClean="0">
                <a:latin typeface="Arial" panose="020B0604020202020204" pitchFamily="34" charset="0"/>
              </a:rPr>
              <a:t>24</a:t>
            </a:r>
            <a:r>
              <a:rPr lang="zh-CN" altLang="en-US" sz="2400" smtClean="0">
                <a:latin typeface="Arial" panose="020B0604020202020204" pitchFamily="34" charset="0"/>
              </a:rPr>
              <a:t>个控制信号中，将总线数据送目的部件的</a:t>
            </a:r>
            <a:r>
              <a:rPr lang="en-US" altLang="zh-CN" sz="2400" smtClean="0">
                <a:solidFill>
                  <a:srgbClr val="A50021"/>
                </a:solidFill>
                <a:latin typeface="Arial" panose="020B0604020202020204" pitchFamily="34" charset="0"/>
              </a:rPr>
              <a:t>7</a:t>
            </a:r>
            <a:r>
              <a:rPr lang="zh-CN" altLang="en-US" sz="2400" smtClean="0">
                <a:solidFill>
                  <a:srgbClr val="A50021"/>
                </a:solidFill>
                <a:latin typeface="Arial" panose="020B0604020202020204" pitchFamily="34" charset="0"/>
              </a:rPr>
              <a:t>个控制信号</a:t>
            </a:r>
            <a:r>
              <a:rPr lang="zh-CN" altLang="en-US" sz="2400" smtClean="0">
                <a:latin typeface="Arial" panose="020B0604020202020204" pitchFamily="34" charset="0"/>
              </a:rPr>
              <a:t>组成</a:t>
            </a:r>
            <a:r>
              <a:rPr lang="en-US" altLang="zh-CN" sz="2400" smtClean="0">
                <a:latin typeface="Arial" panose="020B0604020202020204" pitchFamily="34" charset="0"/>
              </a:rPr>
              <a:t>1</a:t>
            </a:r>
            <a:r>
              <a:rPr lang="zh-CN" altLang="en-US" sz="2400" smtClean="0">
                <a:latin typeface="Arial" panose="020B0604020202020204" pitchFamily="34" charset="0"/>
              </a:rPr>
              <a:t>个字段（</a:t>
            </a:r>
            <a:r>
              <a:rPr lang="en-US" altLang="zh-CN" sz="2400" smtClean="0">
                <a:latin typeface="Arial" panose="020B0604020202020204" pitchFamily="34" charset="0"/>
              </a:rPr>
              <a:t>BTO</a:t>
            </a:r>
            <a:r>
              <a:rPr lang="zh-CN" altLang="en-US" sz="2400" smtClean="0">
                <a:latin typeface="Arial" panose="020B0604020202020204" pitchFamily="34" charset="0"/>
              </a:rPr>
              <a:t>）编码和译码，将部件数据送总线的</a:t>
            </a:r>
            <a:r>
              <a:rPr lang="en-US" altLang="zh-CN" sz="2400" smtClean="0">
                <a:solidFill>
                  <a:srgbClr val="A50021"/>
                </a:solidFill>
                <a:latin typeface="Arial" panose="020B0604020202020204" pitchFamily="34" charset="0"/>
              </a:rPr>
              <a:t>4</a:t>
            </a:r>
            <a:r>
              <a:rPr lang="zh-CN" altLang="en-US" sz="2400" smtClean="0">
                <a:solidFill>
                  <a:srgbClr val="A50021"/>
                </a:solidFill>
                <a:latin typeface="Arial" panose="020B0604020202020204" pitchFamily="34" charset="0"/>
              </a:rPr>
              <a:t>个控制信号</a:t>
            </a:r>
            <a:r>
              <a:rPr lang="zh-CN" altLang="en-US" sz="2400" smtClean="0">
                <a:latin typeface="Arial" panose="020B0604020202020204" pitchFamily="34" charset="0"/>
              </a:rPr>
              <a:t>组成</a:t>
            </a:r>
            <a:r>
              <a:rPr lang="en-US" altLang="zh-CN" sz="2400" smtClean="0">
                <a:latin typeface="Arial" panose="020B0604020202020204" pitchFamily="34" charset="0"/>
              </a:rPr>
              <a:t>1</a:t>
            </a:r>
            <a:r>
              <a:rPr lang="zh-CN" altLang="en-US" sz="2400" smtClean="0">
                <a:latin typeface="Arial" panose="020B0604020202020204" pitchFamily="34" charset="0"/>
              </a:rPr>
              <a:t>个字段（</a:t>
            </a:r>
            <a:r>
              <a:rPr lang="en-US" altLang="zh-CN" sz="2400" smtClean="0">
                <a:latin typeface="Arial" panose="020B0604020202020204" pitchFamily="34" charset="0"/>
              </a:rPr>
              <a:t>OTB</a:t>
            </a:r>
            <a:r>
              <a:rPr lang="zh-CN" altLang="en-US" sz="2400" smtClean="0">
                <a:latin typeface="Arial" panose="020B0604020202020204" pitchFamily="34" charset="0"/>
              </a:rPr>
              <a:t>）编码和译码</a:t>
            </a:r>
          </a:p>
          <a:p>
            <a:pPr eaLnBrk="1" hangingPunct="1"/>
            <a:r>
              <a:rPr lang="en-US" altLang="zh-CN" sz="2400" smtClean="0">
                <a:latin typeface="Arial" panose="020B0604020202020204" pitchFamily="34" charset="0"/>
              </a:rPr>
              <a:t>11</a:t>
            </a:r>
            <a:r>
              <a:rPr lang="zh-CN" altLang="en-US" sz="2400" smtClean="0">
                <a:latin typeface="Arial" panose="020B0604020202020204" pitchFamily="34" charset="0"/>
              </a:rPr>
              <a:t>个控制信号：从直接控制的</a:t>
            </a:r>
            <a:r>
              <a:rPr lang="en-US" altLang="zh-CN" sz="2400" smtClean="0">
                <a:solidFill>
                  <a:srgbClr val="FF0000"/>
                </a:solidFill>
                <a:latin typeface="Arial" panose="020B0604020202020204" pitchFamily="34" charset="0"/>
              </a:rPr>
              <a:t>11</a:t>
            </a:r>
            <a:r>
              <a:rPr lang="zh-CN" altLang="en-US" sz="2400" smtClean="0">
                <a:solidFill>
                  <a:srgbClr val="FF0000"/>
                </a:solidFill>
                <a:latin typeface="Arial" panose="020B0604020202020204" pitchFamily="34" charset="0"/>
              </a:rPr>
              <a:t>位缩短到了</a:t>
            </a:r>
            <a:r>
              <a:rPr lang="zh-CN" altLang="en-US" sz="2400" smtClean="0">
                <a:latin typeface="Arial" panose="020B0604020202020204" pitchFamily="34" charset="0"/>
              </a:rPr>
              <a:t>字段直接译码的</a:t>
            </a:r>
            <a:r>
              <a:rPr lang="en-US" altLang="zh-CN" sz="2400" smtClean="0">
                <a:solidFill>
                  <a:srgbClr val="FF0000"/>
                </a:solidFill>
                <a:latin typeface="Arial" panose="020B0604020202020204" pitchFamily="34" charset="0"/>
              </a:rPr>
              <a:t>6</a:t>
            </a:r>
            <a:r>
              <a:rPr lang="zh-CN" altLang="en-US" sz="2400" smtClean="0">
                <a:solidFill>
                  <a:srgbClr val="FF0000"/>
                </a:solidFill>
                <a:latin typeface="Arial" panose="020B0604020202020204" pitchFamily="34" charset="0"/>
              </a:rPr>
              <a:t>位</a:t>
            </a:r>
            <a:r>
              <a:rPr lang="zh-CN" altLang="en-US" sz="2400" smtClean="0">
                <a:latin typeface="Arial" panose="020B0604020202020204" pitchFamily="34" charset="0"/>
              </a:rPr>
              <a:t>。</a:t>
            </a:r>
          </a:p>
          <a:p>
            <a:pPr eaLnBrk="1" hangingPunct="1"/>
            <a:r>
              <a:rPr lang="zh-CN" altLang="en-US" sz="2400" smtClean="0">
                <a:latin typeface="Arial" panose="020B0604020202020204" pitchFamily="34" charset="0"/>
              </a:rPr>
              <a:t>去掉了</a:t>
            </a:r>
            <a:r>
              <a:rPr lang="en-US" altLang="zh-CN" sz="2400" smtClean="0">
                <a:latin typeface="Arial" panose="020B0604020202020204" pitchFamily="34" charset="0"/>
              </a:rPr>
              <a:t>B-R1</a:t>
            </a:r>
            <a:r>
              <a:rPr lang="zh-CN" altLang="en-US" sz="2400" smtClean="0">
                <a:latin typeface="Arial" panose="020B0604020202020204" pitchFamily="34" charset="0"/>
              </a:rPr>
              <a:t>、 </a:t>
            </a:r>
            <a:r>
              <a:rPr lang="en-US" altLang="zh-CN" sz="2400" smtClean="0">
                <a:latin typeface="Arial" panose="020B0604020202020204" pitchFamily="34" charset="0"/>
              </a:rPr>
              <a:t>B-R2 </a:t>
            </a:r>
            <a:r>
              <a:rPr lang="zh-CN" altLang="en-US" sz="2400" smtClean="0">
                <a:latin typeface="Arial" panose="020B0604020202020204" pitchFamily="34" charset="0"/>
              </a:rPr>
              <a:t>、</a:t>
            </a:r>
            <a:r>
              <a:rPr lang="en-US" altLang="zh-CN" sz="2400" smtClean="0">
                <a:latin typeface="Arial" panose="020B0604020202020204" pitchFamily="34" charset="0"/>
              </a:rPr>
              <a:t>B-R3</a:t>
            </a:r>
            <a:r>
              <a:rPr lang="zh-CN" altLang="en-US" sz="2400" smtClean="0">
                <a:latin typeface="Arial" panose="020B0604020202020204" pitchFamily="34" charset="0"/>
              </a:rPr>
              <a:t>、</a:t>
            </a:r>
            <a:r>
              <a:rPr lang="en-US" altLang="zh-CN" sz="2400" smtClean="0">
                <a:latin typeface="Arial" panose="020B0604020202020204" pitchFamily="34" charset="0"/>
              </a:rPr>
              <a:t>R1-B# </a:t>
            </a:r>
            <a:r>
              <a:rPr lang="zh-CN" altLang="en-US" sz="2400" smtClean="0">
                <a:latin typeface="Arial" panose="020B0604020202020204" pitchFamily="34" charset="0"/>
              </a:rPr>
              <a:t>、</a:t>
            </a:r>
            <a:r>
              <a:rPr lang="en-US" altLang="zh-CN" sz="2400" smtClean="0">
                <a:latin typeface="Arial" panose="020B0604020202020204" pitchFamily="34" charset="0"/>
              </a:rPr>
              <a:t>R2-B# </a:t>
            </a:r>
            <a:r>
              <a:rPr lang="zh-CN" altLang="en-US" sz="2400" smtClean="0">
                <a:latin typeface="Arial" panose="020B0604020202020204" pitchFamily="34" charset="0"/>
              </a:rPr>
              <a:t>、</a:t>
            </a:r>
            <a:r>
              <a:rPr lang="en-US" altLang="zh-CN" sz="2400" smtClean="0">
                <a:latin typeface="Arial" panose="020B0604020202020204" pitchFamily="34" charset="0"/>
              </a:rPr>
              <a:t>R3-B#</a:t>
            </a:r>
          </a:p>
          <a:p>
            <a:pPr eaLnBrk="1" hangingPunct="1"/>
            <a:r>
              <a:rPr lang="zh-CN" altLang="en-US" sz="2400" smtClean="0">
                <a:latin typeface="Arial" panose="020B0604020202020204" pitchFamily="34" charset="0"/>
              </a:rPr>
              <a:t>微指令字长从</a:t>
            </a:r>
            <a:r>
              <a:rPr lang="en-US" altLang="zh-CN" sz="2400" smtClean="0">
                <a:latin typeface="Arial" panose="020B0604020202020204" pitchFamily="34" charset="0"/>
              </a:rPr>
              <a:t>28</a:t>
            </a:r>
            <a:r>
              <a:rPr lang="zh-CN" altLang="en-US" sz="2400" smtClean="0">
                <a:latin typeface="Arial" panose="020B0604020202020204" pitchFamily="34" charset="0"/>
              </a:rPr>
              <a:t>位缩短到了</a:t>
            </a:r>
            <a:r>
              <a:rPr lang="en-US" altLang="zh-CN" sz="2400" smtClean="0">
                <a:latin typeface="Arial" panose="020B0604020202020204" pitchFamily="34" charset="0"/>
              </a:rPr>
              <a:t>17</a:t>
            </a:r>
            <a:r>
              <a:rPr lang="zh-CN" altLang="en-US" sz="2400" smtClean="0">
                <a:latin typeface="Arial" panose="020B0604020202020204" pitchFamily="34" charset="0"/>
              </a:rPr>
              <a:t>位。</a:t>
            </a:r>
          </a:p>
        </p:txBody>
      </p:sp>
      <p:graphicFrame>
        <p:nvGraphicFramePr>
          <p:cNvPr id="258474" name="Group 426"/>
          <p:cNvGraphicFramePr>
            <a:graphicFrameLocks noGrp="1"/>
          </p:cNvGraphicFramePr>
          <p:nvPr>
            <p:ph sz="half" idx="2"/>
          </p:nvPr>
        </p:nvGraphicFramePr>
        <p:xfrm>
          <a:off x="539750" y="4149725"/>
          <a:ext cx="8229600" cy="1079500"/>
        </p:xfrm>
        <a:graphic>
          <a:graphicData uri="http://schemas.openxmlformats.org/drawingml/2006/table">
            <a:tbl>
              <a:tblPr/>
              <a:tblGrid>
                <a:gridCol w="1135063"/>
                <a:gridCol w="1203325"/>
                <a:gridCol w="839787"/>
                <a:gridCol w="581025"/>
                <a:gridCol w="568325"/>
                <a:gridCol w="566738"/>
                <a:gridCol w="569912"/>
                <a:gridCol w="636588"/>
                <a:gridCol w="523875"/>
                <a:gridCol w="611187"/>
                <a:gridCol w="993775"/>
              </a:tblGrid>
              <a:tr h="566737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16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~M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13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~M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~M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5127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BTO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OTB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PC+1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i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J1#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下址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8558" name="Group 510"/>
          <p:cNvGraphicFramePr>
            <a:graphicFrameLocks noGrp="1"/>
          </p:cNvGraphicFramePr>
          <p:nvPr>
            <p:ph sz="quarter" idx="4294967295"/>
          </p:nvPr>
        </p:nvGraphicFramePr>
        <p:xfrm>
          <a:off x="4211638" y="2924175"/>
          <a:ext cx="4608512" cy="3570286"/>
        </p:xfrm>
        <a:graphic>
          <a:graphicData uri="http://schemas.openxmlformats.org/drawingml/2006/table">
            <a:tbl>
              <a:tblPr/>
              <a:tblGrid>
                <a:gridCol w="1452562"/>
                <a:gridCol w="1571625"/>
                <a:gridCol w="1584325"/>
              </a:tblGrid>
              <a:tr h="3962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编码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+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译码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BTO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OTB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962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000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962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001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B-DA1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ALU-B#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962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010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B-DA2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PC-B#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962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011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B-IR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R0-B#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962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B-AR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M-R#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962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101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B-R0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962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110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M-W#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400086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111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B-PC#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5847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5855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779EA5B9-721A-4D01-B779-24E526124E9C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33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398338" name="Group 2"/>
          <p:cNvGrpSpPr>
            <a:grpSpLocks/>
          </p:cNvGrpSpPr>
          <p:nvPr/>
        </p:nvGrpSpPr>
        <p:grpSpPr bwMode="auto">
          <a:xfrm>
            <a:off x="4427538" y="1123950"/>
            <a:ext cx="4432300" cy="5545138"/>
            <a:chOff x="2789" y="663"/>
            <a:chExt cx="2792" cy="3493"/>
          </a:xfrm>
        </p:grpSpPr>
        <p:graphicFrame>
          <p:nvGraphicFramePr>
            <p:cNvPr id="34873" name="Object 3"/>
            <p:cNvGraphicFramePr>
              <a:graphicFrameLocks noChangeAspect="1"/>
            </p:cNvGraphicFramePr>
            <p:nvPr/>
          </p:nvGraphicFramePr>
          <p:xfrm>
            <a:off x="2789" y="663"/>
            <a:ext cx="2792" cy="34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87" name="Visio" r:id="rId3" imgW="4528185" imgH="5663946" progId="Visio.Drawing.11">
                    <p:embed/>
                  </p:oleObj>
                </mc:Choice>
                <mc:Fallback>
                  <p:oleObj name="Visio" r:id="rId3" imgW="4528185" imgH="5663946" progId="Visio.Drawing.11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9" y="663"/>
                          <a:ext cx="2792" cy="34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74" name="Text Box 4"/>
            <p:cNvSpPr txBox="1">
              <a:spLocks noChangeArrowheads="1"/>
            </p:cNvSpPr>
            <p:nvPr/>
          </p:nvSpPr>
          <p:spPr bwMode="auto">
            <a:xfrm>
              <a:off x="3424" y="2160"/>
              <a:ext cx="4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</a:rPr>
                <a:t>110</a:t>
              </a:r>
            </a:p>
          </p:txBody>
        </p:sp>
        <p:sp>
          <p:nvSpPr>
            <p:cNvPr id="34875" name="Text Box 5"/>
            <p:cNvSpPr txBox="1">
              <a:spLocks noChangeArrowheads="1"/>
            </p:cNvSpPr>
            <p:nvPr/>
          </p:nvSpPr>
          <p:spPr bwMode="auto">
            <a:xfrm>
              <a:off x="4150" y="709"/>
              <a:ext cx="4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</a:rPr>
                <a:t>000</a:t>
              </a:r>
            </a:p>
          </p:txBody>
        </p:sp>
        <p:sp>
          <p:nvSpPr>
            <p:cNvPr id="34876" name="Text Box 6"/>
            <p:cNvSpPr txBox="1">
              <a:spLocks noChangeArrowheads="1"/>
            </p:cNvSpPr>
            <p:nvPr/>
          </p:nvSpPr>
          <p:spPr bwMode="auto">
            <a:xfrm>
              <a:off x="4830" y="2160"/>
              <a:ext cx="4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</a:rPr>
                <a:t>010</a:t>
              </a:r>
            </a:p>
          </p:txBody>
        </p:sp>
        <p:sp>
          <p:nvSpPr>
            <p:cNvPr id="34877" name="Text Box 7"/>
            <p:cNvSpPr txBox="1">
              <a:spLocks noChangeArrowheads="1"/>
            </p:cNvSpPr>
            <p:nvPr/>
          </p:nvSpPr>
          <p:spPr bwMode="auto">
            <a:xfrm>
              <a:off x="4377" y="1434"/>
              <a:ext cx="4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</a:rPr>
                <a:t>001</a:t>
              </a:r>
            </a:p>
          </p:txBody>
        </p:sp>
        <p:sp>
          <p:nvSpPr>
            <p:cNvPr id="34878" name="Text Box 8"/>
            <p:cNvSpPr txBox="1">
              <a:spLocks noChangeArrowheads="1"/>
            </p:cNvSpPr>
            <p:nvPr/>
          </p:nvSpPr>
          <p:spPr bwMode="auto">
            <a:xfrm>
              <a:off x="4830" y="2931"/>
              <a:ext cx="4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</a:rPr>
                <a:t>011</a:t>
              </a:r>
            </a:p>
          </p:txBody>
        </p:sp>
        <p:sp>
          <p:nvSpPr>
            <p:cNvPr id="34879" name="Text Box 9"/>
            <p:cNvSpPr txBox="1">
              <a:spLocks noChangeArrowheads="1"/>
            </p:cNvSpPr>
            <p:nvPr/>
          </p:nvSpPr>
          <p:spPr bwMode="auto">
            <a:xfrm>
              <a:off x="3833" y="2931"/>
              <a:ext cx="4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</a:rPr>
                <a:t>100</a:t>
              </a:r>
            </a:p>
          </p:txBody>
        </p:sp>
        <p:sp>
          <p:nvSpPr>
            <p:cNvPr id="34880" name="Text Box 10"/>
            <p:cNvSpPr txBox="1">
              <a:spLocks noChangeArrowheads="1"/>
            </p:cNvSpPr>
            <p:nvPr/>
          </p:nvSpPr>
          <p:spPr bwMode="auto">
            <a:xfrm>
              <a:off x="3833" y="3339"/>
              <a:ext cx="4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</a:rPr>
                <a:t>101</a:t>
              </a:r>
            </a:p>
          </p:txBody>
        </p:sp>
        <p:sp>
          <p:nvSpPr>
            <p:cNvPr id="34881" name="Text Box 11"/>
            <p:cNvSpPr txBox="1">
              <a:spLocks noChangeArrowheads="1"/>
            </p:cNvSpPr>
            <p:nvPr/>
          </p:nvSpPr>
          <p:spPr bwMode="auto">
            <a:xfrm>
              <a:off x="3969" y="3702"/>
              <a:ext cx="4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</a:rPr>
                <a:t>111</a:t>
              </a:r>
            </a:p>
          </p:txBody>
        </p:sp>
      </p:grpSp>
      <p:sp>
        <p:nvSpPr>
          <p:cNvPr id="34820" name="Rectangle 1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389813" cy="563563"/>
          </a:xfrm>
        </p:spPr>
        <p:txBody>
          <a:bodyPr/>
          <a:lstStyle/>
          <a:p>
            <a:pPr eaLnBrk="1" hangingPunct="1"/>
            <a:r>
              <a:rPr lang="zh-CN" altLang="en-US" smtClean="0"/>
              <a:t>字段直接编译法设计的微程序 </a:t>
            </a:r>
          </a:p>
        </p:txBody>
      </p:sp>
      <p:graphicFrame>
        <p:nvGraphicFramePr>
          <p:cNvPr id="398521" name="Group 185"/>
          <p:cNvGraphicFramePr>
            <a:graphicFrameLocks noGrp="1"/>
          </p:cNvGraphicFramePr>
          <p:nvPr>
            <p:ph idx="1"/>
          </p:nvPr>
        </p:nvGraphicFramePr>
        <p:xfrm>
          <a:off x="457200" y="1076325"/>
          <a:ext cx="8229600" cy="5248277"/>
        </p:xfrm>
        <a:graphic>
          <a:graphicData uri="http://schemas.openxmlformats.org/drawingml/2006/table">
            <a:tbl>
              <a:tblPr/>
              <a:tblGrid>
                <a:gridCol w="1260475"/>
                <a:gridCol w="3856038"/>
                <a:gridCol w="1630362"/>
                <a:gridCol w="1482725"/>
              </a:tblGrid>
              <a:tr h="8842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微地址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1431925" algn="r"/>
                        </a:tabLst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1431925" algn="r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1431925" algn="r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1431925" algn="r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1431925" algn="r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431925" algn="r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431925" algn="r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431925" algn="r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431925" algn="r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31925" algn="r"/>
                        </a:tabLst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微指令发出的微操作信号</a:t>
                      </a:r>
                    </a:p>
                  </a:txBody>
                  <a:tcPr marL="0" marR="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22325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0313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383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判别测试字段（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J1#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）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下址字段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5318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</a:t>
                      </a: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M0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PC-B#,B-AR,PC+1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001</a:t>
                      </a:r>
                    </a:p>
                  </a:txBody>
                  <a:tcPr marL="0" marR="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5207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001</a:t>
                      </a: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M1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M-R# ,B-IR,J1#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×××</a:t>
                      </a:r>
                    </a:p>
                  </a:txBody>
                  <a:tcPr marL="0" marR="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4905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010</a:t>
                      </a: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JMP•M2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PC-B#,B-AR,PC+1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011</a:t>
                      </a:r>
                    </a:p>
                  </a:txBody>
                  <a:tcPr marL="0" marR="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5159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011</a:t>
                      </a: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22325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0313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383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JMP•M3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M-R#, B-PC#,PC+1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</a:t>
                      </a:r>
                    </a:p>
                  </a:txBody>
                  <a:tcPr marL="0" marR="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4921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22325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0313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383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ADD•M3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M-R#, B-DA1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101</a:t>
                      </a:r>
                    </a:p>
                  </a:txBody>
                  <a:tcPr marL="0" marR="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5270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101</a:t>
                      </a: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ADD•M4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R0-B#,B-DA2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111</a:t>
                      </a:r>
                    </a:p>
                  </a:txBody>
                  <a:tcPr marL="0" marR="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5318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110</a:t>
                      </a: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22325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0313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383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ADD•M2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PC-B#,B-AR,PC+1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0" marR="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7540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111</a:t>
                      </a: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22325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0313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383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ADD•M5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MC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=100101, ALU-B#,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B-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R0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</a:t>
                      </a:r>
                    </a:p>
                  </a:txBody>
                  <a:tcPr marL="0" marR="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9833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9852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DD8E374D-05E7-4801-8671-2CF104E7B27C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34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389813" cy="563563"/>
          </a:xfrm>
        </p:spPr>
        <p:txBody>
          <a:bodyPr/>
          <a:lstStyle/>
          <a:p>
            <a:pPr eaLnBrk="1" hangingPunct="1"/>
            <a:r>
              <a:rPr lang="zh-CN" altLang="en-US" smtClean="0"/>
              <a:t>字段直接编译法设计的微程序 </a:t>
            </a:r>
          </a:p>
        </p:txBody>
      </p:sp>
      <p:graphicFrame>
        <p:nvGraphicFramePr>
          <p:cNvPr id="260519" name="Group 423"/>
          <p:cNvGraphicFramePr>
            <a:graphicFrameLocks noGrp="1"/>
          </p:cNvGraphicFramePr>
          <p:nvPr>
            <p:ph idx="1"/>
          </p:nvPr>
        </p:nvGraphicFramePr>
        <p:xfrm>
          <a:off x="179388" y="1196975"/>
          <a:ext cx="8850312" cy="4479927"/>
        </p:xfrm>
        <a:graphic>
          <a:graphicData uri="http://schemas.openxmlformats.org/drawingml/2006/table">
            <a:tbl>
              <a:tblPr/>
              <a:tblGrid>
                <a:gridCol w="647700"/>
                <a:gridCol w="1152525"/>
                <a:gridCol w="1158875"/>
                <a:gridCol w="839787"/>
                <a:gridCol w="593725"/>
                <a:gridCol w="555625"/>
                <a:gridCol w="566738"/>
                <a:gridCol w="569912"/>
                <a:gridCol w="636588"/>
                <a:gridCol w="523875"/>
                <a:gridCol w="611187"/>
                <a:gridCol w="993775"/>
              </a:tblGrid>
              <a:tr h="471494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22325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0313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383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微地址</a:t>
                      </a:r>
                    </a:p>
                  </a:txBody>
                  <a:tcPr marL="90000" marR="90000" marT="46801" marB="468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16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~M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13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~M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~M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5365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BTO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OTB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PC+1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i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J1#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下址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4413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00H</a:t>
                      </a:r>
                    </a:p>
                  </a:txBody>
                  <a:tcPr marL="90000" marR="90000" marT="46801" marB="468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001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433394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01H</a:t>
                      </a:r>
                    </a:p>
                  </a:txBody>
                  <a:tcPr marL="90000" marR="90000" marT="46801" marB="468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011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***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430219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02H</a:t>
                      </a:r>
                    </a:p>
                  </a:txBody>
                  <a:tcPr marL="90000" marR="90000" marT="46801" marB="468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011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43339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22325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0313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383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03H</a:t>
                      </a:r>
                    </a:p>
                  </a:txBody>
                  <a:tcPr marL="90000" marR="90000" marT="46801" marB="468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111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433394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04H</a:t>
                      </a:r>
                    </a:p>
                  </a:txBody>
                  <a:tcPr marL="90000" marR="90000" marT="46801" marB="468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001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101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433394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05H</a:t>
                      </a:r>
                    </a:p>
                  </a:txBody>
                  <a:tcPr marL="90000" marR="90000" marT="46801" marB="468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011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111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433394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06H</a:t>
                      </a:r>
                    </a:p>
                  </a:txBody>
                  <a:tcPr marL="90000" marR="90000" marT="46801" marB="468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433394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07H</a:t>
                      </a:r>
                    </a:p>
                  </a:txBody>
                  <a:tcPr marL="90000" marR="90000" marT="46801" marB="468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101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001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</a:tbl>
          </a:graphicData>
        </a:graphic>
      </p:graphicFrame>
      <p:pic>
        <p:nvPicPr>
          <p:cNvPr id="260520" name="Picture 424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0" y="59499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6051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26052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F29CEA2D-5644-402F-AD1E-69724DFB101C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35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（</a:t>
            </a:r>
            <a:r>
              <a:rPr lang="en-US" altLang="zh-CN" smtClean="0"/>
              <a:t>4</a:t>
            </a:r>
            <a:r>
              <a:rPr lang="zh-CN" altLang="en-US" smtClean="0"/>
              <a:t>）字段间接编译法 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76325"/>
            <a:ext cx="7643813" cy="2640013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编码方法：某字段的编码含意，除了其本身的编码外，还需要由另一字段来加以解释。也就是说，某一字段所产生的微命令，是和另一字段的代码联合定义出来的。 </a:t>
            </a:r>
          </a:p>
          <a:p>
            <a:pPr eaLnBrk="1" hangingPunct="1"/>
            <a:r>
              <a:rPr lang="zh-CN" altLang="en-US" sz="2400" smtClean="0">
                <a:solidFill>
                  <a:srgbClr val="A50021"/>
                </a:solidFill>
              </a:rPr>
              <a:t>优点：</a:t>
            </a:r>
            <a:r>
              <a:rPr lang="zh-CN" altLang="en-US" sz="2400" smtClean="0"/>
              <a:t>进一步缩短微指令字长的一种编译法。</a:t>
            </a:r>
          </a:p>
          <a:p>
            <a:pPr eaLnBrk="1" hangingPunct="1"/>
            <a:r>
              <a:rPr lang="zh-CN" altLang="en-US" sz="2400" smtClean="0"/>
              <a:t>举例：用字段间接编译法，重新定义微指令格式</a:t>
            </a:r>
          </a:p>
        </p:txBody>
      </p:sp>
      <p:sp>
        <p:nvSpPr>
          <p:cNvPr id="270389" name="AutoShape 53"/>
          <p:cNvSpPr>
            <a:spLocks noChangeArrowheads="1"/>
          </p:cNvSpPr>
          <p:nvPr/>
        </p:nvSpPr>
        <p:spPr bwMode="auto">
          <a:xfrm>
            <a:off x="179388" y="5470525"/>
            <a:ext cx="1752600" cy="838200"/>
          </a:xfrm>
          <a:prstGeom prst="wedgeEllipseCallout">
            <a:avLst>
              <a:gd name="adj1" fmla="val 10870"/>
              <a:gd name="adj2" fmla="val -109468"/>
            </a:avLst>
          </a:prstGeom>
          <a:solidFill>
            <a:srgbClr val="F5D0BF"/>
          </a:solidFill>
          <a:ln w="28575">
            <a:solidFill>
              <a:srgbClr val="66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A5002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字段直接编译法</a:t>
            </a:r>
          </a:p>
          <a:p>
            <a:pPr algn="ctr" eaLnBrk="1" hangingPunct="1"/>
            <a:endParaRPr lang="en-US" altLang="zh-CN" sz="2000">
              <a:solidFill>
                <a:srgbClr val="A5002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70390" name="AutoShape 54"/>
          <p:cNvSpPr>
            <a:spLocks noChangeArrowheads="1"/>
          </p:cNvSpPr>
          <p:nvPr/>
        </p:nvSpPr>
        <p:spPr bwMode="auto">
          <a:xfrm>
            <a:off x="3924300" y="5480050"/>
            <a:ext cx="1371600" cy="685800"/>
          </a:xfrm>
          <a:prstGeom prst="wedgeRoundRectCallout">
            <a:avLst>
              <a:gd name="adj1" fmla="val -68866"/>
              <a:gd name="adj2" fmla="val -95370"/>
              <a:gd name="adj3" fmla="val 16667"/>
            </a:avLst>
          </a:prstGeom>
          <a:solidFill>
            <a:srgbClr val="F5D0BF"/>
          </a:solidFill>
          <a:ln w="28575">
            <a:solidFill>
              <a:srgbClr val="66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A5002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字段间接编译法</a:t>
            </a:r>
          </a:p>
        </p:txBody>
      </p:sp>
      <p:sp>
        <p:nvSpPr>
          <p:cNvPr id="270391" name="AutoShape 55"/>
          <p:cNvSpPr>
            <a:spLocks/>
          </p:cNvSpPr>
          <p:nvPr/>
        </p:nvSpPr>
        <p:spPr bwMode="auto">
          <a:xfrm rot="-5400000">
            <a:off x="3491707" y="4509294"/>
            <a:ext cx="215900" cy="1081087"/>
          </a:xfrm>
          <a:prstGeom prst="leftBrace">
            <a:avLst>
              <a:gd name="adj1" fmla="val 41728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0392" name="AutoShape 56"/>
          <p:cNvSpPr>
            <a:spLocks noChangeArrowheads="1"/>
          </p:cNvSpPr>
          <p:nvPr/>
        </p:nvSpPr>
        <p:spPr bwMode="auto">
          <a:xfrm>
            <a:off x="179388" y="5445125"/>
            <a:ext cx="1752600" cy="838200"/>
          </a:xfrm>
          <a:prstGeom prst="wedgeEllipseCallout">
            <a:avLst>
              <a:gd name="adj1" fmla="val 76542"/>
              <a:gd name="adj2" fmla="val -113069"/>
            </a:avLst>
          </a:prstGeom>
          <a:solidFill>
            <a:srgbClr val="F5D0BF"/>
          </a:solidFill>
          <a:ln w="28575">
            <a:solidFill>
              <a:srgbClr val="66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A5002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字段直接编译法</a:t>
            </a:r>
            <a:endParaRPr lang="zh-CN" altLang="en-US" sz="20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70393" name="AutoShape 57"/>
          <p:cNvSpPr>
            <a:spLocks noChangeArrowheads="1"/>
          </p:cNvSpPr>
          <p:nvPr/>
        </p:nvSpPr>
        <p:spPr bwMode="auto">
          <a:xfrm>
            <a:off x="7019925" y="2565400"/>
            <a:ext cx="1447800" cy="838200"/>
          </a:xfrm>
          <a:prstGeom prst="wedgeEllipseCallout">
            <a:avLst>
              <a:gd name="adj1" fmla="val -119847"/>
              <a:gd name="adj2" fmla="val 63069"/>
            </a:avLst>
          </a:prstGeom>
          <a:solidFill>
            <a:srgbClr val="F5D0B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A5002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直接控制法</a:t>
            </a:r>
          </a:p>
        </p:txBody>
      </p:sp>
      <p:graphicFrame>
        <p:nvGraphicFramePr>
          <p:cNvPr id="270441" name="Group 105"/>
          <p:cNvGraphicFramePr>
            <a:graphicFrameLocks noGrp="1"/>
          </p:cNvGraphicFramePr>
          <p:nvPr>
            <p:ph sz="half" idx="2"/>
          </p:nvPr>
        </p:nvGraphicFramePr>
        <p:xfrm>
          <a:off x="539750" y="3860800"/>
          <a:ext cx="8229600" cy="1079500"/>
        </p:xfrm>
        <a:graphic>
          <a:graphicData uri="http://schemas.openxmlformats.org/drawingml/2006/table">
            <a:tbl>
              <a:tblPr/>
              <a:tblGrid>
                <a:gridCol w="1135063"/>
                <a:gridCol w="1168400"/>
                <a:gridCol w="936625"/>
                <a:gridCol w="519112"/>
                <a:gridCol w="568325"/>
                <a:gridCol w="566738"/>
                <a:gridCol w="569912"/>
                <a:gridCol w="636588"/>
                <a:gridCol w="523875"/>
                <a:gridCol w="611187"/>
                <a:gridCol w="993775"/>
              </a:tblGrid>
              <a:tr h="566737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15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~M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12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~M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~M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5127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BTO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OTB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FUNC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FS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i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下址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</a:tbl>
          </a:graphicData>
        </a:graphic>
      </p:graphicFrame>
      <p:sp>
        <p:nvSpPr>
          <p:cNvPr id="270437" name="AutoShape 101"/>
          <p:cNvSpPr>
            <a:spLocks/>
          </p:cNvSpPr>
          <p:nvPr/>
        </p:nvSpPr>
        <p:spPr bwMode="auto">
          <a:xfrm rot="5400000" flipV="1">
            <a:off x="5868988" y="2205038"/>
            <a:ext cx="287337" cy="3024187"/>
          </a:xfrm>
          <a:prstGeom prst="leftBrace">
            <a:avLst>
              <a:gd name="adj1" fmla="val 8770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7044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7038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27039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27039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27039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703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27043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89" grpId="0" animBg="1"/>
      <p:bldP spid="270390" grpId="0" animBg="1"/>
      <p:bldP spid="270391" grpId="0" animBg="1"/>
      <p:bldP spid="270392" grpId="0" animBg="1"/>
      <p:bldP spid="270393" grpId="0" animBg="1" autoUpdateAnimBg="0"/>
      <p:bldP spid="27043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BECBE0E2-8777-4373-9992-C0616F8D7BE2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36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173913" cy="563563"/>
          </a:xfrm>
        </p:spPr>
        <p:txBody>
          <a:bodyPr/>
          <a:lstStyle/>
          <a:p>
            <a:pPr eaLnBrk="1" hangingPunct="1"/>
            <a:r>
              <a:rPr lang="zh-CN" altLang="en-US" smtClean="0"/>
              <a:t>用字段间接编译法，重新设计微指令</a:t>
            </a:r>
          </a:p>
        </p:txBody>
      </p:sp>
      <p:graphicFrame>
        <p:nvGraphicFramePr>
          <p:cNvPr id="274849" name="Group 417"/>
          <p:cNvGraphicFramePr>
            <a:graphicFrameLocks noGrp="1"/>
          </p:cNvGraphicFramePr>
          <p:nvPr>
            <p:ph sz="half" idx="1"/>
          </p:nvPr>
        </p:nvGraphicFramePr>
        <p:xfrm>
          <a:off x="457200" y="1076325"/>
          <a:ext cx="4038600" cy="5100726"/>
        </p:xfrm>
        <a:graphic>
          <a:graphicData uri="http://schemas.openxmlformats.org/drawingml/2006/table">
            <a:tbl>
              <a:tblPr/>
              <a:tblGrid>
                <a:gridCol w="1774825"/>
                <a:gridCol w="2263775"/>
              </a:tblGrid>
              <a:tr h="822857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BTO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编码</a:t>
                      </a:r>
                      <a:endParaRPr kumimoji="0" lang="zh-CN" altLang="en-US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BTO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信号</a:t>
                      </a:r>
                      <a:endParaRPr kumimoji="0" lang="zh-CN" altLang="en-US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53650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</a:t>
                      </a:r>
                      <a:endParaRPr kumimoji="0" lang="en-US" altLang="zh-CN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53333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001</a:t>
                      </a:r>
                      <a:endParaRPr kumimoji="0" lang="en-US" altLang="zh-CN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B-DA1</a:t>
                      </a:r>
                      <a:endParaRPr kumimoji="0" lang="en-US" altLang="zh-CN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534921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010</a:t>
                      </a:r>
                      <a:endParaRPr kumimoji="0" lang="en-US" altLang="zh-CN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B-DA2</a:t>
                      </a:r>
                      <a:endParaRPr kumimoji="0" lang="en-US" altLang="zh-CN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534921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011</a:t>
                      </a:r>
                      <a:endParaRPr kumimoji="0" lang="en-US" altLang="zh-CN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B-IR</a:t>
                      </a:r>
                      <a:endParaRPr kumimoji="0" lang="en-US" altLang="zh-CN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534921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100</a:t>
                      </a:r>
                      <a:endParaRPr kumimoji="0" lang="en-US" altLang="zh-CN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B-AR</a:t>
                      </a:r>
                      <a:endParaRPr kumimoji="0" lang="en-US" altLang="zh-CN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53333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101</a:t>
                      </a:r>
                      <a:endParaRPr kumimoji="0" lang="en-US" altLang="zh-CN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B-R0</a:t>
                      </a:r>
                      <a:endParaRPr kumimoji="0" lang="en-US" altLang="zh-CN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53650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110</a:t>
                      </a:r>
                      <a:endParaRPr kumimoji="0" lang="en-US" altLang="zh-CN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M-W#</a:t>
                      </a:r>
                      <a:endParaRPr kumimoji="0" lang="en-US" altLang="zh-CN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53333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111</a:t>
                      </a:r>
                      <a:endParaRPr kumimoji="0" lang="en-US" altLang="zh-CN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B-PC</a:t>
                      </a:r>
                      <a:endParaRPr kumimoji="0" lang="en-US" altLang="zh-CN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4765" name="Group 333"/>
          <p:cNvGraphicFramePr>
            <a:graphicFrameLocks noGrp="1"/>
          </p:cNvGraphicFramePr>
          <p:nvPr>
            <p:ph sz="quarter" idx="2"/>
          </p:nvPr>
        </p:nvGraphicFramePr>
        <p:xfrm>
          <a:off x="5435600" y="1125538"/>
          <a:ext cx="2660650" cy="2547938"/>
        </p:xfrm>
        <a:graphic>
          <a:graphicData uri="http://schemas.openxmlformats.org/drawingml/2006/table">
            <a:tbl>
              <a:tblPr/>
              <a:tblGrid>
                <a:gridCol w="1247775"/>
                <a:gridCol w="1412875"/>
              </a:tblGrid>
              <a:tr h="804862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OTB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编码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OTB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信号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4000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4746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ALU-B#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42068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PC-B#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4476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M-R#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4848" name="Group 416"/>
          <p:cNvGraphicFramePr>
            <a:graphicFrameLocks noGrp="1"/>
          </p:cNvGraphicFramePr>
          <p:nvPr>
            <p:ph sz="quarter" idx="3"/>
          </p:nvPr>
        </p:nvGraphicFramePr>
        <p:xfrm>
          <a:off x="5364163" y="4221163"/>
          <a:ext cx="3168650" cy="1787644"/>
        </p:xfrm>
        <a:graphic>
          <a:graphicData uri="http://schemas.openxmlformats.org/drawingml/2006/table">
            <a:tbl>
              <a:tblPr/>
              <a:tblGrid>
                <a:gridCol w="1154112"/>
                <a:gridCol w="939800"/>
                <a:gridCol w="1074738"/>
              </a:tblGrid>
              <a:tr h="825031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FUNC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编码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795" marB="4679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FS=0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795" marB="46795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FS=1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795" marB="46795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5931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795" marB="4679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PC+1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795" marB="46795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795" marB="46795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503184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795" marB="4679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J1#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795" marB="46795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R0-B#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795" marB="46795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7484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7476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7484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687A2FCD-CC2E-4911-A77F-23B1B8EF26CD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37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407554" name="Group 2"/>
          <p:cNvGrpSpPr>
            <a:grpSpLocks/>
          </p:cNvGrpSpPr>
          <p:nvPr/>
        </p:nvGrpSpPr>
        <p:grpSpPr bwMode="auto">
          <a:xfrm>
            <a:off x="5435600" y="1123950"/>
            <a:ext cx="3600450" cy="4897438"/>
            <a:chOff x="2789" y="663"/>
            <a:chExt cx="2792" cy="3493"/>
          </a:xfrm>
        </p:grpSpPr>
        <p:graphicFrame>
          <p:nvGraphicFramePr>
            <p:cNvPr id="38959" name="Object 3"/>
            <p:cNvGraphicFramePr>
              <a:graphicFrameLocks noChangeAspect="1"/>
            </p:cNvGraphicFramePr>
            <p:nvPr/>
          </p:nvGraphicFramePr>
          <p:xfrm>
            <a:off x="2789" y="663"/>
            <a:ext cx="2792" cy="34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73" name="Visio" r:id="rId3" imgW="4528185" imgH="5663946" progId="Visio.Drawing.11">
                    <p:embed/>
                  </p:oleObj>
                </mc:Choice>
                <mc:Fallback>
                  <p:oleObj name="Visio" r:id="rId3" imgW="4528185" imgH="5663946" progId="Visio.Drawing.11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9" y="663"/>
                          <a:ext cx="2792" cy="34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60" name="Text Box 4"/>
            <p:cNvSpPr txBox="1">
              <a:spLocks noChangeArrowheads="1"/>
            </p:cNvSpPr>
            <p:nvPr/>
          </p:nvSpPr>
          <p:spPr bwMode="auto">
            <a:xfrm>
              <a:off x="3424" y="2160"/>
              <a:ext cx="453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</a:rPr>
                <a:t>110</a:t>
              </a:r>
            </a:p>
          </p:txBody>
        </p:sp>
        <p:sp>
          <p:nvSpPr>
            <p:cNvPr id="38961" name="Text Box 5"/>
            <p:cNvSpPr txBox="1">
              <a:spLocks noChangeArrowheads="1"/>
            </p:cNvSpPr>
            <p:nvPr/>
          </p:nvSpPr>
          <p:spPr bwMode="auto">
            <a:xfrm>
              <a:off x="4151" y="709"/>
              <a:ext cx="45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</a:rPr>
                <a:t>000</a:t>
              </a:r>
            </a:p>
          </p:txBody>
        </p:sp>
        <p:sp>
          <p:nvSpPr>
            <p:cNvPr id="38962" name="Text Box 6"/>
            <p:cNvSpPr txBox="1">
              <a:spLocks noChangeArrowheads="1"/>
            </p:cNvSpPr>
            <p:nvPr/>
          </p:nvSpPr>
          <p:spPr bwMode="auto">
            <a:xfrm>
              <a:off x="4830" y="2160"/>
              <a:ext cx="453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</a:rPr>
                <a:t>010</a:t>
              </a:r>
            </a:p>
          </p:txBody>
        </p:sp>
        <p:sp>
          <p:nvSpPr>
            <p:cNvPr id="38963" name="Text Box 7"/>
            <p:cNvSpPr txBox="1">
              <a:spLocks noChangeArrowheads="1"/>
            </p:cNvSpPr>
            <p:nvPr/>
          </p:nvSpPr>
          <p:spPr bwMode="auto">
            <a:xfrm>
              <a:off x="4377" y="1434"/>
              <a:ext cx="453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</a:rPr>
                <a:t>001</a:t>
              </a:r>
            </a:p>
          </p:txBody>
        </p:sp>
        <p:sp>
          <p:nvSpPr>
            <p:cNvPr id="38964" name="Text Box 8"/>
            <p:cNvSpPr txBox="1">
              <a:spLocks noChangeArrowheads="1"/>
            </p:cNvSpPr>
            <p:nvPr/>
          </p:nvSpPr>
          <p:spPr bwMode="auto">
            <a:xfrm>
              <a:off x="4830" y="2931"/>
              <a:ext cx="453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</a:rPr>
                <a:t>011</a:t>
              </a:r>
            </a:p>
          </p:txBody>
        </p:sp>
        <p:sp>
          <p:nvSpPr>
            <p:cNvPr id="38965" name="Text Box 9"/>
            <p:cNvSpPr txBox="1">
              <a:spLocks noChangeArrowheads="1"/>
            </p:cNvSpPr>
            <p:nvPr/>
          </p:nvSpPr>
          <p:spPr bwMode="auto">
            <a:xfrm>
              <a:off x="3833" y="2931"/>
              <a:ext cx="453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</a:rPr>
                <a:t>100</a:t>
              </a:r>
            </a:p>
          </p:txBody>
        </p:sp>
        <p:sp>
          <p:nvSpPr>
            <p:cNvPr id="38966" name="Text Box 10"/>
            <p:cNvSpPr txBox="1">
              <a:spLocks noChangeArrowheads="1"/>
            </p:cNvSpPr>
            <p:nvPr/>
          </p:nvSpPr>
          <p:spPr bwMode="auto">
            <a:xfrm>
              <a:off x="3833" y="3339"/>
              <a:ext cx="45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</a:rPr>
                <a:t>101</a:t>
              </a:r>
            </a:p>
          </p:txBody>
        </p:sp>
        <p:sp>
          <p:nvSpPr>
            <p:cNvPr id="38967" name="Text Box 11"/>
            <p:cNvSpPr txBox="1">
              <a:spLocks noChangeArrowheads="1"/>
            </p:cNvSpPr>
            <p:nvPr/>
          </p:nvSpPr>
          <p:spPr bwMode="auto">
            <a:xfrm>
              <a:off x="3970" y="3702"/>
              <a:ext cx="453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</a:rPr>
                <a:t>111</a:t>
              </a:r>
            </a:p>
          </p:txBody>
        </p:sp>
      </p:grpSp>
      <p:sp>
        <p:nvSpPr>
          <p:cNvPr id="38916" name="Rectangle 1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389813" cy="563563"/>
          </a:xfrm>
        </p:spPr>
        <p:txBody>
          <a:bodyPr/>
          <a:lstStyle/>
          <a:p>
            <a:pPr eaLnBrk="1" hangingPunct="1"/>
            <a:r>
              <a:rPr lang="zh-CN" altLang="en-US" smtClean="0"/>
              <a:t>字段间接编译法设计的微程序 </a:t>
            </a:r>
          </a:p>
        </p:txBody>
      </p:sp>
      <p:graphicFrame>
        <p:nvGraphicFramePr>
          <p:cNvPr id="407629" name="Group 77"/>
          <p:cNvGraphicFramePr>
            <a:graphicFrameLocks noGrp="1"/>
          </p:cNvGraphicFramePr>
          <p:nvPr>
            <p:ph idx="1"/>
          </p:nvPr>
        </p:nvGraphicFramePr>
        <p:xfrm>
          <a:off x="250825" y="1125538"/>
          <a:ext cx="5256213" cy="5248277"/>
        </p:xfrm>
        <a:graphic>
          <a:graphicData uri="http://schemas.openxmlformats.org/drawingml/2006/table">
            <a:tbl>
              <a:tblPr/>
              <a:tblGrid>
                <a:gridCol w="863600"/>
                <a:gridCol w="3600450"/>
                <a:gridCol w="792163"/>
              </a:tblGrid>
              <a:tr h="8842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微地址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1431925" algn="r"/>
                        </a:tabLst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1431925" algn="r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1431925" algn="r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1431925" algn="r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1431925" algn="r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431925" algn="r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431925" algn="r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431925" algn="r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431925" algn="r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31925" algn="r"/>
                        </a:tabLst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微指令发出的微操作信号</a:t>
                      </a:r>
                    </a:p>
                  </a:txBody>
                  <a:tcPr marL="0" marR="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下址字段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5318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</a:t>
                      </a: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M0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PC-B#,B-AR,PC+1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001</a:t>
                      </a:r>
                    </a:p>
                  </a:txBody>
                  <a:tcPr marL="0" marR="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5207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001</a:t>
                      </a: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M1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M-R# ,B-IR,J1#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×××</a:t>
                      </a:r>
                    </a:p>
                  </a:txBody>
                  <a:tcPr marL="0" marR="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4905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010</a:t>
                      </a: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JMP•M2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PC-B#,B-AR,PC+1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011</a:t>
                      </a:r>
                    </a:p>
                  </a:txBody>
                  <a:tcPr marL="0" marR="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5159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011</a:t>
                      </a: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22325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0313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383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JMP•M3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M-R#, B-PC#,PC+1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</a:t>
                      </a:r>
                    </a:p>
                  </a:txBody>
                  <a:tcPr marL="0" marR="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4921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22325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0313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383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ADD•M3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M-R#, B-DA1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101</a:t>
                      </a:r>
                    </a:p>
                  </a:txBody>
                  <a:tcPr marL="0" marR="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5270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101</a:t>
                      </a: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ADD•M4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R0-B#,B-DA2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111</a:t>
                      </a:r>
                    </a:p>
                  </a:txBody>
                  <a:tcPr marL="0" marR="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5318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110</a:t>
                      </a: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22325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0313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383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ADD•M2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PC-B#,B-AR,PC+1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0" marR="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7540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111</a:t>
                      </a: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22325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0313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383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ADD•M5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MC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=100101, ALU-B#,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B-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R0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</a:t>
                      </a:r>
                    </a:p>
                  </a:txBody>
                  <a:tcPr marL="0" marR="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0755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40762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FA3E1E47-1534-4C65-9F3A-D56EF2001F97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38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字段间接编译法设计的微程序</a:t>
            </a:r>
          </a:p>
        </p:txBody>
      </p:sp>
      <p:graphicFrame>
        <p:nvGraphicFramePr>
          <p:cNvPr id="404679" name="Group 199"/>
          <p:cNvGraphicFramePr>
            <a:graphicFrameLocks noGrp="1"/>
          </p:cNvGraphicFramePr>
          <p:nvPr>
            <p:ph idx="1"/>
          </p:nvPr>
        </p:nvGraphicFramePr>
        <p:xfrm>
          <a:off x="323850" y="1249363"/>
          <a:ext cx="8578850" cy="4633909"/>
        </p:xfrm>
        <a:graphic>
          <a:graphicData uri="http://schemas.openxmlformats.org/drawingml/2006/table">
            <a:tbl>
              <a:tblPr/>
              <a:tblGrid>
                <a:gridCol w="693738"/>
                <a:gridCol w="1189037"/>
                <a:gridCol w="1141413"/>
                <a:gridCol w="946150"/>
                <a:gridCol w="576262"/>
                <a:gridCol w="503238"/>
                <a:gridCol w="495300"/>
                <a:gridCol w="503237"/>
                <a:gridCol w="484188"/>
                <a:gridCol w="503237"/>
                <a:gridCol w="587375"/>
                <a:gridCol w="955675"/>
              </a:tblGrid>
              <a:tr h="623896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22325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0313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383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微地址</a:t>
                      </a:r>
                    </a:p>
                  </a:txBody>
                  <a:tcPr marL="90000" marR="90000" marT="46801" marB="468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15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~M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12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~M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~M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5762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BTO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OTB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22325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0313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383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FUNC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FS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i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下址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3984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00H</a:t>
                      </a:r>
                    </a:p>
                  </a:txBody>
                  <a:tcPr marL="90000" marR="90000" marT="46801" marB="468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001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43339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01H</a:t>
                      </a:r>
                    </a:p>
                  </a:txBody>
                  <a:tcPr marL="90000" marR="90000" marT="46801" marB="468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011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***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43021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02H</a:t>
                      </a:r>
                    </a:p>
                  </a:txBody>
                  <a:tcPr marL="90000" marR="90000" marT="46801" marB="468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011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43339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22325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0313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383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03H</a:t>
                      </a:r>
                    </a:p>
                  </a:txBody>
                  <a:tcPr marL="90000" marR="90000" marT="46801" marB="468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111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43815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04H</a:t>
                      </a:r>
                    </a:p>
                  </a:txBody>
                  <a:tcPr marL="90000" marR="90000" marT="46801" marB="468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001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101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43339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05H</a:t>
                      </a:r>
                    </a:p>
                  </a:txBody>
                  <a:tcPr marL="90000" marR="90000" marT="46801" marB="468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111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43339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06H</a:t>
                      </a:r>
                    </a:p>
                  </a:txBody>
                  <a:tcPr marL="90000" marR="90000" marT="46801" marB="468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43339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07H</a:t>
                      </a:r>
                    </a:p>
                  </a:txBody>
                  <a:tcPr marL="90000" marR="90000" marT="46801" marB="468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101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0467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807964C3-7BA1-48E8-A169-422A38018096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39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实验模型机的微指令格式定义</a:t>
            </a:r>
            <a:r>
              <a:rPr lang="en-US" altLang="zh-CN" smtClean="0"/>
              <a:t>(24</a:t>
            </a:r>
            <a:r>
              <a:rPr lang="zh-CN" altLang="en-US" smtClean="0"/>
              <a:t>位</a:t>
            </a:r>
            <a:r>
              <a:rPr lang="en-US" altLang="zh-CN" smtClean="0"/>
              <a:t>)</a:t>
            </a:r>
          </a:p>
        </p:txBody>
      </p:sp>
      <p:graphicFrame>
        <p:nvGraphicFramePr>
          <p:cNvPr id="399364" name="Group 4"/>
          <p:cNvGraphicFramePr>
            <a:graphicFrameLocks noGrp="1"/>
          </p:cNvGraphicFramePr>
          <p:nvPr>
            <p:ph sz="quarter" idx="3"/>
          </p:nvPr>
        </p:nvGraphicFramePr>
        <p:xfrm>
          <a:off x="468313" y="2420938"/>
          <a:ext cx="8075612" cy="1589087"/>
        </p:xfrm>
        <a:graphic>
          <a:graphicData uri="http://schemas.openxmlformats.org/drawingml/2006/table">
            <a:tbl>
              <a:tblPr/>
              <a:tblGrid>
                <a:gridCol w="1296987"/>
                <a:gridCol w="1295400"/>
                <a:gridCol w="1223963"/>
                <a:gridCol w="792162"/>
                <a:gridCol w="1584325"/>
                <a:gridCol w="622300"/>
                <a:gridCol w="1260475"/>
              </a:tblGrid>
              <a:tr h="8984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M23:21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（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3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）</a:t>
                      </a:r>
                    </a:p>
                  </a:txBody>
                  <a:tcPr marL="90000" marR="90000" marT="46807" marB="4680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M20:18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（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3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）</a:t>
                      </a:r>
                    </a:p>
                  </a:txBody>
                  <a:tcPr marL="90000" marR="9000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M17:15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（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3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）</a:t>
                      </a:r>
                    </a:p>
                  </a:txBody>
                  <a:tcPr marL="90000" marR="9000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M14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（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）</a:t>
                      </a:r>
                    </a:p>
                  </a:txBody>
                  <a:tcPr marL="90000" marR="9000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M13:8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（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6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）</a:t>
                      </a:r>
                    </a:p>
                  </a:txBody>
                  <a:tcPr marL="90000" marR="9000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M7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(1)</a:t>
                      </a:r>
                    </a:p>
                  </a:txBody>
                  <a:tcPr marL="90000" marR="9000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M6:0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（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7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）</a:t>
                      </a:r>
                    </a:p>
                  </a:txBody>
                  <a:tcPr marL="90000" marR="9000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6906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BTO</a:t>
                      </a:r>
                    </a:p>
                  </a:txBody>
                  <a:tcPr marL="90000" marR="90000" marT="46807" marB="4680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OTB</a:t>
                      </a:r>
                    </a:p>
                  </a:txBody>
                  <a:tcPr marL="90000" marR="9000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FUNC</a:t>
                      </a:r>
                    </a:p>
                  </a:txBody>
                  <a:tcPr marL="90000" marR="9000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FS</a:t>
                      </a:r>
                    </a:p>
                  </a:txBody>
                  <a:tcPr marL="90000" marR="9000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S3:0 M Ci</a:t>
                      </a:r>
                    </a:p>
                  </a:txBody>
                  <a:tcPr marL="90000" marR="9000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空</a:t>
                      </a:r>
                    </a:p>
                  </a:txBody>
                  <a:tcPr marL="90000" marR="9000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MA6:0 </a:t>
                      </a:r>
                    </a:p>
                  </a:txBody>
                  <a:tcPr marL="90000" marR="9000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sp>
        <p:nvSpPr>
          <p:cNvPr id="399390" name="AutoShape 30"/>
          <p:cNvSpPr>
            <a:spLocks noChangeArrowheads="1"/>
          </p:cNvSpPr>
          <p:nvPr/>
        </p:nvSpPr>
        <p:spPr bwMode="auto">
          <a:xfrm>
            <a:off x="179388" y="4535488"/>
            <a:ext cx="1752600" cy="838200"/>
          </a:xfrm>
          <a:prstGeom prst="wedgeEllipseCallout">
            <a:avLst>
              <a:gd name="adj1" fmla="val 10870"/>
              <a:gd name="adj2" fmla="val -109468"/>
            </a:avLst>
          </a:prstGeom>
          <a:solidFill>
            <a:srgbClr val="F5D0BF"/>
          </a:solidFill>
          <a:ln w="28575">
            <a:solidFill>
              <a:srgbClr val="66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A5002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字段直接编译法</a:t>
            </a:r>
          </a:p>
          <a:p>
            <a:pPr algn="ctr" eaLnBrk="1" hangingPunct="1"/>
            <a:endParaRPr lang="en-US" altLang="zh-CN" sz="2000">
              <a:solidFill>
                <a:srgbClr val="A5002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99391" name="AutoShape 31"/>
          <p:cNvSpPr>
            <a:spLocks noChangeArrowheads="1"/>
          </p:cNvSpPr>
          <p:nvPr/>
        </p:nvSpPr>
        <p:spPr bwMode="auto">
          <a:xfrm>
            <a:off x="4283075" y="4608513"/>
            <a:ext cx="1371600" cy="685800"/>
          </a:xfrm>
          <a:prstGeom prst="wedgeRoundRectCallout">
            <a:avLst>
              <a:gd name="adj1" fmla="val -68866"/>
              <a:gd name="adj2" fmla="val -95370"/>
              <a:gd name="adj3" fmla="val 16667"/>
            </a:avLst>
          </a:prstGeom>
          <a:solidFill>
            <a:srgbClr val="F5D0BF"/>
          </a:solidFill>
          <a:ln w="28575">
            <a:solidFill>
              <a:srgbClr val="66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A5002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字段间接编译法</a:t>
            </a:r>
          </a:p>
        </p:txBody>
      </p:sp>
      <p:sp>
        <p:nvSpPr>
          <p:cNvPr id="399392" name="AutoShape 32"/>
          <p:cNvSpPr>
            <a:spLocks/>
          </p:cNvSpPr>
          <p:nvPr/>
        </p:nvSpPr>
        <p:spPr bwMode="auto">
          <a:xfrm rot="-5400000">
            <a:off x="3923507" y="3167856"/>
            <a:ext cx="215900" cy="1944687"/>
          </a:xfrm>
          <a:prstGeom prst="leftBrace">
            <a:avLst>
              <a:gd name="adj1" fmla="val 75061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9393" name="AutoShape 33"/>
          <p:cNvSpPr>
            <a:spLocks noChangeArrowheads="1"/>
          </p:cNvSpPr>
          <p:nvPr/>
        </p:nvSpPr>
        <p:spPr bwMode="auto">
          <a:xfrm>
            <a:off x="179388" y="4510088"/>
            <a:ext cx="1752600" cy="838200"/>
          </a:xfrm>
          <a:prstGeom prst="wedgeEllipseCallout">
            <a:avLst>
              <a:gd name="adj1" fmla="val 76542"/>
              <a:gd name="adj2" fmla="val -113069"/>
            </a:avLst>
          </a:prstGeom>
          <a:solidFill>
            <a:srgbClr val="F5D0BF"/>
          </a:solidFill>
          <a:ln w="28575">
            <a:solidFill>
              <a:srgbClr val="66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A5002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字段直接编译法</a:t>
            </a:r>
            <a:endParaRPr lang="zh-CN" altLang="en-US" sz="20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99394" name="AutoShape 34"/>
          <p:cNvSpPr>
            <a:spLocks noChangeArrowheads="1"/>
          </p:cNvSpPr>
          <p:nvPr/>
        </p:nvSpPr>
        <p:spPr bwMode="auto">
          <a:xfrm>
            <a:off x="7019925" y="1270000"/>
            <a:ext cx="1447800" cy="838200"/>
          </a:xfrm>
          <a:prstGeom prst="wedgeEllipseCallout">
            <a:avLst>
              <a:gd name="adj1" fmla="val -105264"/>
              <a:gd name="adj2" fmla="val 89963"/>
            </a:avLst>
          </a:prstGeom>
          <a:solidFill>
            <a:srgbClr val="F5D0B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A5002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直接控制法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9936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9939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9939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39939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39939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3993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0" grpId="0" animBg="1"/>
      <p:bldP spid="399391" grpId="0" animBg="1"/>
      <p:bldP spid="399392" grpId="0" animBg="1"/>
      <p:bldP spid="399393" grpId="0" animBg="1"/>
      <p:bldP spid="399394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3B0EE01F-897E-4745-BA94-051DEA5DDCDB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4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125538"/>
            <a:ext cx="7848600" cy="4967287"/>
          </a:xfrm>
        </p:spPr>
        <p:txBody>
          <a:bodyPr/>
          <a:lstStyle/>
          <a:p>
            <a:pPr eaLnBrk="1" hangingPunct="1"/>
            <a:r>
              <a:rPr lang="zh-CN" altLang="en-US" sz="2400" smtClean="0">
                <a:solidFill>
                  <a:srgbClr val="006600"/>
                </a:solidFill>
              </a:rPr>
              <a:t>微程序设计思想：</a:t>
            </a:r>
            <a:r>
              <a:rPr lang="zh-CN" altLang="en-US" sz="2400" smtClean="0"/>
              <a:t>每条</a:t>
            </a:r>
            <a:r>
              <a:rPr lang="zh-CN" altLang="en-US" sz="2400" smtClean="0">
                <a:solidFill>
                  <a:srgbClr val="FF0000"/>
                </a:solidFill>
              </a:rPr>
              <a:t>机器指令</a:t>
            </a:r>
            <a:r>
              <a:rPr lang="zh-CN" altLang="en-US" sz="2400" smtClean="0"/>
              <a:t>的功能都用</a:t>
            </a:r>
            <a:r>
              <a:rPr lang="zh-CN" altLang="en-US" sz="2400" smtClean="0">
                <a:solidFill>
                  <a:srgbClr val="FF0000"/>
                </a:solidFill>
              </a:rPr>
              <a:t>一段相应的微程序</a:t>
            </a:r>
            <a:r>
              <a:rPr lang="zh-CN" altLang="en-US" sz="2400" smtClean="0"/>
              <a:t>来实现。</a:t>
            </a:r>
          </a:p>
          <a:p>
            <a:pPr eaLnBrk="1" hangingPunct="1"/>
            <a:r>
              <a:rPr lang="en-US" altLang="zh-CN" sz="2400" smtClean="0">
                <a:solidFill>
                  <a:srgbClr val="006600"/>
                </a:solidFill>
              </a:rPr>
              <a:t>1</a:t>
            </a:r>
            <a:r>
              <a:rPr lang="zh-CN" altLang="en-US" sz="2400" smtClean="0">
                <a:solidFill>
                  <a:srgbClr val="006600"/>
                </a:solidFill>
              </a:rPr>
              <a:t>、基本概念：</a:t>
            </a:r>
          </a:p>
          <a:p>
            <a:pPr lvl="1" eaLnBrk="1" hangingPunct="1"/>
            <a:r>
              <a:rPr lang="zh-CN" altLang="en-US" smtClean="0">
                <a:solidFill>
                  <a:srgbClr val="800080"/>
                </a:solidFill>
                <a:latin typeface="Arial" panose="020B0604020202020204" pitchFamily="34" charset="0"/>
              </a:rPr>
              <a:t>微程序：</a:t>
            </a:r>
            <a:r>
              <a:rPr lang="zh-CN" altLang="en-US" smtClean="0">
                <a:solidFill>
                  <a:srgbClr val="FF0000"/>
                </a:solidFill>
                <a:latin typeface="Arial" panose="020B0604020202020204" pitchFamily="34" charset="0"/>
              </a:rPr>
              <a:t>微指令的有序集合</a:t>
            </a:r>
            <a:r>
              <a:rPr lang="zh-CN" altLang="en-US" smtClean="0">
                <a:latin typeface="Arial" panose="020B0604020202020204" pitchFamily="34" charset="0"/>
              </a:rPr>
              <a:t>，用于实现机器指令的功能。</a:t>
            </a:r>
          </a:p>
          <a:p>
            <a:pPr lvl="1" eaLnBrk="1" hangingPunct="1"/>
            <a:r>
              <a:rPr lang="zh-CN" altLang="en-US" smtClean="0">
                <a:solidFill>
                  <a:srgbClr val="800080"/>
                </a:solidFill>
                <a:latin typeface="Arial" panose="020B0604020202020204" pitchFamily="34" charset="0"/>
              </a:rPr>
              <a:t>微指令：</a:t>
            </a:r>
            <a:r>
              <a:rPr lang="zh-CN" altLang="en-US" smtClean="0">
                <a:latin typeface="Arial" panose="020B0604020202020204" pitchFamily="34" charset="0"/>
              </a:rPr>
              <a:t>是一组</a:t>
            </a:r>
            <a:r>
              <a:rPr lang="zh-CN" altLang="en-US" smtClean="0">
                <a:solidFill>
                  <a:srgbClr val="FF0000"/>
                </a:solidFill>
                <a:latin typeface="Arial" panose="020B0604020202020204" pitchFamily="34" charset="0"/>
              </a:rPr>
              <a:t>微命令的集合</a:t>
            </a:r>
            <a:r>
              <a:rPr lang="zh-CN" altLang="en-US" smtClean="0">
                <a:latin typeface="Arial" panose="020B0604020202020204" pitchFamily="34" charset="0"/>
              </a:rPr>
              <a:t>，用于完成一个功能相对完整的操作。</a:t>
            </a:r>
          </a:p>
          <a:p>
            <a:pPr lvl="1" eaLnBrk="1" hangingPunct="1"/>
            <a:r>
              <a:rPr lang="zh-CN" altLang="en-US" smtClean="0">
                <a:solidFill>
                  <a:srgbClr val="800080"/>
                </a:solidFill>
                <a:latin typeface="Arial" panose="020B0604020202020204" pitchFamily="34" charset="0"/>
              </a:rPr>
              <a:t>微命令：</a:t>
            </a:r>
            <a:r>
              <a:rPr lang="zh-CN" altLang="en-US" smtClean="0">
                <a:latin typeface="Arial" panose="020B0604020202020204" pitchFamily="34" charset="0"/>
              </a:rPr>
              <a:t>是组成微指令的最小单位，也就是</a:t>
            </a:r>
            <a:r>
              <a:rPr lang="zh-CN" altLang="en-US" smtClean="0">
                <a:solidFill>
                  <a:srgbClr val="FF0000"/>
                </a:solidFill>
                <a:latin typeface="Arial" panose="020B0604020202020204" pitchFamily="34" charset="0"/>
              </a:rPr>
              <a:t>控制实现微操作</a:t>
            </a:r>
            <a:r>
              <a:rPr lang="zh-CN" altLang="en-US" smtClean="0">
                <a:latin typeface="Arial" panose="020B0604020202020204" pitchFamily="34" charset="0"/>
              </a:rPr>
              <a:t>的控制信号。一般用于控制数据通路上</a:t>
            </a:r>
            <a:r>
              <a:rPr lang="zh-CN" altLang="en-US" smtClean="0">
                <a:solidFill>
                  <a:srgbClr val="FF0000"/>
                </a:solidFill>
                <a:latin typeface="Arial" panose="020B0604020202020204" pitchFamily="34" charset="0"/>
              </a:rPr>
              <a:t>门的打开</a:t>
            </a:r>
            <a:r>
              <a:rPr lang="en-US" altLang="zh-CN" smtClean="0">
                <a:solidFill>
                  <a:srgbClr val="FF0000"/>
                </a:solidFill>
                <a:latin typeface="Arial" panose="020B0604020202020204" pitchFamily="34" charset="0"/>
              </a:rPr>
              <a:t>/</a:t>
            </a:r>
            <a:r>
              <a:rPr lang="zh-CN" altLang="en-US" smtClean="0">
                <a:solidFill>
                  <a:srgbClr val="FF0000"/>
                </a:solidFill>
                <a:latin typeface="Arial" panose="020B0604020202020204" pitchFamily="34" charset="0"/>
              </a:rPr>
              <a:t>关闭</a:t>
            </a:r>
            <a:r>
              <a:rPr lang="zh-CN" altLang="en-US" smtClean="0">
                <a:latin typeface="Arial" panose="020B0604020202020204" pitchFamily="34" charset="0"/>
              </a:rPr>
              <a:t>，或者</a:t>
            </a:r>
            <a:r>
              <a:rPr lang="zh-CN" altLang="en-US" smtClean="0">
                <a:solidFill>
                  <a:srgbClr val="FF0000"/>
                </a:solidFill>
                <a:latin typeface="Arial" panose="020B0604020202020204" pitchFamily="34" charset="0"/>
              </a:rPr>
              <a:t>功能选择</a:t>
            </a:r>
            <a:r>
              <a:rPr lang="zh-CN" altLang="en-US" smtClean="0">
                <a:latin typeface="Arial" panose="020B0604020202020204" pitchFamily="34" charset="0"/>
              </a:rPr>
              <a:t>。</a:t>
            </a:r>
          </a:p>
          <a:p>
            <a:pPr lvl="1" eaLnBrk="1" hangingPunct="1"/>
            <a:r>
              <a:rPr lang="zh-CN" altLang="en-US" smtClean="0">
                <a:solidFill>
                  <a:srgbClr val="800080"/>
                </a:solidFill>
                <a:latin typeface="Arial" panose="020B0604020202020204" pitchFamily="34" charset="0"/>
              </a:rPr>
              <a:t>微操作：</a:t>
            </a:r>
            <a:r>
              <a:rPr lang="zh-CN" altLang="en-US" smtClean="0">
                <a:latin typeface="Arial" panose="020B0604020202020204" pitchFamily="34" charset="0"/>
              </a:rPr>
              <a:t>指令执行时必须完成的基本操作。例如，</a:t>
            </a:r>
            <a:r>
              <a:rPr lang="en-US" altLang="zh-CN" smtClean="0">
                <a:latin typeface="Arial" panose="020B0604020202020204" pitchFamily="34" charset="0"/>
              </a:rPr>
              <a:t>PC→AR</a:t>
            </a:r>
            <a:r>
              <a:rPr lang="zh-CN" altLang="en-US" smtClean="0">
                <a:latin typeface="Arial" panose="020B0604020202020204" pitchFamily="34" charset="0"/>
              </a:rPr>
              <a:t>，</a:t>
            </a:r>
            <a:r>
              <a:rPr lang="en-US" altLang="zh-CN" smtClean="0">
                <a:latin typeface="Arial" panose="020B0604020202020204" pitchFamily="34" charset="0"/>
              </a:rPr>
              <a:t>PC+1→ PC</a:t>
            </a:r>
            <a:r>
              <a:rPr lang="zh-CN" altLang="en-US" smtClean="0">
                <a:latin typeface="Arial" panose="020B0604020202020204" pitchFamily="34" charset="0"/>
              </a:rPr>
              <a:t>，</a:t>
            </a:r>
            <a:r>
              <a:rPr lang="en-US" altLang="zh-CN" smtClean="0">
                <a:latin typeface="Arial" panose="020B0604020202020204" pitchFamily="34" charset="0"/>
              </a:rPr>
              <a:t>RAM→IR</a:t>
            </a:r>
            <a:r>
              <a:rPr lang="zh-CN" altLang="en-US" smtClean="0">
                <a:latin typeface="Arial" panose="020B0604020202020204" pitchFamily="34" charset="0"/>
              </a:rPr>
              <a:t>。</a:t>
            </a:r>
            <a:endParaRPr lang="zh-CN" altLang="en-US" smtClean="0"/>
          </a:p>
        </p:txBody>
      </p:sp>
      <p:sp>
        <p:nvSpPr>
          <p:cNvPr id="5124" name="Rectangle 7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605713" cy="563563"/>
          </a:xfrm>
        </p:spPr>
        <p:txBody>
          <a:bodyPr/>
          <a:lstStyle/>
          <a:p>
            <a:pPr eaLnBrk="1" hangingPunct="1"/>
            <a:r>
              <a:rPr lang="zh-CN" altLang="en-US" smtClean="0"/>
              <a:t>一、微程序控制的基本概念和工作原理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DE464B65-A2BA-4E46-98D0-618A0A3AB6DA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40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04813"/>
            <a:ext cx="6705600" cy="563562"/>
          </a:xfrm>
        </p:spPr>
        <p:txBody>
          <a:bodyPr/>
          <a:lstStyle/>
          <a:p>
            <a:pPr eaLnBrk="1" hangingPunct="1"/>
            <a:r>
              <a:rPr lang="zh-CN" altLang="en-US" smtClean="0"/>
              <a:t>实验模型机微指令字段编码表</a:t>
            </a:r>
          </a:p>
        </p:txBody>
      </p:sp>
      <p:graphicFrame>
        <p:nvGraphicFramePr>
          <p:cNvPr id="400387" name="Group 3"/>
          <p:cNvGraphicFramePr>
            <a:graphicFrameLocks noGrp="1"/>
          </p:cNvGraphicFramePr>
          <p:nvPr/>
        </p:nvGraphicFramePr>
        <p:xfrm>
          <a:off x="833438" y="1341438"/>
          <a:ext cx="7843837" cy="4064000"/>
        </p:xfrm>
        <a:graphic>
          <a:graphicData uri="http://schemas.openxmlformats.org/drawingml/2006/table">
            <a:tbl>
              <a:tblPr/>
              <a:tblGrid>
                <a:gridCol w="1439862"/>
                <a:gridCol w="1584325"/>
                <a:gridCol w="1584325"/>
                <a:gridCol w="1666875"/>
                <a:gridCol w="1568450"/>
              </a:tblGrid>
              <a:tr h="406400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编码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+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译码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BTO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OTB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FUNC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064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FS=1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FS=0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000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空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空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PC+1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空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001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B-DA1(t4)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66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ALU-B# (t2)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J 1# (t2)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M-W# (t3)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010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B-DA2(t4)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66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299-B# (t2)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J 2# (t2)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M_R# (t2)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011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B-IR(t3)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SR-B# (t2)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J 3# (t2)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I/O-W# (t3)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100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B-DR(t4)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DR-B# (t2)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J 4# (t2)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I/O_R# (t2)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101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B-SP( t4)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SI-B# (t2)*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J5# (t2)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INT_R# (t2)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110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B-AR(t3)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SP-B# (t2)*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CyCn# (t2)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INT_E# (t2)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111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B-PC# (t4)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PC-B# (t2)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CyNCn# (t2)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sp>
        <p:nvSpPr>
          <p:cNvPr id="400451" name="AutoShape 67"/>
          <p:cNvSpPr>
            <a:spLocks noChangeArrowheads="1"/>
          </p:cNvSpPr>
          <p:nvPr/>
        </p:nvSpPr>
        <p:spPr bwMode="auto">
          <a:xfrm>
            <a:off x="7164388" y="333375"/>
            <a:ext cx="1371600" cy="685800"/>
          </a:xfrm>
          <a:prstGeom prst="wedgeRoundRectCallout">
            <a:avLst>
              <a:gd name="adj1" fmla="val -55671"/>
              <a:gd name="adj2" fmla="val 111111"/>
              <a:gd name="adj3" fmla="val 16667"/>
            </a:avLst>
          </a:prstGeom>
          <a:solidFill>
            <a:srgbClr val="F5D0BF"/>
          </a:solidFill>
          <a:ln w="28575">
            <a:solidFill>
              <a:srgbClr val="66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A5002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字段间接编译法</a:t>
            </a:r>
          </a:p>
        </p:txBody>
      </p:sp>
      <p:sp>
        <p:nvSpPr>
          <p:cNvPr id="400452" name="AutoShape 68"/>
          <p:cNvSpPr>
            <a:spLocks noChangeArrowheads="1"/>
          </p:cNvSpPr>
          <p:nvPr/>
        </p:nvSpPr>
        <p:spPr bwMode="auto">
          <a:xfrm>
            <a:off x="2314575" y="5805488"/>
            <a:ext cx="1752600" cy="838200"/>
          </a:xfrm>
          <a:prstGeom prst="wedgeEllipseCallout">
            <a:avLst>
              <a:gd name="adj1" fmla="val 77991"/>
              <a:gd name="adj2" fmla="val -107764"/>
            </a:avLst>
          </a:prstGeom>
          <a:solidFill>
            <a:srgbClr val="F5D0BF"/>
          </a:solidFill>
          <a:ln w="28575">
            <a:solidFill>
              <a:srgbClr val="66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A5002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字段直接编译法</a:t>
            </a:r>
          </a:p>
        </p:txBody>
      </p:sp>
      <p:sp>
        <p:nvSpPr>
          <p:cNvPr id="400453" name="AutoShape 69"/>
          <p:cNvSpPr>
            <a:spLocks noChangeArrowheads="1"/>
          </p:cNvSpPr>
          <p:nvPr/>
        </p:nvSpPr>
        <p:spPr bwMode="auto">
          <a:xfrm>
            <a:off x="2314575" y="5805488"/>
            <a:ext cx="1752600" cy="838200"/>
          </a:xfrm>
          <a:prstGeom prst="wedgeEllipseCallout">
            <a:avLst>
              <a:gd name="adj1" fmla="val 1630"/>
              <a:gd name="adj2" fmla="val -110796"/>
            </a:avLst>
          </a:prstGeom>
          <a:solidFill>
            <a:srgbClr val="F5D0BF"/>
          </a:solidFill>
          <a:ln w="28575">
            <a:solidFill>
              <a:srgbClr val="66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A5002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字段直接编译法</a:t>
            </a:r>
          </a:p>
        </p:txBody>
      </p:sp>
      <p:pic>
        <p:nvPicPr>
          <p:cNvPr id="400454" name="Picture 70" descr="back11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59499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0038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004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004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004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40045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451" grpId="0" animBg="1" autoUpdateAnimBg="0"/>
      <p:bldP spid="400452" grpId="0" animBg="1" autoUpdateAnimBg="0"/>
      <p:bldP spid="400453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DEC500D5-2A00-4244-AAEE-B1FBAF25DAA2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41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</a:t>
            </a:r>
            <a:r>
              <a:rPr lang="zh-CN" altLang="en-US" smtClean="0"/>
              <a:t>、微指令下址字段设计方法 </a:t>
            </a:r>
          </a:p>
        </p:txBody>
      </p:sp>
      <p:pic>
        <p:nvPicPr>
          <p:cNvPr id="285700" name="Picture 4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0" y="59499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3013" name="Group 21"/>
          <p:cNvGrpSpPr>
            <a:grpSpLocks/>
          </p:cNvGrpSpPr>
          <p:nvPr/>
        </p:nvGrpSpPr>
        <p:grpSpPr bwMode="auto">
          <a:xfrm>
            <a:off x="1143000" y="1341438"/>
            <a:ext cx="6705600" cy="3240087"/>
            <a:chOff x="720" y="845"/>
            <a:chExt cx="4224" cy="2041"/>
          </a:xfrm>
        </p:grpSpPr>
        <p:sp>
          <p:nvSpPr>
            <p:cNvPr id="43014" name="AutoShape 5"/>
            <p:cNvSpPr>
              <a:spLocks noChangeArrowheads="1"/>
            </p:cNvSpPr>
            <p:nvPr/>
          </p:nvSpPr>
          <p:spPr bwMode="auto">
            <a:xfrm>
              <a:off x="3504" y="1931"/>
              <a:ext cx="1440" cy="955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99CCFF"/>
                      </a:gs>
                      <a:gs pos="100000">
                        <a:srgbClr val="E3F1FF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/>
              <a:endParaRPr lang="zh-CN" altLang="zh-CN" sz="1800" b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015" name="AutoShape 6"/>
            <p:cNvSpPr>
              <a:spLocks noChangeArrowheads="1"/>
            </p:cNvSpPr>
            <p:nvPr/>
          </p:nvSpPr>
          <p:spPr bwMode="auto">
            <a:xfrm>
              <a:off x="720" y="1931"/>
              <a:ext cx="1440" cy="955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99CCFF"/>
                      </a:gs>
                      <a:gs pos="100000">
                        <a:srgbClr val="E3F1FF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/>
              <a:endParaRPr lang="zh-CN" altLang="zh-CN" sz="1800" b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016" name="Text Box 7"/>
            <p:cNvSpPr txBox="1">
              <a:spLocks noChangeArrowheads="1"/>
            </p:cNvSpPr>
            <p:nvPr/>
          </p:nvSpPr>
          <p:spPr bwMode="auto">
            <a:xfrm>
              <a:off x="780" y="2057"/>
              <a:ext cx="1284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r>
                <a:rPr lang="zh-CN" altLang="en-US">
                  <a:hlinkClick r:id="rId4" action="ppaction://hlinksldjump"/>
                </a:rPr>
                <a:t>（</a:t>
              </a:r>
              <a:r>
                <a:rPr lang="en-US" altLang="zh-CN">
                  <a:hlinkClick r:id="rId4" action="ppaction://hlinksldjump"/>
                </a:rPr>
                <a:t>1</a:t>
              </a:r>
              <a:r>
                <a:rPr lang="zh-CN" altLang="en-US">
                  <a:hlinkClick r:id="rId4" action="ppaction://hlinksldjump"/>
                </a:rPr>
                <a:t>）</a:t>
              </a:r>
            </a:p>
            <a:p>
              <a:r>
                <a:rPr lang="zh-CN" altLang="en-US">
                  <a:hlinkClick r:id="rId4" action="ppaction://hlinksldjump"/>
                </a:rPr>
                <a:t>微程序入口地址的产生</a:t>
              </a:r>
              <a:r>
                <a:rPr lang="zh-CN" altLang="en-US" b="0">
                  <a:hlinkClick r:id="rId4" action="ppaction://hlinksldjump"/>
                </a:rPr>
                <a:t> </a:t>
              </a:r>
              <a:endParaRPr lang="zh-CN" altLang="en-US" b="0"/>
            </a:p>
          </p:txBody>
        </p:sp>
        <p:sp>
          <p:nvSpPr>
            <p:cNvPr id="285704" name="Freeform 8"/>
            <p:cNvSpPr>
              <a:spLocks/>
            </p:cNvSpPr>
            <p:nvPr/>
          </p:nvSpPr>
          <p:spPr bwMode="gray">
            <a:xfrm>
              <a:off x="2030" y="1870"/>
              <a:ext cx="569" cy="782"/>
            </a:xfrm>
            <a:custGeom>
              <a:avLst/>
              <a:gdLst>
                <a:gd name="T0" fmla="*/ 580 w 580"/>
                <a:gd name="T1" fmla="*/ 0 h 798"/>
                <a:gd name="T2" fmla="*/ 578 w 580"/>
                <a:gd name="T3" fmla="*/ 90 h 798"/>
                <a:gd name="T4" fmla="*/ 568 w 580"/>
                <a:gd name="T5" fmla="*/ 174 h 798"/>
                <a:gd name="T6" fmla="*/ 552 w 580"/>
                <a:gd name="T7" fmla="*/ 252 h 798"/>
                <a:gd name="T8" fmla="*/ 526 w 580"/>
                <a:gd name="T9" fmla="*/ 324 h 798"/>
                <a:gd name="T10" fmla="*/ 494 w 580"/>
                <a:gd name="T11" fmla="*/ 390 h 798"/>
                <a:gd name="T12" fmla="*/ 452 w 580"/>
                <a:gd name="T13" fmla="*/ 450 h 798"/>
                <a:gd name="T14" fmla="*/ 402 w 580"/>
                <a:gd name="T15" fmla="*/ 508 h 798"/>
                <a:gd name="T16" fmla="*/ 342 w 580"/>
                <a:gd name="T17" fmla="*/ 560 h 798"/>
                <a:gd name="T18" fmla="*/ 270 w 580"/>
                <a:gd name="T19" fmla="*/ 610 h 798"/>
                <a:gd name="T20" fmla="*/ 188 w 580"/>
                <a:gd name="T21" fmla="*/ 656 h 798"/>
                <a:gd name="T22" fmla="*/ 188 w 580"/>
                <a:gd name="T23" fmla="*/ 798 h 798"/>
                <a:gd name="T24" fmla="*/ 0 w 580"/>
                <a:gd name="T25" fmla="*/ 514 h 798"/>
                <a:gd name="T26" fmla="*/ 188 w 580"/>
                <a:gd name="T27" fmla="*/ 230 h 798"/>
                <a:gd name="T28" fmla="*/ 188 w 580"/>
                <a:gd name="T29" fmla="*/ 372 h 798"/>
                <a:gd name="T30" fmla="*/ 224 w 580"/>
                <a:gd name="T31" fmla="*/ 368 h 798"/>
                <a:gd name="T32" fmla="*/ 264 w 580"/>
                <a:gd name="T33" fmla="*/ 356 h 798"/>
                <a:gd name="T34" fmla="*/ 306 w 580"/>
                <a:gd name="T35" fmla="*/ 336 h 798"/>
                <a:gd name="T36" fmla="*/ 348 w 580"/>
                <a:gd name="T37" fmla="*/ 310 h 798"/>
                <a:gd name="T38" fmla="*/ 392 w 580"/>
                <a:gd name="T39" fmla="*/ 280 h 798"/>
                <a:gd name="T40" fmla="*/ 432 w 580"/>
                <a:gd name="T41" fmla="*/ 246 h 798"/>
                <a:gd name="T42" fmla="*/ 472 w 580"/>
                <a:gd name="T43" fmla="*/ 208 h 798"/>
                <a:gd name="T44" fmla="*/ 506 w 580"/>
                <a:gd name="T45" fmla="*/ 166 h 798"/>
                <a:gd name="T46" fmla="*/ 536 w 580"/>
                <a:gd name="T47" fmla="*/ 124 h 798"/>
                <a:gd name="T48" fmla="*/ 558 w 580"/>
                <a:gd name="T49" fmla="*/ 82 h 798"/>
                <a:gd name="T50" fmla="*/ 574 w 580"/>
                <a:gd name="T51" fmla="*/ 40 h 798"/>
                <a:gd name="T52" fmla="*/ 578 w 580"/>
                <a:gd name="T53" fmla="*/ 0 h 798"/>
                <a:gd name="T54" fmla="*/ 580 w 580"/>
                <a:gd name="T55" fmla="*/ 0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80" h="798">
                  <a:moveTo>
                    <a:pt x="580" y="0"/>
                  </a:moveTo>
                  <a:lnTo>
                    <a:pt x="578" y="90"/>
                  </a:lnTo>
                  <a:lnTo>
                    <a:pt x="568" y="174"/>
                  </a:lnTo>
                  <a:lnTo>
                    <a:pt x="552" y="252"/>
                  </a:lnTo>
                  <a:lnTo>
                    <a:pt x="526" y="324"/>
                  </a:lnTo>
                  <a:lnTo>
                    <a:pt x="494" y="390"/>
                  </a:lnTo>
                  <a:lnTo>
                    <a:pt x="452" y="450"/>
                  </a:lnTo>
                  <a:lnTo>
                    <a:pt x="402" y="508"/>
                  </a:lnTo>
                  <a:lnTo>
                    <a:pt x="342" y="560"/>
                  </a:lnTo>
                  <a:lnTo>
                    <a:pt x="270" y="610"/>
                  </a:lnTo>
                  <a:lnTo>
                    <a:pt x="188" y="656"/>
                  </a:lnTo>
                  <a:lnTo>
                    <a:pt x="188" y="798"/>
                  </a:lnTo>
                  <a:lnTo>
                    <a:pt x="0" y="514"/>
                  </a:lnTo>
                  <a:lnTo>
                    <a:pt x="188" y="230"/>
                  </a:lnTo>
                  <a:lnTo>
                    <a:pt x="188" y="372"/>
                  </a:lnTo>
                  <a:lnTo>
                    <a:pt x="224" y="368"/>
                  </a:lnTo>
                  <a:lnTo>
                    <a:pt x="264" y="356"/>
                  </a:lnTo>
                  <a:lnTo>
                    <a:pt x="306" y="336"/>
                  </a:lnTo>
                  <a:lnTo>
                    <a:pt x="348" y="310"/>
                  </a:lnTo>
                  <a:lnTo>
                    <a:pt x="392" y="280"/>
                  </a:lnTo>
                  <a:lnTo>
                    <a:pt x="432" y="246"/>
                  </a:lnTo>
                  <a:lnTo>
                    <a:pt x="472" y="208"/>
                  </a:lnTo>
                  <a:lnTo>
                    <a:pt x="506" y="166"/>
                  </a:lnTo>
                  <a:lnTo>
                    <a:pt x="536" y="124"/>
                  </a:lnTo>
                  <a:lnTo>
                    <a:pt x="558" y="82"/>
                  </a:lnTo>
                  <a:lnTo>
                    <a:pt x="574" y="40"/>
                  </a:lnTo>
                  <a:lnTo>
                    <a:pt x="578" y="0"/>
                  </a:lnTo>
                  <a:lnTo>
                    <a:pt x="58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63529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A06C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黑体" pitchFamily="2" charset="-122"/>
              </a:endParaRPr>
            </a:p>
          </p:txBody>
        </p:sp>
        <p:sp>
          <p:nvSpPr>
            <p:cNvPr id="43018" name="AutoShape 9"/>
            <p:cNvSpPr>
              <a:spLocks noChangeAspect="1" noChangeArrowheads="1" noTextEdit="1"/>
            </p:cNvSpPr>
            <p:nvPr/>
          </p:nvSpPr>
          <p:spPr bwMode="gray">
            <a:xfrm flipH="1">
              <a:off x="3067" y="1868"/>
              <a:ext cx="573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06" name="Freeform 10"/>
            <p:cNvSpPr>
              <a:spLocks/>
            </p:cNvSpPr>
            <p:nvPr/>
          </p:nvSpPr>
          <p:spPr bwMode="gray">
            <a:xfrm flipH="1">
              <a:off x="3071" y="1870"/>
              <a:ext cx="569" cy="782"/>
            </a:xfrm>
            <a:custGeom>
              <a:avLst/>
              <a:gdLst>
                <a:gd name="T0" fmla="*/ 580 w 580"/>
                <a:gd name="T1" fmla="*/ 0 h 798"/>
                <a:gd name="T2" fmla="*/ 578 w 580"/>
                <a:gd name="T3" fmla="*/ 90 h 798"/>
                <a:gd name="T4" fmla="*/ 568 w 580"/>
                <a:gd name="T5" fmla="*/ 174 h 798"/>
                <a:gd name="T6" fmla="*/ 552 w 580"/>
                <a:gd name="T7" fmla="*/ 252 h 798"/>
                <a:gd name="T8" fmla="*/ 526 w 580"/>
                <a:gd name="T9" fmla="*/ 324 h 798"/>
                <a:gd name="T10" fmla="*/ 494 w 580"/>
                <a:gd name="T11" fmla="*/ 390 h 798"/>
                <a:gd name="T12" fmla="*/ 452 w 580"/>
                <a:gd name="T13" fmla="*/ 450 h 798"/>
                <a:gd name="T14" fmla="*/ 402 w 580"/>
                <a:gd name="T15" fmla="*/ 508 h 798"/>
                <a:gd name="T16" fmla="*/ 342 w 580"/>
                <a:gd name="T17" fmla="*/ 560 h 798"/>
                <a:gd name="T18" fmla="*/ 270 w 580"/>
                <a:gd name="T19" fmla="*/ 610 h 798"/>
                <a:gd name="T20" fmla="*/ 188 w 580"/>
                <a:gd name="T21" fmla="*/ 656 h 798"/>
                <a:gd name="T22" fmla="*/ 188 w 580"/>
                <a:gd name="T23" fmla="*/ 798 h 798"/>
                <a:gd name="T24" fmla="*/ 0 w 580"/>
                <a:gd name="T25" fmla="*/ 514 h 798"/>
                <a:gd name="T26" fmla="*/ 188 w 580"/>
                <a:gd name="T27" fmla="*/ 230 h 798"/>
                <a:gd name="T28" fmla="*/ 188 w 580"/>
                <a:gd name="T29" fmla="*/ 372 h 798"/>
                <a:gd name="T30" fmla="*/ 224 w 580"/>
                <a:gd name="T31" fmla="*/ 368 h 798"/>
                <a:gd name="T32" fmla="*/ 264 w 580"/>
                <a:gd name="T33" fmla="*/ 356 h 798"/>
                <a:gd name="T34" fmla="*/ 306 w 580"/>
                <a:gd name="T35" fmla="*/ 336 h 798"/>
                <a:gd name="T36" fmla="*/ 348 w 580"/>
                <a:gd name="T37" fmla="*/ 310 h 798"/>
                <a:gd name="T38" fmla="*/ 392 w 580"/>
                <a:gd name="T39" fmla="*/ 280 h 798"/>
                <a:gd name="T40" fmla="*/ 432 w 580"/>
                <a:gd name="T41" fmla="*/ 246 h 798"/>
                <a:gd name="T42" fmla="*/ 472 w 580"/>
                <a:gd name="T43" fmla="*/ 208 h 798"/>
                <a:gd name="T44" fmla="*/ 506 w 580"/>
                <a:gd name="T45" fmla="*/ 166 h 798"/>
                <a:gd name="T46" fmla="*/ 536 w 580"/>
                <a:gd name="T47" fmla="*/ 124 h 798"/>
                <a:gd name="T48" fmla="*/ 558 w 580"/>
                <a:gd name="T49" fmla="*/ 82 h 798"/>
                <a:gd name="T50" fmla="*/ 574 w 580"/>
                <a:gd name="T51" fmla="*/ 40 h 798"/>
                <a:gd name="T52" fmla="*/ 578 w 580"/>
                <a:gd name="T53" fmla="*/ 0 h 798"/>
                <a:gd name="T54" fmla="*/ 580 w 580"/>
                <a:gd name="T55" fmla="*/ 0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80" h="798">
                  <a:moveTo>
                    <a:pt x="580" y="0"/>
                  </a:moveTo>
                  <a:lnTo>
                    <a:pt x="578" y="90"/>
                  </a:lnTo>
                  <a:lnTo>
                    <a:pt x="568" y="174"/>
                  </a:lnTo>
                  <a:lnTo>
                    <a:pt x="552" y="252"/>
                  </a:lnTo>
                  <a:lnTo>
                    <a:pt x="526" y="324"/>
                  </a:lnTo>
                  <a:lnTo>
                    <a:pt x="494" y="390"/>
                  </a:lnTo>
                  <a:lnTo>
                    <a:pt x="452" y="450"/>
                  </a:lnTo>
                  <a:lnTo>
                    <a:pt x="402" y="508"/>
                  </a:lnTo>
                  <a:lnTo>
                    <a:pt x="342" y="560"/>
                  </a:lnTo>
                  <a:lnTo>
                    <a:pt x="270" y="610"/>
                  </a:lnTo>
                  <a:lnTo>
                    <a:pt x="188" y="656"/>
                  </a:lnTo>
                  <a:lnTo>
                    <a:pt x="188" y="798"/>
                  </a:lnTo>
                  <a:lnTo>
                    <a:pt x="0" y="514"/>
                  </a:lnTo>
                  <a:lnTo>
                    <a:pt x="188" y="230"/>
                  </a:lnTo>
                  <a:lnTo>
                    <a:pt x="188" y="372"/>
                  </a:lnTo>
                  <a:lnTo>
                    <a:pt x="224" y="368"/>
                  </a:lnTo>
                  <a:lnTo>
                    <a:pt x="264" y="356"/>
                  </a:lnTo>
                  <a:lnTo>
                    <a:pt x="306" y="336"/>
                  </a:lnTo>
                  <a:lnTo>
                    <a:pt x="348" y="310"/>
                  </a:lnTo>
                  <a:lnTo>
                    <a:pt x="392" y="280"/>
                  </a:lnTo>
                  <a:lnTo>
                    <a:pt x="432" y="246"/>
                  </a:lnTo>
                  <a:lnTo>
                    <a:pt x="472" y="208"/>
                  </a:lnTo>
                  <a:lnTo>
                    <a:pt x="506" y="166"/>
                  </a:lnTo>
                  <a:lnTo>
                    <a:pt x="536" y="124"/>
                  </a:lnTo>
                  <a:lnTo>
                    <a:pt x="558" y="82"/>
                  </a:lnTo>
                  <a:lnTo>
                    <a:pt x="574" y="40"/>
                  </a:lnTo>
                  <a:lnTo>
                    <a:pt x="578" y="0"/>
                  </a:lnTo>
                  <a:lnTo>
                    <a:pt x="58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tint val="31765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A06C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黑体" pitchFamily="2" charset="-122"/>
              </a:endParaRPr>
            </a:p>
          </p:txBody>
        </p:sp>
        <p:grpSp>
          <p:nvGrpSpPr>
            <p:cNvPr id="43020" name="Group 11"/>
            <p:cNvGrpSpPr>
              <a:grpSpLocks/>
            </p:cNvGrpSpPr>
            <p:nvPr/>
          </p:nvGrpSpPr>
          <p:grpSpPr bwMode="auto">
            <a:xfrm>
              <a:off x="1920" y="845"/>
              <a:ext cx="1889" cy="1009"/>
              <a:chOff x="1997" y="1314"/>
              <a:chExt cx="1889" cy="1009"/>
            </a:xfrm>
          </p:grpSpPr>
          <p:grpSp>
            <p:nvGrpSpPr>
              <p:cNvPr id="43023" name="Group 12"/>
              <p:cNvGrpSpPr>
                <a:grpSpLocks/>
              </p:cNvGrpSpPr>
              <p:nvPr/>
            </p:nvGrpSpPr>
            <p:grpSpPr bwMode="auto">
              <a:xfrm>
                <a:off x="1997" y="1404"/>
                <a:ext cx="1889" cy="919"/>
                <a:chOff x="1973" y="1027"/>
                <a:chExt cx="1926" cy="937"/>
              </a:xfrm>
            </p:grpSpPr>
            <p:sp>
              <p:nvSpPr>
                <p:cNvPr id="285709" name="Oval 13"/>
                <p:cNvSpPr>
                  <a:spLocks noChangeArrowheads="1"/>
                </p:cNvSpPr>
                <p:nvPr/>
              </p:nvSpPr>
              <p:spPr bwMode="gray">
                <a:xfrm>
                  <a:off x="1994" y="1057"/>
                  <a:ext cx="1905" cy="90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tx2">
                        <a:gamma/>
                        <a:shade val="48627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  <a:ea typeface="黑体" pitchFamily="2" charset="-122"/>
                  </a:endParaRPr>
                </a:p>
              </p:txBody>
            </p:sp>
            <p:sp>
              <p:nvSpPr>
                <p:cNvPr id="285710" name="Oval 14"/>
                <p:cNvSpPr>
                  <a:spLocks noChangeArrowheads="1"/>
                </p:cNvSpPr>
                <p:nvPr/>
              </p:nvSpPr>
              <p:spPr bwMode="gray">
                <a:xfrm>
                  <a:off x="1973" y="1027"/>
                  <a:ext cx="1905" cy="90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tx2">
                        <a:gamma/>
                        <a:tint val="44314"/>
                        <a:invGamma/>
                      </a:schemeClr>
                    </a:gs>
                    <a:gs pos="100000">
                      <a:schemeClr val="tx2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  <a:ea typeface="黑体" pitchFamily="2" charset="-122"/>
                  </a:endParaRPr>
                </a:p>
              </p:txBody>
            </p:sp>
          </p:grpSp>
          <p:sp>
            <p:nvSpPr>
              <p:cNvPr id="285711" name="Oval 15"/>
              <p:cNvSpPr>
                <a:spLocks noChangeArrowheads="1"/>
              </p:cNvSpPr>
              <p:nvPr/>
            </p:nvSpPr>
            <p:spPr bwMode="gray">
              <a:xfrm>
                <a:off x="2086" y="1314"/>
                <a:ext cx="1691" cy="845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285712" name="Oval 16"/>
              <p:cNvSpPr>
                <a:spLocks noChangeArrowheads="1"/>
              </p:cNvSpPr>
              <p:nvPr/>
            </p:nvSpPr>
            <p:spPr bwMode="gray">
              <a:xfrm>
                <a:off x="2108" y="1319"/>
                <a:ext cx="1650" cy="824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34902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285713" name="Oval 17"/>
              <p:cNvSpPr>
                <a:spLocks noChangeArrowheads="1"/>
              </p:cNvSpPr>
              <p:nvPr/>
            </p:nvSpPr>
            <p:spPr bwMode="gray">
              <a:xfrm>
                <a:off x="2125" y="1327"/>
                <a:ext cx="1570" cy="770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79216"/>
                      <a:invGamma/>
                    </a:schemeClr>
                  </a:gs>
                  <a:gs pos="100000">
                    <a:schemeClr val="accent1">
                      <a:alpha val="48000"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285714" name="Oval 18"/>
              <p:cNvSpPr>
                <a:spLocks noChangeArrowheads="1"/>
              </p:cNvSpPr>
              <p:nvPr/>
            </p:nvSpPr>
            <p:spPr bwMode="gray">
              <a:xfrm>
                <a:off x="2208" y="1344"/>
                <a:ext cx="1382" cy="624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38000"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黑体" pitchFamily="2" charset="-122"/>
                </a:endParaRPr>
              </a:p>
            </p:txBody>
          </p:sp>
        </p:grpSp>
        <p:sp>
          <p:nvSpPr>
            <p:cNvPr id="43021" name="Text Box 19"/>
            <p:cNvSpPr txBox="1">
              <a:spLocks noChangeArrowheads="1"/>
            </p:cNvSpPr>
            <p:nvPr/>
          </p:nvSpPr>
          <p:spPr bwMode="auto">
            <a:xfrm>
              <a:off x="2124" y="1052"/>
              <a:ext cx="1527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zh-CN" altLang="en-US"/>
                <a:t>微指令下址字段设计方法</a:t>
              </a:r>
            </a:p>
          </p:txBody>
        </p:sp>
        <p:sp>
          <p:nvSpPr>
            <p:cNvPr id="43022" name="Text Box 20"/>
            <p:cNvSpPr txBox="1">
              <a:spLocks noChangeArrowheads="1"/>
            </p:cNvSpPr>
            <p:nvPr/>
          </p:nvSpPr>
          <p:spPr bwMode="auto">
            <a:xfrm>
              <a:off x="3660" y="2045"/>
              <a:ext cx="1284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r>
                <a:rPr lang="zh-CN" altLang="en-US">
                  <a:hlinkClick r:id="rId5" action="ppaction://hlinksldjump"/>
                </a:rPr>
                <a:t>（</a:t>
              </a:r>
              <a:r>
                <a:rPr lang="en-US" altLang="zh-CN">
                  <a:hlinkClick r:id="rId5" action="ppaction://hlinksldjump"/>
                </a:rPr>
                <a:t>2</a:t>
              </a:r>
              <a:r>
                <a:rPr lang="zh-CN" altLang="en-US">
                  <a:hlinkClick r:id="rId5" action="ppaction://hlinksldjump"/>
                </a:rPr>
                <a:t>）</a:t>
              </a:r>
            </a:p>
            <a:p>
              <a:r>
                <a:rPr lang="zh-CN" altLang="en-US">
                  <a:hlinkClick r:id="rId5" action="ppaction://hlinksldjump"/>
                </a:rPr>
                <a:t>下址字段的设计方法</a:t>
              </a:r>
              <a:r>
                <a:rPr lang="zh-CN" altLang="en-US" b="0">
                  <a:hlinkClick r:id="rId5" action="ppaction://hlinksldjump"/>
                </a:rPr>
                <a:t> </a:t>
              </a:r>
              <a:endParaRPr lang="zh-CN" altLang="en-US" b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8570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DB5ED83B-BAB7-41E9-AA1C-874832FFF8E5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42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）微程序入口地址的产生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6325"/>
            <a:ext cx="7859713" cy="4657725"/>
          </a:xfrm>
        </p:spPr>
        <p:txBody>
          <a:bodyPr/>
          <a:lstStyle/>
          <a:p>
            <a:pPr marL="457200" indent="-457200" eaLnBrk="1" hangingPunct="1"/>
            <a:r>
              <a:rPr lang="zh-CN" altLang="en-US" sz="2400" smtClean="0"/>
              <a:t>微程序入口地址的产生：</a:t>
            </a:r>
            <a:r>
              <a:rPr lang="zh-CN" altLang="en-US" sz="2400" smtClean="0">
                <a:solidFill>
                  <a:srgbClr val="FF0000"/>
                </a:solidFill>
              </a:rPr>
              <a:t>由指令译码器实现</a:t>
            </a:r>
            <a:endParaRPr lang="zh-CN" altLang="en-US" sz="240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838200" lvl="1" indent="-381000" eaLnBrk="1" hangingPunct="1"/>
            <a:r>
              <a:rPr lang="zh-CN" altLang="en-US" smtClean="0">
                <a:solidFill>
                  <a:srgbClr val="006600"/>
                </a:solidFill>
                <a:latin typeface="Arial" panose="020B0604020202020204" pitchFamily="34" charset="0"/>
              </a:rPr>
              <a:t>微程序控制器中的指令译码器的功能</a:t>
            </a:r>
            <a:r>
              <a:rPr lang="zh-CN" altLang="en-US" smtClean="0">
                <a:latin typeface="Arial" panose="020B0604020202020204" pitchFamily="34" charset="0"/>
              </a:rPr>
              <a:t>：就是</a:t>
            </a:r>
            <a:r>
              <a:rPr lang="zh-CN" altLang="en-US" smtClean="0">
                <a:solidFill>
                  <a:srgbClr val="006600"/>
                </a:solidFill>
                <a:latin typeface="Arial" panose="020B0604020202020204" pitchFamily="34" charset="0"/>
              </a:rPr>
              <a:t>根据指令操作码来产生该指令的微程序入口地址</a:t>
            </a:r>
            <a:r>
              <a:rPr lang="zh-CN" altLang="en-US" smtClean="0">
                <a:latin typeface="Arial" panose="020B0604020202020204" pitchFamily="34" charset="0"/>
              </a:rPr>
              <a:t>。</a:t>
            </a:r>
          </a:p>
          <a:p>
            <a:pPr marL="457200" indent="-457200" eaLnBrk="1" hangingPunct="1"/>
            <a:r>
              <a:rPr lang="zh-CN" altLang="en-US" sz="2400" smtClean="0">
                <a:latin typeface="Arial" panose="020B0604020202020204" pitchFamily="34" charset="0"/>
              </a:rPr>
              <a:t>实现方法：</a:t>
            </a:r>
          </a:p>
          <a:p>
            <a:pPr marL="838200" lvl="1" indent="-381000" eaLnBrk="1" hangingPunct="1"/>
            <a:r>
              <a:rPr lang="zh-CN" altLang="en-US" smtClean="0">
                <a:solidFill>
                  <a:srgbClr val="FF0000"/>
                </a:solidFill>
                <a:latin typeface="Arial" panose="020B0604020202020204" pitchFamily="34" charset="0"/>
              </a:rPr>
              <a:t>映射存储器（</a:t>
            </a:r>
            <a:r>
              <a:rPr lang="en-US" altLang="zh-CN" smtClean="0">
                <a:solidFill>
                  <a:srgbClr val="FF0000"/>
                </a:solidFill>
                <a:latin typeface="Arial" panose="020B0604020202020204" pitchFamily="34" charset="0"/>
              </a:rPr>
              <a:t>MAPROM</a:t>
            </a:r>
            <a:r>
              <a:rPr lang="zh-CN" altLang="en-US" smtClean="0">
                <a:solidFill>
                  <a:srgbClr val="FF0000"/>
                </a:solidFill>
                <a:latin typeface="Arial" panose="020B0604020202020204" pitchFamily="34" charset="0"/>
              </a:rPr>
              <a:t>）</a:t>
            </a:r>
            <a:r>
              <a:rPr lang="zh-CN" altLang="en-US" smtClean="0">
                <a:latin typeface="Arial" panose="020B0604020202020204" pitchFamily="34" charset="0"/>
              </a:rPr>
              <a:t>：把机器指令的操作码当做</a:t>
            </a:r>
            <a:r>
              <a:rPr lang="en-US" altLang="zh-CN" smtClean="0">
                <a:latin typeface="Arial" panose="020B0604020202020204" pitchFamily="34" charset="0"/>
              </a:rPr>
              <a:t>MAPROM</a:t>
            </a:r>
            <a:r>
              <a:rPr lang="zh-CN" altLang="en-US" smtClean="0">
                <a:latin typeface="Arial" panose="020B0604020202020204" pitchFamily="34" charset="0"/>
              </a:rPr>
              <a:t>的地址，读出的</a:t>
            </a:r>
            <a:r>
              <a:rPr lang="en-US" altLang="zh-CN" smtClean="0">
                <a:latin typeface="Arial" panose="020B0604020202020204" pitchFamily="34" charset="0"/>
              </a:rPr>
              <a:t>MAPROM</a:t>
            </a:r>
            <a:r>
              <a:rPr lang="zh-CN" altLang="en-US" smtClean="0">
                <a:latin typeface="Arial" panose="020B0604020202020204" pitchFamily="34" charset="0"/>
              </a:rPr>
              <a:t>的数据就是该指令对应的微程序入口地址。（时序逻辑电路）</a:t>
            </a:r>
          </a:p>
          <a:p>
            <a:pPr marL="838200" lvl="1" indent="-381000" eaLnBrk="1" hangingPunct="1"/>
            <a:r>
              <a:rPr lang="zh-CN" altLang="en-US" smtClean="0">
                <a:solidFill>
                  <a:srgbClr val="FF0000"/>
                </a:solidFill>
                <a:latin typeface="Arial" panose="020B0604020202020204" pitchFamily="34" charset="0"/>
              </a:rPr>
              <a:t>逻辑电路：</a:t>
            </a:r>
            <a:r>
              <a:rPr lang="zh-CN" altLang="en-US" smtClean="0">
                <a:latin typeface="Arial" panose="020B0604020202020204" pitchFamily="34" charset="0"/>
              </a:rPr>
              <a:t>逻辑电路的输入是机器指令的操作码，输出就是其微程序入口地址。 （组合逻辑电路）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50E0B94E-3300-441B-97D6-896AD42DB028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43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）微程序入口地址的产生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125538"/>
            <a:ext cx="5843587" cy="4967287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zh-CN" altLang="en-US" smtClean="0">
                <a:latin typeface="Arial" charset="0"/>
              </a:rPr>
              <a:t>举例：前述的包含两条指令的指令系统</a:t>
            </a:r>
          </a:p>
          <a:p>
            <a:pPr marL="265113" lvl="1" indent="0" eaLnBrk="1" hangingPunct="1">
              <a:defRPr/>
            </a:pPr>
            <a:r>
              <a:rPr lang="zh-CN" altLang="en-US" sz="2800" smtClean="0">
                <a:solidFill>
                  <a:srgbClr val="993366"/>
                </a:solidFill>
              </a:rPr>
              <a:t>①</a:t>
            </a:r>
            <a:r>
              <a:rPr lang="zh-CN" altLang="en-US" sz="2800" smtClean="0">
                <a:solidFill>
                  <a:srgbClr val="993366"/>
                </a:solidFill>
                <a:latin typeface="Arial" charset="0"/>
              </a:rPr>
              <a:t>采用</a:t>
            </a:r>
            <a:r>
              <a:rPr lang="en-US" altLang="zh-CN" sz="2800" smtClean="0">
                <a:solidFill>
                  <a:srgbClr val="993366"/>
                </a:solidFill>
                <a:latin typeface="Arial" charset="0"/>
              </a:rPr>
              <a:t>MAPROM</a:t>
            </a:r>
            <a:r>
              <a:rPr lang="zh-CN" altLang="en-US" sz="2800" smtClean="0">
                <a:solidFill>
                  <a:srgbClr val="993366"/>
                </a:solidFill>
                <a:latin typeface="Arial" charset="0"/>
              </a:rPr>
              <a:t>方法：</a:t>
            </a:r>
          </a:p>
          <a:p>
            <a:pPr marL="715963" lvl="2" indent="-173038" eaLnBrk="1" hangingPunct="1">
              <a:defRPr/>
            </a:pPr>
            <a:r>
              <a:rPr lang="en-US" altLang="zh-CN" smtClean="0">
                <a:latin typeface="Arial" charset="0"/>
              </a:rPr>
              <a:t>ADD</a:t>
            </a:r>
            <a:r>
              <a:rPr lang="zh-CN" altLang="en-US" smtClean="0">
                <a:latin typeface="Arial" charset="0"/>
              </a:rPr>
              <a:t>的操作码</a:t>
            </a:r>
            <a:r>
              <a:rPr lang="en-US" altLang="zh-CN" smtClean="0">
                <a:latin typeface="Arial" charset="0"/>
              </a:rPr>
              <a:t>=</a:t>
            </a:r>
            <a:r>
              <a:rPr lang="en-US" altLang="zh-CN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0101</a:t>
            </a:r>
            <a:r>
              <a:rPr lang="zh-CN" altLang="en-US" smtClean="0">
                <a:latin typeface="Arial" charset="0"/>
              </a:rPr>
              <a:t>，入口地址</a:t>
            </a:r>
            <a:r>
              <a:rPr lang="en-US" altLang="zh-CN" smtClean="0">
                <a:latin typeface="Arial" charset="0"/>
              </a:rPr>
              <a:t>=</a:t>
            </a:r>
            <a:r>
              <a:rPr lang="en-US" altLang="zh-CN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110</a:t>
            </a:r>
            <a:r>
              <a:rPr lang="zh-CN" altLang="en-US" smtClean="0">
                <a:latin typeface="Arial" charset="0"/>
              </a:rPr>
              <a:t>，则在</a:t>
            </a:r>
            <a:r>
              <a:rPr lang="en-US" altLang="zh-CN" smtClean="0">
                <a:latin typeface="Arial" charset="0"/>
              </a:rPr>
              <a:t>MAPROM</a:t>
            </a:r>
            <a:r>
              <a:rPr lang="zh-CN" altLang="en-US" smtClean="0">
                <a:latin typeface="Arial" charset="0"/>
              </a:rPr>
              <a:t>的</a:t>
            </a:r>
            <a:r>
              <a:rPr lang="en-US" altLang="zh-CN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5</a:t>
            </a:r>
            <a:r>
              <a:rPr lang="zh-CN" alt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号</a:t>
            </a:r>
            <a:r>
              <a:rPr lang="zh-CN" altLang="en-US" smtClean="0">
                <a:latin typeface="Arial" charset="0"/>
              </a:rPr>
              <a:t>单元地址中写入 </a:t>
            </a:r>
            <a:r>
              <a:rPr lang="en-US" altLang="zh-CN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6 </a:t>
            </a:r>
            <a:r>
              <a:rPr lang="zh-CN" altLang="en-US" smtClean="0">
                <a:latin typeface="Arial" charset="0"/>
              </a:rPr>
              <a:t>即可；</a:t>
            </a:r>
          </a:p>
          <a:p>
            <a:pPr marL="715963" lvl="2" indent="-173038" eaLnBrk="1" hangingPunct="1">
              <a:defRPr/>
            </a:pPr>
            <a:r>
              <a:rPr lang="en-US" altLang="zh-CN" smtClean="0">
                <a:latin typeface="Arial" charset="0"/>
              </a:rPr>
              <a:t>JMP</a:t>
            </a:r>
            <a:r>
              <a:rPr lang="zh-CN" altLang="en-US" smtClean="0">
                <a:latin typeface="Arial" charset="0"/>
              </a:rPr>
              <a:t>的操作码</a:t>
            </a:r>
            <a:r>
              <a:rPr lang="en-US" altLang="zh-CN" smtClean="0">
                <a:latin typeface="Arial" charset="0"/>
              </a:rPr>
              <a:t>=</a:t>
            </a:r>
            <a:r>
              <a:rPr lang="en-US" altLang="zh-CN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1000</a:t>
            </a:r>
            <a:r>
              <a:rPr lang="zh-CN" altLang="en-US" smtClean="0">
                <a:latin typeface="Arial" charset="0"/>
              </a:rPr>
              <a:t>，入口地址</a:t>
            </a:r>
            <a:r>
              <a:rPr lang="en-US" altLang="zh-CN" smtClean="0">
                <a:latin typeface="Arial" charset="0"/>
              </a:rPr>
              <a:t>=</a:t>
            </a:r>
            <a:r>
              <a:rPr lang="en-US" altLang="zh-CN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010</a:t>
            </a:r>
            <a:r>
              <a:rPr lang="zh-CN" altLang="en-US" smtClean="0">
                <a:latin typeface="Arial" charset="0"/>
              </a:rPr>
              <a:t>，则在</a:t>
            </a:r>
            <a:r>
              <a:rPr lang="en-US" altLang="zh-CN" smtClean="0">
                <a:latin typeface="Arial" charset="0"/>
              </a:rPr>
              <a:t>MAPROM</a:t>
            </a:r>
            <a:r>
              <a:rPr lang="zh-CN" altLang="en-US" smtClean="0">
                <a:latin typeface="Arial" charset="0"/>
              </a:rPr>
              <a:t>的</a:t>
            </a:r>
            <a:r>
              <a:rPr lang="en-US" altLang="zh-CN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8</a:t>
            </a:r>
            <a:r>
              <a:rPr lang="zh-CN" alt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号</a:t>
            </a:r>
            <a:r>
              <a:rPr lang="zh-CN" altLang="en-US" smtClean="0">
                <a:latin typeface="Arial" charset="0"/>
              </a:rPr>
              <a:t>单元地址中写入 </a:t>
            </a:r>
            <a:r>
              <a:rPr lang="en-US" altLang="zh-CN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2 </a:t>
            </a:r>
            <a:r>
              <a:rPr lang="zh-CN" altLang="en-US" smtClean="0">
                <a:latin typeface="Arial" charset="0"/>
              </a:rPr>
              <a:t>即可；</a:t>
            </a:r>
          </a:p>
          <a:p>
            <a:pPr marL="265113" lvl="1" indent="0" eaLnBrk="1" hangingPunct="1">
              <a:defRPr/>
            </a:pPr>
            <a:r>
              <a:rPr lang="zh-CN" altLang="en-US" sz="2800" smtClean="0">
                <a:solidFill>
                  <a:srgbClr val="006600"/>
                </a:solidFill>
                <a:latin typeface="Arial" charset="0"/>
              </a:rPr>
              <a:t>可以扩展指令条数到</a:t>
            </a:r>
            <a:r>
              <a:rPr lang="en-US" altLang="zh-CN" sz="2800" smtClean="0">
                <a:solidFill>
                  <a:srgbClr val="006600"/>
                </a:solidFill>
                <a:latin typeface="Arial" charset="0"/>
              </a:rPr>
              <a:t>16</a:t>
            </a:r>
            <a:r>
              <a:rPr lang="zh-CN" altLang="en-US" sz="2800" smtClean="0">
                <a:solidFill>
                  <a:srgbClr val="006600"/>
                </a:solidFill>
                <a:latin typeface="Arial" charset="0"/>
              </a:rPr>
              <a:t>条</a:t>
            </a:r>
          </a:p>
        </p:txBody>
      </p:sp>
      <p:graphicFrame>
        <p:nvGraphicFramePr>
          <p:cNvPr id="408745" name="Group 169"/>
          <p:cNvGraphicFramePr>
            <a:graphicFrameLocks noGrp="1"/>
          </p:cNvGraphicFramePr>
          <p:nvPr>
            <p:ph sz="half" idx="2"/>
          </p:nvPr>
        </p:nvGraphicFramePr>
        <p:xfrm>
          <a:off x="6445250" y="1076325"/>
          <a:ext cx="2447925" cy="4754808"/>
        </p:xfrm>
        <a:graphic>
          <a:graphicData uri="http://schemas.openxmlformats.org/drawingml/2006/table">
            <a:tbl>
              <a:tblPr/>
              <a:tblGrid>
                <a:gridCol w="1223963"/>
                <a:gridCol w="1223962"/>
              </a:tblGrid>
              <a:tr h="396214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MAPROM</a:t>
                      </a:r>
                    </a:p>
                  </a:txBody>
                  <a:tcPr marT="45717" marB="45717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62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0000</a:t>
                      </a:r>
                    </a:p>
                  </a:txBody>
                  <a:tcPr marT="45717" marB="4571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962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0001</a:t>
                      </a:r>
                    </a:p>
                  </a:txBody>
                  <a:tcPr marT="45717" marB="4571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962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0010</a:t>
                      </a:r>
                    </a:p>
                  </a:txBody>
                  <a:tcPr marT="45717" marB="4571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962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0011</a:t>
                      </a:r>
                    </a:p>
                  </a:txBody>
                  <a:tcPr marT="45717" marB="4571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962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0100</a:t>
                      </a:r>
                    </a:p>
                  </a:txBody>
                  <a:tcPr marT="45717" marB="4571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962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0101</a:t>
                      </a:r>
                    </a:p>
                  </a:txBody>
                  <a:tcPr marT="45717" marB="4571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110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962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0110</a:t>
                      </a:r>
                    </a:p>
                  </a:txBody>
                  <a:tcPr marT="45717" marB="4571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962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0111</a:t>
                      </a:r>
                    </a:p>
                  </a:txBody>
                  <a:tcPr marT="45717" marB="4571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962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1000</a:t>
                      </a:r>
                    </a:p>
                  </a:txBody>
                  <a:tcPr marT="45717" marB="4571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010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962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……</a:t>
                      </a:r>
                    </a:p>
                  </a:txBody>
                  <a:tcPr marT="45717" marB="4571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…….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962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1111</a:t>
                      </a:r>
                    </a:p>
                  </a:txBody>
                  <a:tcPr marT="45717" marB="4571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0874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39A45740-EF7D-4996-8396-4960B3DB5D3A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44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）微程序入口地址的产生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6725" y="1052513"/>
            <a:ext cx="5184775" cy="4679950"/>
          </a:xfrm>
        </p:spPr>
        <p:txBody>
          <a:bodyPr/>
          <a:lstStyle/>
          <a:p>
            <a:pPr marL="179388" lvl="1" indent="0" eaLnBrk="1" hangingPunct="1"/>
            <a:r>
              <a:rPr lang="en-US" altLang="zh-CN" smtClean="0">
                <a:solidFill>
                  <a:srgbClr val="993366"/>
                </a:solidFill>
              </a:rPr>
              <a:t>②</a:t>
            </a:r>
            <a:r>
              <a:rPr lang="zh-CN" altLang="en-US" smtClean="0">
                <a:solidFill>
                  <a:srgbClr val="993366"/>
                </a:solidFill>
                <a:latin typeface="Arial" panose="020B0604020202020204" pitchFamily="34" charset="0"/>
              </a:rPr>
              <a:t>采用逻辑电路方法：</a:t>
            </a:r>
          </a:p>
          <a:p>
            <a:pPr marL="542925" lvl="2" indent="-177800" eaLnBrk="1" hangingPunct="1"/>
            <a:r>
              <a:rPr lang="zh-CN" altLang="en-US" smtClean="0">
                <a:latin typeface="Arial" panose="020B0604020202020204" pitchFamily="34" charset="0"/>
              </a:rPr>
              <a:t>输入：指令操作码</a:t>
            </a:r>
            <a:r>
              <a:rPr lang="en-US" altLang="zh-CN" smtClean="0">
                <a:latin typeface="Arial" panose="020B0604020202020204" pitchFamily="34" charset="0"/>
              </a:rPr>
              <a:t>OP=I</a:t>
            </a:r>
            <a:r>
              <a:rPr lang="en-US" altLang="zh-CN" baseline="-25000" smtClean="0">
                <a:latin typeface="Arial" panose="020B0604020202020204" pitchFamily="34" charset="0"/>
              </a:rPr>
              <a:t>7</a:t>
            </a:r>
            <a:r>
              <a:rPr lang="en-US" altLang="zh-CN" smtClean="0">
                <a:latin typeface="Arial" panose="020B0604020202020204" pitchFamily="34" charset="0"/>
              </a:rPr>
              <a:t>I</a:t>
            </a:r>
            <a:r>
              <a:rPr lang="en-US" altLang="zh-CN" baseline="-25000" smtClean="0">
                <a:latin typeface="Arial" panose="020B0604020202020204" pitchFamily="34" charset="0"/>
              </a:rPr>
              <a:t>6</a:t>
            </a:r>
            <a:r>
              <a:rPr lang="en-US" altLang="zh-CN" smtClean="0">
                <a:latin typeface="Arial" panose="020B0604020202020204" pitchFamily="34" charset="0"/>
              </a:rPr>
              <a:t>I</a:t>
            </a:r>
            <a:r>
              <a:rPr lang="en-US" altLang="zh-CN" baseline="-25000" smtClean="0">
                <a:latin typeface="Arial" panose="020B0604020202020204" pitchFamily="34" charset="0"/>
              </a:rPr>
              <a:t>5</a:t>
            </a:r>
            <a:r>
              <a:rPr lang="en-US" altLang="zh-CN" smtClean="0">
                <a:solidFill>
                  <a:srgbClr val="FF0000"/>
                </a:solidFill>
                <a:latin typeface="Arial" panose="020B0604020202020204" pitchFamily="34" charset="0"/>
              </a:rPr>
              <a:t>I</a:t>
            </a:r>
            <a:r>
              <a:rPr lang="en-US" altLang="zh-CN" baseline="-25000" smtClean="0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  <a:r>
              <a:rPr lang="zh-CN" altLang="en-US" smtClean="0">
                <a:latin typeface="Arial" panose="020B0604020202020204" pitchFamily="34" charset="0"/>
              </a:rPr>
              <a:t>；</a:t>
            </a:r>
          </a:p>
          <a:p>
            <a:pPr marL="542925" lvl="2" indent="-177800" eaLnBrk="1" hangingPunct="1"/>
            <a:r>
              <a:rPr lang="zh-CN" altLang="en-US" smtClean="0">
                <a:latin typeface="Arial" panose="020B0604020202020204" pitchFamily="34" charset="0"/>
              </a:rPr>
              <a:t>输出：该指令的微程序入口地址</a:t>
            </a:r>
            <a:r>
              <a:rPr lang="en-US" altLang="zh-CN" smtClean="0">
                <a:latin typeface="Arial" panose="020B0604020202020204" pitchFamily="34" charset="0"/>
              </a:rPr>
              <a:t>=</a:t>
            </a:r>
            <a:r>
              <a:rPr lang="en-US" altLang="zh-CN" smtClean="0">
                <a:solidFill>
                  <a:srgbClr val="FF0000"/>
                </a:solidFill>
                <a:latin typeface="Arial" panose="020B0604020202020204" pitchFamily="34" charset="0"/>
              </a:rPr>
              <a:t>I</a:t>
            </a:r>
            <a:r>
              <a:rPr lang="en-US" altLang="zh-CN" baseline="-25000" smtClean="0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  <a:r>
              <a:rPr lang="en-US" altLang="zh-CN" smtClean="0">
                <a:latin typeface="Arial" panose="020B0604020202020204" pitchFamily="34" charset="0"/>
              </a:rPr>
              <a:t> 10</a:t>
            </a:r>
          </a:p>
          <a:p>
            <a:pPr marL="179388" lvl="1" indent="0" eaLnBrk="1" hangingPunct="1"/>
            <a:r>
              <a:rPr lang="zh-CN" altLang="en-US" smtClean="0">
                <a:solidFill>
                  <a:srgbClr val="006600"/>
                </a:solidFill>
                <a:latin typeface="Arial" panose="020B0604020202020204" pitchFamily="34" charset="0"/>
              </a:rPr>
              <a:t>只能包含</a:t>
            </a:r>
            <a:r>
              <a:rPr lang="en-US" altLang="zh-CN" smtClean="0">
                <a:solidFill>
                  <a:srgbClr val="006600"/>
                </a:solidFill>
                <a:latin typeface="Arial" panose="020B0604020202020204" pitchFamily="34" charset="0"/>
              </a:rPr>
              <a:t>2</a:t>
            </a:r>
            <a:r>
              <a:rPr lang="zh-CN" altLang="en-US" smtClean="0">
                <a:solidFill>
                  <a:srgbClr val="006600"/>
                </a:solidFill>
                <a:latin typeface="Arial" panose="020B0604020202020204" pitchFamily="34" charset="0"/>
              </a:rPr>
              <a:t>条指令，如果需要扩充到</a:t>
            </a:r>
            <a:r>
              <a:rPr lang="en-US" altLang="zh-CN" smtClean="0">
                <a:solidFill>
                  <a:srgbClr val="006600"/>
                </a:solidFill>
                <a:latin typeface="Arial" panose="020B0604020202020204" pitchFamily="34" charset="0"/>
              </a:rPr>
              <a:t>16</a:t>
            </a:r>
            <a:r>
              <a:rPr lang="zh-CN" altLang="en-US" smtClean="0">
                <a:solidFill>
                  <a:srgbClr val="006600"/>
                </a:solidFill>
                <a:latin typeface="Arial" panose="020B0604020202020204" pitchFamily="34" charset="0"/>
              </a:rPr>
              <a:t>条呢？</a:t>
            </a:r>
          </a:p>
          <a:p>
            <a:pPr marL="542925" lvl="2" indent="-177800" eaLnBrk="1" hangingPunct="1"/>
            <a:r>
              <a:rPr lang="zh-CN" altLang="en-US" smtClean="0">
                <a:latin typeface="Arial" panose="020B0604020202020204" pitchFamily="34" charset="0"/>
              </a:rPr>
              <a:t>输入：指令操作码</a:t>
            </a:r>
            <a:r>
              <a:rPr lang="en-US" altLang="zh-CN" smtClean="0">
                <a:latin typeface="Arial" panose="020B0604020202020204" pitchFamily="34" charset="0"/>
              </a:rPr>
              <a:t>OP=</a:t>
            </a:r>
            <a:r>
              <a:rPr lang="en-US" altLang="zh-CN" smtClean="0">
                <a:solidFill>
                  <a:srgbClr val="FF0000"/>
                </a:solidFill>
                <a:latin typeface="Arial" panose="020B0604020202020204" pitchFamily="34" charset="0"/>
              </a:rPr>
              <a:t>I</a:t>
            </a:r>
            <a:r>
              <a:rPr lang="en-US" altLang="zh-CN" baseline="-25000" smtClean="0">
                <a:solidFill>
                  <a:srgbClr val="FF0000"/>
                </a:solidFill>
                <a:latin typeface="Arial" panose="020B0604020202020204" pitchFamily="34" charset="0"/>
              </a:rPr>
              <a:t>7</a:t>
            </a:r>
            <a:r>
              <a:rPr lang="en-US" altLang="zh-CN" smtClean="0">
                <a:solidFill>
                  <a:srgbClr val="FF0000"/>
                </a:solidFill>
                <a:latin typeface="Arial" panose="020B0604020202020204" pitchFamily="34" charset="0"/>
              </a:rPr>
              <a:t>I</a:t>
            </a:r>
            <a:r>
              <a:rPr lang="en-US" altLang="zh-CN" baseline="-25000" smtClean="0">
                <a:solidFill>
                  <a:srgbClr val="FF0000"/>
                </a:solidFill>
                <a:latin typeface="Arial" panose="020B0604020202020204" pitchFamily="34" charset="0"/>
              </a:rPr>
              <a:t>6</a:t>
            </a:r>
            <a:r>
              <a:rPr lang="en-US" altLang="zh-CN" smtClean="0">
                <a:solidFill>
                  <a:srgbClr val="FF0000"/>
                </a:solidFill>
                <a:latin typeface="Arial" panose="020B0604020202020204" pitchFamily="34" charset="0"/>
              </a:rPr>
              <a:t>I</a:t>
            </a:r>
            <a:r>
              <a:rPr lang="en-US" altLang="zh-CN" baseline="-25000" smtClean="0">
                <a:solidFill>
                  <a:srgbClr val="FF0000"/>
                </a:solidFill>
                <a:latin typeface="Arial" panose="020B0604020202020204" pitchFamily="34" charset="0"/>
              </a:rPr>
              <a:t>5</a:t>
            </a:r>
            <a:r>
              <a:rPr lang="en-US" altLang="zh-CN" smtClean="0">
                <a:solidFill>
                  <a:srgbClr val="FF0000"/>
                </a:solidFill>
                <a:latin typeface="Arial" panose="020B0604020202020204" pitchFamily="34" charset="0"/>
              </a:rPr>
              <a:t>I</a:t>
            </a:r>
            <a:r>
              <a:rPr lang="en-US" altLang="zh-CN" baseline="-25000" smtClean="0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</a:p>
          <a:p>
            <a:pPr marL="542925" lvl="2" indent="-177800" eaLnBrk="1" hangingPunct="1"/>
            <a:r>
              <a:rPr lang="zh-CN" altLang="en-US" smtClean="0">
                <a:latin typeface="Arial" panose="020B0604020202020204" pitchFamily="34" charset="0"/>
              </a:rPr>
              <a:t>输出：该指令的微程序入口地址</a:t>
            </a:r>
            <a:r>
              <a:rPr lang="en-US" altLang="zh-CN" smtClean="0">
                <a:latin typeface="Arial" panose="020B0604020202020204" pitchFamily="34" charset="0"/>
              </a:rPr>
              <a:t>=</a:t>
            </a:r>
            <a:r>
              <a:rPr lang="en-US" altLang="zh-CN" smtClean="0">
                <a:solidFill>
                  <a:srgbClr val="FF0000"/>
                </a:solidFill>
                <a:latin typeface="Arial" panose="020B0604020202020204" pitchFamily="34" charset="0"/>
              </a:rPr>
              <a:t>I</a:t>
            </a:r>
            <a:r>
              <a:rPr lang="en-US" altLang="zh-CN" baseline="-25000" smtClean="0">
                <a:solidFill>
                  <a:srgbClr val="FF0000"/>
                </a:solidFill>
                <a:latin typeface="Arial" panose="020B0604020202020204" pitchFamily="34" charset="0"/>
              </a:rPr>
              <a:t>7</a:t>
            </a:r>
            <a:r>
              <a:rPr lang="en-US" altLang="zh-CN" smtClean="0">
                <a:solidFill>
                  <a:srgbClr val="FF0000"/>
                </a:solidFill>
                <a:latin typeface="Arial" panose="020B0604020202020204" pitchFamily="34" charset="0"/>
              </a:rPr>
              <a:t>I</a:t>
            </a:r>
            <a:r>
              <a:rPr lang="en-US" altLang="zh-CN" baseline="-25000" smtClean="0">
                <a:solidFill>
                  <a:srgbClr val="FF0000"/>
                </a:solidFill>
                <a:latin typeface="Arial" panose="020B0604020202020204" pitchFamily="34" charset="0"/>
              </a:rPr>
              <a:t>6</a:t>
            </a:r>
            <a:r>
              <a:rPr lang="en-US" altLang="zh-CN" smtClean="0">
                <a:solidFill>
                  <a:srgbClr val="FF0000"/>
                </a:solidFill>
                <a:latin typeface="Arial" panose="020B0604020202020204" pitchFamily="34" charset="0"/>
              </a:rPr>
              <a:t>I</a:t>
            </a:r>
            <a:r>
              <a:rPr lang="en-US" altLang="zh-CN" baseline="-25000" smtClean="0">
                <a:solidFill>
                  <a:srgbClr val="FF0000"/>
                </a:solidFill>
                <a:latin typeface="Arial" panose="020B0604020202020204" pitchFamily="34" charset="0"/>
              </a:rPr>
              <a:t>5</a:t>
            </a:r>
            <a:r>
              <a:rPr lang="en-US" altLang="zh-CN" smtClean="0">
                <a:solidFill>
                  <a:srgbClr val="FF0000"/>
                </a:solidFill>
                <a:latin typeface="Arial" panose="020B0604020202020204" pitchFamily="34" charset="0"/>
              </a:rPr>
              <a:t>I</a:t>
            </a:r>
            <a:r>
              <a:rPr lang="en-US" altLang="zh-CN" baseline="-25000" smtClean="0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  <a:r>
              <a:rPr lang="en-US" altLang="zh-CN" smtClean="0">
                <a:latin typeface="Arial" panose="020B0604020202020204" pitchFamily="34" charset="0"/>
              </a:rPr>
              <a:t> 00</a:t>
            </a:r>
            <a:endParaRPr lang="en-US" altLang="zh-CN" smtClean="0">
              <a:solidFill>
                <a:srgbClr val="0066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411811" name="Group 163"/>
          <p:cNvGraphicFramePr>
            <a:graphicFrameLocks noGrp="1"/>
          </p:cNvGraphicFramePr>
          <p:nvPr>
            <p:ph sz="half" idx="2"/>
          </p:nvPr>
        </p:nvGraphicFramePr>
        <p:xfrm>
          <a:off x="5724525" y="333375"/>
          <a:ext cx="2447925" cy="6272213"/>
        </p:xfrm>
        <a:graphic>
          <a:graphicData uri="http://schemas.openxmlformats.org/drawingml/2006/table">
            <a:tbl>
              <a:tblPr/>
              <a:tblGrid>
                <a:gridCol w="1223963"/>
                <a:gridCol w="1223962"/>
              </a:tblGrid>
              <a:tr h="417555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控制存储器（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CM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）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5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0000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00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65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000001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65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000010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65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000011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65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……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……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65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0101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00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66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010101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65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010110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65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010111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65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……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……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65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1000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00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65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……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……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66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100011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65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……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……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65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111110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65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111111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grpSp>
        <p:nvGrpSpPr>
          <p:cNvPr id="411820" name="Group 172"/>
          <p:cNvGrpSpPr>
            <a:grpSpLocks/>
          </p:cNvGrpSpPr>
          <p:nvPr/>
        </p:nvGrpSpPr>
        <p:grpSpPr bwMode="auto">
          <a:xfrm>
            <a:off x="8172450" y="692150"/>
            <a:ext cx="827088" cy="1512888"/>
            <a:chOff x="5148" y="436"/>
            <a:chExt cx="521" cy="953"/>
          </a:xfrm>
        </p:grpSpPr>
        <p:sp>
          <p:nvSpPr>
            <p:cNvPr id="46148" name="AutoShape 164"/>
            <p:cNvSpPr>
              <a:spLocks/>
            </p:cNvSpPr>
            <p:nvPr/>
          </p:nvSpPr>
          <p:spPr bwMode="auto">
            <a:xfrm>
              <a:off x="5148" y="482"/>
              <a:ext cx="136" cy="907"/>
            </a:xfrm>
            <a:prstGeom prst="rightBrace">
              <a:avLst>
                <a:gd name="adj1" fmla="val 55576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zh-CN" b="0"/>
            </a:p>
          </p:txBody>
        </p:sp>
        <p:sp>
          <p:nvSpPr>
            <p:cNvPr id="46149" name="Text Box 165"/>
            <p:cNvSpPr txBox="1">
              <a:spLocks noChangeArrowheads="1"/>
            </p:cNvSpPr>
            <p:nvPr/>
          </p:nvSpPr>
          <p:spPr bwMode="auto">
            <a:xfrm>
              <a:off x="5193" y="436"/>
              <a:ext cx="476" cy="9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</a:rPr>
                <a:t>OP=0000</a:t>
              </a:r>
              <a:r>
                <a:rPr lang="zh-CN" altLang="en-US" sz="1800">
                  <a:solidFill>
                    <a:srgbClr val="FF0000"/>
                  </a:solidFill>
                </a:rPr>
                <a:t>的指令微程序</a:t>
              </a:r>
            </a:p>
          </p:txBody>
        </p:sp>
      </p:grpSp>
      <p:grpSp>
        <p:nvGrpSpPr>
          <p:cNvPr id="411821" name="Group 173"/>
          <p:cNvGrpSpPr>
            <a:grpSpLocks/>
          </p:cNvGrpSpPr>
          <p:nvPr/>
        </p:nvGrpSpPr>
        <p:grpSpPr bwMode="auto">
          <a:xfrm>
            <a:off x="8172450" y="2565400"/>
            <a:ext cx="827088" cy="1439863"/>
            <a:chOff x="5148" y="1616"/>
            <a:chExt cx="521" cy="907"/>
          </a:xfrm>
        </p:grpSpPr>
        <p:sp>
          <p:nvSpPr>
            <p:cNvPr id="46146" name="AutoShape 166"/>
            <p:cNvSpPr>
              <a:spLocks/>
            </p:cNvSpPr>
            <p:nvPr/>
          </p:nvSpPr>
          <p:spPr bwMode="auto">
            <a:xfrm>
              <a:off x="5148" y="1616"/>
              <a:ext cx="136" cy="907"/>
            </a:xfrm>
            <a:prstGeom prst="rightBrace">
              <a:avLst>
                <a:gd name="adj1" fmla="val 55576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zh-CN" b="0"/>
            </a:p>
          </p:txBody>
        </p:sp>
        <p:sp>
          <p:nvSpPr>
            <p:cNvPr id="46147" name="Text Box 167"/>
            <p:cNvSpPr txBox="1">
              <a:spLocks noChangeArrowheads="1"/>
            </p:cNvSpPr>
            <p:nvPr/>
          </p:nvSpPr>
          <p:spPr bwMode="auto">
            <a:xfrm>
              <a:off x="5193" y="1706"/>
              <a:ext cx="476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</a:rPr>
                <a:t>ADD</a:t>
              </a:r>
              <a:r>
                <a:rPr lang="zh-CN" altLang="en-US" sz="1800">
                  <a:solidFill>
                    <a:srgbClr val="FF0000"/>
                  </a:solidFill>
                </a:rPr>
                <a:t>指令的微程序</a:t>
              </a:r>
            </a:p>
          </p:txBody>
        </p:sp>
      </p:grpSp>
      <p:grpSp>
        <p:nvGrpSpPr>
          <p:cNvPr id="411822" name="Group 174"/>
          <p:cNvGrpSpPr>
            <a:grpSpLocks/>
          </p:cNvGrpSpPr>
          <p:nvPr/>
        </p:nvGrpSpPr>
        <p:grpSpPr bwMode="auto">
          <a:xfrm>
            <a:off x="8172450" y="4292600"/>
            <a:ext cx="827088" cy="1190625"/>
            <a:chOff x="5148" y="2704"/>
            <a:chExt cx="521" cy="750"/>
          </a:xfrm>
        </p:grpSpPr>
        <p:sp>
          <p:nvSpPr>
            <p:cNvPr id="46144" name="AutoShape 168"/>
            <p:cNvSpPr>
              <a:spLocks/>
            </p:cNvSpPr>
            <p:nvPr/>
          </p:nvSpPr>
          <p:spPr bwMode="auto">
            <a:xfrm>
              <a:off x="5148" y="2795"/>
              <a:ext cx="136" cy="635"/>
            </a:xfrm>
            <a:prstGeom prst="rightBrace">
              <a:avLst>
                <a:gd name="adj1" fmla="val 38909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zh-CN" b="0"/>
            </a:p>
          </p:txBody>
        </p:sp>
        <p:sp>
          <p:nvSpPr>
            <p:cNvPr id="46145" name="Text Box 169"/>
            <p:cNvSpPr txBox="1">
              <a:spLocks noChangeArrowheads="1"/>
            </p:cNvSpPr>
            <p:nvPr/>
          </p:nvSpPr>
          <p:spPr bwMode="auto">
            <a:xfrm>
              <a:off x="5193" y="2704"/>
              <a:ext cx="476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</a:rPr>
                <a:t>JMP</a:t>
              </a:r>
              <a:r>
                <a:rPr lang="zh-CN" altLang="en-US" sz="1800">
                  <a:solidFill>
                    <a:srgbClr val="FF0000"/>
                  </a:solidFill>
                </a:rPr>
                <a:t>指令的微程序</a:t>
              </a:r>
            </a:p>
          </p:txBody>
        </p:sp>
      </p:grpSp>
      <p:grpSp>
        <p:nvGrpSpPr>
          <p:cNvPr id="411823" name="Group 175"/>
          <p:cNvGrpSpPr>
            <a:grpSpLocks/>
          </p:cNvGrpSpPr>
          <p:nvPr/>
        </p:nvGrpSpPr>
        <p:grpSpPr bwMode="auto">
          <a:xfrm>
            <a:off x="8172450" y="5767388"/>
            <a:ext cx="827088" cy="915987"/>
            <a:chOff x="5148" y="3633"/>
            <a:chExt cx="521" cy="577"/>
          </a:xfrm>
        </p:grpSpPr>
        <p:sp>
          <p:nvSpPr>
            <p:cNvPr id="46142" name="AutoShape 170"/>
            <p:cNvSpPr>
              <a:spLocks/>
            </p:cNvSpPr>
            <p:nvPr/>
          </p:nvSpPr>
          <p:spPr bwMode="auto">
            <a:xfrm>
              <a:off x="5148" y="3702"/>
              <a:ext cx="91" cy="454"/>
            </a:xfrm>
            <a:prstGeom prst="rightBrace">
              <a:avLst>
                <a:gd name="adj1" fmla="val 41575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zh-CN" b="0"/>
            </a:p>
          </p:txBody>
        </p:sp>
        <p:sp>
          <p:nvSpPr>
            <p:cNvPr id="46143" name="Text Box 171"/>
            <p:cNvSpPr txBox="1">
              <a:spLocks noChangeArrowheads="1"/>
            </p:cNvSpPr>
            <p:nvPr/>
          </p:nvSpPr>
          <p:spPr bwMode="auto">
            <a:xfrm>
              <a:off x="5193" y="3633"/>
              <a:ext cx="476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>
                  <a:solidFill>
                    <a:srgbClr val="FF0000"/>
                  </a:solidFill>
                </a:rPr>
                <a:t>取指令微程序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118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41182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41182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41182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41182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4D4CF390-892D-4B34-AD3C-B17981832044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45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）微程序入口地址的产生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125538"/>
            <a:ext cx="7921625" cy="4391025"/>
          </a:xfrm>
        </p:spPr>
        <p:txBody>
          <a:bodyPr/>
          <a:lstStyle/>
          <a:p>
            <a:pPr marL="457200" indent="-457200" eaLnBrk="1" hangingPunct="1"/>
            <a:r>
              <a:rPr lang="zh-CN" altLang="en-US" sz="2400" smtClean="0">
                <a:latin typeface="Arial" panose="020B0604020202020204" pitchFamily="34" charset="0"/>
              </a:rPr>
              <a:t>举例：实验模型机的</a:t>
            </a:r>
            <a:r>
              <a:rPr lang="en-US" altLang="zh-CN" sz="2400" smtClean="0">
                <a:latin typeface="Arial" panose="020B0604020202020204" pitchFamily="34" charset="0"/>
              </a:rPr>
              <a:t>7</a:t>
            </a:r>
            <a:r>
              <a:rPr lang="zh-CN" altLang="en-US" sz="2400" smtClean="0">
                <a:latin typeface="Arial" panose="020B0604020202020204" pitchFamily="34" charset="0"/>
              </a:rPr>
              <a:t>位微程序入口地址产生方法：</a:t>
            </a:r>
          </a:p>
          <a:p>
            <a:pPr marL="646113" lvl="1" indent="-381000" eaLnBrk="1" hangingPunct="1"/>
            <a:r>
              <a:rPr lang="zh-CN" altLang="en-US" smtClean="0">
                <a:solidFill>
                  <a:srgbClr val="993366"/>
                </a:solidFill>
                <a:latin typeface="Arial" panose="020B0604020202020204" pitchFamily="34" charset="0"/>
              </a:rPr>
              <a:t>采用逻辑电路方法：</a:t>
            </a:r>
            <a:r>
              <a:rPr lang="zh-CN" altLang="en-US" smtClean="0">
                <a:latin typeface="Arial" panose="020B0604020202020204" pitchFamily="34" charset="0"/>
              </a:rPr>
              <a:t>在发送</a:t>
            </a:r>
            <a:r>
              <a:rPr lang="en-US" altLang="zh-CN" smtClean="0">
                <a:latin typeface="Arial" panose="020B0604020202020204" pitchFamily="34" charset="0"/>
              </a:rPr>
              <a:t>J1#</a:t>
            </a:r>
            <a:r>
              <a:rPr lang="zh-CN" altLang="en-US" smtClean="0">
                <a:latin typeface="Arial" panose="020B0604020202020204" pitchFamily="34" charset="0"/>
              </a:rPr>
              <a:t>的那条微指令周期的</a:t>
            </a:r>
            <a:r>
              <a:rPr lang="en-US" altLang="zh-CN" smtClean="0">
                <a:solidFill>
                  <a:srgbClr val="FF0000"/>
                </a:solidFill>
                <a:latin typeface="Arial" panose="020B0604020202020204" pitchFamily="34" charset="0"/>
              </a:rPr>
              <a:t>T4</a:t>
            </a:r>
            <a:r>
              <a:rPr lang="zh-CN" altLang="en-US" smtClean="0">
                <a:solidFill>
                  <a:srgbClr val="FF0000"/>
                </a:solidFill>
                <a:latin typeface="Arial" panose="020B0604020202020204" pitchFamily="34" charset="0"/>
              </a:rPr>
              <a:t>节拍</a:t>
            </a:r>
            <a:r>
              <a:rPr lang="zh-CN" altLang="en-US" smtClean="0">
                <a:latin typeface="Arial" panose="020B0604020202020204" pitchFamily="34" charset="0"/>
              </a:rPr>
              <a:t>进行指令译码</a:t>
            </a:r>
            <a:endParaRPr lang="zh-CN" altLang="en-US" smtClean="0">
              <a:solidFill>
                <a:srgbClr val="993366"/>
              </a:solidFill>
              <a:latin typeface="Arial" panose="020B0604020202020204" pitchFamily="34" charset="0"/>
            </a:endParaRPr>
          </a:p>
          <a:p>
            <a:pPr marL="646113" lvl="1" indent="-381000" eaLnBrk="1" hangingPunct="1"/>
            <a:r>
              <a:rPr lang="zh-CN" altLang="en-US" smtClean="0">
                <a:latin typeface="Arial" panose="020B0604020202020204" pitchFamily="34" charset="0"/>
              </a:rPr>
              <a:t>输入：指令操作码</a:t>
            </a:r>
            <a:r>
              <a:rPr lang="en-US" altLang="zh-CN" smtClean="0">
                <a:latin typeface="Arial" panose="020B0604020202020204" pitchFamily="34" charset="0"/>
              </a:rPr>
              <a:t>6</a:t>
            </a:r>
            <a:r>
              <a:rPr lang="zh-CN" altLang="en-US" smtClean="0">
                <a:latin typeface="Arial" panose="020B0604020202020204" pitchFamily="34" charset="0"/>
              </a:rPr>
              <a:t>位   </a:t>
            </a:r>
            <a:r>
              <a:rPr lang="en-US" altLang="zh-CN" smtClean="0">
                <a:latin typeface="Arial" panose="020B0604020202020204" pitchFamily="34" charset="0"/>
              </a:rPr>
              <a:t>I7 I6 I5 I4 I3 I2</a:t>
            </a:r>
          </a:p>
          <a:p>
            <a:pPr marL="646113" lvl="1" indent="-381000" eaLnBrk="1" hangingPunct="1"/>
            <a:r>
              <a:rPr lang="zh-CN" altLang="en-US" smtClean="0">
                <a:latin typeface="Arial" panose="020B0604020202020204" pitchFamily="34" charset="0"/>
              </a:rPr>
              <a:t>输出：</a:t>
            </a:r>
          </a:p>
          <a:p>
            <a:pPr marL="923925" lvl="2" indent="-381000" eaLnBrk="1" hangingPunct="1"/>
            <a:r>
              <a:rPr lang="zh-CN" altLang="en-US" smtClean="0">
                <a:latin typeface="Arial" panose="020B0604020202020204" pitchFamily="34" charset="0"/>
              </a:rPr>
              <a:t>当</a:t>
            </a:r>
            <a:r>
              <a:rPr lang="en-US" altLang="zh-CN" smtClean="0">
                <a:latin typeface="Arial" panose="020B0604020202020204" pitchFamily="34" charset="0"/>
              </a:rPr>
              <a:t>I7 I6≠11</a:t>
            </a:r>
            <a:r>
              <a:rPr lang="zh-CN" altLang="en-US" smtClean="0">
                <a:latin typeface="Arial" panose="020B0604020202020204" pitchFamily="34" charset="0"/>
              </a:rPr>
              <a:t>时，微程序入口地址</a:t>
            </a:r>
            <a:r>
              <a:rPr lang="en-US" altLang="zh-CN" smtClean="0">
                <a:latin typeface="Arial" panose="020B0604020202020204" pitchFamily="34" charset="0"/>
              </a:rPr>
              <a:t>=</a:t>
            </a:r>
            <a:r>
              <a:rPr lang="en-US" altLang="zh-CN" smtClean="0">
                <a:solidFill>
                  <a:srgbClr val="FF0000"/>
                </a:solidFill>
                <a:latin typeface="Arial" panose="020B0604020202020204" pitchFamily="34" charset="0"/>
              </a:rPr>
              <a:t>MA6 MA5 MA4 </a:t>
            </a:r>
            <a:r>
              <a:rPr lang="en-US" altLang="zh-CN" smtClean="0">
                <a:solidFill>
                  <a:srgbClr val="006600"/>
                </a:solidFill>
                <a:latin typeface="Arial" panose="020B0604020202020204" pitchFamily="34" charset="0"/>
              </a:rPr>
              <a:t>I7 I6 I5 I4</a:t>
            </a:r>
            <a:r>
              <a:rPr lang="zh-CN" altLang="en-US" smtClean="0">
                <a:latin typeface="Arial" panose="020B0604020202020204" pitchFamily="34" charset="0"/>
              </a:rPr>
              <a:t>；</a:t>
            </a:r>
          </a:p>
          <a:p>
            <a:pPr marL="923925" lvl="2" indent="-381000" eaLnBrk="1" hangingPunct="1"/>
            <a:r>
              <a:rPr lang="zh-CN" altLang="en-US" smtClean="0">
                <a:latin typeface="Arial" panose="020B0604020202020204" pitchFamily="34" charset="0"/>
              </a:rPr>
              <a:t>当</a:t>
            </a:r>
            <a:r>
              <a:rPr lang="en-US" altLang="zh-CN" smtClean="0">
                <a:latin typeface="Arial" panose="020B0604020202020204" pitchFamily="34" charset="0"/>
              </a:rPr>
              <a:t>I7 I6=11</a:t>
            </a:r>
            <a:r>
              <a:rPr lang="zh-CN" altLang="en-US" smtClean="0">
                <a:latin typeface="Arial" panose="020B0604020202020204" pitchFamily="34" charset="0"/>
              </a:rPr>
              <a:t>时，微程序入口地址的逻辑表达式是</a:t>
            </a:r>
            <a:r>
              <a:rPr lang="en-US" altLang="zh-CN" smtClean="0">
                <a:solidFill>
                  <a:srgbClr val="FF0000"/>
                </a:solidFill>
                <a:latin typeface="Arial" panose="020B0604020202020204" pitchFamily="34" charset="0"/>
              </a:rPr>
              <a:t>MA6</a:t>
            </a:r>
            <a:r>
              <a:rPr lang="en-US" altLang="zh-CN" smtClean="0">
                <a:latin typeface="Arial" panose="020B0604020202020204" pitchFamily="34" charset="0"/>
              </a:rPr>
              <a:t> </a:t>
            </a:r>
            <a:r>
              <a:rPr lang="en-US" altLang="zh-CN" smtClean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en-US" altLang="zh-CN" smtClean="0">
                <a:latin typeface="Arial" panose="020B0604020202020204" pitchFamily="34" charset="0"/>
              </a:rPr>
              <a:t> </a:t>
            </a:r>
            <a:r>
              <a:rPr lang="en-US" altLang="zh-CN" smtClean="0">
                <a:solidFill>
                  <a:srgbClr val="FF0000"/>
                </a:solidFill>
                <a:latin typeface="Arial" panose="020B0604020202020204" pitchFamily="34" charset="0"/>
              </a:rPr>
              <a:t>MA4</a:t>
            </a:r>
            <a:r>
              <a:rPr lang="en-US" altLang="zh-CN" smtClean="0">
                <a:latin typeface="Arial" panose="020B0604020202020204" pitchFamily="34" charset="0"/>
              </a:rPr>
              <a:t> </a:t>
            </a:r>
            <a:r>
              <a:rPr lang="en-US" altLang="zh-CN" smtClean="0">
                <a:solidFill>
                  <a:srgbClr val="006600"/>
                </a:solidFill>
                <a:latin typeface="Arial" panose="020B0604020202020204" pitchFamily="34" charset="0"/>
              </a:rPr>
              <a:t>I5 I4 I3 I2</a:t>
            </a:r>
            <a:r>
              <a:rPr lang="zh-CN" altLang="en-US" smtClean="0">
                <a:latin typeface="Arial" panose="020B0604020202020204" pitchFamily="34" charset="0"/>
              </a:rPr>
              <a:t>。</a:t>
            </a:r>
          </a:p>
          <a:p>
            <a:pPr marL="923925" lvl="2" indent="-381000" eaLnBrk="1" hangingPunct="1"/>
            <a:r>
              <a:rPr lang="en-US" altLang="zh-CN" smtClean="0">
                <a:solidFill>
                  <a:srgbClr val="FF0000"/>
                </a:solidFill>
                <a:latin typeface="Arial" panose="020B0604020202020204" pitchFamily="34" charset="0"/>
              </a:rPr>
              <a:t>MA6~ MA0</a:t>
            </a:r>
            <a:r>
              <a:rPr lang="zh-CN" altLang="en-US" smtClean="0">
                <a:solidFill>
                  <a:srgbClr val="FF0000"/>
                </a:solidFill>
                <a:latin typeface="Arial" panose="020B0604020202020204" pitchFamily="34" charset="0"/>
              </a:rPr>
              <a:t>是</a:t>
            </a:r>
            <a:r>
              <a:rPr lang="zh-CN" altLang="en-US" smtClean="0">
                <a:latin typeface="Arial" panose="020B0604020202020204" pitchFamily="34" charset="0"/>
              </a:rPr>
              <a:t>发送</a:t>
            </a:r>
            <a:r>
              <a:rPr lang="en-US" altLang="zh-CN" smtClean="0">
                <a:latin typeface="Arial" panose="020B0604020202020204" pitchFamily="34" charset="0"/>
              </a:rPr>
              <a:t>J1#</a:t>
            </a:r>
            <a:r>
              <a:rPr lang="zh-CN" altLang="en-US" smtClean="0">
                <a:latin typeface="Arial" panose="020B0604020202020204" pitchFamily="34" charset="0"/>
              </a:rPr>
              <a:t>的那条</a:t>
            </a:r>
            <a:r>
              <a:rPr lang="zh-CN" altLang="en-US" smtClean="0">
                <a:solidFill>
                  <a:srgbClr val="FF0000"/>
                </a:solidFill>
                <a:latin typeface="Arial" panose="020B0604020202020204" pitchFamily="34" charset="0"/>
              </a:rPr>
              <a:t>微指令的下址字段</a:t>
            </a:r>
          </a:p>
        </p:txBody>
      </p:sp>
      <p:pic>
        <p:nvPicPr>
          <p:cNvPr id="425988" name="Picture 4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609282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2598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E925836E-D1AF-4022-A56C-3349AAFFDB60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46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）下址字段的设计</a:t>
            </a:r>
          </a:p>
        </p:txBody>
      </p:sp>
      <p:grpSp>
        <p:nvGrpSpPr>
          <p:cNvPr id="48132" name="Group 21"/>
          <p:cNvGrpSpPr>
            <a:grpSpLocks/>
          </p:cNvGrpSpPr>
          <p:nvPr/>
        </p:nvGrpSpPr>
        <p:grpSpPr bwMode="auto">
          <a:xfrm>
            <a:off x="1143000" y="1341438"/>
            <a:ext cx="6705600" cy="3240087"/>
            <a:chOff x="720" y="845"/>
            <a:chExt cx="4224" cy="2041"/>
          </a:xfrm>
        </p:grpSpPr>
        <p:sp>
          <p:nvSpPr>
            <p:cNvPr id="48134" name="AutoShape 5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3504" y="1931"/>
              <a:ext cx="1440" cy="955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99CCFF"/>
                      </a:gs>
                      <a:gs pos="100000">
                        <a:srgbClr val="E3F1FF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/>
              <a:endParaRPr lang="zh-CN" altLang="zh-CN" sz="1800" b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35" name="AutoShape 6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720" y="1931"/>
              <a:ext cx="1440" cy="955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99CCFF"/>
                      </a:gs>
                      <a:gs pos="100000">
                        <a:srgbClr val="E3F1FF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/>
              <a:endParaRPr lang="zh-CN" altLang="zh-CN" sz="1800" b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36" name="Text Box 7"/>
            <p:cNvSpPr txBox="1">
              <a:spLocks noChangeArrowheads="1"/>
            </p:cNvSpPr>
            <p:nvPr/>
          </p:nvSpPr>
          <p:spPr bwMode="auto">
            <a:xfrm>
              <a:off x="780" y="2115"/>
              <a:ext cx="12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/>
              <a:r>
                <a:rPr lang="en-US" altLang="zh-CN">
                  <a:hlinkClick r:id="rId3" action="ppaction://hlinksldjump"/>
                </a:rPr>
                <a:t>A.</a:t>
              </a:r>
              <a:r>
                <a:rPr lang="zh-CN" altLang="en-US">
                  <a:hlinkClick r:id="rId3" action="ppaction://hlinksldjump"/>
                </a:rPr>
                <a:t>计数器方式</a:t>
              </a:r>
              <a:r>
                <a:rPr lang="zh-CN" altLang="en-US" b="0">
                  <a:hlinkClick r:id="rId3" action="ppaction://hlinksldjump"/>
                </a:rPr>
                <a:t> </a:t>
              </a:r>
              <a:endParaRPr lang="zh-CN" altLang="en-US" b="0"/>
            </a:p>
          </p:txBody>
        </p:sp>
        <p:sp>
          <p:nvSpPr>
            <p:cNvPr id="289800" name="Freeform 8"/>
            <p:cNvSpPr>
              <a:spLocks/>
            </p:cNvSpPr>
            <p:nvPr/>
          </p:nvSpPr>
          <p:spPr bwMode="gray">
            <a:xfrm>
              <a:off x="2030" y="1870"/>
              <a:ext cx="569" cy="782"/>
            </a:xfrm>
            <a:custGeom>
              <a:avLst/>
              <a:gdLst>
                <a:gd name="T0" fmla="*/ 580 w 580"/>
                <a:gd name="T1" fmla="*/ 0 h 798"/>
                <a:gd name="T2" fmla="*/ 578 w 580"/>
                <a:gd name="T3" fmla="*/ 90 h 798"/>
                <a:gd name="T4" fmla="*/ 568 w 580"/>
                <a:gd name="T5" fmla="*/ 174 h 798"/>
                <a:gd name="T6" fmla="*/ 552 w 580"/>
                <a:gd name="T7" fmla="*/ 252 h 798"/>
                <a:gd name="T8" fmla="*/ 526 w 580"/>
                <a:gd name="T9" fmla="*/ 324 h 798"/>
                <a:gd name="T10" fmla="*/ 494 w 580"/>
                <a:gd name="T11" fmla="*/ 390 h 798"/>
                <a:gd name="T12" fmla="*/ 452 w 580"/>
                <a:gd name="T13" fmla="*/ 450 h 798"/>
                <a:gd name="T14" fmla="*/ 402 w 580"/>
                <a:gd name="T15" fmla="*/ 508 h 798"/>
                <a:gd name="T16" fmla="*/ 342 w 580"/>
                <a:gd name="T17" fmla="*/ 560 h 798"/>
                <a:gd name="T18" fmla="*/ 270 w 580"/>
                <a:gd name="T19" fmla="*/ 610 h 798"/>
                <a:gd name="T20" fmla="*/ 188 w 580"/>
                <a:gd name="T21" fmla="*/ 656 h 798"/>
                <a:gd name="T22" fmla="*/ 188 w 580"/>
                <a:gd name="T23" fmla="*/ 798 h 798"/>
                <a:gd name="T24" fmla="*/ 0 w 580"/>
                <a:gd name="T25" fmla="*/ 514 h 798"/>
                <a:gd name="T26" fmla="*/ 188 w 580"/>
                <a:gd name="T27" fmla="*/ 230 h 798"/>
                <a:gd name="T28" fmla="*/ 188 w 580"/>
                <a:gd name="T29" fmla="*/ 372 h 798"/>
                <a:gd name="T30" fmla="*/ 224 w 580"/>
                <a:gd name="T31" fmla="*/ 368 h 798"/>
                <a:gd name="T32" fmla="*/ 264 w 580"/>
                <a:gd name="T33" fmla="*/ 356 h 798"/>
                <a:gd name="T34" fmla="*/ 306 w 580"/>
                <a:gd name="T35" fmla="*/ 336 h 798"/>
                <a:gd name="T36" fmla="*/ 348 w 580"/>
                <a:gd name="T37" fmla="*/ 310 h 798"/>
                <a:gd name="T38" fmla="*/ 392 w 580"/>
                <a:gd name="T39" fmla="*/ 280 h 798"/>
                <a:gd name="T40" fmla="*/ 432 w 580"/>
                <a:gd name="T41" fmla="*/ 246 h 798"/>
                <a:gd name="T42" fmla="*/ 472 w 580"/>
                <a:gd name="T43" fmla="*/ 208 h 798"/>
                <a:gd name="T44" fmla="*/ 506 w 580"/>
                <a:gd name="T45" fmla="*/ 166 h 798"/>
                <a:gd name="T46" fmla="*/ 536 w 580"/>
                <a:gd name="T47" fmla="*/ 124 h 798"/>
                <a:gd name="T48" fmla="*/ 558 w 580"/>
                <a:gd name="T49" fmla="*/ 82 h 798"/>
                <a:gd name="T50" fmla="*/ 574 w 580"/>
                <a:gd name="T51" fmla="*/ 40 h 798"/>
                <a:gd name="T52" fmla="*/ 578 w 580"/>
                <a:gd name="T53" fmla="*/ 0 h 798"/>
                <a:gd name="T54" fmla="*/ 580 w 580"/>
                <a:gd name="T55" fmla="*/ 0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80" h="798">
                  <a:moveTo>
                    <a:pt x="580" y="0"/>
                  </a:moveTo>
                  <a:lnTo>
                    <a:pt x="578" y="90"/>
                  </a:lnTo>
                  <a:lnTo>
                    <a:pt x="568" y="174"/>
                  </a:lnTo>
                  <a:lnTo>
                    <a:pt x="552" y="252"/>
                  </a:lnTo>
                  <a:lnTo>
                    <a:pt x="526" y="324"/>
                  </a:lnTo>
                  <a:lnTo>
                    <a:pt x="494" y="390"/>
                  </a:lnTo>
                  <a:lnTo>
                    <a:pt x="452" y="450"/>
                  </a:lnTo>
                  <a:lnTo>
                    <a:pt x="402" y="508"/>
                  </a:lnTo>
                  <a:lnTo>
                    <a:pt x="342" y="560"/>
                  </a:lnTo>
                  <a:lnTo>
                    <a:pt x="270" y="610"/>
                  </a:lnTo>
                  <a:lnTo>
                    <a:pt x="188" y="656"/>
                  </a:lnTo>
                  <a:lnTo>
                    <a:pt x="188" y="798"/>
                  </a:lnTo>
                  <a:lnTo>
                    <a:pt x="0" y="514"/>
                  </a:lnTo>
                  <a:lnTo>
                    <a:pt x="188" y="230"/>
                  </a:lnTo>
                  <a:lnTo>
                    <a:pt x="188" y="372"/>
                  </a:lnTo>
                  <a:lnTo>
                    <a:pt x="224" y="368"/>
                  </a:lnTo>
                  <a:lnTo>
                    <a:pt x="264" y="356"/>
                  </a:lnTo>
                  <a:lnTo>
                    <a:pt x="306" y="336"/>
                  </a:lnTo>
                  <a:lnTo>
                    <a:pt x="348" y="310"/>
                  </a:lnTo>
                  <a:lnTo>
                    <a:pt x="392" y="280"/>
                  </a:lnTo>
                  <a:lnTo>
                    <a:pt x="432" y="246"/>
                  </a:lnTo>
                  <a:lnTo>
                    <a:pt x="472" y="208"/>
                  </a:lnTo>
                  <a:lnTo>
                    <a:pt x="506" y="166"/>
                  </a:lnTo>
                  <a:lnTo>
                    <a:pt x="536" y="124"/>
                  </a:lnTo>
                  <a:lnTo>
                    <a:pt x="558" y="82"/>
                  </a:lnTo>
                  <a:lnTo>
                    <a:pt x="574" y="40"/>
                  </a:lnTo>
                  <a:lnTo>
                    <a:pt x="578" y="0"/>
                  </a:lnTo>
                  <a:lnTo>
                    <a:pt x="58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63529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A06C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黑体" pitchFamily="2" charset="-122"/>
              </a:endParaRPr>
            </a:p>
          </p:txBody>
        </p:sp>
        <p:sp>
          <p:nvSpPr>
            <p:cNvPr id="48138" name="AutoShape 9"/>
            <p:cNvSpPr>
              <a:spLocks noChangeAspect="1" noChangeArrowheads="1" noTextEdit="1"/>
            </p:cNvSpPr>
            <p:nvPr/>
          </p:nvSpPr>
          <p:spPr bwMode="gray">
            <a:xfrm flipH="1">
              <a:off x="3067" y="1868"/>
              <a:ext cx="573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9802" name="Freeform 10"/>
            <p:cNvSpPr>
              <a:spLocks/>
            </p:cNvSpPr>
            <p:nvPr/>
          </p:nvSpPr>
          <p:spPr bwMode="gray">
            <a:xfrm flipH="1">
              <a:off x="3071" y="1870"/>
              <a:ext cx="569" cy="782"/>
            </a:xfrm>
            <a:custGeom>
              <a:avLst/>
              <a:gdLst>
                <a:gd name="T0" fmla="*/ 580 w 580"/>
                <a:gd name="T1" fmla="*/ 0 h 798"/>
                <a:gd name="T2" fmla="*/ 578 w 580"/>
                <a:gd name="T3" fmla="*/ 90 h 798"/>
                <a:gd name="T4" fmla="*/ 568 w 580"/>
                <a:gd name="T5" fmla="*/ 174 h 798"/>
                <a:gd name="T6" fmla="*/ 552 w 580"/>
                <a:gd name="T7" fmla="*/ 252 h 798"/>
                <a:gd name="T8" fmla="*/ 526 w 580"/>
                <a:gd name="T9" fmla="*/ 324 h 798"/>
                <a:gd name="T10" fmla="*/ 494 w 580"/>
                <a:gd name="T11" fmla="*/ 390 h 798"/>
                <a:gd name="T12" fmla="*/ 452 w 580"/>
                <a:gd name="T13" fmla="*/ 450 h 798"/>
                <a:gd name="T14" fmla="*/ 402 w 580"/>
                <a:gd name="T15" fmla="*/ 508 h 798"/>
                <a:gd name="T16" fmla="*/ 342 w 580"/>
                <a:gd name="T17" fmla="*/ 560 h 798"/>
                <a:gd name="T18" fmla="*/ 270 w 580"/>
                <a:gd name="T19" fmla="*/ 610 h 798"/>
                <a:gd name="T20" fmla="*/ 188 w 580"/>
                <a:gd name="T21" fmla="*/ 656 h 798"/>
                <a:gd name="T22" fmla="*/ 188 w 580"/>
                <a:gd name="T23" fmla="*/ 798 h 798"/>
                <a:gd name="T24" fmla="*/ 0 w 580"/>
                <a:gd name="T25" fmla="*/ 514 h 798"/>
                <a:gd name="T26" fmla="*/ 188 w 580"/>
                <a:gd name="T27" fmla="*/ 230 h 798"/>
                <a:gd name="T28" fmla="*/ 188 w 580"/>
                <a:gd name="T29" fmla="*/ 372 h 798"/>
                <a:gd name="T30" fmla="*/ 224 w 580"/>
                <a:gd name="T31" fmla="*/ 368 h 798"/>
                <a:gd name="T32" fmla="*/ 264 w 580"/>
                <a:gd name="T33" fmla="*/ 356 h 798"/>
                <a:gd name="T34" fmla="*/ 306 w 580"/>
                <a:gd name="T35" fmla="*/ 336 h 798"/>
                <a:gd name="T36" fmla="*/ 348 w 580"/>
                <a:gd name="T37" fmla="*/ 310 h 798"/>
                <a:gd name="T38" fmla="*/ 392 w 580"/>
                <a:gd name="T39" fmla="*/ 280 h 798"/>
                <a:gd name="T40" fmla="*/ 432 w 580"/>
                <a:gd name="T41" fmla="*/ 246 h 798"/>
                <a:gd name="T42" fmla="*/ 472 w 580"/>
                <a:gd name="T43" fmla="*/ 208 h 798"/>
                <a:gd name="T44" fmla="*/ 506 w 580"/>
                <a:gd name="T45" fmla="*/ 166 h 798"/>
                <a:gd name="T46" fmla="*/ 536 w 580"/>
                <a:gd name="T47" fmla="*/ 124 h 798"/>
                <a:gd name="T48" fmla="*/ 558 w 580"/>
                <a:gd name="T49" fmla="*/ 82 h 798"/>
                <a:gd name="T50" fmla="*/ 574 w 580"/>
                <a:gd name="T51" fmla="*/ 40 h 798"/>
                <a:gd name="T52" fmla="*/ 578 w 580"/>
                <a:gd name="T53" fmla="*/ 0 h 798"/>
                <a:gd name="T54" fmla="*/ 580 w 580"/>
                <a:gd name="T55" fmla="*/ 0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80" h="798">
                  <a:moveTo>
                    <a:pt x="580" y="0"/>
                  </a:moveTo>
                  <a:lnTo>
                    <a:pt x="578" y="90"/>
                  </a:lnTo>
                  <a:lnTo>
                    <a:pt x="568" y="174"/>
                  </a:lnTo>
                  <a:lnTo>
                    <a:pt x="552" y="252"/>
                  </a:lnTo>
                  <a:lnTo>
                    <a:pt x="526" y="324"/>
                  </a:lnTo>
                  <a:lnTo>
                    <a:pt x="494" y="390"/>
                  </a:lnTo>
                  <a:lnTo>
                    <a:pt x="452" y="450"/>
                  </a:lnTo>
                  <a:lnTo>
                    <a:pt x="402" y="508"/>
                  </a:lnTo>
                  <a:lnTo>
                    <a:pt x="342" y="560"/>
                  </a:lnTo>
                  <a:lnTo>
                    <a:pt x="270" y="610"/>
                  </a:lnTo>
                  <a:lnTo>
                    <a:pt x="188" y="656"/>
                  </a:lnTo>
                  <a:lnTo>
                    <a:pt x="188" y="798"/>
                  </a:lnTo>
                  <a:lnTo>
                    <a:pt x="0" y="514"/>
                  </a:lnTo>
                  <a:lnTo>
                    <a:pt x="188" y="230"/>
                  </a:lnTo>
                  <a:lnTo>
                    <a:pt x="188" y="372"/>
                  </a:lnTo>
                  <a:lnTo>
                    <a:pt x="224" y="368"/>
                  </a:lnTo>
                  <a:lnTo>
                    <a:pt x="264" y="356"/>
                  </a:lnTo>
                  <a:lnTo>
                    <a:pt x="306" y="336"/>
                  </a:lnTo>
                  <a:lnTo>
                    <a:pt x="348" y="310"/>
                  </a:lnTo>
                  <a:lnTo>
                    <a:pt x="392" y="280"/>
                  </a:lnTo>
                  <a:lnTo>
                    <a:pt x="432" y="246"/>
                  </a:lnTo>
                  <a:lnTo>
                    <a:pt x="472" y="208"/>
                  </a:lnTo>
                  <a:lnTo>
                    <a:pt x="506" y="166"/>
                  </a:lnTo>
                  <a:lnTo>
                    <a:pt x="536" y="124"/>
                  </a:lnTo>
                  <a:lnTo>
                    <a:pt x="558" y="82"/>
                  </a:lnTo>
                  <a:lnTo>
                    <a:pt x="574" y="40"/>
                  </a:lnTo>
                  <a:lnTo>
                    <a:pt x="578" y="0"/>
                  </a:lnTo>
                  <a:lnTo>
                    <a:pt x="58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tint val="31765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A06C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黑体" pitchFamily="2" charset="-122"/>
              </a:endParaRPr>
            </a:p>
          </p:txBody>
        </p:sp>
        <p:grpSp>
          <p:nvGrpSpPr>
            <p:cNvPr id="48140" name="Group 11"/>
            <p:cNvGrpSpPr>
              <a:grpSpLocks/>
            </p:cNvGrpSpPr>
            <p:nvPr/>
          </p:nvGrpSpPr>
          <p:grpSpPr bwMode="auto">
            <a:xfrm>
              <a:off x="1920" y="845"/>
              <a:ext cx="1889" cy="1009"/>
              <a:chOff x="1997" y="1314"/>
              <a:chExt cx="1889" cy="1009"/>
            </a:xfrm>
          </p:grpSpPr>
          <p:grpSp>
            <p:nvGrpSpPr>
              <p:cNvPr id="48143" name="Group 12"/>
              <p:cNvGrpSpPr>
                <a:grpSpLocks/>
              </p:cNvGrpSpPr>
              <p:nvPr/>
            </p:nvGrpSpPr>
            <p:grpSpPr bwMode="auto">
              <a:xfrm>
                <a:off x="1997" y="1404"/>
                <a:ext cx="1889" cy="919"/>
                <a:chOff x="1973" y="1027"/>
                <a:chExt cx="1926" cy="937"/>
              </a:xfrm>
            </p:grpSpPr>
            <p:sp>
              <p:nvSpPr>
                <p:cNvPr id="289805" name="Oval 13"/>
                <p:cNvSpPr>
                  <a:spLocks noChangeArrowheads="1"/>
                </p:cNvSpPr>
                <p:nvPr/>
              </p:nvSpPr>
              <p:spPr bwMode="gray">
                <a:xfrm>
                  <a:off x="1994" y="1057"/>
                  <a:ext cx="1905" cy="90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tx2">
                        <a:gamma/>
                        <a:shade val="48627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  <a:ea typeface="黑体" pitchFamily="2" charset="-122"/>
                  </a:endParaRPr>
                </a:p>
              </p:txBody>
            </p:sp>
            <p:sp>
              <p:nvSpPr>
                <p:cNvPr id="289806" name="Oval 14"/>
                <p:cNvSpPr>
                  <a:spLocks noChangeArrowheads="1"/>
                </p:cNvSpPr>
                <p:nvPr/>
              </p:nvSpPr>
              <p:spPr bwMode="gray">
                <a:xfrm>
                  <a:off x="1973" y="1027"/>
                  <a:ext cx="1905" cy="90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tx2">
                        <a:gamma/>
                        <a:tint val="44314"/>
                        <a:invGamma/>
                      </a:schemeClr>
                    </a:gs>
                    <a:gs pos="100000">
                      <a:schemeClr val="tx2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  <a:ea typeface="黑体" pitchFamily="2" charset="-122"/>
                  </a:endParaRPr>
                </a:p>
              </p:txBody>
            </p:sp>
          </p:grpSp>
          <p:sp>
            <p:nvSpPr>
              <p:cNvPr id="289807" name="Oval 15"/>
              <p:cNvSpPr>
                <a:spLocks noChangeArrowheads="1"/>
              </p:cNvSpPr>
              <p:nvPr/>
            </p:nvSpPr>
            <p:spPr bwMode="gray">
              <a:xfrm>
                <a:off x="2086" y="1314"/>
                <a:ext cx="1691" cy="845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289808" name="Oval 16"/>
              <p:cNvSpPr>
                <a:spLocks noChangeArrowheads="1"/>
              </p:cNvSpPr>
              <p:nvPr/>
            </p:nvSpPr>
            <p:spPr bwMode="gray">
              <a:xfrm>
                <a:off x="2108" y="1319"/>
                <a:ext cx="1650" cy="824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34902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289809" name="Oval 17"/>
              <p:cNvSpPr>
                <a:spLocks noChangeArrowheads="1"/>
              </p:cNvSpPr>
              <p:nvPr/>
            </p:nvSpPr>
            <p:spPr bwMode="gray">
              <a:xfrm>
                <a:off x="2125" y="1327"/>
                <a:ext cx="1570" cy="770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79216"/>
                      <a:invGamma/>
                    </a:schemeClr>
                  </a:gs>
                  <a:gs pos="100000">
                    <a:schemeClr val="accent1">
                      <a:alpha val="48000"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289810" name="Oval 18"/>
              <p:cNvSpPr>
                <a:spLocks noChangeArrowheads="1"/>
              </p:cNvSpPr>
              <p:nvPr/>
            </p:nvSpPr>
            <p:spPr bwMode="gray">
              <a:xfrm>
                <a:off x="2208" y="1344"/>
                <a:ext cx="1382" cy="624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38000"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黑体" pitchFamily="2" charset="-122"/>
                </a:endParaRPr>
              </a:p>
            </p:txBody>
          </p:sp>
        </p:grpSp>
        <p:sp>
          <p:nvSpPr>
            <p:cNvPr id="48141" name="Text Box 19"/>
            <p:cNvSpPr txBox="1">
              <a:spLocks noChangeArrowheads="1"/>
            </p:cNvSpPr>
            <p:nvPr/>
          </p:nvSpPr>
          <p:spPr bwMode="auto">
            <a:xfrm>
              <a:off x="2260" y="981"/>
              <a:ext cx="1255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zh-CN" altLang="en-US"/>
                <a:t>下址字段的设计</a:t>
              </a:r>
            </a:p>
          </p:txBody>
        </p:sp>
        <p:sp>
          <p:nvSpPr>
            <p:cNvPr id="48142" name="Text Box 20"/>
            <p:cNvSpPr txBox="1">
              <a:spLocks noChangeArrowheads="1"/>
            </p:cNvSpPr>
            <p:nvPr/>
          </p:nvSpPr>
          <p:spPr bwMode="auto">
            <a:xfrm>
              <a:off x="3660" y="2045"/>
              <a:ext cx="1284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r>
                <a:rPr lang="en-US" altLang="zh-CN">
                  <a:hlinkClick r:id="rId2" action="ppaction://hlinksldjump"/>
                </a:rPr>
                <a:t>B.</a:t>
              </a:r>
              <a:r>
                <a:rPr lang="zh-CN" altLang="en-US">
                  <a:hlinkClick r:id="rId2" action="ppaction://hlinksldjump"/>
                </a:rPr>
                <a:t>判定方式（下址字段法）</a:t>
              </a:r>
              <a:r>
                <a:rPr lang="zh-CN" altLang="en-US" b="0">
                  <a:hlinkClick r:id="rId2" action="ppaction://hlinksldjump"/>
                </a:rPr>
                <a:t> </a:t>
              </a:r>
              <a:endParaRPr lang="zh-CN" altLang="en-US" b="0"/>
            </a:p>
          </p:txBody>
        </p:sp>
      </p:grpSp>
      <p:pic>
        <p:nvPicPr>
          <p:cNvPr id="289814" name="Picture 22" descr="back11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0" y="551656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898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E1F0793C-6BF6-428C-AAC1-3CC5088A6CFB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47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A.</a:t>
            </a:r>
            <a:r>
              <a:rPr lang="zh-CN" altLang="en-US" smtClean="0"/>
              <a:t>计数器方式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76325"/>
            <a:ext cx="7786688" cy="2568575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在微程序控制器中设置一个</a:t>
            </a:r>
            <a:r>
              <a:rPr lang="zh-CN" altLang="en-US" sz="2400" smtClean="0">
                <a:solidFill>
                  <a:srgbClr val="FF0000"/>
                </a:solidFill>
              </a:rPr>
              <a:t>微程序计数器</a:t>
            </a:r>
            <a:r>
              <a:rPr lang="en-US" altLang="zh-CN" sz="2400" smtClean="0">
                <a:solidFill>
                  <a:srgbClr val="FF0000"/>
                </a:solidFill>
              </a:rPr>
              <a:t>μPC</a:t>
            </a:r>
            <a:r>
              <a:rPr lang="zh-CN" altLang="en-US" sz="2400" smtClean="0">
                <a:solidFill>
                  <a:srgbClr val="FF0000"/>
                </a:solidFill>
              </a:rPr>
              <a:t>；由</a:t>
            </a:r>
            <a:r>
              <a:rPr lang="en-US" altLang="zh-CN" sz="2400" smtClean="0">
                <a:solidFill>
                  <a:srgbClr val="FF0000"/>
                </a:solidFill>
              </a:rPr>
              <a:t>μPC</a:t>
            </a:r>
            <a:r>
              <a:rPr lang="zh-CN" altLang="en-US" sz="2400" smtClean="0">
                <a:solidFill>
                  <a:srgbClr val="FF0000"/>
                </a:solidFill>
              </a:rPr>
              <a:t>来提供后继微地址</a:t>
            </a:r>
            <a:endParaRPr lang="zh-CN" altLang="en-US" sz="2400" smtClean="0"/>
          </a:p>
          <a:p>
            <a:pPr lvl="1" eaLnBrk="1" hangingPunct="1"/>
            <a:r>
              <a:rPr lang="zh-CN" altLang="en-US" smtClean="0"/>
              <a:t>在</a:t>
            </a:r>
            <a:r>
              <a:rPr lang="zh-CN" altLang="en-US" smtClean="0">
                <a:solidFill>
                  <a:srgbClr val="FF0000"/>
                </a:solidFill>
              </a:rPr>
              <a:t>顺序执行</a:t>
            </a:r>
            <a:r>
              <a:rPr lang="zh-CN" altLang="en-US" smtClean="0"/>
              <a:t>微指令时，</a:t>
            </a:r>
            <a:r>
              <a:rPr lang="en-US" altLang="zh-CN" smtClean="0">
                <a:solidFill>
                  <a:srgbClr val="FF0000"/>
                </a:solidFill>
              </a:rPr>
              <a:t>μPC</a:t>
            </a:r>
            <a:r>
              <a:rPr lang="zh-CN" altLang="en-US" smtClean="0">
                <a:solidFill>
                  <a:srgbClr val="FF0000"/>
                </a:solidFill>
              </a:rPr>
              <a:t>自动</a:t>
            </a:r>
            <a:r>
              <a:rPr lang="en-US" altLang="zh-CN" smtClean="0">
                <a:solidFill>
                  <a:srgbClr val="FF0000"/>
                </a:solidFill>
              </a:rPr>
              <a:t>+1</a:t>
            </a:r>
            <a:r>
              <a:rPr lang="zh-CN" altLang="en-US" smtClean="0"/>
              <a:t>。</a:t>
            </a:r>
          </a:p>
          <a:p>
            <a:pPr lvl="1" eaLnBrk="1" hangingPunct="1"/>
            <a:r>
              <a:rPr lang="zh-CN" altLang="en-US" smtClean="0"/>
              <a:t>遇到</a:t>
            </a:r>
            <a:r>
              <a:rPr lang="zh-CN" altLang="en-US" smtClean="0">
                <a:solidFill>
                  <a:srgbClr val="FF0000"/>
                </a:solidFill>
              </a:rPr>
              <a:t>转移</a:t>
            </a:r>
            <a:r>
              <a:rPr lang="zh-CN" altLang="en-US" smtClean="0"/>
              <a:t>微指令时，由微指令给出</a:t>
            </a:r>
            <a:r>
              <a:rPr lang="zh-CN" altLang="en-US" smtClean="0">
                <a:solidFill>
                  <a:srgbClr val="FF0000"/>
                </a:solidFill>
              </a:rPr>
              <a:t>转移微地址</a:t>
            </a:r>
            <a:r>
              <a:rPr lang="zh-CN" altLang="en-US" smtClean="0"/>
              <a:t>，</a:t>
            </a:r>
            <a:r>
              <a:rPr lang="zh-CN" altLang="en-US" smtClean="0">
                <a:solidFill>
                  <a:srgbClr val="FF0000"/>
                </a:solidFill>
              </a:rPr>
              <a:t>置入</a:t>
            </a:r>
            <a:r>
              <a:rPr lang="en-US" altLang="zh-CN" smtClean="0">
                <a:solidFill>
                  <a:srgbClr val="FF0000"/>
                </a:solidFill>
              </a:rPr>
              <a:t>μPC</a:t>
            </a:r>
            <a:r>
              <a:rPr lang="zh-CN" altLang="en-US" smtClean="0"/>
              <a:t>。</a:t>
            </a:r>
          </a:p>
          <a:p>
            <a:pPr eaLnBrk="1" hangingPunct="1"/>
            <a:r>
              <a:rPr lang="zh-CN" altLang="en-US" sz="2400" smtClean="0"/>
              <a:t>微指令的格式有两种：</a:t>
            </a:r>
          </a:p>
        </p:txBody>
      </p:sp>
      <p:graphicFrame>
        <p:nvGraphicFramePr>
          <p:cNvPr id="293935" name="Group 47"/>
          <p:cNvGraphicFramePr>
            <a:graphicFrameLocks noGrp="1"/>
          </p:cNvGraphicFramePr>
          <p:nvPr>
            <p:ph sz="quarter" idx="2"/>
          </p:nvPr>
        </p:nvGraphicFramePr>
        <p:xfrm>
          <a:off x="827088" y="4076700"/>
          <a:ext cx="6335712" cy="647700"/>
        </p:xfrm>
        <a:graphic>
          <a:graphicData uri="http://schemas.openxmlformats.org/drawingml/2006/table">
            <a:tbl>
              <a:tblPr/>
              <a:tblGrid>
                <a:gridCol w="792162"/>
                <a:gridCol w="5543550"/>
              </a:tblGrid>
              <a:tr h="647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控制字段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3938" name="Group 50"/>
          <p:cNvGraphicFramePr>
            <a:graphicFrameLocks noGrp="1"/>
          </p:cNvGraphicFramePr>
          <p:nvPr/>
        </p:nvGraphicFramePr>
        <p:xfrm>
          <a:off x="827088" y="5516563"/>
          <a:ext cx="6335712" cy="649287"/>
        </p:xfrm>
        <a:graphic>
          <a:graphicData uri="http://schemas.openxmlformats.org/drawingml/2006/table">
            <a:tbl>
              <a:tblPr/>
              <a:tblGrid>
                <a:gridCol w="792162"/>
                <a:gridCol w="1584325"/>
                <a:gridCol w="3959225"/>
              </a:tblGrid>
              <a:tr h="6492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转移类型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下址字段（转移微地址）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</a:tbl>
          </a:graphicData>
        </a:graphic>
      </p:graphicFrame>
      <p:sp>
        <p:nvSpPr>
          <p:cNvPr id="293930" name="Text Box 42"/>
          <p:cNvSpPr txBox="1">
            <a:spLocks noChangeArrowheads="1"/>
          </p:cNvSpPr>
          <p:nvPr/>
        </p:nvSpPr>
        <p:spPr bwMode="auto">
          <a:xfrm>
            <a:off x="2843213" y="3644900"/>
            <a:ext cx="3248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非转移类的微指令格式</a:t>
            </a:r>
          </a:p>
        </p:txBody>
      </p:sp>
      <p:sp>
        <p:nvSpPr>
          <p:cNvPr id="293939" name="Text Box 51"/>
          <p:cNvSpPr txBox="1">
            <a:spLocks noChangeArrowheads="1"/>
          </p:cNvSpPr>
          <p:nvPr/>
        </p:nvSpPr>
        <p:spPr bwMode="auto">
          <a:xfrm>
            <a:off x="2916238" y="5059363"/>
            <a:ext cx="294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转移类的微指令格式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9393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9393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9393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29393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930" grpId="0"/>
      <p:bldP spid="29393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4AC732F9-5A26-4AFC-8661-07010773C209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48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A.</a:t>
            </a:r>
            <a:r>
              <a:rPr lang="zh-CN" altLang="en-US" smtClean="0"/>
              <a:t>计数器方式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6325"/>
            <a:ext cx="7715250" cy="3576638"/>
          </a:xfrm>
        </p:spPr>
        <p:txBody>
          <a:bodyPr/>
          <a:lstStyle/>
          <a:p>
            <a:pPr eaLnBrk="1" hangingPunct="1"/>
            <a:r>
              <a:rPr lang="zh-CN" altLang="en-US" sz="2400" smtClean="0">
                <a:solidFill>
                  <a:srgbClr val="FF0000"/>
                </a:solidFill>
              </a:rPr>
              <a:t>优点</a:t>
            </a:r>
            <a:r>
              <a:rPr lang="zh-CN" altLang="en-US" sz="2400" smtClean="0"/>
              <a:t>：微指令字较短，便于编写微程序，后继微地址产生机构比较简单；</a:t>
            </a:r>
          </a:p>
          <a:p>
            <a:pPr eaLnBrk="1" hangingPunct="1"/>
            <a:r>
              <a:rPr lang="zh-CN" altLang="en-US" sz="2400" smtClean="0">
                <a:solidFill>
                  <a:srgbClr val="FF0000"/>
                </a:solidFill>
              </a:rPr>
              <a:t>缺点</a:t>
            </a:r>
            <a:r>
              <a:rPr lang="zh-CN" altLang="en-US" sz="2400" smtClean="0"/>
              <a:t>：微程序较长，执行速度相对较慢 </a:t>
            </a:r>
          </a:p>
        </p:txBody>
      </p:sp>
      <p:pic>
        <p:nvPicPr>
          <p:cNvPr id="301060" name="Picture 4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61658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0106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B50387C5-B459-49D4-9D88-371D814DCA33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49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B.</a:t>
            </a:r>
            <a:r>
              <a:rPr lang="zh-CN" altLang="en-US" smtClean="0"/>
              <a:t>判定方式（下址字段法）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76325"/>
            <a:ext cx="8229600" cy="3505200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微指令格式中设置一个字段用来指明下一条要执行的微指令地址，所以也称为</a:t>
            </a:r>
            <a:r>
              <a:rPr lang="zh-CN" altLang="en-US" sz="2400" smtClean="0">
                <a:solidFill>
                  <a:srgbClr val="FF0000"/>
                </a:solidFill>
              </a:rPr>
              <a:t>下址字段法。</a:t>
            </a:r>
          </a:p>
          <a:p>
            <a:pPr eaLnBrk="1" hangingPunct="1"/>
            <a:r>
              <a:rPr lang="zh-CN" altLang="en-US" sz="2400" smtClean="0"/>
              <a:t>每一条微指令至少都是一条无条件转移微指令，因此</a:t>
            </a:r>
            <a:r>
              <a:rPr lang="zh-CN" altLang="en-US" sz="2400" smtClean="0">
                <a:solidFill>
                  <a:srgbClr val="FF0000"/>
                </a:solidFill>
              </a:rPr>
              <a:t>不必设置专门的转移微指令</a:t>
            </a:r>
            <a:r>
              <a:rPr lang="zh-CN" altLang="en-US" sz="2400" smtClean="0"/>
              <a:t>。</a:t>
            </a:r>
          </a:p>
          <a:p>
            <a:pPr lvl="1" eaLnBrk="1" hangingPunct="1"/>
            <a:r>
              <a:rPr lang="zh-CN" altLang="en-US" sz="2000" smtClean="0"/>
              <a:t>当微程序</a:t>
            </a:r>
            <a:r>
              <a:rPr lang="zh-CN" altLang="en-US" sz="2000" smtClean="0">
                <a:solidFill>
                  <a:srgbClr val="FF0000"/>
                </a:solidFill>
              </a:rPr>
              <a:t>不产生分支</a:t>
            </a:r>
            <a:r>
              <a:rPr lang="zh-CN" altLang="en-US" sz="2000" smtClean="0"/>
              <a:t>时，后继微指令地址直接</a:t>
            </a:r>
            <a:r>
              <a:rPr lang="zh-CN" altLang="en-US" sz="2000" smtClean="0">
                <a:solidFill>
                  <a:srgbClr val="FF0000"/>
                </a:solidFill>
              </a:rPr>
              <a:t>由微指令的下址字段给出</a:t>
            </a:r>
            <a:r>
              <a:rPr lang="zh-CN" altLang="en-US" sz="2000" smtClean="0"/>
              <a:t>；</a:t>
            </a:r>
          </a:p>
          <a:p>
            <a:pPr lvl="1" eaLnBrk="1" hangingPunct="1"/>
            <a:r>
              <a:rPr lang="zh-CN" altLang="en-US" sz="2000" smtClean="0"/>
              <a:t>当微程序</a:t>
            </a:r>
            <a:r>
              <a:rPr lang="zh-CN" altLang="en-US" sz="2000" smtClean="0">
                <a:solidFill>
                  <a:srgbClr val="FF0000"/>
                </a:solidFill>
              </a:rPr>
              <a:t>出现分支</a:t>
            </a:r>
            <a:r>
              <a:rPr lang="zh-CN" altLang="en-US" sz="2000" smtClean="0"/>
              <a:t>时，按</a:t>
            </a:r>
            <a:r>
              <a:rPr lang="zh-CN" altLang="en-US" sz="2000" smtClean="0">
                <a:solidFill>
                  <a:srgbClr val="FF0000"/>
                </a:solidFill>
              </a:rPr>
              <a:t>判别测试字段和状态条件</a:t>
            </a:r>
            <a:r>
              <a:rPr lang="zh-CN" altLang="en-US" sz="2000" smtClean="0"/>
              <a:t>通过逻辑电路来形成后继微地址</a:t>
            </a:r>
            <a:r>
              <a:rPr lang="zh-CN" altLang="en-US" smtClean="0"/>
              <a:t>。</a:t>
            </a:r>
          </a:p>
          <a:p>
            <a:pPr eaLnBrk="1" hangingPunct="1"/>
            <a:r>
              <a:rPr lang="zh-CN" altLang="en-US" sz="2400" smtClean="0"/>
              <a:t>微指令格式：</a:t>
            </a:r>
          </a:p>
        </p:txBody>
      </p:sp>
      <p:graphicFrame>
        <p:nvGraphicFramePr>
          <p:cNvPr id="294934" name="Group 22"/>
          <p:cNvGraphicFramePr>
            <a:graphicFrameLocks noGrp="1"/>
          </p:cNvGraphicFramePr>
          <p:nvPr>
            <p:ph sz="half" idx="2"/>
          </p:nvPr>
        </p:nvGraphicFramePr>
        <p:xfrm>
          <a:off x="900113" y="4724400"/>
          <a:ext cx="7508875" cy="720725"/>
        </p:xfrm>
        <a:graphic>
          <a:graphicData uri="http://schemas.openxmlformats.org/drawingml/2006/table">
            <a:tbl>
              <a:tblPr/>
              <a:tblGrid>
                <a:gridCol w="2376487"/>
                <a:gridCol w="2551113"/>
                <a:gridCol w="2581275"/>
              </a:tblGrid>
              <a:tr h="720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控制字段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判别测试字段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下址字段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9493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D6BADE1F-8C09-416A-8F19-CA5DDC68F8F8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5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188" y="1125538"/>
            <a:ext cx="7848600" cy="5256212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solidFill>
                  <a:srgbClr val="006600"/>
                </a:solidFill>
              </a:rPr>
              <a:t>1</a:t>
            </a:r>
            <a:r>
              <a:rPr lang="zh-CN" altLang="en-US" sz="3200" smtClean="0">
                <a:solidFill>
                  <a:srgbClr val="006600"/>
                </a:solidFill>
              </a:rPr>
              <a:t>、基本概念：</a:t>
            </a:r>
          </a:p>
          <a:p>
            <a:pPr lvl="1" eaLnBrk="1" hangingPunct="1"/>
            <a:r>
              <a:rPr lang="zh-CN" altLang="en-US" sz="2800" smtClean="0">
                <a:solidFill>
                  <a:srgbClr val="660066"/>
                </a:solidFill>
              </a:rPr>
              <a:t>控制存储器：</a:t>
            </a:r>
            <a:r>
              <a:rPr lang="zh-CN" altLang="en-US" sz="2800" smtClean="0">
                <a:latin typeface="Arial" panose="020B0604020202020204" pitchFamily="34" charset="0"/>
              </a:rPr>
              <a:t>简称控存，用于</a:t>
            </a:r>
            <a:r>
              <a:rPr lang="zh-CN" altLang="en-US" sz="2800" smtClean="0">
                <a:solidFill>
                  <a:srgbClr val="FF0000"/>
                </a:solidFill>
                <a:latin typeface="Arial" panose="020B0604020202020204" pitchFamily="34" charset="0"/>
              </a:rPr>
              <a:t>存放所有指令的微程序</a:t>
            </a:r>
            <a:r>
              <a:rPr lang="zh-CN" altLang="en-US" sz="2800" smtClean="0">
                <a:latin typeface="Arial" panose="020B0604020202020204" pitchFamily="34" charset="0"/>
              </a:rPr>
              <a:t>，其中一个存储单元存放一条微指令。一般为</a:t>
            </a:r>
            <a:r>
              <a:rPr lang="en-US" altLang="zh-CN" sz="2800" smtClean="0">
                <a:latin typeface="Arial" panose="020B0604020202020204" pitchFamily="34" charset="0"/>
              </a:rPr>
              <a:t>ROM</a:t>
            </a:r>
            <a:r>
              <a:rPr lang="zh-CN" altLang="en-US" sz="2800" smtClean="0">
                <a:latin typeface="Arial" panose="020B0604020202020204" pitchFamily="34" charset="0"/>
              </a:rPr>
              <a:t>。</a:t>
            </a:r>
          </a:p>
          <a:p>
            <a:pPr lvl="1" eaLnBrk="1" hangingPunct="1"/>
            <a:r>
              <a:rPr lang="zh-CN" altLang="en-US" sz="2800" smtClean="0">
                <a:solidFill>
                  <a:srgbClr val="800080"/>
                </a:solidFill>
                <a:latin typeface="Arial" panose="020B0604020202020204" pitchFamily="34" charset="0"/>
              </a:rPr>
              <a:t>微地址：</a:t>
            </a:r>
            <a:r>
              <a:rPr lang="zh-CN" altLang="en-US" sz="2800" smtClean="0">
                <a:latin typeface="Arial" panose="020B0604020202020204" pitchFamily="34" charset="0"/>
              </a:rPr>
              <a:t>微指令在控存中的地址。</a:t>
            </a:r>
          </a:p>
          <a:p>
            <a:pPr lvl="1" eaLnBrk="1" hangingPunct="1"/>
            <a:r>
              <a:rPr lang="zh-CN" altLang="en-US" sz="2800" smtClean="0">
                <a:solidFill>
                  <a:srgbClr val="800080"/>
                </a:solidFill>
                <a:latin typeface="Arial" panose="020B0604020202020204" pitchFamily="34" charset="0"/>
              </a:rPr>
              <a:t>微地址寄存器</a:t>
            </a:r>
            <a:r>
              <a:rPr lang="en-US" altLang="zh-CN" sz="2800" smtClean="0">
                <a:solidFill>
                  <a:srgbClr val="800080"/>
                </a:solidFill>
                <a:latin typeface="Arial" panose="020B0604020202020204" pitchFamily="34" charset="0"/>
              </a:rPr>
              <a:t>μAR </a:t>
            </a:r>
            <a:r>
              <a:rPr lang="zh-CN" altLang="en-US" sz="2800" smtClean="0">
                <a:solidFill>
                  <a:srgbClr val="800080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2800" smtClean="0">
                <a:latin typeface="Arial" panose="020B0604020202020204" pitchFamily="34" charset="0"/>
              </a:rPr>
              <a:t>存放微地址的寄存器。</a:t>
            </a:r>
          </a:p>
          <a:p>
            <a:pPr lvl="1" eaLnBrk="1" hangingPunct="1"/>
            <a:r>
              <a:rPr lang="zh-CN" altLang="en-US" sz="2800" smtClean="0">
                <a:solidFill>
                  <a:srgbClr val="800080"/>
                </a:solidFill>
                <a:latin typeface="Arial" panose="020B0604020202020204" pitchFamily="34" charset="0"/>
              </a:rPr>
              <a:t>微指令寄存器</a:t>
            </a:r>
            <a:r>
              <a:rPr lang="en-US" altLang="zh-CN" sz="2800" smtClean="0">
                <a:solidFill>
                  <a:srgbClr val="800080"/>
                </a:solidFill>
                <a:latin typeface="Arial" panose="020B0604020202020204" pitchFamily="34" charset="0"/>
              </a:rPr>
              <a:t>μIR </a:t>
            </a:r>
            <a:r>
              <a:rPr lang="zh-CN" altLang="en-US" sz="2800" smtClean="0">
                <a:solidFill>
                  <a:srgbClr val="800080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2800" smtClean="0">
                <a:latin typeface="Arial" panose="020B0604020202020204" pitchFamily="34" charset="0"/>
              </a:rPr>
              <a:t>存放从控存取出的微指令的寄存器。</a:t>
            </a:r>
          </a:p>
          <a:p>
            <a:pPr lvl="1" eaLnBrk="1" hangingPunct="1"/>
            <a:r>
              <a:rPr lang="zh-CN" altLang="en-US" sz="2800" smtClean="0">
                <a:solidFill>
                  <a:srgbClr val="800080"/>
                </a:solidFill>
                <a:latin typeface="Arial" panose="020B0604020202020204" pitchFamily="34" charset="0"/>
              </a:rPr>
              <a:t>微周期：</a:t>
            </a:r>
            <a:r>
              <a:rPr lang="zh-CN" altLang="en-US" sz="2800" smtClean="0">
                <a:latin typeface="Arial" panose="020B0604020202020204" pitchFamily="34" charset="0"/>
              </a:rPr>
              <a:t>指从控存中取出并执行一条微指令所需要的时间，一般</a:t>
            </a:r>
            <a:r>
              <a:rPr lang="zh-CN" altLang="en-US" sz="2800" smtClean="0">
                <a:solidFill>
                  <a:srgbClr val="990033"/>
                </a:solidFill>
                <a:latin typeface="Arial" panose="020B0604020202020204" pitchFamily="34" charset="0"/>
              </a:rPr>
              <a:t>与一个机器周期相当</a:t>
            </a:r>
            <a:r>
              <a:rPr lang="zh-CN" altLang="en-US" sz="2800" smtClean="0">
                <a:latin typeface="Arial" panose="020B0604020202020204" pitchFamily="34" charset="0"/>
              </a:rPr>
              <a:t>。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605713" cy="563563"/>
          </a:xfrm>
        </p:spPr>
        <p:txBody>
          <a:bodyPr/>
          <a:lstStyle/>
          <a:p>
            <a:pPr eaLnBrk="1" hangingPunct="1"/>
            <a:r>
              <a:rPr lang="zh-CN" altLang="en-US" smtClean="0"/>
              <a:t>一、微程序控制的基本概念和工作原理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C8821901-1187-41C5-9BF4-8E7C4E1B7AF2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50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22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判定方式产生后继微地址的原理图 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76325"/>
            <a:ext cx="4038600" cy="4513263"/>
          </a:xfrm>
        </p:spPr>
        <p:txBody>
          <a:bodyPr/>
          <a:lstStyle/>
          <a:p>
            <a:pPr eaLnBrk="1" hangingPunct="1"/>
            <a:r>
              <a:rPr lang="zh-CN" altLang="en-US" sz="2400" smtClean="0">
                <a:solidFill>
                  <a:srgbClr val="FF0000"/>
                </a:solidFill>
              </a:rPr>
              <a:t>优点</a:t>
            </a:r>
            <a:r>
              <a:rPr lang="zh-CN" altLang="en-US" sz="2400" smtClean="0"/>
              <a:t>：可以实现快速多路分支，以提高微程序的执行速度，微程序在控制存储器中的物理分配方便，微程序设计灵活；</a:t>
            </a:r>
          </a:p>
          <a:p>
            <a:pPr eaLnBrk="1" hangingPunct="1"/>
            <a:r>
              <a:rPr lang="zh-CN" altLang="en-US" sz="2400" smtClean="0">
                <a:solidFill>
                  <a:srgbClr val="FF0000"/>
                </a:solidFill>
              </a:rPr>
              <a:t>缺点：</a:t>
            </a:r>
            <a:r>
              <a:rPr lang="zh-CN" altLang="en-US" sz="2400" smtClean="0"/>
              <a:t>微指令字加长，形成后继微地址的结构比较复杂。</a:t>
            </a:r>
          </a:p>
        </p:txBody>
      </p:sp>
      <p:pic>
        <p:nvPicPr>
          <p:cNvPr id="302088" name="Picture 8" descr="back11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580548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2230" name="Object 9"/>
          <p:cNvGraphicFramePr>
            <a:graphicFrameLocks noGrp="1" noChangeAspect="1"/>
          </p:cNvGraphicFramePr>
          <p:nvPr>
            <p:ph sz="half" idx="2"/>
          </p:nvPr>
        </p:nvGraphicFramePr>
        <p:xfrm>
          <a:off x="4643438" y="1125538"/>
          <a:ext cx="4362450" cy="504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6" name="Visio" r:id="rId5" imgW="3342894" imgH="3862959" progId="Visio.Drawing.11">
                  <p:embed/>
                </p:oleObj>
              </mc:Choice>
              <mc:Fallback>
                <p:oleObj name="Visio" r:id="rId5" imgW="3342894" imgH="3862959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125538"/>
                        <a:ext cx="4362450" cy="5040312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0208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07381085-5393-47FF-8788-A2D697B440E8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51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</a:t>
            </a:r>
            <a:r>
              <a:rPr lang="zh-CN" altLang="en-US" smtClean="0"/>
              <a:t>、微指令格式的类型 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6325"/>
            <a:ext cx="7715250" cy="4368800"/>
          </a:xfrm>
        </p:spPr>
        <p:txBody>
          <a:bodyPr/>
          <a:lstStyle/>
          <a:p>
            <a:pPr marL="533400" indent="-533400" eaLnBrk="1" hangingPunct="1">
              <a:buFont typeface="Wingdings" panose="05000000000000000000" pitchFamily="2" charset="2"/>
              <a:buAutoNum type="circleNumDbPlain"/>
            </a:pPr>
            <a:r>
              <a:rPr lang="zh-CN" altLang="en-US" smtClean="0"/>
              <a:t>水平型微指令 </a:t>
            </a:r>
          </a:p>
          <a:p>
            <a:pPr marL="533400" indent="-533400" eaLnBrk="1" hangingPunct="1"/>
            <a:r>
              <a:rPr lang="zh-CN" altLang="en-US" sz="2400" smtClean="0"/>
              <a:t>基本特征是：一条微指令能控制数据通路中多个功能部件并行操作。</a:t>
            </a:r>
          </a:p>
          <a:p>
            <a:pPr marL="533400" indent="-533400" eaLnBrk="1" hangingPunct="1"/>
            <a:r>
              <a:rPr lang="zh-CN" altLang="en-US" sz="2400" smtClean="0">
                <a:solidFill>
                  <a:srgbClr val="FF0000"/>
                </a:solidFill>
              </a:rPr>
              <a:t>优点：</a:t>
            </a:r>
            <a:r>
              <a:rPr lang="zh-CN" altLang="en-US" sz="2400" smtClean="0"/>
              <a:t>一条微指令可</a:t>
            </a:r>
            <a:r>
              <a:rPr lang="zh-CN" altLang="en-US" sz="2400" smtClean="0">
                <a:solidFill>
                  <a:srgbClr val="FF0000"/>
                </a:solidFill>
              </a:rPr>
              <a:t>同时</a:t>
            </a:r>
            <a:r>
              <a:rPr lang="zh-CN" altLang="en-US" sz="2400" smtClean="0"/>
              <a:t>发许多个微命令，且微指令控制字段</a:t>
            </a:r>
            <a:r>
              <a:rPr lang="zh-CN" altLang="en-US" sz="2400" smtClean="0">
                <a:solidFill>
                  <a:srgbClr val="FF0000"/>
                </a:solidFill>
              </a:rPr>
              <a:t>直接控制</a:t>
            </a:r>
            <a:r>
              <a:rPr lang="zh-CN" altLang="en-US" sz="2400" smtClean="0"/>
              <a:t>，微指令</a:t>
            </a:r>
            <a:r>
              <a:rPr lang="zh-CN" altLang="en-US" sz="2400" smtClean="0">
                <a:solidFill>
                  <a:srgbClr val="FF0000"/>
                </a:solidFill>
              </a:rPr>
              <a:t>执行效率高，速度快，灵活</a:t>
            </a:r>
            <a:r>
              <a:rPr lang="zh-CN" altLang="en-US" sz="2400" smtClean="0"/>
              <a:t>，各部件执行操作的</a:t>
            </a:r>
            <a:r>
              <a:rPr lang="zh-CN" altLang="en-US" sz="2400" smtClean="0">
                <a:solidFill>
                  <a:srgbClr val="FF0000"/>
                </a:solidFill>
              </a:rPr>
              <a:t>并行能力强</a:t>
            </a:r>
            <a:r>
              <a:rPr lang="zh-CN" altLang="en-US" sz="2400" smtClean="0"/>
              <a:t>；</a:t>
            </a:r>
            <a:r>
              <a:rPr lang="zh-CN" altLang="en-US" sz="2400" smtClean="0">
                <a:solidFill>
                  <a:srgbClr val="FF0000"/>
                </a:solidFill>
              </a:rPr>
              <a:t>编制的微程序比较短</a:t>
            </a:r>
            <a:r>
              <a:rPr lang="zh-CN" altLang="en-US" sz="2400" smtClean="0"/>
              <a:t>。</a:t>
            </a:r>
          </a:p>
          <a:p>
            <a:pPr marL="533400" indent="-533400" eaLnBrk="1" hangingPunct="1"/>
            <a:r>
              <a:rPr lang="zh-CN" altLang="en-US" sz="2400" smtClean="0">
                <a:solidFill>
                  <a:srgbClr val="FF0000"/>
                </a:solidFill>
              </a:rPr>
              <a:t>缺点：</a:t>
            </a:r>
            <a:r>
              <a:rPr lang="zh-CN" altLang="en-US" sz="2400" smtClean="0"/>
              <a:t>微指令字太长，明显地增加了控制存储器的横向容量。</a:t>
            </a:r>
          </a:p>
          <a:p>
            <a:pPr marL="533400" indent="-533400" eaLnBrk="1" hangingPunct="1"/>
            <a:r>
              <a:rPr lang="zh-CN" altLang="en-US" sz="2400" smtClean="0">
                <a:solidFill>
                  <a:srgbClr val="006600"/>
                </a:solidFill>
              </a:rPr>
              <a:t>控制字段一般采用直接控制法和字段直接控制法。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4F6439FF-9993-48C3-AA6B-437D3D88416F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52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</a:t>
            </a:r>
            <a:r>
              <a:rPr lang="zh-CN" altLang="en-US" smtClean="0"/>
              <a:t>、微指令格式的类型 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76325"/>
            <a:ext cx="7570788" cy="1847850"/>
          </a:xfrm>
        </p:spPr>
        <p:txBody>
          <a:bodyPr/>
          <a:lstStyle/>
          <a:p>
            <a:pPr marL="533400" indent="-533400" eaLnBrk="1" hangingPunct="1">
              <a:buFont typeface="Wingdings" panose="05000000000000000000" pitchFamily="2" charset="2"/>
              <a:buAutoNum type="circleNumDbPlain" startAt="2"/>
            </a:pPr>
            <a:r>
              <a:rPr lang="zh-CN" altLang="en-US" smtClean="0"/>
              <a:t>垂直型微指令  </a:t>
            </a:r>
          </a:p>
          <a:p>
            <a:pPr marL="533400" indent="-533400" eaLnBrk="1" hangingPunct="1"/>
            <a:r>
              <a:rPr lang="zh-CN" altLang="en-US" sz="2400" smtClean="0"/>
              <a:t>采用</a:t>
            </a:r>
            <a:r>
              <a:rPr lang="zh-CN" altLang="en-US" sz="2400" smtClean="0">
                <a:solidFill>
                  <a:srgbClr val="FF0000"/>
                </a:solidFill>
              </a:rPr>
              <a:t>完全编码</a:t>
            </a:r>
            <a:r>
              <a:rPr lang="zh-CN" altLang="en-US" sz="2400" smtClean="0"/>
              <a:t>的方法，将一套微命令代码化构成微指令。因此，一条微指令只能控制</a:t>
            </a:r>
            <a:r>
              <a:rPr lang="en-US" altLang="zh-CN" sz="2400" smtClean="0">
                <a:solidFill>
                  <a:srgbClr val="FF0000"/>
                </a:solidFill>
              </a:rPr>
              <a:t>1</a:t>
            </a:r>
            <a:r>
              <a:rPr lang="zh-CN" altLang="en-US" sz="2400" smtClean="0">
                <a:solidFill>
                  <a:srgbClr val="FF0000"/>
                </a:solidFill>
              </a:rPr>
              <a:t>～</a:t>
            </a:r>
            <a:r>
              <a:rPr lang="en-US" altLang="zh-CN" sz="2400" smtClean="0">
                <a:solidFill>
                  <a:srgbClr val="FF0000"/>
                </a:solidFill>
              </a:rPr>
              <a:t>2</a:t>
            </a:r>
            <a:r>
              <a:rPr lang="zh-CN" altLang="en-US" sz="2400" smtClean="0">
                <a:solidFill>
                  <a:srgbClr val="FF0000"/>
                </a:solidFill>
              </a:rPr>
              <a:t>种</a:t>
            </a:r>
            <a:r>
              <a:rPr lang="zh-CN" altLang="en-US" sz="2400" smtClean="0"/>
              <a:t>微操作，</a:t>
            </a:r>
          </a:p>
          <a:p>
            <a:pPr marL="533400" indent="-533400" eaLnBrk="1" hangingPunct="1"/>
            <a:r>
              <a:rPr lang="zh-CN" altLang="en-US" sz="2400" smtClean="0"/>
              <a:t>垂直型微指令的格式</a:t>
            </a:r>
          </a:p>
        </p:txBody>
      </p:sp>
      <p:pic>
        <p:nvPicPr>
          <p:cNvPr id="306180" name="Picture 4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587692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6184" name="Rectangle 8"/>
          <p:cNvSpPr>
            <a:spLocks noChangeArrowheads="1"/>
          </p:cNvSpPr>
          <p:nvPr/>
        </p:nvSpPr>
        <p:spPr bwMode="auto">
          <a:xfrm>
            <a:off x="468313" y="4005263"/>
            <a:ext cx="7570787" cy="194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914400" indent="-4572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371600" indent="-4572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828800" indent="-4572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286000" indent="-4572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0000"/>
                </a:solidFill>
              </a:rPr>
              <a:t>优点：</a:t>
            </a:r>
            <a:r>
              <a:rPr lang="zh-CN" altLang="en-US" sz="2400"/>
              <a:t>比较直观，容易掌握和便于使用；微指令字短，减少了横向控制存储器的容量。</a:t>
            </a:r>
          </a:p>
          <a:p>
            <a:pPr eaLnBrk="1" hangingPunct="1"/>
            <a:r>
              <a:rPr lang="zh-CN" altLang="en-US" sz="2400">
                <a:solidFill>
                  <a:srgbClr val="FF0000"/>
                </a:solidFill>
              </a:rPr>
              <a:t>缺点</a:t>
            </a:r>
            <a:r>
              <a:rPr lang="zh-CN" altLang="en-US" sz="2400"/>
              <a:t>：微指令要经过译码才能发出微命令，微指令的执行效率低，</a:t>
            </a:r>
            <a:r>
              <a:rPr lang="zh-CN" altLang="en-US" sz="2400">
                <a:solidFill>
                  <a:srgbClr val="FF0000"/>
                </a:solidFill>
              </a:rPr>
              <a:t>并行操作性比较差</a:t>
            </a:r>
            <a:r>
              <a:rPr lang="zh-CN" altLang="en-US" sz="2400"/>
              <a:t>，增加了纵向微程序容量。 </a:t>
            </a:r>
          </a:p>
        </p:txBody>
      </p:sp>
      <p:graphicFrame>
        <p:nvGraphicFramePr>
          <p:cNvPr id="306205" name="Group 29"/>
          <p:cNvGraphicFramePr>
            <a:graphicFrameLocks noGrp="1"/>
          </p:cNvGraphicFramePr>
          <p:nvPr>
            <p:ph sz="half" idx="2"/>
          </p:nvPr>
        </p:nvGraphicFramePr>
        <p:xfrm>
          <a:off x="900113" y="2997200"/>
          <a:ext cx="6767512" cy="720725"/>
        </p:xfrm>
        <a:graphic>
          <a:graphicData uri="http://schemas.openxmlformats.org/drawingml/2006/table">
            <a:tbl>
              <a:tblPr/>
              <a:tblGrid>
                <a:gridCol w="1584325"/>
                <a:gridCol w="1727200"/>
                <a:gridCol w="1655762"/>
                <a:gridCol w="1800225"/>
              </a:tblGrid>
              <a:tr h="720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微操作码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源地址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目标地址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其他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0618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0620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0618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8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ADA79274-7A80-4ABD-BFA3-73F83BFA5163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53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</a:t>
            </a:r>
            <a:r>
              <a:rPr lang="zh-CN" altLang="en-US" smtClean="0"/>
              <a:t>、控制存储器和动态微程序设计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6325"/>
            <a:ext cx="7715250" cy="4873625"/>
          </a:xfrm>
        </p:spPr>
        <p:txBody>
          <a:bodyPr/>
          <a:lstStyle/>
          <a:p>
            <a:pPr marL="533400" indent="-533400" eaLnBrk="1" hangingPunct="1"/>
            <a:r>
              <a:rPr lang="zh-CN" altLang="en-US" sz="2400" smtClean="0">
                <a:solidFill>
                  <a:srgbClr val="FF0000"/>
                </a:solidFill>
              </a:rPr>
              <a:t>控制存储器：</a:t>
            </a:r>
            <a:r>
              <a:rPr lang="zh-CN" altLang="en-US" sz="2400" smtClean="0">
                <a:solidFill>
                  <a:srgbClr val="A50021"/>
                </a:solidFill>
              </a:rPr>
              <a:t>一般由</a:t>
            </a:r>
            <a:r>
              <a:rPr lang="en-US" altLang="zh-CN" sz="2400" smtClean="0">
                <a:solidFill>
                  <a:srgbClr val="A50021"/>
                </a:solidFill>
              </a:rPr>
              <a:t>ROM</a:t>
            </a:r>
            <a:r>
              <a:rPr lang="zh-CN" altLang="en-US" sz="2400" smtClean="0">
                <a:solidFill>
                  <a:srgbClr val="A50021"/>
                </a:solidFill>
              </a:rPr>
              <a:t>构成</a:t>
            </a:r>
            <a:r>
              <a:rPr lang="zh-CN" altLang="en-US" sz="2400" smtClean="0"/>
              <a:t>，因为指令系统一般是固定的，微程序是解释执行指令的，因此</a:t>
            </a:r>
            <a:r>
              <a:rPr lang="zh-CN" altLang="en-US" sz="2400" smtClean="0">
                <a:solidFill>
                  <a:srgbClr val="A50021"/>
                </a:solidFill>
              </a:rPr>
              <a:t>微程序一般也是固定的</a:t>
            </a:r>
            <a:r>
              <a:rPr lang="zh-CN" altLang="en-US" sz="2400" smtClean="0"/>
              <a:t>，所以使用只读存储器来存放微程序。 </a:t>
            </a:r>
          </a:p>
          <a:p>
            <a:pPr marL="533400" indent="-533400" eaLnBrk="1" hangingPunct="1"/>
            <a:r>
              <a:rPr lang="zh-CN" altLang="en-US" sz="2400" smtClean="0">
                <a:solidFill>
                  <a:srgbClr val="FF0000"/>
                </a:solidFill>
                <a:latin typeface="宋体" panose="02010600030101010101" pitchFamily="2" charset="-122"/>
              </a:rPr>
              <a:t>动态微程序设计：</a:t>
            </a:r>
            <a:r>
              <a:rPr lang="zh-CN" altLang="en-US" sz="2400" smtClean="0">
                <a:latin typeface="宋体" panose="02010600030101010101" pitchFamily="2" charset="-122"/>
              </a:rPr>
              <a:t>在一台微程序控制的计算机中，假如</a:t>
            </a:r>
            <a:r>
              <a:rPr lang="zh-CN" altLang="en-US" sz="2400" smtClean="0">
                <a:solidFill>
                  <a:srgbClr val="A50021"/>
                </a:solidFill>
                <a:latin typeface="宋体" panose="02010600030101010101" pitchFamily="2" charset="-122"/>
              </a:rPr>
              <a:t>能根据用户的要求改变微程序</a:t>
            </a:r>
            <a:r>
              <a:rPr lang="zh-CN" altLang="en-US" sz="2400" smtClean="0">
                <a:latin typeface="宋体" panose="02010600030101010101" pitchFamily="2" charset="-122"/>
              </a:rPr>
              <a:t>，那么这台机器就具有动态微程序设计功能。</a:t>
            </a:r>
          </a:p>
          <a:p>
            <a:pPr marL="914400" lvl="1" indent="-457200" eaLnBrk="1" hangingPunct="1"/>
            <a:r>
              <a:rPr lang="zh-CN" altLang="en-US" smtClean="0"/>
              <a:t>具有动态微程序设计功能的控制器的</a:t>
            </a:r>
            <a:r>
              <a:rPr lang="en-US" altLang="zh-CN" smtClean="0">
                <a:solidFill>
                  <a:srgbClr val="A50021"/>
                </a:solidFill>
              </a:rPr>
              <a:t>CM</a:t>
            </a:r>
            <a:r>
              <a:rPr lang="zh-CN" altLang="en-US" smtClean="0">
                <a:solidFill>
                  <a:srgbClr val="A50021"/>
                </a:solidFill>
              </a:rPr>
              <a:t>必须是可改写的存储器</a:t>
            </a:r>
            <a:r>
              <a:rPr lang="zh-CN" altLang="en-US" smtClean="0"/>
              <a:t>，如</a:t>
            </a:r>
            <a:r>
              <a:rPr lang="en-US" altLang="zh-CN" smtClean="0"/>
              <a:t>RAM</a:t>
            </a:r>
            <a:r>
              <a:rPr lang="zh-CN" altLang="en-US" smtClean="0"/>
              <a:t>或者</a:t>
            </a:r>
            <a:r>
              <a:rPr lang="en-US" altLang="zh-CN" smtClean="0"/>
              <a:t>E</a:t>
            </a:r>
            <a:r>
              <a:rPr lang="en-US" altLang="zh-CN" baseline="30000" smtClean="0"/>
              <a:t>2</a:t>
            </a:r>
            <a:r>
              <a:rPr lang="en-US" altLang="zh-CN" smtClean="0"/>
              <a:t>PROM</a:t>
            </a:r>
            <a:r>
              <a:rPr lang="zh-CN" altLang="en-US" smtClean="0"/>
              <a:t>。</a:t>
            </a:r>
          </a:p>
          <a:p>
            <a:pPr marL="914400" lvl="1" indent="-457200" eaLnBrk="1" hangingPunct="1"/>
            <a:r>
              <a:rPr lang="zh-CN" altLang="en-US" smtClean="0"/>
              <a:t>动态微程序设计</a:t>
            </a:r>
            <a:r>
              <a:rPr lang="zh-CN" altLang="en-US" smtClean="0">
                <a:latin typeface="宋体" panose="02010600030101010101" pitchFamily="2" charset="-122"/>
              </a:rPr>
              <a:t>可以通过修改微程序来</a:t>
            </a:r>
            <a:r>
              <a:rPr lang="zh-CN" altLang="en-US" smtClean="0">
                <a:solidFill>
                  <a:srgbClr val="A50021"/>
                </a:solidFill>
                <a:latin typeface="宋体" panose="02010600030101010101" pitchFamily="2" charset="-122"/>
              </a:rPr>
              <a:t>实现不同的指令系统</a:t>
            </a:r>
            <a:r>
              <a:rPr lang="zh-CN" altLang="en-US" smtClean="0">
                <a:latin typeface="宋体" panose="02010600030101010101" pitchFamily="2" charset="-122"/>
              </a:rPr>
              <a:t>，或者</a:t>
            </a:r>
            <a:r>
              <a:rPr lang="zh-CN" altLang="en-US" smtClean="0">
                <a:solidFill>
                  <a:srgbClr val="A50021"/>
                </a:solidFill>
                <a:latin typeface="宋体" panose="02010600030101010101" pitchFamily="2" charset="-122"/>
              </a:rPr>
              <a:t>实现指令系统的扩充或调整</a:t>
            </a:r>
            <a:r>
              <a:rPr lang="zh-CN" altLang="en-US" smtClean="0">
                <a:latin typeface="宋体" panose="02010600030101010101" pitchFamily="2" charset="-122"/>
              </a:rPr>
              <a:t>。</a:t>
            </a:r>
            <a:r>
              <a:rPr lang="zh-CN" altLang="en-US" smtClean="0"/>
              <a:t> </a:t>
            </a:r>
            <a:endParaRPr lang="zh-CN" altLang="en-US" smtClean="0">
              <a:latin typeface="宋体" panose="02010600030101010101" pitchFamily="2" charset="-122"/>
            </a:endParaRPr>
          </a:p>
          <a:p>
            <a:pPr marL="914400" lvl="1" indent="-457200" eaLnBrk="1" hangingPunct="1"/>
            <a:r>
              <a:rPr lang="zh-CN" altLang="en-US" smtClean="0">
                <a:latin typeface="宋体" panose="02010600030101010101" pitchFamily="2" charset="-122"/>
              </a:rPr>
              <a:t>动态微程序设计的目的是使计算机能更灵活、更有效地适应于各种不同的应用场合。</a:t>
            </a:r>
            <a:r>
              <a:rPr lang="zh-CN" altLang="en-US" sz="2600" smtClean="0"/>
              <a:t> </a:t>
            </a:r>
            <a:endParaRPr lang="zh-CN" altLang="en-US" smtClean="0"/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307208" name="Picture 8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61658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0720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1220646E-F856-4F3F-848B-F49A0F8E35A9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54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pPr marL="723900" indent="-723900" eaLnBrk="1" hangingPunct="1"/>
            <a:r>
              <a:rPr lang="en-US" altLang="zh-CN" smtClean="0"/>
              <a:t>5</a:t>
            </a:r>
            <a:r>
              <a:rPr lang="zh-CN" altLang="en-US" smtClean="0"/>
              <a:t>、</a:t>
            </a:r>
            <a:r>
              <a:rPr lang="zh-CN" altLang="en-US" smtClean="0">
                <a:latin typeface="宋体" panose="02010600030101010101" pitchFamily="2" charset="-122"/>
              </a:rPr>
              <a:t>毫微程序设计</a:t>
            </a:r>
            <a:r>
              <a:rPr lang="zh-CN" altLang="en-US" smtClean="0"/>
              <a:t> 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064500" cy="4679950"/>
          </a:xfrm>
        </p:spPr>
        <p:txBody>
          <a:bodyPr/>
          <a:lstStyle/>
          <a:p>
            <a:pPr marL="274638" indent="-274638" eaLnBrk="1" hangingPunct="1">
              <a:tabLst>
                <a:tab pos="274638" algn="l"/>
              </a:tabLst>
            </a:pPr>
            <a:r>
              <a:rPr lang="zh-CN" altLang="en-US" sz="2400" smtClean="0">
                <a:latin typeface="宋体" panose="02010600030101010101" pitchFamily="2" charset="-122"/>
                <a:cs typeface="Times New Roman" panose="02020603050405020304" pitchFamily="18" charset="0"/>
              </a:rPr>
              <a:t>将垂直型微指令设计和水平型微指令设计结合起来，采用两级微程序</a:t>
            </a:r>
            <a:r>
              <a:rPr lang="zh-CN" altLang="en-US" sz="2400" smtClean="0">
                <a:latin typeface="宋体" panose="02010600030101010101" pitchFamily="2" charset="-122"/>
              </a:rPr>
              <a:t>来实现指令系统：</a:t>
            </a:r>
          </a:p>
          <a:p>
            <a:pPr marL="808038" lvl="1" indent="-354013" eaLnBrk="1" hangingPunct="1">
              <a:tabLst>
                <a:tab pos="274638" algn="l"/>
              </a:tabLst>
            </a:pPr>
            <a:r>
              <a:rPr lang="zh-CN" altLang="en-US" smtClean="0">
                <a:latin typeface="宋体" panose="02010600030101010101" pitchFamily="2" charset="-122"/>
                <a:cs typeface="Times New Roman" panose="02020603050405020304" pitchFamily="18" charset="0"/>
              </a:rPr>
              <a:t>第一级为</a:t>
            </a:r>
            <a:r>
              <a:rPr lang="zh-CN" altLang="en-US" smtClean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垂直微程序</a:t>
            </a:r>
            <a:r>
              <a:rPr lang="zh-CN" altLang="en-US" smtClean="0">
                <a:latin typeface="宋体" panose="02010600030101010101" pitchFamily="2" charset="-122"/>
              </a:rPr>
              <a:t>：</a:t>
            </a:r>
            <a:r>
              <a:rPr lang="zh-CN" altLang="en-US" smtClean="0">
                <a:latin typeface="宋体" panose="02010600030101010101" pitchFamily="2" charset="-122"/>
                <a:cs typeface="Times New Roman" panose="02020603050405020304" pitchFamily="18" charset="0"/>
              </a:rPr>
              <a:t>用来</a:t>
            </a:r>
            <a:r>
              <a:rPr lang="zh-CN" altLang="en-US" smtClean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解释机器指令</a:t>
            </a:r>
            <a:r>
              <a:rPr lang="zh-CN" altLang="en-US" smtClean="0">
                <a:latin typeface="宋体" panose="02010600030101010101" pitchFamily="2" charset="-122"/>
                <a:cs typeface="Times New Roman" panose="02020603050405020304" pitchFamily="18" charset="0"/>
              </a:rPr>
              <a:t>，称为微程序并</a:t>
            </a:r>
            <a:r>
              <a:rPr lang="zh-CN" altLang="en-US" smtClean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存放在</a:t>
            </a:r>
            <a:r>
              <a:rPr lang="zh-CN" altLang="en-US" smtClean="0">
                <a:latin typeface="宋体" panose="02010600030101010101" pitchFamily="2" charset="-122"/>
                <a:cs typeface="Times New Roman" panose="02020603050405020304" pitchFamily="18" charset="0"/>
              </a:rPr>
              <a:t>称为</a:t>
            </a:r>
            <a:r>
              <a:rPr lang="zh-CN" altLang="en-US" smtClean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微程序存储器</a:t>
            </a:r>
            <a:r>
              <a:rPr lang="zh-CN" altLang="en-US" smtClean="0">
                <a:latin typeface="宋体" panose="02010600030101010101" pitchFamily="2" charset="-122"/>
                <a:cs typeface="Times New Roman" panose="02020603050405020304" pitchFamily="18" charset="0"/>
              </a:rPr>
              <a:t>的控存</a:t>
            </a:r>
            <a:r>
              <a:rPr lang="zh-CN" altLang="en-US" smtClean="0">
                <a:latin typeface="宋体" panose="02010600030101010101" pitchFamily="2" charset="-122"/>
              </a:rPr>
              <a:t>（一级控存）</a:t>
            </a:r>
            <a:r>
              <a:rPr lang="zh-CN" altLang="en-US" smtClean="0">
                <a:latin typeface="宋体" panose="02010600030101010101" pitchFamily="2" charset="-122"/>
                <a:cs typeface="Times New Roman" panose="02020603050405020304" pitchFamily="18" charset="0"/>
              </a:rPr>
              <a:t>中。</a:t>
            </a:r>
          </a:p>
          <a:p>
            <a:pPr marL="808038" lvl="1" indent="-354013" eaLnBrk="1" hangingPunct="1">
              <a:tabLst>
                <a:tab pos="274638" algn="l"/>
              </a:tabLst>
            </a:pPr>
            <a:r>
              <a:rPr lang="zh-CN" altLang="en-US" smtClean="0">
                <a:latin typeface="宋体" panose="02010600030101010101" pitchFamily="2" charset="-122"/>
                <a:cs typeface="Times New Roman" panose="02020603050405020304" pitchFamily="18" charset="0"/>
              </a:rPr>
              <a:t>第二级为</a:t>
            </a:r>
            <a:r>
              <a:rPr lang="zh-CN" altLang="en-US" smtClean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水平微程序</a:t>
            </a:r>
            <a:r>
              <a:rPr lang="zh-CN" altLang="en-US" smtClean="0">
                <a:latin typeface="宋体" panose="02010600030101010101" pitchFamily="2" charset="-122"/>
                <a:cs typeface="Times New Roman" panose="02020603050405020304" pitchFamily="18" charset="0"/>
              </a:rPr>
              <a:t>，用来</a:t>
            </a:r>
            <a:r>
              <a:rPr lang="zh-CN" altLang="en-US" smtClean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解释垂直微指令</a:t>
            </a:r>
            <a:r>
              <a:rPr lang="zh-CN" altLang="en-US" smtClean="0">
                <a:latin typeface="宋体" panose="02010600030101010101" pitchFamily="2" charset="-122"/>
                <a:cs typeface="Times New Roman" panose="02020603050405020304" pitchFamily="18" charset="0"/>
              </a:rPr>
              <a:t>，并产生相应微命令，实现数据通路的控制。由于它是解释微程序的微程序，所以称为毫微程序，</a:t>
            </a:r>
            <a:r>
              <a:rPr lang="zh-CN" altLang="en-US" smtClean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存放在</a:t>
            </a:r>
            <a:r>
              <a:rPr lang="zh-CN" altLang="en-US" smtClean="0">
                <a:latin typeface="宋体" panose="02010600030101010101" pitchFamily="2" charset="-122"/>
                <a:cs typeface="Times New Roman" panose="02020603050405020304" pitchFamily="18" charset="0"/>
              </a:rPr>
              <a:t>称为</a:t>
            </a:r>
            <a:r>
              <a:rPr lang="zh-CN" altLang="en-US" smtClean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毫微程序存储器</a:t>
            </a:r>
            <a:r>
              <a:rPr lang="zh-CN" altLang="en-US" smtClean="0">
                <a:latin typeface="宋体" panose="02010600030101010101" pitchFamily="2" charset="-122"/>
                <a:cs typeface="Times New Roman" panose="02020603050405020304" pitchFamily="18" charset="0"/>
              </a:rPr>
              <a:t>的控存</a:t>
            </a:r>
            <a:r>
              <a:rPr lang="zh-CN" altLang="en-US" smtClean="0">
                <a:latin typeface="宋体" panose="02010600030101010101" pitchFamily="2" charset="-122"/>
              </a:rPr>
              <a:t>（二级控存）</a:t>
            </a:r>
            <a:r>
              <a:rPr lang="zh-CN" altLang="en-US" smtClean="0">
                <a:latin typeface="宋体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zh-CN" altLang="en-US" smtClean="0">
                <a:latin typeface="宋体" panose="02010600030101010101" pitchFamily="2" charset="-122"/>
              </a:rPr>
              <a:t>。 </a:t>
            </a:r>
          </a:p>
          <a:p>
            <a:pPr marL="808038" lvl="1" indent="-354013" eaLnBrk="1" hangingPunct="1">
              <a:tabLst>
                <a:tab pos="274638" algn="l"/>
              </a:tabLst>
            </a:pPr>
            <a:r>
              <a:rPr lang="zh-CN" altLang="en-US" smtClean="0">
                <a:latin typeface="宋体" panose="02010600030101010101" pitchFamily="2" charset="-122"/>
                <a:cs typeface="Times New Roman" panose="02020603050405020304" pitchFamily="18" charset="0"/>
              </a:rPr>
              <a:t>毫微程序设计使得微程序流的控制和微命令发出完全分离，</a:t>
            </a:r>
            <a:r>
              <a:rPr lang="zh-CN" altLang="en-US" smtClean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微程序流控制由微程序级实现（垂直型微指令），而微命令则由毫微程序产生</a:t>
            </a:r>
            <a:r>
              <a:rPr lang="zh-CN" altLang="en-US" smtClean="0">
                <a:solidFill>
                  <a:srgbClr val="FF0000"/>
                </a:solidFill>
                <a:latin typeface="宋体" panose="02010600030101010101" pitchFamily="2" charset="-122"/>
              </a:rPr>
              <a:t>（水平</a:t>
            </a:r>
            <a:r>
              <a:rPr lang="zh-CN" altLang="en-US" smtClean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型微指令</a:t>
            </a:r>
            <a:r>
              <a:rPr lang="zh-CN" altLang="en-US" smtClean="0">
                <a:solidFill>
                  <a:srgbClr val="FF0000"/>
                </a:solidFill>
                <a:latin typeface="宋体" panose="02010600030101010101" pitchFamily="2" charset="-122"/>
              </a:rPr>
              <a:t>）。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2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2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2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2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22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2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2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2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15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0829FB0B-4832-4A0B-997B-49BC6C10ECE7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55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7347" name="Object 2"/>
          <p:cNvGraphicFramePr>
            <a:graphicFrameLocks noGrp="1" noChangeAspect="1"/>
          </p:cNvGraphicFramePr>
          <p:nvPr>
            <p:ph/>
          </p:nvPr>
        </p:nvGraphicFramePr>
        <p:xfrm>
          <a:off x="971550" y="1176338"/>
          <a:ext cx="7272338" cy="501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5" name="Visio" r:id="rId3" imgW="5280279" imgH="3637788" progId="Visio.Drawing.11">
                  <p:embed/>
                </p:oleObj>
              </mc:Choice>
              <mc:Fallback>
                <p:oleObj name="Visio" r:id="rId3" imgW="5280279" imgH="3637788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176338"/>
                        <a:ext cx="7272338" cy="5011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8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116013" y="404813"/>
            <a:ext cx="7345362" cy="503237"/>
          </a:xfrm>
          <a:noFill/>
        </p:spPr>
        <p:txBody>
          <a:bodyPr anchor="b"/>
          <a:lstStyle/>
          <a:p>
            <a:pPr marL="723900" indent="-723900" eaLnBrk="1" hangingPunct="1"/>
            <a:r>
              <a:rPr lang="zh-CN" altLang="en-US" smtClean="0">
                <a:latin typeface="宋体" panose="02010600030101010101" pitchFamily="2" charset="-122"/>
              </a:rPr>
              <a:t>毫微程序控制器结构</a:t>
            </a:r>
            <a:r>
              <a:rPr lang="zh-CN" altLang="en-US" smtClean="0"/>
              <a:t> </a:t>
            </a:r>
          </a:p>
        </p:txBody>
      </p:sp>
      <p:pic>
        <p:nvPicPr>
          <p:cNvPr id="423942" name="Picture 6" descr="back11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23728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2394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5B03E707-833B-4CF9-876B-2EFAC17E9E67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56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605713" cy="563563"/>
          </a:xfrm>
        </p:spPr>
        <p:txBody>
          <a:bodyPr/>
          <a:lstStyle/>
          <a:p>
            <a:pPr eaLnBrk="1" hangingPunct="1"/>
            <a:r>
              <a:rPr lang="zh-CN" altLang="en-US" smtClean="0"/>
              <a:t>六、微程序控制器与硬布线控制器的比较 </a:t>
            </a:r>
          </a:p>
        </p:txBody>
      </p:sp>
      <p:graphicFrame>
        <p:nvGraphicFramePr>
          <p:cNvPr id="428035" name="Group 3"/>
          <p:cNvGraphicFramePr>
            <a:graphicFrameLocks noGrp="1"/>
          </p:cNvGraphicFramePr>
          <p:nvPr>
            <p:ph idx="1"/>
          </p:nvPr>
        </p:nvGraphicFramePr>
        <p:xfrm>
          <a:off x="457200" y="1076325"/>
          <a:ext cx="8229600" cy="5105401"/>
        </p:xfrm>
        <a:graphic>
          <a:graphicData uri="http://schemas.openxmlformats.org/drawingml/2006/table">
            <a:tbl>
              <a:tblPr/>
              <a:tblGrid>
                <a:gridCol w="1963738"/>
                <a:gridCol w="3171825"/>
                <a:gridCol w="3094037"/>
              </a:tblGrid>
              <a:tr h="865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比较内容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微程序控制器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硬布线控制器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16319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工作原理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微操作控制信号事先以微程序的形式存放在控存中，执行指令时读出即可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微操作控制信号由组合逻辑电路根据当前的指令码、状态和时序，即时产生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652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执行速度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慢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快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652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规整性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较规整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繁琐、不规整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650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应用场合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CISC  CPU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RISC  CPU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652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易扩充性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易扩充修改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困难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pic>
        <p:nvPicPr>
          <p:cNvPr id="428065" name="Picture 33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632301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2803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42806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DB6E641F-B0C5-4413-9346-9301E231443D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57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本章小结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6325"/>
            <a:ext cx="7715250" cy="5248275"/>
          </a:xfrm>
        </p:spPr>
        <p:txBody>
          <a:bodyPr/>
          <a:lstStyle/>
          <a:p>
            <a:pPr eaLnBrk="1" hangingPunct="1"/>
            <a:r>
              <a:rPr lang="zh-CN" altLang="en-US" sz="2400" smtClean="0">
                <a:latin typeface="Arial" panose="020B0604020202020204" pitchFamily="34" charset="0"/>
              </a:rPr>
              <a:t>控制器是计算机硬件的核心部件，是根据机器指令产生执行指令时全机所需要的操作控制信号，协调控制计算机各个部件有序工作。掌握重点：</a:t>
            </a:r>
          </a:p>
          <a:p>
            <a:pPr eaLnBrk="1" hangingPunct="1"/>
            <a:r>
              <a:rPr lang="en-US" altLang="zh-CN" sz="2400" smtClean="0">
                <a:solidFill>
                  <a:srgbClr val="990033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400" smtClean="0">
                <a:solidFill>
                  <a:srgbClr val="990033"/>
                </a:solidFill>
                <a:latin typeface="Arial" panose="020B0604020202020204" pitchFamily="34" charset="0"/>
              </a:rPr>
              <a:t>、控制器的功能</a:t>
            </a:r>
            <a:r>
              <a:rPr lang="zh-CN" altLang="en-US" sz="2400" smtClean="0">
                <a:latin typeface="Arial" panose="020B0604020202020204" pitchFamily="34" charset="0"/>
              </a:rPr>
              <a:t>：取指令、执行指令、分析指令</a:t>
            </a:r>
          </a:p>
          <a:p>
            <a:pPr eaLnBrk="1" hangingPunct="1"/>
            <a:r>
              <a:rPr lang="en-US" altLang="zh-CN" sz="2400" smtClean="0">
                <a:solidFill>
                  <a:srgbClr val="990033"/>
                </a:solidFill>
                <a:latin typeface="Arial" panose="020B0604020202020204" pitchFamily="34" charset="0"/>
              </a:rPr>
              <a:t>2</a:t>
            </a:r>
            <a:r>
              <a:rPr lang="zh-CN" altLang="en-US" sz="2400" smtClean="0">
                <a:solidFill>
                  <a:srgbClr val="990033"/>
                </a:solidFill>
                <a:latin typeface="Arial" panose="020B0604020202020204" pitchFamily="34" charset="0"/>
              </a:rPr>
              <a:t>、控制器的组成</a:t>
            </a:r>
            <a:r>
              <a:rPr lang="zh-CN" altLang="en-US" sz="2400" smtClean="0">
                <a:latin typeface="Arial" panose="020B0604020202020204" pitchFamily="34" charset="0"/>
              </a:rPr>
              <a:t>：</a:t>
            </a:r>
          </a:p>
          <a:p>
            <a:pPr lvl="1" eaLnBrk="1" hangingPunct="1"/>
            <a:r>
              <a:rPr lang="zh-CN" altLang="en-US" sz="2000" smtClean="0">
                <a:latin typeface="Arial" panose="020B0604020202020204" pitchFamily="34" charset="0"/>
              </a:rPr>
              <a:t>专用寄存器：</a:t>
            </a:r>
            <a:r>
              <a:rPr lang="en-US" altLang="zh-CN" sz="2000" smtClean="0">
                <a:latin typeface="Arial" panose="020B0604020202020204" pitchFamily="34" charset="0"/>
              </a:rPr>
              <a:t>PC</a:t>
            </a:r>
            <a:r>
              <a:rPr lang="zh-CN" altLang="en-US" sz="2000" smtClean="0">
                <a:latin typeface="Arial" panose="020B0604020202020204" pitchFamily="34" charset="0"/>
              </a:rPr>
              <a:t>、</a:t>
            </a:r>
            <a:r>
              <a:rPr lang="en-US" altLang="zh-CN" sz="2000" smtClean="0">
                <a:latin typeface="Arial" panose="020B0604020202020204" pitchFamily="34" charset="0"/>
              </a:rPr>
              <a:t>IR</a:t>
            </a:r>
            <a:r>
              <a:rPr lang="zh-CN" altLang="en-US" sz="2000" smtClean="0">
                <a:latin typeface="Arial" panose="020B0604020202020204" pitchFamily="34" charset="0"/>
              </a:rPr>
              <a:t>、</a:t>
            </a:r>
            <a:r>
              <a:rPr lang="en-US" altLang="zh-CN" sz="2000" smtClean="0">
                <a:latin typeface="Arial" panose="020B0604020202020204" pitchFamily="34" charset="0"/>
              </a:rPr>
              <a:t>AR</a:t>
            </a:r>
            <a:r>
              <a:rPr lang="zh-CN" altLang="en-US" sz="2000" smtClean="0">
                <a:latin typeface="Arial" panose="020B0604020202020204" pitchFamily="34" charset="0"/>
              </a:rPr>
              <a:t>、</a:t>
            </a:r>
            <a:r>
              <a:rPr lang="en-US" altLang="zh-CN" sz="2000" smtClean="0">
                <a:latin typeface="Arial" panose="020B0604020202020204" pitchFamily="34" charset="0"/>
              </a:rPr>
              <a:t>DR</a:t>
            </a:r>
            <a:r>
              <a:rPr lang="zh-CN" altLang="en-US" sz="2000" smtClean="0">
                <a:latin typeface="Arial" panose="020B0604020202020204" pitchFamily="34" charset="0"/>
              </a:rPr>
              <a:t>、</a:t>
            </a:r>
            <a:r>
              <a:rPr lang="en-US" altLang="zh-CN" sz="2000" smtClean="0">
                <a:latin typeface="Arial" panose="020B0604020202020204" pitchFamily="34" charset="0"/>
              </a:rPr>
              <a:t>PSW</a:t>
            </a:r>
          </a:p>
          <a:p>
            <a:pPr lvl="1" eaLnBrk="1" hangingPunct="1"/>
            <a:r>
              <a:rPr lang="zh-CN" altLang="en-US" sz="2000" smtClean="0">
                <a:latin typeface="Arial" panose="020B0604020202020204" pitchFamily="34" charset="0"/>
              </a:rPr>
              <a:t>指令译码器</a:t>
            </a:r>
            <a:r>
              <a:rPr lang="en-US" altLang="zh-CN" sz="2000" smtClean="0">
                <a:latin typeface="Arial" panose="020B0604020202020204" pitchFamily="34" charset="0"/>
              </a:rPr>
              <a:t>ID</a:t>
            </a:r>
          </a:p>
          <a:p>
            <a:pPr lvl="1" eaLnBrk="1" hangingPunct="1"/>
            <a:r>
              <a:rPr lang="zh-CN" altLang="en-US" sz="2000" smtClean="0">
                <a:latin typeface="Arial" panose="020B0604020202020204" pitchFamily="34" charset="0"/>
              </a:rPr>
              <a:t>时序系统</a:t>
            </a:r>
          </a:p>
          <a:p>
            <a:pPr lvl="1" eaLnBrk="1" hangingPunct="1"/>
            <a:r>
              <a:rPr lang="zh-CN" altLang="en-US" sz="2000" smtClean="0">
                <a:latin typeface="Arial" panose="020B0604020202020204" pitchFamily="34" charset="0"/>
              </a:rPr>
              <a:t>时序信号产生器（操作控制器）</a:t>
            </a:r>
          </a:p>
          <a:p>
            <a:pPr eaLnBrk="1" hangingPunct="1"/>
            <a:r>
              <a:rPr lang="en-US" altLang="zh-CN" sz="2400" smtClean="0">
                <a:solidFill>
                  <a:srgbClr val="990033"/>
                </a:solidFill>
                <a:latin typeface="Arial" panose="020B0604020202020204" pitchFamily="34" charset="0"/>
              </a:rPr>
              <a:t>3</a:t>
            </a:r>
            <a:r>
              <a:rPr lang="zh-CN" altLang="en-US" sz="2400" smtClean="0">
                <a:solidFill>
                  <a:srgbClr val="990033"/>
                </a:solidFill>
                <a:latin typeface="Arial" panose="020B0604020202020204" pitchFamily="34" charset="0"/>
              </a:rPr>
              <a:t>、指令的执行过程：</a:t>
            </a:r>
            <a:r>
              <a:rPr lang="zh-CN" altLang="en-US" sz="2400" smtClean="0">
                <a:latin typeface="Arial" panose="020B0604020202020204" pitchFamily="34" charset="0"/>
              </a:rPr>
              <a:t>由取指令阶段和执行阶段构成，取指令阶段的操作是公共的；而执行阶段的操作由指令操作码决定。</a:t>
            </a:r>
            <a:r>
              <a:rPr lang="zh-CN" altLang="en-US" sz="2400" smtClean="0">
                <a:solidFill>
                  <a:srgbClr val="FF0000"/>
                </a:solidFill>
                <a:latin typeface="Arial" panose="020B0604020202020204" pitchFamily="34" charset="0"/>
              </a:rPr>
              <a:t>不同的指令和不同的寻址方式，其执行过程是不一样的</a:t>
            </a:r>
            <a:r>
              <a:rPr lang="zh-CN" altLang="en-US" sz="2400" smtClean="0">
                <a:latin typeface="Arial" panose="020B0604020202020204" pitchFamily="34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4176C06D-0A66-4BFB-9AA1-55847825EFF1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58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本章小结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6325"/>
            <a:ext cx="7715250" cy="4945063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990033"/>
                </a:solidFill>
              </a:rPr>
              <a:t>4</a:t>
            </a:r>
            <a:r>
              <a:rPr lang="zh-CN" altLang="en-US" smtClean="0">
                <a:solidFill>
                  <a:srgbClr val="990033"/>
                </a:solidFill>
              </a:rPr>
              <a:t>、控制器有两种设计方法</a:t>
            </a:r>
            <a:r>
              <a:rPr lang="zh-CN" altLang="en-US" smtClean="0"/>
              <a:t>：</a:t>
            </a:r>
          </a:p>
          <a:p>
            <a:pPr lvl="1" eaLnBrk="1" hangingPunct="1"/>
            <a:r>
              <a:rPr lang="zh-CN" altLang="en-US" smtClean="0">
                <a:solidFill>
                  <a:srgbClr val="FF0000"/>
                </a:solidFill>
              </a:rPr>
              <a:t>硬布线控制器</a:t>
            </a:r>
            <a:r>
              <a:rPr lang="zh-CN" altLang="en-US" smtClean="0"/>
              <a:t>：它是将指令执行时的各个机器周期的微操作信号用组合</a:t>
            </a:r>
            <a:r>
              <a:rPr lang="en-US" altLang="zh-CN" smtClean="0"/>
              <a:t>/</a:t>
            </a:r>
            <a:r>
              <a:rPr lang="zh-CN" altLang="en-US" smtClean="0"/>
              <a:t>时序逻辑电路来实现；速度快，但设计复杂繁琐，适合于</a:t>
            </a:r>
            <a:r>
              <a:rPr lang="en-US" altLang="zh-CN" smtClean="0"/>
              <a:t>RISC</a:t>
            </a:r>
            <a:r>
              <a:rPr lang="zh-CN" altLang="en-US" smtClean="0"/>
              <a:t>结构。</a:t>
            </a:r>
          </a:p>
          <a:p>
            <a:pPr lvl="1" eaLnBrk="1" hangingPunct="1"/>
            <a:r>
              <a:rPr lang="zh-CN" altLang="en-US" smtClean="0">
                <a:solidFill>
                  <a:srgbClr val="FF0000"/>
                </a:solidFill>
              </a:rPr>
              <a:t>微程序控制器</a:t>
            </a:r>
            <a:r>
              <a:rPr lang="zh-CN" altLang="en-US" smtClean="0"/>
              <a:t>：它是将机器指令根据其执行步骤分成若干条微指令，指令执行时从控制存储器中依次取出这些微指令，发出指令所需要的全部微操作控制信号，从而完成指令的执行。微程序控制器相对硬布线控制器速度慢，但设计比较规整，易于实现指令系统修改，适合于</a:t>
            </a:r>
            <a:r>
              <a:rPr lang="en-US" altLang="zh-CN" smtClean="0"/>
              <a:t>CISC</a:t>
            </a:r>
            <a:r>
              <a:rPr lang="zh-CN" altLang="en-US" smtClean="0"/>
              <a:t>结构。</a:t>
            </a:r>
          </a:p>
          <a:p>
            <a:pPr lvl="2" eaLnBrk="1" hangingPunct="1"/>
            <a:r>
              <a:rPr lang="zh-CN" altLang="en-US" smtClean="0">
                <a:solidFill>
                  <a:srgbClr val="FF0000"/>
                </a:solidFill>
              </a:rPr>
              <a:t>微程序控制器的组成和基本概念</a:t>
            </a:r>
          </a:p>
          <a:p>
            <a:pPr lvl="2" eaLnBrk="1" hangingPunct="1"/>
            <a:r>
              <a:rPr lang="zh-CN" altLang="en-US" smtClean="0">
                <a:solidFill>
                  <a:srgbClr val="FF0000"/>
                </a:solidFill>
              </a:rPr>
              <a:t>微程序设计技术</a:t>
            </a:r>
          </a:p>
        </p:txBody>
      </p:sp>
      <p:pic>
        <p:nvPicPr>
          <p:cNvPr id="430084" name="Picture 4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338" y="609282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3008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0FF71C7C-6DD2-4D38-BACC-FD2A56709F1B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59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作业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P347:3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20</a:t>
            </a:r>
            <a:r>
              <a:rPr lang="zh-CN" altLang="en-US" dirty="0"/>
              <a:t>、</a:t>
            </a:r>
            <a:r>
              <a:rPr lang="en-US" altLang="zh-CN" dirty="0"/>
              <a:t>21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  <a:p>
            <a:pPr eaLnBrk="1" hangingPunct="1"/>
            <a:endParaRPr lang="zh-CN" altLang="en-US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9F0C2302-F91F-4FDC-AC91-1F25E322CE92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6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/>
              <a:t>微程序基本概念关系</a:t>
            </a:r>
          </a:p>
        </p:txBody>
      </p:sp>
      <p:sp>
        <p:nvSpPr>
          <p:cNvPr id="427013" name="Text Box 5"/>
          <p:cNvSpPr txBox="1">
            <a:spLocks noChangeArrowheads="1"/>
          </p:cNvSpPr>
          <p:nvPr/>
        </p:nvSpPr>
        <p:spPr bwMode="auto">
          <a:xfrm>
            <a:off x="3530600" y="1196975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控制存储器</a:t>
            </a:r>
          </a:p>
        </p:txBody>
      </p:sp>
      <p:graphicFrame>
        <p:nvGraphicFramePr>
          <p:cNvPr id="427137" name="Group 129"/>
          <p:cNvGraphicFramePr>
            <a:graphicFrameLocks noGrp="1"/>
          </p:cNvGraphicFramePr>
          <p:nvPr/>
        </p:nvGraphicFramePr>
        <p:xfrm>
          <a:off x="1944688" y="1700213"/>
          <a:ext cx="5041900" cy="3216276"/>
        </p:xfrm>
        <a:graphic>
          <a:graphicData uri="http://schemas.openxmlformats.org/drawingml/2006/table">
            <a:tbl>
              <a:tblPr/>
              <a:tblGrid>
                <a:gridCol w="647700"/>
                <a:gridCol w="647700"/>
                <a:gridCol w="647700"/>
                <a:gridCol w="647700"/>
                <a:gridCol w="647700"/>
                <a:gridCol w="866775"/>
                <a:gridCol w="936625"/>
              </a:tblGrid>
              <a:tr h="4594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</a:p>
                  </a:txBody>
                  <a:tcPr marL="90000" marR="90000" marT="46811" marB="4681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0</a:t>
                      </a:r>
                    </a:p>
                  </a:txBody>
                  <a:tcPr marL="90000" marR="90000" marT="46811" marB="4681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</a:p>
                  </a:txBody>
                  <a:tcPr marL="90000" marR="90000" marT="46811" marB="4681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</a:p>
                  </a:txBody>
                  <a:tcPr marL="90000" marR="90000" marT="46811" marB="4681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黑体" pitchFamily="2" charset="-122"/>
                        </a:rPr>
                        <a:t>…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11" marB="4681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黑体" pitchFamily="2" charset="-122"/>
                        </a:rPr>
                        <a:t>…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11" marB="4681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黑体" pitchFamily="2" charset="-122"/>
                        </a:rPr>
                        <a:t>…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11" marB="4681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594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黑体" pitchFamily="2" charset="-122"/>
                        </a:rPr>
                        <a:t>…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11" marB="4681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11" marB="4681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11" marB="4681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11" marB="4681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11" marB="4681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11" marB="4681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黑体" pitchFamily="2" charset="-122"/>
                        </a:rPr>
                        <a:t>…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11" marB="4681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594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黑体" pitchFamily="2" charset="-122"/>
                        </a:rPr>
                        <a:t>…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11" marB="4681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11" marB="4681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11" marB="4681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11" marB="4681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11" marB="4681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11" marB="4681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黑体" pitchFamily="2" charset="-122"/>
                        </a:rPr>
                        <a:t>…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11" marB="4681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594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黑体" pitchFamily="2" charset="-122"/>
                        </a:rPr>
                        <a:t>…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11" marB="4681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11" marB="4681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11" marB="4681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11" marB="4681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11" marB="4681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11" marB="4681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黑体" pitchFamily="2" charset="-122"/>
                        </a:rPr>
                        <a:t>…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11" marB="4681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594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黑体" pitchFamily="2" charset="-122"/>
                        </a:rPr>
                        <a:t>…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11" marB="4681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11" marB="4681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11" marB="4681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11" marB="4681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11" marB="4681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11" marB="4681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黑体" pitchFamily="2" charset="-122"/>
                        </a:rPr>
                        <a:t>…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11" marB="4681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594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黑体" pitchFamily="2" charset="-122"/>
                        </a:rPr>
                        <a:t>…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11" marB="4681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11" marB="4681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11" marB="4681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11" marB="4681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11" marB="4681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11" marB="4681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黑体" pitchFamily="2" charset="-122"/>
                        </a:rPr>
                        <a:t>…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11" marB="4681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594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黑体" pitchFamily="2" charset="-122"/>
                        </a:rPr>
                        <a:t>…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11" marB="4681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黑体" pitchFamily="2" charset="-122"/>
                        </a:rPr>
                        <a:t>…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11" marB="4681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黑体" pitchFamily="2" charset="-122"/>
                        </a:rPr>
                        <a:t>…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11" marB="4681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黑体" pitchFamily="2" charset="-122"/>
                        </a:rPr>
                        <a:t>…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11" marB="4681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黑体" pitchFamily="2" charset="-122"/>
                        </a:rPr>
                        <a:t>…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11" marB="4681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黑体" pitchFamily="2" charset="-122"/>
                        </a:rPr>
                        <a:t>…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11" marB="4681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黑体" pitchFamily="2" charset="-122"/>
                        </a:rPr>
                        <a:t>…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11" marB="4681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427052" name="Text Box 44"/>
          <p:cNvSpPr txBox="1">
            <a:spLocks noChangeArrowheads="1"/>
          </p:cNvSpPr>
          <p:nvPr/>
        </p:nvSpPr>
        <p:spPr bwMode="auto">
          <a:xfrm>
            <a:off x="684213" y="1341438"/>
            <a:ext cx="1279525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/>
              <a:t>微地址</a:t>
            </a:r>
          </a:p>
          <a:p>
            <a:pPr algn="r" eaLnBrk="1" hangingPunct="1"/>
            <a:r>
              <a:rPr lang="en-US" altLang="zh-CN"/>
              <a:t>00H</a:t>
            </a:r>
            <a:r>
              <a:rPr lang="zh-CN" altLang="en-US"/>
              <a:t>：</a:t>
            </a:r>
          </a:p>
          <a:p>
            <a:pPr algn="r" eaLnBrk="1" hangingPunct="1"/>
            <a:r>
              <a:rPr lang="en-US" altLang="zh-CN"/>
              <a:t>01H</a:t>
            </a:r>
            <a:r>
              <a:rPr lang="zh-CN" altLang="en-US"/>
              <a:t>：</a:t>
            </a:r>
          </a:p>
          <a:p>
            <a:pPr eaLnBrk="1" hangingPunct="1"/>
            <a:r>
              <a:rPr lang="en-US" altLang="zh-CN"/>
              <a:t>……</a:t>
            </a:r>
          </a:p>
          <a:p>
            <a:pPr algn="ctr" eaLnBrk="1" hangingPunct="1"/>
            <a:endParaRPr lang="en-US" altLang="zh-CN"/>
          </a:p>
          <a:p>
            <a:pPr algn="ctr" eaLnBrk="1" hangingPunct="1"/>
            <a:endParaRPr lang="en-US" altLang="zh-CN"/>
          </a:p>
          <a:p>
            <a:pPr algn="ctr" eaLnBrk="1" hangingPunct="1"/>
            <a:endParaRPr lang="en-US" altLang="zh-CN"/>
          </a:p>
          <a:p>
            <a:pPr algn="ctr" eaLnBrk="1" hangingPunct="1"/>
            <a:endParaRPr lang="en-US" altLang="zh-CN"/>
          </a:p>
        </p:txBody>
      </p:sp>
      <p:sp>
        <p:nvSpPr>
          <p:cNvPr id="427138" name="Text Box 130"/>
          <p:cNvSpPr txBox="1">
            <a:spLocks noChangeArrowheads="1"/>
          </p:cNvSpPr>
          <p:nvPr/>
        </p:nvSpPr>
        <p:spPr bwMode="auto">
          <a:xfrm>
            <a:off x="6985000" y="1700213"/>
            <a:ext cx="1258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/>
              <a:t>微指令</a:t>
            </a:r>
          </a:p>
        </p:txBody>
      </p:sp>
      <p:sp>
        <p:nvSpPr>
          <p:cNvPr id="427139" name="Text Box 131"/>
          <p:cNvSpPr txBox="1">
            <a:spLocks noChangeArrowheads="1"/>
          </p:cNvSpPr>
          <p:nvPr/>
        </p:nvSpPr>
        <p:spPr bwMode="auto">
          <a:xfrm>
            <a:off x="6985000" y="2133600"/>
            <a:ext cx="1258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/>
              <a:t>微指令</a:t>
            </a:r>
          </a:p>
        </p:txBody>
      </p:sp>
      <p:sp>
        <p:nvSpPr>
          <p:cNvPr id="427140" name="Text Box 132"/>
          <p:cNvSpPr txBox="1">
            <a:spLocks noChangeArrowheads="1"/>
          </p:cNvSpPr>
          <p:nvPr/>
        </p:nvSpPr>
        <p:spPr bwMode="auto">
          <a:xfrm>
            <a:off x="6985000" y="2636838"/>
            <a:ext cx="1258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/>
              <a:t>微指令</a:t>
            </a:r>
          </a:p>
        </p:txBody>
      </p:sp>
      <p:sp>
        <p:nvSpPr>
          <p:cNvPr id="427141" name="AutoShape 133"/>
          <p:cNvSpPr>
            <a:spLocks/>
          </p:cNvSpPr>
          <p:nvPr/>
        </p:nvSpPr>
        <p:spPr bwMode="auto">
          <a:xfrm>
            <a:off x="7993063" y="1773238"/>
            <a:ext cx="288925" cy="1368425"/>
          </a:xfrm>
          <a:prstGeom prst="rightBrace">
            <a:avLst>
              <a:gd name="adj1" fmla="val 39469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27142" name="Text Box 134"/>
          <p:cNvSpPr txBox="1">
            <a:spLocks noChangeArrowheads="1"/>
          </p:cNvSpPr>
          <p:nvPr/>
        </p:nvSpPr>
        <p:spPr bwMode="auto">
          <a:xfrm>
            <a:off x="8343900" y="1773238"/>
            <a:ext cx="5492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/>
              <a:t>微程序</a:t>
            </a:r>
          </a:p>
        </p:txBody>
      </p:sp>
      <p:sp>
        <p:nvSpPr>
          <p:cNvPr id="427143" name="Text Box 135"/>
          <p:cNvSpPr txBox="1">
            <a:spLocks noChangeArrowheads="1"/>
          </p:cNvSpPr>
          <p:nvPr/>
        </p:nvSpPr>
        <p:spPr bwMode="auto">
          <a:xfrm>
            <a:off x="468313" y="5300663"/>
            <a:ext cx="1241425" cy="457200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/>
              <a:t>微命令</a:t>
            </a:r>
          </a:p>
        </p:txBody>
      </p:sp>
      <p:sp>
        <p:nvSpPr>
          <p:cNvPr id="427144" name="Line 136"/>
          <p:cNvSpPr>
            <a:spLocks noChangeShapeType="1"/>
          </p:cNvSpPr>
          <p:nvPr/>
        </p:nvSpPr>
        <p:spPr bwMode="auto">
          <a:xfrm flipH="1">
            <a:off x="1225550" y="1989138"/>
            <a:ext cx="1223963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7145" name="Line 137"/>
          <p:cNvSpPr>
            <a:spLocks noChangeShapeType="1"/>
          </p:cNvSpPr>
          <p:nvPr/>
        </p:nvSpPr>
        <p:spPr bwMode="auto">
          <a:xfrm flipH="1">
            <a:off x="1370013" y="4652963"/>
            <a:ext cx="935037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7146" name="Line 138"/>
          <p:cNvSpPr>
            <a:spLocks noChangeShapeType="1"/>
          </p:cNvSpPr>
          <p:nvPr/>
        </p:nvSpPr>
        <p:spPr bwMode="auto">
          <a:xfrm flipH="1">
            <a:off x="1296988" y="2060575"/>
            <a:ext cx="1584325" cy="316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7147" name="Text Box 139"/>
          <p:cNvSpPr txBox="1">
            <a:spLocks noChangeArrowheads="1"/>
          </p:cNvSpPr>
          <p:nvPr/>
        </p:nvSpPr>
        <p:spPr bwMode="auto">
          <a:xfrm>
            <a:off x="6950075" y="3500438"/>
            <a:ext cx="1258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/>
              <a:t>微指令</a:t>
            </a:r>
          </a:p>
        </p:txBody>
      </p:sp>
      <p:sp>
        <p:nvSpPr>
          <p:cNvPr id="427148" name="Text Box 140"/>
          <p:cNvSpPr txBox="1">
            <a:spLocks noChangeArrowheads="1"/>
          </p:cNvSpPr>
          <p:nvPr/>
        </p:nvSpPr>
        <p:spPr bwMode="auto">
          <a:xfrm>
            <a:off x="6950075" y="3933825"/>
            <a:ext cx="1258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/>
              <a:t>微指令</a:t>
            </a:r>
          </a:p>
        </p:txBody>
      </p:sp>
      <p:sp>
        <p:nvSpPr>
          <p:cNvPr id="427149" name="Text Box 141"/>
          <p:cNvSpPr txBox="1">
            <a:spLocks noChangeArrowheads="1"/>
          </p:cNvSpPr>
          <p:nvPr/>
        </p:nvSpPr>
        <p:spPr bwMode="auto">
          <a:xfrm>
            <a:off x="6950075" y="4437063"/>
            <a:ext cx="1258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/>
              <a:t>微指令</a:t>
            </a:r>
          </a:p>
        </p:txBody>
      </p:sp>
      <p:sp>
        <p:nvSpPr>
          <p:cNvPr id="427150" name="AutoShape 142"/>
          <p:cNvSpPr>
            <a:spLocks/>
          </p:cNvSpPr>
          <p:nvPr/>
        </p:nvSpPr>
        <p:spPr bwMode="auto">
          <a:xfrm>
            <a:off x="7958138" y="3500438"/>
            <a:ext cx="288925" cy="1441450"/>
          </a:xfrm>
          <a:prstGeom prst="rightBrace">
            <a:avLst>
              <a:gd name="adj1" fmla="val 41575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27151" name="Text Box 143"/>
          <p:cNvSpPr txBox="1">
            <a:spLocks noChangeArrowheads="1"/>
          </p:cNvSpPr>
          <p:nvPr/>
        </p:nvSpPr>
        <p:spPr bwMode="auto">
          <a:xfrm>
            <a:off x="8308975" y="3573463"/>
            <a:ext cx="5492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/>
              <a:t>微程序</a:t>
            </a:r>
          </a:p>
        </p:txBody>
      </p:sp>
      <p:sp>
        <p:nvSpPr>
          <p:cNvPr id="427152" name="Text Box 144"/>
          <p:cNvSpPr txBox="1">
            <a:spLocks noChangeArrowheads="1"/>
          </p:cNvSpPr>
          <p:nvPr/>
        </p:nvSpPr>
        <p:spPr bwMode="auto">
          <a:xfrm>
            <a:off x="347663" y="2997200"/>
            <a:ext cx="549275" cy="1196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/>
              <a:t>μAR</a:t>
            </a:r>
          </a:p>
        </p:txBody>
      </p:sp>
      <p:sp>
        <p:nvSpPr>
          <p:cNvPr id="427154" name="AutoShape 146"/>
          <p:cNvSpPr>
            <a:spLocks noChangeArrowheads="1"/>
          </p:cNvSpPr>
          <p:nvPr/>
        </p:nvSpPr>
        <p:spPr bwMode="auto">
          <a:xfrm>
            <a:off x="898525" y="3357563"/>
            <a:ext cx="1081088" cy="358775"/>
          </a:xfrm>
          <a:prstGeom prst="rightArrow">
            <a:avLst>
              <a:gd name="adj1" fmla="val 50000"/>
              <a:gd name="adj2" fmla="val 75332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27155" name="Text Box 147"/>
          <p:cNvSpPr txBox="1">
            <a:spLocks noChangeArrowheads="1"/>
          </p:cNvSpPr>
          <p:nvPr/>
        </p:nvSpPr>
        <p:spPr bwMode="auto">
          <a:xfrm>
            <a:off x="1979613" y="5554663"/>
            <a:ext cx="49688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/>
              <a:t>μIR</a:t>
            </a:r>
          </a:p>
        </p:txBody>
      </p:sp>
      <p:sp>
        <p:nvSpPr>
          <p:cNvPr id="427156" name="AutoShape 148"/>
          <p:cNvSpPr>
            <a:spLocks noChangeArrowheads="1"/>
          </p:cNvSpPr>
          <p:nvPr/>
        </p:nvSpPr>
        <p:spPr bwMode="auto">
          <a:xfrm>
            <a:off x="4284663" y="4916488"/>
            <a:ext cx="358775" cy="600075"/>
          </a:xfrm>
          <a:prstGeom prst="downArrow">
            <a:avLst>
              <a:gd name="adj1" fmla="val 50000"/>
              <a:gd name="adj2" fmla="val 41814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270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42713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42705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42713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42713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42714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42714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" dur="1" fill="hold"/>
                                        <p:tgtEl>
                                          <p:spTgt spid="42714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42714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0" dur="1" fill="hold"/>
                                        <p:tgtEl>
                                          <p:spTgt spid="42714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5" dur="1" fill="hold"/>
                                        <p:tgtEl>
                                          <p:spTgt spid="42714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8" dur="1" fill="hold"/>
                                        <p:tgtEl>
                                          <p:spTgt spid="42714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3" dur="1" fill="hold"/>
                                        <p:tgtEl>
                                          <p:spTgt spid="42714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6" dur="1" fill="hold"/>
                                        <p:tgtEl>
                                          <p:spTgt spid="42714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9" dur="1" fill="hold"/>
                                        <p:tgtEl>
                                          <p:spTgt spid="42714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4" dur="1" fill="hold"/>
                                        <p:tgtEl>
                                          <p:spTgt spid="42715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1" fill="hold"/>
                                        <p:tgtEl>
                                          <p:spTgt spid="42715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27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27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2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2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3" grpId="0"/>
      <p:bldP spid="427052" grpId="0"/>
      <p:bldP spid="427138" grpId="0"/>
      <p:bldP spid="427139" grpId="0"/>
      <p:bldP spid="427140" grpId="0"/>
      <p:bldP spid="427141" grpId="0" animBg="1"/>
      <p:bldP spid="427142" grpId="0"/>
      <p:bldP spid="427143" grpId="0" animBg="1"/>
      <p:bldP spid="427144" grpId="0" animBg="1"/>
      <p:bldP spid="427145" grpId="0" animBg="1"/>
      <p:bldP spid="427146" grpId="0" animBg="1"/>
      <p:bldP spid="427147" grpId="0"/>
      <p:bldP spid="427148" grpId="0"/>
      <p:bldP spid="427149" grpId="0"/>
      <p:bldP spid="427150" grpId="0" animBg="1"/>
      <p:bldP spid="427151" grpId="0"/>
      <p:bldP spid="427152" grpId="0" animBg="1"/>
      <p:bldP spid="427154" grpId="0" animBg="1"/>
      <p:bldP spid="427155" grpId="0" animBg="1"/>
      <p:bldP spid="42715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5DF167DF-B891-4458-9DBD-22D951E6E6B2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60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43042" name="WordArt 2"/>
          <p:cNvSpPr>
            <a:spLocks noChangeArrowheads="1" noChangeShapeType="1" noTextEdit="1"/>
          </p:cNvSpPr>
          <p:nvPr/>
        </p:nvSpPr>
        <p:spPr bwMode="auto">
          <a:xfrm>
            <a:off x="2124075" y="2133600"/>
            <a:ext cx="4535488" cy="1728788"/>
          </a:xfrm>
          <a:prstGeom prst="rect">
            <a:avLst/>
          </a:prstGeom>
        </p:spPr>
        <p:txBody>
          <a:bodyPr wrap="none" fromWordArt="1">
            <a:prstTxWarp prst="textWave1">
              <a:avLst>
                <a:gd name="adj1" fmla="val 13005"/>
                <a:gd name="adj2" fmla="val 0"/>
              </a:avLst>
            </a:prstTxWarp>
          </a:bodyPr>
          <a:lstStyle/>
          <a:p>
            <a:pPr algn="ctr"/>
            <a:r>
              <a:rPr lang="en-US" altLang="zh-CN" sz="3600" kern="10" spc="-36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33CCFF"/>
                </a:solidFill>
                <a:effectLst>
                  <a:outerShdw dist="125724" dir="18900000" algn="ctr" rotWithShape="0">
                    <a:srgbClr val="000099"/>
                  </a:outerShdw>
                </a:effectLst>
                <a:latin typeface="Arial Rounded MT Bold"/>
              </a:rPr>
              <a:t>The  End !</a:t>
            </a:r>
            <a:endParaRPr lang="zh-CN" altLang="en-US" sz="3600" kern="10" spc="-360">
              <a:ln w="12700">
                <a:solidFill>
                  <a:srgbClr val="000099"/>
                </a:solidFill>
                <a:round/>
                <a:headEnd/>
                <a:tailEnd/>
              </a:ln>
              <a:solidFill>
                <a:srgbClr val="33CCFF"/>
              </a:solidFill>
              <a:effectLst>
                <a:outerShdw dist="125724" dir="18900000" algn="ctr" rotWithShape="0">
                  <a:srgbClr val="000099"/>
                </a:outerShdw>
              </a:effectLst>
              <a:latin typeface="Arial Rounded MT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3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3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3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40C9A0CD-D559-461C-A4EB-4537CF534A40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7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316788" cy="563563"/>
          </a:xfrm>
        </p:spPr>
        <p:txBody>
          <a:bodyPr/>
          <a:lstStyle/>
          <a:p>
            <a:pPr eaLnBrk="1" hangingPunct="1"/>
            <a:r>
              <a:rPr lang="zh-CN" altLang="en-US" smtClean="0"/>
              <a:t>一、微程序控制的基本概念和工作原理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006600"/>
                </a:solidFill>
              </a:rPr>
              <a:t>2</a:t>
            </a:r>
            <a:r>
              <a:rPr lang="zh-CN" altLang="en-US" smtClean="0">
                <a:solidFill>
                  <a:srgbClr val="006600"/>
                </a:solidFill>
              </a:rPr>
              <a:t>、微程序控制器的工作原理：</a:t>
            </a:r>
          </a:p>
          <a:p>
            <a:pPr eaLnBrk="1" hangingPunct="1"/>
            <a:r>
              <a:rPr lang="zh-CN" altLang="en-US" smtClean="0">
                <a:solidFill>
                  <a:srgbClr val="990033"/>
                </a:solidFill>
                <a:latin typeface="宋体" panose="02010600030101010101" pitchFamily="2" charset="-122"/>
              </a:rPr>
              <a:t>一条机器指令由一段微程序来解释实现</a:t>
            </a:r>
            <a:r>
              <a:rPr lang="zh-CN" altLang="en-US" smtClean="0">
                <a:solidFill>
                  <a:srgbClr val="990033"/>
                </a:solidFill>
              </a:rPr>
              <a:t> 。</a:t>
            </a:r>
          </a:p>
          <a:p>
            <a:pPr eaLnBrk="1" hangingPunct="1"/>
            <a:r>
              <a:rPr lang="zh-CN" altLang="en-US" smtClean="0"/>
              <a:t>控制存储器中包含：</a:t>
            </a:r>
          </a:p>
          <a:p>
            <a:pPr lvl="1" eaLnBrk="1" hangingPunct="1"/>
            <a:r>
              <a:rPr lang="zh-CN" altLang="en-US" smtClean="0">
                <a:solidFill>
                  <a:srgbClr val="FF0000"/>
                </a:solidFill>
              </a:rPr>
              <a:t>取指令的微程序段</a:t>
            </a:r>
            <a:r>
              <a:rPr lang="zh-CN" altLang="en-US" smtClean="0"/>
              <a:t>：公操作（所有指令共用）</a:t>
            </a:r>
          </a:p>
          <a:p>
            <a:pPr lvl="1" eaLnBrk="1" hangingPunct="1"/>
            <a:r>
              <a:rPr lang="zh-CN" altLang="en-US" smtClean="0">
                <a:solidFill>
                  <a:srgbClr val="FF0000"/>
                </a:solidFill>
              </a:rPr>
              <a:t>各条指令的微程序段</a:t>
            </a:r>
          </a:p>
          <a:p>
            <a:pPr eaLnBrk="1" hangingPunct="1"/>
            <a:endParaRPr lang="en-US" altLang="zh-CN" smtClean="0"/>
          </a:p>
        </p:txBody>
      </p:sp>
      <p:graphicFrame>
        <p:nvGraphicFramePr>
          <p:cNvPr id="360493" name="Group 45"/>
          <p:cNvGraphicFramePr>
            <a:graphicFrameLocks noGrp="1"/>
          </p:cNvGraphicFramePr>
          <p:nvPr>
            <p:ph sz="half" idx="2"/>
          </p:nvPr>
        </p:nvGraphicFramePr>
        <p:xfrm>
          <a:off x="5364163" y="1773238"/>
          <a:ext cx="3462337" cy="4695828"/>
        </p:xfrm>
        <a:graphic>
          <a:graphicData uri="http://schemas.openxmlformats.org/drawingml/2006/table">
            <a:tbl>
              <a:tblPr/>
              <a:tblGrid>
                <a:gridCol w="3462337"/>
              </a:tblGrid>
              <a:tr h="782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取指令微程序段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782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MOV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指令的微程序段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782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ADD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指令的微程序段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782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SUB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指令的微程序段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782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……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782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HALT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指令的微程序段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</a:tbl>
          </a:graphicData>
        </a:graphic>
      </p:graphicFrame>
      <p:sp>
        <p:nvSpPr>
          <p:cNvPr id="360494" name="Text Box 46"/>
          <p:cNvSpPr txBox="1">
            <a:spLocks noChangeArrowheads="1"/>
          </p:cNvSpPr>
          <p:nvPr/>
        </p:nvSpPr>
        <p:spPr bwMode="auto">
          <a:xfrm>
            <a:off x="6496050" y="1123950"/>
            <a:ext cx="1716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/>
              <a:t>控制存储器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0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0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0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0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36049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8" dur="1" fill="hold"/>
                                        <p:tgtEl>
                                          <p:spTgt spid="36049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1" grpId="0" build="p" autoUpdateAnimBg="0"/>
      <p:bldP spid="36049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86A035FE-24B6-47E7-B224-97501091EDC6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8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461250" cy="563563"/>
          </a:xfrm>
        </p:spPr>
        <p:txBody>
          <a:bodyPr/>
          <a:lstStyle/>
          <a:p>
            <a:pPr eaLnBrk="1" hangingPunct="1"/>
            <a:r>
              <a:rPr lang="zh-CN" altLang="en-US" smtClean="0"/>
              <a:t>一、微程序控制的基本概念和工作原理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6325"/>
            <a:ext cx="8229600" cy="768350"/>
          </a:xfrm>
        </p:spPr>
        <p:txBody>
          <a:bodyPr/>
          <a:lstStyle/>
          <a:p>
            <a:pPr eaLnBrk="1" hangingPunct="1"/>
            <a:r>
              <a:rPr lang="zh-CN" altLang="en-US" smtClean="0"/>
              <a:t>微程序控制的计算机工作过程：</a:t>
            </a:r>
          </a:p>
        </p:txBody>
      </p:sp>
      <p:sp>
        <p:nvSpPr>
          <p:cNvPr id="361476" name="Rectangle 4"/>
          <p:cNvSpPr>
            <a:spLocks noChangeArrowheads="1"/>
          </p:cNvSpPr>
          <p:nvPr/>
        </p:nvSpPr>
        <p:spPr bwMode="auto">
          <a:xfrm>
            <a:off x="304800" y="1992313"/>
            <a:ext cx="1027113" cy="914400"/>
          </a:xfrm>
          <a:prstGeom prst="rect">
            <a:avLst/>
          </a:prstGeom>
          <a:solidFill>
            <a:srgbClr val="99C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990033"/>
                </a:solidFill>
                <a:ea typeface="宋体" panose="02010600030101010101" pitchFamily="2" charset="-122"/>
              </a:rPr>
              <a:t>开机</a:t>
            </a:r>
          </a:p>
          <a:p>
            <a:pPr algn="ctr" eaLnBrk="1" hangingPunct="1"/>
            <a:r>
              <a:rPr lang="zh-CN" altLang="en-US">
                <a:solidFill>
                  <a:srgbClr val="990033"/>
                </a:solidFill>
                <a:ea typeface="宋体" panose="02010600030101010101" pitchFamily="2" charset="-122"/>
              </a:rPr>
              <a:t>上电</a:t>
            </a:r>
          </a:p>
        </p:txBody>
      </p:sp>
      <p:sp>
        <p:nvSpPr>
          <p:cNvPr id="361477" name="Rectangle 5"/>
          <p:cNvSpPr>
            <a:spLocks noChangeArrowheads="1"/>
          </p:cNvSpPr>
          <p:nvPr/>
        </p:nvSpPr>
        <p:spPr bwMode="auto">
          <a:xfrm>
            <a:off x="1828800" y="1860550"/>
            <a:ext cx="1143000" cy="1182688"/>
          </a:xfrm>
          <a:prstGeom prst="rect">
            <a:avLst/>
          </a:prstGeom>
          <a:solidFill>
            <a:srgbClr val="99C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990033"/>
                </a:solidFill>
                <a:ea typeface="宋体" panose="02010600030101010101" pitchFamily="2" charset="-122"/>
              </a:rPr>
              <a:t>产生</a:t>
            </a:r>
          </a:p>
          <a:p>
            <a:pPr algn="ctr" eaLnBrk="1" hangingPunct="1"/>
            <a:r>
              <a:rPr lang="en-US" altLang="zh-CN">
                <a:solidFill>
                  <a:srgbClr val="990033"/>
                </a:solidFill>
                <a:ea typeface="宋体" panose="02010600030101010101" pitchFamily="2" charset="-122"/>
              </a:rPr>
              <a:t>Reset</a:t>
            </a:r>
          </a:p>
          <a:p>
            <a:pPr algn="ctr" eaLnBrk="1" hangingPunct="1"/>
            <a:r>
              <a:rPr lang="zh-CN" altLang="en-US">
                <a:solidFill>
                  <a:srgbClr val="990033"/>
                </a:solidFill>
                <a:ea typeface="宋体" panose="02010600030101010101" pitchFamily="2" charset="-122"/>
              </a:rPr>
              <a:t>信号</a:t>
            </a:r>
          </a:p>
        </p:txBody>
      </p:sp>
      <p:sp>
        <p:nvSpPr>
          <p:cNvPr id="361478" name="Rectangle 6"/>
          <p:cNvSpPr>
            <a:spLocks noChangeArrowheads="1"/>
          </p:cNvSpPr>
          <p:nvPr/>
        </p:nvSpPr>
        <p:spPr bwMode="auto">
          <a:xfrm>
            <a:off x="4419600" y="1916113"/>
            <a:ext cx="3681413" cy="533400"/>
          </a:xfrm>
          <a:prstGeom prst="rect">
            <a:avLst/>
          </a:prstGeom>
          <a:solidFill>
            <a:srgbClr val="99C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990033"/>
                </a:solidFill>
                <a:ea typeface="宋体" panose="02010600030101010101" pitchFamily="2" charset="-122"/>
              </a:rPr>
              <a:t>置</a:t>
            </a:r>
            <a:r>
              <a:rPr lang="en-US" altLang="zh-CN">
                <a:solidFill>
                  <a:srgbClr val="990033"/>
                </a:solidFill>
                <a:ea typeface="宋体" panose="02010600030101010101" pitchFamily="2" charset="-122"/>
              </a:rPr>
              <a:t>PC</a:t>
            </a:r>
            <a:r>
              <a:rPr lang="zh-CN" altLang="en-US">
                <a:solidFill>
                  <a:srgbClr val="990033"/>
                </a:solidFill>
                <a:ea typeface="宋体" panose="02010600030101010101" pitchFamily="2" charset="-122"/>
              </a:rPr>
              <a:t>为第一条指令的地址</a:t>
            </a:r>
          </a:p>
        </p:txBody>
      </p:sp>
      <p:sp>
        <p:nvSpPr>
          <p:cNvPr id="361479" name="Rectangle 7"/>
          <p:cNvSpPr>
            <a:spLocks noChangeArrowheads="1"/>
          </p:cNvSpPr>
          <p:nvPr/>
        </p:nvSpPr>
        <p:spPr bwMode="auto">
          <a:xfrm>
            <a:off x="5219700" y="2601913"/>
            <a:ext cx="2881313" cy="825500"/>
          </a:xfrm>
          <a:prstGeom prst="rect">
            <a:avLst/>
          </a:prstGeom>
          <a:solidFill>
            <a:srgbClr val="99C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990033"/>
                </a:solidFill>
                <a:ea typeface="宋体" panose="02010600030101010101" pitchFamily="2" charset="-122"/>
              </a:rPr>
              <a:t>置</a:t>
            </a:r>
            <a:r>
              <a:rPr lang="en-US" altLang="zh-CN">
                <a:solidFill>
                  <a:srgbClr val="990033"/>
                </a:solidFill>
                <a:ea typeface="宋体" panose="02010600030101010101" pitchFamily="2" charset="-122"/>
              </a:rPr>
              <a:t>μAR</a:t>
            </a:r>
            <a:r>
              <a:rPr lang="zh-CN" altLang="en-US">
                <a:solidFill>
                  <a:srgbClr val="990033"/>
                </a:solidFill>
                <a:ea typeface="宋体" panose="02010600030101010101" pitchFamily="2" charset="-122"/>
              </a:rPr>
              <a:t>为取指令</a:t>
            </a:r>
          </a:p>
          <a:p>
            <a:pPr algn="ctr" eaLnBrk="1" hangingPunct="1"/>
            <a:r>
              <a:rPr lang="zh-CN" altLang="en-US">
                <a:solidFill>
                  <a:srgbClr val="990033"/>
                </a:solidFill>
                <a:ea typeface="宋体" panose="02010600030101010101" pitchFamily="2" charset="-122"/>
              </a:rPr>
              <a:t>微程序段的入口地址</a:t>
            </a:r>
          </a:p>
        </p:txBody>
      </p:sp>
      <p:sp>
        <p:nvSpPr>
          <p:cNvPr id="361480" name="Rectangle 8"/>
          <p:cNvSpPr>
            <a:spLocks noChangeArrowheads="1"/>
          </p:cNvSpPr>
          <p:nvPr/>
        </p:nvSpPr>
        <p:spPr bwMode="auto">
          <a:xfrm>
            <a:off x="5757863" y="3686175"/>
            <a:ext cx="1838325" cy="533400"/>
          </a:xfrm>
          <a:prstGeom prst="rect">
            <a:avLst/>
          </a:prstGeom>
          <a:solidFill>
            <a:srgbClr val="99C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990033"/>
                </a:solidFill>
                <a:ea typeface="宋体" panose="02010600030101010101" pitchFamily="2" charset="-122"/>
              </a:rPr>
              <a:t>取指令</a:t>
            </a:r>
          </a:p>
        </p:txBody>
      </p:sp>
      <p:sp>
        <p:nvSpPr>
          <p:cNvPr id="361481" name="Rectangle 9"/>
          <p:cNvSpPr>
            <a:spLocks noChangeArrowheads="1"/>
          </p:cNvSpPr>
          <p:nvPr/>
        </p:nvSpPr>
        <p:spPr bwMode="auto">
          <a:xfrm>
            <a:off x="5753100" y="4430713"/>
            <a:ext cx="1843088" cy="533400"/>
          </a:xfrm>
          <a:prstGeom prst="rect">
            <a:avLst/>
          </a:prstGeom>
          <a:solidFill>
            <a:srgbClr val="99C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990033"/>
                </a:solidFill>
                <a:ea typeface="宋体" panose="02010600030101010101" pitchFamily="2" charset="-122"/>
              </a:rPr>
              <a:t>分析指令</a:t>
            </a:r>
          </a:p>
        </p:txBody>
      </p:sp>
      <p:sp>
        <p:nvSpPr>
          <p:cNvPr id="361482" name="Rectangle 10"/>
          <p:cNvSpPr>
            <a:spLocks noChangeArrowheads="1"/>
          </p:cNvSpPr>
          <p:nvPr/>
        </p:nvSpPr>
        <p:spPr bwMode="auto">
          <a:xfrm>
            <a:off x="5753100" y="5268913"/>
            <a:ext cx="1843088" cy="533400"/>
          </a:xfrm>
          <a:prstGeom prst="rect">
            <a:avLst/>
          </a:prstGeom>
          <a:solidFill>
            <a:srgbClr val="99C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990033"/>
                </a:solidFill>
                <a:ea typeface="宋体" panose="02010600030101010101" pitchFamily="2" charset="-122"/>
              </a:rPr>
              <a:t>执行指令</a:t>
            </a:r>
          </a:p>
        </p:txBody>
      </p:sp>
      <p:cxnSp>
        <p:nvCxnSpPr>
          <p:cNvPr id="361483" name="AutoShape 11"/>
          <p:cNvCxnSpPr>
            <a:cxnSpLocks noChangeShapeType="1"/>
            <a:stCxn id="361476" idx="3"/>
            <a:endCxn id="361477" idx="1"/>
          </p:cNvCxnSpPr>
          <p:nvPr/>
        </p:nvCxnSpPr>
        <p:spPr bwMode="auto">
          <a:xfrm>
            <a:off x="1346200" y="2449513"/>
            <a:ext cx="468313" cy="31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1484" name="AutoShape 12"/>
          <p:cNvCxnSpPr>
            <a:cxnSpLocks noChangeShapeType="1"/>
            <a:stCxn id="361477" idx="3"/>
            <a:endCxn id="361478" idx="1"/>
          </p:cNvCxnSpPr>
          <p:nvPr/>
        </p:nvCxnSpPr>
        <p:spPr bwMode="auto">
          <a:xfrm flipV="1">
            <a:off x="2986088" y="2182813"/>
            <a:ext cx="1419225" cy="2698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1485" name="AutoShape 13"/>
          <p:cNvCxnSpPr>
            <a:cxnSpLocks noChangeShapeType="1"/>
            <a:stCxn id="361477" idx="3"/>
            <a:endCxn id="361479" idx="1"/>
          </p:cNvCxnSpPr>
          <p:nvPr/>
        </p:nvCxnSpPr>
        <p:spPr bwMode="auto">
          <a:xfrm>
            <a:off x="2986088" y="2452688"/>
            <a:ext cx="2219325" cy="5619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1486" name="AutoShape 14"/>
          <p:cNvCxnSpPr>
            <a:cxnSpLocks noChangeShapeType="1"/>
            <a:stCxn id="361479" idx="2"/>
            <a:endCxn id="361480" idx="0"/>
          </p:cNvCxnSpPr>
          <p:nvPr/>
        </p:nvCxnSpPr>
        <p:spPr bwMode="auto">
          <a:xfrm>
            <a:off x="6661150" y="3441700"/>
            <a:ext cx="15875" cy="2301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1487" name="AutoShape 15"/>
          <p:cNvCxnSpPr>
            <a:cxnSpLocks noChangeShapeType="1"/>
            <a:stCxn id="361480" idx="2"/>
            <a:endCxn id="361481" idx="0"/>
          </p:cNvCxnSpPr>
          <p:nvPr/>
        </p:nvCxnSpPr>
        <p:spPr bwMode="auto">
          <a:xfrm rot="5400000">
            <a:off x="6584951" y="4324350"/>
            <a:ext cx="182562" cy="1587"/>
          </a:xfrm>
          <a:prstGeom prst="bentConnector3">
            <a:avLst>
              <a:gd name="adj1" fmla="val 49565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1488" name="AutoShape 16"/>
          <p:cNvCxnSpPr>
            <a:cxnSpLocks noChangeShapeType="1"/>
            <a:stCxn id="361481" idx="2"/>
            <a:endCxn id="361482" idx="0"/>
          </p:cNvCxnSpPr>
          <p:nvPr/>
        </p:nvCxnSpPr>
        <p:spPr bwMode="auto">
          <a:xfrm rot="5400000">
            <a:off x="6537325" y="5116513"/>
            <a:ext cx="2762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1489" name="AutoShape 17"/>
          <p:cNvCxnSpPr>
            <a:cxnSpLocks noChangeShapeType="1"/>
            <a:stCxn id="361482" idx="3"/>
            <a:endCxn id="361479" idx="3"/>
          </p:cNvCxnSpPr>
          <p:nvPr/>
        </p:nvCxnSpPr>
        <p:spPr bwMode="auto">
          <a:xfrm flipV="1">
            <a:off x="7610475" y="3014663"/>
            <a:ext cx="504825" cy="2520950"/>
          </a:xfrm>
          <a:prstGeom prst="bentConnector3">
            <a:avLst>
              <a:gd name="adj1" fmla="val 142139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1490" name="AutoShape 18"/>
          <p:cNvSpPr>
            <a:spLocks noChangeArrowheads="1"/>
          </p:cNvSpPr>
          <p:nvPr/>
        </p:nvSpPr>
        <p:spPr bwMode="auto">
          <a:xfrm>
            <a:off x="2987675" y="3140075"/>
            <a:ext cx="1800225" cy="814388"/>
          </a:xfrm>
          <a:prstGeom prst="wedgeRoundRectCallout">
            <a:avLst>
              <a:gd name="adj1" fmla="val 104056"/>
              <a:gd name="adj2" fmla="val 41032"/>
              <a:gd name="adj3" fmla="val 16667"/>
            </a:avLst>
          </a:prstGeom>
          <a:solidFill>
            <a:srgbClr val="F5D0B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>
                <a:ea typeface="宋体" panose="02010600030101010101" pitchFamily="2" charset="-122"/>
              </a:rPr>
              <a:t>执行取指令</a:t>
            </a:r>
          </a:p>
          <a:p>
            <a:pPr algn="ctr" eaLnBrk="1" hangingPunct="1"/>
            <a:r>
              <a:rPr lang="zh-CN" altLang="en-US">
                <a:ea typeface="宋体" panose="02010600030101010101" pitchFamily="2" charset="-122"/>
              </a:rPr>
              <a:t>微程序段</a:t>
            </a:r>
          </a:p>
        </p:txBody>
      </p:sp>
      <p:sp>
        <p:nvSpPr>
          <p:cNvPr id="361491" name="AutoShape 19"/>
          <p:cNvSpPr>
            <a:spLocks noChangeArrowheads="1"/>
          </p:cNvSpPr>
          <p:nvPr/>
        </p:nvSpPr>
        <p:spPr bwMode="auto">
          <a:xfrm>
            <a:off x="1979613" y="4076700"/>
            <a:ext cx="3024187" cy="831850"/>
          </a:xfrm>
          <a:prstGeom prst="wedgeRoundRectCallout">
            <a:avLst>
              <a:gd name="adj1" fmla="val 73991"/>
              <a:gd name="adj2" fmla="val 30153"/>
              <a:gd name="adj3" fmla="val 16667"/>
            </a:avLst>
          </a:prstGeom>
          <a:solidFill>
            <a:srgbClr val="F5D0B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产生该指令的微程序入口地址→ </a:t>
            </a:r>
            <a:r>
              <a:rPr lang="en-US" altLang="zh-CN"/>
              <a:t>μAR</a:t>
            </a:r>
          </a:p>
        </p:txBody>
      </p:sp>
      <p:sp>
        <p:nvSpPr>
          <p:cNvPr id="361492" name="AutoShape 20"/>
          <p:cNvSpPr>
            <a:spLocks noChangeArrowheads="1"/>
          </p:cNvSpPr>
          <p:nvPr/>
        </p:nvSpPr>
        <p:spPr bwMode="auto">
          <a:xfrm>
            <a:off x="2555875" y="5011738"/>
            <a:ext cx="1944688" cy="865187"/>
          </a:xfrm>
          <a:prstGeom prst="wedgeRoundRectCallout">
            <a:avLst>
              <a:gd name="adj1" fmla="val 113264"/>
              <a:gd name="adj2" fmla="val 13852"/>
              <a:gd name="adj3" fmla="val 16667"/>
            </a:avLst>
          </a:prstGeom>
          <a:solidFill>
            <a:srgbClr val="F5D0B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执行该指令的微程序段</a:t>
            </a:r>
          </a:p>
        </p:txBody>
      </p:sp>
      <p:sp>
        <p:nvSpPr>
          <p:cNvPr id="361493" name="Text Box 21"/>
          <p:cNvSpPr txBox="1">
            <a:spLocks noChangeArrowheads="1"/>
          </p:cNvSpPr>
          <p:nvPr/>
        </p:nvSpPr>
        <p:spPr bwMode="auto">
          <a:xfrm>
            <a:off x="322263" y="5635625"/>
            <a:ext cx="2378075" cy="835025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/>
              <a:t>按顺序取微指令、执行微指令</a:t>
            </a:r>
          </a:p>
        </p:txBody>
      </p:sp>
      <p:sp>
        <p:nvSpPr>
          <p:cNvPr id="361495" name="Line 23"/>
          <p:cNvSpPr>
            <a:spLocks noChangeShapeType="1"/>
          </p:cNvSpPr>
          <p:nvPr/>
        </p:nvSpPr>
        <p:spPr bwMode="auto">
          <a:xfrm flipH="1">
            <a:off x="1116013" y="3644900"/>
            <a:ext cx="1871662" cy="19446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1496" name="Line 24"/>
          <p:cNvSpPr>
            <a:spLocks noChangeShapeType="1"/>
          </p:cNvSpPr>
          <p:nvPr/>
        </p:nvSpPr>
        <p:spPr bwMode="auto">
          <a:xfrm flipH="1">
            <a:off x="1331913" y="5445125"/>
            <a:ext cx="1223962" cy="215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1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1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1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1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1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1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1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1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1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1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1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1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1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61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1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61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1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61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61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61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61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1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61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61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61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61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61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61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61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61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61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61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61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61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5" dur="1" fill="hold"/>
                                        <p:tgtEl>
                                          <p:spTgt spid="36149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8" dur="1" fill="hold"/>
                                        <p:tgtEl>
                                          <p:spTgt spid="36149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3" dur="1" fill="hold"/>
                                        <p:tgtEl>
                                          <p:spTgt spid="36149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5" grpId="0" build="p" autoUpdateAnimBg="0"/>
      <p:bldP spid="361476" grpId="0" animBg="1" autoUpdateAnimBg="0"/>
      <p:bldP spid="361477" grpId="0" animBg="1" autoUpdateAnimBg="0"/>
      <p:bldP spid="361478" grpId="0" animBg="1" autoUpdateAnimBg="0"/>
      <p:bldP spid="361479" grpId="0" animBg="1" autoUpdateAnimBg="0"/>
      <p:bldP spid="361480" grpId="0" animBg="1" autoUpdateAnimBg="0"/>
      <p:bldP spid="361481" grpId="0" animBg="1" autoUpdateAnimBg="0"/>
      <p:bldP spid="361482" grpId="0" animBg="1" autoUpdateAnimBg="0"/>
      <p:bldP spid="361490" grpId="0" animBg="1" autoUpdateAnimBg="0"/>
      <p:bldP spid="361491" grpId="0" animBg="1" autoUpdateAnimBg="0"/>
      <p:bldP spid="361492" grpId="0" animBg="1" autoUpdateAnimBg="0"/>
      <p:bldP spid="361493" grpId="0" animBg="1"/>
      <p:bldP spid="361495" grpId="0" animBg="1"/>
      <p:bldP spid="36149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6E20E90B-2DF0-4EA0-BD43-E7D2C2BDEEC7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9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43" name="Rectangle 6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173913" cy="563563"/>
          </a:xfrm>
        </p:spPr>
        <p:txBody>
          <a:bodyPr/>
          <a:lstStyle/>
          <a:p>
            <a:pPr eaLnBrk="1" hangingPunct="1"/>
            <a:r>
              <a:rPr lang="zh-CN" altLang="en-US" smtClean="0"/>
              <a:t>一、微程序控制的基本概念和工作原理</a:t>
            </a: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052513"/>
            <a:ext cx="2808287" cy="4897437"/>
          </a:xfrm>
        </p:spPr>
        <p:txBody>
          <a:bodyPr/>
          <a:lstStyle/>
          <a:p>
            <a:pPr marL="0" indent="0" eaLnBrk="1" hangingPunct="1"/>
            <a:r>
              <a:rPr lang="en-US" altLang="zh-CN" smtClean="0">
                <a:solidFill>
                  <a:srgbClr val="006600"/>
                </a:solidFill>
                <a:latin typeface="Arial" panose="020B0604020202020204" pitchFamily="34" charset="0"/>
              </a:rPr>
              <a:t>3</a:t>
            </a:r>
            <a:r>
              <a:rPr lang="zh-CN" altLang="en-US" smtClean="0">
                <a:solidFill>
                  <a:srgbClr val="006600"/>
                </a:solidFill>
                <a:latin typeface="Arial" panose="020B0604020202020204" pitchFamily="34" charset="0"/>
              </a:rPr>
              <a:t>、微程序控制器的组成</a:t>
            </a:r>
          </a:p>
          <a:p>
            <a:pPr marL="357188" lvl="1" indent="-171450" eaLnBrk="1" hangingPunct="1"/>
            <a:r>
              <a:rPr lang="zh-CN" altLang="en-US" smtClean="0">
                <a:latin typeface="Arial" panose="020B0604020202020204" pitchFamily="34" charset="0"/>
              </a:rPr>
              <a:t>其他部件均等同于硬布线控制器</a:t>
            </a:r>
          </a:p>
          <a:p>
            <a:pPr marL="357188" lvl="1" indent="-171450" eaLnBrk="1" hangingPunct="1"/>
            <a:r>
              <a:rPr lang="zh-CN" altLang="en-US" smtClean="0">
                <a:solidFill>
                  <a:srgbClr val="FF0000"/>
                </a:solidFill>
                <a:latin typeface="Arial" panose="020B0604020202020204" pitchFamily="34" charset="0"/>
              </a:rPr>
              <a:t>操作控制信号形成部件主要由以下</a:t>
            </a:r>
            <a:r>
              <a:rPr lang="en-US" altLang="zh-CN" smtClean="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  <a:r>
              <a:rPr lang="zh-CN" altLang="en-US" smtClean="0">
                <a:solidFill>
                  <a:srgbClr val="FF0000"/>
                </a:solidFill>
                <a:latin typeface="Arial" panose="020B0604020202020204" pitchFamily="34" charset="0"/>
              </a:rPr>
              <a:t>个部件构成：</a:t>
            </a:r>
          </a:p>
          <a:p>
            <a:pPr marL="357188" lvl="1" indent="-171450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①</a:t>
            </a:r>
            <a:r>
              <a:rPr lang="zh-CN" altLang="en-US" smtClean="0">
                <a:latin typeface="Arial" panose="020B0604020202020204" pitchFamily="34" charset="0"/>
              </a:rPr>
              <a:t>控制存储器</a:t>
            </a:r>
            <a:r>
              <a:rPr lang="en-US" altLang="zh-CN" smtClean="0">
                <a:latin typeface="Arial" panose="020B0604020202020204" pitchFamily="34" charset="0"/>
              </a:rPr>
              <a:t>CM</a:t>
            </a:r>
          </a:p>
          <a:p>
            <a:pPr marL="357188" lvl="1" indent="-171450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②</a:t>
            </a:r>
            <a:r>
              <a:rPr lang="zh-CN" altLang="en-US" smtClean="0">
                <a:latin typeface="Arial" panose="020B0604020202020204" pitchFamily="34" charset="0"/>
              </a:rPr>
              <a:t>微地址寄存器</a:t>
            </a:r>
            <a:r>
              <a:rPr lang="el-GR" altLang="zh-CN" smtClean="0">
                <a:latin typeface="Arial" panose="020B0604020202020204" pitchFamily="34" charset="0"/>
                <a:cs typeface="Times New Roman" panose="02020603050405020304" pitchFamily="18" charset="0"/>
              </a:rPr>
              <a:t>μ</a:t>
            </a:r>
            <a:r>
              <a:rPr lang="en-US" altLang="zh-CN" smtClean="0">
                <a:latin typeface="Arial" panose="020B0604020202020204" pitchFamily="34" charset="0"/>
                <a:cs typeface="Times New Roman" panose="02020603050405020304" pitchFamily="18" charset="0"/>
              </a:rPr>
              <a:t>AR</a:t>
            </a:r>
            <a:endParaRPr lang="el-GR" altLang="zh-CN" smtClean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357188" lvl="1" indent="-171450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③</a:t>
            </a:r>
            <a:r>
              <a:rPr lang="zh-CN" altLang="en-US" smtClean="0">
                <a:latin typeface="Arial" panose="020B0604020202020204" pitchFamily="34" charset="0"/>
              </a:rPr>
              <a:t>微指令寄存器</a:t>
            </a:r>
            <a:r>
              <a:rPr lang="el-GR" altLang="zh-CN" smtClean="0">
                <a:latin typeface="Arial" panose="020B0604020202020204" pitchFamily="34" charset="0"/>
                <a:cs typeface="Times New Roman" panose="02020603050405020304" pitchFamily="18" charset="0"/>
              </a:rPr>
              <a:t>μ</a:t>
            </a:r>
            <a:r>
              <a:rPr lang="en-US" altLang="zh-CN" smtClean="0">
                <a:latin typeface="Arial" panose="020B0604020202020204" pitchFamily="34" charset="0"/>
                <a:cs typeface="Times New Roman" panose="02020603050405020304" pitchFamily="18" charset="0"/>
              </a:rPr>
              <a:t>IR</a:t>
            </a:r>
            <a:endParaRPr lang="en-US" altLang="zh-CN" smtClean="0">
              <a:solidFill>
                <a:srgbClr val="0066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0245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3238500" y="962025"/>
          <a:ext cx="5905500" cy="589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Visio" r:id="rId4" imgW="4324384" imgH="4314757" progId="Visio.Drawing.11">
                  <p:embed/>
                </p:oleObj>
              </mc:Choice>
              <mc:Fallback>
                <p:oleObj name="Visio" r:id="rId4" imgW="4324384" imgH="4314757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962025"/>
                        <a:ext cx="5905500" cy="5895975"/>
                      </a:xfrm>
                      <a:prstGeom prst="rect">
                        <a:avLst/>
                      </a:prstGeom>
                      <a:solidFill>
                        <a:srgbClr val="FEEDC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Rectangle 3"/>
          <p:cNvSpPr>
            <a:spLocks noChangeArrowheads="1"/>
          </p:cNvSpPr>
          <p:nvPr/>
        </p:nvSpPr>
        <p:spPr bwMode="auto">
          <a:xfrm>
            <a:off x="250825" y="981075"/>
            <a:ext cx="86883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7" rIns="92075" bIns="46037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zh-CN" sz="3200">
              <a:latin typeface="黑体" panose="02010609060101010101" pitchFamily="49" charset="-122"/>
            </a:endParaRPr>
          </a:p>
        </p:txBody>
      </p:sp>
      <p:sp>
        <p:nvSpPr>
          <p:cNvPr id="10247" name="Rectangle 4"/>
          <p:cNvSpPr>
            <a:spLocks noChangeArrowheads="1"/>
          </p:cNvSpPr>
          <p:nvPr/>
        </p:nvSpPr>
        <p:spPr bwMode="auto">
          <a:xfrm>
            <a:off x="0" y="1700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mple">
  <a:themeElements>
    <a:clrScheme name="sample 3">
      <a:dk1>
        <a:srgbClr val="003366"/>
      </a:dk1>
      <a:lt1>
        <a:srgbClr val="FFFFFF"/>
      </a:lt1>
      <a:dk2>
        <a:srgbClr val="5086C2"/>
      </a:dk2>
      <a:lt2>
        <a:srgbClr val="C0C0C0"/>
      </a:lt2>
      <a:accent1>
        <a:srgbClr val="DE8848"/>
      </a:accent1>
      <a:accent2>
        <a:srgbClr val="85BA54"/>
      </a:accent2>
      <a:accent3>
        <a:srgbClr val="FFFFFF"/>
      </a:accent3>
      <a:accent4>
        <a:srgbClr val="002A56"/>
      </a:accent4>
      <a:accent5>
        <a:srgbClr val="ECC3B1"/>
      </a:accent5>
      <a:accent6>
        <a:srgbClr val="78A84B"/>
      </a:accent6>
      <a:hlink>
        <a:srgbClr val="4C59D2"/>
      </a:hlink>
      <a:folHlink>
        <a:srgbClr val="A0B5C4"/>
      </a:folHlink>
    </a:clrScheme>
    <a:fontScheme name="sample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sample 1">
        <a:dk1>
          <a:srgbClr val="48806B"/>
        </a:dk1>
        <a:lt1>
          <a:srgbClr val="FFFFFF"/>
        </a:lt1>
        <a:dk2>
          <a:srgbClr val="77956D"/>
        </a:dk2>
        <a:lt2>
          <a:srgbClr val="C0C0C0"/>
        </a:lt2>
        <a:accent1>
          <a:srgbClr val="6BB9C3"/>
        </a:accent1>
        <a:accent2>
          <a:srgbClr val="E7BA15"/>
        </a:accent2>
        <a:accent3>
          <a:srgbClr val="FFFFFF"/>
        </a:accent3>
        <a:accent4>
          <a:srgbClr val="3C6C5A"/>
        </a:accent4>
        <a:accent5>
          <a:srgbClr val="BAD9DE"/>
        </a:accent5>
        <a:accent6>
          <a:srgbClr val="D1A812"/>
        </a:accent6>
        <a:hlink>
          <a:srgbClr val="76C14D"/>
        </a:hlink>
        <a:folHlink>
          <a:srgbClr val="B0C2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5F5F5F"/>
        </a:dk1>
        <a:lt1>
          <a:srgbClr val="FFFFFF"/>
        </a:lt1>
        <a:dk2>
          <a:srgbClr val="8D8D8D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50505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D5D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5086C2"/>
        </a:dk2>
        <a:lt2>
          <a:srgbClr val="C0C0C0"/>
        </a:lt2>
        <a:accent1>
          <a:srgbClr val="DE8848"/>
        </a:accent1>
        <a:accent2>
          <a:srgbClr val="85BA54"/>
        </a:accent2>
        <a:accent3>
          <a:srgbClr val="FFFFFF"/>
        </a:accent3>
        <a:accent4>
          <a:srgbClr val="002A56"/>
        </a:accent4>
        <a:accent5>
          <a:srgbClr val="ECC3B1"/>
        </a:accent5>
        <a:accent6>
          <a:srgbClr val="78A84B"/>
        </a:accent6>
        <a:hlink>
          <a:srgbClr val="4C59D2"/>
        </a:hlink>
        <a:folHlink>
          <a:srgbClr val="A0B5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cdb2004146l</Template>
  <TotalTime>2098</TotalTime>
  <Words>4872</Words>
  <Application>Microsoft Office PowerPoint</Application>
  <PresentationFormat>全屏显示(4:3)</PresentationFormat>
  <Paragraphs>1249</Paragraphs>
  <Slides>60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60</vt:i4>
      </vt:variant>
    </vt:vector>
  </HeadingPairs>
  <TitlesOfParts>
    <vt:vector size="73" baseType="lpstr">
      <vt:lpstr>Arial Rounded MT Bold</vt:lpstr>
      <vt:lpstr>Gulim</vt:lpstr>
      <vt:lpstr>黑体</vt:lpstr>
      <vt:lpstr>宋体</vt:lpstr>
      <vt:lpstr>Arial</vt:lpstr>
      <vt:lpstr>Cambria Math</vt:lpstr>
      <vt:lpstr>Times New Roman</vt:lpstr>
      <vt:lpstr>Verdana</vt:lpstr>
      <vt:lpstr>Wingdings</vt:lpstr>
      <vt:lpstr>sample</vt:lpstr>
      <vt:lpstr>Image</vt:lpstr>
      <vt:lpstr>Visio</vt:lpstr>
      <vt:lpstr>Microsoft Visio Drawing</vt:lpstr>
      <vt:lpstr>PowerPoint 演示文稿</vt:lpstr>
      <vt:lpstr>第七章  控制器</vt:lpstr>
      <vt:lpstr>7.4 微程序控制器</vt:lpstr>
      <vt:lpstr>一、微程序控制的基本概念和工作原理</vt:lpstr>
      <vt:lpstr>一、微程序控制的基本概念和工作原理</vt:lpstr>
      <vt:lpstr>微程序基本概念关系</vt:lpstr>
      <vt:lpstr>一、微程序控制的基本概念和工作原理</vt:lpstr>
      <vt:lpstr>一、微程序控制的基本概念和工作原理</vt:lpstr>
      <vt:lpstr>一、微程序控制的基本概念和工作原理</vt:lpstr>
      <vt:lpstr>一、微程序控制的基本概念和工作原理</vt:lpstr>
      <vt:lpstr>一、微程序控制的基本概念和工作原理</vt:lpstr>
      <vt:lpstr>一、微程序控制的基本概念和工作原理</vt:lpstr>
      <vt:lpstr>二、简单微程序控制器的设计 </vt:lpstr>
      <vt:lpstr>二、简单微程序控制器的设计</vt:lpstr>
      <vt:lpstr>二、简单微程序控制器的设计</vt:lpstr>
      <vt:lpstr>二、简单微程序控制器的设计</vt:lpstr>
      <vt:lpstr>二、简单微程序控制器的设计</vt:lpstr>
      <vt:lpstr>二、简单微程序控制器的设计</vt:lpstr>
      <vt:lpstr>二、简单微程序控制器的设计</vt:lpstr>
      <vt:lpstr>控制字段—控制信号定义</vt:lpstr>
      <vt:lpstr>二、简单微程序控制器的设计</vt:lpstr>
      <vt:lpstr>二、简单微程序控制器的设计</vt:lpstr>
      <vt:lpstr>二、简单微程序控制器的设计</vt:lpstr>
      <vt:lpstr>二、简单微程序控制器的设计</vt:lpstr>
      <vt:lpstr>二、简单微程序控制器的设计</vt:lpstr>
      <vt:lpstr>三、微程序设计技术 </vt:lpstr>
      <vt:lpstr>三、微程序设计技术 </vt:lpstr>
      <vt:lpstr>1、微指令的编译法 </vt:lpstr>
      <vt:lpstr>（1）直接控制法</vt:lpstr>
      <vt:lpstr>（2）全译码方式</vt:lpstr>
      <vt:lpstr>（3）字段直接编译法</vt:lpstr>
      <vt:lpstr>用字段直接编译法，重新设计微指令格式</vt:lpstr>
      <vt:lpstr>字段直接编译法设计的微程序 </vt:lpstr>
      <vt:lpstr>字段直接编译法设计的微程序 </vt:lpstr>
      <vt:lpstr>（4）字段间接编译法 </vt:lpstr>
      <vt:lpstr>用字段间接编译法，重新设计微指令</vt:lpstr>
      <vt:lpstr>字段间接编译法设计的微程序 </vt:lpstr>
      <vt:lpstr>字段间接编译法设计的微程序</vt:lpstr>
      <vt:lpstr>实验模型机的微指令格式定义(24位)</vt:lpstr>
      <vt:lpstr>实验模型机微指令字段编码表</vt:lpstr>
      <vt:lpstr>2、微指令下址字段设计方法 </vt:lpstr>
      <vt:lpstr>（1）微程序入口地址的产生</vt:lpstr>
      <vt:lpstr>（1）微程序入口地址的产生</vt:lpstr>
      <vt:lpstr>（1）微程序入口地址的产生</vt:lpstr>
      <vt:lpstr>（1）微程序入口地址的产生</vt:lpstr>
      <vt:lpstr>（2）下址字段的设计</vt:lpstr>
      <vt:lpstr>A.计数器方式</vt:lpstr>
      <vt:lpstr>A.计数器方式</vt:lpstr>
      <vt:lpstr>B.判定方式（下址字段法）</vt:lpstr>
      <vt:lpstr>判定方式产生后继微地址的原理图 </vt:lpstr>
      <vt:lpstr>3、微指令格式的类型 </vt:lpstr>
      <vt:lpstr>3、微指令格式的类型 </vt:lpstr>
      <vt:lpstr>4、控制存储器和动态微程序设计</vt:lpstr>
      <vt:lpstr>5、毫微程序设计 </vt:lpstr>
      <vt:lpstr>毫微程序控制器结构 </vt:lpstr>
      <vt:lpstr>六、微程序控制器与硬布线控制器的比较 </vt:lpstr>
      <vt:lpstr>本章小结</vt:lpstr>
      <vt:lpstr>本章小结</vt:lpstr>
      <vt:lpstr>作业</vt:lpstr>
      <vt:lpstr>PowerPoint 演示文稿</vt:lpstr>
    </vt:vector>
  </TitlesOfParts>
  <Company>杭州电子科技大学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第7章  控制器</dc:title>
  <dc:creator>冯建文</dc:creator>
  <cp:lastModifiedBy>冯建文</cp:lastModifiedBy>
  <cp:revision>172</cp:revision>
  <dcterms:created xsi:type="dcterms:W3CDTF">2008-03-18T08:55:31Z</dcterms:created>
  <dcterms:modified xsi:type="dcterms:W3CDTF">2017-05-30T12:03:43Z</dcterms:modified>
</cp:coreProperties>
</file>