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70" r:id="rId7"/>
    <p:sldId id="266" r:id="rId8"/>
    <p:sldId id="263" r:id="rId9"/>
    <p:sldId id="267" r:id="rId10"/>
    <p:sldId id="265" r:id="rId11"/>
    <p:sldId id="268" r:id="rId12"/>
    <p:sldId id="269" r:id="rId13"/>
    <p:sldId id="257" r:id="rId14"/>
    <p:sldId id="271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86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C45C-B82C-41B2-B855-915DCCAD224A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9FEC-544B-4615-86B0-84A1283E5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8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http://xxgk.nankai.edu.cn/_upload/article/files/6a/9a/0ee6edc94734b73c963c7863942d/8a8e9d1b-0eec-4cb8-a146-bc4934580c3a.docx</a:t>
            </a:r>
          </a:p>
          <a:p>
            <a:endParaRPr lang="en-US" altLang="zh-CN" dirty="0"/>
          </a:p>
          <a:p>
            <a:r>
              <a:rPr lang="zh-CN" altLang="en-US" dirty="0"/>
              <a:t>目前已无法访问。但是谷歌浏览器缓存中仍然存在原始缓存，输入：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cache:http</a:t>
            </a:r>
            <a:r>
              <a:rPr lang="en-US" altLang="zh-CN" dirty="0"/>
              <a:t>://xxgk.nankai.edu.cn/_upload/article/files/6a/9a/0ee6edc94734b73c963c7863942d/8a8e9d1b-0eec-4cb8-a146-bc4934580c3a.docx</a:t>
            </a:r>
          </a:p>
          <a:p>
            <a:endParaRPr lang="en-US" altLang="zh-CN" dirty="0"/>
          </a:p>
          <a:p>
            <a:r>
              <a:rPr lang="zh-CN" altLang="en-US" dirty="0"/>
              <a:t>即可访问到原始内容。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9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0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6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4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1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5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1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https://web.archive.org/web/*/https://qiuhao.org/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8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原文：</a:t>
            </a:r>
            <a:r>
              <a:rPr lang="en-US" altLang="zh-CN" dirty="0"/>
              <a:t>https://weibo.com/1139098205/Is9M7taaY</a:t>
            </a:r>
          </a:p>
          <a:p>
            <a:endParaRPr lang="en-US" altLang="zh-CN" dirty="0"/>
          </a:p>
          <a:p>
            <a:r>
              <a:rPr lang="en-US" altLang="zh-CN" dirty="0"/>
              <a:t>web.archive.org:</a:t>
            </a:r>
            <a:r>
              <a:rPr lang="zh-CN" altLang="en-US" dirty="0"/>
              <a:t> </a:t>
            </a:r>
            <a:r>
              <a:rPr lang="en-US" altLang="zh-CN" dirty="0"/>
              <a:t>https://web.archive.org/web/*/https://weibo.com/1139098205/Is9M7taaY</a:t>
            </a:r>
          </a:p>
          <a:p>
            <a:r>
              <a:rPr lang="en-US" altLang="zh-CN" dirty="0" err="1"/>
              <a:t>archive.today</a:t>
            </a:r>
            <a:r>
              <a:rPr lang="en-US" altLang="zh-CN" dirty="0"/>
              <a:t>:  </a:t>
            </a:r>
            <a:r>
              <a:rPr lang="zh-CN" altLang="en-US" dirty="0"/>
              <a:t>   </a:t>
            </a:r>
            <a:r>
              <a:rPr lang="en-US" altLang="zh-CN" dirty="0"/>
              <a:t>https://archive.ph/e2XQW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89FEC-544B-4615-86B0-84A1283E5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8B54C-B81E-4474-A5C7-42449953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E1F65-ADC4-4024-89AF-823C91A3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3329B-7328-4CA7-9CFF-4B3320A9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0B43-AD2C-4E04-A181-C18E158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C08A3-B140-439A-B745-DAFB316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305E-BB1D-4710-8310-3B3B6CAC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C7255-8598-4ACD-86DD-1813337A5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10EA6-BE8F-4950-9EC7-AEE93FA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BE009-CFAD-4CC8-A47B-135DABB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E0468-AED9-4C4C-9685-66CACB1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1A082-C748-44F1-9CF0-DD8AA4B6E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42DA9-CA3F-4FAE-891B-B57A7A2A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64331-6755-4336-B93A-59607134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3F9B7-5C21-4EBE-8CDF-18A44DB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16BB4-009F-4EB8-B6E4-ED5FFA1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2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08BE-D8FF-4FDB-A5D0-FAE1F8D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A2959-BDD6-40E5-A805-23ADEBE4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568C1-6477-4A1F-811B-D1731E1F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80F9E-2A28-45BE-82CA-2A91C6F8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DC215-B86E-424E-BA94-E786B31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79C3-65E8-4962-BCB0-587A72E9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DDE87-1A91-4056-A2B8-18A653B0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67B4-03BC-46FB-BC77-50E0C24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716B0-F45D-4013-A5DE-3BBE63F2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744FD-75E7-4ABD-B1CB-67923011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0D7C-CCF6-4963-A789-94567391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1EB4-E25A-4D77-9203-E007C8DD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59210-0FBD-4D90-AEDB-DF7B3F76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CC482-ECAE-4737-85EB-84CD59F8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F34ED-7FE9-42BB-A5D7-FB885EA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1E5B-4400-4BFA-8A4B-8A62AE2F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A20A-0424-4AA1-B51A-82D7401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221E1-00AD-47E5-9805-1E84DFB2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7FA70-649D-4F2D-917D-51A0543B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97B73-55A1-48CB-97DC-81A7EA17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58CD3-B218-41E3-97DF-8D176683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FF11A-33A1-4B14-BB4E-2151BA3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84F3F-494E-4C17-8CA3-E15B8D30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5849B7-815A-4D2D-9F37-F41B0760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8B1DD-E130-4CC9-80A8-375F408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43A863-68AC-46BD-ACB8-1E9001CD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03458-B9BF-4562-978F-B8A51EAE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62A3A-08DB-4821-BCE8-2A08D59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3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470A2-7492-494C-8702-B3049EC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1DA939-EF19-4BA4-B112-363E783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32D3F-C0A9-401E-AC24-21C4368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07A34-13FC-4F1E-8530-C851E1F3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37973-59AF-41E0-9CF7-6CC231E4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42602-C2EC-4F20-ACAF-31D49541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2E15-EFF4-44DC-A03A-D1677BC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BD9AD-66F9-4C43-AF6E-E6B36AEE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60BF-0698-47A2-A95B-C52EAEC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AE40-EA2B-413D-9F3C-BEF2E67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42AE7-F65E-477C-A4C0-A35B6422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41EE7-CCE4-4685-9790-94AA1B4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8F040-F1F3-43C9-8945-53C75BD5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E2CE8-15C7-48A8-8280-AC1DA27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F8330-B363-467C-BAF8-FE4BE8E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095FCA-1AAC-47D7-AA7D-7F09A393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9D7F6-8593-4A63-9E1A-8ADA4D18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AB930-C395-47E7-A7EC-648A2FA81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9665-9F8E-4F2C-8B81-D9C64B0E18E8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AED8D-8124-4FA5-A711-376BB4A00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46446-A56D-402E-92FD-38FE45C25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39D3-9437-42DB-B6EB-A858CFB1E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wayback-machine/fpnmgdkabkmnadcjpehmlllkndpkmia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hrome.google.com/webstore/detail/archive-page/gcaimhkfmliahedmeklebabdgagipbi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chiveBox/ArchiveBox" TargetMode="External"/><Relationship Id="rId4" Type="http://schemas.openxmlformats.org/officeDocument/2006/relationships/hyperlink" Target="https://archivebox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E11F-44B2-4EF3-B235-694D0CC3E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404 </a:t>
            </a:r>
            <a:r>
              <a:rPr lang="en-US" altLang="zh-CN"/>
              <a:t>NOT FOUND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BC939-FC0D-4C3D-A37B-CC9240661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不定期闲聊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82348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1D22-9A3A-4CEC-A60C-88E2AEBA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- </a:t>
            </a:r>
            <a:r>
              <a:rPr lang="zh-CN" altLang="en-US" dirty="0"/>
              <a:t>搜索引擎缓存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78292-D016-474E-B791-62DCD6F8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Google</a:t>
            </a:r>
          </a:p>
          <a:p>
            <a:pPr lvl="1"/>
            <a:r>
              <a:rPr lang="zh-CN" altLang="en-US" sz="2800" dirty="0"/>
              <a:t>无法选择指定日期的快照，仅能看到最新的网页版本</a:t>
            </a:r>
            <a:endParaRPr lang="en-US" altLang="zh-CN" sz="2800" dirty="0"/>
          </a:p>
          <a:p>
            <a:pPr lvl="1"/>
            <a:r>
              <a:rPr lang="zh-CN" altLang="en-US" sz="2800" dirty="0"/>
              <a:t>一旦谷歌的爬虫重新爬了目标网页，则 </a:t>
            </a:r>
            <a:r>
              <a:rPr lang="en-US" altLang="zh-CN" sz="2800" dirty="0"/>
              <a:t>404 </a:t>
            </a:r>
            <a:r>
              <a:rPr lang="zh-CN" altLang="en-US" sz="2800" dirty="0"/>
              <a:t>也会被缓存下载</a:t>
            </a:r>
            <a:endParaRPr lang="en-US" altLang="zh-CN" sz="2800" dirty="0"/>
          </a:p>
          <a:p>
            <a:pPr lvl="1"/>
            <a:r>
              <a:rPr lang="zh-CN" altLang="en-US" sz="2800" dirty="0"/>
              <a:t>使用方法：</a:t>
            </a:r>
            <a:endParaRPr lang="en-US" altLang="zh-CN" sz="2800" dirty="0"/>
          </a:p>
          <a:p>
            <a:pPr lvl="2"/>
            <a:r>
              <a:rPr lang="en-US" altLang="zh-CN" sz="2400" dirty="0" err="1"/>
              <a:t>cache:https</a:t>
            </a:r>
            <a:r>
              <a:rPr lang="en-US" altLang="zh-CN" sz="2400" dirty="0"/>
              <a:t>://www.baidu.com/</a:t>
            </a:r>
          </a:p>
          <a:p>
            <a:endParaRPr lang="en-US" altLang="zh-CN" sz="3200" dirty="0"/>
          </a:p>
          <a:p>
            <a:r>
              <a:rPr lang="zh-CN" altLang="en-US" dirty="0"/>
              <a:t>不如档案馆靠谱，但是档案馆如果没找到的话，可以一试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24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B198C-2FB1-4CCF-9832-CE52A41D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2962332"/>
            <a:ext cx="9187543" cy="38886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0ED9C0-DB41-4E7A-908B-5D69E79D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– RSS 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ED008-BB83-48E8-96A2-328DA01D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有些网站的 </a:t>
            </a:r>
            <a:r>
              <a:rPr lang="en-US" altLang="zh-CN" dirty="0"/>
              <a:t>RSS </a:t>
            </a:r>
            <a:r>
              <a:rPr lang="zh-CN" altLang="en-US" dirty="0"/>
              <a:t>是包含全文而非只有摘要的</a:t>
            </a:r>
            <a:endParaRPr lang="en-US" altLang="zh-CN" dirty="0"/>
          </a:p>
          <a:p>
            <a:r>
              <a:rPr lang="zh-CN" altLang="en-US" dirty="0"/>
              <a:t>因此 </a:t>
            </a:r>
            <a:r>
              <a:rPr lang="en-US" altLang="zh-CN" dirty="0"/>
              <a:t>RSS </a:t>
            </a:r>
            <a:r>
              <a:rPr lang="zh-CN" altLang="en-US" dirty="0"/>
              <a:t>阅读器（如：</a:t>
            </a:r>
            <a:r>
              <a:rPr lang="en-US" altLang="zh-CN" dirty="0" err="1"/>
              <a:t>Feedly</a:t>
            </a:r>
            <a:r>
              <a:rPr lang="zh-CN" altLang="en-US" dirty="0"/>
              <a:t>）如果爬了，就能留下全文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8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7A1A-2CAD-4953-A81A-75B406C8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 </a:t>
            </a:r>
            <a:r>
              <a:rPr lang="en-US" altLang="zh-CN" dirty="0"/>
              <a:t>– </a:t>
            </a:r>
            <a:r>
              <a:rPr lang="zh-CN" altLang="en-US" dirty="0"/>
              <a:t>搜索引擎找副本</a:t>
            </a:r>
            <a:r>
              <a:rPr lang="en-US" altLang="zh-CN" dirty="0"/>
              <a:t>/</a:t>
            </a:r>
            <a:r>
              <a:rPr lang="zh-CN" altLang="en-US" dirty="0"/>
              <a:t>转载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D9D74-A698-4F39-94B7-B5FD16B2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重要的资料通常都会有很多人转载保存</a:t>
            </a:r>
            <a:endParaRPr lang="en-US" altLang="zh-CN" dirty="0"/>
          </a:p>
          <a:p>
            <a:r>
              <a:rPr lang="zh-CN" altLang="en-US" dirty="0"/>
              <a:t>直接搜索标题</a:t>
            </a:r>
            <a:r>
              <a:rPr lang="en-US" altLang="zh-CN" dirty="0"/>
              <a:t>/</a:t>
            </a:r>
            <a:r>
              <a:rPr lang="zh-CN" altLang="en-US" dirty="0"/>
              <a:t>作者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68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3358-C5B9-4FC3-8142-09C83EB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我们能做点什么呢？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F673B-5F63-4A2E-8E4C-5F48276E770B}"/>
              </a:ext>
            </a:extLst>
          </p:cNvPr>
          <p:cNvSpPr txBox="1"/>
          <p:nvPr/>
        </p:nvSpPr>
        <p:spPr>
          <a:xfrm>
            <a:off x="1387018" y="2828835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/>
              <a:t>前人栽树，后人乘凉。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B84695-8040-4D6C-AD63-7CA0A31DB464}"/>
              </a:ext>
            </a:extLst>
          </p:cNvPr>
          <p:cNvSpPr txBox="1"/>
          <p:nvPr/>
        </p:nvSpPr>
        <p:spPr>
          <a:xfrm>
            <a:off x="7766462" y="630820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那个后人极有可能就是未来的我们自己。</a:t>
            </a:r>
          </a:p>
        </p:txBody>
      </p:sp>
    </p:spTree>
    <p:extLst>
      <p:ext uri="{BB962C8B-B14F-4D97-AF65-F5344CB8AC3E}">
        <p14:creationId xmlns:p14="http://schemas.microsoft.com/office/powerpoint/2010/main" val="34600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3358-C5B9-4FC3-8142-09C83EB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我们能做点什么呢？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26EDB-0A7C-4736-90F1-1B533EE0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对于还存活的珍贵资料，</a:t>
            </a:r>
            <a:r>
              <a:rPr lang="zh-CN" altLang="en-US" b="1" dirty="0"/>
              <a:t>顺手保存</a:t>
            </a:r>
            <a:endParaRPr lang="en-US" altLang="zh-CN" b="1" dirty="0"/>
          </a:p>
          <a:p>
            <a:r>
              <a:rPr lang="zh-CN" altLang="en-US" dirty="0"/>
              <a:t>向身边的人</a:t>
            </a:r>
            <a:r>
              <a:rPr lang="zh-CN" altLang="en-US" b="1" dirty="0"/>
              <a:t>小范围传播</a:t>
            </a:r>
            <a:r>
              <a:rPr lang="zh-CN" altLang="en-US" dirty="0"/>
              <a:t>这些方法</a:t>
            </a:r>
            <a:endParaRPr lang="en-US" altLang="zh-CN" dirty="0"/>
          </a:p>
          <a:p>
            <a:pPr lvl="1"/>
            <a:r>
              <a:rPr lang="zh-CN" altLang="en-US" dirty="0"/>
              <a:t>知道这些方法的人越多，那些宝贵的信息越有可能被保存下来</a:t>
            </a:r>
          </a:p>
        </p:txBody>
      </p:sp>
    </p:spTree>
    <p:extLst>
      <p:ext uri="{BB962C8B-B14F-4D97-AF65-F5344CB8AC3E}">
        <p14:creationId xmlns:p14="http://schemas.microsoft.com/office/powerpoint/2010/main" val="26147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3F8F-8C20-42D0-B519-B6D07D5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/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38495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536EF1-B56E-4ACB-8BD5-6039473E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73" y="4571"/>
            <a:ext cx="6114427" cy="2499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06D141-6515-4912-9493-89759F9E4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3"/>
          <a:stretch/>
        </p:blipFill>
        <p:spPr>
          <a:xfrm>
            <a:off x="9075847" y="2220934"/>
            <a:ext cx="3112799" cy="21574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2A239B-15CC-4840-9CA0-8AAE9BA6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什么情况下会被 </a:t>
            </a:r>
            <a:r>
              <a:rPr lang="en-US" altLang="zh-CN" dirty="0"/>
              <a:t>404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83012-F957-4EC2-9962-F3FC55C2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网站更新 </a:t>
            </a:r>
            <a:r>
              <a:rPr lang="en-US" altLang="zh-CN" dirty="0"/>
              <a:t>URL </a:t>
            </a:r>
            <a:r>
              <a:rPr lang="zh-CN" altLang="en-US" dirty="0"/>
              <a:t>发生变化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http://old-domain.com/ </a:t>
            </a:r>
            <a:r>
              <a:rPr lang="en-US" altLang="zh-CN" dirty="0"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-&gt;</a:t>
            </a:r>
            <a:r>
              <a:rPr lang="en-US" altLang="zh-CN" dirty="0"/>
              <a:t> http://new-domain.com/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http://a.com/page.php?id=10 </a:t>
            </a:r>
            <a:r>
              <a:rPr lang="en-US" altLang="zh-CN" dirty="0"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-&gt;</a:t>
            </a:r>
            <a:r>
              <a:rPr lang="en-US" altLang="zh-CN" dirty="0"/>
              <a:t> http://a.com/page/10</a:t>
            </a:r>
          </a:p>
          <a:p>
            <a:r>
              <a:rPr lang="zh-CN" altLang="en-US" dirty="0"/>
              <a:t>网站关闭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http://www.wooyun.org/</a:t>
            </a:r>
          </a:p>
          <a:p>
            <a:r>
              <a:rPr lang="zh-CN" altLang="en-US" dirty="0"/>
              <a:t>内容被网站</a:t>
            </a:r>
            <a:r>
              <a:rPr lang="en-US" altLang="zh-CN" dirty="0"/>
              <a:t>/</a:t>
            </a:r>
            <a:r>
              <a:rPr lang="zh-CN" altLang="en-US" dirty="0"/>
              <a:t>创作者删除</a:t>
            </a:r>
            <a:endParaRPr lang="en-US" altLang="zh-CN" dirty="0"/>
          </a:p>
          <a:p>
            <a:pPr lvl="1"/>
            <a:r>
              <a:rPr lang="zh-CN" altLang="en-US" dirty="0"/>
              <a:t>如：高校的公示新闻（研究生复试名单公示）</a:t>
            </a:r>
            <a:endParaRPr lang="en-US" altLang="zh-CN" dirty="0"/>
          </a:p>
          <a:p>
            <a:pPr lvl="1"/>
            <a:r>
              <a:rPr lang="zh-CN" altLang="en-US" dirty="0"/>
              <a:t>如：微信公众号中某些文章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620CF-7A3D-4B7F-AF94-F8707B33C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557" y="4619905"/>
            <a:ext cx="2561905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D98A-BE7E-40C9-96DE-A5C6661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已经被 </a:t>
            </a:r>
            <a:r>
              <a:rPr lang="en-US" altLang="zh-CN" dirty="0"/>
              <a:t>404 </a:t>
            </a:r>
            <a:r>
              <a:rPr lang="zh-CN" altLang="en-US" dirty="0"/>
              <a:t>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AF8D-E04E-46F3-9C33-D3D003F2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唉，要是我当时把内容存起来就好了。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A222E-1049-4D0D-ADD5-2FD2634FF9AA}"/>
              </a:ext>
            </a:extLst>
          </p:cNvPr>
          <p:cNvSpPr txBox="1"/>
          <p:nvPr/>
        </p:nvSpPr>
        <p:spPr>
          <a:xfrm>
            <a:off x="2618125" y="3216464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或许，那些重要的信息，</a:t>
            </a:r>
            <a:endParaRPr lang="en-US" altLang="zh-CN" sz="4800" dirty="0"/>
          </a:p>
          <a:p>
            <a:r>
              <a:rPr lang="zh-CN" altLang="en-US" sz="4800" dirty="0"/>
              <a:t>已经有人保存过了呢！？</a:t>
            </a:r>
          </a:p>
        </p:txBody>
      </p:sp>
    </p:spTree>
    <p:extLst>
      <p:ext uri="{BB962C8B-B14F-4D97-AF65-F5344CB8AC3E}">
        <p14:creationId xmlns:p14="http://schemas.microsoft.com/office/powerpoint/2010/main" val="2418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D98A-BE7E-40C9-96DE-A5C6661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已经被 </a:t>
            </a:r>
            <a:r>
              <a:rPr lang="en-US" altLang="zh-CN" dirty="0"/>
              <a:t>404 </a:t>
            </a:r>
            <a:r>
              <a:rPr lang="zh-CN" altLang="en-US" dirty="0"/>
              <a:t>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AF8D-E04E-46F3-9C33-D3D003F2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endParaRPr lang="en-US" altLang="zh-CN" dirty="0"/>
          </a:p>
          <a:p>
            <a:pPr lvl="1"/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</a:p>
          <a:p>
            <a:pPr lvl="1"/>
            <a:r>
              <a:rPr lang="en-US" altLang="zh-CN" dirty="0" err="1"/>
              <a:t>archive.today</a:t>
            </a:r>
            <a:endParaRPr lang="en-US" altLang="zh-CN" dirty="0"/>
          </a:p>
          <a:p>
            <a:pPr lvl="1"/>
            <a:r>
              <a:rPr lang="en-US" altLang="zh-CN" dirty="0" err="1"/>
              <a:t>ArchiveBox</a:t>
            </a:r>
            <a:r>
              <a:rPr lang="zh-CN" altLang="en-US" dirty="0"/>
              <a:t>（自建互联网档案馆）</a:t>
            </a:r>
            <a:endParaRPr lang="en-US" altLang="zh-CN" dirty="0"/>
          </a:p>
          <a:p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搜索引擎缓存 </a:t>
            </a:r>
            <a:r>
              <a:rPr lang="en-US" altLang="zh-CN" dirty="0" err="1"/>
              <a:t>cache:https</a:t>
            </a:r>
            <a:r>
              <a:rPr lang="en-US" altLang="zh-CN" dirty="0"/>
              <a:t>://www.google.com/</a:t>
            </a:r>
          </a:p>
          <a:p>
            <a:pPr lvl="1"/>
            <a:r>
              <a:rPr lang="en-US" altLang="zh-CN" dirty="0"/>
              <a:t>RSS 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搜索引擎找副本</a:t>
            </a:r>
            <a:r>
              <a:rPr lang="en-US" altLang="zh-CN" dirty="0"/>
              <a:t>/</a:t>
            </a:r>
            <a:r>
              <a:rPr lang="zh-CN" altLang="en-US" dirty="0"/>
              <a:t>转载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855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3611A5-FBCF-426B-B7FA-3A7CEBD4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8873"/>
            <a:ext cx="4650074" cy="23691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552DF9-CBCE-4567-B3AF-3C1B8BAF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32" y="1326834"/>
            <a:ext cx="5518068" cy="2327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EC1D7F-6AFE-4962-8E03-0DB9F592B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075" y="3789376"/>
            <a:ext cx="7541926" cy="30694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1ACDF0-E904-4209-A478-4D345235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4AD1-E350-49DA-9F8E-9F805A4C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资料最全（</a:t>
            </a:r>
            <a:r>
              <a:rPr lang="en-US" altLang="zh-CN" sz="2400" dirty="0"/>
              <a:t>over </a:t>
            </a:r>
            <a:r>
              <a:rPr lang="en-US" altLang="zh-CN" sz="2400" b="1" dirty="0">
                <a:solidFill>
                  <a:srgbClr val="FF0000"/>
                </a:solidFill>
              </a:rPr>
              <a:t>670 Billion </a:t>
            </a:r>
            <a:r>
              <a:rPr lang="en-US" altLang="zh-CN" sz="2400" dirty="0"/>
              <a:t>web pages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定期自动保存（收费）</a:t>
            </a:r>
            <a:r>
              <a:rPr lang="en-US" altLang="zh-CN" sz="2400" dirty="0"/>
              <a:t>+ </a:t>
            </a:r>
            <a:r>
              <a:rPr lang="zh-CN" altLang="en-US" sz="2400" dirty="0"/>
              <a:t>手动保存</a:t>
            </a:r>
            <a:endParaRPr lang="en-US" altLang="zh-CN" sz="2400" dirty="0"/>
          </a:p>
          <a:p>
            <a:r>
              <a:rPr lang="zh-CN" altLang="en-US" sz="2400" dirty="0"/>
              <a:t>可浏览</a:t>
            </a:r>
            <a:r>
              <a:rPr lang="zh-CN" altLang="en-US" sz="2400" b="1" dirty="0">
                <a:solidFill>
                  <a:srgbClr val="FF0000"/>
                </a:solidFill>
              </a:rPr>
              <a:t>指定日期</a:t>
            </a:r>
            <a:r>
              <a:rPr lang="zh-CN" altLang="en-US" sz="2400" dirty="0"/>
              <a:t>的快照</a:t>
            </a:r>
            <a:endParaRPr lang="en-US" altLang="zh-CN" sz="2400" dirty="0"/>
          </a:p>
          <a:p>
            <a:pPr lvl="1"/>
            <a:r>
              <a:rPr lang="zh-CN" altLang="en-US" sz="2000" dirty="0"/>
              <a:t>前提是那天曾经有人保存过该页面</a:t>
            </a:r>
            <a:endParaRPr lang="en-US" altLang="zh-CN" sz="2000" dirty="0"/>
          </a:p>
          <a:p>
            <a:r>
              <a:rPr lang="zh-CN" altLang="en-US" sz="2400" dirty="0"/>
              <a:t>有</a:t>
            </a:r>
            <a:r>
              <a:rPr lang="zh-CN" altLang="en-US" sz="2400" b="1" dirty="0">
                <a:hlinkClick r:id="rId6"/>
              </a:rPr>
              <a:t>浏览器插件</a:t>
            </a:r>
            <a:r>
              <a:rPr lang="zh-CN" altLang="en-US" sz="2400" dirty="0"/>
              <a:t>，直接点一下就能保存</a:t>
            </a:r>
            <a:endParaRPr lang="en-US" altLang="zh-CN" sz="2400" dirty="0"/>
          </a:p>
          <a:p>
            <a:r>
              <a:rPr lang="zh-CN" altLang="en-US" sz="2400" dirty="0"/>
              <a:t>严格遵循 </a:t>
            </a:r>
            <a:r>
              <a:rPr lang="en-US" altLang="zh-CN" sz="2400" dirty="0"/>
              <a:t>robots.txt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158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DAE2-91F0-400D-AAD6-08D1C7A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A40A0-5818-48CC-89F0-F4AD45DC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 </a:t>
            </a:r>
            <a:r>
              <a:rPr lang="en-US" altLang="zh-CN" dirty="0"/>
              <a:t>1998 </a:t>
            </a:r>
            <a:r>
              <a:rPr lang="zh-CN" altLang="en-US" dirty="0"/>
              <a:t>年时的</a:t>
            </a:r>
            <a:r>
              <a:rPr lang="zh-CN" altLang="en-US" b="1" dirty="0"/>
              <a:t>谷歌</a:t>
            </a:r>
            <a:r>
              <a:rPr lang="zh-CN" altLang="en-US" dirty="0"/>
              <a:t>长什么样子吧！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309BA5-D90E-4239-8278-427C68B3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4" y="4911214"/>
            <a:ext cx="6919356" cy="1946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2566D1-2FEF-457D-8BAA-377F3543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8" y="2557020"/>
            <a:ext cx="7074725" cy="30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0ADE0-4EBA-4246-B05D-19E5AF97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zh-CN" altLang="en-US" dirty="0"/>
              <a:t>互联网档案馆 </a:t>
            </a:r>
            <a:r>
              <a:rPr lang="en-US" altLang="zh-CN" dirty="0"/>
              <a:t>web.archive.org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DB65-723D-49CB-89BE-E20420EF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692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我的敏感信息</a:t>
            </a:r>
            <a:r>
              <a:rPr lang="zh-CN" altLang="en-US" b="1" dirty="0">
                <a:solidFill>
                  <a:srgbClr val="FF0000"/>
                </a:solidFill>
              </a:rPr>
              <a:t>已经被缓存了</a:t>
            </a:r>
            <a:r>
              <a:rPr lang="zh-CN" altLang="en-US" dirty="0"/>
              <a:t>，怎么办？</a:t>
            </a:r>
            <a:endParaRPr lang="en-US" altLang="zh-CN" dirty="0"/>
          </a:p>
          <a:p>
            <a:pPr lvl="1"/>
            <a:r>
              <a:rPr lang="zh-CN" altLang="en-US" dirty="0"/>
              <a:t>发送邮件说明并证明你的身份</a:t>
            </a:r>
            <a:endParaRPr lang="en-US" altLang="zh-CN" dirty="0"/>
          </a:p>
          <a:p>
            <a:r>
              <a:rPr lang="zh-CN" altLang="en-US" dirty="0"/>
              <a:t>我</a:t>
            </a:r>
            <a:r>
              <a:rPr lang="zh-CN" altLang="en-US" b="1" dirty="0">
                <a:solidFill>
                  <a:srgbClr val="FF0000"/>
                </a:solidFill>
              </a:rPr>
              <a:t>不想以后再被缓存</a:t>
            </a:r>
            <a:r>
              <a:rPr lang="zh-CN" altLang="en-US" dirty="0"/>
              <a:t>，怎么办？</a:t>
            </a:r>
            <a:endParaRPr lang="en-US" altLang="zh-CN" dirty="0"/>
          </a:p>
          <a:p>
            <a:pPr lvl="1"/>
            <a:r>
              <a:rPr lang="zh-CN" altLang="en-US" dirty="0"/>
              <a:t>在你的网站 </a:t>
            </a:r>
            <a:r>
              <a:rPr lang="en-US" altLang="zh-CN" dirty="0"/>
              <a:t>robots.txt</a:t>
            </a:r>
            <a:r>
              <a:rPr lang="zh-CN" altLang="en-US" dirty="0"/>
              <a:t> 中添加规则并邮件</a:t>
            </a:r>
            <a:r>
              <a:rPr lang="en-US" altLang="zh-CN" dirty="0"/>
              <a:t>/</a:t>
            </a:r>
            <a:r>
              <a:rPr lang="zh-CN" altLang="en-US" dirty="0"/>
              <a:t>发帖告知档案馆</a:t>
            </a:r>
            <a:endParaRPr lang="en-US" altLang="zh-CN" dirty="0"/>
          </a:p>
          <a:p>
            <a:pPr lvl="1"/>
            <a:r>
              <a:rPr lang="zh-CN" altLang="en-US" dirty="0"/>
              <a:t>档案馆的爬虫会严格遵循 </a:t>
            </a:r>
            <a:r>
              <a:rPr lang="en-US" altLang="zh-CN" dirty="0"/>
              <a:t>robots.txt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4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6EA4A7-8006-4DE8-9614-E4AD7AC5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94" y="1"/>
            <a:ext cx="4199906" cy="29207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A7C776-94C8-477C-90ED-BD86A03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</a:t>
            </a:r>
            <a:r>
              <a:rPr lang="en-US" altLang="zh-CN" dirty="0"/>
              <a:t> - </a:t>
            </a:r>
            <a:r>
              <a:rPr lang="en-US" altLang="zh-CN" dirty="0" err="1"/>
              <a:t>archive.today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9C550-7EB4-4391-AEE1-F75D0AB1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b="1" dirty="0">
                <a:solidFill>
                  <a:srgbClr val="FF0000"/>
                </a:solidFill>
              </a:rPr>
              <a:t>动态网页</a:t>
            </a:r>
            <a:r>
              <a:rPr lang="zh-CN" altLang="en-US" dirty="0"/>
              <a:t>（如：知乎，微博）支持较好</a:t>
            </a:r>
            <a:endParaRPr lang="en-US" altLang="zh-CN" dirty="0"/>
          </a:p>
          <a:p>
            <a:r>
              <a:rPr lang="zh-CN" altLang="en-US" dirty="0"/>
              <a:t>可</a:t>
            </a:r>
            <a:r>
              <a:rPr lang="zh-CN" altLang="en-US" b="1" dirty="0">
                <a:solidFill>
                  <a:srgbClr val="FF0000"/>
                </a:solidFill>
              </a:rPr>
              <a:t>搜索</a:t>
            </a:r>
            <a:r>
              <a:rPr lang="zh-CN" altLang="en-US" dirty="0"/>
              <a:t>某域名下的所有快照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zh-CN" altLang="en-US" b="1" dirty="0">
                <a:hlinkClick r:id="rId4"/>
              </a:rPr>
              <a:t>浏览器插件</a:t>
            </a:r>
            <a:r>
              <a:rPr lang="zh-CN" altLang="en-US" dirty="0"/>
              <a:t>，直接点一下就能保存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430DE-9B83-4BC0-93F1-9D87A62D6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319" y="3736025"/>
            <a:ext cx="3963054" cy="2637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E08ED-32B8-47B7-97EE-EAEFA4711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98" y="3736025"/>
            <a:ext cx="4357385" cy="26371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8CBEE1-9E0C-4D3A-A1EF-AD09F45F2862}"/>
              </a:ext>
            </a:extLst>
          </p:cNvPr>
          <p:cNvSpPr txBox="1"/>
          <p:nvPr/>
        </p:nvSpPr>
        <p:spPr>
          <a:xfrm>
            <a:off x="1575437" y="637321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web.archive.org </a:t>
            </a:r>
            <a:r>
              <a:rPr lang="zh-CN" altLang="en-US" dirty="0"/>
              <a:t>无法显示评论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F42989-428E-46F6-89E9-BCC593BD32CF}"/>
              </a:ext>
            </a:extLst>
          </p:cNvPr>
          <p:cNvSpPr txBox="1"/>
          <p:nvPr/>
        </p:nvSpPr>
        <p:spPr>
          <a:xfrm>
            <a:off x="6104892" y="6373218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archive.today</a:t>
            </a:r>
            <a:r>
              <a:rPr lang="zh-CN" altLang="en-US" dirty="0"/>
              <a:t> 可以正常显示评论</a:t>
            </a:r>
          </a:p>
        </p:txBody>
      </p:sp>
    </p:spTree>
    <p:extLst>
      <p:ext uri="{BB962C8B-B14F-4D97-AF65-F5344CB8AC3E}">
        <p14:creationId xmlns:p14="http://schemas.microsoft.com/office/powerpoint/2010/main" val="259100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403BFF-EEAB-4C86-91F8-28BB643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4330662"/>
            <a:ext cx="5043054" cy="25273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55DBE5-DC1A-4978-9158-DCAD8829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档案馆 </a:t>
            </a:r>
            <a:r>
              <a:rPr lang="en-US" altLang="zh-CN" dirty="0"/>
              <a:t>- </a:t>
            </a:r>
            <a:r>
              <a:rPr lang="en-US" altLang="zh-CN" dirty="0" err="1">
                <a:hlinkClick r:id="rId4"/>
              </a:rPr>
              <a:t>ArchiveBox</a:t>
            </a:r>
            <a:r>
              <a:rPr lang="zh-CN" altLang="en-US" dirty="0"/>
              <a:t>（自建互联网档案馆）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B31D7-530F-4F93-9FEF-44904CF2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5"/>
              </a:rPr>
              <a:t>开源</a:t>
            </a:r>
            <a:endParaRPr lang="en-US" altLang="zh-CN" dirty="0"/>
          </a:p>
          <a:p>
            <a:r>
              <a:rPr lang="en-US" altLang="zh-CN" dirty="0"/>
              <a:t>Django </a:t>
            </a:r>
            <a:r>
              <a:rPr lang="zh-CN" altLang="en-US" dirty="0"/>
              <a:t>写的，</a:t>
            </a:r>
            <a:r>
              <a:rPr lang="zh-CN" altLang="en-US" b="1" dirty="0">
                <a:solidFill>
                  <a:srgbClr val="FF0000"/>
                </a:solidFill>
              </a:rPr>
              <a:t>搭建方便</a:t>
            </a:r>
            <a:r>
              <a:rPr lang="zh-CN" altLang="en-US" dirty="0"/>
              <a:t>（几条命令）</a:t>
            </a:r>
            <a:endParaRPr lang="en-US" altLang="zh-CN" dirty="0"/>
          </a:p>
          <a:p>
            <a:r>
              <a:rPr lang="zh-CN" altLang="en-US" dirty="0"/>
              <a:t>可以指定其</a:t>
            </a:r>
            <a:r>
              <a:rPr lang="zh-CN" altLang="en-US" b="1" dirty="0">
                <a:solidFill>
                  <a:srgbClr val="FF0000"/>
                </a:solidFill>
              </a:rPr>
              <a:t>定期自动爬取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批量爬取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接口丰富 </a:t>
            </a:r>
            <a:r>
              <a:rPr lang="en-US" altLang="zh-CN" dirty="0"/>
              <a:t>CLI / WEB / RESTful / Desktop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753</Words>
  <Application>Microsoft Office PowerPoint</Application>
  <PresentationFormat>宽屏</PresentationFormat>
  <Paragraphs>101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FiraCode Nerd Font Mono</vt:lpstr>
      <vt:lpstr>Office 主题​​</vt:lpstr>
      <vt:lpstr>404 NOT FOUND</vt:lpstr>
      <vt:lpstr>什么情况下会被 404？</vt:lpstr>
      <vt:lpstr>已经被 404 怎么办？</vt:lpstr>
      <vt:lpstr>已经被 404 怎么办？</vt:lpstr>
      <vt:lpstr>档案馆 - 互联网档案馆 web.archive.org</vt:lpstr>
      <vt:lpstr>档案馆 - 互联网档案馆 web.archive.org</vt:lpstr>
      <vt:lpstr>档案馆 - 互联网档案馆 web.archive.org</vt:lpstr>
      <vt:lpstr>档案馆 - archive.today</vt:lpstr>
      <vt:lpstr>档案馆 - ArchiveBox（自建互联网档案馆）</vt:lpstr>
      <vt:lpstr>缓存 - 搜索引擎缓存</vt:lpstr>
      <vt:lpstr>缓存 – RSS 缓存</vt:lpstr>
      <vt:lpstr>缓存 – 搜索引擎找副本/转载</vt:lpstr>
      <vt:lpstr>我们能做点什么呢？</vt:lpstr>
      <vt:lpstr>我们能做点什么呢？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 NOT FOUND</dc:title>
  <dc:creator>nobody</dc:creator>
  <cp:lastModifiedBy>Polaris</cp:lastModifiedBy>
  <cp:revision>450</cp:revision>
  <dcterms:created xsi:type="dcterms:W3CDTF">2022-04-01T11:15:08Z</dcterms:created>
  <dcterms:modified xsi:type="dcterms:W3CDTF">2022-04-02T09:05:30Z</dcterms:modified>
</cp:coreProperties>
</file>