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98" r:id="rId6"/>
    <p:sldId id="299" r:id="rId7"/>
    <p:sldId id="300" r:id="rId8"/>
    <p:sldId id="305" r:id="rId9"/>
    <p:sldId id="306" r:id="rId10"/>
    <p:sldId id="307" r:id="rId11"/>
    <p:sldId id="308" r:id="rId12"/>
    <p:sldId id="309" r:id="rId13"/>
    <p:sldId id="311" r:id="rId14"/>
    <p:sldId id="312" r:id="rId15"/>
    <p:sldId id="313" r:id="rId16"/>
    <p:sldId id="301" r:id="rId17"/>
    <p:sldId id="310" r:id="rId18"/>
    <p:sldId id="314" r:id="rId19"/>
    <p:sldId id="349" r:id="rId20"/>
    <p:sldId id="350" r:id="rId21"/>
    <p:sldId id="351" r:id="rId22"/>
    <p:sldId id="303" r:id="rId23"/>
    <p:sldId id="355" r:id="rId24"/>
    <p:sldId id="352" r:id="rId25"/>
    <p:sldId id="356" r:id="rId26"/>
    <p:sldId id="353" r:id="rId27"/>
    <p:sldId id="357" r:id="rId28"/>
    <p:sldId id="359" r:id="rId29"/>
    <p:sldId id="361" r:id="rId30"/>
    <p:sldId id="360" r:id="rId31"/>
    <p:sldId id="362" r:id="rId32"/>
    <p:sldId id="364" r:id="rId33"/>
    <p:sldId id="363" r:id="rId34"/>
    <p:sldId id="365" r:id="rId35"/>
    <p:sldId id="366" r:id="rId36"/>
    <p:sldId id="367" r:id="rId37"/>
    <p:sldId id="368" r:id="rId38"/>
    <p:sldId id="369" r:id="rId39"/>
    <p:sldId id="371" r:id="rId40"/>
    <p:sldId id="376" r:id="rId41"/>
    <p:sldId id="377" r:id="rId42"/>
    <p:sldId id="370" r:id="rId43"/>
    <p:sldId id="378" r:id="rId44"/>
    <p:sldId id="380" r:id="rId45"/>
    <p:sldId id="381" r:id="rId46"/>
    <p:sldId id="384" r:id="rId47"/>
    <p:sldId id="382" r:id="rId48"/>
    <p:sldId id="383" r:id="rId49"/>
    <p:sldId id="379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62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78994-3A04-4281-9474-1D65A96D9B9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2FACB2-A9AB-433C-BE33-DB28905ABC1A}">
      <dgm:prSet phldrT="[文本]"/>
      <dgm:spPr/>
      <dgm:t>
        <a:bodyPr/>
        <a:lstStyle/>
        <a:p>
          <a:r>
            <a:rPr lang="zh-CN" altLang="en-US" dirty="0"/>
            <a:t>批处理系统</a:t>
          </a:r>
        </a:p>
      </dgm:t>
    </dgm:pt>
    <dgm:pt modelId="{DDF76289-4048-40F1-BB62-8E632D478A3A}" cxnId="{D015B3F9-45C6-4620-BF60-3031A79C2CE1}" type="parTrans">
      <dgm:prSet/>
      <dgm:spPr/>
      <dgm:t>
        <a:bodyPr/>
        <a:lstStyle/>
        <a:p>
          <a:endParaRPr lang="zh-CN" altLang="en-US"/>
        </a:p>
      </dgm:t>
    </dgm:pt>
    <dgm:pt modelId="{ADEB3636-D669-4E27-B415-9DEE7020FD5D}" cxnId="{D015B3F9-45C6-4620-BF60-3031A79C2CE1}" type="sibTrans">
      <dgm:prSet/>
      <dgm:spPr/>
      <dgm:t>
        <a:bodyPr/>
        <a:lstStyle/>
        <a:p>
          <a:endParaRPr lang="zh-CN" altLang="en-US"/>
        </a:p>
      </dgm:t>
    </dgm:pt>
    <dgm:pt modelId="{71B92962-90E2-4496-8D2E-BB070DD41651}">
      <dgm:prSet phldrT="[文本]"/>
      <dgm:spPr/>
      <dgm:t>
        <a:bodyPr/>
        <a:lstStyle/>
        <a:p>
          <a:r>
            <a:rPr lang="zh-CN" altLang="en-US" dirty="0"/>
            <a:t>分时系统</a:t>
          </a:r>
        </a:p>
      </dgm:t>
    </dgm:pt>
    <dgm:pt modelId="{93D8040F-D19F-41FC-8247-07E895CD4E13}" cxnId="{6A9BF5E8-DB78-49D9-B6D6-8455CB7BF608}" type="parTrans">
      <dgm:prSet/>
      <dgm:spPr/>
      <dgm:t>
        <a:bodyPr/>
        <a:lstStyle/>
        <a:p>
          <a:endParaRPr lang="zh-CN" altLang="en-US"/>
        </a:p>
      </dgm:t>
    </dgm:pt>
    <dgm:pt modelId="{33126025-B39D-4731-A1FF-64EDC5AE4A4E}" cxnId="{6A9BF5E8-DB78-49D9-B6D6-8455CB7BF608}" type="sibTrans">
      <dgm:prSet/>
      <dgm:spPr/>
      <dgm:t>
        <a:bodyPr/>
        <a:lstStyle/>
        <a:p>
          <a:endParaRPr lang="zh-CN" altLang="en-US"/>
        </a:p>
      </dgm:t>
    </dgm:pt>
    <dgm:pt modelId="{35055095-9D42-4C73-9C3B-3BF09F37FAA8}">
      <dgm:prSet phldrT="[文本]"/>
      <dgm:spPr/>
      <dgm:t>
        <a:bodyPr/>
        <a:lstStyle/>
        <a:p>
          <a:r>
            <a:rPr lang="zh-CN" altLang="en-US" dirty="0"/>
            <a:t>实时系统</a:t>
          </a:r>
        </a:p>
      </dgm:t>
    </dgm:pt>
    <dgm:pt modelId="{D5D4E1F0-AEB6-4DEE-9F1E-F1FE8544030E}" cxnId="{28B3CEA1-7DF3-43B2-90B0-5846CFC68437}" type="parTrans">
      <dgm:prSet/>
      <dgm:spPr/>
      <dgm:t>
        <a:bodyPr/>
        <a:lstStyle/>
        <a:p>
          <a:endParaRPr lang="zh-CN" altLang="en-US"/>
        </a:p>
      </dgm:t>
    </dgm:pt>
    <dgm:pt modelId="{E7CF84D8-1884-4826-8FD9-8F2594E27825}" cxnId="{28B3CEA1-7DF3-43B2-90B0-5846CFC68437}" type="sibTrans">
      <dgm:prSet/>
      <dgm:spPr/>
      <dgm:t>
        <a:bodyPr/>
        <a:lstStyle/>
        <a:p>
          <a:endParaRPr lang="zh-CN" altLang="en-US"/>
        </a:p>
      </dgm:t>
    </dgm:pt>
    <dgm:pt modelId="{B6A29CFD-E876-422A-9819-1018E32EFF7E}">
      <dgm:prSet phldrT="[文本]"/>
      <dgm:spPr/>
      <dgm:t>
        <a:bodyPr/>
        <a:lstStyle/>
        <a:p>
          <a:r>
            <a:rPr lang="zh-CN" altLang="en-US" dirty="0"/>
            <a:t>平均周转时间短</a:t>
          </a:r>
        </a:p>
      </dgm:t>
    </dgm:pt>
    <dgm:pt modelId="{7830CC80-F3FD-4362-9506-1A42F52B9889}" cxnId="{467C520C-D883-4CFB-B15B-758A08229D93}" type="parTrans">
      <dgm:prSet/>
      <dgm:spPr/>
      <dgm:t>
        <a:bodyPr/>
        <a:lstStyle/>
        <a:p>
          <a:endParaRPr lang="zh-CN" altLang="en-US"/>
        </a:p>
      </dgm:t>
    </dgm:pt>
    <dgm:pt modelId="{D6700A7B-FFF6-47B1-89E8-CDF88B621321}" cxnId="{467C520C-D883-4CFB-B15B-758A08229D93}" type="sibTrans">
      <dgm:prSet/>
      <dgm:spPr/>
      <dgm:t>
        <a:bodyPr/>
        <a:lstStyle/>
        <a:p>
          <a:endParaRPr lang="zh-CN" altLang="en-US"/>
        </a:p>
      </dgm:t>
    </dgm:pt>
    <dgm:pt modelId="{BAAF1669-B83A-4EE0-8CC3-43B5A69240C7}">
      <dgm:prSet phldrT="[文本]"/>
      <dgm:spPr/>
      <dgm:t>
        <a:bodyPr/>
        <a:lstStyle/>
        <a:p>
          <a:r>
            <a:rPr lang="zh-CN" altLang="en-US" dirty="0"/>
            <a:t>系统吞吐量高</a:t>
          </a:r>
        </a:p>
      </dgm:t>
    </dgm:pt>
    <dgm:pt modelId="{8AA61423-1D0E-4E6E-A61C-2B28BC5AC4E6}" cxnId="{FFEA3121-C74E-4E3B-A021-D2258534C0EE}" type="parTrans">
      <dgm:prSet/>
      <dgm:spPr/>
      <dgm:t>
        <a:bodyPr/>
        <a:lstStyle/>
        <a:p>
          <a:endParaRPr lang="zh-CN" altLang="en-US"/>
        </a:p>
      </dgm:t>
    </dgm:pt>
    <dgm:pt modelId="{11EDCF0F-55A4-46E0-9074-6D251BECD571}" cxnId="{FFEA3121-C74E-4E3B-A021-D2258534C0EE}" type="sibTrans">
      <dgm:prSet/>
      <dgm:spPr/>
      <dgm:t>
        <a:bodyPr/>
        <a:lstStyle/>
        <a:p>
          <a:endParaRPr lang="zh-CN" altLang="en-US"/>
        </a:p>
      </dgm:t>
    </dgm:pt>
    <dgm:pt modelId="{1CC03B5C-C6C7-4815-A82A-2699C357B7C0}">
      <dgm:prSet phldrT="[文本]"/>
      <dgm:spPr/>
      <dgm:t>
        <a:bodyPr/>
        <a:lstStyle/>
        <a:p>
          <a:r>
            <a:rPr lang="zh-CN" altLang="en-US" dirty="0"/>
            <a:t>处理机利用率高</a:t>
          </a:r>
        </a:p>
      </dgm:t>
    </dgm:pt>
    <dgm:pt modelId="{FB66BC75-4B65-4B97-B15C-7CBF2DED74F1}" cxnId="{941DCA44-23AC-4859-B127-DDF110C44395}" type="parTrans">
      <dgm:prSet/>
      <dgm:spPr/>
      <dgm:t>
        <a:bodyPr/>
        <a:lstStyle/>
        <a:p>
          <a:endParaRPr lang="zh-CN" altLang="en-US"/>
        </a:p>
      </dgm:t>
    </dgm:pt>
    <dgm:pt modelId="{5B9B38C3-BACA-4416-BCE2-8F6A8E681B18}" cxnId="{941DCA44-23AC-4859-B127-DDF110C44395}" type="sibTrans">
      <dgm:prSet/>
      <dgm:spPr/>
      <dgm:t>
        <a:bodyPr/>
        <a:lstStyle/>
        <a:p>
          <a:endParaRPr lang="zh-CN" altLang="en-US"/>
        </a:p>
      </dgm:t>
    </dgm:pt>
    <dgm:pt modelId="{0C50C982-9542-44B1-8CF4-6C970AB0D5FF}">
      <dgm:prSet phldrT="[文本]"/>
      <dgm:spPr/>
      <dgm:t>
        <a:bodyPr/>
        <a:lstStyle/>
        <a:p>
          <a:r>
            <a:rPr lang="zh-CN" altLang="en-US" dirty="0"/>
            <a:t>响应时间快</a:t>
          </a:r>
        </a:p>
      </dgm:t>
    </dgm:pt>
    <dgm:pt modelId="{01570C4A-CDA4-479E-89D9-665F033AC164}" cxnId="{62F2893F-32F4-4DA9-BC62-3FB1E0DAACF6}" type="parTrans">
      <dgm:prSet/>
      <dgm:spPr/>
      <dgm:t>
        <a:bodyPr/>
        <a:lstStyle/>
        <a:p>
          <a:endParaRPr lang="zh-CN" altLang="en-US"/>
        </a:p>
      </dgm:t>
    </dgm:pt>
    <dgm:pt modelId="{908620E6-75B7-4529-9F4C-720F5BCD9606}" cxnId="{62F2893F-32F4-4DA9-BC62-3FB1E0DAACF6}" type="sibTrans">
      <dgm:prSet/>
      <dgm:spPr/>
      <dgm:t>
        <a:bodyPr/>
        <a:lstStyle/>
        <a:p>
          <a:endParaRPr lang="zh-CN" altLang="en-US"/>
        </a:p>
      </dgm:t>
    </dgm:pt>
    <dgm:pt modelId="{C3651753-CC11-4EED-AFA1-A634678B06E3}">
      <dgm:prSet phldrT="[文本]"/>
      <dgm:spPr/>
      <dgm:t>
        <a:bodyPr/>
        <a:lstStyle/>
        <a:p>
          <a:r>
            <a:rPr lang="zh-CN" altLang="en-US" dirty="0"/>
            <a:t>均衡性好</a:t>
          </a:r>
        </a:p>
      </dgm:t>
    </dgm:pt>
    <dgm:pt modelId="{1C6ED60A-0DAD-4DFF-9926-3EA7E4744C0E}" cxnId="{84E0F3DD-0377-4FE8-95D4-6EC7E729BE67}" type="parTrans">
      <dgm:prSet/>
      <dgm:spPr/>
      <dgm:t>
        <a:bodyPr/>
        <a:lstStyle/>
        <a:p>
          <a:endParaRPr lang="zh-CN" altLang="en-US"/>
        </a:p>
      </dgm:t>
    </dgm:pt>
    <dgm:pt modelId="{A15CEFF1-646B-4324-B6C2-5A758CA7F3E4}" cxnId="{84E0F3DD-0377-4FE8-95D4-6EC7E729BE67}" type="sibTrans">
      <dgm:prSet/>
      <dgm:spPr/>
      <dgm:t>
        <a:bodyPr/>
        <a:lstStyle/>
        <a:p>
          <a:endParaRPr lang="zh-CN" altLang="en-US"/>
        </a:p>
      </dgm:t>
    </dgm:pt>
    <dgm:pt modelId="{76CE8F3C-948D-4B98-92CF-F4E7A9F3F35B}">
      <dgm:prSet phldrT="[文本]"/>
      <dgm:spPr/>
      <dgm:t>
        <a:bodyPr/>
        <a:lstStyle/>
        <a:p>
          <a:r>
            <a:rPr lang="zh-CN" altLang="en-US" dirty="0"/>
            <a:t>截止时间的保证</a:t>
          </a:r>
        </a:p>
      </dgm:t>
    </dgm:pt>
    <dgm:pt modelId="{6E023D3D-6379-4D67-BF97-D77E8C002291}" cxnId="{588747D4-C3B5-4EE4-9A85-867AE8B2317C}" type="parTrans">
      <dgm:prSet/>
      <dgm:spPr/>
      <dgm:t>
        <a:bodyPr/>
        <a:lstStyle/>
        <a:p>
          <a:endParaRPr lang="zh-CN" altLang="en-US"/>
        </a:p>
      </dgm:t>
    </dgm:pt>
    <dgm:pt modelId="{DD7E369F-D934-496D-941B-338DE42093D9}" cxnId="{588747D4-C3B5-4EE4-9A85-867AE8B2317C}" type="sibTrans">
      <dgm:prSet/>
      <dgm:spPr/>
      <dgm:t>
        <a:bodyPr/>
        <a:lstStyle/>
        <a:p>
          <a:endParaRPr lang="zh-CN" altLang="en-US"/>
        </a:p>
      </dgm:t>
    </dgm:pt>
    <dgm:pt modelId="{B713E26A-C456-467A-909D-FC1BA590C2CC}">
      <dgm:prSet phldrT="[文本]"/>
      <dgm:spPr/>
      <dgm:t>
        <a:bodyPr/>
        <a:lstStyle/>
        <a:p>
          <a:r>
            <a:rPr lang="zh-CN" altLang="en-US" dirty="0"/>
            <a:t>可预测性</a:t>
          </a:r>
        </a:p>
      </dgm:t>
    </dgm:pt>
    <dgm:pt modelId="{FC2C81E1-76AF-4824-ABC9-092FA8430566}" cxnId="{CB2D036B-7466-475A-AAB9-2118791A8461}" type="parTrans">
      <dgm:prSet/>
      <dgm:spPr/>
      <dgm:t>
        <a:bodyPr/>
        <a:lstStyle/>
        <a:p>
          <a:endParaRPr lang="zh-CN" altLang="en-US"/>
        </a:p>
      </dgm:t>
    </dgm:pt>
    <dgm:pt modelId="{ED37CDCC-3000-4654-89C2-F1D94867B363}" cxnId="{CB2D036B-7466-475A-AAB9-2118791A8461}" type="sibTrans">
      <dgm:prSet/>
      <dgm:spPr/>
      <dgm:t>
        <a:bodyPr/>
        <a:lstStyle/>
        <a:p>
          <a:endParaRPr lang="zh-CN" altLang="en-US"/>
        </a:p>
      </dgm:t>
    </dgm:pt>
    <dgm:pt modelId="{3874C5D2-C25A-4AAA-97D5-EC11FD7E8216}" type="pres">
      <dgm:prSet presAssocID="{36B78994-3A04-4281-9474-1D65A96D9B94}" presName="Name0" presStyleCnt="0">
        <dgm:presLayoutVars>
          <dgm:dir/>
          <dgm:animLvl val="lvl"/>
          <dgm:resizeHandles val="exact"/>
        </dgm:presLayoutVars>
      </dgm:prSet>
      <dgm:spPr/>
    </dgm:pt>
    <dgm:pt modelId="{914DD1C1-481B-45B3-8AC8-D2239B2C49E9}" type="pres">
      <dgm:prSet presAssocID="{602FACB2-A9AB-433C-BE33-DB28905ABC1A}" presName="composite" presStyleCnt="0"/>
      <dgm:spPr/>
    </dgm:pt>
    <dgm:pt modelId="{D68709AA-2817-499E-A861-B941474988DE}" type="pres">
      <dgm:prSet presAssocID="{602FACB2-A9AB-433C-BE33-DB28905ABC1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1BEDBA6-00B9-441F-8F87-ED319DFEA176}" type="pres">
      <dgm:prSet presAssocID="{602FACB2-A9AB-433C-BE33-DB28905ABC1A}" presName="desTx" presStyleLbl="alignAccFollowNode1" presStyleIdx="0" presStyleCnt="3">
        <dgm:presLayoutVars>
          <dgm:bulletEnabled val="1"/>
        </dgm:presLayoutVars>
      </dgm:prSet>
      <dgm:spPr/>
    </dgm:pt>
    <dgm:pt modelId="{2E76B578-EEC7-43DF-953F-6E2659F3EFEE}" type="pres">
      <dgm:prSet presAssocID="{ADEB3636-D669-4E27-B415-9DEE7020FD5D}" presName="space" presStyleCnt="0"/>
      <dgm:spPr/>
    </dgm:pt>
    <dgm:pt modelId="{6D26B725-71B2-4625-A46F-046BA1272996}" type="pres">
      <dgm:prSet presAssocID="{71B92962-90E2-4496-8D2E-BB070DD41651}" presName="composite" presStyleCnt="0"/>
      <dgm:spPr/>
    </dgm:pt>
    <dgm:pt modelId="{33A0F960-31C1-4457-BC22-5690F348DCD4}" type="pres">
      <dgm:prSet presAssocID="{71B92962-90E2-4496-8D2E-BB070DD4165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87C7F60-41C5-44C4-B768-C1CBD624DE08}" type="pres">
      <dgm:prSet presAssocID="{71B92962-90E2-4496-8D2E-BB070DD41651}" presName="desTx" presStyleLbl="alignAccFollowNode1" presStyleIdx="1" presStyleCnt="3">
        <dgm:presLayoutVars>
          <dgm:bulletEnabled val="1"/>
        </dgm:presLayoutVars>
      </dgm:prSet>
      <dgm:spPr/>
    </dgm:pt>
    <dgm:pt modelId="{3B825652-A5F4-4D7B-BF88-6608809E540D}" type="pres">
      <dgm:prSet presAssocID="{33126025-B39D-4731-A1FF-64EDC5AE4A4E}" presName="space" presStyleCnt="0"/>
      <dgm:spPr/>
    </dgm:pt>
    <dgm:pt modelId="{AAE8184A-6833-42EC-8B29-1D289A23B969}" type="pres">
      <dgm:prSet presAssocID="{35055095-9D42-4C73-9C3B-3BF09F37FAA8}" presName="composite" presStyleCnt="0"/>
      <dgm:spPr/>
    </dgm:pt>
    <dgm:pt modelId="{DEE6D70F-8C73-4F6D-A22A-C181FC1305E6}" type="pres">
      <dgm:prSet presAssocID="{35055095-9D42-4C73-9C3B-3BF09F37FAA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3F6AA4E-EF0E-46E9-B5B9-82084493E203}" type="pres">
      <dgm:prSet presAssocID="{35055095-9D42-4C73-9C3B-3BF09F37FAA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67C520C-D883-4CFB-B15B-758A08229D93}" srcId="{602FACB2-A9AB-433C-BE33-DB28905ABC1A}" destId="{B6A29CFD-E876-422A-9819-1018E32EFF7E}" srcOrd="0" destOrd="0" parTransId="{7830CC80-F3FD-4362-9506-1A42F52B9889}" sibTransId="{D6700A7B-FFF6-47B1-89E8-CDF88B621321}"/>
    <dgm:cxn modelId="{9371FE11-9F7F-452B-8CE7-1CD38B9F58F7}" type="presOf" srcId="{B6A29CFD-E876-422A-9819-1018E32EFF7E}" destId="{91BEDBA6-00B9-441F-8F87-ED319DFEA176}" srcOrd="0" destOrd="0" presId="urn:microsoft.com/office/officeart/2005/8/layout/hList1"/>
    <dgm:cxn modelId="{FFEA3121-C74E-4E3B-A021-D2258534C0EE}" srcId="{602FACB2-A9AB-433C-BE33-DB28905ABC1A}" destId="{BAAF1669-B83A-4EE0-8CC3-43B5A69240C7}" srcOrd="1" destOrd="0" parTransId="{8AA61423-1D0E-4E6E-A61C-2B28BC5AC4E6}" sibTransId="{11EDCF0F-55A4-46E0-9074-6D251BECD571}"/>
    <dgm:cxn modelId="{62F2893F-32F4-4DA9-BC62-3FB1E0DAACF6}" srcId="{71B92962-90E2-4496-8D2E-BB070DD41651}" destId="{0C50C982-9542-44B1-8CF4-6C970AB0D5FF}" srcOrd="0" destOrd="0" parTransId="{01570C4A-CDA4-479E-89D9-665F033AC164}" sibTransId="{908620E6-75B7-4529-9F4C-720F5BCD9606}"/>
    <dgm:cxn modelId="{941DCA44-23AC-4859-B127-DDF110C44395}" srcId="{602FACB2-A9AB-433C-BE33-DB28905ABC1A}" destId="{1CC03B5C-C6C7-4815-A82A-2699C357B7C0}" srcOrd="2" destOrd="0" parTransId="{FB66BC75-4B65-4B97-B15C-7CBF2DED74F1}" sibTransId="{5B9B38C3-BACA-4416-BCE2-8F6A8E681B18}"/>
    <dgm:cxn modelId="{EBBF5C69-410F-4093-AD85-CFA9D419A49C}" type="presOf" srcId="{602FACB2-A9AB-433C-BE33-DB28905ABC1A}" destId="{D68709AA-2817-499E-A861-B941474988DE}" srcOrd="0" destOrd="0" presId="urn:microsoft.com/office/officeart/2005/8/layout/hList1"/>
    <dgm:cxn modelId="{CB2D036B-7466-475A-AAB9-2118791A8461}" srcId="{35055095-9D42-4C73-9C3B-3BF09F37FAA8}" destId="{B713E26A-C456-467A-909D-FC1BA590C2CC}" srcOrd="1" destOrd="0" parTransId="{FC2C81E1-76AF-4824-ABC9-092FA8430566}" sibTransId="{ED37CDCC-3000-4654-89C2-F1D94867B363}"/>
    <dgm:cxn modelId="{7F920B4C-F267-4A09-9439-78C3175D44A0}" type="presOf" srcId="{71B92962-90E2-4496-8D2E-BB070DD41651}" destId="{33A0F960-31C1-4457-BC22-5690F348DCD4}" srcOrd="0" destOrd="0" presId="urn:microsoft.com/office/officeart/2005/8/layout/hList1"/>
    <dgm:cxn modelId="{D3A44175-DF76-45BE-A17D-34B41D2E4AB7}" type="presOf" srcId="{35055095-9D42-4C73-9C3B-3BF09F37FAA8}" destId="{DEE6D70F-8C73-4F6D-A22A-C181FC1305E6}" srcOrd="0" destOrd="0" presId="urn:microsoft.com/office/officeart/2005/8/layout/hList1"/>
    <dgm:cxn modelId="{0DBE1B7E-95B9-4221-8F21-381EAB179E20}" type="presOf" srcId="{B713E26A-C456-467A-909D-FC1BA590C2CC}" destId="{23F6AA4E-EF0E-46E9-B5B9-82084493E203}" srcOrd="0" destOrd="1" presId="urn:microsoft.com/office/officeart/2005/8/layout/hList1"/>
    <dgm:cxn modelId="{6FE0E794-0DA4-4DB4-BA80-000BB27FD5E7}" type="presOf" srcId="{0C50C982-9542-44B1-8CF4-6C970AB0D5FF}" destId="{987C7F60-41C5-44C4-B768-C1CBD624DE08}" srcOrd="0" destOrd="0" presId="urn:microsoft.com/office/officeart/2005/8/layout/hList1"/>
    <dgm:cxn modelId="{28B3CEA1-7DF3-43B2-90B0-5846CFC68437}" srcId="{36B78994-3A04-4281-9474-1D65A96D9B94}" destId="{35055095-9D42-4C73-9C3B-3BF09F37FAA8}" srcOrd="2" destOrd="0" parTransId="{D5D4E1F0-AEB6-4DEE-9F1E-F1FE8544030E}" sibTransId="{E7CF84D8-1884-4826-8FD9-8F2594E27825}"/>
    <dgm:cxn modelId="{47B03FAA-52E0-4F4F-A08C-8BA248B9467C}" type="presOf" srcId="{76CE8F3C-948D-4B98-92CF-F4E7A9F3F35B}" destId="{23F6AA4E-EF0E-46E9-B5B9-82084493E203}" srcOrd="0" destOrd="0" presId="urn:microsoft.com/office/officeart/2005/8/layout/hList1"/>
    <dgm:cxn modelId="{37FEC0AE-A6F4-4FD3-A649-7BFF4AD4062C}" type="presOf" srcId="{C3651753-CC11-4EED-AFA1-A634678B06E3}" destId="{987C7F60-41C5-44C4-B768-C1CBD624DE08}" srcOrd="0" destOrd="1" presId="urn:microsoft.com/office/officeart/2005/8/layout/hList1"/>
    <dgm:cxn modelId="{04A182B8-1CC8-450F-BC1C-F05CEA589C23}" type="presOf" srcId="{36B78994-3A04-4281-9474-1D65A96D9B94}" destId="{3874C5D2-C25A-4AAA-97D5-EC11FD7E8216}" srcOrd="0" destOrd="0" presId="urn:microsoft.com/office/officeart/2005/8/layout/hList1"/>
    <dgm:cxn modelId="{8FD707BA-E21B-4DA0-9FF9-EBC3290585D4}" type="presOf" srcId="{BAAF1669-B83A-4EE0-8CC3-43B5A69240C7}" destId="{91BEDBA6-00B9-441F-8F87-ED319DFEA176}" srcOrd="0" destOrd="1" presId="urn:microsoft.com/office/officeart/2005/8/layout/hList1"/>
    <dgm:cxn modelId="{D9D1A8CF-72B5-4946-BD4D-716205D6FBBF}" type="presOf" srcId="{1CC03B5C-C6C7-4815-A82A-2699C357B7C0}" destId="{91BEDBA6-00B9-441F-8F87-ED319DFEA176}" srcOrd="0" destOrd="2" presId="urn:microsoft.com/office/officeart/2005/8/layout/hList1"/>
    <dgm:cxn modelId="{588747D4-C3B5-4EE4-9A85-867AE8B2317C}" srcId="{35055095-9D42-4C73-9C3B-3BF09F37FAA8}" destId="{76CE8F3C-948D-4B98-92CF-F4E7A9F3F35B}" srcOrd="0" destOrd="0" parTransId="{6E023D3D-6379-4D67-BF97-D77E8C002291}" sibTransId="{DD7E369F-D934-496D-941B-338DE42093D9}"/>
    <dgm:cxn modelId="{84E0F3DD-0377-4FE8-95D4-6EC7E729BE67}" srcId="{71B92962-90E2-4496-8D2E-BB070DD41651}" destId="{C3651753-CC11-4EED-AFA1-A634678B06E3}" srcOrd="1" destOrd="0" parTransId="{1C6ED60A-0DAD-4DFF-9926-3EA7E4744C0E}" sibTransId="{A15CEFF1-646B-4324-B6C2-5A758CA7F3E4}"/>
    <dgm:cxn modelId="{6A9BF5E8-DB78-49D9-B6D6-8455CB7BF608}" srcId="{36B78994-3A04-4281-9474-1D65A96D9B94}" destId="{71B92962-90E2-4496-8D2E-BB070DD41651}" srcOrd="1" destOrd="0" parTransId="{93D8040F-D19F-41FC-8247-07E895CD4E13}" sibTransId="{33126025-B39D-4731-A1FF-64EDC5AE4A4E}"/>
    <dgm:cxn modelId="{D015B3F9-45C6-4620-BF60-3031A79C2CE1}" srcId="{36B78994-3A04-4281-9474-1D65A96D9B94}" destId="{602FACB2-A9AB-433C-BE33-DB28905ABC1A}" srcOrd="0" destOrd="0" parTransId="{DDF76289-4048-40F1-BB62-8E632D478A3A}" sibTransId="{ADEB3636-D669-4E27-B415-9DEE7020FD5D}"/>
    <dgm:cxn modelId="{E88664F0-F54D-4857-AD19-B38E9E694B00}" type="presParOf" srcId="{3874C5D2-C25A-4AAA-97D5-EC11FD7E8216}" destId="{914DD1C1-481B-45B3-8AC8-D2239B2C49E9}" srcOrd="0" destOrd="0" presId="urn:microsoft.com/office/officeart/2005/8/layout/hList1"/>
    <dgm:cxn modelId="{6472F446-C863-4FAB-9AC2-CC4E68141F12}" type="presParOf" srcId="{914DD1C1-481B-45B3-8AC8-D2239B2C49E9}" destId="{D68709AA-2817-499E-A861-B941474988DE}" srcOrd="0" destOrd="0" presId="urn:microsoft.com/office/officeart/2005/8/layout/hList1"/>
    <dgm:cxn modelId="{83528184-376A-4CE5-89DA-0A598FCC9DAA}" type="presParOf" srcId="{914DD1C1-481B-45B3-8AC8-D2239B2C49E9}" destId="{91BEDBA6-00B9-441F-8F87-ED319DFEA176}" srcOrd="1" destOrd="0" presId="urn:microsoft.com/office/officeart/2005/8/layout/hList1"/>
    <dgm:cxn modelId="{37F6E9B7-8896-47DE-8FA2-353B9BC926BA}" type="presParOf" srcId="{3874C5D2-C25A-4AAA-97D5-EC11FD7E8216}" destId="{2E76B578-EEC7-43DF-953F-6E2659F3EFEE}" srcOrd="1" destOrd="0" presId="urn:microsoft.com/office/officeart/2005/8/layout/hList1"/>
    <dgm:cxn modelId="{53F4E68F-BB73-49B2-B3AF-C7F509816B7C}" type="presParOf" srcId="{3874C5D2-C25A-4AAA-97D5-EC11FD7E8216}" destId="{6D26B725-71B2-4625-A46F-046BA1272996}" srcOrd="2" destOrd="0" presId="urn:microsoft.com/office/officeart/2005/8/layout/hList1"/>
    <dgm:cxn modelId="{E995EF2C-F5E3-42CE-BBA3-FA8F719D8348}" type="presParOf" srcId="{6D26B725-71B2-4625-A46F-046BA1272996}" destId="{33A0F960-31C1-4457-BC22-5690F348DCD4}" srcOrd="0" destOrd="0" presId="urn:microsoft.com/office/officeart/2005/8/layout/hList1"/>
    <dgm:cxn modelId="{A74AFF37-6F06-4ED2-A20E-B71138AEE0F5}" type="presParOf" srcId="{6D26B725-71B2-4625-A46F-046BA1272996}" destId="{987C7F60-41C5-44C4-B768-C1CBD624DE08}" srcOrd="1" destOrd="0" presId="urn:microsoft.com/office/officeart/2005/8/layout/hList1"/>
    <dgm:cxn modelId="{D3953210-8ADC-4F53-AB2D-C19505A4B63A}" type="presParOf" srcId="{3874C5D2-C25A-4AAA-97D5-EC11FD7E8216}" destId="{3B825652-A5F4-4D7B-BF88-6608809E540D}" srcOrd="3" destOrd="0" presId="urn:microsoft.com/office/officeart/2005/8/layout/hList1"/>
    <dgm:cxn modelId="{C948A1E1-A8BD-4F46-B090-C94DCD1DDBEB}" type="presParOf" srcId="{3874C5D2-C25A-4AAA-97D5-EC11FD7E8216}" destId="{AAE8184A-6833-42EC-8B29-1D289A23B969}" srcOrd="4" destOrd="0" presId="urn:microsoft.com/office/officeart/2005/8/layout/hList1"/>
    <dgm:cxn modelId="{FB66352E-59DD-4D34-AD25-96EDA5B6022F}" type="presParOf" srcId="{AAE8184A-6833-42EC-8B29-1D289A23B969}" destId="{DEE6D70F-8C73-4F6D-A22A-C181FC1305E6}" srcOrd="0" destOrd="0" presId="urn:microsoft.com/office/officeart/2005/8/layout/hList1"/>
    <dgm:cxn modelId="{43F43326-473B-442A-953F-C37321A3E6C4}" type="presParOf" srcId="{AAE8184A-6833-42EC-8B29-1D289A23B969}" destId="{23F6AA4E-EF0E-46E9-B5B9-82084493E2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B1B45C-BE62-4CC6-B9CD-8AB202CB56E2}" type="doc">
      <dgm:prSet loTypeId="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1FE501-FDC3-49CB-AE6A-C6E4597E762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/>
            <a:t>时间片过短</a:t>
          </a:r>
          <a:r>
            <a:rPr lang="zh-CN" altLang="en-US" b="1" dirty="0"/>
            <a:t/>
          </a:r>
          <a:endParaRPr lang="zh-CN" altLang="en-US" b="1" dirty="0"/>
        </a:p>
      </dgm:t>
    </dgm:pt>
    <dgm:pt modelId="{70E3D959-5280-4935-8EBA-D4DE1386538A}" cxnId="{A537CBED-5F73-41B2-B125-F2BE37299AC3}" type="parTrans">
      <dgm:prSet/>
      <dgm:spPr/>
      <dgm:t>
        <a:bodyPr/>
        <a:lstStyle/>
        <a:p>
          <a:endParaRPr lang="zh-CN" altLang="en-US"/>
        </a:p>
      </dgm:t>
    </dgm:pt>
    <dgm:pt modelId="{A11B8088-F4A5-4FAF-BB15-E10F7FD2BCFE}" cxnId="{A537CBED-5F73-41B2-B125-F2BE37299AC3}" type="sibTrans">
      <dgm:prSet/>
      <dgm:spPr/>
      <dgm:t>
        <a:bodyPr/>
        <a:lstStyle/>
        <a:p>
          <a:endParaRPr lang="zh-CN" altLang="en-US"/>
        </a:p>
      </dgm:t>
    </dgm:pt>
    <dgm:pt modelId="{99321C56-7D0C-498B-9EEA-E5C515BE6FD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b="1" dirty="0"/>
            <a:t>有利于短作业</a:t>
          </a:r>
          <a:r>
            <a:rPr lang="zh-CN" altLang="en-US" b="1" dirty="0"/>
            <a:t/>
          </a:r>
          <a:endParaRPr lang="zh-CN" altLang="en-US" b="1" dirty="0"/>
        </a:p>
      </dgm:t>
    </dgm:pt>
    <dgm:pt modelId="{F25A123A-3E19-43AA-A049-A188D25EFFB2}" cxnId="{6474948D-B5C3-4D4D-9B02-CF87CA659E16}" type="parTrans">
      <dgm:prSet/>
      <dgm:spPr/>
    </dgm:pt>
    <dgm:pt modelId="{1DC59512-08D3-4D9F-A0AB-D07F63F55D5B}" cxnId="{6474948D-B5C3-4D4D-9B02-CF87CA659E16}" type="sibTrans">
      <dgm:prSet/>
      <dgm:spPr/>
    </dgm:pt>
    <dgm:pt modelId="{87BD0350-2211-4E31-8E38-F901A50C59A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b="1" dirty="0"/>
            <a:t>调度和上下文切换过于频繁</a:t>
          </a:r>
          <a:r>
            <a:rPr b="1"/>
            <a:t/>
          </a:r>
          <a:endParaRPr b="1"/>
        </a:p>
      </dgm:t>
    </dgm:pt>
    <dgm:pt modelId="{8D4ECFF7-10F6-4031-926E-979714F5913D}" cxnId="{0D98F3D4-10AB-42CE-97BE-0DE28A453B60}" type="parTrans">
      <dgm:prSet/>
      <dgm:spPr/>
    </dgm:pt>
    <dgm:pt modelId="{7CD905DE-52C5-41E7-80F4-4CC71FAFEC70}" cxnId="{0D98F3D4-10AB-42CE-97BE-0DE28A453B60}" type="sibTrans">
      <dgm:prSet/>
      <dgm:spPr/>
    </dgm:pt>
    <dgm:pt modelId="{1DAD0D4C-DE29-429B-A7D7-B61678C0789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latin typeface="Times New Roman" panose="02020603050405020304" charset="0"/>
              <a:cs typeface="Times New Roman" panose="02020603050405020304" charset="0"/>
            </a:rPr>
            <a:t>时间片过长</a:t>
          </a:r>
          <a:r>
            <a:rPr lang="zh-CN" altLang="en-US" b="1" dirty="0">
              <a:latin typeface="Times New Roman" panose="02020603050405020304" charset="0"/>
              <a:cs typeface="Times New Roman" panose="02020603050405020304" charset="0"/>
            </a:rPr>
            <a:t/>
          </a:r>
          <a:endParaRPr lang="zh-CN" altLang="en-US" b="1" dirty="0">
            <a:latin typeface="Times New Roman" panose="02020603050405020304" charset="0"/>
            <a:cs typeface="Times New Roman" panose="02020603050405020304" charset="0"/>
          </a:endParaRPr>
        </a:p>
      </dgm:t>
    </dgm:pt>
    <dgm:pt modelId="{65F8D050-EE5B-4DB8-9AF2-C9B0ED7FB0D9}" cxnId="{08FF80E7-3733-4142-89FF-ED26246F505E}" type="parTrans">
      <dgm:prSet/>
      <dgm:spPr/>
      <dgm:t>
        <a:bodyPr/>
        <a:lstStyle/>
        <a:p>
          <a:endParaRPr lang="zh-CN" altLang="en-US"/>
        </a:p>
      </dgm:t>
    </dgm:pt>
    <dgm:pt modelId="{5AE5C89E-169A-4334-8A07-629BCB1BD66C}" cxnId="{08FF80E7-3733-4142-89FF-ED26246F505E}" type="sibTrans">
      <dgm:prSet/>
      <dgm:spPr/>
      <dgm:t>
        <a:bodyPr/>
        <a:lstStyle/>
        <a:p>
          <a:endParaRPr lang="zh-CN" altLang="en-US"/>
        </a:p>
      </dgm:t>
    </dgm:pt>
    <dgm:pt modelId="{632C620B-1427-4F59-966B-FF66E528A30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b="1" dirty="0">
              <a:latin typeface="Times New Roman" panose="02020603050405020304" charset="0"/>
              <a:cs typeface="Times New Roman" panose="02020603050405020304" charset="0"/>
            </a:rPr>
            <a:t>有利于长作业</a:t>
          </a:r>
          <a:r>
            <a:rPr lang="zh-CN" altLang="en-US" b="1" dirty="0">
              <a:latin typeface="Times New Roman" panose="02020603050405020304" charset="0"/>
              <a:cs typeface="Times New Roman" panose="02020603050405020304" charset="0"/>
            </a:rPr>
            <a:t/>
          </a:r>
          <a:endParaRPr lang="zh-CN" altLang="en-US" b="1" dirty="0">
            <a:latin typeface="Times New Roman" panose="02020603050405020304" charset="0"/>
            <a:cs typeface="Times New Roman" panose="02020603050405020304" charset="0"/>
          </a:endParaRPr>
        </a:p>
      </dgm:t>
    </dgm:pt>
    <dgm:pt modelId="{4B5FEF95-C63D-4D11-A5B1-72AF338B0C36}" cxnId="{A6353577-1E0F-4A7B-92A6-B36D5A4C6038}" type="parTrans">
      <dgm:prSet/>
      <dgm:spPr/>
    </dgm:pt>
    <dgm:pt modelId="{9C142AC1-8ADE-46DB-9686-F37F117CEFC6}" cxnId="{A6353577-1E0F-4A7B-92A6-B36D5A4C6038}" type="sibTrans">
      <dgm:prSet/>
      <dgm:spPr/>
    </dgm:pt>
    <dgm:pt modelId="{A6BE7284-3F81-4139-B029-BDA13D9325C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b="1" dirty="0">
              <a:latin typeface="Times New Roman" panose="02020603050405020304" charset="0"/>
              <a:cs typeface="Times New Roman" panose="02020603050405020304" charset="0"/>
            </a:rPr>
            <a:t>退化为</a:t>
          </a:r>
          <a:r>
            <a:rPr lang="en-US" altLang="zh-CN" b="1" dirty="0">
              <a:latin typeface="Times New Roman" panose="02020603050405020304" charset="0"/>
              <a:cs typeface="Times New Roman" panose="02020603050405020304" charset="0"/>
            </a:rPr>
            <a:t>FCFS</a:t>
          </a:r>
          <a:r>
            <a:rPr lang="zh-CN" altLang="en-US" b="1" dirty="0">
              <a:latin typeface="Times New Roman" panose="02020603050405020304" charset="0"/>
              <a:cs typeface="Times New Roman" panose="02020603050405020304" charset="0"/>
            </a:rPr>
            <a:t/>
          </a:r>
          <a:endParaRPr lang="zh-CN" altLang="en-US" b="1" dirty="0">
            <a:latin typeface="Times New Roman" panose="02020603050405020304" charset="0"/>
            <a:cs typeface="Times New Roman" panose="02020603050405020304" charset="0"/>
          </a:endParaRPr>
        </a:p>
      </dgm:t>
    </dgm:pt>
    <dgm:pt modelId="{D757E15B-D64D-4770-99BB-75F97976A0BF}" cxnId="{B2FCC921-1A64-499F-ACF7-8C04F5F48DF1}" type="parTrans">
      <dgm:prSet/>
      <dgm:spPr/>
    </dgm:pt>
    <dgm:pt modelId="{DA1AF4C8-D754-445E-83A5-E83A339B24E7}" cxnId="{B2FCC921-1A64-499F-ACF7-8C04F5F48DF1}" type="sibTrans">
      <dgm:prSet/>
      <dgm:spPr/>
    </dgm:pt>
    <dgm:pt modelId="{B16568B7-53A6-4A35-A627-25292E580C5B}" type="pres">
      <dgm:prSet presAssocID="{43B1B45C-BE62-4CC6-B9CD-8AB202CB56E2}" presName="compositeShape" presStyleCnt="0">
        <dgm:presLayoutVars>
          <dgm:chMax val="2"/>
          <dgm:dir/>
          <dgm:resizeHandles val="exact"/>
        </dgm:presLayoutVars>
      </dgm:prSet>
      <dgm:spPr/>
    </dgm:pt>
    <dgm:pt modelId="{F8EAE484-F413-4DEA-9A44-5DD6220B2585}" type="pres">
      <dgm:prSet presAssocID="{231FE501-FDC3-49CB-AE6A-C6E4597E762E}" presName="upArrow" presStyleLbl="node1" presStyleIdx="0" presStyleCnt="2"/>
      <dgm:spPr/>
    </dgm:pt>
    <dgm:pt modelId="{0CD0C385-D9E8-4FE4-908D-A3A0D1DD06AA}" type="pres">
      <dgm:prSet presAssocID="{231FE501-FDC3-49CB-AE6A-C6E4597E762E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213B118-40DA-41D3-9168-F236E6D5CF8D}" type="pres">
      <dgm:prSet presAssocID="{1DAD0D4C-DE29-429B-A7D7-B61678C07897}" presName="downArrow" presStyleLbl="node1" presStyleIdx="1" presStyleCnt="2"/>
      <dgm:spPr/>
    </dgm:pt>
    <dgm:pt modelId="{7C644424-C5B8-4C2C-A1D3-AF29AC19054A}" type="pres">
      <dgm:prSet presAssocID="{1DAD0D4C-DE29-429B-A7D7-B61678C07897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A537CBED-5F73-41B2-B125-F2BE37299AC3}" srcId="{43B1B45C-BE62-4CC6-B9CD-8AB202CB56E2}" destId="{231FE501-FDC3-49CB-AE6A-C6E4597E762E}" srcOrd="0" destOrd="0" parTransId="{70E3D959-5280-4935-8EBA-D4DE1386538A}" sibTransId="{A11B8088-F4A5-4FAF-BB15-E10F7FD2BCFE}"/>
    <dgm:cxn modelId="{6474948D-B5C3-4D4D-9B02-CF87CA659E16}" srcId="{231FE501-FDC3-49CB-AE6A-C6E4597E762E}" destId="{99321C56-7D0C-498B-9EEA-E5C515BE6FD0}" srcOrd="0" destOrd="0" parTransId="{F25A123A-3E19-43AA-A049-A188D25EFFB2}" sibTransId="{1DC59512-08D3-4D9F-A0AB-D07F63F55D5B}"/>
    <dgm:cxn modelId="{0D98F3D4-10AB-42CE-97BE-0DE28A453B60}" srcId="{231FE501-FDC3-49CB-AE6A-C6E4597E762E}" destId="{87BD0350-2211-4E31-8E38-F901A50C59A3}" srcOrd="1" destOrd="0" parTransId="{8D4ECFF7-10F6-4031-926E-979714F5913D}" sibTransId="{7CD905DE-52C5-41E7-80F4-4CC71FAFEC70}"/>
    <dgm:cxn modelId="{08FF80E7-3733-4142-89FF-ED26246F505E}" srcId="{43B1B45C-BE62-4CC6-B9CD-8AB202CB56E2}" destId="{1DAD0D4C-DE29-429B-A7D7-B61678C07897}" srcOrd="1" destOrd="0" parTransId="{65F8D050-EE5B-4DB8-9AF2-C9B0ED7FB0D9}" sibTransId="{5AE5C89E-169A-4334-8A07-629BCB1BD66C}"/>
    <dgm:cxn modelId="{A6353577-1E0F-4A7B-92A6-B36D5A4C6038}" srcId="{1DAD0D4C-DE29-429B-A7D7-B61678C07897}" destId="{632C620B-1427-4F59-966B-FF66E528A306}" srcOrd="0" destOrd="1" parTransId="{4B5FEF95-C63D-4D11-A5B1-72AF338B0C36}" sibTransId="{9C142AC1-8ADE-46DB-9686-F37F117CEFC6}"/>
    <dgm:cxn modelId="{B2FCC921-1A64-499F-ACF7-8C04F5F48DF1}" srcId="{1DAD0D4C-DE29-429B-A7D7-B61678C07897}" destId="{A6BE7284-3F81-4139-B029-BDA13D9325C2}" srcOrd="1" destOrd="1" parTransId="{D757E15B-D64D-4770-99BB-75F97976A0BF}" sibTransId="{DA1AF4C8-D754-445E-83A5-E83A339B24E7}"/>
    <dgm:cxn modelId="{0B8C94D5-411A-4282-9829-D9290062FF4F}" type="presOf" srcId="{43B1B45C-BE62-4CC6-B9CD-8AB202CB56E2}" destId="{B16568B7-53A6-4A35-A627-25292E580C5B}" srcOrd="0" destOrd="0" presId="urn:microsoft.com/office/officeart/2005/8/layout/arrow4"/>
    <dgm:cxn modelId="{83682CEC-314E-4501-89F9-C968E68F9FCD}" type="presParOf" srcId="{B16568B7-53A6-4A35-A627-25292E580C5B}" destId="{F8EAE484-F413-4DEA-9A44-5DD6220B2585}" srcOrd="0" destOrd="0" presId="urn:microsoft.com/office/officeart/2005/8/layout/arrow4"/>
    <dgm:cxn modelId="{1DB76784-4DCA-48A1-B329-24D4E8B9E0BC}" type="presParOf" srcId="{B16568B7-53A6-4A35-A627-25292E580C5B}" destId="{0CD0C385-D9E8-4FE4-908D-A3A0D1DD06AA}" srcOrd="1" destOrd="0" presId="urn:microsoft.com/office/officeart/2005/8/layout/arrow4"/>
    <dgm:cxn modelId="{2FAA707A-AD5E-429D-B430-1026083398B7}" type="presOf" srcId="{231FE501-FDC3-49CB-AE6A-C6E4597E762E}" destId="{0CD0C385-D9E8-4FE4-908D-A3A0D1DD06AA}" srcOrd="0" destOrd="0" presId="urn:microsoft.com/office/officeart/2005/8/layout/arrow4"/>
    <dgm:cxn modelId="{56DB8AE1-27B7-4D8F-A360-1B0D3A845CD4}" type="presOf" srcId="{99321C56-7D0C-498B-9EEA-E5C515BE6FD0}" destId="{0CD0C385-D9E8-4FE4-908D-A3A0D1DD06AA}" srcOrd="0" destOrd="1" presId="urn:microsoft.com/office/officeart/2005/8/layout/arrow4"/>
    <dgm:cxn modelId="{CA3722FD-CE31-49D8-9CDF-F42CC24E5B4C}" type="presOf" srcId="{87BD0350-2211-4E31-8E38-F901A50C59A3}" destId="{0CD0C385-D9E8-4FE4-908D-A3A0D1DD06AA}" srcOrd="0" destOrd="2" presId="urn:microsoft.com/office/officeart/2005/8/layout/arrow4"/>
    <dgm:cxn modelId="{E0E40E92-71CE-47A0-86E3-76CFD1153930}" type="presParOf" srcId="{B16568B7-53A6-4A35-A627-25292E580C5B}" destId="{F213B118-40DA-41D3-9168-F236E6D5CF8D}" srcOrd="2" destOrd="0" presId="urn:microsoft.com/office/officeart/2005/8/layout/arrow4"/>
    <dgm:cxn modelId="{1AACC452-7711-44FF-9B70-D547A036E27F}" type="presParOf" srcId="{B16568B7-53A6-4A35-A627-25292E580C5B}" destId="{7C644424-C5B8-4C2C-A1D3-AF29AC19054A}" srcOrd="3" destOrd="0" presId="urn:microsoft.com/office/officeart/2005/8/layout/arrow4"/>
    <dgm:cxn modelId="{08057CDE-D8BD-481A-A2A6-363EBD156D23}" type="presOf" srcId="{1DAD0D4C-DE29-429B-A7D7-B61678C07897}" destId="{7C644424-C5B8-4C2C-A1D3-AF29AC19054A}" srcOrd="0" destOrd="0" presId="urn:microsoft.com/office/officeart/2005/8/layout/arrow4"/>
    <dgm:cxn modelId="{5F50481A-ADEC-44B4-93FD-9B66DDB492D0}" type="presOf" srcId="{632C620B-1427-4F59-966B-FF66E528A306}" destId="{7C644424-C5B8-4C2C-A1D3-AF29AC19054A}" srcOrd="0" destOrd="1" presId="urn:microsoft.com/office/officeart/2005/8/layout/arrow4"/>
    <dgm:cxn modelId="{0177DA5C-8034-4218-B704-874C7A01DFF7}" type="presOf" srcId="{A6BE7284-3F81-4139-B029-BDA13D9325C2}" destId="{7C644424-C5B8-4C2C-A1D3-AF29AC19054A}" srcOrd="0" destOrd="2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A3D3AD-F864-49F4-BD5A-EF48657F85A9}" type="doc">
      <dgm:prSet loTypeId="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BFE34EE4-3508-43E2-9138-9CDE7D445683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solidFill>
                <a:schemeClr val="tx1"/>
              </a:solidFill>
            </a:rPr>
            <a:t>设多个就绪队列</a:t>
          </a:r>
          <a:r>
            <a:rPr lang="en-US" dirty="0">
              <a:solidFill>
                <a:schemeClr val="tx1"/>
              </a:solidFill>
            </a:rPr>
            <a:t>(</a:t>
          </a:r>
          <a:r>
            <a:rPr lang="zh-CN" dirty="0">
              <a:solidFill>
                <a:schemeClr val="tx1"/>
              </a:solidFill>
            </a:rPr>
            <a:t>按优先级划分</a:t>
          </a:r>
          <a:r>
            <a:rPr lang="en-US" dirty="0">
              <a:solidFill>
                <a:schemeClr val="tx1"/>
              </a:solidFill>
            </a:rPr>
            <a:t>)</a:t>
          </a:r>
          <a:r>
            <a:rPr lang="zh-CN" dirty="0">
              <a:solidFill>
                <a:schemeClr val="tx1"/>
              </a:solidFill>
            </a:rPr>
            <a:t>，优先权越高，获得的时间片越小</a:t>
          </a:r>
          <a:r>
            <a:rPr lang="zh-CN" dirty="0">
              <a:solidFill>
                <a:schemeClr val="tx1"/>
              </a:solidFill>
            </a:rPr>
            <a:t/>
          </a:r>
          <a:endParaRPr lang="zh-CN" dirty="0">
            <a:solidFill>
              <a:schemeClr val="tx1"/>
            </a:solidFill>
          </a:endParaRPr>
        </a:p>
      </dgm:t>
    </dgm:pt>
    <dgm:pt modelId="{419FB568-4701-4A65-A4CE-36EA6F9731A0}" cxnId="{BD6D694F-115F-4E43-8000-9D6B8072134F}" type="parTrans">
      <dgm:prSet/>
      <dgm:spPr/>
      <dgm:t>
        <a:bodyPr/>
        <a:lstStyle/>
        <a:p>
          <a:endParaRPr lang="zh-CN" altLang="en-US"/>
        </a:p>
      </dgm:t>
    </dgm:pt>
    <dgm:pt modelId="{13FAEF56-EF56-4F3E-BA47-938531864FCB}" cxnId="{BD6D694F-115F-4E43-8000-9D6B8072134F}" type="sibTrans">
      <dgm:prSet/>
      <dgm:spPr/>
      <dgm:t>
        <a:bodyPr/>
        <a:lstStyle/>
        <a:p>
          <a:endParaRPr lang="zh-CN" altLang="en-US"/>
        </a:p>
      </dgm:t>
    </dgm:pt>
    <dgm:pt modelId="{2EC1E103-4E6D-422D-A9D4-D70E2A5E74A0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新进程进入系统后，放入第一个队列，按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FCFS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原则等待。第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个时间片执行完后，便放入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i+1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队列尾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zh-CN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gm:t>
    </dgm:pt>
    <dgm:pt modelId="{D25F7E5A-D518-43D2-8DDF-90231A60DDA6}" cxnId="{E53E6AB8-C36A-484C-8B89-E071C5E71191}" type="parTrans">
      <dgm:prSet/>
      <dgm:spPr/>
      <dgm:t>
        <a:bodyPr/>
        <a:lstStyle/>
        <a:p>
          <a:endParaRPr lang="zh-CN" altLang="en-US"/>
        </a:p>
      </dgm:t>
    </dgm:pt>
    <dgm:pt modelId="{06FE4826-DBB1-4CEA-B345-D2C6C2D5BF0D}" cxnId="{E53E6AB8-C36A-484C-8B89-E071C5E71191}" type="sibTrans">
      <dgm:prSet/>
      <dgm:spPr/>
      <dgm:t>
        <a:bodyPr/>
        <a:lstStyle/>
        <a:p>
          <a:endParaRPr lang="zh-CN" altLang="en-US"/>
        </a:p>
      </dgm:t>
    </dgm:pt>
    <dgm:pt modelId="{7E04FD3D-ED6A-49B6-BD2A-A1A4ABC63FCF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仅当队列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L1—Li 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空时，才从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Li+1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队列中调度进程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——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可以抢占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zh-CN">
            <a:solidFill>
              <a:srgbClr val="C00000"/>
            </a:solidFill>
            <a:latin typeface="Times New Roman" panose="02020603050405020304" charset="0"/>
            <a:cs typeface="Times New Roman" panose="02020603050405020304" charset="0"/>
          </a:endParaRPr>
        </a:p>
      </dgm:t>
    </dgm:pt>
    <dgm:pt modelId="{58A840FB-01D7-4EAA-BD6F-E01E729D1EF1}" cxnId="{95A74287-75EE-4443-B70B-858ADEFE1E56}" type="parTrans">
      <dgm:prSet/>
      <dgm:spPr/>
      <dgm:t>
        <a:bodyPr/>
        <a:lstStyle/>
        <a:p>
          <a:endParaRPr lang="zh-CN" altLang="en-US"/>
        </a:p>
      </dgm:t>
    </dgm:pt>
    <dgm:pt modelId="{C139F367-B9D5-41E6-9835-88E92D20D3CA}" cxnId="{95A74287-75EE-4443-B70B-858ADEFE1E56}" type="sibTrans">
      <dgm:prSet/>
      <dgm:spPr/>
      <dgm:t>
        <a:bodyPr/>
        <a:lstStyle/>
        <a:p>
          <a:endParaRPr lang="zh-CN" altLang="en-US"/>
        </a:p>
      </dgm:t>
    </dgm:pt>
    <dgm:pt modelId="{8E967FF0-01D7-4D2C-87A6-51830C7832D2}" type="pres">
      <dgm:prSet presAssocID="{6AA3D3AD-F864-49F4-BD5A-EF48657F85A9}" presName="linear" presStyleCnt="0">
        <dgm:presLayoutVars>
          <dgm:animLvl val="lvl"/>
          <dgm:resizeHandles val="exact"/>
        </dgm:presLayoutVars>
      </dgm:prSet>
      <dgm:spPr/>
    </dgm:pt>
    <dgm:pt modelId="{738FE3E5-DEFC-4D36-A30C-F5EDF99109FE}" type="pres">
      <dgm:prSet presAssocID="{BFE34EE4-3508-43E2-9138-9CDE7D4456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9C57AC-F9EC-4716-95CE-AFAF6C181880}" type="pres">
      <dgm:prSet presAssocID="{13FAEF56-EF56-4F3E-BA47-938531864FCB}" presName="spacer" presStyleCnt="0"/>
      <dgm:spPr/>
    </dgm:pt>
    <dgm:pt modelId="{7B9B0BFF-75E4-48AF-964C-0264FB0A7A85}" type="pres">
      <dgm:prSet presAssocID="{2EC1E103-4E6D-422D-A9D4-D70E2A5E74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D23F1F-C6C1-465F-8B5D-6E7DDAB81598}" type="pres">
      <dgm:prSet presAssocID="{06FE4826-DBB1-4CEA-B345-D2C6C2D5BF0D}" presName="spacer" presStyleCnt="0"/>
      <dgm:spPr/>
    </dgm:pt>
    <dgm:pt modelId="{081055AB-7B91-4BFF-A381-B816014E12E8}" type="pres">
      <dgm:prSet presAssocID="{7E04FD3D-ED6A-49B6-BD2A-A1A4ABC63FC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6D694F-115F-4E43-8000-9D6B8072134F}" srcId="{6AA3D3AD-F864-49F4-BD5A-EF48657F85A9}" destId="{BFE34EE4-3508-43E2-9138-9CDE7D445683}" srcOrd="0" destOrd="0" parTransId="{419FB568-4701-4A65-A4CE-36EA6F9731A0}" sibTransId="{13FAEF56-EF56-4F3E-BA47-938531864FCB}"/>
    <dgm:cxn modelId="{E53E6AB8-C36A-484C-8B89-E071C5E71191}" srcId="{6AA3D3AD-F864-49F4-BD5A-EF48657F85A9}" destId="{2EC1E103-4E6D-422D-A9D4-D70E2A5E74A0}" srcOrd="1" destOrd="0" parTransId="{D25F7E5A-D518-43D2-8DDF-90231A60DDA6}" sibTransId="{06FE4826-DBB1-4CEA-B345-D2C6C2D5BF0D}"/>
    <dgm:cxn modelId="{95A74287-75EE-4443-B70B-858ADEFE1E56}" srcId="{6AA3D3AD-F864-49F4-BD5A-EF48657F85A9}" destId="{7E04FD3D-ED6A-49B6-BD2A-A1A4ABC63FCF}" srcOrd="2" destOrd="0" parTransId="{58A840FB-01D7-4EAA-BD6F-E01E729D1EF1}" sibTransId="{C139F367-B9D5-41E6-9835-88E92D20D3CA}"/>
    <dgm:cxn modelId="{DF26729C-5DCD-4EB7-A7CF-95ACDBEE5C94}" type="presOf" srcId="{6AA3D3AD-F864-49F4-BD5A-EF48657F85A9}" destId="{8E967FF0-01D7-4D2C-87A6-51830C7832D2}" srcOrd="0" destOrd="0" presId="urn:microsoft.com/office/officeart/2005/8/layout/vList2"/>
    <dgm:cxn modelId="{242CC8F2-BF67-428E-BCEC-25BFF1D39641}" type="presParOf" srcId="{8E967FF0-01D7-4D2C-87A6-51830C7832D2}" destId="{738FE3E5-DEFC-4D36-A30C-F5EDF99109FE}" srcOrd="0" destOrd="0" presId="urn:microsoft.com/office/officeart/2005/8/layout/vList2"/>
    <dgm:cxn modelId="{92F7CA37-15ED-47AD-A95C-394A55482A15}" type="presOf" srcId="{BFE34EE4-3508-43E2-9138-9CDE7D445683}" destId="{738FE3E5-DEFC-4D36-A30C-F5EDF99109FE}" srcOrd="0" destOrd="0" presId="urn:microsoft.com/office/officeart/2005/8/layout/vList2"/>
    <dgm:cxn modelId="{6A92E2D8-FB22-43FE-9191-23CD69CA9B6E}" type="presParOf" srcId="{8E967FF0-01D7-4D2C-87A6-51830C7832D2}" destId="{969C57AC-F9EC-4716-95CE-AFAF6C181880}" srcOrd="1" destOrd="0" presId="urn:microsoft.com/office/officeart/2005/8/layout/vList2"/>
    <dgm:cxn modelId="{4EF2752A-BCE5-4D2F-89AC-06364C473AF9}" type="presParOf" srcId="{8E967FF0-01D7-4D2C-87A6-51830C7832D2}" destId="{7B9B0BFF-75E4-48AF-964C-0264FB0A7A85}" srcOrd="2" destOrd="0" presId="urn:microsoft.com/office/officeart/2005/8/layout/vList2"/>
    <dgm:cxn modelId="{6B32B186-99F1-42DA-937C-641509AD8B72}" type="presOf" srcId="{2EC1E103-4E6D-422D-A9D4-D70E2A5E74A0}" destId="{7B9B0BFF-75E4-48AF-964C-0264FB0A7A85}" srcOrd="0" destOrd="0" presId="urn:microsoft.com/office/officeart/2005/8/layout/vList2"/>
    <dgm:cxn modelId="{B11A24EA-C031-4BDA-AE83-055CC1FB0D34}" type="presParOf" srcId="{8E967FF0-01D7-4D2C-87A6-51830C7832D2}" destId="{2AD23F1F-C6C1-465F-8B5D-6E7DDAB81598}" srcOrd="3" destOrd="0" presId="urn:microsoft.com/office/officeart/2005/8/layout/vList2"/>
    <dgm:cxn modelId="{46FE155C-37B7-4BB4-AF59-B8D9EABDA18E}" type="presParOf" srcId="{8E967FF0-01D7-4D2C-87A6-51830C7832D2}" destId="{081055AB-7B91-4BFF-A381-B816014E12E8}" srcOrd="4" destOrd="0" presId="urn:microsoft.com/office/officeart/2005/8/layout/vList2"/>
    <dgm:cxn modelId="{25398548-BF94-444F-BD70-EB8B0456022C}" type="presOf" srcId="{7E04FD3D-ED6A-49B6-BD2A-A1A4ABC63FCF}" destId="{081055AB-7B91-4BFF-A381-B816014E12E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A3D3AD-F864-49F4-BD5A-EF48657F85A9}" type="doc">
      <dgm:prSet loTypeId="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BFE34EE4-3508-43E2-9138-9CDE7D445683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solidFill>
                <a:schemeClr val="tx1"/>
              </a:solidFill>
            </a:rPr>
            <a:t>设多个就绪队列</a:t>
          </a:r>
          <a:r>
            <a:rPr lang="en-US" dirty="0">
              <a:solidFill>
                <a:schemeClr val="tx1"/>
              </a:solidFill>
            </a:rPr>
            <a:t>(</a:t>
          </a:r>
          <a:r>
            <a:rPr lang="zh-CN" dirty="0">
              <a:solidFill>
                <a:schemeClr val="tx1"/>
              </a:solidFill>
            </a:rPr>
            <a:t>按优先级划分</a:t>
          </a:r>
          <a:r>
            <a:rPr lang="en-US" dirty="0">
              <a:solidFill>
                <a:schemeClr val="tx1"/>
              </a:solidFill>
            </a:rPr>
            <a:t>)</a:t>
          </a:r>
          <a:r>
            <a:rPr lang="zh-CN" dirty="0">
              <a:solidFill>
                <a:schemeClr val="tx1"/>
              </a:solidFill>
            </a:rPr>
            <a:t>，优先权越高，获得的时间片越小</a:t>
          </a:r>
          <a:r>
            <a:rPr lang="zh-CN" dirty="0">
              <a:solidFill>
                <a:schemeClr val="tx1"/>
              </a:solidFill>
            </a:rPr>
            <a:t/>
          </a:r>
          <a:endParaRPr lang="zh-CN" dirty="0">
            <a:solidFill>
              <a:schemeClr val="tx1"/>
            </a:solidFill>
          </a:endParaRPr>
        </a:p>
      </dgm:t>
    </dgm:pt>
    <dgm:pt modelId="{419FB568-4701-4A65-A4CE-36EA6F9731A0}" cxnId="{BD6D694F-115F-4E43-8000-9D6B8072134F}" type="parTrans">
      <dgm:prSet/>
      <dgm:spPr/>
      <dgm:t>
        <a:bodyPr/>
        <a:lstStyle/>
        <a:p>
          <a:endParaRPr lang="zh-CN" altLang="en-US"/>
        </a:p>
      </dgm:t>
    </dgm:pt>
    <dgm:pt modelId="{13FAEF56-EF56-4F3E-BA47-938531864FCB}" cxnId="{BD6D694F-115F-4E43-8000-9D6B8072134F}" type="sibTrans">
      <dgm:prSet/>
      <dgm:spPr/>
      <dgm:t>
        <a:bodyPr/>
        <a:lstStyle/>
        <a:p>
          <a:endParaRPr lang="zh-CN" altLang="en-US"/>
        </a:p>
      </dgm:t>
    </dgm:pt>
    <dgm:pt modelId="{2EC1E103-4E6D-422D-A9D4-D70E2A5E74A0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新进程进入系统后，放入第一个队列，按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FCFS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原则等待。第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个时间片执行完后，便放入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i+1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队列尾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zh-CN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gm:t>
    </dgm:pt>
    <dgm:pt modelId="{D25F7E5A-D518-43D2-8DDF-90231A60DDA6}" cxnId="{E53E6AB8-C36A-484C-8B89-E071C5E71191}" type="parTrans">
      <dgm:prSet/>
      <dgm:spPr/>
      <dgm:t>
        <a:bodyPr/>
        <a:lstStyle/>
        <a:p>
          <a:endParaRPr lang="zh-CN" altLang="en-US"/>
        </a:p>
      </dgm:t>
    </dgm:pt>
    <dgm:pt modelId="{06FE4826-DBB1-4CEA-B345-D2C6C2D5BF0D}" cxnId="{E53E6AB8-C36A-484C-8B89-E071C5E71191}" type="sibTrans">
      <dgm:prSet/>
      <dgm:spPr/>
      <dgm:t>
        <a:bodyPr/>
        <a:lstStyle/>
        <a:p>
          <a:endParaRPr lang="zh-CN" altLang="en-US"/>
        </a:p>
      </dgm:t>
    </dgm:pt>
    <dgm:pt modelId="{7E04FD3D-ED6A-49B6-BD2A-A1A4ABC63FCF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仅当队列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L1—Li 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空时，才从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Li+1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队列中调度进程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——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可以抢占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zh-CN">
            <a:solidFill>
              <a:srgbClr val="C00000"/>
            </a:solidFill>
            <a:latin typeface="Times New Roman" panose="02020603050405020304" charset="0"/>
            <a:cs typeface="Times New Roman" panose="02020603050405020304" charset="0"/>
          </a:endParaRPr>
        </a:p>
      </dgm:t>
    </dgm:pt>
    <dgm:pt modelId="{58A840FB-01D7-4EAA-BD6F-E01E729D1EF1}" cxnId="{95A74287-75EE-4443-B70B-858ADEFE1E56}" type="parTrans">
      <dgm:prSet/>
      <dgm:spPr/>
      <dgm:t>
        <a:bodyPr/>
        <a:lstStyle/>
        <a:p>
          <a:endParaRPr lang="zh-CN" altLang="en-US"/>
        </a:p>
      </dgm:t>
    </dgm:pt>
    <dgm:pt modelId="{C139F367-B9D5-41E6-9835-88E92D20D3CA}" cxnId="{95A74287-75EE-4443-B70B-858ADEFE1E56}" type="sibTrans">
      <dgm:prSet/>
      <dgm:spPr/>
      <dgm:t>
        <a:bodyPr/>
        <a:lstStyle/>
        <a:p>
          <a:endParaRPr lang="zh-CN" altLang="en-US"/>
        </a:p>
      </dgm:t>
    </dgm:pt>
    <dgm:pt modelId="{8E967FF0-01D7-4D2C-87A6-51830C7832D2}" type="pres">
      <dgm:prSet presAssocID="{6AA3D3AD-F864-49F4-BD5A-EF48657F85A9}" presName="linear" presStyleCnt="0">
        <dgm:presLayoutVars>
          <dgm:animLvl val="lvl"/>
          <dgm:resizeHandles val="exact"/>
        </dgm:presLayoutVars>
      </dgm:prSet>
      <dgm:spPr/>
    </dgm:pt>
    <dgm:pt modelId="{738FE3E5-DEFC-4D36-A30C-F5EDF99109FE}" type="pres">
      <dgm:prSet presAssocID="{BFE34EE4-3508-43E2-9138-9CDE7D4456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9C57AC-F9EC-4716-95CE-AFAF6C181880}" type="pres">
      <dgm:prSet presAssocID="{13FAEF56-EF56-4F3E-BA47-938531864FCB}" presName="spacer" presStyleCnt="0"/>
      <dgm:spPr/>
    </dgm:pt>
    <dgm:pt modelId="{7B9B0BFF-75E4-48AF-964C-0264FB0A7A85}" type="pres">
      <dgm:prSet presAssocID="{2EC1E103-4E6D-422D-A9D4-D70E2A5E74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D23F1F-C6C1-465F-8B5D-6E7DDAB81598}" type="pres">
      <dgm:prSet presAssocID="{06FE4826-DBB1-4CEA-B345-D2C6C2D5BF0D}" presName="spacer" presStyleCnt="0"/>
      <dgm:spPr/>
    </dgm:pt>
    <dgm:pt modelId="{081055AB-7B91-4BFF-A381-B816014E12E8}" type="pres">
      <dgm:prSet presAssocID="{7E04FD3D-ED6A-49B6-BD2A-A1A4ABC63FC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6D694F-115F-4E43-8000-9D6B8072134F}" srcId="{6AA3D3AD-F864-49F4-BD5A-EF48657F85A9}" destId="{BFE34EE4-3508-43E2-9138-9CDE7D445683}" srcOrd="0" destOrd="0" parTransId="{419FB568-4701-4A65-A4CE-36EA6F9731A0}" sibTransId="{13FAEF56-EF56-4F3E-BA47-938531864FCB}"/>
    <dgm:cxn modelId="{E53E6AB8-C36A-484C-8B89-E071C5E71191}" srcId="{6AA3D3AD-F864-49F4-BD5A-EF48657F85A9}" destId="{2EC1E103-4E6D-422D-A9D4-D70E2A5E74A0}" srcOrd="1" destOrd="0" parTransId="{D25F7E5A-D518-43D2-8DDF-90231A60DDA6}" sibTransId="{06FE4826-DBB1-4CEA-B345-D2C6C2D5BF0D}"/>
    <dgm:cxn modelId="{95A74287-75EE-4443-B70B-858ADEFE1E56}" srcId="{6AA3D3AD-F864-49F4-BD5A-EF48657F85A9}" destId="{7E04FD3D-ED6A-49B6-BD2A-A1A4ABC63FCF}" srcOrd="2" destOrd="0" parTransId="{58A840FB-01D7-4EAA-BD6F-E01E729D1EF1}" sibTransId="{C139F367-B9D5-41E6-9835-88E92D20D3CA}"/>
    <dgm:cxn modelId="{DF26729C-5DCD-4EB7-A7CF-95ACDBEE5C94}" type="presOf" srcId="{6AA3D3AD-F864-49F4-BD5A-EF48657F85A9}" destId="{8E967FF0-01D7-4D2C-87A6-51830C7832D2}" srcOrd="0" destOrd="0" presId="urn:microsoft.com/office/officeart/2005/8/layout/vList2"/>
    <dgm:cxn modelId="{242CC8F2-BF67-428E-BCEC-25BFF1D39641}" type="presParOf" srcId="{8E967FF0-01D7-4D2C-87A6-51830C7832D2}" destId="{738FE3E5-DEFC-4D36-A30C-F5EDF99109FE}" srcOrd="0" destOrd="0" presId="urn:microsoft.com/office/officeart/2005/8/layout/vList2"/>
    <dgm:cxn modelId="{92F7CA37-15ED-47AD-A95C-394A55482A15}" type="presOf" srcId="{BFE34EE4-3508-43E2-9138-9CDE7D445683}" destId="{738FE3E5-DEFC-4D36-A30C-F5EDF99109FE}" srcOrd="0" destOrd="0" presId="urn:microsoft.com/office/officeart/2005/8/layout/vList2"/>
    <dgm:cxn modelId="{6A92E2D8-FB22-43FE-9191-23CD69CA9B6E}" type="presParOf" srcId="{8E967FF0-01D7-4D2C-87A6-51830C7832D2}" destId="{969C57AC-F9EC-4716-95CE-AFAF6C181880}" srcOrd="1" destOrd="0" presId="urn:microsoft.com/office/officeart/2005/8/layout/vList2"/>
    <dgm:cxn modelId="{4EF2752A-BCE5-4D2F-89AC-06364C473AF9}" type="presParOf" srcId="{8E967FF0-01D7-4D2C-87A6-51830C7832D2}" destId="{7B9B0BFF-75E4-48AF-964C-0264FB0A7A85}" srcOrd="2" destOrd="0" presId="urn:microsoft.com/office/officeart/2005/8/layout/vList2"/>
    <dgm:cxn modelId="{6B32B186-99F1-42DA-937C-641509AD8B72}" type="presOf" srcId="{2EC1E103-4E6D-422D-A9D4-D70E2A5E74A0}" destId="{7B9B0BFF-75E4-48AF-964C-0264FB0A7A85}" srcOrd="0" destOrd="0" presId="urn:microsoft.com/office/officeart/2005/8/layout/vList2"/>
    <dgm:cxn modelId="{B11A24EA-C031-4BDA-AE83-055CC1FB0D34}" type="presParOf" srcId="{8E967FF0-01D7-4D2C-87A6-51830C7832D2}" destId="{2AD23F1F-C6C1-465F-8B5D-6E7DDAB81598}" srcOrd="3" destOrd="0" presId="urn:microsoft.com/office/officeart/2005/8/layout/vList2"/>
    <dgm:cxn modelId="{46FE155C-37B7-4BB4-AF59-B8D9EABDA18E}" type="presParOf" srcId="{8E967FF0-01D7-4D2C-87A6-51830C7832D2}" destId="{081055AB-7B91-4BFF-A381-B816014E12E8}" srcOrd="4" destOrd="0" presId="urn:microsoft.com/office/officeart/2005/8/layout/vList2"/>
    <dgm:cxn modelId="{25398548-BF94-444F-BD70-EB8B0456022C}" type="presOf" srcId="{7E04FD3D-ED6A-49B6-BD2A-A1A4ABC63FCF}" destId="{081055AB-7B91-4BFF-A381-B816014E12E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389328" cy="4600876"/>
        <a:chOff x="0" y="0"/>
        <a:chExt cx="7389328" cy="4600876"/>
      </a:xfrm>
    </dsp:grpSpPr>
    <dsp:sp modelId="{D68709AA-2817-499E-A861-B941474988DE}">
      <dsp:nvSpPr>
        <dsp:cNvPr id="3" name="矩形 2"/>
        <dsp:cNvSpPr/>
      </dsp:nvSpPr>
      <dsp:spPr bwMode="white">
        <a:xfrm>
          <a:off x="0" y="327518"/>
          <a:ext cx="2252844" cy="8064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9136" tIns="113792" rIns="199136" bIns="113792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批处理系统</a:t>
          </a:r>
        </a:p>
      </dsp:txBody>
      <dsp:txXfrm>
        <a:off x="0" y="327518"/>
        <a:ext cx="2252844" cy="806400"/>
      </dsp:txXfrm>
    </dsp:sp>
    <dsp:sp modelId="{91BEDBA6-00B9-441F-8F87-ED319DFEA176}">
      <dsp:nvSpPr>
        <dsp:cNvPr id="4" name="矩形 3"/>
        <dsp:cNvSpPr/>
      </dsp:nvSpPr>
      <dsp:spPr bwMode="white">
        <a:xfrm>
          <a:off x="0" y="1133918"/>
          <a:ext cx="2252844" cy="313944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49352" tIns="149352" rIns="199136" bIns="224028" anchor="t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平均周转时间短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系统吞吐量高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处理机利用率高</a:t>
          </a:r>
          <a:endParaRPr>
            <a:solidFill>
              <a:schemeClr val="dk1"/>
            </a:solidFill>
          </a:endParaRPr>
        </a:p>
      </dsp:txBody>
      <dsp:txXfrm>
        <a:off x="0" y="1133918"/>
        <a:ext cx="2252844" cy="3139440"/>
      </dsp:txXfrm>
    </dsp:sp>
    <dsp:sp modelId="{33A0F960-31C1-4457-BC22-5690F348DCD4}">
      <dsp:nvSpPr>
        <dsp:cNvPr id="5" name="矩形 4"/>
        <dsp:cNvSpPr/>
      </dsp:nvSpPr>
      <dsp:spPr bwMode="white">
        <a:xfrm>
          <a:off x="2568242" y="327518"/>
          <a:ext cx="2252844" cy="8064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9136" tIns="113792" rIns="199136" bIns="113792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分时系统</a:t>
          </a:r>
        </a:p>
      </dsp:txBody>
      <dsp:txXfrm>
        <a:off x="2568242" y="327518"/>
        <a:ext cx="2252844" cy="806400"/>
      </dsp:txXfrm>
    </dsp:sp>
    <dsp:sp modelId="{987C7F60-41C5-44C4-B768-C1CBD624DE08}">
      <dsp:nvSpPr>
        <dsp:cNvPr id="6" name="矩形 5"/>
        <dsp:cNvSpPr/>
      </dsp:nvSpPr>
      <dsp:spPr bwMode="white">
        <a:xfrm>
          <a:off x="2568242" y="1133918"/>
          <a:ext cx="2252844" cy="313944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49352" tIns="149352" rIns="199136" bIns="224028" anchor="t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响应时间快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均衡性好</a:t>
          </a:r>
          <a:endParaRPr>
            <a:solidFill>
              <a:schemeClr val="dk1"/>
            </a:solidFill>
          </a:endParaRPr>
        </a:p>
      </dsp:txBody>
      <dsp:txXfrm>
        <a:off x="2568242" y="1133918"/>
        <a:ext cx="2252844" cy="3139440"/>
      </dsp:txXfrm>
    </dsp:sp>
    <dsp:sp modelId="{DEE6D70F-8C73-4F6D-A22A-C181FC1305E6}">
      <dsp:nvSpPr>
        <dsp:cNvPr id="7" name="矩形 6"/>
        <dsp:cNvSpPr/>
      </dsp:nvSpPr>
      <dsp:spPr bwMode="white">
        <a:xfrm>
          <a:off x="5136484" y="327518"/>
          <a:ext cx="2252844" cy="8064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9136" tIns="113792" rIns="199136" bIns="113792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实时系统</a:t>
          </a:r>
        </a:p>
      </dsp:txBody>
      <dsp:txXfrm>
        <a:off x="5136484" y="327518"/>
        <a:ext cx="2252844" cy="806400"/>
      </dsp:txXfrm>
    </dsp:sp>
    <dsp:sp modelId="{23F6AA4E-EF0E-46E9-B5B9-82084493E203}">
      <dsp:nvSpPr>
        <dsp:cNvPr id="8" name="矩形 7"/>
        <dsp:cNvSpPr/>
      </dsp:nvSpPr>
      <dsp:spPr bwMode="white">
        <a:xfrm>
          <a:off x="5136484" y="1133918"/>
          <a:ext cx="2252844" cy="313944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49352" tIns="149352" rIns="199136" bIns="224028" anchor="t"/>
        <a:lstStyle>
          <a:lvl1pPr algn="l">
            <a:defRPr sz="28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截止时间的保证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可预测性</a:t>
          </a:r>
          <a:endParaRPr>
            <a:solidFill>
              <a:schemeClr val="dk1"/>
            </a:solidFill>
          </a:endParaRPr>
        </a:p>
      </dsp:txBody>
      <dsp:txXfrm>
        <a:off x="5136484" y="1133918"/>
        <a:ext cx="2252844" cy="3139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090035" cy="2330450"/>
        <a:chOff x="0" y="0"/>
        <a:chExt cx="4090035" cy="2330450"/>
      </a:xfrm>
    </dsp:grpSpPr>
    <dsp:sp modelId="{F8EAE484-F413-4DEA-9A44-5DD6220B2585}">
      <dsp:nvSpPr>
        <dsp:cNvPr id="3" name="上箭头 2"/>
        <dsp:cNvSpPr/>
      </dsp:nvSpPr>
      <dsp:spPr bwMode="white">
        <a:xfrm>
          <a:off x="2250" y="0"/>
          <a:ext cx="1349712" cy="1118616"/>
        </a:xfrm>
        <a:prstGeom prst="upArrow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50" y="0"/>
        <a:ext cx="1349712" cy="1118616"/>
      </dsp:txXfrm>
    </dsp:sp>
    <dsp:sp modelId="{0CD0C385-D9E8-4FE4-908D-A3A0D1DD06AA}">
      <dsp:nvSpPr>
        <dsp:cNvPr id="4" name="矩形 3"/>
        <dsp:cNvSpPr/>
      </dsp:nvSpPr>
      <dsp:spPr bwMode="white">
        <a:xfrm>
          <a:off x="1392452" y="0"/>
          <a:ext cx="2290420" cy="11186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13792" tIns="0" rIns="113792" bIns="113792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chemeClr val="tx1"/>
              </a:solidFill>
            </a:rPr>
            <a:t>时间片过短</a:t>
          </a:r>
          <a:endParaRPr lang="zh-CN" altLang="en-US" b="1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dirty="0">
              <a:solidFill>
                <a:schemeClr val="tx1"/>
              </a:solidFill>
            </a:rPr>
            <a:t>有利于短作业</a:t>
          </a:r>
          <a:endParaRPr lang="zh-CN" altLang="en-US" b="1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dirty="0">
              <a:solidFill>
                <a:schemeClr val="tx1"/>
              </a:solidFill>
            </a:rPr>
            <a:t>调度和上下文切换过于频繁</a:t>
          </a:r>
          <a:endParaRPr b="1">
            <a:solidFill>
              <a:schemeClr val="tx1"/>
            </a:solidFill>
          </a:endParaRPr>
        </a:p>
      </dsp:txBody>
      <dsp:txXfrm>
        <a:off x="1392452" y="0"/>
        <a:ext cx="2290420" cy="1118616"/>
      </dsp:txXfrm>
    </dsp:sp>
    <dsp:sp modelId="{F213B118-40DA-41D3-9168-F236E6D5CF8D}">
      <dsp:nvSpPr>
        <dsp:cNvPr id="5" name="下箭头 4"/>
        <dsp:cNvSpPr/>
      </dsp:nvSpPr>
      <dsp:spPr bwMode="white">
        <a:xfrm>
          <a:off x="407163" y="1211834"/>
          <a:ext cx="1349712" cy="1118616"/>
        </a:xfrm>
        <a:prstGeom prst="downArrow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07163" y="1211834"/>
        <a:ext cx="1349712" cy="1118616"/>
      </dsp:txXfrm>
    </dsp:sp>
    <dsp:sp modelId="{7C644424-C5B8-4C2C-A1D3-AF29AC19054A}">
      <dsp:nvSpPr>
        <dsp:cNvPr id="6" name="矩形 5"/>
        <dsp:cNvSpPr/>
      </dsp:nvSpPr>
      <dsp:spPr bwMode="white">
        <a:xfrm>
          <a:off x="1797366" y="1211834"/>
          <a:ext cx="2290420" cy="11186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13792" tIns="0" rIns="113792" bIns="113792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时间片过长</a:t>
          </a:r>
          <a:endParaRPr lang="zh-CN" altLang="en-US" b="1" dirty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有利于长作业</a:t>
          </a:r>
          <a:endParaRPr lang="zh-CN" altLang="en-US" b="1" dirty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退化为</a:t>
          </a:r>
          <a:r>
            <a:rPr lang="en-US" altLang="zh-CN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FCFS</a:t>
          </a:r>
          <a:endParaRPr lang="zh-CN" altLang="en-US" b="1" dirty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1797366" y="1211834"/>
        <a:ext cx="2290420" cy="1118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150100" cy="2609215"/>
        <a:chOff x="0" y="0"/>
        <a:chExt cx="7150100" cy="2609215"/>
      </a:xfrm>
    </dsp:grpSpPr>
    <dsp:sp modelId="{738FE3E5-DEFC-4D36-A30C-F5EDF99109FE}">
      <dsp:nvSpPr>
        <dsp:cNvPr id="3" name="圆角矩形 2"/>
        <dsp:cNvSpPr/>
      </dsp:nvSpPr>
      <dsp:spPr bwMode="white">
        <a:xfrm>
          <a:off x="0" y="11638"/>
          <a:ext cx="7150100" cy="8255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solidFill>
                <a:schemeClr val="tx1"/>
              </a:solidFill>
            </a:rPr>
            <a:t>设多个就绪队列</a:t>
          </a:r>
          <a:r>
            <a:rPr lang="en-US" dirty="0">
              <a:solidFill>
                <a:schemeClr val="tx1"/>
              </a:solidFill>
            </a:rPr>
            <a:t>(</a:t>
          </a:r>
          <a:r>
            <a:rPr lang="zh-CN" dirty="0">
              <a:solidFill>
                <a:schemeClr val="tx1"/>
              </a:solidFill>
            </a:rPr>
            <a:t>按优先级划分</a:t>
          </a:r>
          <a:r>
            <a:rPr lang="en-US" dirty="0">
              <a:solidFill>
                <a:schemeClr val="tx1"/>
              </a:solidFill>
            </a:rPr>
            <a:t>)</a:t>
          </a:r>
          <a:r>
            <a:rPr lang="zh-CN" dirty="0">
              <a:solidFill>
                <a:schemeClr val="tx1"/>
              </a:solidFill>
            </a:rPr>
            <a:t>，优先权越高，获得的时间片越小</a:t>
          </a:r>
          <a:endParaRPr lang="zh-CN" dirty="0">
            <a:solidFill>
              <a:schemeClr val="tx1"/>
            </a:solidFill>
          </a:endParaRPr>
        </a:p>
      </dsp:txBody>
      <dsp:txXfrm>
        <a:off x="0" y="11638"/>
        <a:ext cx="7150100" cy="825500"/>
      </dsp:txXfrm>
    </dsp:sp>
    <dsp:sp modelId="{7B9B0BFF-75E4-48AF-964C-0264FB0A7A85}">
      <dsp:nvSpPr>
        <dsp:cNvPr id="4" name="圆角矩形 3"/>
        <dsp:cNvSpPr/>
      </dsp:nvSpPr>
      <dsp:spPr bwMode="white">
        <a:xfrm>
          <a:off x="0" y="891858"/>
          <a:ext cx="7150100" cy="8255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新进程进入系统后，放入第一个队列，按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FCFS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原则等待。第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个时间片执行完后，便放入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i+1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队列尾</a:t>
          </a:r>
          <a:endParaRPr lang="zh-CN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891858"/>
        <a:ext cx="7150100" cy="825500"/>
      </dsp:txXfrm>
    </dsp:sp>
    <dsp:sp modelId="{081055AB-7B91-4BFF-A381-B816014E12E8}">
      <dsp:nvSpPr>
        <dsp:cNvPr id="5" name="圆角矩形 4"/>
        <dsp:cNvSpPr/>
      </dsp:nvSpPr>
      <dsp:spPr bwMode="white">
        <a:xfrm>
          <a:off x="0" y="1772078"/>
          <a:ext cx="7150100" cy="8255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仅当队列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L1—Li 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空时，才从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Li+1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队列中调度进程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——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可以抢占</a:t>
          </a:r>
          <a:endParaRPr lang="zh-CN">
            <a:solidFill>
              <a:srgbClr val="C00000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1772078"/>
        <a:ext cx="7150100" cy="825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150100" cy="2609215"/>
        <a:chOff x="0" y="0"/>
        <a:chExt cx="7150100" cy="2609215"/>
      </a:xfrm>
    </dsp:grpSpPr>
    <dsp:sp modelId="{738FE3E5-DEFC-4D36-A30C-F5EDF99109FE}">
      <dsp:nvSpPr>
        <dsp:cNvPr id="3" name="圆角矩形 2"/>
        <dsp:cNvSpPr/>
      </dsp:nvSpPr>
      <dsp:spPr bwMode="white">
        <a:xfrm>
          <a:off x="0" y="11638"/>
          <a:ext cx="7150100" cy="8255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>
              <a:solidFill>
                <a:schemeClr val="tx1"/>
              </a:solidFill>
            </a:rPr>
            <a:t>设多个就绪队列</a:t>
          </a:r>
          <a:r>
            <a:rPr lang="en-US" dirty="0">
              <a:solidFill>
                <a:schemeClr val="tx1"/>
              </a:solidFill>
            </a:rPr>
            <a:t>(</a:t>
          </a:r>
          <a:r>
            <a:rPr lang="zh-CN" dirty="0">
              <a:solidFill>
                <a:schemeClr val="tx1"/>
              </a:solidFill>
            </a:rPr>
            <a:t>按优先级划分</a:t>
          </a:r>
          <a:r>
            <a:rPr lang="en-US" dirty="0">
              <a:solidFill>
                <a:schemeClr val="tx1"/>
              </a:solidFill>
            </a:rPr>
            <a:t>)</a:t>
          </a:r>
          <a:r>
            <a:rPr lang="zh-CN" dirty="0">
              <a:solidFill>
                <a:schemeClr val="tx1"/>
              </a:solidFill>
            </a:rPr>
            <a:t>，优先权越高，获得的时间片越小</a:t>
          </a:r>
          <a:endParaRPr lang="zh-CN" dirty="0">
            <a:solidFill>
              <a:schemeClr val="tx1"/>
            </a:solidFill>
          </a:endParaRPr>
        </a:p>
      </dsp:txBody>
      <dsp:txXfrm>
        <a:off x="0" y="11638"/>
        <a:ext cx="7150100" cy="825500"/>
      </dsp:txXfrm>
    </dsp:sp>
    <dsp:sp modelId="{7B9B0BFF-75E4-48AF-964C-0264FB0A7A85}">
      <dsp:nvSpPr>
        <dsp:cNvPr id="4" name="圆角矩形 3"/>
        <dsp:cNvSpPr/>
      </dsp:nvSpPr>
      <dsp:spPr bwMode="white">
        <a:xfrm>
          <a:off x="0" y="891858"/>
          <a:ext cx="7150100" cy="8255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新进程进入系统后，放入第一个队列，按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FCFS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原则等待。第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个时间片执行完后，便放入</a:t>
          </a:r>
          <a:r>
            <a: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i+1</a:t>
          </a:r>
          <a:r>
            <a:rPr 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队列尾</a:t>
          </a:r>
          <a:endParaRPr lang="zh-CN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891858"/>
        <a:ext cx="7150100" cy="825500"/>
      </dsp:txXfrm>
    </dsp:sp>
    <dsp:sp modelId="{081055AB-7B91-4BFF-A381-B816014E12E8}">
      <dsp:nvSpPr>
        <dsp:cNvPr id="5" name="圆角矩形 4"/>
        <dsp:cNvSpPr/>
      </dsp:nvSpPr>
      <dsp:spPr bwMode="white">
        <a:xfrm>
          <a:off x="0" y="1772078"/>
          <a:ext cx="7150100" cy="8255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仅当队列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L1—Li 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空时，才从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Li+1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队列中调度进程</a:t>
          </a:r>
          <a:r>
            <a:rPr lang="en-US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——</a:t>
          </a:r>
          <a:r>
            <a:rPr lang="zh-CN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rPr>
            <a:t>可以抢占</a:t>
          </a:r>
          <a:endParaRPr lang="zh-CN">
            <a:solidFill>
              <a:srgbClr val="C00000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1772078"/>
        <a:ext cx="7150100" cy="825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个人介绍；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加入班级群，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助教</a:t>
            </a:r>
            <a:r>
              <a:rPr lang="zh-CN" altLang="en-US"/>
              <a:t>介绍；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5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2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3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4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680"/>
            <a:ext cx="9548495" cy="2387600"/>
          </a:xfrm>
        </p:spPr>
        <p:txBody>
          <a:bodyPr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处理机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调度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0185" y="87122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91440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9525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913130" y="475615"/>
            <a:ext cx="409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</a:rPr>
              <a:t>中国海洋大学信息学部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98880" y="5375910"/>
            <a:ext cx="4191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niejie@ouc.edu.cn</a:t>
            </a:r>
            <a:endParaRPr lang="en-US" altLang="zh-CN" sz="32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98880" y="4850130"/>
            <a:ext cx="27324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授课教师：聂婕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404870" y="1452245"/>
            <a:ext cx="6605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琥珀" panose="02010800040101010101" charset="-122"/>
                <a:ea typeface="华文琥珀" panose="02010800040101010101" charset="-122"/>
              </a:rPr>
              <a:t>操作系统</a:t>
            </a:r>
            <a:r>
              <a:rPr lang="en-US" altLang="zh-CN" sz="4000">
                <a:latin typeface="华文琥珀" panose="02010800040101010101" charset="-122"/>
                <a:ea typeface="华文琥珀" panose="02010800040101010101" charset="-122"/>
              </a:rPr>
              <a:t> </a:t>
            </a:r>
            <a:r>
              <a:rPr lang="en-US" altLang="zh-CN"/>
              <a:t> 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Operating System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52015" y="3769995"/>
            <a:ext cx="8238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Processor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Scheduling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8880" y="6059170"/>
            <a:ext cx="838136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办公地点：中国海洋大学西海岸信息南楼</a:t>
            </a:r>
            <a:r>
              <a:rPr lang="en-US" altLang="zh-CN" sz="2800">
                <a:latin typeface="华光魏体_CNKI" panose="02000500000000000000" charset="-122"/>
                <a:ea typeface="华光魏体_CNKI" panose="02000500000000000000" charset="-122"/>
              </a:rPr>
              <a:t>C305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20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      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的层次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t="12491" r="4842"/>
          <a:stretch>
            <a:fillRect/>
          </a:stretch>
        </p:blipFill>
        <p:spPr>
          <a:xfrm>
            <a:off x="4351655" y="1573530"/>
            <a:ext cx="7472045" cy="51536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946140" y="1727200"/>
            <a:ext cx="5674995" cy="31775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r>
              <a:rPr lang="zh-CN" altLang="en-US" sz="4800" b="1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低级调度</a:t>
            </a:r>
            <a:endParaRPr lang="en-US" altLang="zh-CN" sz="4800" b="1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algn="ctr"/>
            <a:endParaRPr lang="en-US" altLang="zh-CN" sz="4800" b="1" dirty="0"/>
          </a:p>
          <a:p>
            <a:pPr algn="ctr"/>
            <a:endParaRPr lang="en-US" altLang="zh-CN" sz="4800" b="1" dirty="0"/>
          </a:p>
          <a:p>
            <a:pPr algn="ctr"/>
            <a:endParaRPr lang="en-US" altLang="zh-CN" sz="4800" b="1" dirty="0"/>
          </a:p>
          <a:p>
            <a:pPr algn="ctr"/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6029960" y="5194935"/>
            <a:ext cx="5454015" cy="1468755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r>
              <a:rPr lang="zh-CN" altLang="en-US" sz="4800" b="1" dirty="0">
                <a:ln w="19050"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中级调度</a:t>
            </a:r>
            <a:endParaRPr lang="en-US" altLang="zh-CN" sz="4800" b="1" dirty="0">
              <a:ln w="19050"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  <a:p>
            <a:pPr algn="ctr"/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4351655" y="2780030"/>
            <a:ext cx="1225550" cy="2981960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r>
              <a:rPr lang="zh-CN" altLang="en-US" sz="4400" b="1" dirty="0">
                <a:ln w="1905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高级调度</a:t>
            </a:r>
            <a:endParaRPr lang="en-US" altLang="zh-CN" sz="3600" b="1" dirty="0">
              <a:solidFill>
                <a:srgbClr val="92D050"/>
              </a:solidFill>
            </a:endParaRPr>
          </a:p>
        </p:txBody>
      </p:sp>
      <p:sp>
        <p:nvSpPr>
          <p:cNvPr id="43" name="箭头: 上下 42"/>
          <p:cNvSpPr/>
          <p:nvPr/>
        </p:nvSpPr>
        <p:spPr>
          <a:xfrm>
            <a:off x="9332595" y="4258310"/>
            <a:ext cx="630555" cy="1308100"/>
          </a:xfrm>
          <a:prstGeom prst="upDown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B0F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箭头: 左右 43"/>
          <p:cNvSpPr/>
          <p:nvPr/>
        </p:nvSpPr>
        <p:spPr>
          <a:xfrm>
            <a:off x="5676265" y="4048760"/>
            <a:ext cx="999490" cy="678180"/>
          </a:xfrm>
          <a:prstGeom prst="leftRightArrow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0" grpId="1" bldLvl="0" animBg="1"/>
      <p:bldP spid="41" grpId="0" bldLvl="0" animBg="1"/>
      <p:bldP spid="41" grpId="1" bldLvl="0" animBg="1"/>
      <p:bldP spid="42" grpId="0" bldLvl="0" animBg="1"/>
      <p:bldP spid="42" grpId="1" bldLvl="0" animBg="1"/>
      <p:bldP spid="43" grpId="0" bldLvl="0" animBg="1"/>
      <p:bldP spid="4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1606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处理机调度的层次：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仅进程调度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grpSp>
        <p:nvGrpSpPr>
          <p:cNvPr id="18" name="Group 3"/>
          <p:cNvGrpSpPr/>
          <p:nvPr/>
        </p:nvGrpSpPr>
        <p:grpSpPr bwMode="auto">
          <a:xfrm>
            <a:off x="2597563" y="3017026"/>
            <a:ext cx="6768307" cy="2092850"/>
            <a:chOff x="542" y="1224"/>
            <a:chExt cx="4906" cy="1517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245" y="1656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就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725" y="1656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绪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205" y="1656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685" y="1656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1245" y="228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阻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725" y="228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塞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2205" y="228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2685" y="228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3192" y="1800"/>
              <a:ext cx="768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13"/>
            <p:cNvSpPr/>
            <p:nvPr/>
          </p:nvSpPr>
          <p:spPr bwMode="auto">
            <a:xfrm>
              <a:off x="3144" y="2088"/>
              <a:ext cx="1154" cy="384"/>
            </a:xfrm>
            <a:custGeom>
              <a:avLst/>
              <a:gdLst>
                <a:gd name="T0" fmla="*/ 2291 w 818"/>
                <a:gd name="T1" fmla="*/ 0 h 359"/>
                <a:gd name="T2" fmla="*/ 2297 w 818"/>
                <a:gd name="T3" fmla="*/ 440 h 359"/>
                <a:gd name="T4" fmla="*/ 0 w 818"/>
                <a:gd name="T5" fmla="*/ 437 h 359"/>
                <a:gd name="T6" fmla="*/ 0 60000 65536"/>
                <a:gd name="T7" fmla="*/ 0 60000 65536"/>
                <a:gd name="T8" fmla="*/ 0 60000 65536"/>
                <a:gd name="T9" fmla="*/ 0 w 818"/>
                <a:gd name="T10" fmla="*/ 0 h 359"/>
                <a:gd name="T11" fmla="*/ 818 w 818"/>
                <a:gd name="T12" fmla="*/ 359 h 3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8" h="359">
                  <a:moveTo>
                    <a:pt x="816" y="0"/>
                  </a:moveTo>
                  <a:lnTo>
                    <a:pt x="818" y="359"/>
                  </a:lnTo>
                  <a:lnTo>
                    <a:pt x="0" y="357"/>
                  </a:ln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Oval 14"/>
            <p:cNvSpPr>
              <a:spLocks noChangeArrowheads="1"/>
            </p:cNvSpPr>
            <p:nvPr/>
          </p:nvSpPr>
          <p:spPr bwMode="auto">
            <a:xfrm>
              <a:off x="3960" y="1512"/>
              <a:ext cx="576" cy="576"/>
            </a:xfrm>
            <a:prstGeom prst="ellipse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Arial" panose="020B0604020202020204" pitchFamily="34" charset="0"/>
                </a:rPr>
                <a:t>CPU</a:t>
              </a:r>
              <a:endParaRPr lang="en-US" altLang="zh-CN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Line 15"/>
            <p:cNvSpPr>
              <a:spLocks noChangeShapeType="1"/>
            </p:cNvSpPr>
            <p:nvPr/>
          </p:nvSpPr>
          <p:spPr bwMode="auto">
            <a:xfrm>
              <a:off x="4536" y="1800"/>
              <a:ext cx="912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16"/>
            <p:cNvSpPr txBox="1">
              <a:spLocks noChangeArrowheads="1"/>
            </p:cNvSpPr>
            <p:nvPr/>
          </p:nvSpPr>
          <p:spPr bwMode="auto">
            <a:xfrm>
              <a:off x="4666" y="1529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进程完成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78" name="Text Box 17"/>
            <p:cNvSpPr txBox="1">
              <a:spLocks noChangeArrowheads="1"/>
            </p:cNvSpPr>
            <p:nvPr/>
          </p:nvSpPr>
          <p:spPr bwMode="auto">
            <a:xfrm>
              <a:off x="3264" y="1848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进程调度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3290" y="2184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等待事件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>
              <a:off x="630" y="1848"/>
              <a:ext cx="720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Text Box 20"/>
            <p:cNvSpPr txBox="1">
              <a:spLocks noChangeArrowheads="1"/>
            </p:cNvSpPr>
            <p:nvPr/>
          </p:nvSpPr>
          <p:spPr bwMode="auto">
            <a:xfrm>
              <a:off x="542" y="1608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交互用户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723" y="1935"/>
              <a:ext cx="622" cy="585"/>
            </a:xfrm>
            <a:custGeom>
              <a:avLst/>
              <a:gdLst>
                <a:gd name="T0" fmla="*/ 622 w 622"/>
                <a:gd name="T1" fmla="*/ 585 h 585"/>
                <a:gd name="T2" fmla="*/ 0 w 622"/>
                <a:gd name="T3" fmla="*/ 585 h 585"/>
                <a:gd name="T4" fmla="*/ 10 w 622"/>
                <a:gd name="T5" fmla="*/ 0 h 585"/>
                <a:gd name="T6" fmla="*/ 595 w 622"/>
                <a:gd name="T7" fmla="*/ 0 h 5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2"/>
                <a:gd name="T13" fmla="*/ 0 h 585"/>
                <a:gd name="T14" fmla="*/ 622 w 622"/>
                <a:gd name="T15" fmla="*/ 585 h 5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2" h="585">
                  <a:moveTo>
                    <a:pt x="622" y="585"/>
                  </a:moveTo>
                  <a:lnTo>
                    <a:pt x="0" y="585"/>
                  </a:lnTo>
                  <a:lnTo>
                    <a:pt x="10" y="0"/>
                  </a:lnTo>
                  <a:lnTo>
                    <a:pt x="595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Text Box 22"/>
            <p:cNvSpPr txBox="1">
              <a:spLocks noChangeArrowheads="1"/>
            </p:cNvSpPr>
            <p:nvPr/>
          </p:nvSpPr>
          <p:spPr bwMode="auto">
            <a:xfrm>
              <a:off x="657" y="2529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Arial" panose="020B0604020202020204" pitchFamily="34" charset="0"/>
                </a:rPr>
                <a:t>事件出现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84" name="Freeform 23"/>
            <p:cNvSpPr/>
            <p:nvPr/>
          </p:nvSpPr>
          <p:spPr bwMode="auto">
            <a:xfrm>
              <a:off x="1107" y="1478"/>
              <a:ext cx="2898" cy="311"/>
            </a:xfrm>
            <a:custGeom>
              <a:avLst/>
              <a:gdLst>
                <a:gd name="T0" fmla="*/ 2898 w 2898"/>
                <a:gd name="T1" fmla="*/ 173 h 329"/>
                <a:gd name="T2" fmla="*/ 2898 w 2898"/>
                <a:gd name="T3" fmla="*/ 0 h 329"/>
                <a:gd name="T4" fmla="*/ 10 w 2898"/>
                <a:gd name="T5" fmla="*/ 0 h 329"/>
                <a:gd name="T6" fmla="*/ 0 w 2898"/>
                <a:gd name="T7" fmla="*/ 311 h 329"/>
                <a:gd name="T8" fmla="*/ 229 w 2898"/>
                <a:gd name="T9" fmla="*/ 301 h 329"/>
                <a:gd name="T10" fmla="*/ 156 w 2898"/>
                <a:gd name="T11" fmla="*/ 329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8"/>
                <a:gd name="T19" fmla="*/ 0 h 329"/>
                <a:gd name="T20" fmla="*/ 2898 w 2898"/>
                <a:gd name="T21" fmla="*/ 329 h 329"/>
                <a:gd name="connsiteX0" fmla="*/ 10000 w 10000"/>
                <a:gd name="connsiteY0" fmla="*/ 5258 h 9630"/>
                <a:gd name="connsiteX1" fmla="*/ 10000 w 10000"/>
                <a:gd name="connsiteY1" fmla="*/ 0 h 9630"/>
                <a:gd name="connsiteX2" fmla="*/ 35 w 10000"/>
                <a:gd name="connsiteY2" fmla="*/ 0 h 9630"/>
                <a:gd name="connsiteX3" fmla="*/ 0 w 10000"/>
                <a:gd name="connsiteY3" fmla="*/ 9453 h 9630"/>
                <a:gd name="connsiteX4" fmla="*/ 790 w 10000"/>
                <a:gd name="connsiteY4" fmla="*/ 9149 h 9630"/>
                <a:gd name="connsiteX5" fmla="*/ 1042 w 10000"/>
                <a:gd name="connsiteY5" fmla="*/ 9630 h 9630"/>
                <a:gd name="connsiteX0-1" fmla="*/ 10000 w 10000"/>
                <a:gd name="connsiteY0-2" fmla="*/ 5460 h 10000"/>
                <a:gd name="connsiteX1-3" fmla="*/ 10000 w 10000"/>
                <a:gd name="connsiteY1-4" fmla="*/ 0 h 10000"/>
                <a:gd name="connsiteX2-5" fmla="*/ 35 w 10000"/>
                <a:gd name="connsiteY2-6" fmla="*/ 0 h 10000"/>
                <a:gd name="connsiteX3-7" fmla="*/ 0 w 10000"/>
                <a:gd name="connsiteY3-8" fmla="*/ 9816 h 10000"/>
                <a:gd name="connsiteX4-9" fmla="*/ 1042 w 10000"/>
                <a:gd name="connsiteY4-10" fmla="*/ 10000 h 10000"/>
                <a:gd name="connsiteX0-11" fmla="*/ 10000 w 10000"/>
                <a:gd name="connsiteY0-12" fmla="*/ 5460 h 9816"/>
                <a:gd name="connsiteX1-13" fmla="*/ 10000 w 10000"/>
                <a:gd name="connsiteY1-14" fmla="*/ 0 h 9816"/>
                <a:gd name="connsiteX2-15" fmla="*/ 35 w 10000"/>
                <a:gd name="connsiteY2-16" fmla="*/ 0 h 9816"/>
                <a:gd name="connsiteX3-17" fmla="*/ 0 w 10000"/>
                <a:gd name="connsiteY3-18" fmla="*/ 9816 h 9816"/>
                <a:gd name="connsiteX4-19" fmla="*/ 790 w 10000"/>
                <a:gd name="connsiteY4-20" fmla="*/ 9425 h 9816"/>
                <a:gd name="connsiteX0-21" fmla="*/ 10000 w 10000"/>
                <a:gd name="connsiteY0-22" fmla="*/ 5562 h 10000"/>
                <a:gd name="connsiteX1-23" fmla="*/ 10000 w 10000"/>
                <a:gd name="connsiteY1-24" fmla="*/ 0 h 10000"/>
                <a:gd name="connsiteX2-25" fmla="*/ 35 w 10000"/>
                <a:gd name="connsiteY2-26" fmla="*/ 0 h 10000"/>
                <a:gd name="connsiteX3-27" fmla="*/ 0 w 10000"/>
                <a:gd name="connsiteY3-28" fmla="*/ 10000 h 10000"/>
                <a:gd name="connsiteX4-29" fmla="*/ 769 w 10000"/>
                <a:gd name="connsiteY4-30" fmla="*/ 979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10000" y="5562"/>
                  </a:moveTo>
                  <a:lnTo>
                    <a:pt x="10000" y="0"/>
                  </a:lnTo>
                  <a:lnTo>
                    <a:pt x="35" y="0"/>
                  </a:lnTo>
                  <a:cubicBezTo>
                    <a:pt x="23" y="3333"/>
                    <a:pt x="12" y="6667"/>
                    <a:pt x="0" y="10000"/>
                  </a:cubicBezTo>
                  <a:lnTo>
                    <a:pt x="769" y="9798"/>
                  </a:ln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Text Box 24"/>
            <p:cNvSpPr txBox="1">
              <a:spLocks noChangeArrowheads="1"/>
            </p:cNvSpPr>
            <p:nvPr/>
          </p:nvSpPr>
          <p:spPr bwMode="auto">
            <a:xfrm>
              <a:off x="2500" y="1224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时间片完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1606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处理机调度的层次：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+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调度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grpSp>
        <p:nvGrpSpPr>
          <p:cNvPr id="26" name="Group 3"/>
          <p:cNvGrpSpPr/>
          <p:nvPr/>
        </p:nvGrpSpPr>
        <p:grpSpPr bwMode="auto">
          <a:xfrm>
            <a:off x="3214849" y="3074695"/>
            <a:ext cx="7548628" cy="3339787"/>
            <a:chOff x="45" y="912"/>
            <a:chExt cx="5533" cy="2448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375" y="1440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就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1855" y="1440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绪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2335" y="1440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2815" y="1440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1375" y="206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阻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855" y="206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塞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2335" y="206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2815" y="206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3322" y="1584"/>
              <a:ext cx="768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Freeform 13"/>
            <p:cNvSpPr/>
            <p:nvPr/>
          </p:nvSpPr>
          <p:spPr bwMode="auto">
            <a:xfrm>
              <a:off x="3274" y="1872"/>
              <a:ext cx="1154" cy="384"/>
            </a:xfrm>
            <a:custGeom>
              <a:avLst/>
              <a:gdLst>
                <a:gd name="T0" fmla="*/ 2291 w 818"/>
                <a:gd name="T1" fmla="*/ 0 h 359"/>
                <a:gd name="T2" fmla="*/ 2297 w 818"/>
                <a:gd name="T3" fmla="*/ 440 h 359"/>
                <a:gd name="T4" fmla="*/ 0 w 818"/>
                <a:gd name="T5" fmla="*/ 437 h 359"/>
                <a:gd name="T6" fmla="*/ 0 60000 65536"/>
                <a:gd name="T7" fmla="*/ 0 60000 65536"/>
                <a:gd name="T8" fmla="*/ 0 60000 65536"/>
                <a:gd name="T9" fmla="*/ 0 w 818"/>
                <a:gd name="T10" fmla="*/ 0 h 359"/>
                <a:gd name="T11" fmla="*/ 818 w 818"/>
                <a:gd name="T12" fmla="*/ 359 h 3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8" h="359">
                  <a:moveTo>
                    <a:pt x="816" y="0"/>
                  </a:moveTo>
                  <a:lnTo>
                    <a:pt x="818" y="359"/>
                  </a:lnTo>
                  <a:lnTo>
                    <a:pt x="0" y="357"/>
                  </a:ln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4090" y="1296"/>
              <a:ext cx="576" cy="576"/>
            </a:xfrm>
            <a:prstGeom prst="ellipse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Arial" panose="020B0604020202020204" pitchFamily="34" charset="0"/>
                </a:rPr>
                <a:t>CPU</a:t>
              </a:r>
              <a:endParaRPr lang="en-US" altLang="zh-CN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4666" y="1584"/>
              <a:ext cx="912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Text Box 16"/>
            <p:cNvSpPr txBox="1">
              <a:spLocks noChangeArrowheads="1"/>
            </p:cNvSpPr>
            <p:nvPr/>
          </p:nvSpPr>
          <p:spPr bwMode="auto">
            <a:xfrm>
              <a:off x="4796" y="1313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Arial" panose="020B0604020202020204" pitchFamily="34" charset="0"/>
                </a:rPr>
                <a:t>进程完成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394" y="1632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进程调度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48" y="2029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等待事件</a:t>
              </a:r>
              <a:r>
                <a:rPr lang="en-US" altLang="zh-CN" sz="1600">
                  <a:latin typeface="Arial" panose="020B0604020202020204" pitchFamily="34" charset="0"/>
                </a:rPr>
                <a:t>1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760" y="1632"/>
              <a:ext cx="72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20"/>
            <p:cNvSpPr/>
            <p:nvPr/>
          </p:nvSpPr>
          <p:spPr bwMode="auto">
            <a:xfrm>
              <a:off x="853" y="1719"/>
              <a:ext cx="622" cy="585"/>
            </a:xfrm>
            <a:custGeom>
              <a:avLst/>
              <a:gdLst>
                <a:gd name="T0" fmla="*/ 622 w 622"/>
                <a:gd name="T1" fmla="*/ 585 h 585"/>
                <a:gd name="T2" fmla="*/ 0 w 622"/>
                <a:gd name="T3" fmla="*/ 585 h 585"/>
                <a:gd name="T4" fmla="*/ 10 w 622"/>
                <a:gd name="T5" fmla="*/ 0 h 585"/>
                <a:gd name="T6" fmla="*/ 595 w 622"/>
                <a:gd name="T7" fmla="*/ 0 h 5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2"/>
                <a:gd name="T13" fmla="*/ 0 h 585"/>
                <a:gd name="T14" fmla="*/ 622 w 622"/>
                <a:gd name="T15" fmla="*/ 585 h 5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2" h="585">
                  <a:moveTo>
                    <a:pt x="622" y="585"/>
                  </a:moveTo>
                  <a:lnTo>
                    <a:pt x="0" y="585"/>
                  </a:lnTo>
                  <a:lnTo>
                    <a:pt x="10" y="0"/>
                  </a:lnTo>
                  <a:lnTo>
                    <a:pt x="595" y="0"/>
                  </a:ln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162" y="2064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事件</a:t>
              </a:r>
              <a:r>
                <a:rPr lang="en-US" altLang="zh-CN" sz="1600">
                  <a:latin typeface="Arial" panose="020B0604020202020204" pitchFamily="34" charset="0"/>
                </a:rPr>
                <a:t>1</a:t>
              </a:r>
              <a:r>
                <a:rPr lang="zh-CN" altLang="en-US" sz="1600">
                  <a:latin typeface="Arial" panose="020B0604020202020204" pitchFamily="34" charset="0"/>
                </a:rPr>
                <a:t>出现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45" name="Freeform 22"/>
            <p:cNvSpPr/>
            <p:nvPr/>
          </p:nvSpPr>
          <p:spPr bwMode="auto">
            <a:xfrm>
              <a:off x="1237" y="1262"/>
              <a:ext cx="2898" cy="311"/>
            </a:xfrm>
            <a:custGeom>
              <a:avLst/>
              <a:gdLst>
                <a:gd name="T0" fmla="*/ 2898 w 2898"/>
                <a:gd name="T1" fmla="*/ 173 h 329"/>
                <a:gd name="T2" fmla="*/ 2898 w 2898"/>
                <a:gd name="T3" fmla="*/ 0 h 329"/>
                <a:gd name="T4" fmla="*/ 10 w 2898"/>
                <a:gd name="T5" fmla="*/ 0 h 329"/>
                <a:gd name="T6" fmla="*/ 0 w 2898"/>
                <a:gd name="T7" fmla="*/ 311 h 329"/>
                <a:gd name="T8" fmla="*/ 229 w 2898"/>
                <a:gd name="T9" fmla="*/ 301 h 329"/>
                <a:gd name="T10" fmla="*/ 156 w 2898"/>
                <a:gd name="T11" fmla="*/ 329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8"/>
                <a:gd name="T19" fmla="*/ 0 h 329"/>
                <a:gd name="T20" fmla="*/ 2898 w 2898"/>
                <a:gd name="T21" fmla="*/ 329 h 329"/>
                <a:gd name="connsiteX0" fmla="*/ 10000 w 10000"/>
                <a:gd name="connsiteY0" fmla="*/ 5258 h 10000"/>
                <a:gd name="connsiteX1" fmla="*/ 10000 w 10000"/>
                <a:gd name="connsiteY1" fmla="*/ 0 h 10000"/>
                <a:gd name="connsiteX2" fmla="*/ 35 w 10000"/>
                <a:gd name="connsiteY2" fmla="*/ 0 h 10000"/>
                <a:gd name="connsiteX3" fmla="*/ 0 w 10000"/>
                <a:gd name="connsiteY3" fmla="*/ 9453 h 10000"/>
                <a:gd name="connsiteX4" fmla="*/ 538 w 10000"/>
                <a:gd name="connsiteY4" fmla="*/ 10000 h 10000"/>
                <a:gd name="connsiteX0-1" fmla="*/ 10000 w 10000"/>
                <a:gd name="connsiteY0-2" fmla="*/ 5258 h 9453"/>
                <a:gd name="connsiteX1-3" fmla="*/ 10000 w 10000"/>
                <a:gd name="connsiteY1-4" fmla="*/ 0 h 9453"/>
                <a:gd name="connsiteX2-5" fmla="*/ 35 w 10000"/>
                <a:gd name="connsiteY2-6" fmla="*/ 0 h 9453"/>
                <a:gd name="connsiteX3-7" fmla="*/ 0 w 10000"/>
                <a:gd name="connsiteY3-8" fmla="*/ 9453 h 9453"/>
                <a:gd name="connsiteX4-9" fmla="*/ 496 w 10000"/>
                <a:gd name="connsiteY4-10" fmla="*/ 9066 h 94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9453">
                  <a:moveTo>
                    <a:pt x="10000" y="5258"/>
                  </a:moveTo>
                  <a:lnTo>
                    <a:pt x="10000" y="0"/>
                  </a:lnTo>
                  <a:lnTo>
                    <a:pt x="35" y="0"/>
                  </a:lnTo>
                  <a:cubicBezTo>
                    <a:pt x="23" y="3151"/>
                    <a:pt x="12" y="6302"/>
                    <a:pt x="0" y="9453"/>
                  </a:cubicBezTo>
                  <a:lnTo>
                    <a:pt x="496" y="9066"/>
                  </a:ln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2630" y="1008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时间片完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1392" y="254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阻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1872" y="254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塞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Rectangle 26"/>
            <p:cNvSpPr>
              <a:spLocks noChangeArrowheads="1"/>
            </p:cNvSpPr>
            <p:nvPr/>
          </p:nvSpPr>
          <p:spPr bwMode="auto">
            <a:xfrm>
              <a:off x="2352" y="254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>
              <a:off x="2832" y="254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>
              <a:off x="1392" y="302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阻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Rectangle 29"/>
            <p:cNvSpPr>
              <a:spLocks noChangeArrowheads="1"/>
            </p:cNvSpPr>
            <p:nvPr/>
          </p:nvSpPr>
          <p:spPr bwMode="auto">
            <a:xfrm>
              <a:off x="1872" y="302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塞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Rectangle 30"/>
            <p:cNvSpPr>
              <a:spLocks noChangeArrowheads="1"/>
            </p:cNvSpPr>
            <p:nvPr/>
          </p:nvSpPr>
          <p:spPr bwMode="auto">
            <a:xfrm>
              <a:off x="2352" y="302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2832" y="3024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Freeform 32"/>
            <p:cNvSpPr/>
            <p:nvPr/>
          </p:nvSpPr>
          <p:spPr bwMode="auto">
            <a:xfrm>
              <a:off x="3312" y="2249"/>
              <a:ext cx="1113" cy="485"/>
            </a:xfrm>
            <a:custGeom>
              <a:avLst/>
              <a:gdLst>
                <a:gd name="T0" fmla="*/ 1113 w 1113"/>
                <a:gd name="T1" fmla="*/ 0 h 485"/>
                <a:gd name="T2" fmla="*/ 1113 w 1113"/>
                <a:gd name="T3" fmla="*/ 476 h 485"/>
                <a:gd name="T4" fmla="*/ 0 w 1113"/>
                <a:gd name="T5" fmla="*/ 485 h 485"/>
                <a:gd name="T6" fmla="*/ 0 60000 65536"/>
                <a:gd name="T7" fmla="*/ 0 60000 65536"/>
                <a:gd name="T8" fmla="*/ 0 60000 65536"/>
                <a:gd name="T9" fmla="*/ 0 w 1113"/>
                <a:gd name="T10" fmla="*/ 0 h 485"/>
                <a:gd name="T11" fmla="*/ 1113 w 1113"/>
                <a:gd name="T12" fmla="*/ 485 h 4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3" h="485">
                  <a:moveTo>
                    <a:pt x="1113" y="0"/>
                  </a:moveTo>
                  <a:lnTo>
                    <a:pt x="1113" y="476"/>
                  </a:lnTo>
                  <a:lnTo>
                    <a:pt x="0" y="485"/>
                  </a:ln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Freeform 33"/>
            <p:cNvSpPr/>
            <p:nvPr/>
          </p:nvSpPr>
          <p:spPr bwMode="auto">
            <a:xfrm>
              <a:off x="3312" y="2688"/>
              <a:ext cx="1113" cy="485"/>
            </a:xfrm>
            <a:custGeom>
              <a:avLst/>
              <a:gdLst>
                <a:gd name="T0" fmla="*/ 1113 w 1113"/>
                <a:gd name="T1" fmla="*/ 0 h 485"/>
                <a:gd name="T2" fmla="*/ 1113 w 1113"/>
                <a:gd name="T3" fmla="*/ 476 h 485"/>
                <a:gd name="T4" fmla="*/ 0 w 1113"/>
                <a:gd name="T5" fmla="*/ 485 h 485"/>
                <a:gd name="T6" fmla="*/ 0 60000 65536"/>
                <a:gd name="T7" fmla="*/ 0 60000 65536"/>
                <a:gd name="T8" fmla="*/ 0 60000 65536"/>
                <a:gd name="T9" fmla="*/ 0 w 1113"/>
                <a:gd name="T10" fmla="*/ 0 h 485"/>
                <a:gd name="T11" fmla="*/ 1113 w 1113"/>
                <a:gd name="T12" fmla="*/ 485 h 4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3" h="485">
                  <a:moveTo>
                    <a:pt x="1113" y="0"/>
                  </a:moveTo>
                  <a:lnTo>
                    <a:pt x="1113" y="476"/>
                  </a:lnTo>
                  <a:lnTo>
                    <a:pt x="0" y="485"/>
                  </a:ln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3504" y="2496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等待事件</a:t>
              </a:r>
              <a:r>
                <a:rPr lang="en-US" altLang="zh-CN" sz="1600">
                  <a:latin typeface="Arial" panose="020B0604020202020204" pitchFamily="34" charset="0"/>
                </a:rPr>
                <a:t>2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3504" y="2928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等待事件</a:t>
              </a:r>
              <a:r>
                <a:rPr lang="en-US" altLang="zh-CN" sz="1600">
                  <a:latin typeface="Arial" panose="020B0604020202020204" pitchFamily="34" charset="0"/>
                </a:rPr>
                <a:t>n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59" name="Freeform 36"/>
            <p:cNvSpPr/>
            <p:nvPr/>
          </p:nvSpPr>
          <p:spPr bwMode="auto">
            <a:xfrm>
              <a:off x="850" y="2258"/>
              <a:ext cx="590" cy="478"/>
            </a:xfrm>
            <a:custGeom>
              <a:avLst/>
              <a:gdLst>
                <a:gd name="T0" fmla="*/ 590 w 590"/>
                <a:gd name="T1" fmla="*/ 478 h 478"/>
                <a:gd name="T2" fmla="*/ 0 w 590"/>
                <a:gd name="T3" fmla="*/ 467 h 478"/>
                <a:gd name="T4" fmla="*/ 0 w 590"/>
                <a:gd name="T5" fmla="*/ 0 h 478"/>
                <a:gd name="T6" fmla="*/ 0 60000 65536"/>
                <a:gd name="T7" fmla="*/ 0 60000 65536"/>
                <a:gd name="T8" fmla="*/ 0 60000 65536"/>
                <a:gd name="T9" fmla="*/ 0 w 590"/>
                <a:gd name="T10" fmla="*/ 0 h 478"/>
                <a:gd name="T11" fmla="*/ 590 w 590"/>
                <a:gd name="T12" fmla="*/ 478 h 4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0" h="478">
                  <a:moveTo>
                    <a:pt x="590" y="478"/>
                  </a:moveTo>
                  <a:lnTo>
                    <a:pt x="0" y="467"/>
                  </a:lnTo>
                  <a:lnTo>
                    <a:pt x="0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37"/>
            <p:cNvSpPr/>
            <p:nvPr/>
          </p:nvSpPr>
          <p:spPr bwMode="auto">
            <a:xfrm>
              <a:off x="846" y="2688"/>
              <a:ext cx="590" cy="478"/>
            </a:xfrm>
            <a:custGeom>
              <a:avLst/>
              <a:gdLst>
                <a:gd name="T0" fmla="*/ 590 w 590"/>
                <a:gd name="T1" fmla="*/ 478 h 478"/>
                <a:gd name="T2" fmla="*/ 0 w 590"/>
                <a:gd name="T3" fmla="*/ 467 h 478"/>
                <a:gd name="T4" fmla="*/ 0 w 590"/>
                <a:gd name="T5" fmla="*/ 0 h 478"/>
                <a:gd name="T6" fmla="*/ 0 60000 65536"/>
                <a:gd name="T7" fmla="*/ 0 60000 65536"/>
                <a:gd name="T8" fmla="*/ 0 60000 65536"/>
                <a:gd name="T9" fmla="*/ 0 w 590"/>
                <a:gd name="T10" fmla="*/ 0 h 478"/>
                <a:gd name="T11" fmla="*/ 590 w 590"/>
                <a:gd name="T12" fmla="*/ 478 h 4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0" h="478">
                  <a:moveTo>
                    <a:pt x="590" y="478"/>
                  </a:moveTo>
                  <a:lnTo>
                    <a:pt x="0" y="467"/>
                  </a:lnTo>
                  <a:lnTo>
                    <a:pt x="0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174" y="2496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事件</a:t>
              </a:r>
              <a:r>
                <a:rPr lang="en-US" altLang="zh-CN" sz="1600">
                  <a:latin typeface="Arial" panose="020B0604020202020204" pitchFamily="34" charset="0"/>
                </a:rPr>
                <a:t>2</a:t>
              </a:r>
              <a:r>
                <a:rPr lang="zh-CN" altLang="en-US" sz="1600">
                  <a:latin typeface="Arial" panose="020B0604020202020204" pitchFamily="34" charset="0"/>
                </a:rPr>
                <a:t>出现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165" y="2880"/>
              <a:ext cx="6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事件</a:t>
              </a:r>
              <a:r>
                <a:rPr lang="en-US" altLang="zh-CN" sz="1600">
                  <a:latin typeface="Arial" panose="020B0604020202020204" pitchFamily="34" charset="0"/>
                </a:rPr>
                <a:t>3</a:t>
              </a:r>
              <a:r>
                <a:rPr lang="zh-CN" altLang="en-US" sz="1600">
                  <a:latin typeface="Arial" panose="020B0604020202020204" pitchFamily="34" charset="0"/>
                </a:rPr>
                <a:t>出现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grpSp>
          <p:nvGrpSpPr>
            <p:cNvPr id="63" name="Group 40"/>
            <p:cNvGrpSpPr/>
            <p:nvPr/>
          </p:nvGrpSpPr>
          <p:grpSpPr bwMode="auto">
            <a:xfrm>
              <a:off x="45" y="1458"/>
              <a:ext cx="777" cy="288"/>
              <a:chOff x="45" y="1458"/>
              <a:chExt cx="777" cy="288"/>
            </a:xfrm>
          </p:grpSpPr>
          <p:sp>
            <p:nvSpPr>
              <p:cNvPr id="67" name="Rectangle 41"/>
              <p:cNvSpPr>
                <a:spLocks noChangeArrowheads="1"/>
              </p:cNvSpPr>
              <p:nvPr/>
            </p:nvSpPr>
            <p:spPr bwMode="auto">
              <a:xfrm>
                <a:off x="624" y="1458"/>
                <a:ext cx="198" cy="288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" name="Rectangle 42"/>
              <p:cNvSpPr>
                <a:spLocks noChangeArrowheads="1"/>
              </p:cNvSpPr>
              <p:nvPr/>
            </p:nvSpPr>
            <p:spPr bwMode="auto">
              <a:xfrm>
                <a:off x="432" y="1458"/>
                <a:ext cx="198" cy="288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" name="Rectangle 43"/>
              <p:cNvSpPr>
                <a:spLocks noChangeArrowheads="1"/>
              </p:cNvSpPr>
              <p:nvPr/>
            </p:nvSpPr>
            <p:spPr bwMode="auto">
              <a:xfrm>
                <a:off x="240" y="1458"/>
                <a:ext cx="198" cy="288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0" name="Rectangle 44"/>
              <p:cNvSpPr>
                <a:spLocks noChangeArrowheads="1"/>
              </p:cNvSpPr>
              <p:nvPr/>
            </p:nvSpPr>
            <p:spPr bwMode="auto">
              <a:xfrm>
                <a:off x="45" y="1458"/>
                <a:ext cx="198" cy="288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4" name="Text Box 45"/>
            <p:cNvSpPr txBox="1">
              <a:spLocks noChangeArrowheads="1"/>
            </p:cNvSpPr>
            <p:nvPr/>
          </p:nvSpPr>
          <p:spPr bwMode="auto">
            <a:xfrm>
              <a:off x="119" y="1220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后备队列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673" y="912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作业调度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66" name="Line 47"/>
            <p:cNvSpPr>
              <a:spLocks noChangeShapeType="1"/>
            </p:cNvSpPr>
            <p:nvPr/>
          </p:nvSpPr>
          <p:spPr bwMode="auto">
            <a:xfrm>
              <a:off x="1017" y="1113"/>
              <a:ext cx="0" cy="48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1606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处理机调度的层次：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+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+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内存调度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grpSp>
        <p:nvGrpSpPr>
          <p:cNvPr id="18" name="Group 3"/>
          <p:cNvGrpSpPr/>
          <p:nvPr/>
        </p:nvGrpSpPr>
        <p:grpSpPr bwMode="auto">
          <a:xfrm>
            <a:off x="2907678" y="2521267"/>
            <a:ext cx="7699779" cy="4102467"/>
            <a:chOff x="153" y="912"/>
            <a:chExt cx="5533" cy="2948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483" y="1440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就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963" y="1440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绪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443" y="1440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923" y="1440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1618" y="2082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就绪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2098" y="2082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挂起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578" y="2082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3058" y="2082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3430" y="158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3565" y="1872"/>
              <a:ext cx="1005" cy="1793"/>
            </a:xfrm>
            <a:custGeom>
              <a:avLst/>
              <a:gdLst>
                <a:gd name="T0" fmla="*/ 968 w 1005"/>
                <a:gd name="T1" fmla="*/ 0 h 1793"/>
                <a:gd name="T2" fmla="*/ 1005 w 1005"/>
                <a:gd name="T3" fmla="*/ 1793 h 1793"/>
                <a:gd name="T4" fmla="*/ 0 w 1005"/>
                <a:gd name="T5" fmla="*/ 1784 h 1793"/>
                <a:gd name="T6" fmla="*/ 0 60000 65536"/>
                <a:gd name="T7" fmla="*/ 0 60000 65536"/>
                <a:gd name="T8" fmla="*/ 0 60000 65536"/>
                <a:gd name="T9" fmla="*/ 0 w 1005"/>
                <a:gd name="T10" fmla="*/ 0 h 1793"/>
                <a:gd name="T11" fmla="*/ 1005 w 1005"/>
                <a:gd name="T12" fmla="*/ 1793 h 17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5" h="1793">
                  <a:moveTo>
                    <a:pt x="968" y="0"/>
                  </a:moveTo>
                  <a:lnTo>
                    <a:pt x="1005" y="1793"/>
                  </a:lnTo>
                  <a:lnTo>
                    <a:pt x="0" y="17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4198" y="1296"/>
              <a:ext cx="576" cy="576"/>
            </a:xfrm>
            <a:prstGeom prst="ellipse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Arial" panose="020B0604020202020204" pitchFamily="34" charset="0"/>
                </a:rPr>
                <a:t>CPU</a:t>
              </a:r>
              <a:endParaRPr lang="en-US" altLang="zh-CN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4774" y="158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4904" y="1313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进程完成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72" name="Text Box 17"/>
            <p:cNvSpPr txBox="1">
              <a:spLocks noChangeArrowheads="1"/>
            </p:cNvSpPr>
            <p:nvPr/>
          </p:nvSpPr>
          <p:spPr bwMode="auto">
            <a:xfrm>
              <a:off x="3519" y="1350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进程调度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3690" y="3648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等待事件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868" y="16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20"/>
            <p:cNvSpPr/>
            <p:nvPr/>
          </p:nvSpPr>
          <p:spPr bwMode="auto">
            <a:xfrm>
              <a:off x="968" y="1719"/>
              <a:ext cx="686" cy="1919"/>
            </a:xfrm>
            <a:custGeom>
              <a:avLst/>
              <a:gdLst>
                <a:gd name="T0" fmla="*/ 686 w 686"/>
                <a:gd name="T1" fmla="*/ 1919 h 1919"/>
                <a:gd name="T2" fmla="*/ 0 w 686"/>
                <a:gd name="T3" fmla="*/ 1910 h 1919"/>
                <a:gd name="T4" fmla="*/ 3 w 686"/>
                <a:gd name="T5" fmla="*/ 0 h 1919"/>
                <a:gd name="T6" fmla="*/ 588 w 686"/>
                <a:gd name="T7" fmla="*/ 0 h 19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6"/>
                <a:gd name="T13" fmla="*/ 0 h 1919"/>
                <a:gd name="T14" fmla="*/ 686 w 686"/>
                <a:gd name="T15" fmla="*/ 1919 h 19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6" h="1919">
                  <a:moveTo>
                    <a:pt x="686" y="1919"/>
                  </a:moveTo>
                  <a:lnTo>
                    <a:pt x="0" y="1910"/>
                  </a:lnTo>
                  <a:lnTo>
                    <a:pt x="3" y="0"/>
                  </a:lnTo>
                  <a:lnTo>
                    <a:pt x="58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21"/>
            <p:cNvSpPr/>
            <p:nvPr/>
          </p:nvSpPr>
          <p:spPr bwMode="auto">
            <a:xfrm>
              <a:off x="1345" y="1262"/>
              <a:ext cx="2898" cy="329"/>
            </a:xfrm>
            <a:custGeom>
              <a:avLst/>
              <a:gdLst>
                <a:gd name="T0" fmla="*/ 2898 w 2898"/>
                <a:gd name="T1" fmla="*/ 173 h 329"/>
                <a:gd name="T2" fmla="*/ 2898 w 2898"/>
                <a:gd name="T3" fmla="*/ 0 h 329"/>
                <a:gd name="T4" fmla="*/ 10 w 2898"/>
                <a:gd name="T5" fmla="*/ 0 h 329"/>
                <a:gd name="T6" fmla="*/ 0 w 2898"/>
                <a:gd name="T7" fmla="*/ 311 h 329"/>
                <a:gd name="T8" fmla="*/ 229 w 2898"/>
                <a:gd name="T9" fmla="*/ 301 h 329"/>
                <a:gd name="T10" fmla="*/ 156 w 2898"/>
                <a:gd name="T11" fmla="*/ 329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8"/>
                <a:gd name="T19" fmla="*/ 0 h 329"/>
                <a:gd name="T20" fmla="*/ 2898 w 2898"/>
                <a:gd name="T21" fmla="*/ 329 h 3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98" h="329">
                  <a:moveTo>
                    <a:pt x="2898" y="173"/>
                  </a:moveTo>
                  <a:lnTo>
                    <a:pt x="2898" y="0"/>
                  </a:lnTo>
                  <a:lnTo>
                    <a:pt x="10" y="0"/>
                  </a:lnTo>
                  <a:lnTo>
                    <a:pt x="0" y="311"/>
                  </a:lnTo>
                  <a:lnTo>
                    <a:pt x="229" y="301"/>
                  </a:lnTo>
                  <a:lnTo>
                    <a:pt x="156" y="32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Text Box 22"/>
            <p:cNvSpPr txBox="1">
              <a:spLocks noChangeArrowheads="1"/>
            </p:cNvSpPr>
            <p:nvPr/>
          </p:nvSpPr>
          <p:spPr bwMode="auto">
            <a:xfrm>
              <a:off x="2738" y="1008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时间片完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78" name="Rectangle 23"/>
            <p:cNvSpPr>
              <a:spLocks noChangeArrowheads="1"/>
            </p:cNvSpPr>
            <p:nvPr/>
          </p:nvSpPr>
          <p:spPr bwMode="auto">
            <a:xfrm>
              <a:off x="1635" y="2805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阻塞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" name="Rectangle 24"/>
            <p:cNvSpPr>
              <a:spLocks noChangeArrowheads="1"/>
            </p:cNvSpPr>
            <p:nvPr/>
          </p:nvSpPr>
          <p:spPr bwMode="auto">
            <a:xfrm>
              <a:off x="2115" y="2805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挂起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" name="Rectangle 25"/>
            <p:cNvSpPr>
              <a:spLocks noChangeArrowheads="1"/>
            </p:cNvSpPr>
            <p:nvPr/>
          </p:nvSpPr>
          <p:spPr bwMode="auto">
            <a:xfrm>
              <a:off x="2595" y="2805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" name="Rectangle 26"/>
            <p:cNvSpPr>
              <a:spLocks noChangeArrowheads="1"/>
            </p:cNvSpPr>
            <p:nvPr/>
          </p:nvSpPr>
          <p:spPr bwMode="auto">
            <a:xfrm>
              <a:off x="3075" y="2805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" name="Rectangle 27"/>
            <p:cNvSpPr>
              <a:spLocks noChangeArrowheads="1"/>
            </p:cNvSpPr>
            <p:nvPr/>
          </p:nvSpPr>
          <p:spPr bwMode="auto">
            <a:xfrm>
              <a:off x="1647" y="351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阻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" name="Rectangle 28"/>
            <p:cNvSpPr>
              <a:spLocks noChangeArrowheads="1"/>
            </p:cNvSpPr>
            <p:nvPr/>
          </p:nvSpPr>
          <p:spPr bwMode="auto">
            <a:xfrm>
              <a:off x="2127" y="351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塞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4" name="Rectangle 29"/>
            <p:cNvSpPr>
              <a:spLocks noChangeArrowheads="1"/>
            </p:cNvSpPr>
            <p:nvPr/>
          </p:nvSpPr>
          <p:spPr bwMode="auto">
            <a:xfrm>
              <a:off x="2607" y="351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" name="Rectangle 30"/>
            <p:cNvSpPr>
              <a:spLocks noChangeArrowheads="1"/>
            </p:cNvSpPr>
            <p:nvPr/>
          </p:nvSpPr>
          <p:spPr bwMode="auto">
            <a:xfrm>
              <a:off x="3087" y="351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" name="Text Box 31"/>
            <p:cNvSpPr txBox="1">
              <a:spLocks noChangeArrowheads="1"/>
            </p:cNvSpPr>
            <p:nvPr/>
          </p:nvSpPr>
          <p:spPr bwMode="auto">
            <a:xfrm>
              <a:off x="543" y="2550"/>
              <a:ext cx="3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事件</a:t>
              </a:r>
              <a:endParaRPr lang="zh-CN" altLang="en-US" sz="1600">
                <a:latin typeface="Arial" panose="020B0604020202020204" pitchFamily="34" charset="0"/>
              </a:endParaRPr>
            </a:p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出现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grpSp>
          <p:nvGrpSpPr>
            <p:cNvPr id="87" name="Group 32"/>
            <p:cNvGrpSpPr/>
            <p:nvPr/>
          </p:nvGrpSpPr>
          <p:grpSpPr bwMode="auto">
            <a:xfrm>
              <a:off x="153" y="1458"/>
              <a:ext cx="777" cy="288"/>
              <a:chOff x="45" y="1458"/>
              <a:chExt cx="777" cy="288"/>
            </a:xfrm>
          </p:grpSpPr>
          <p:sp>
            <p:nvSpPr>
              <p:cNvPr id="88" name="Rectangle 33"/>
              <p:cNvSpPr>
                <a:spLocks noChangeArrowheads="1"/>
              </p:cNvSpPr>
              <p:nvPr/>
            </p:nvSpPr>
            <p:spPr bwMode="auto">
              <a:xfrm>
                <a:off x="624" y="1458"/>
                <a:ext cx="198" cy="288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9" name="Rectangle 34"/>
              <p:cNvSpPr>
                <a:spLocks noChangeArrowheads="1"/>
              </p:cNvSpPr>
              <p:nvPr/>
            </p:nvSpPr>
            <p:spPr bwMode="auto">
              <a:xfrm>
                <a:off x="432" y="1458"/>
                <a:ext cx="198" cy="288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0" name="Rectangle 35"/>
              <p:cNvSpPr>
                <a:spLocks noChangeArrowheads="1"/>
              </p:cNvSpPr>
              <p:nvPr/>
            </p:nvSpPr>
            <p:spPr bwMode="auto">
              <a:xfrm>
                <a:off x="240" y="1458"/>
                <a:ext cx="198" cy="288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1" name="Rectangle 36"/>
              <p:cNvSpPr>
                <a:spLocks noChangeArrowheads="1"/>
              </p:cNvSpPr>
              <p:nvPr/>
            </p:nvSpPr>
            <p:spPr bwMode="auto">
              <a:xfrm>
                <a:off x="45" y="1458"/>
                <a:ext cx="198" cy="288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2" name="Text Box 37"/>
            <p:cNvSpPr txBox="1">
              <a:spLocks noChangeArrowheads="1"/>
            </p:cNvSpPr>
            <p:nvPr/>
          </p:nvSpPr>
          <p:spPr bwMode="auto">
            <a:xfrm>
              <a:off x="227" y="1220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后备队列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3" name="Text Box 38"/>
            <p:cNvSpPr txBox="1">
              <a:spLocks noChangeArrowheads="1"/>
            </p:cNvSpPr>
            <p:nvPr/>
          </p:nvSpPr>
          <p:spPr bwMode="auto">
            <a:xfrm>
              <a:off x="781" y="912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作业调度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4" name="Line 39"/>
            <p:cNvSpPr>
              <a:spLocks noChangeShapeType="1"/>
            </p:cNvSpPr>
            <p:nvPr/>
          </p:nvSpPr>
          <p:spPr bwMode="auto">
            <a:xfrm>
              <a:off x="1125" y="1113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Freeform 40"/>
            <p:cNvSpPr/>
            <p:nvPr/>
          </p:nvSpPr>
          <p:spPr bwMode="auto">
            <a:xfrm>
              <a:off x="1343" y="2952"/>
              <a:ext cx="2542" cy="606"/>
            </a:xfrm>
            <a:custGeom>
              <a:avLst/>
              <a:gdLst>
                <a:gd name="T0" fmla="*/ 304 w 2542"/>
                <a:gd name="T1" fmla="*/ 606 h 606"/>
                <a:gd name="T2" fmla="*/ 0 w 2542"/>
                <a:gd name="T3" fmla="*/ 595 h 606"/>
                <a:gd name="T4" fmla="*/ 0 w 2542"/>
                <a:gd name="T5" fmla="*/ 320 h 606"/>
                <a:gd name="T6" fmla="*/ 2542 w 2542"/>
                <a:gd name="T7" fmla="*/ 320 h 606"/>
                <a:gd name="T8" fmla="*/ 2542 w 2542"/>
                <a:gd name="T9" fmla="*/ 0 h 606"/>
                <a:gd name="T10" fmla="*/ 2222 w 2542"/>
                <a:gd name="T11" fmla="*/ 9 h 6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42"/>
                <a:gd name="T19" fmla="*/ 0 h 606"/>
                <a:gd name="T20" fmla="*/ 2542 w 2542"/>
                <a:gd name="T21" fmla="*/ 606 h 6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42" h="606">
                  <a:moveTo>
                    <a:pt x="304" y="606"/>
                  </a:moveTo>
                  <a:lnTo>
                    <a:pt x="0" y="595"/>
                  </a:lnTo>
                  <a:lnTo>
                    <a:pt x="0" y="320"/>
                  </a:lnTo>
                  <a:lnTo>
                    <a:pt x="2542" y="320"/>
                  </a:lnTo>
                  <a:lnTo>
                    <a:pt x="2542" y="0"/>
                  </a:lnTo>
                  <a:lnTo>
                    <a:pt x="2222" y="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3903" y="3030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挂起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7" name="Freeform 42"/>
            <p:cNvSpPr/>
            <p:nvPr/>
          </p:nvSpPr>
          <p:spPr bwMode="auto">
            <a:xfrm>
              <a:off x="1311" y="2262"/>
              <a:ext cx="2542" cy="606"/>
            </a:xfrm>
            <a:custGeom>
              <a:avLst/>
              <a:gdLst>
                <a:gd name="T0" fmla="*/ 304 w 2542"/>
                <a:gd name="T1" fmla="*/ 606 h 606"/>
                <a:gd name="T2" fmla="*/ 0 w 2542"/>
                <a:gd name="T3" fmla="*/ 595 h 606"/>
                <a:gd name="T4" fmla="*/ 0 w 2542"/>
                <a:gd name="T5" fmla="*/ 320 h 606"/>
                <a:gd name="T6" fmla="*/ 2542 w 2542"/>
                <a:gd name="T7" fmla="*/ 320 h 606"/>
                <a:gd name="T8" fmla="*/ 2542 w 2542"/>
                <a:gd name="T9" fmla="*/ 0 h 606"/>
                <a:gd name="T10" fmla="*/ 2222 w 2542"/>
                <a:gd name="T11" fmla="*/ 9 h 6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42"/>
                <a:gd name="T19" fmla="*/ 0 h 606"/>
                <a:gd name="T20" fmla="*/ 2542 w 2542"/>
                <a:gd name="T21" fmla="*/ 606 h 6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42" h="606">
                  <a:moveTo>
                    <a:pt x="304" y="606"/>
                  </a:moveTo>
                  <a:lnTo>
                    <a:pt x="0" y="595"/>
                  </a:lnTo>
                  <a:lnTo>
                    <a:pt x="0" y="320"/>
                  </a:lnTo>
                  <a:lnTo>
                    <a:pt x="2542" y="320"/>
                  </a:lnTo>
                  <a:lnTo>
                    <a:pt x="2542" y="0"/>
                  </a:lnTo>
                  <a:lnTo>
                    <a:pt x="2222" y="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3852" y="2244"/>
              <a:ext cx="3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事件</a:t>
              </a:r>
              <a:endParaRPr lang="zh-CN" altLang="en-US" sz="1600">
                <a:latin typeface="Arial" panose="020B0604020202020204" pitchFamily="34" charset="0"/>
              </a:endParaRPr>
            </a:p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出现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99" name="Freeform 44"/>
            <p:cNvSpPr/>
            <p:nvPr/>
          </p:nvSpPr>
          <p:spPr bwMode="auto">
            <a:xfrm>
              <a:off x="3423" y="1681"/>
              <a:ext cx="242" cy="503"/>
            </a:xfrm>
            <a:custGeom>
              <a:avLst/>
              <a:gdLst>
                <a:gd name="T0" fmla="*/ 0 w 242"/>
                <a:gd name="T1" fmla="*/ 5 h 503"/>
                <a:gd name="T2" fmla="*/ 233 w 242"/>
                <a:gd name="T3" fmla="*/ 0 h 503"/>
                <a:gd name="T4" fmla="*/ 242 w 242"/>
                <a:gd name="T5" fmla="*/ 494 h 503"/>
                <a:gd name="T6" fmla="*/ 105 w 242"/>
                <a:gd name="T7" fmla="*/ 503 h 5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503"/>
                <a:gd name="T14" fmla="*/ 242 w 242"/>
                <a:gd name="T15" fmla="*/ 503 h 5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503">
                  <a:moveTo>
                    <a:pt x="0" y="5"/>
                  </a:moveTo>
                  <a:lnTo>
                    <a:pt x="233" y="0"/>
                  </a:lnTo>
                  <a:lnTo>
                    <a:pt x="242" y="494"/>
                  </a:lnTo>
                  <a:lnTo>
                    <a:pt x="105" y="50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Line 45"/>
            <p:cNvSpPr>
              <a:spLocks noChangeShapeType="1"/>
            </p:cNvSpPr>
            <p:nvPr/>
          </p:nvSpPr>
          <p:spPr bwMode="auto">
            <a:xfrm flipH="1">
              <a:off x="975" y="226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Text Box 46"/>
            <p:cNvSpPr txBox="1">
              <a:spLocks noChangeArrowheads="1"/>
            </p:cNvSpPr>
            <p:nvPr/>
          </p:nvSpPr>
          <p:spPr bwMode="auto">
            <a:xfrm>
              <a:off x="1025" y="1878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中级调度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102" name="Line 47"/>
            <p:cNvSpPr>
              <a:spLocks noChangeShapeType="1"/>
            </p:cNvSpPr>
            <p:nvPr/>
          </p:nvSpPr>
          <p:spPr bwMode="auto">
            <a:xfrm>
              <a:off x="1311" y="207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423037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处理机调度算法的目标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共同目标：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资源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利用率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公平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性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平衡性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策略强制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执行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016500" y="2865120"/>
            <a:ext cx="5713095" cy="885825"/>
            <a:chOff x="8000" y="8024"/>
            <a:chExt cx="8997" cy="1395"/>
          </a:xfrm>
        </p:grpSpPr>
        <p:sp>
          <p:nvSpPr>
            <p:cNvPr id="2" name="文本框 1"/>
            <p:cNvSpPr txBox="1"/>
            <p:nvPr/>
          </p:nvSpPr>
          <p:spPr>
            <a:xfrm>
              <a:off x="8000" y="8420"/>
              <a:ext cx="263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CPU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的利用率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=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 flipV="1">
              <a:off x="10932" y="8709"/>
              <a:ext cx="5995" cy="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2318" y="8024"/>
              <a:ext cx="31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CPU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有效工作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时间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787" y="8839"/>
              <a:ext cx="621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CPU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有效工作时间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+CPU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空闲等待</a:t>
              </a:r>
              <a:r>
                <a:rPr lang="zh-CN" altLang="en-US">
                  <a:latin typeface="Times New Roman" panose="02020603050405020304" charset="0"/>
                  <a:cs typeface="Times New Roman" panose="02020603050405020304" charset="0"/>
                </a:rPr>
                <a:t>时间</a:t>
              </a:r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079301" y="4075684"/>
            <a:ext cx="6342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每个进程都应该获得合理的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CPU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时间，不会发生进程饥饿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现象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70411" y="4768469"/>
            <a:ext cx="5961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CPU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I/O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设备都能经常处于忙碌状态，系统资源使用平衡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71046" y="5468239"/>
            <a:ext cx="6812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必要策略：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例如，安全策略，即使造成某些工作的延迟也必须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执行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4230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处理机调度算法的目标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不同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目标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</p:nvPr>
        </p:nvGraphicFramePr>
        <p:xfrm>
          <a:off x="4274185" y="2369820"/>
          <a:ext cx="7389328" cy="4600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0" name="矩形 19"/>
          <p:cNvSpPr/>
          <p:nvPr/>
        </p:nvSpPr>
        <p:spPr>
          <a:xfrm>
            <a:off x="4274185" y="3630729"/>
            <a:ext cx="2259063" cy="885525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839317" y="3630729"/>
            <a:ext cx="2259063" cy="885525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04450" y="3630728"/>
            <a:ext cx="2259063" cy="885525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74184" y="4574003"/>
            <a:ext cx="2259063" cy="8855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74184" y="5459528"/>
            <a:ext cx="2259063" cy="8855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847337" y="4574002"/>
            <a:ext cx="2259063" cy="47164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404449" y="4574002"/>
            <a:ext cx="2259063" cy="47164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630261" y="3601853"/>
            <a:ext cx="4908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dirty="0"/>
              <a:t>用户</a:t>
            </a:r>
            <a:endParaRPr lang="zh-CN" altLang="en-US" sz="2800" dirty="0"/>
          </a:p>
        </p:txBody>
      </p:sp>
      <p:sp>
        <p:nvSpPr>
          <p:cNvPr id="29" name="矩形 28"/>
          <p:cNvSpPr/>
          <p:nvPr/>
        </p:nvSpPr>
        <p:spPr>
          <a:xfrm>
            <a:off x="3630261" y="4670258"/>
            <a:ext cx="490889" cy="1511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dirty="0"/>
              <a:t>系统</a:t>
            </a:r>
            <a:endParaRPr lang="zh-CN" altLang="en-US" sz="2800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6" grpId="0" bldLvl="0" animBg="1"/>
      <p:bldP spid="2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42303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处理机调度算法的目标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不同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目标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批处理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OS</a:t>
            </a:r>
            <a:endParaRPr lang="en-US" altLang="zh-CN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3629025"/>
            <a:ext cx="1105090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周转时间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: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作业被提交给系统开始，到作业完成为止的时间间隔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;</a:t>
            </a:r>
            <a:endParaRPr lang="en-US" altLang="zh-CN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周转时间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=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作业在后备队列等待时间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+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进程在就绪队列等待时间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+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作业阻塞队列等待的时间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+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作业的执行时间；</a:t>
            </a:r>
            <a:endParaRPr lang="zh-CN" altLang="en-US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平均周转时间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：</a:t>
            </a:r>
            <a:endParaRPr lang="zh-CN" altLang="en-US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系统吞吐量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：单位时间内系统完成的作业数。短作业越多，吞吐量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越大；</a:t>
            </a:r>
            <a:endParaRPr lang="zh-CN" altLang="en-US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CPU</a:t>
            </a:r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利用率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：计算量大的作业（长作业越多），上下文切换等工作消耗就会小，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CPU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利用率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越高；</a:t>
            </a:r>
            <a:endParaRPr lang="zh-CN" altLang="en-US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927350" y="4771390"/>
                <a:ext cx="2736215" cy="844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50" y="4771390"/>
                <a:ext cx="2736215" cy="8445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318760" y="4944745"/>
            <a:ext cx="21678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带权周转时间：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charset="0"/>
                <a:ea typeface="华光魏体_CNKI" panose="02000500000000000000" charset="-122"/>
                <a:cs typeface="Times New Roman" panose="02020603050405020304" charset="0"/>
                <a:sym typeface="+mn-ea"/>
              </a:rPr>
              <a:t>T/Ts</a:t>
            </a:r>
            <a:endParaRPr lang="en-US" altLang="zh-CN" i="1" dirty="0">
              <a:solidFill>
                <a:schemeClr val="tx1"/>
              </a:solidFill>
              <a:latin typeface="Times New Roman" panose="02020603050405020304" charset="0"/>
              <a:ea typeface="华光魏体_CNKI" panose="02000500000000000000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63230" y="493903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平均带权周转时间：</a:t>
            </a:r>
            <a:endParaRPr lang="en-US" altLang="zh-CN" i="1" dirty="0">
              <a:solidFill>
                <a:schemeClr val="tx1"/>
              </a:solidFill>
              <a:latin typeface="Times New Roman" panose="02020603050405020304" charset="0"/>
              <a:ea typeface="华光魏体_CNKI" panose="02000500000000000000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9802495" y="4705350"/>
                <a:ext cx="2736215" cy="844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box>
                                <m:boxPr>
                                  <m:noBreak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𝑠𝑖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495" y="4705350"/>
                <a:ext cx="2736215" cy="844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42303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处理机调度算法的目标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不同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目标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分时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系统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3629025"/>
            <a:ext cx="110509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响应时间快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: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用户从键盘提交一个请求，到屏幕显示处理结果的时间间隔；</a:t>
            </a:r>
            <a:endParaRPr lang="zh-CN" altLang="en-US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均衡性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：用户会根据任务的复杂度的不同，对等待的容忍度也不同。复杂任务，允许等待时间长；简单任务，需要时间短，即响应时间的快慢应同任务的复杂性相适应。</a:t>
            </a:r>
            <a:endParaRPr lang="en-US" altLang="zh-CN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42303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处理机调度算法的目标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不同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目标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实时系统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3629025"/>
            <a:ext cx="1105090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截止时间的保证</a:t>
            </a:r>
            <a:r>
              <a:rPr lang="en-US" altLang="zh-CN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: 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保证实时任务对截止时间的</a:t>
            </a:r>
            <a:r>
              <a:rPr lang="zh-CN" altLang="en-US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要求；</a:t>
            </a:r>
            <a:endParaRPr lang="zh-CN" altLang="en-US" dirty="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可预测性</a:t>
            </a:r>
            <a:r>
              <a:rPr lang="zh-CN" altLang="en-US" dirty="0">
                <a:solidFill>
                  <a:schemeClr val="accent6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任务具有可预测性（了解任务的周期性和执行时间），才可以更好的保障实时性的调度</a:t>
            </a:r>
            <a:endParaRPr lang="en-US" altLang="zh-CN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3.1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处理机调度的层次和调度算法的目标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作业与作业调度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3.3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调度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3.4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实时调度（自学）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3.1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处理机调度的层次和调度算法的目标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3.2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作业与作业调度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3.3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调度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3.4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实时调度（自学）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3.2.1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批处理系统中的作业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3.2.2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作业调度的任务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3.2.1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批处理系统中的作业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Job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）：程序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+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数据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+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作业说明书；是从外存调入内存的基本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单位；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作业步（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Job Step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）：编译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→链接装配→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运行；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作业控制块（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Job Control Block，JCB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）；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作业的三个阶段和三种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状态：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收容阶段：系统把用户提交的作业放入硬盘，建立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JCB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，放入作业后备队列的阶段，处于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“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后备状态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”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；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运行阶段：作业被选中后，为其分配资源并建立进程，进入就绪队列；从第一次进入就绪状态到运行完毕，都处于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“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运行状态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”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；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完成阶段：作业运行完毕（或异常结束）后进入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“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完成状态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”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，系统回收资源和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JCB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华光魏体_CNKI" panose="02000500000000000000" charset="-122"/>
                <a:cs typeface="Arial" panose="020B0604020202020204" pitchFamily="34" charset="0"/>
              </a:rPr>
              <a:t>，作业结果形成输出文件后输出；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华光魏体_CNKI" panose="02000500000000000000" charset="-122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21810" y="5429250"/>
            <a:ext cx="3147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对应了进程的全生命周期；</a:t>
            </a:r>
            <a:endParaRPr lang="zh-CN" altLang="en-US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3.2.1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批处理系统中的作业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3.2.2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作业调度的任务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3.2.2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作业调度的任务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Question1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：接纳多少作业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?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即允许多少个作业同时在内存中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运行；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作业数量少，并行效率低，可能造成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CPU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利用率低；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作业数量多，中断多，上下文切换多，平均周转时间变长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.....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Question2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：接纳哪些作业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?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先来先服务？等待时间长的？执行时间短的？还是优先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级高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的？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3.2.1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批处理系统中的作业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3.2.2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作业调度的任务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先来先服务算法（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FCFS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First-come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First-served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最简单的算法，可用于作业调度、进程调度</a:t>
            </a:r>
            <a:endParaRPr lang="zh-CN" altLang="en-US" sz="2400" dirty="0">
              <a:solidFill>
                <a:srgbClr val="FF99FF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基本思想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: 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谁先来，先为谁服务 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类似食堂排队打饭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</a:t>
            </a:r>
            <a:endParaRPr lang="en-US" altLang="zh-CN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特点：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有利于长作业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，不利于短作业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),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因为长作业的带权周转时间短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,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简单地说，先来后到，要</a:t>
            </a:r>
            <a:r>
              <a:rPr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12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个煎饼果子当然比要</a:t>
            </a:r>
            <a:r>
              <a:rPr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个煎饼果子更有心理优势。</a:t>
            </a:r>
            <a:endParaRPr lang="en-US" altLang="zh-CN" sz="24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先来先服务算法（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FCFS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First-come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First-served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最简单的算法，可用于作业调度、进程调度</a:t>
            </a:r>
            <a:endParaRPr lang="zh-CN" altLang="en-US" sz="2400" dirty="0">
              <a:solidFill>
                <a:srgbClr val="FF99FF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基本思想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: 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谁先来，先为谁服务 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类似食堂排队打饭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</a:t>
            </a:r>
            <a:endParaRPr lang="en-US" altLang="zh-CN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特点：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有利于长作业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，不利于短作业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),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因为长作业的带权周转时间短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,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简单地说，先来后到，要</a:t>
            </a:r>
            <a:r>
              <a:rPr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12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个煎饼果子当然比要</a:t>
            </a:r>
            <a:r>
              <a:rPr lang="en-US" altLang="zh-CN" sz="2400" dirty="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1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个煎饼果子更有心理优势。</a:t>
            </a:r>
            <a:endParaRPr lang="en-US" altLang="zh-CN" sz="24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先来先服务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graphicFrame>
        <p:nvGraphicFramePr>
          <p:cNvPr id="2" name="Group 2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132580" y="2429510"/>
          <a:ext cx="7407275" cy="4385310"/>
        </p:xfrm>
        <a:graphic>
          <a:graphicData uri="http://schemas.openxmlformats.org/drawingml/2006/table">
            <a:tbl>
              <a:tblPr/>
              <a:tblGrid>
                <a:gridCol w="1463040"/>
                <a:gridCol w="915035"/>
                <a:gridCol w="920750"/>
                <a:gridCol w="1165225"/>
                <a:gridCol w="980440"/>
                <a:gridCol w="1043305"/>
                <a:gridCol w="919480"/>
              </a:tblGrid>
              <a:tr h="135509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进程名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到达时间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服务时间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开始执行时间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完成时间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周转时间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带权周转时间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3B3B3B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3B3B3B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3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短作业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3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长作业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102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202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199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rPr>
                        <a:t>1.99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marL="74906" marR="74906" marT="37453" marB="3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625080" y="3898265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25080" y="4408805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25080" y="5165090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25080" y="6184900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662670" y="3893185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662670" y="4408805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662670" y="5160010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662670" y="6190615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659620" y="3908425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659620" y="4408805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659620" y="5160010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659620" y="6182360"/>
            <a:ext cx="848995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718800" y="3893185"/>
            <a:ext cx="707390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718800" y="4408805"/>
            <a:ext cx="707390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718800" y="5160010"/>
            <a:ext cx="707390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715625" y="6182360"/>
            <a:ext cx="707390" cy="31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11" grpId="0" bldLvl="0" animBg="1"/>
      <p:bldP spid="12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短作业优先算法（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SJF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Short j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ob First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短作业优先可以提高批处理系统的吞吐</a:t>
            </a: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量；</a:t>
            </a:r>
            <a:endParaRPr lang="zh-CN" altLang="en-US" sz="2400" dirty="0">
              <a:solidFill>
                <a:srgbClr val="FF99FF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基本思想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: </a:t>
            </a:r>
            <a:r>
              <a:rPr lang="zh-CN" altLang="en-US" sz="24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作业越短，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优先级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越高；</a:t>
            </a:r>
            <a:endParaRPr lang="en-US" altLang="zh-CN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特点：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有利于短作业，不利于长作业，可能会造成长作业出现饥饿现象，必须预知作业的运行时间，无法交互、不能考虑作业的紧迫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程度；</a:t>
            </a: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优先级调度算法（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PSA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Priority-Scheduling alogrithm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基于作业的紧迫程度，由外部赋予作业</a:t>
            </a: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优先级；</a:t>
            </a:r>
            <a:endParaRPr lang="zh-CN" altLang="en-US" sz="2400" dirty="0">
              <a:solidFill>
                <a:srgbClr val="FF99FF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两种类型：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静态优先级和动态优先级两类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</a:t>
            </a: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处理机调度的层次和调度算法的目标</a:t>
            </a: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3.2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作业与作业调度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3.3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调度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3.4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实时调度（自学）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静态优先级：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动态优先级</a:t>
            </a: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4885944" y="2139917"/>
            <a:ext cx="1376413" cy="5678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/>
              <a:t>作业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" name="矩形: 圆角 3"/>
          <p:cNvSpPr/>
          <p:nvPr/>
        </p:nvSpPr>
        <p:spPr>
          <a:xfrm>
            <a:off x="4885944" y="3085917"/>
            <a:ext cx="1376413" cy="5678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r>
              <a:rPr lang="zh-CN" altLang="en-US" sz="2400" dirty="0"/>
              <a:t>作业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757687" y="3795462"/>
            <a:ext cx="7180447" cy="105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19133" y="36637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32482" y="2139917"/>
            <a:ext cx="5265019" cy="567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32481" y="3085917"/>
            <a:ext cx="308011" cy="567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57687" y="3708836"/>
            <a:ext cx="7397737" cy="18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: 圆角 11"/>
          <p:cNvSpPr/>
          <p:nvPr/>
        </p:nvSpPr>
        <p:spPr>
          <a:xfrm>
            <a:off x="4885943" y="4608799"/>
            <a:ext cx="1376413" cy="5678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/>
              <a:t>作业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9" name="矩形: 圆角 12"/>
          <p:cNvSpPr/>
          <p:nvPr/>
        </p:nvSpPr>
        <p:spPr>
          <a:xfrm>
            <a:off x="4885943" y="5554799"/>
            <a:ext cx="1376413" cy="5678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r>
              <a:rPr lang="zh-CN" altLang="en-US" sz="2400" dirty="0"/>
              <a:t>作业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757686" y="6264344"/>
            <a:ext cx="7180447" cy="105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19132" y="61326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32481" y="4608799"/>
            <a:ext cx="5265019" cy="567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432480" y="5554799"/>
            <a:ext cx="5265020" cy="567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757686" y="6177718"/>
            <a:ext cx="7397737" cy="18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193537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626471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059405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492339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925273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358207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791141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233701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321931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736523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151115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565707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980299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0394891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09483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1233701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animBg="1"/>
      <p:bldP spid="19" grpId="0" animBg="1"/>
      <p:bldP spid="24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优先级调度算法（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PSA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Priority-Scheduling alogrithm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基于作业的紧迫程度，由外部赋予作业</a:t>
            </a: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优先级；</a:t>
            </a:r>
            <a:endParaRPr lang="zh-CN" altLang="en-US" sz="2400" dirty="0">
              <a:solidFill>
                <a:srgbClr val="FF99FF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两种类型：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静态优先级和动态优先级两类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</a:t>
            </a: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高响应比优先调度算法（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HRRN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Highest Responce Ratio Next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95015" y="4780915"/>
            <a:ext cx="5097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28600" lvl="1" indent="-2286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b="1" dirty="0">
                <a:sym typeface="+mn-ea"/>
              </a:rPr>
              <a:t>优先权 </a:t>
            </a:r>
            <a:r>
              <a:rPr lang="en-US" b="1" dirty="0">
                <a:sym typeface="+mn-ea"/>
              </a:rPr>
              <a:t>= (</a:t>
            </a:r>
            <a:r>
              <a:rPr lang="zh-CN" b="1" dirty="0">
                <a:sym typeface="+mn-ea"/>
              </a:rPr>
              <a:t>等待时间</a:t>
            </a:r>
            <a:r>
              <a:rPr lang="en-US" b="1" dirty="0">
                <a:sym typeface="+mn-ea"/>
              </a:rPr>
              <a:t>+</a:t>
            </a:r>
            <a:r>
              <a:rPr lang="zh-CN" b="1" dirty="0">
                <a:sym typeface="+mn-ea"/>
              </a:rPr>
              <a:t>要求服务时间</a:t>
            </a:r>
            <a:r>
              <a:rPr lang="en-US" b="1" dirty="0">
                <a:sym typeface="+mn-ea"/>
              </a:rPr>
              <a:t>)/</a:t>
            </a:r>
            <a:r>
              <a:rPr lang="zh-CN" b="1" dirty="0">
                <a:sym typeface="+mn-ea"/>
              </a:rPr>
              <a:t>要求服务时间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47645" y="5353050"/>
            <a:ext cx="7576185" cy="1073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u"/>
            </a:pPr>
            <a:r>
              <a:rPr lang="zh-CN" dirty="0">
                <a:sym typeface="+mn-ea"/>
              </a:rPr>
              <a:t>等待时间相同，要求服务时间越短，优先权越高</a:t>
            </a:r>
            <a:r>
              <a:rPr lang="en-US" dirty="0">
                <a:sym typeface="+mn-ea"/>
              </a:rPr>
              <a:t>——</a:t>
            </a:r>
            <a:r>
              <a:rPr lang="zh-CN" dirty="0">
                <a:sym typeface="+mn-ea"/>
              </a:rPr>
              <a:t>有利于短作业</a:t>
            </a:r>
            <a:endParaRPr lang="zh-CN" dirty="0">
              <a:solidFill>
                <a:schemeClr val="tx1"/>
              </a:solidFill>
            </a:endParaRPr>
          </a:p>
          <a:p>
            <a:pPr marL="3429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u"/>
            </a:pPr>
            <a:r>
              <a:rPr lang="zh-CN" dirty="0">
                <a:sym typeface="+mn-ea"/>
              </a:rPr>
              <a:t>要求服务时间相同，等待时间越长，优先权越高</a:t>
            </a:r>
            <a:r>
              <a:rPr lang="en-US" dirty="0">
                <a:sym typeface="+mn-ea"/>
              </a:rPr>
              <a:t>——</a:t>
            </a:r>
            <a:r>
              <a:rPr lang="zh-CN" dirty="0">
                <a:sym typeface="+mn-ea"/>
              </a:rPr>
              <a:t>相当于</a:t>
            </a:r>
            <a:r>
              <a:rPr lang="en-US" dirty="0">
                <a:sym typeface="+mn-ea"/>
              </a:rPr>
              <a:t>FCFS</a:t>
            </a:r>
            <a:endParaRPr lang="zh-CN" dirty="0">
              <a:solidFill>
                <a:schemeClr val="tx1"/>
              </a:solidFill>
            </a:endParaRPr>
          </a:p>
          <a:p>
            <a:pPr marL="3429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u"/>
            </a:pPr>
            <a:r>
              <a:rPr lang="zh-CN" altLang="en-US" dirty="0">
                <a:sym typeface="+mn-ea"/>
              </a:rPr>
              <a:t>长作业的优先权可随等待时间增加而提高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不会出现饥饿</a:t>
            </a:r>
            <a:r>
              <a:rPr lang="zh-CN" altLang="en-US" dirty="0">
                <a:sym typeface="+mn-ea"/>
              </a:rPr>
              <a:t>现象</a:t>
            </a:r>
            <a:endParaRPr lang="zh-CN" altLang="en-US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3.2.3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作业调度的算法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优先级调度算法（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PSA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Priority-Scheduling alogrithm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基于作业的紧迫程度，由外部赋予作业</a:t>
            </a:r>
            <a:r>
              <a:rPr lang="zh-CN" altLang="en-US" sz="2400" dirty="0">
                <a:solidFill>
                  <a:srgbClr val="FF99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优先级；</a:t>
            </a:r>
            <a:endParaRPr lang="zh-CN" altLang="en-US" sz="2400" dirty="0">
              <a:solidFill>
                <a:srgbClr val="FF99FF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两种类型：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静态优先级和动态优先级两类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；</a:t>
            </a: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高响应比优先调度算法（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HRRN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</a:t>
            </a:r>
            <a:r>
              <a:rPr lang="en-US" altLang="zh-CN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Highest Responce Ratio Next</a:t>
            </a: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3.2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作业与作业调度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95015" y="4780915"/>
            <a:ext cx="5097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28600" lvl="1" indent="-2286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b="1" dirty="0">
                <a:sym typeface="+mn-ea"/>
              </a:rPr>
              <a:t>优先权 </a:t>
            </a:r>
            <a:r>
              <a:rPr lang="en-US" b="1" dirty="0">
                <a:sym typeface="+mn-ea"/>
              </a:rPr>
              <a:t>= (</a:t>
            </a:r>
            <a:r>
              <a:rPr lang="zh-CN" b="1" dirty="0">
                <a:sym typeface="+mn-ea"/>
              </a:rPr>
              <a:t>等待时间</a:t>
            </a:r>
            <a:r>
              <a:rPr lang="en-US" b="1" dirty="0">
                <a:sym typeface="+mn-ea"/>
              </a:rPr>
              <a:t>+</a:t>
            </a:r>
            <a:r>
              <a:rPr lang="zh-CN" b="1" dirty="0">
                <a:sym typeface="+mn-ea"/>
              </a:rPr>
              <a:t>要求服务时间</a:t>
            </a:r>
            <a:r>
              <a:rPr lang="en-US" b="1" dirty="0">
                <a:sym typeface="+mn-ea"/>
              </a:rPr>
              <a:t>)/</a:t>
            </a:r>
            <a:r>
              <a:rPr lang="zh-CN" b="1" dirty="0">
                <a:sym typeface="+mn-ea"/>
              </a:rPr>
              <a:t>要求服务时间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47645" y="5353050"/>
            <a:ext cx="7576185" cy="1073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u"/>
            </a:pPr>
            <a:r>
              <a:rPr lang="zh-CN" dirty="0">
                <a:sym typeface="+mn-ea"/>
              </a:rPr>
              <a:t>等待时间相同，要求服务时间越短，优先权越高</a:t>
            </a:r>
            <a:r>
              <a:rPr lang="en-US" dirty="0">
                <a:sym typeface="+mn-ea"/>
              </a:rPr>
              <a:t>——</a:t>
            </a:r>
            <a:r>
              <a:rPr lang="zh-CN" dirty="0">
                <a:sym typeface="+mn-ea"/>
              </a:rPr>
              <a:t>有利于短作业</a:t>
            </a:r>
            <a:endParaRPr lang="zh-CN" dirty="0">
              <a:solidFill>
                <a:schemeClr val="tx1"/>
              </a:solidFill>
            </a:endParaRPr>
          </a:p>
          <a:p>
            <a:pPr marL="3429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u"/>
            </a:pPr>
            <a:r>
              <a:rPr lang="zh-CN" dirty="0">
                <a:sym typeface="+mn-ea"/>
              </a:rPr>
              <a:t>要求服务时间相同，等待时间越长，优先权越高</a:t>
            </a:r>
            <a:r>
              <a:rPr lang="en-US" dirty="0">
                <a:sym typeface="+mn-ea"/>
              </a:rPr>
              <a:t>——</a:t>
            </a:r>
            <a:r>
              <a:rPr lang="zh-CN" dirty="0">
                <a:sym typeface="+mn-ea"/>
              </a:rPr>
              <a:t>相当于</a:t>
            </a:r>
            <a:r>
              <a:rPr lang="en-US" dirty="0">
                <a:sym typeface="+mn-ea"/>
              </a:rPr>
              <a:t>FCFS</a:t>
            </a:r>
            <a:endParaRPr lang="zh-CN" dirty="0">
              <a:solidFill>
                <a:schemeClr val="tx1"/>
              </a:solidFill>
            </a:endParaRPr>
          </a:p>
          <a:p>
            <a:pPr marL="3429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u"/>
            </a:pPr>
            <a:r>
              <a:rPr lang="zh-CN" altLang="en-US" dirty="0">
                <a:sym typeface="+mn-ea"/>
              </a:rPr>
              <a:t>长作业的优先权可随等待时间增加而提高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不会出现饥饿</a:t>
            </a:r>
            <a:r>
              <a:rPr lang="zh-CN" altLang="en-US" dirty="0">
                <a:sym typeface="+mn-ea"/>
              </a:rPr>
              <a:t>现象</a:t>
            </a:r>
            <a:endParaRPr lang="zh-CN" altLang="en-US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3.1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处理机调度的层次和调度算法的目标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3.2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作业与作业调度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3.4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实时调度（自学）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038615" y="1601678"/>
            <a:ext cx="6768307" cy="2092850"/>
            <a:chOff x="542" y="1224"/>
            <a:chExt cx="4906" cy="1517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245" y="1656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就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5" y="1656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绪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205" y="1656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685" y="1656"/>
              <a:ext cx="480" cy="336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245" y="228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阻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725" y="228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塞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205" y="228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队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2685" y="2280"/>
              <a:ext cx="480" cy="33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列</a:t>
              </a:r>
              <a:endParaRPr lang="zh-CN" altLang="en-US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3192" y="1800"/>
              <a:ext cx="768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3144" y="2088"/>
              <a:ext cx="1154" cy="384"/>
            </a:xfrm>
            <a:custGeom>
              <a:avLst/>
              <a:gdLst>
                <a:gd name="T0" fmla="*/ 2291 w 818"/>
                <a:gd name="T1" fmla="*/ 0 h 359"/>
                <a:gd name="T2" fmla="*/ 2297 w 818"/>
                <a:gd name="T3" fmla="*/ 440 h 359"/>
                <a:gd name="T4" fmla="*/ 0 w 818"/>
                <a:gd name="T5" fmla="*/ 437 h 359"/>
                <a:gd name="T6" fmla="*/ 0 60000 65536"/>
                <a:gd name="T7" fmla="*/ 0 60000 65536"/>
                <a:gd name="T8" fmla="*/ 0 60000 65536"/>
                <a:gd name="T9" fmla="*/ 0 w 818"/>
                <a:gd name="T10" fmla="*/ 0 h 359"/>
                <a:gd name="T11" fmla="*/ 818 w 818"/>
                <a:gd name="T12" fmla="*/ 359 h 3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8" h="359">
                  <a:moveTo>
                    <a:pt x="816" y="0"/>
                  </a:moveTo>
                  <a:lnTo>
                    <a:pt x="818" y="359"/>
                  </a:lnTo>
                  <a:lnTo>
                    <a:pt x="0" y="357"/>
                  </a:ln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960" y="1512"/>
              <a:ext cx="576" cy="576"/>
            </a:xfrm>
            <a:prstGeom prst="ellipse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Arial" panose="020B0604020202020204" pitchFamily="34" charset="0"/>
                </a:rPr>
                <a:t>CPU</a:t>
              </a:r>
              <a:endParaRPr lang="en-US" altLang="zh-CN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4536" y="1800"/>
              <a:ext cx="912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4666" y="1529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进程完成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3264" y="1848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进程调度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290" y="2184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等待事件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630" y="1848"/>
              <a:ext cx="720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542" y="1608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交互用户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30" name="Freeform 21"/>
            <p:cNvSpPr/>
            <p:nvPr/>
          </p:nvSpPr>
          <p:spPr bwMode="auto">
            <a:xfrm>
              <a:off x="723" y="1935"/>
              <a:ext cx="622" cy="585"/>
            </a:xfrm>
            <a:custGeom>
              <a:avLst/>
              <a:gdLst>
                <a:gd name="T0" fmla="*/ 622 w 622"/>
                <a:gd name="T1" fmla="*/ 585 h 585"/>
                <a:gd name="T2" fmla="*/ 0 w 622"/>
                <a:gd name="T3" fmla="*/ 585 h 585"/>
                <a:gd name="T4" fmla="*/ 10 w 622"/>
                <a:gd name="T5" fmla="*/ 0 h 585"/>
                <a:gd name="T6" fmla="*/ 595 w 622"/>
                <a:gd name="T7" fmla="*/ 0 h 5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2"/>
                <a:gd name="T13" fmla="*/ 0 h 585"/>
                <a:gd name="T14" fmla="*/ 622 w 622"/>
                <a:gd name="T15" fmla="*/ 585 h 5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2" h="585">
                  <a:moveTo>
                    <a:pt x="622" y="585"/>
                  </a:moveTo>
                  <a:lnTo>
                    <a:pt x="0" y="585"/>
                  </a:lnTo>
                  <a:lnTo>
                    <a:pt x="10" y="0"/>
                  </a:lnTo>
                  <a:lnTo>
                    <a:pt x="595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657" y="2529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Arial" panose="020B0604020202020204" pitchFamily="34" charset="0"/>
                </a:rPr>
                <a:t>事件出现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1107" y="1478"/>
              <a:ext cx="2898" cy="311"/>
            </a:xfrm>
            <a:custGeom>
              <a:avLst/>
              <a:gdLst>
                <a:gd name="T0" fmla="*/ 2898 w 2898"/>
                <a:gd name="T1" fmla="*/ 173 h 329"/>
                <a:gd name="T2" fmla="*/ 2898 w 2898"/>
                <a:gd name="T3" fmla="*/ 0 h 329"/>
                <a:gd name="T4" fmla="*/ 10 w 2898"/>
                <a:gd name="T5" fmla="*/ 0 h 329"/>
                <a:gd name="T6" fmla="*/ 0 w 2898"/>
                <a:gd name="T7" fmla="*/ 311 h 329"/>
                <a:gd name="T8" fmla="*/ 229 w 2898"/>
                <a:gd name="T9" fmla="*/ 301 h 329"/>
                <a:gd name="T10" fmla="*/ 156 w 2898"/>
                <a:gd name="T11" fmla="*/ 329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8"/>
                <a:gd name="T19" fmla="*/ 0 h 329"/>
                <a:gd name="T20" fmla="*/ 2898 w 2898"/>
                <a:gd name="T21" fmla="*/ 329 h 329"/>
                <a:gd name="connsiteX0" fmla="*/ 10000 w 10000"/>
                <a:gd name="connsiteY0" fmla="*/ 5258 h 9630"/>
                <a:gd name="connsiteX1" fmla="*/ 10000 w 10000"/>
                <a:gd name="connsiteY1" fmla="*/ 0 h 9630"/>
                <a:gd name="connsiteX2" fmla="*/ 35 w 10000"/>
                <a:gd name="connsiteY2" fmla="*/ 0 h 9630"/>
                <a:gd name="connsiteX3" fmla="*/ 0 w 10000"/>
                <a:gd name="connsiteY3" fmla="*/ 9453 h 9630"/>
                <a:gd name="connsiteX4" fmla="*/ 790 w 10000"/>
                <a:gd name="connsiteY4" fmla="*/ 9149 h 9630"/>
                <a:gd name="connsiteX5" fmla="*/ 1042 w 10000"/>
                <a:gd name="connsiteY5" fmla="*/ 9630 h 9630"/>
                <a:gd name="connsiteX0-1" fmla="*/ 10000 w 10000"/>
                <a:gd name="connsiteY0-2" fmla="*/ 5460 h 10000"/>
                <a:gd name="connsiteX1-3" fmla="*/ 10000 w 10000"/>
                <a:gd name="connsiteY1-4" fmla="*/ 0 h 10000"/>
                <a:gd name="connsiteX2-5" fmla="*/ 35 w 10000"/>
                <a:gd name="connsiteY2-6" fmla="*/ 0 h 10000"/>
                <a:gd name="connsiteX3-7" fmla="*/ 0 w 10000"/>
                <a:gd name="connsiteY3-8" fmla="*/ 9816 h 10000"/>
                <a:gd name="connsiteX4-9" fmla="*/ 1042 w 10000"/>
                <a:gd name="connsiteY4-10" fmla="*/ 10000 h 10000"/>
                <a:gd name="connsiteX0-11" fmla="*/ 10000 w 10000"/>
                <a:gd name="connsiteY0-12" fmla="*/ 5460 h 9816"/>
                <a:gd name="connsiteX1-13" fmla="*/ 10000 w 10000"/>
                <a:gd name="connsiteY1-14" fmla="*/ 0 h 9816"/>
                <a:gd name="connsiteX2-15" fmla="*/ 35 w 10000"/>
                <a:gd name="connsiteY2-16" fmla="*/ 0 h 9816"/>
                <a:gd name="connsiteX3-17" fmla="*/ 0 w 10000"/>
                <a:gd name="connsiteY3-18" fmla="*/ 9816 h 9816"/>
                <a:gd name="connsiteX4-19" fmla="*/ 790 w 10000"/>
                <a:gd name="connsiteY4-20" fmla="*/ 9425 h 9816"/>
                <a:gd name="connsiteX0-21" fmla="*/ 10000 w 10000"/>
                <a:gd name="connsiteY0-22" fmla="*/ 5562 h 10000"/>
                <a:gd name="connsiteX1-23" fmla="*/ 10000 w 10000"/>
                <a:gd name="connsiteY1-24" fmla="*/ 0 h 10000"/>
                <a:gd name="connsiteX2-25" fmla="*/ 35 w 10000"/>
                <a:gd name="connsiteY2-26" fmla="*/ 0 h 10000"/>
                <a:gd name="connsiteX3-27" fmla="*/ 0 w 10000"/>
                <a:gd name="connsiteY3-28" fmla="*/ 10000 h 10000"/>
                <a:gd name="connsiteX4-29" fmla="*/ 769 w 10000"/>
                <a:gd name="connsiteY4-30" fmla="*/ 979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10000" y="5562"/>
                  </a:moveTo>
                  <a:lnTo>
                    <a:pt x="10000" y="0"/>
                  </a:lnTo>
                  <a:lnTo>
                    <a:pt x="35" y="0"/>
                  </a:lnTo>
                  <a:cubicBezTo>
                    <a:pt x="23" y="3333"/>
                    <a:pt x="12" y="6667"/>
                    <a:pt x="0" y="10000"/>
                  </a:cubicBezTo>
                  <a:lnTo>
                    <a:pt x="769" y="9798"/>
                  </a:ln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Text Box 24"/>
            <p:cNvSpPr txBox="1">
              <a:spLocks noChangeArrowheads="1"/>
            </p:cNvSpPr>
            <p:nvPr/>
          </p:nvSpPr>
          <p:spPr bwMode="auto">
            <a:xfrm>
              <a:off x="2500" y="1224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Arial" panose="020B0604020202020204" pitchFamily="34" charset="0"/>
                </a:rPr>
                <a:t>时间片完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857375" y="4179570"/>
            <a:ext cx="95738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即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从就绪队列中选择哪个进程可以获得处理机</a:t>
            </a: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一般包括三个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机制：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  <a:p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排队器：按照策略将进程排成一个或者多个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队列；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分派器：按照策略从队列中取出选定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进程；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上下文切换：两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对；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457200" indent="-457200"/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①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</a:rPr>
              <a:t>CPU_Current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</a:rPr>
              <a:t>→PCB_Current; 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</a:rPr>
              <a:t>分派程序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</a:rPr>
              <a:t>PCB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→CPU</a:t>
            </a:r>
            <a:endParaRPr lang="en-US" altLang="zh-CN" sz="2000">
              <a:latin typeface="华光魏体_CNKI" panose="02000500000000000000" charset="-122"/>
              <a:ea typeface="华光魏体_CNKI" panose="02000500000000000000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</a:rPr>
              <a:t>②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</a:rPr>
              <a:t>CPU_Current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分派程序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PCB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；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Next_PCB→CPU</a:t>
            </a:r>
            <a:endParaRPr lang="en-US" altLang="zh-CN" sz="2000">
              <a:latin typeface="华光魏体_CNKI" panose="02000500000000000000" charset="-122"/>
              <a:ea typeface="华光魏体_CNKI" panose="02000500000000000000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硬件实现，两组寄存器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  <a:cs typeface="Arial" panose="020B0604020202020204" pitchFamily="34" charset="0"/>
                <a:sym typeface="+mn-ea"/>
              </a:rPr>
              <a:t>)</a:t>
            </a:r>
            <a:endParaRPr lang="en-US" altLang="zh-CN" sz="2000">
              <a:latin typeface="华光魏体_CNKI" panose="02000500000000000000" charset="-122"/>
              <a:ea typeface="华光魏体_CNKI" panose="02000500000000000000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2895" y="4302760"/>
            <a:ext cx="3787775" cy="2118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3.3.1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进程调度的方式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进程调度的方式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进程调度的方式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非抢占方式（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Nonpreemtive Mode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）：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B050"/>
                </a:solidFill>
                <a:sym typeface="+mn-ea"/>
              </a:rPr>
              <a:t>一旦将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CPU</a:t>
            </a:r>
            <a:r>
              <a:rPr lang="zh-CN" altLang="zh-CN" sz="2000" dirty="0">
                <a:solidFill>
                  <a:srgbClr val="00B050"/>
                </a:solidFill>
                <a:sym typeface="+mn-ea"/>
              </a:rPr>
              <a:t>分配给某进程，便让它一直运行，直到它完成或阻塞，才让另一个来执行；</a:t>
            </a:r>
            <a:endParaRPr lang="zh-CN" altLang="zh-CN" sz="2000" dirty="0">
              <a:solidFill>
                <a:srgbClr val="00B050"/>
              </a:solidFill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抢占方式（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Preemptive Mode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  <a:sym typeface="+mn-ea"/>
              </a:rPr>
              <a:t>允许按照某种原则暂停正在执行的进程，让另一个来执行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  <a:sym typeface="+mn-ea"/>
              </a:rPr>
              <a:t>——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  <a:sym typeface="+mn-ea"/>
              </a:rPr>
              <a:t>目前的主流方式</a:t>
            </a:r>
            <a:endParaRPr lang="zh-CN" altLang="en-US" sz="2000" dirty="0">
              <a:solidFill>
                <a:srgbClr val="00B050"/>
              </a:solidFill>
              <a:latin typeface="宋体" panose="02010600030101010101" pitchFamily="2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进程调度的方式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非抢占方式（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Nonpreemtive Mode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）：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00B050"/>
                </a:solidFill>
                <a:sym typeface="+mn-ea"/>
              </a:rPr>
              <a:t>一旦将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CPU</a:t>
            </a:r>
            <a:r>
              <a:rPr lang="zh-CN" altLang="zh-CN" sz="2000" dirty="0">
                <a:solidFill>
                  <a:srgbClr val="00B050"/>
                </a:solidFill>
                <a:sym typeface="+mn-ea"/>
              </a:rPr>
              <a:t>分配给某进程，便让它一直运行，直到它完成或阻塞，才让另一个来执行；</a:t>
            </a:r>
            <a:endParaRPr lang="zh-CN" altLang="zh-CN" sz="2000" dirty="0">
              <a:solidFill>
                <a:srgbClr val="00B050"/>
              </a:solidFill>
              <a:sym typeface="+mn-ea"/>
            </a:endParaRPr>
          </a:p>
          <a:p>
            <a:pPr marL="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 dirty="0">
                <a:solidFill>
                  <a:schemeClr val="dk1"/>
                </a:solidFill>
                <a:sym typeface="+mn-ea"/>
              </a:rPr>
              <a:t>调度的</a:t>
            </a:r>
            <a:r>
              <a:rPr lang="zh-CN" altLang="en-US" sz="2000" dirty="0">
                <a:solidFill>
                  <a:schemeClr val="dk1"/>
                </a:solidFill>
                <a:sym typeface="+mn-ea"/>
              </a:rPr>
              <a:t>原因</a:t>
            </a:r>
            <a:endParaRPr lang="zh-CN" altLang="en-US" sz="2000" dirty="0">
              <a:solidFill>
                <a:schemeClr val="dk1"/>
              </a:solidFill>
              <a:sym typeface="+mn-ea"/>
            </a:endParaRPr>
          </a:p>
          <a:p>
            <a:pPr marL="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进程执行完毕，或因某事件不能执行下去</a:t>
            </a:r>
            <a:endParaRPr lang="zh-CN" altLang="en-US" sz="2000" dirty="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提出</a:t>
            </a:r>
            <a:r>
              <a:rPr lang="en-US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I/O</a:t>
            </a:r>
            <a:r>
              <a:rPr lang="zh-CN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请求而暂停执行</a:t>
            </a:r>
            <a:endParaRPr lang="zh-CN"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wait</a:t>
            </a:r>
            <a:r>
              <a:rPr lang="zh-CN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en-US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block</a:t>
            </a:r>
            <a:r>
              <a:rPr lang="zh-CN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en-US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wakeup</a:t>
            </a:r>
            <a:r>
              <a:rPr lang="zh-CN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等原语</a:t>
            </a:r>
            <a:endParaRPr lang="zh-CN"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sz="2000">
                <a:solidFill>
                  <a:schemeClr val="dk1"/>
                </a:solidFill>
                <a:sym typeface="+mn-ea"/>
              </a:rPr>
              <a:t>实现简单、系统开销小，适用于</a:t>
            </a:r>
            <a:r>
              <a:rPr kumimoji="1" lang="zh-CN" altLang="en-US" sz="2000">
                <a:solidFill>
                  <a:srgbClr val="FF0000"/>
                </a:solidFill>
                <a:sym typeface="+mn-ea"/>
              </a:rPr>
              <a:t>大多数的批处理系统</a:t>
            </a:r>
            <a:r>
              <a:rPr kumimoji="1" lang="zh-CN" altLang="en-US" sz="2000">
                <a:solidFill>
                  <a:schemeClr val="dk1"/>
                </a:solidFill>
                <a:sym typeface="+mn-ea"/>
              </a:rPr>
              <a:t>环境</a:t>
            </a:r>
            <a:endParaRPr lang="zh-CN" altLang="en-US" sz="2000">
              <a:solidFill>
                <a:schemeClr val="dk1"/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kumimoji="1" lang="zh-CN" altLang="en-US" sz="2000">
                <a:solidFill>
                  <a:schemeClr val="dk1"/>
                </a:solidFill>
                <a:sym typeface="+mn-ea"/>
              </a:rPr>
              <a:t>难以满足紧急任务的要求</a:t>
            </a:r>
            <a:r>
              <a:rPr kumimoji="1" lang="en-US" altLang="zh-CN" sz="2000">
                <a:solidFill>
                  <a:schemeClr val="dk1"/>
                </a:solidFill>
                <a:sym typeface="+mn-ea"/>
              </a:rPr>
              <a:t>--</a:t>
            </a:r>
            <a:r>
              <a:rPr kumimoji="1" lang="zh-CN" altLang="en-US" sz="2000">
                <a:solidFill>
                  <a:schemeClr val="dk1"/>
                </a:solidFill>
                <a:sym typeface="+mn-ea"/>
              </a:rPr>
              <a:t>不适用与分时系统和大多数实时系统</a:t>
            </a:r>
            <a:endParaRPr sz="20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B050"/>
              </a:solidFill>
              <a:latin typeface="Times New Roman" panose="02020603050405020304" charset="0"/>
              <a:ea typeface="华光魏体_CNKI" panose="02000500000000000000" charset="-122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进程调度的方式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抢占方式（</a:t>
            </a: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Preemptive Mode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  <a:sym typeface="+mn-ea"/>
              </a:rPr>
              <a:t>允许按照某种原则暂停正在执行的进程，让另一个来执行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  <a:sym typeface="+mn-ea"/>
              </a:rPr>
              <a:t>——</a:t>
            </a:r>
            <a:r>
              <a:rPr lang="zh-CN" altLang="en-US" sz="2000" dirty="0">
                <a:solidFill>
                  <a:srgbClr val="00B050"/>
                </a:solidFill>
                <a:latin typeface="宋体" panose="02010600030101010101" pitchFamily="2" charset="-122"/>
                <a:sym typeface="+mn-ea"/>
              </a:rPr>
              <a:t>目前的主流方式</a:t>
            </a:r>
            <a:endParaRPr lang="zh-CN" altLang="en-US" sz="2000" dirty="0">
              <a:solidFill>
                <a:srgbClr val="00B050"/>
              </a:solidFill>
              <a:latin typeface="宋体" panose="02010600030101010101" pitchFamily="2" charset="-122"/>
              <a:sym typeface="+mn-ea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抢占的原则：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优先权原则：优先权高的进程可以抢占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短进程优先原则：短进程可以抢占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时间片原则；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抢占的机制：中断（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第六章）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zh-CN" altLang="en-US" sz="2000" dirty="0">
              <a:solidFill>
                <a:srgbClr val="00B050"/>
              </a:solidFill>
              <a:latin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000" dirty="0">
              <a:solidFill>
                <a:srgbClr val="00B050"/>
              </a:solidFill>
              <a:latin typeface="宋体" panose="02010600030101010101" pitchFamily="2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3.1.2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处理机调度算法的目标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3.3.1 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进程调度的方式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轮转调度算法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优先级调度算法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多队列调度算法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基于公平原则的调度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轮转调度算法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适用于分时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系统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1060" y="1950085"/>
            <a:ext cx="378587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dirty="0">
                <a:solidFill>
                  <a:schemeClr val="dk1"/>
                </a:solidFill>
                <a:sym typeface="+mn-ea"/>
              </a:rPr>
              <a:t>step1. </a:t>
            </a:r>
            <a:r>
              <a:rPr kumimoji="1" lang="zh-CN" altLang="en-US" dirty="0">
                <a:solidFill>
                  <a:schemeClr val="dk1"/>
                </a:solidFill>
                <a:sym typeface="+mn-ea"/>
              </a:rPr>
              <a:t>系统将就绪进程按先来先服务原则，排成一个队列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11060" y="2802255"/>
            <a:ext cx="378523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>
                <a:solidFill>
                  <a:schemeClr val="dk1"/>
                </a:solidFill>
                <a:sym typeface="+mn-ea"/>
              </a:rPr>
              <a:t>step2.</a:t>
            </a:r>
            <a:r>
              <a:rPr kumimoji="1" lang="zh-CN">
                <a:solidFill>
                  <a:schemeClr val="dk1"/>
                </a:solidFill>
                <a:sym typeface="+mn-ea"/>
              </a:rPr>
              <a:t>每次调度时，把</a:t>
            </a:r>
            <a:r>
              <a:rPr kumimoji="1" lang="en-US">
                <a:solidFill>
                  <a:schemeClr val="dk1"/>
                </a:solidFill>
                <a:sym typeface="+mn-ea"/>
              </a:rPr>
              <a:t>CPU</a:t>
            </a:r>
            <a:r>
              <a:rPr kumimoji="1" lang="zh-CN">
                <a:solidFill>
                  <a:schemeClr val="dk1"/>
                </a:solidFill>
                <a:sym typeface="+mn-ea"/>
              </a:rPr>
              <a:t>分配给队首进程，让它执行一个时间片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1060" y="3813175"/>
            <a:ext cx="3785870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>
                <a:solidFill>
                  <a:schemeClr val="dk1"/>
                </a:solidFill>
                <a:sym typeface="+mn-ea"/>
              </a:rPr>
              <a:t>step3.</a:t>
            </a:r>
            <a:r>
              <a:rPr kumimoji="1" lang="zh-CN" altLang="en-US">
                <a:solidFill>
                  <a:schemeClr val="dk1"/>
                </a:solidFill>
                <a:sym typeface="+mn-ea"/>
              </a:rPr>
              <a:t>时间片用完时，调度程序根据计时器发出时钟中断停止进程的执行，并将它插至就绪队列末尾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11060" y="5004435"/>
            <a:ext cx="378650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>
                <a:solidFill>
                  <a:schemeClr val="dk1"/>
                </a:solidFill>
                <a:sym typeface="+mn-ea"/>
              </a:rPr>
              <a:t>step4.</a:t>
            </a:r>
            <a:r>
              <a:rPr kumimoji="1" lang="zh-CN">
                <a:solidFill>
                  <a:schemeClr val="dk1"/>
                </a:solidFill>
                <a:sym typeface="+mn-ea"/>
              </a:rPr>
              <a:t>把</a:t>
            </a:r>
            <a:r>
              <a:rPr kumimoji="1" lang="en-US">
                <a:solidFill>
                  <a:schemeClr val="dk1"/>
                </a:solidFill>
                <a:sym typeface="+mn-ea"/>
              </a:rPr>
              <a:t>CPU</a:t>
            </a:r>
            <a:r>
              <a:rPr kumimoji="1" lang="zh-CN">
                <a:solidFill>
                  <a:schemeClr val="dk1"/>
                </a:solidFill>
                <a:sym typeface="+mn-ea"/>
              </a:rPr>
              <a:t>分配给就绪队列中新的队首进程，也让它执行一个时间片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11060" y="5953125"/>
            <a:ext cx="3785235" cy="645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zh-CN" altLang="en-US">
                <a:solidFill>
                  <a:schemeClr val="dk1"/>
                </a:solidFill>
                <a:sym typeface="+mn-ea"/>
              </a:rPr>
              <a:t>这样，可保证就绪队列中所有进程，均能获得一时间片的执行时间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2" idx="2"/>
            <a:endCxn id="3" idx="0"/>
          </p:cNvCxnSpPr>
          <p:nvPr/>
        </p:nvCxnSpPr>
        <p:spPr>
          <a:xfrm>
            <a:off x="9103995" y="2595245"/>
            <a:ext cx="0" cy="2070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2"/>
            <a:endCxn id="10" idx="0"/>
          </p:cNvCxnSpPr>
          <p:nvPr/>
        </p:nvCxnSpPr>
        <p:spPr>
          <a:xfrm>
            <a:off x="9103995" y="3447415"/>
            <a:ext cx="0" cy="36576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1" idx="0"/>
          </p:cNvCxnSpPr>
          <p:nvPr/>
        </p:nvCxnSpPr>
        <p:spPr>
          <a:xfrm>
            <a:off x="9103995" y="4735195"/>
            <a:ext cx="635" cy="2692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轮转调度算法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适用于分时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系统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关键问题：合理选择时间片大小</a:t>
            </a:r>
            <a:endParaRPr lang="zh-CN" altLang="en-US" sz="24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1060" y="1950085"/>
            <a:ext cx="378587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dirty="0">
                <a:solidFill>
                  <a:schemeClr val="dk1"/>
                </a:solidFill>
                <a:sym typeface="+mn-ea"/>
              </a:rPr>
              <a:t>step1. </a:t>
            </a:r>
            <a:r>
              <a:rPr kumimoji="1" lang="zh-CN" altLang="en-US" dirty="0">
                <a:solidFill>
                  <a:schemeClr val="dk1"/>
                </a:solidFill>
                <a:sym typeface="+mn-ea"/>
              </a:rPr>
              <a:t>系统将就绪进程按先来先服务原则，排成一个队列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11060" y="2802255"/>
            <a:ext cx="378523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>
                <a:solidFill>
                  <a:schemeClr val="dk1"/>
                </a:solidFill>
                <a:sym typeface="+mn-ea"/>
              </a:rPr>
              <a:t>step2.</a:t>
            </a:r>
            <a:r>
              <a:rPr kumimoji="1" lang="zh-CN">
                <a:solidFill>
                  <a:schemeClr val="dk1"/>
                </a:solidFill>
                <a:sym typeface="+mn-ea"/>
              </a:rPr>
              <a:t>每次调度时，把</a:t>
            </a:r>
            <a:r>
              <a:rPr kumimoji="1" lang="en-US">
                <a:solidFill>
                  <a:schemeClr val="dk1"/>
                </a:solidFill>
                <a:sym typeface="+mn-ea"/>
              </a:rPr>
              <a:t>CPU</a:t>
            </a:r>
            <a:r>
              <a:rPr kumimoji="1" lang="zh-CN">
                <a:solidFill>
                  <a:schemeClr val="dk1"/>
                </a:solidFill>
                <a:sym typeface="+mn-ea"/>
              </a:rPr>
              <a:t>分配给队首进程，让它执行一个时间片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1060" y="3813175"/>
            <a:ext cx="3785870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>
                <a:solidFill>
                  <a:schemeClr val="dk1"/>
                </a:solidFill>
                <a:sym typeface="+mn-ea"/>
              </a:rPr>
              <a:t>step3.</a:t>
            </a:r>
            <a:r>
              <a:rPr kumimoji="1" lang="zh-CN" altLang="en-US">
                <a:solidFill>
                  <a:schemeClr val="dk1"/>
                </a:solidFill>
                <a:sym typeface="+mn-ea"/>
              </a:rPr>
              <a:t>时间片用完时，调度程序根据计时器发出时钟中断停止进程的执行，并将它插至就绪队列末尾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11060" y="5004435"/>
            <a:ext cx="378650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>
                <a:solidFill>
                  <a:schemeClr val="dk1"/>
                </a:solidFill>
                <a:sym typeface="+mn-ea"/>
              </a:rPr>
              <a:t>step4.</a:t>
            </a:r>
            <a:r>
              <a:rPr kumimoji="1" lang="zh-CN">
                <a:solidFill>
                  <a:schemeClr val="dk1"/>
                </a:solidFill>
                <a:sym typeface="+mn-ea"/>
              </a:rPr>
              <a:t>把</a:t>
            </a:r>
            <a:r>
              <a:rPr kumimoji="1" lang="en-US">
                <a:solidFill>
                  <a:schemeClr val="dk1"/>
                </a:solidFill>
                <a:sym typeface="+mn-ea"/>
              </a:rPr>
              <a:t>CPU</a:t>
            </a:r>
            <a:r>
              <a:rPr kumimoji="1" lang="zh-CN">
                <a:solidFill>
                  <a:schemeClr val="dk1"/>
                </a:solidFill>
                <a:sym typeface="+mn-ea"/>
              </a:rPr>
              <a:t>分配给就绪队列中新的队首进程，也让它执行一个时间片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11060" y="5953125"/>
            <a:ext cx="3785235" cy="645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zh-CN" altLang="en-US">
                <a:solidFill>
                  <a:schemeClr val="dk1"/>
                </a:solidFill>
                <a:sym typeface="+mn-ea"/>
              </a:rPr>
              <a:t>这样，可保证就绪队列中所有进程，均能获得一时间片的执行时间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2" idx="2"/>
            <a:endCxn id="3" idx="0"/>
          </p:cNvCxnSpPr>
          <p:nvPr/>
        </p:nvCxnSpPr>
        <p:spPr>
          <a:xfrm>
            <a:off x="9103995" y="2595245"/>
            <a:ext cx="0" cy="2070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2"/>
            <a:endCxn id="10" idx="0"/>
          </p:cNvCxnSpPr>
          <p:nvPr/>
        </p:nvCxnSpPr>
        <p:spPr>
          <a:xfrm>
            <a:off x="9103995" y="3447415"/>
            <a:ext cx="0" cy="36576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1" idx="0"/>
          </p:cNvCxnSpPr>
          <p:nvPr/>
        </p:nvCxnSpPr>
        <p:spPr>
          <a:xfrm>
            <a:off x="9103995" y="4735195"/>
            <a:ext cx="635" cy="2692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2759075" y="4267835"/>
          <a:ext cx="4090035" cy="233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8EAE484-F413-4DEA-9A44-5DD6220B2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F8EAE484-F413-4DEA-9A44-5DD6220B25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CD0C385-D9E8-4FE4-908D-A3A0D1DD0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graphicEl>
                                              <a:dgm id="{0CD0C385-D9E8-4FE4-908D-A3A0D1DD06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213B118-40DA-41D3-9168-F236E6D5CF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F213B118-40DA-41D3-9168-F236E6D5CF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C644424-C5B8-4C2C-A1D3-AF29AC190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graphicEl>
                                              <a:dgm id="{7C644424-C5B8-4C2C-A1D3-AF29AC1905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轮转调度算法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适用于分时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系统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关键问题：</a:t>
            </a:r>
            <a:endParaRPr lang="zh-CN" altLang="en-US" sz="24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合理选择时间片大小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86105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4731385" y="2031365"/>
          <a:ext cx="7116445" cy="468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  <a:gridCol w="1746250"/>
                <a:gridCol w="711200"/>
                <a:gridCol w="711200"/>
                <a:gridCol w="710565"/>
                <a:gridCol w="711835"/>
                <a:gridCol w="710565"/>
                <a:gridCol w="969010"/>
              </a:tblGrid>
              <a:tr h="624205">
                <a:tc rowSpan="3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rgbClr val="646464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进程名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平均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508000">
                <a:tc vMerge="1"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到达时间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</a:tr>
              <a:tr h="508000">
                <a:tc vMerge="1"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服务时间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</a:tr>
              <a:tr h="508000">
                <a:tc rowSpan="3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RR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Q=1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完成时间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周转时间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带权周转时间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rowSpan="3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RR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Q=4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完成时间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周转时间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带权周转时间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轮转调度算法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适用于分时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系统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关键问题：</a:t>
            </a:r>
            <a:endParaRPr lang="zh-CN" altLang="en-US" sz="24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合理选择时间片大小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86105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4731385" y="2031365"/>
          <a:ext cx="7116445" cy="468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  <a:gridCol w="1746250"/>
                <a:gridCol w="711200"/>
                <a:gridCol w="711200"/>
                <a:gridCol w="710565"/>
                <a:gridCol w="711835"/>
                <a:gridCol w="710565"/>
                <a:gridCol w="969010"/>
              </a:tblGrid>
              <a:tr h="624205">
                <a:tc rowSpan="3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rgbClr val="646464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进程名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平均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508000">
                <a:tc vMerge="1"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到达时间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</a:tr>
              <a:tr h="508000">
                <a:tc vMerge="1"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服务时间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chemeClr val="bg2"/>
                    </a:solidFill>
                  </a:tcPr>
                </a:tc>
              </a:tr>
              <a:tr h="508000">
                <a:tc rowSpan="3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RR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Q=1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完成时间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12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16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9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17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周转时间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11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6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11.8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9525">
                      <a:solidFill>
                        <a:srgbClr val="646464"/>
                      </a:solidFill>
                      <a:prstDash val="sysDash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带权周转时间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3.75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3.67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3.5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3.33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3.46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rowSpan="3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RR</a:t>
                      </a:r>
                      <a:endParaRPr lang="en-US" altLang="zh-CN" sz="1600" b="1" spc="120">
                        <a:solidFill>
                          <a:srgbClr val="FF000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Q=4</a:t>
                      </a:r>
                      <a:endParaRPr lang="en-US" altLang="zh-CN" sz="1600" b="1" spc="120">
                        <a:solidFill>
                          <a:srgbClr val="FF000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完成时间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7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11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17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周转时间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6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9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8.4</a:t>
                      </a:r>
                      <a:endParaRPr lang="en-US" altLang="zh-CN" sz="16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 v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带权周转时间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2.25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5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3.33</a:t>
                      </a:r>
                      <a:endParaRPr lang="en-US" altLang="zh-CN" sz="12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404040"/>
                          </a:solidFill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2.5</a:t>
                      </a:r>
                      <a:endParaRPr lang="en-US" altLang="zh-CN" sz="1600" b="1" spc="120">
                        <a:solidFill>
                          <a:srgbClr val="404040"/>
                        </a:solidFill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85775" y="5093970"/>
            <a:ext cx="2273300" cy="1337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TIP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endParaRPr lang="zh-CN" alt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选择略大于一次典型交互所需时间</a:t>
            </a:r>
            <a:endParaRPr lang="zh-CN" alt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优先级调度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关键问题：如何确定优先级</a:t>
            </a:r>
            <a:endParaRPr lang="zh-CN" altLang="en-US" sz="24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关键问题：使用静态还是动态优先级？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680085" y="1614805"/>
            <a:ext cx="4170680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静态优先级：</a:t>
            </a:r>
            <a:endParaRPr lang="zh-CN" altLang="en-US" sz="24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创建进程时确定，其后不改变；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0~255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的整数；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优先级依据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进程类型（系统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光魏体_CNKI" panose="02000500000000000000" charset="-122"/>
                <a:sym typeface="+mn-ea"/>
              </a:rPr>
              <a:t>&gt;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用户）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资源需求量（少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光魏体_CNKI" panose="02000500000000000000" charset="-122"/>
                <a:sym typeface="+mn-ea"/>
              </a:rPr>
              <a:t>&gt;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多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用户需求（付费多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华光魏体_CNKI" panose="02000500000000000000" charset="-122"/>
                <a:sym typeface="+mn-ea"/>
              </a:rPr>
              <a:t>&gt;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少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dirty="0">
              <a:solidFill>
                <a:srgbClr val="C00000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4885944" y="2139917"/>
            <a:ext cx="1376413" cy="5678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/>
              <a:t>进程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" name="矩形: 圆角 3"/>
          <p:cNvSpPr/>
          <p:nvPr/>
        </p:nvSpPr>
        <p:spPr>
          <a:xfrm>
            <a:off x="4885944" y="3085917"/>
            <a:ext cx="1376413" cy="5678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r>
              <a:rPr lang="zh-CN" altLang="en-US" sz="2400" dirty="0"/>
              <a:t>进程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757687" y="3795462"/>
            <a:ext cx="7180447" cy="105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19133" y="36637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32482" y="2139917"/>
            <a:ext cx="5265019" cy="567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32481" y="3085917"/>
            <a:ext cx="308011" cy="567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57687" y="3708836"/>
            <a:ext cx="7397737" cy="18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: 圆角 11"/>
          <p:cNvSpPr/>
          <p:nvPr/>
        </p:nvSpPr>
        <p:spPr>
          <a:xfrm>
            <a:off x="4885943" y="4608799"/>
            <a:ext cx="1376413" cy="5678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/>
              <a:t>进程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9" name="矩形: 圆角 12"/>
          <p:cNvSpPr/>
          <p:nvPr/>
        </p:nvSpPr>
        <p:spPr>
          <a:xfrm>
            <a:off x="4885943" y="5554799"/>
            <a:ext cx="1376413" cy="56789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p>
            <a:pPr algn="ctr"/>
            <a:r>
              <a:rPr lang="zh-CN" altLang="en-US" sz="2400" dirty="0"/>
              <a:t>进程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757686" y="6264344"/>
            <a:ext cx="7180447" cy="105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19132" y="61326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32481" y="4608799"/>
            <a:ext cx="5265019" cy="567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432480" y="5554799"/>
            <a:ext cx="5265020" cy="567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757686" y="6177718"/>
            <a:ext cx="7397737" cy="182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193537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626471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059405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492339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925273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358207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791141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233701" y="4601058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321931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736523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151115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565707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980299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0394891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09483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1233701" y="5552075"/>
            <a:ext cx="457923" cy="5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59765" y="478790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24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动态优先级：</a:t>
            </a:r>
            <a:endParaRPr lang="zh-CN" altLang="en-US" sz="24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accent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随着进程推进优先级会发生变化</a:t>
            </a:r>
            <a:endParaRPr lang="zh-CN" altLang="en-US" dirty="0">
              <a:solidFill>
                <a:schemeClr val="accent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C00000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注意计算消耗；进程调度是短程调度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animBg="1"/>
      <p:bldP spid="19" grpId="0" animBg="1"/>
      <p:bldP spid="24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多队列调度算法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设置多个就绪队列，每个队列设置不同的调度策略（排队</a:t>
            </a:r>
            <a:r>
              <a:rPr lang="zh-CN" altLang="en-US" sz="24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</a:rPr>
              <a:t>器）</a:t>
            </a:r>
            <a:endParaRPr lang="zh-CN" altLang="en-US" sz="24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825" y="3773170"/>
            <a:ext cx="6140450" cy="2959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667385" y="1857375"/>
            <a:ext cx="444309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多队列调度算法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多级反馈队列调度算法</a:t>
            </a: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Multileved Feedback Quene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4836160" y="1195070"/>
          <a:ext cx="7150100" cy="2609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71540" y="4023365"/>
            <a:ext cx="3429000" cy="533400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Arial" panose="020B0604020202020204" pitchFamily="34" charset="0"/>
              </a:rPr>
              <a:t>就绪队列</a:t>
            </a:r>
            <a:r>
              <a:rPr lang="en-US" altLang="zh-CN" b="1" dirty="0">
                <a:latin typeface="Arial" panose="020B0604020202020204" pitchFamily="34" charset="0"/>
              </a:rPr>
              <a:t>1     L1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571540" y="4971102"/>
            <a:ext cx="3429000" cy="533400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Arial" panose="020B0604020202020204" pitchFamily="34" charset="0"/>
              </a:rPr>
              <a:t>就绪队列</a:t>
            </a:r>
            <a:r>
              <a:rPr lang="en-US" altLang="zh-CN" b="1">
                <a:latin typeface="Arial" panose="020B0604020202020204" pitchFamily="34" charset="0"/>
              </a:rPr>
              <a:t>2     L2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571540" y="5852165"/>
            <a:ext cx="3429000" cy="533400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Arial" panose="020B0604020202020204" pitchFamily="34" charset="0"/>
              </a:rPr>
              <a:t>就绪队列</a:t>
            </a:r>
            <a:r>
              <a:rPr lang="en-US" altLang="zh-CN" b="1">
                <a:latin typeface="Arial" panose="020B0604020202020204" pitchFamily="34" charset="0"/>
              </a:rPr>
              <a:t>n      Ln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4428540" y="425196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9000540" y="417576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9610140" y="3804290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S1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0829340" y="3947165"/>
            <a:ext cx="1066800" cy="7620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latin typeface="Arial" panose="020B0604020202020204" pitchFamily="34" charset="0"/>
              </a:rPr>
              <a:t>CPU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9000540" y="4480565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9610140" y="448056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S2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V="1">
            <a:off x="9000540" y="4632965"/>
            <a:ext cx="1752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9914940" y="524256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S3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23" name="Freeform 14"/>
          <p:cNvSpPr/>
          <p:nvPr/>
        </p:nvSpPr>
        <p:spPr bwMode="auto">
          <a:xfrm>
            <a:off x="5096877" y="4310702"/>
            <a:ext cx="4194175" cy="796925"/>
          </a:xfrm>
          <a:custGeom>
            <a:avLst/>
            <a:gdLst>
              <a:gd name="T0" fmla="*/ 2147483647 w 2642"/>
              <a:gd name="T1" fmla="*/ 2147483647 h 502"/>
              <a:gd name="T2" fmla="*/ 2147483647 w 2642"/>
              <a:gd name="T3" fmla="*/ 0 h 502"/>
              <a:gd name="T4" fmla="*/ 2147483647 w 2642"/>
              <a:gd name="T5" fmla="*/ 2147483647 h 502"/>
              <a:gd name="T6" fmla="*/ 2147483647 w 2642"/>
              <a:gd name="T7" fmla="*/ 2147483647 h 502"/>
              <a:gd name="T8" fmla="*/ 0 w 2642"/>
              <a:gd name="T9" fmla="*/ 2147483647 h 502"/>
              <a:gd name="T10" fmla="*/ 2147483647 w 2642"/>
              <a:gd name="T11" fmla="*/ 2147483647 h 5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42"/>
              <a:gd name="T19" fmla="*/ 0 h 502"/>
              <a:gd name="T20" fmla="*/ 2642 w 2642"/>
              <a:gd name="T21" fmla="*/ 502 h 5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42" h="502">
                <a:moveTo>
                  <a:pt x="2459" y="11"/>
                </a:moveTo>
                <a:lnTo>
                  <a:pt x="2633" y="0"/>
                </a:lnTo>
                <a:lnTo>
                  <a:pt x="2642" y="274"/>
                </a:lnTo>
                <a:lnTo>
                  <a:pt x="9" y="292"/>
                </a:lnTo>
                <a:lnTo>
                  <a:pt x="0" y="502"/>
                </a:lnTo>
                <a:lnTo>
                  <a:pt x="292" y="493"/>
                </a:lnTo>
              </a:path>
            </a:pathLst>
          </a:custGeom>
          <a:noFill/>
          <a:ln w="9525">
            <a:solidFill>
              <a:schemeClr val="tx1"/>
            </a:solidFill>
            <a:prstDash val="lgDash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Freeform 15"/>
          <p:cNvSpPr/>
          <p:nvPr/>
        </p:nvSpPr>
        <p:spPr bwMode="auto">
          <a:xfrm>
            <a:off x="5114340" y="5242565"/>
            <a:ext cx="4194175" cy="796925"/>
          </a:xfrm>
          <a:custGeom>
            <a:avLst/>
            <a:gdLst>
              <a:gd name="T0" fmla="*/ 2147483647 w 2642"/>
              <a:gd name="T1" fmla="*/ 2147483647 h 502"/>
              <a:gd name="T2" fmla="*/ 2147483647 w 2642"/>
              <a:gd name="T3" fmla="*/ 0 h 502"/>
              <a:gd name="T4" fmla="*/ 2147483647 w 2642"/>
              <a:gd name="T5" fmla="*/ 2147483647 h 502"/>
              <a:gd name="T6" fmla="*/ 2147483647 w 2642"/>
              <a:gd name="T7" fmla="*/ 2147483647 h 502"/>
              <a:gd name="T8" fmla="*/ 0 w 2642"/>
              <a:gd name="T9" fmla="*/ 2147483647 h 502"/>
              <a:gd name="T10" fmla="*/ 2147483647 w 2642"/>
              <a:gd name="T11" fmla="*/ 2147483647 h 5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42"/>
              <a:gd name="T19" fmla="*/ 0 h 502"/>
              <a:gd name="T20" fmla="*/ 2642 w 2642"/>
              <a:gd name="T21" fmla="*/ 502 h 5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42" h="502">
                <a:moveTo>
                  <a:pt x="2459" y="11"/>
                </a:moveTo>
                <a:lnTo>
                  <a:pt x="2633" y="0"/>
                </a:lnTo>
                <a:lnTo>
                  <a:pt x="2642" y="274"/>
                </a:lnTo>
                <a:lnTo>
                  <a:pt x="9" y="292"/>
                </a:lnTo>
                <a:lnTo>
                  <a:pt x="0" y="502"/>
                </a:lnTo>
                <a:lnTo>
                  <a:pt x="292" y="493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Freeform 16"/>
          <p:cNvSpPr/>
          <p:nvPr/>
        </p:nvSpPr>
        <p:spPr bwMode="auto">
          <a:xfrm>
            <a:off x="5111165" y="6233165"/>
            <a:ext cx="4197350" cy="463550"/>
          </a:xfrm>
          <a:custGeom>
            <a:avLst/>
            <a:gdLst>
              <a:gd name="T0" fmla="*/ 2147483647 w 2644"/>
              <a:gd name="T1" fmla="*/ 2147483647 h 292"/>
              <a:gd name="T2" fmla="*/ 2147483647 w 2644"/>
              <a:gd name="T3" fmla="*/ 0 h 292"/>
              <a:gd name="T4" fmla="*/ 2147483647 w 2644"/>
              <a:gd name="T5" fmla="*/ 2147483647 h 292"/>
              <a:gd name="T6" fmla="*/ 2147483647 w 2644"/>
              <a:gd name="T7" fmla="*/ 2147483647 h 292"/>
              <a:gd name="T8" fmla="*/ 0 w 2644"/>
              <a:gd name="T9" fmla="*/ 2147483647 h 292"/>
              <a:gd name="T10" fmla="*/ 2147483647 w 2644"/>
              <a:gd name="T11" fmla="*/ 2147483647 h 2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44"/>
              <a:gd name="T19" fmla="*/ 0 h 292"/>
              <a:gd name="T20" fmla="*/ 2644 w 2644"/>
              <a:gd name="T21" fmla="*/ 292 h 2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44" h="292">
                <a:moveTo>
                  <a:pt x="2461" y="11"/>
                </a:moveTo>
                <a:lnTo>
                  <a:pt x="2635" y="0"/>
                </a:lnTo>
                <a:lnTo>
                  <a:pt x="2644" y="274"/>
                </a:lnTo>
                <a:lnTo>
                  <a:pt x="11" y="292"/>
                </a:lnTo>
                <a:lnTo>
                  <a:pt x="0" y="23"/>
                </a:lnTo>
                <a:lnTo>
                  <a:pt x="274" y="23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9649510" y="5928365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99FF"/>
                </a:solidFill>
                <a:latin typeface="Arial" panose="020B0604020202020204" pitchFamily="34" charset="0"/>
              </a:rPr>
              <a:t>优先级：</a:t>
            </a:r>
            <a:r>
              <a:rPr lang="en-US" altLang="zh-CN" b="1">
                <a:solidFill>
                  <a:srgbClr val="FF99FF"/>
                </a:solidFill>
                <a:latin typeface="Arial" panose="020B0604020202020204" pitchFamily="34" charset="0"/>
              </a:rPr>
              <a:t>L1 &gt; L2 &gt; Ln</a:t>
            </a:r>
            <a:endParaRPr lang="en-US" altLang="zh-CN" b="1">
              <a:solidFill>
                <a:srgbClr val="FF99FF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zh-CN" altLang="en-US" b="1">
                <a:solidFill>
                  <a:srgbClr val="FF99FF"/>
                </a:solidFill>
                <a:latin typeface="Arial" panose="020B0604020202020204" pitchFamily="34" charset="0"/>
              </a:rPr>
              <a:t>时间片：</a:t>
            </a:r>
            <a:r>
              <a:rPr lang="en-US" altLang="zh-CN" b="1">
                <a:solidFill>
                  <a:srgbClr val="FF99FF"/>
                </a:solidFill>
                <a:latin typeface="Arial" panose="020B0604020202020204" pitchFamily="34" charset="0"/>
              </a:rPr>
              <a:t>S1 &lt; S2 &lt; Sn</a:t>
            </a:r>
            <a:endParaRPr lang="en-US" altLang="zh-CN" b="1">
              <a:solidFill>
                <a:srgbClr val="FF99FF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4142790" y="3878902"/>
            <a:ext cx="874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panose="020B0604020202020204" pitchFamily="34" charset="0"/>
              </a:rPr>
              <a:t>新进程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9845675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什么是处理机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调度？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采用一定的算法</a:t>
            </a:r>
            <a:r>
              <a:rPr 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方法、规则</a:t>
            </a:r>
            <a:r>
              <a:rPr 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，从就绪队列中选择一个进程，让</a:t>
            </a:r>
            <a:r>
              <a:rPr 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CPU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来执行它。</a:t>
            </a:r>
            <a:endParaRPr lang="zh-CN" sz="20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换言之，本章需要首先解决的问题是：面对成千上万个作业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/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进程，如何确定该执行哪一个？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667385" y="1857375"/>
            <a:ext cx="444309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多队列调度算法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多级反馈队列调度算法</a:t>
            </a: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Multileved Feedback Quene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性能较好（计算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简单）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能较好满足各类用户的需求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短进程可在一两个时间片内完成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长进程也不必担心长期得不到处理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4836160" y="1195070"/>
          <a:ext cx="7150100" cy="2609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71540" y="4023365"/>
            <a:ext cx="3429000" cy="533400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Arial" panose="020B0604020202020204" pitchFamily="34" charset="0"/>
              </a:rPr>
              <a:t>就绪队列</a:t>
            </a:r>
            <a:r>
              <a:rPr lang="en-US" altLang="zh-CN" b="1" dirty="0">
                <a:latin typeface="Arial" panose="020B0604020202020204" pitchFamily="34" charset="0"/>
              </a:rPr>
              <a:t>1     L1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571540" y="4971102"/>
            <a:ext cx="3429000" cy="533400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Arial" panose="020B0604020202020204" pitchFamily="34" charset="0"/>
              </a:rPr>
              <a:t>就绪队列</a:t>
            </a:r>
            <a:r>
              <a:rPr lang="en-US" altLang="zh-CN" b="1">
                <a:latin typeface="Arial" panose="020B0604020202020204" pitchFamily="34" charset="0"/>
              </a:rPr>
              <a:t>2     L2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571540" y="5852165"/>
            <a:ext cx="3429000" cy="533400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CC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Arial" panose="020B0604020202020204" pitchFamily="34" charset="0"/>
              </a:rPr>
              <a:t>就绪队列</a:t>
            </a:r>
            <a:r>
              <a:rPr lang="en-US" altLang="zh-CN" b="1">
                <a:latin typeface="Arial" panose="020B0604020202020204" pitchFamily="34" charset="0"/>
              </a:rPr>
              <a:t>n      Ln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4428540" y="425196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9000540" y="417576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9610140" y="3804290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S1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0829340" y="3947165"/>
            <a:ext cx="1066800" cy="7620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latin typeface="Arial" panose="020B0604020202020204" pitchFamily="34" charset="0"/>
              </a:rPr>
              <a:t>CPU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9000540" y="4480565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9610140" y="448056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S2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V="1">
            <a:off x="9000540" y="4632965"/>
            <a:ext cx="1752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9914940" y="524256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S3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23" name="Freeform 14"/>
          <p:cNvSpPr/>
          <p:nvPr/>
        </p:nvSpPr>
        <p:spPr bwMode="auto">
          <a:xfrm>
            <a:off x="5096877" y="4310702"/>
            <a:ext cx="4194175" cy="796925"/>
          </a:xfrm>
          <a:custGeom>
            <a:avLst/>
            <a:gdLst>
              <a:gd name="T0" fmla="*/ 2147483647 w 2642"/>
              <a:gd name="T1" fmla="*/ 2147483647 h 502"/>
              <a:gd name="T2" fmla="*/ 2147483647 w 2642"/>
              <a:gd name="T3" fmla="*/ 0 h 502"/>
              <a:gd name="T4" fmla="*/ 2147483647 w 2642"/>
              <a:gd name="T5" fmla="*/ 2147483647 h 502"/>
              <a:gd name="T6" fmla="*/ 2147483647 w 2642"/>
              <a:gd name="T7" fmla="*/ 2147483647 h 502"/>
              <a:gd name="T8" fmla="*/ 0 w 2642"/>
              <a:gd name="T9" fmla="*/ 2147483647 h 502"/>
              <a:gd name="T10" fmla="*/ 2147483647 w 2642"/>
              <a:gd name="T11" fmla="*/ 2147483647 h 5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42"/>
              <a:gd name="T19" fmla="*/ 0 h 502"/>
              <a:gd name="T20" fmla="*/ 2642 w 2642"/>
              <a:gd name="T21" fmla="*/ 502 h 5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42" h="502">
                <a:moveTo>
                  <a:pt x="2459" y="11"/>
                </a:moveTo>
                <a:lnTo>
                  <a:pt x="2633" y="0"/>
                </a:lnTo>
                <a:lnTo>
                  <a:pt x="2642" y="274"/>
                </a:lnTo>
                <a:lnTo>
                  <a:pt x="9" y="292"/>
                </a:lnTo>
                <a:lnTo>
                  <a:pt x="0" y="502"/>
                </a:lnTo>
                <a:lnTo>
                  <a:pt x="292" y="493"/>
                </a:lnTo>
              </a:path>
            </a:pathLst>
          </a:custGeom>
          <a:noFill/>
          <a:ln w="9525">
            <a:solidFill>
              <a:schemeClr val="tx1"/>
            </a:solidFill>
            <a:prstDash val="lgDash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Freeform 15"/>
          <p:cNvSpPr/>
          <p:nvPr/>
        </p:nvSpPr>
        <p:spPr bwMode="auto">
          <a:xfrm>
            <a:off x="5114340" y="5242565"/>
            <a:ext cx="4194175" cy="796925"/>
          </a:xfrm>
          <a:custGeom>
            <a:avLst/>
            <a:gdLst>
              <a:gd name="T0" fmla="*/ 2147483647 w 2642"/>
              <a:gd name="T1" fmla="*/ 2147483647 h 502"/>
              <a:gd name="T2" fmla="*/ 2147483647 w 2642"/>
              <a:gd name="T3" fmla="*/ 0 h 502"/>
              <a:gd name="T4" fmla="*/ 2147483647 w 2642"/>
              <a:gd name="T5" fmla="*/ 2147483647 h 502"/>
              <a:gd name="T6" fmla="*/ 2147483647 w 2642"/>
              <a:gd name="T7" fmla="*/ 2147483647 h 502"/>
              <a:gd name="T8" fmla="*/ 0 w 2642"/>
              <a:gd name="T9" fmla="*/ 2147483647 h 502"/>
              <a:gd name="T10" fmla="*/ 2147483647 w 2642"/>
              <a:gd name="T11" fmla="*/ 2147483647 h 5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42"/>
              <a:gd name="T19" fmla="*/ 0 h 502"/>
              <a:gd name="T20" fmla="*/ 2642 w 2642"/>
              <a:gd name="T21" fmla="*/ 502 h 5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42" h="502">
                <a:moveTo>
                  <a:pt x="2459" y="11"/>
                </a:moveTo>
                <a:lnTo>
                  <a:pt x="2633" y="0"/>
                </a:lnTo>
                <a:lnTo>
                  <a:pt x="2642" y="274"/>
                </a:lnTo>
                <a:lnTo>
                  <a:pt x="9" y="292"/>
                </a:lnTo>
                <a:lnTo>
                  <a:pt x="0" y="502"/>
                </a:lnTo>
                <a:lnTo>
                  <a:pt x="292" y="493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Freeform 16"/>
          <p:cNvSpPr/>
          <p:nvPr/>
        </p:nvSpPr>
        <p:spPr bwMode="auto">
          <a:xfrm>
            <a:off x="5111165" y="6233165"/>
            <a:ext cx="4197350" cy="463550"/>
          </a:xfrm>
          <a:custGeom>
            <a:avLst/>
            <a:gdLst>
              <a:gd name="T0" fmla="*/ 2147483647 w 2644"/>
              <a:gd name="T1" fmla="*/ 2147483647 h 292"/>
              <a:gd name="T2" fmla="*/ 2147483647 w 2644"/>
              <a:gd name="T3" fmla="*/ 0 h 292"/>
              <a:gd name="T4" fmla="*/ 2147483647 w 2644"/>
              <a:gd name="T5" fmla="*/ 2147483647 h 292"/>
              <a:gd name="T6" fmla="*/ 2147483647 w 2644"/>
              <a:gd name="T7" fmla="*/ 2147483647 h 292"/>
              <a:gd name="T8" fmla="*/ 0 w 2644"/>
              <a:gd name="T9" fmla="*/ 2147483647 h 292"/>
              <a:gd name="T10" fmla="*/ 2147483647 w 2644"/>
              <a:gd name="T11" fmla="*/ 2147483647 h 2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44"/>
              <a:gd name="T19" fmla="*/ 0 h 292"/>
              <a:gd name="T20" fmla="*/ 2644 w 2644"/>
              <a:gd name="T21" fmla="*/ 292 h 2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44" h="292">
                <a:moveTo>
                  <a:pt x="2461" y="11"/>
                </a:moveTo>
                <a:lnTo>
                  <a:pt x="2635" y="0"/>
                </a:lnTo>
                <a:lnTo>
                  <a:pt x="2644" y="274"/>
                </a:lnTo>
                <a:lnTo>
                  <a:pt x="11" y="292"/>
                </a:lnTo>
                <a:lnTo>
                  <a:pt x="0" y="23"/>
                </a:lnTo>
                <a:lnTo>
                  <a:pt x="274" y="23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9649510" y="5928365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99FF"/>
                </a:solidFill>
                <a:latin typeface="Arial" panose="020B0604020202020204" pitchFamily="34" charset="0"/>
              </a:rPr>
              <a:t>优先级：</a:t>
            </a:r>
            <a:r>
              <a:rPr lang="en-US" altLang="zh-CN" b="1">
                <a:solidFill>
                  <a:srgbClr val="FF99FF"/>
                </a:solidFill>
                <a:latin typeface="Arial" panose="020B0604020202020204" pitchFamily="34" charset="0"/>
              </a:rPr>
              <a:t>L1 &gt; L2 &gt; Ln</a:t>
            </a:r>
            <a:endParaRPr lang="en-US" altLang="zh-CN" b="1">
              <a:solidFill>
                <a:srgbClr val="FF99FF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zh-CN" altLang="en-US" b="1">
                <a:solidFill>
                  <a:srgbClr val="FF99FF"/>
                </a:solidFill>
                <a:latin typeface="Arial" panose="020B0604020202020204" pitchFamily="34" charset="0"/>
              </a:rPr>
              <a:t>时间片：</a:t>
            </a:r>
            <a:r>
              <a:rPr lang="en-US" altLang="zh-CN" b="1">
                <a:solidFill>
                  <a:srgbClr val="FF99FF"/>
                </a:solidFill>
                <a:latin typeface="Arial" panose="020B0604020202020204" pitchFamily="34" charset="0"/>
              </a:rPr>
              <a:t>S1 &lt; S2 &lt; Sn</a:t>
            </a:r>
            <a:endParaRPr lang="en-US" altLang="zh-CN" b="1">
              <a:solidFill>
                <a:srgbClr val="FF99FF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4142790" y="3878902"/>
            <a:ext cx="874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panose="020B0604020202020204" pitchFamily="34" charset="0"/>
              </a:rPr>
              <a:t>新进程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基于公平原则的调度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保证调度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公平分享调度算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基于公平原则的调度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保证调度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系统中有</a:t>
            </a:r>
            <a:r>
              <a:rPr lang="en-US" altLang="zh-CN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个进程，保证每个进程都获得处理机时间的</a:t>
            </a:r>
            <a:r>
              <a:rPr lang="en-US" altLang="zh-CN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1/n</a:t>
            </a:r>
            <a:r>
              <a:rPr lang="zh-CN" altLang="en-US" sz="20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；</a:t>
            </a:r>
            <a:endParaRPr lang="zh-CN" altLang="en-US" sz="20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算法：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①跟踪每个进程自创建以来已经获得的处理机时间；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②计算每个进程应获得的处理器时间，创建以来的时间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/n;</a:t>
            </a:r>
            <a:endParaRPr lang="en-US" altLang="zh-CN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③计算实际执行时间和应获得时间的比率；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④比较各进程的比率值；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⑤选择比值最小的进行调度；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基于公平原则的调度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公平分享调度算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针对用户的公平：如果每个用户拥有的进程数不同，按照保证调度的方法分配，会对用户不公平，因此，需要考虑每一个用户拥有的进程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数目。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例如：用户１有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个进程：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A B C D 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而用户２只有１个进程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，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则按照公平分享调度：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基于公平原则的调度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公平分享调度算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针对用户的公平：如果每个用户拥有的进程数不同，按照保证调度的方法分配，会对用户不公平，因此，需要考虑每一个用户拥有的进程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数目。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例如：用户１有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个进程：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A B C D 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而用户２只有１个进程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，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则按照公平分享调度：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A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B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D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；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基于公平原则的调度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公平分享调度算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针对用户的公平：如果每个用户拥有的进程数不同，按照保证调度的方法分配，会对用户不公平，因此，需要考虑每一个用户拥有的进程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数目。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例如：用户１有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个进程：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A B C D 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而用户２只有１个进程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，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则按照公平分享调度：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A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B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D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如果用户１付了２倍的价格？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80210" y="1873885"/>
            <a:ext cx="104698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3.3.2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进程调度算法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基于公平原则的调度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算法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公平分享调度算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法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针对用户的公平：如果每个用户拥有的进程数不同，按照保证调度的方法分配，会对用户不公平，因此，需要考虑每一个用户拥有的进程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数目。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例如：用户１有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个进程：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A B C D 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而用户２只有１个进程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，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则按照公平分享调度：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A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B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D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如果用户１付了２倍的价格？　</a:t>
            </a:r>
            <a:r>
              <a:rPr lang="en-US" altLang="zh-CN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A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B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C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D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　</a:t>
            </a:r>
            <a:r>
              <a:rPr lang="en-US" altLang="zh-CN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E</a:t>
            </a:r>
            <a:r>
              <a:rPr lang="zh-CN" altLang="en-US" sz="2000">
                <a:solidFill>
                  <a:srgbClr val="00B05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．．．．</a:t>
            </a: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None/>
            </a:pPr>
            <a:endParaRPr lang="zh-CN" altLang="en-US" sz="2000">
              <a:solidFill>
                <a:srgbClr val="00B050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进程调度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3.1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处理机调度的层次和调度算法的目标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三个层次，调度总体目标和不同目标，周转时间，平均周转时间，带权周转时间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3.2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作业与作业调度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（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作业和作业步，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</a:rPr>
              <a:t>JCB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和作业状态，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</a:rPr>
              <a:t>FCFS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</a:rPr>
              <a:t>SJF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，</a:t>
            </a:r>
            <a:r>
              <a:rPr lang="en-US" altLang="zh-CN" sz="2000">
                <a:latin typeface="华光魏体_CNKI" panose="02000500000000000000" charset="-122"/>
                <a:ea typeface="华光魏体_CNKI" panose="02000500000000000000" charset="-122"/>
              </a:rPr>
              <a:t>HRRN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3.3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进程调度（</a:t>
            </a: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机制，抢占和非抢占，进程调度算法：轮转；优先权；多级反馈队列；公平原则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3.4 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</a:rPr>
              <a:t>实时调度（自学）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 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处理机调度（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小结）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20985" cy="4394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什么是处理机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调度？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采用一定的算法</a:t>
            </a:r>
            <a:r>
              <a:rPr 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(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方法、规则</a:t>
            </a:r>
            <a:r>
              <a:rPr 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)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，从就绪队列中选择一个作业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/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进程，让</a:t>
            </a:r>
            <a:r>
              <a:rPr 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CPU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来执行它。</a:t>
            </a:r>
            <a:endParaRPr lang="zh-CN" sz="20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换言之，本章需要首先解决的问题是：面对成千上万个作业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/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进程，如何确定该执行哪一个？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342900" lvl="0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处理机调度分为三个层次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高级调度（作业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调度）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中级调度（第二章：挂起和激活，将在第四章存储器管理中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介绍）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低级调度（进程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调度）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342900" lvl="0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charset="0"/>
              <a:buChar char="p"/>
            </a:pP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20985" cy="402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高级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调度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又称长程调度或者作业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调度。</a:t>
            </a:r>
            <a:endParaRPr lang="zh-CN" sz="20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调度对象：作业（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Job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用于多道批处理系统中，分时和实时系统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无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决定将外存上处于后备队列中的哪些作业调入内存，为其创建进程、分配资源，放入就绪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队列；（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作业调度发生在一批作业已运行完毕退出，需要新调入一批作业进入内存，作业调度周期长，所以叫长程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调度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运行频率较低，允许其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复杂；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20985" cy="3404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低级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调度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又称短程调度或者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进程调度。</a:t>
            </a:r>
            <a:endParaRPr lang="zh-CN" sz="20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调度对象：进程（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Process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）或内核级线程（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Kernel Supported Thread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基本调度，多道批处理系统，分时和实时系统中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都有；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决定就绪队列中的哪个进程应该获得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处理机；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进程调度运行频率最高，分时系统中</a:t>
            </a:r>
            <a:r>
              <a:rPr lang="en-US" altLang="zh-CN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10-100ms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就会执行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一次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不允许其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太复杂；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20985" cy="3333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3.1.1 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</a:rPr>
              <a:t>处理机调度的层次</a:t>
            </a:r>
            <a:endParaRPr lang="zh-CN" altLang="en-US" sz="2400">
              <a:solidFill>
                <a:srgbClr val="FF0000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中级</a:t>
            </a: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调度</a:t>
            </a:r>
            <a:endParaRPr lang="zh-CN" altLang="en-US" sz="2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又称</a:t>
            </a:r>
            <a:r>
              <a:rPr 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内存调度。</a:t>
            </a:r>
            <a:endParaRPr lang="zh-CN" sz="2000" dirty="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调度对象：进程（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Process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）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目标：提高内存的利用率和系统的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吞吐量；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内存紧张时，将暂时不能运行的进程调至外存；内存空闲时，将具备运行条件的进程重新调入内存；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  <a:sym typeface="+mn-ea"/>
              </a:rPr>
              <a:t>【第四章、五章存储器管理时会具体介绍】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  <a:sym typeface="+mn-ea"/>
            </a:endParaRPr>
          </a:p>
          <a:p>
            <a:pPr marL="800100" lvl="1" indent="-342900" rtl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中级调度运行频率介于高级和低级之间，所以又称中程</a:t>
            </a:r>
            <a:r>
              <a:rPr lang="zh-CN" altLang="en-US" sz="20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调度。</a:t>
            </a:r>
            <a:endParaRPr lang="zh-CN" altLang="en-US" sz="20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1038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3.1 </a:t>
            </a:r>
            <a:r>
              <a:rPr lang="zh-CN" altLang="en-US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处理机调度的层次和调度算法的目标</a:t>
            </a:r>
            <a:r>
              <a:rPr lang="en-US" altLang="zh-CN" sz="4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 </a:t>
            </a:r>
            <a:endParaRPr lang="en-US" altLang="zh-CN" sz="4400">
              <a:solidFill>
                <a:schemeClr val="tx1"/>
              </a:solidFill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8.xml><?xml version="1.0" encoding="utf-8"?>
<p:tagLst xmlns:p="http://schemas.openxmlformats.org/presentationml/2006/main">
  <p:tag name="KSO_WM_UNIT_TABLE_BEAUTIFY" val="smartTable{4f28b7ee-2de3-4269-8451-33d29ec9a113}"/>
</p:tagLst>
</file>

<file path=ppt/tags/tag2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p="http://schemas.openxmlformats.org/presentationml/2006/main">
  <p:tag name="KSO_WM_UNIT_TABLE_BEAUTIFY" val="smartTable{884d44ec-b406-444c-99c7-4d02bf1c5186}"/>
  <p:tag name="TABLE_RECT" val="123*113.617*714*381.2"/>
  <p:tag name="TABLE_EMPHASIZE_COLOR" val="6579300"/>
  <p:tag name="TABLE_ONEKEY_SKIN_IDX" val="0"/>
  <p:tag name="TABLE_SKINIDX" val="-1"/>
  <p:tag name="TABLE_COLORIDX" val="l"/>
  <p:tag name="TABLE_ENDDRAG_ORIGIN_RECT" val="630*333"/>
  <p:tag name="TABLE_ENDDRAG_RECT" val="229*106*630*333"/>
</p:tagLst>
</file>

<file path=ppt/tags/tag4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p="http://schemas.openxmlformats.org/presentationml/2006/main">
  <p:tag name="KSO_WM_UNIT_TABLE_BEAUTIFY" val="smartTable{884d44ec-b406-444c-99c7-4d02bf1c5186}"/>
  <p:tag name="TABLE_RECT" val="123*113.617*714*381.2"/>
  <p:tag name="TABLE_EMPHASIZE_COLOR" val="6579300"/>
  <p:tag name="TABLE_ONEKEY_SKIN_IDX" val="0"/>
  <p:tag name="TABLE_SKINIDX" val="-1"/>
  <p:tag name="TABLE_COLORIDX" val="l"/>
  <p:tag name="TABLE_ENDDRAG_ORIGIN_RECT" val="630*333"/>
  <p:tag name="TABLE_ENDDRAG_RECT" val="229*106*630*333"/>
</p:tagLst>
</file>

<file path=ppt/tags/tag4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p="http://schemas.openxmlformats.org/presentationml/2006/main">
  <p:tag name="COMMONDATA" val="eyJoZGlkIjoiYTk3MWI3M2RmMmNlYTQ2NTQ0N2NkMDZkYzM4ZjM4MzkifQ=="/>
  <p:tag name="KSO_WPP_MARK_KEY" val="856d64ae-93ac-47d1-ac11-8e3259bbca4b"/>
</p:tagLst>
</file>

<file path=ppt/tags/tag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7555</Words>
  <Application>WPS 演示</Application>
  <PresentationFormat>宽屏</PresentationFormat>
  <Paragraphs>1111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1" baseType="lpstr">
      <vt:lpstr>Arial</vt:lpstr>
      <vt:lpstr>宋体</vt:lpstr>
      <vt:lpstr>Wingdings</vt:lpstr>
      <vt:lpstr>Times New Roman</vt:lpstr>
      <vt:lpstr>黑体</vt:lpstr>
      <vt:lpstr>华光魏体_CNKI</vt:lpstr>
      <vt:lpstr>华文琥珀</vt:lpstr>
      <vt:lpstr>Wingdings</vt:lpstr>
      <vt:lpstr>Calibri</vt:lpstr>
      <vt:lpstr>微软雅黑</vt:lpstr>
      <vt:lpstr>Arial Unicode MS</vt:lpstr>
      <vt:lpstr>Garamond</vt:lpstr>
      <vt:lpstr>Cambria Math</vt:lpstr>
      <vt:lpstr>Office 主题</vt:lpstr>
      <vt:lpstr>处理机调度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Sophrina</dc:creator>
  <cp:lastModifiedBy>王义钧</cp:lastModifiedBy>
  <cp:revision>20</cp:revision>
  <dcterms:created xsi:type="dcterms:W3CDTF">2022-09-25T15:35:00Z</dcterms:created>
  <dcterms:modified xsi:type="dcterms:W3CDTF">2023-02-25T06:14:29Z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C4C6B05D56754746BDBEB68796C9D6B4</vt:lpwstr>
  </property>
  <property fmtid="{D5CDD505-2E9C-101B-9397-08002B2CF9AE}" pid="3" name="KSOProductBuildVer">
    <vt:lpwstr>2052-11.1.0.13703</vt:lpwstr>
  </property>
</Properties>
</file>