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5" r:id="rId4"/>
    <p:sldId id="276" r:id="rId5"/>
    <p:sldId id="278" r:id="rId6"/>
    <p:sldId id="277" r:id="rId7"/>
    <p:sldId id="257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6592" initials="5" lastIdx="1" clrIdx="0"/>
  <p:cmAuthor id="2" name="lycui121@gmail.com" initials="l" lastIdx="1" clrIdx="1">
    <p:extLst>
      <p:ext uri="{19B8F6BF-5375-455C-9EA6-DF929625EA0E}">
        <p15:presenceInfo xmlns:p15="http://schemas.microsoft.com/office/powerpoint/2012/main" userId="cdb168bebf33e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6" autoAdjust="0"/>
  </p:normalViewPr>
  <p:slideViewPr>
    <p:cSldViewPr snapToGrid="0">
      <p:cViewPr varScale="1">
        <p:scale>
          <a:sx n="87" d="100"/>
          <a:sy n="87" d="100"/>
        </p:scale>
        <p:origin x="3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92223-5EDE-47A2-B332-4AC2DCD1A0E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B8BBE-F0F9-4AF7-ACF9-FA42F8FB8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4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B8BBE-F0F9-4AF7-ACF9-FA42F8FB89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2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B8BBE-F0F9-4AF7-ACF9-FA42F8FB89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B8BBE-F0F9-4AF7-ACF9-FA42F8FB89C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4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B8BBE-F0F9-4AF7-ACF9-FA42F8FB89C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6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043" y="1339756"/>
            <a:ext cx="12192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         NLP</a:t>
            </a:r>
            <a:r>
              <a:rPr lang="zh-CN" altLang="en-US" dirty="0"/>
              <a:t>实验五：形态分析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674225" y="5440045"/>
            <a:ext cx="2517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2022.6.7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F2FB7E-093A-111B-C274-4D3BCC3CF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848"/>
          <a:stretch/>
        </p:blipFill>
        <p:spPr>
          <a:xfrm>
            <a:off x="741571" y="633342"/>
            <a:ext cx="7430278" cy="56205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7E2BFF8-AE14-8146-A6C6-58C5A51357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73"/>
          <a:stretch/>
        </p:blipFill>
        <p:spPr>
          <a:xfrm>
            <a:off x="962646" y="1589516"/>
            <a:ext cx="8159929" cy="367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6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5606E1-3F1E-2353-59E2-E7D8248A8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3"/>
          <a:stretch/>
        </p:blipFill>
        <p:spPr>
          <a:xfrm>
            <a:off x="1711757" y="1535234"/>
            <a:ext cx="7830632" cy="46894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E98A86C-EE39-5A1D-BB83-E42885F96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848"/>
          <a:stretch/>
        </p:blipFill>
        <p:spPr>
          <a:xfrm>
            <a:off x="741571" y="633342"/>
            <a:ext cx="7430278" cy="5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5F7406-B033-9042-AF2D-FE16B7BAA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450"/>
          <a:stretch/>
        </p:blipFill>
        <p:spPr>
          <a:xfrm>
            <a:off x="665623" y="604165"/>
            <a:ext cx="7732227" cy="57927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71FC795-0346-DE2E-0FF1-95729E1EF4B9}"/>
              </a:ext>
            </a:extLst>
          </p:cNvPr>
          <p:cNvGrpSpPr/>
          <p:nvPr/>
        </p:nvGrpSpPr>
        <p:grpSpPr>
          <a:xfrm>
            <a:off x="1431919" y="1417304"/>
            <a:ext cx="9679290" cy="3481935"/>
            <a:chOff x="1220358" y="1124697"/>
            <a:chExt cx="9679290" cy="3481935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C9931DC2-41A4-E565-9163-7F888DB23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949" b="8936"/>
            <a:stretch/>
          </p:blipFill>
          <p:spPr>
            <a:xfrm>
              <a:off x="1220358" y="1124697"/>
              <a:ext cx="7732227" cy="3030337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678F2E07-AA88-56C0-E8E5-0B8675A140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30" t="91000" r="67707"/>
            <a:stretch/>
          </p:blipFill>
          <p:spPr>
            <a:xfrm>
              <a:off x="8814816" y="3796719"/>
              <a:ext cx="2084832" cy="358315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EC04E710-5697-3F6D-217A-0D5C1C3189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30" t="91000"/>
            <a:stretch/>
          </p:blipFill>
          <p:spPr>
            <a:xfrm>
              <a:off x="1632508" y="4248317"/>
              <a:ext cx="7320077" cy="358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892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C9CC6D-4D07-8CD6-EDDF-04E2BB5BB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891" b="86176"/>
          <a:stretch/>
        </p:blipFill>
        <p:spPr>
          <a:xfrm>
            <a:off x="848563" y="548640"/>
            <a:ext cx="7256346" cy="73883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103CBCC-7A20-AE0C-E4E6-54FB87331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26" b="48126"/>
          <a:stretch/>
        </p:blipFill>
        <p:spPr>
          <a:xfrm>
            <a:off x="1191158" y="1470355"/>
            <a:ext cx="7256346" cy="153619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DE644B1-1E1A-2C79-BBE2-485F4C2BA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48" r="9354" b="36539"/>
          <a:stretch/>
        </p:blipFill>
        <p:spPr>
          <a:xfrm>
            <a:off x="1110691" y="3291839"/>
            <a:ext cx="6577584" cy="43891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3005BAA-8E91-F923-93E6-AB5B19574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06" t="64615" r="22010" b="24623"/>
          <a:stretch/>
        </p:blipFill>
        <p:spPr>
          <a:xfrm>
            <a:off x="1941884" y="3805427"/>
            <a:ext cx="1653236" cy="42123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04884AE-DBB8-C785-FF8C-9D39B8A3B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" t="63336" r="44904" b="24889"/>
          <a:stretch/>
        </p:blipFill>
        <p:spPr>
          <a:xfrm>
            <a:off x="7702905" y="3291839"/>
            <a:ext cx="3657600" cy="46085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D4DFDF2-4697-34D2-8A35-44BFB6CC9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1" t="79761" r="26153" b="1"/>
          <a:stretch/>
        </p:blipFill>
        <p:spPr>
          <a:xfrm>
            <a:off x="2011679" y="4434537"/>
            <a:ext cx="4462273" cy="7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C09C376-1361-7588-DD46-810FBBB08BFB}"/>
              </a:ext>
            </a:extLst>
          </p:cNvPr>
          <p:cNvSpPr txBox="1">
            <a:spLocks/>
          </p:cNvSpPr>
          <p:nvPr/>
        </p:nvSpPr>
        <p:spPr>
          <a:xfrm>
            <a:off x="399360" y="269735"/>
            <a:ext cx="10491387" cy="925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实验要求：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FF9C357-C55C-2377-D6D7-F311C61E9065}"/>
                  </a:ext>
                </a:extLst>
              </p:cNvPr>
              <p:cNvSpPr txBox="1"/>
              <p:nvPr/>
            </p:nvSpPr>
            <p:spPr>
              <a:xfrm>
                <a:off x="893978" y="1195377"/>
                <a:ext cx="10404043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000" b="1" kern="100" dirty="0"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zh-CN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请实现以下有限自动机的状态转移过程，通过它的状态转移过程可以识别</a:t>
                </a:r>
                <a:r>
                  <a:rPr lang="en-US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happy</a:t>
                </a:r>
                <a:r>
                  <a:rPr lang="zh-CN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的原型</a:t>
                </a:r>
                <a:r>
                  <a:rPr lang="en-US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比较级</a:t>
                </a:r>
                <a:r>
                  <a:rPr lang="en-US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happier, </a:t>
                </a:r>
                <a:r>
                  <a:rPr lang="zh-CN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最高级</a:t>
                </a:r>
                <a:r>
                  <a:rPr lang="en-US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happiest</a:t>
                </a:r>
                <a:r>
                  <a:rPr lang="zh-CN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，可以将单词的比较级和最高级转换为“原型</a:t>
                </a:r>
                <a:r>
                  <a:rPr lang="en-US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后缀”的形式，进行单词形态的还原，其中</a:t>
                </a:r>
                <a:r>
                  <a:rPr lang="en-US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b="1" kern="100" dirty="0" err="1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 : y&gt;</a:t>
                </a:r>
                <a:r>
                  <a:rPr lang="zh-CN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为输入输出标签对，即输入</a:t>
                </a:r>
                <a:r>
                  <a:rPr lang="en-US" altLang="zh-CN" sz="2000" b="1" kern="100" dirty="0" err="1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不仅进行状态转移，同时会输出</a:t>
                </a:r>
                <a:r>
                  <a:rPr lang="en-US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，可以理解为把</a:t>
                </a:r>
                <a:r>
                  <a:rPr lang="en-US" altLang="zh-CN" sz="2000" b="1" kern="100" dirty="0" err="1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转换为</a:t>
                </a:r>
                <a:r>
                  <a:rPr lang="en-US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，另外</a:t>
                </a:r>
                <a14:m>
                  <m:oMath xmlns:m="http://schemas.openxmlformats.org/officeDocument/2006/math">
                    <m:r>
                      <a:rPr lang="en-US" altLang="zh-CN" sz="20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𝛆</m:t>
                    </m:r>
                  </m:oMath>
                </a14:m>
                <a:r>
                  <a:rPr lang="zh-CN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为空输入，即不需要输入，可以输出</a:t>
                </a:r>
                <a:r>
                  <a:rPr lang="en-US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，可以理解为这一步转移不需要识别字符，直接输出</a:t>
                </a:r>
                <a:r>
                  <a:rPr lang="en-US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zh-CN" sz="2000" b="1" kern="100" dirty="0">
                    <a:effectLst/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。状态转移过程需要自己实现。</a:t>
                </a:r>
              </a:p>
              <a:p>
                <a:pPr algn="just"/>
                <a:endParaRPr lang="zh-CN" altLang="zh-CN" sz="2000" b="1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FF9C357-C55C-2377-D6D7-F311C61E9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78" y="1195377"/>
                <a:ext cx="10404043" cy="1938992"/>
              </a:xfrm>
              <a:prstGeom prst="rect">
                <a:avLst/>
              </a:prstGeom>
              <a:blipFill>
                <a:blip r:embed="rId3"/>
                <a:stretch>
                  <a:fillRect l="-645" t="-1572" r="-3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53F749A-15CD-89DF-0FBA-3CFA62038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088" y="3134369"/>
            <a:ext cx="7275551" cy="24324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6387F1-0CE3-D3F7-1143-E0BD8D70CE40}"/>
                  </a:ext>
                </a:extLst>
              </p:cNvPr>
              <p:cNvSpPr txBox="1"/>
              <p:nvPr/>
            </p:nvSpPr>
            <p:spPr>
              <a:xfrm>
                <a:off x="893978" y="3906123"/>
                <a:ext cx="6097218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zh-CN" sz="2000" b="1" kern="100" dirty="0"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最终结果：</a:t>
                </a:r>
              </a:p>
              <a:p>
                <a:pPr algn="just"/>
                <a:r>
                  <a:rPr lang="zh-CN" altLang="zh-CN" sz="2000" b="1" kern="100" dirty="0"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输入：</a:t>
                </a:r>
                <a:r>
                  <a:rPr lang="en-US" altLang="zh-CN" sz="2000" b="1" kern="100" dirty="0"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happy</a:t>
                </a:r>
                <a:endParaRPr lang="zh-CN" altLang="zh-CN" sz="2000" b="1" kern="100" dirty="0"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2000" b="1" kern="100" dirty="0"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输出：</a:t>
                </a:r>
                <a:r>
                  <a:rPr lang="en-US" altLang="zh-CN" sz="2000" b="1" kern="100" dirty="0"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happy</a:t>
                </a:r>
                <a14:m>
                  <m:oMath xmlns:m="http://schemas.openxmlformats.org/officeDocument/2006/math">
                    <m:r>
                      <a:rPr lang="en-US" altLang="zh-CN" sz="2000" b="1" kern="100"/>
                      <m:t>→</m:t>
                    </m:r>
                  </m:oMath>
                </a14:m>
                <a:r>
                  <a:rPr lang="en-US" altLang="zh-CN" sz="2000" b="1" kern="100" dirty="0"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happy</a:t>
                </a:r>
                <a:endParaRPr lang="zh-CN" altLang="zh-CN" sz="2000" b="1" kern="100" dirty="0"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2000" b="1" kern="100" dirty="0"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输入：</a:t>
                </a:r>
                <a:r>
                  <a:rPr lang="en-US" altLang="zh-CN" sz="2000" b="1" kern="100" dirty="0"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happier</a:t>
                </a:r>
                <a:endParaRPr lang="zh-CN" altLang="zh-CN" sz="2000" b="1" kern="100" dirty="0"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2000" b="1" kern="100" dirty="0"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输出：</a:t>
                </a:r>
                <a:r>
                  <a:rPr lang="en-US" altLang="zh-CN" sz="2000" b="1" kern="100" dirty="0"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happier</a:t>
                </a:r>
                <a14:m>
                  <m:oMath xmlns:m="http://schemas.openxmlformats.org/officeDocument/2006/math">
                    <m:r>
                      <a:rPr lang="en-US" altLang="zh-CN" sz="2000" b="1" kern="100"/>
                      <m:t>→</m:t>
                    </m:r>
                  </m:oMath>
                </a14:m>
                <a:r>
                  <a:rPr lang="en-US" altLang="zh-CN" sz="2000" b="1" kern="100" dirty="0" err="1"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happy+er</a:t>
                </a:r>
                <a:endParaRPr lang="zh-CN" altLang="zh-CN" sz="2000" b="1" kern="100" dirty="0"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2000" b="1" kern="100" dirty="0"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输入：</a:t>
                </a:r>
                <a:r>
                  <a:rPr lang="en-US" altLang="zh-CN" sz="2000" b="1" kern="100" dirty="0"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happiest</a:t>
                </a:r>
                <a:endParaRPr lang="zh-CN" altLang="zh-CN" sz="2000" b="1" kern="100" dirty="0"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2000" b="1" kern="100" dirty="0"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输出：</a:t>
                </a:r>
                <a:r>
                  <a:rPr lang="en-US" altLang="zh-CN" sz="2000" b="1" kern="100" dirty="0"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happiest</a:t>
                </a:r>
                <a14:m>
                  <m:oMath xmlns:m="http://schemas.openxmlformats.org/officeDocument/2006/math">
                    <m:r>
                      <a:rPr lang="en-US" altLang="zh-CN" sz="2000" b="1" kern="100"/>
                      <m:t>→</m:t>
                    </m:r>
                  </m:oMath>
                </a14:m>
                <a:r>
                  <a:rPr lang="en-US" altLang="zh-CN" sz="2000" b="1" kern="100" dirty="0" err="1">
                    <a:latin typeface="华文宋体" panose="02010600040101010101" pitchFamily="2" charset="-122"/>
                    <a:ea typeface="华文宋体" panose="02010600040101010101" pitchFamily="2" charset="-122"/>
                    <a:cs typeface="Times New Roman" panose="02020603050405020304" pitchFamily="18" charset="0"/>
                  </a:rPr>
                  <a:t>happy+est</a:t>
                </a:r>
                <a:endParaRPr lang="zh-CN" altLang="zh-CN" b="1" kern="100" dirty="0"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6387F1-0CE3-D3F7-1143-E0BD8D70C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78" y="3906123"/>
                <a:ext cx="6097218" cy="2246769"/>
              </a:xfrm>
              <a:prstGeom prst="rect">
                <a:avLst/>
              </a:prstGeom>
              <a:blipFill>
                <a:blip r:embed="rId5"/>
                <a:stretch>
                  <a:fillRect l="-1100" t="-163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03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063" y="508000"/>
            <a:ext cx="2600537" cy="763588"/>
          </a:xfrm>
        </p:spPr>
        <p:txBody>
          <a:bodyPr/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实验环境：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4231" y="2559440"/>
            <a:ext cx="8938846" cy="32246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编程语言：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Python </a:t>
            </a:r>
          </a:p>
          <a:p>
            <a:pPr marL="0" indent="0">
              <a:buNone/>
            </a:pPr>
            <a:r>
              <a:rPr lang="zh-CN" altLang="en-US" dirty="0"/>
              <a:t>编辑器：</a:t>
            </a:r>
            <a:r>
              <a:rPr lang="en-US" altLang="zh-CN" dirty="0"/>
              <a:t>VS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ode blocks、</a:t>
            </a:r>
            <a:r>
              <a:rPr lang="en-US" altLang="zh-CN" dirty="0"/>
              <a:t>Pycharm</a:t>
            </a:r>
            <a:r>
              <a:rPr lang="zh-CN" dirty="0"/>
              <a:t>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不可直接使用</a:t>
            </a:r>
            <a:r>
              <a:rPr lang="en-US" dirty="0" err="1">
                <a:solidFill>
                  <a:srgbClr val="FF0000"/>
                </a:solidFill>
              </a:rPr>
              <a:t>NLP</a:t>
            </a:r>
            <a:r>
              <a:rPr lang="zh-CN" altLang="en-US" dirty="0" err="1">
                <a:solidFill>
                  <a:srgbClr val="FF0000"/>
                </a:solidFill>
              </a:rPr>
              <a:t>相关第三方扩展</a:t>
            </a:r>
            <a:r>
              <a:rPr lang="zh-CN" altLang="en-US" dirty="0">
                <a:solidFill>
                  <a:srgbClr val="FF0000"/>
                </a:solidFill>
              </a:rPr>
              <a:t>包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621" y="1635430"/>
            <a:ext cx="10883900" cy="4351655"/>
          </a:xfrm>
        </p:spPr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按实验要求完成代码编写，并且能正确得出实验结果。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程序命名方式：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姓名首字母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+NLP+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实验序号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WFCNLP05.cpp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编写实验报告（内容包括但不限于实验内容、实验思路、实现过程、结果截图展示、实验总结等）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实验报告命名方式：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学号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姓名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实验序号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，例如：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111702xxxxx -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王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xx-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实验五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en-US" altLang="zh-CN" b="1" dirty="0">
                <a:solidFill>
                  <a:schemeClr val="tx1"/>
                </a:solidFill>
              </a:rPr>
              <a:t>6</a:t>
            </a:r>
            <a:r>
              <a:rPr lang="zh-CN" altLang="en-US" b="1" dirty="0">
                <a:solidFill>
                  <a:schemeClr val="tx1"/>
                </a:solidFill>
              </a:rPr>
              <a:t>月</a:t>
            </a:r>
            <a:r>
              <a:rPr lang="en-US" altLang="zh-CN" b="1" dirty="0"/>
              <a:t>12</a:t>
            </a:r>
            <a:r>
              <a:rPr lang="zh-CN" altLang="en-US" b="1" dirty="0">
                <a:solidFill>
                  <a:schemeClr val="tx1"/>
                </a:solidFill>
              </a:rPr>
              <a:t>日中午</a:t>
            </a:r>
            <a:r>
              <a:rPr lang="en-US" altLang="zh-CN" b="1" dirty="0">
                <a:solidFill>
                  <a:schemeClr val="tx1"/>
                </a:solidFill>
              </a:rPr>
              <a:t>12:00</a:t>
            </a:r>
            <a:r>
              <a:rPr lang="zh-CN" altLang="en-US" dirty="0">
                <a:solidFill>
                  <a:schemeClr val="tx1"/>
                </a:solidFill>
              </a:rPr>
              <a:t>之前将程序代码、实验报告五并打包上传至邮箱。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压缩包命名同实验报告</a:t>
            </a:r>
            <a:r>
              <a:rPr lang="en-US" altLang="zh-CN" dirty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邮箱：</a:t>
            </a:r>
            <a:r>
              <a:rPr lang="en-US" altLang="zh-CN" b="1" dirty="0">
                <a:solidFill>
                  <a:schemeClr val="tx1"/>
                </a:solidFill>
              </a:rPr>
              <a:t>NLPSpring2022@163.com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邮件主题：</a:t>
            </a:r>
            <a:r>
              <a:rPr lang="zh-CN" altLang="en-US" b="1" dirty="0">
                <a:solidFill>
                  <a:schemeClr val="tx1"/>
                </a:solidFill>
              </a:rPr>
              <a:t>姓名</a:t>
            </a:r>
            <a:r>
              <a:rPr lang="en-US" altLang="zh-CN" b="1" dirty="0">
                <a:solidFill>
                  <a:schemeClr val="tx1"/>
                </a:solidFill>
              </a:rPr>
              <a:t>+</a:t>
            </a:r>
            <a:r>
              <a:rPr lang="zh-CN" altLang="en-US" b="1" dirty="0">
                <a:solidFill>
                  <a:schemeClr val="tx1"/>
                </a:solidFill>
              </a:rPr>
              <a:t>实验序号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例：王</a:t>
            </a:r>
            <a:r>
              <a:rPr lang="en-US" altLang="zh-CN" dirty="0">
                <a:solidFill>
                  <a:schemeClr val="tx1"/>
                </a:solidFill>
              </a:rPr>
              <a:t>xx</a:t>
            </a:r>
            <a:r>
              <a:rPr lang="zh-CN" altLang="en-US" dirty="0">
                <a:solidFill>
                  <a:schemeClr val="tx1"/>
                </a:solidFill>
              </a:rPr>
              <a:t>实验五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333</Words>
  <Application>Microsoft Office PowerPoint</Application>
  <PresentationFormat>宽屏</PresentationFormat>
  <Paragraphs>28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华文宋体</vt:lpstr>
      <vt:lpstr>宋体</vt:lpstr>
      <vt:lpstr>Arial</vt:lpstr>
      <vt:lpstr>Cambria Math</vt:lpstr>
      <vt:lpstr>Office 主题​​</vt:lpstr>
      <vt:lpstr>         NLP实验五：形态分析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实验环境：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lycui121@gmail.com</cp:lastModifiedBy>
  <cp:revision>54</cp:revision>
  <dcterms:created xsi:type="dcterms:W3CDTF">2020-04-27T02:56:00Z</dcterms:created>
  <dcterms:modified xsi:type="dcterms:W3CDTF">2022-06-05T07:48:52Z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BF7F9884114F4AEA9EFA408C83C53B93</vt:lpwstr>
  </property>
  <property fmtid="{D5CDD505-2E9C-101B-9397-08002B2CF9AE}" pid="3" name="KSOProductBuildVer">
    <vt:lpwstr>2052-11.1.0.11691</vt:lpwstr>
  </property>
</Properties>
</file>