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4" r:id="rId17"/>
    <p:sldId id="275" r:id="rId18"/>
    <p:sldId id="270" r:id="rId19"/>
    <p:sldId id="277" r:id="rId20"/>
    <p:sldId id="278" r:id="rId21"/>
    <p:sldId id="279" r:id="rId22"/>
    <p:sldId id="280" r:id="rId23"/>
    <p:sldId id="281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75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81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48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57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4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2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6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1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6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3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14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30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4941-7825-476C-80ED-5A0F365EF8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25F3F2-1613-4778-A088-ECEFACC70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44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Cornacchia%27s_algorith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visor_function" TargetMode="External"/><Relationship Id="rId2" Type="http://schemas.openxmlformats.org/officeDocument/2006/relationships/hyperlink" Target="https://en.wikipedia.org/wiki/Euler%27s_totient_fun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en.wikipedia.org/wiki/M%C3%B6bius_funct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nelli%E2%80%93Shanks_algorithm" TargetMode="External"/><Relationship Id="rId2" Type="http://schemas.openxmlformats.org/officeDocument/2006/relationships/hyperlink" Target="https://en.wikipedia.org/wiki/Cipolla%27s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19847-4283-4AD9-BCE7-6D9AFDF09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数论漫谈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86F99B-3851-40E9-8FC5-BAABF4754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abcwuhang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41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8E3B4-F917-47E1-90F9-FF12A080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齐次丢番图方程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3514A-70C8-48A6-8445-1E88E0E3BE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另一种思路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，反解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关于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的参数解</a:t>
                </a:r>
                <a:endParaRPr lang="en-US" altLang="zh-CN" dirty="0"/>
              </a:p>
              <a:p>
                <a:r>
                  <a:rPr lang="zh-CN" altLang="en-US" dirty="0"/>
                  <a:t>可以扩展到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的情况？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3514A-70C8-48A6-8445-1E88E0E3BE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0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19ADB-0531-4E1F-8FC5-4C342218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二次丢番图方程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C7975E-53DD-4A52-B4E2-9106FDE89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(Fermat)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有整数解当且仅当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的因式分解中不含有因子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是奇数</a:t>
                </a:r>
                <a:endParaRPr lang="en-US" altLang="zh-CN" dirty="0"/>
              </a:p>
              <a:p>
                <a:r>
                  <a:rPr lang="zh-CN" altLang="en-US" dirty="0"/>
                  <a:t>如何求解</a:t>
                </a:r>
                <a:endParaRPr lang="en-US" altLang="zh-CN" dirty="0"/>
              </a:p>
              <a:p>
                <a:r>
                  <a:rPr lang="en-US" altLang="zh-CN" dirty="0" err="1">
                    <a:hlinkClick r:id="rId2"/>
                  </a:rPr>
                  <a:t>Cornacchia’s</a:t>
                </a:r>
                <a:r>
                  <a:rPr lang="en-US" altLang="zh-CN" dirty="0">
                    <a:hlinkClick r:id="rId2"/>
                  </a:rPr>
                  <a:t> algorithm</a:t>
                </a:r>
                <a:r>
                  <a:rPr lang="zh-CN" altLang="en-US" dirty="0"/>
                  <a:t>：求解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、先求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做辗转相除，得到一系列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dirty="0"/>
                  <a:t>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dirty="0"/>
                  <a:t>是整数，那么解为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否则尝试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的另一个根。如果均无解，则原方程无解。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C7975E-53DD-4A52-B4E2-9106FDE89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2433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6AD79-DA3E-4248-B9BD-50D72E48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25CEAC-BE36-4B4B-BB4D-693317FAB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定义域：所有正整数</a:t>
                </a:r>
              </a:p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对任意两个互素的正整数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r>
                      <a:rPr lang="zh-CN" alt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ar-AE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zh-CN" alt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ar-AE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ar-AE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r>
                  <a:rPr lang="zh-CN" altLang="en-US" dirty="0"/>
                  <a:t>由唯一分解定理，若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的因式分解为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zh-CN" altLang="ar-A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zh-CN" altLang="ar-AE" dirty="0"/>
                  <a:t>，</a:t>
                </a:r>
                <a:r>
                  <a:rPr lang="zh-CN" altLang="en-US" dirty="0"/>
                  <a:t>那么积性函数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ar-AE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zh-CN" altLang="ar-A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ar-AE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altLang="zh-CN" dirty="0"/>
              </a:p>
              <a:p>
                <a:r>
                  <a:rPr lang="zh-CN" altLang="en-US" dirty="0"/>
                  <a:t>可见𝑓完全由其在素数幂次处的值唯一确定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25CEAC-BE36-4B4B-BB4D-693317FAB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305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EAE3F-D423-4081-A26F-C1C2CC1A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5AECF1-C6A6-4964-A7DD-BE627C599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1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hlinkClick r:id="rId2"/>
                  </a:rPr>
                  <a:t>欧拉函数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zh-CN" altLang="en-US" dirty="0"/>
                  <a:t>，含义为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中与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互素的数的个数</a:t>
                </a:r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hlinkClick r:id="rId3"/>
                  </a:rPr>
                  <a:t>约数个数函数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r>
                  <a:rPr lang="zh-CN" altLang="en-US" dirty="0"/>
                  <a:t>，含义为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的约数个数（即因子个数）</a:t>
                </a:r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hlinkClick r:id="rId3"/>
                  </a:rPr>
                  <a:t>约数和函数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，含义为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的所有约数之和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hlinkClick r:id="rId4"/>
                  </a:rPr>
                  <a:t>莫比乌斯函数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，含义为：若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有平方因子，则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；若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为奇数个素数之积，则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；否则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5AECF1-C6A6-4964-A7DD-BE627C599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980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75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B0136-2B88-4341-A241-EF15A94A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2C2018-9A6F-435A-A91C-C43D682AF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积性函数</a:t>
                </a:r>
                <a:endParaRPr lang="en-US" altLang="zh-CN" dirty="0"/>
              </a:p>
              <a:p>
                <a:r>
                  <a:rPr lang="zh-CN" altLang="en-US" dirty="0"/>
                  <a:t>对任意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，都有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常见的完全积性函数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函数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zh-CN" altLang="en-US" dirty="0"/>
                  <a:t>，其中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为给定常数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单位元函数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2C2018-9A6F-435A-A91C-C43D682AF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88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交换律：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分配率</a:t>
                </a:r>
                <a:r>
                  <a:rPr lang="zh-CN" altLang="en-US" dirty="0"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单位元：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是积性函数，则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也是积性函数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917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⇔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sub>
                          <m:sup/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=1]</m:t>
                            </m:r>
                          </m:e>
                        </m:nary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证明：设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34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积性函数前缀和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给一个积性函数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求前缀和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对任意积性函数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，都存在一个积性函数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展开得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前缀和为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d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构造一个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，使得对应的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在素数处的取值都为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（即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我们只需要求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powerful number</a:t>
                </a:r>
                <a:r>
                  <a:rPr lang="zh-CN" altLang="en-US" dirty="0"/>
                  <a:t>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即可，这样的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个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能在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时间复杂度求出，那么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ζ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ζ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(3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ζ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(6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时间复杂度求出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2" t="-10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536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4305C-7739-48C6-BB17-8C87A76D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积性函数前缀和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AF16C5-06A7-457C-915B-C513C0247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例子：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：取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即可，总复杂度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即可，总复杂度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即可，总复杂度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AF16C5-06A7-457C-915B-C513C0247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434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996CA-7C84-4368-A2D5-A98F1E0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5B36AE-9684-48CA-9B01-F61541DA3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对一个无穷序列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，对应的生成函数为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为序列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的生成函数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母函数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常见的生成函数：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5B36AE-9684-48CA-9B01-F61541DA3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7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F549E-3827-4311-AF56-25C01E30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7FD4E-F787-426B-866B-0C13AB93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线性筛逆元</a:t>
            </a:r>
            <a:endParaRPr lang="en-US" altLang="zh-CN" dirty="0"/>
          </a:p>
          <a:p>
            <a:r>
              <a:rPr lang="zh-CN" altLang="en-US" dirty="0"/>
              <a:t>二次剩余</a:t>
            </a:r>
            <a:endParaRPr lang="en-US" altLang="zh-CN" dirty="0"/>
          </a:p>
          <a:p>
            <a:r>
              <a:rPr lang="zh-CN" altLang="en-US" dirty="0"/>
              <a:t>丢番图方程</a:t>
            </a:r>
            <a:endParaRPr lang="en-US" altLang="zh-CN" dirty="0"/>
          </a:p>
          <a:p>
            <a:r>
              <a:rPr lang="zh-CN" altLang="en-US" dirty="0"/>
              <a:t>椭圆函数法</a:t>
            </a:r>
            <a:endParaRPr lang="en-US" altLang="zh-CN" dirty="0"/>
          </a:p>
          <a:p>
            <a:r>
              <a:rPr lang="zh-CN" altLang="en-US" dirty="0"/>
              <a:t>积性函数</a:t>
            </a:r>
            <a:endParaRPr lang="en-US" altLang="zh-CN" dirty="0"/>
          </a:p>
          <a:p>
            <a:r>
              <a:rPr lang="zh-CN" altLang="en-US" dirty="0"/>
              <a:t>狄利克雷卷积</a:t>
            </a:r>
            <a:endParaRPr lang="en-US" altLang="zh-CN" dirty="0"/>
          </a:p>
          <a:p>
            <a:r>
              <a:rPr lang="zh-CN" altLang="en-US" dirty="0"/>
              <a:t>莫比乌斯反演</a:t>
            </a:r>
            <a:endParaRPr lang="en-US" altLang="zh-CN" dirty="0"/>
          </a:p>
          <a:p>
            <a:r>
              <a:rPr lang="zh-CN" altLang="en-US" dirty="0"/>
              <a:t>生成函数</a:t>
            </a:r>
            <a:endParaRPr lang="en-US" altLang="zh-CN" dirty="0"/>
          </a:p>
          <a:p>
            <a:r>
              <a:rPr lang="zh-CN" altLang="en-US" dirty="0"/>
              <a:t>倍增法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90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ECB87-6CF4-427F-B8CD-C63DE4C1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常系数线性递推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BFF01F-DF4A-45D8-AC9B-771FCA3D2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Fibonacci</a:t>
                </a:r>
                <a:r>
                  <a:rPr lang="zh-CN" altLang="en-US" dirty="0"/>
                  <a:t>数列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设对应的生成函数为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那么有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BFF01F-DF4A-45D8-AC9B-771FCA3D2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34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3AEB9-23D4-4479-B678-1C46122D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常系数线性递推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3553E6-8FBC-4DFB-8BFB-4F7D557BB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如何求通项？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𝑣𝑥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3553E6-8FBC-4DFB-8BFB-4F7D557BB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4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C7F59-E51B-4909-B17D-B6C525FA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BC4DB2-43F2-4CDC-9A31-21E6A3317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233"/>
                <a:ext cx="10515600" cy="468873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反过来，如何求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/>
                  <a:t>对应级数？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(0)=1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个系数即为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/>
                  <a:t>对应级数的前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个系数</a:t>
                </a:r>
                <a:endParaRPr lang="en-US" altLang="zh-CN" dirty="0"/>
              </a:p>
              <a:p>
                <a:r>
                  <a:rPr lang="en-US" altLang="zh-CN" dirty="0"/>
                  <a:t>FFT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/>
                  <a:t>的对应级数？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BC4DB2-43F2-4CDC-9A31-21E6A3317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233"/>
                <a:ext cx="10515600" cy="4688730"/>
              </a:xfr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C6B01-7C9C-4F3D-8F09-58071619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68662-3983-4495-835A-5A5EEDF5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论坛</a:t>
            </a:r>
            <a:endParaRPr lang="en-US" altLang="zh-CN" dirty="0"/>
          </a:p>
          <a:p>
            <a:r>
              <a:rPr lang="zh-CN" altLang="en-US" dirty="0"/>
              <a:t>数学课程</a:t>
            </a:r>
            <a:endParaRPr lang="en-US" altLang="zh-CN" dirty="0"/>
          </a:p>
          <a:p>
            <a:r>
              <a:rPr lang="en-US" altLang="zh-CN" dirty="0"/>
              <a:t>paper</a:t>
            </a:r>
          </a:p>
          <a:p>
            <a:r>
              <a:rPr lang="zh-CN" altLang="en-US" dirty="0"/>
              <a:t>脑补</a:t>
            </a: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524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50F38-3495-4F5B-8B3A-D84375FF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A2B81-7DAA-4340-B15A-2B702A7D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en-US" altLang="zh-CN" dirty="0"/>
          </a:p>
          <a:p>
            <a:r>
              <a:rPr lang="zh-CN" altLang="en-US" dirty="0"/>
              <a:t>准备仓促，总结所想</a:t>
            </a:r>
            <a:endParaRPr lang="en-US" altLang="zh-CN" dirty="0"/>
          </a:p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EF80D-A446-4E00-AE77-1D23235A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乘法逆元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E25F9B-BA3A-4499-80B4-353708420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线性求逆元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E25F9B-BA3A-4499-80B4-353708420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16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F48C2-150B-462D-A76A-82241947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二次剩余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1B1C8-D217-4171-A9C0-D28AF9C33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若存在整数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被称作模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的二次剩余</a:t>
                </a:r>
                <a:endParaRPr lang="en-US" altLang="zh-CN" dirty="0"/>
              </a:p>
              <a:p>
                <a:r>
                  <a:rPr lang="zh-CN" altLang="en-US" dirty="0"/>
                  <a:t>勒让德符号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如果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是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二次剩余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如果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不是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二次剩余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如果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1B1C8-D217-4171-A9C0-D28AF9C33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09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819B-0109-4F31-813B-21764A65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求解二次剩余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0E7158-418C-4FE1-825D-4E56B13AE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3853" y="1502228"/>
                <a:ext cx="11411339" cy="506185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)，</m:t>
                    </m:r>
                  </m:oMath>
                </a14:m>
                <a:r>
                  <a:rPr lang="en-US" altLang="zh-CN" dirty="0"/>
                  <a:t>p</a:t>
                </a:r>
                <a:r>
                  <a:rPr lang="zh-CN" altLang="en-US" dirty="0"/>
                  <a:t>为奇素数</a:t>
                </a:r>
                <a:endParaRPr lang="en-US" altLang="zh-CN" dirty="0"/>
              </a:p>
              <a:p>
                <a:r>
                  <a:rPr lang="en-US" altLang="zh-CN" dirty="0" err="1">
                    <a:hlinkClick r:id="rId2"/>
                  </a:rPr>
                  <a:t>Cipolla</a:t>
                </a:r>
                <a:r>
                  <a:rPr lang="zh-CN" altLang="en-US" dirty="0">
                    <a:hlinkClick r:id="rId2"/>
                  </a:rPr>
                  <a:t>算法</a:t>
                </a:r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、随机寻找一个数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是二次非剩余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是否</m:t>
                    </m:r>
                  </m:oMath>
                </a14:m>
                <a:r>
                  <a:rPr lang="zh-CN" altLang="en-US" dirty="0"/>
                  <a:t>等于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，成功概率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/>
                  <a:t>（在域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下进行计算）</a:t>
                </a:r>
                <a:endParaRPr lang="en-US" altLang="zh-CN" dirty="0"/>
              </a:p>
              <a:p>
                <a:r>
                  <a:rPr lang="zh-CN" altLang="en-US" dirty="0"/>
                  <a:t>例子：计算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≡10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13)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13)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=(2+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ra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(−2+4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e>
                    </m:ra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3−4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</m:t>
                            </m:r>
                          </m:e>
                        </m:rad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−1+2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</m:t>
                            </m:r>
                          </m:e>
                        </m:rad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 +2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</m:t>
                            </m:r>
                          </m:e>
                        </m:rad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hlinkClick r:id="rId3"/>
                  </a:rPr>
                  <a:t>Tonelli–Shanks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0E7158-418C-4FE1-825D-4E56B13AE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853" y="1502228"/>
                <a:ext cx="11411339" cy="5061857"/>
              </a:xfrm>
              <a:blipFill>
                <a:blip r:embed="rId4"/>
                <a:stretch>
                  <a:fillRect l="-374" t="-842" r="-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9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F25D-F759-4641-8D40-DC55A5EC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求解二次剩余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E5E848-20CF-4F3C-BA78-6E7D8AD0E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)，</m:t>
                    </m:r>
                  </m:oMath>
                </a14:m>
                <a:r>
                  <a:rPr lang="en-US" altLang="zh-CN" dirty="0"/>
                  <a:t>p</a:t>
                </a:r>
                <a:r>
                  <a:rPr lang="zh-CN" altLang="en-US" dirty="0"/>
                  <a:t>为奇素数</a:t>
                </a:r>
                <a:endParaRPr lang="en-US" altLang="zh-CN" dirty="0"/>
              </a:p>
              <a:p>
                <a:r>
                  <a:rPr lang="zh-CN" altLang="en-US" dirty="0"/>
                  <a:t>先求解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</a:t>
                </a:r>
                <a:r>
                  <a:rPr lang="en-US" altLang="zh-CN" dirty="0"/>
                  <a:t>Hensel’s Lemma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左边可以拆成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 smtClean="0"/>
                      <m:t>p</m:t>
                    </m:r>
                    <m:r>
                      <m:rPr>
                        <m:nor/>
                      </m:rPr>
                      <a:rPr lang="en-US" altLang="zh-CN" dirty="0" smtClean="0"/>
                      <m:t>=2</m:t>
                    </m:r>
                  </m:oMath>
                </a14:m>
                <a:r>
                  <a:rPr lang="zh-CN" altLang="en-US" dirty="0"/>
                  <a:t>：设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+[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是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奇数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中国剩余定理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E5E848-20CF-4F3C-BA78-6E7D8AD0E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A4271-D0B2-4E21-A1D4-095910CB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齐次丢番图方程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184566-FDA6-434E-A9BB-8B1A628AC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74355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的整数解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整数解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的有理数解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，代入得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代入化简得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184566-FDA6-434E-A9BB-8B1A628AC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74355" cy="4351338"/>
              </a:xfrm>
              <a:blipFill>
                <a:blip r:embed="rId2"/>
                <a:stretch>
                  <a:fillRect l="-944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0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B2DE2-F28F-4E11-B146-A7660286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齐次丢番图方程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D7558C-4426-429F-A247-E7DE27BD3E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b="0" dirty="0"/>
                  <a:t>的整数解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椭圆曲线法</a:t>
                </a:r>
                <a:endParaRPr lang="en-US" altLang="zh-CN" dirty="0"/>
              </a:p>
              <a:p>
                <a:r>
                  <a:rPr lang="zh-CN" altLang="en-US" b="0" dirty="0"/>
                  <a:t>从任意非平凡解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出发，引一条斜率为有理数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b="0" dirty="0"/>
                  <a:t>的直线交椭圆曲线于另一点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。整数化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b="0" dirty="0"/>
                  <a:t>即为参数解。</a:t>
                </a:r>
                <a:endParaRPr lang="en-US" altLang="zh-CN" b="0" dirty="0"/>
              </a:p>
              <a:p>
                <a:r>
                  <a:rPr lang="en-US" altLang="zh-CN" b="0" dirty="0"/>
                  <a:t>(Legendre)</a:t>
                </a:r>
                <a:r>
                  <a:rPr lang="zh-CN" altLang="en-US" b="0" dirty="0"/>
                  <a:t>设</a:t>
                </a:r>
                <a:r>
                  <a:rPr lang="en-US" altLang="zh-CN" b="0" dirty="0"/>
                  <a:t>a</a:t>
                </a:r>
                <a:r>
                  <a:rPr lang="zh-CN" altLang="en-US" b="0" dirty="0"/>
                  <a:t>、</a:t>
                </a:r>
                <a:r>
                  <a:rPr lang="en-US" altLang="zh-CN" b="0" dirty="0"/>
                  <a:t>b</a:t>
                </a:r>
                <a:r>
                  <a:rPr lang="zh-CN" altLang="en-US" b="0" dirty="0"/>
                  <a:t>、</a:t>
                </a:r>
                <a:r>
                  <a:rPr lang="en-US" altLang="zh-CN" b="0" dirty="0"/>
                  <a:t>c</a:t>
                </a:r>
                <a:r>
                  <a:rPr lang="zh-CN" altLang="en-US" b="0" dirty="0"/>
                  <a:t>均无平方因子且互素。则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有非平凡整数解当且仅当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zh-CN" altLang="en-US" dirty="0"/>
                  <a:t>为模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的二次剩余、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zh-CN" altLang="en-US" dirty="0"/>
                  <a:t>为模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的二次剩余、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zh-CN" altLang="en-US" dirty="0"/>
                  <a:t>为模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的二次剩余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D7558C-4426-429F-A247-E7DE27BD3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97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A273-CE6C-4387-90F4-0062D6BF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43369905-4081-4DA0-8A70-3ED7B0789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椭圆曲线</a:t>
                </a:r>
                <a:endParaRPr lang="en-US" altLang="zh-CN" dirty="0"/>
              </a:p>
              <a:p>
                <a:r>
                  <a:rPr lang="en-US" altLang="zh-CN" dirty="0"/>
                  <a:t>Long </a:t>
                </a:r>
                <a:r>
                  <a:rPr lang="en-US" altLang="zh-CN" dirty="0" err="1"/>
                  <a:t>Weierstrass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变换：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+109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+224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从一个有理点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=(−100, 260)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出发</m:t>
                    </m:r>
                  </m:oMath>
                </a14:m>
                <a:r>
                  <a:rPr lang="en-US" altLang="zh-CN" dirty="0"/>
                  <a:t>...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8836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−950176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53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位大整数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53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位大整数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80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位大整数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79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位大整数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对应的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是正整数</a:t>
                </a:r>
              </a:p>
            </p:txBody>
          </p:sp>
        </mc:Choice>
        <mc:Fallback xmlns="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43369905-4081-4DA0-8A70-3ED7B0789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内容占位符 6" descr="卡通人物&#10;&#10;描述已自动生成">
            <a:extLst>
              <a:ext uri="{FF2B5EF4-FFF2-40B4-BE49-F238E27FC236}">
                <a16:creationId xmlns:a16="http://schemas.microsoft.com/office/drawing/2014/main" id="{10535280-4D74-4525-BE2C-994327CF1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9087" y="304475"/>
            <a:ext cx="34956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F75847E6-9F51-40EC-AB07-337A933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412" y="3003581"/>
            <a:ext cx="2500313" cy="2452623"/>
          </a:xfrm>
          <a:prstGeom prst="rect">
            <a:avLst/>
          </a:prstGeom>
        </p:spPr>
      </p:pic>
      <p:pic>
        <p:nvPicPr>
          <p:cNvPr id="15" name="图片 14" descr="图片包含 游戏机, 链, 钟表, 结&#10;&#10;描述已自动生成">
            <a:extLst>
              <a:ext uri="{FF2B5EF4-FFF2-40B4-BE49-F238E27FC236}">
                <a16:creationId xmlns:a16="http://schemas.microsoft.com/office/drawing/2014/main" id="{8D499225-F7C6-449E-82AC-74429DBB8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5" y="4229892"/>
            <a:ext cx="1924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527</TotalTime>
  <Words>1671</Words>
  <Application>Microsoft Office PowerPoint</Application>
  <PresentationFormat>宽屏</PresentationFormat>
  <Paragraphs>163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Century Gothic</vt:lpstr>
      <vt:lpstr>Wingdings 3</vt:lpstr>
      <vt:lpstr>丝状</vt:lpstr>
      <vt:lpstr>数论漫谈</vt:lpstr>
      <vt:lpstr>大纲</vt:lpstr>
      <vt:lpstr>乘法逆元</vt:lpstr>
      <vt:lpstr>二次剩余</vt:lpstr>
      <vt:lpstr>求解二次剩余</vt:lpstr>
      <vt:lpstr>求解二次剩余</vt:lpstr>
      <vt:lpstr>齐次丢番图方程</vt:lpstr>
      <vt:lpstr>齐次丢番图方程</vt:lpstr>
      <vt:lpstr>复杂的例子</vt:lpstr>
      <vt:lpstr>齐次丢番图方程</vt:lpstr>
      <vt:lpstr>二次丢番图方程</vt:lpstr>
      <vt:lpstr>积性函数</vt:lpstr>
      <vt:lpstr>常见的积性函数</vt:lpstr>
      <vt:lpstr>完全积性函数</vt:lpstr>
      <vt:lpstr>狄利克雷卷积</vt:lpstr>
      <vt:lpstr>莫比乌斯反演</vt:lpstr>
      <vt:lpstr>积性函数前缀和</vt:lpstr>
      <vt:lpstr>积性函数前缀和</vt:lpstr>
      <vt:lpstr>生成函数</vt:lpstr>
      <vt:lpstr>常系数线性递推</vt:lpstr>
      <vt:lpstr>常系数线性递推</vt:lpstr>
      <vt:lpstr>生成函数</vt:lpstr>
      <vt:lpstr>参考资料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T189531</dc:creator>
  <cp:lastModifiedBy>T189531</cp:lastModifiedBy>
  <cp:revision>86</cp:revision>
  <dcterms:created xsi:type="dcterms:W3CDTF">2021-08-21T02:57:42Z</dcterms:created>
  <dcterms:modified xsi:type="dcterms:W3CDTF">2021-08-22T00:57:16Z</dcterms:modified>
</cp:coreProperties>
</file>