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20" r:id="rId4"/>
    <p:sldId id="412" r:id="rId5"/>
    <p:sldId id="411"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62" r:id="rId19"/>
    <p:sldId id="257" r:id="rId20"/>
    <p:sldId id="258" r:id="rId21"/>
    <p:sldId id="259" r:id="rId22"/>
    <p:sldId id="260" r:id="rId23"/>
    <p:sldId id="261" r:id="rId24"/>
    <p:sldId id="263" r:id="rId25"/>
    <p:sldId id="264" r:id="rId26"/>
    <p:sldId id="265" r:id="rId27"/>
    <p:sldId id="266" r:id="rId28"/>
    <p:sldId id="268" r:id="rId29"/>
    <p:sldId id="267" r:id="rId30"/>
    <p:sldId id="269" r:id="rId31"/>
    <p:sldId id="271" r:id="rId32"/>
    <p:sldId id="270" r:id="rId33"/>
    <p:sldId id="274" r:id="rId34"/>
    <p:sldId id="275" r:id="rId35"/>
    <p:sldId id="276" r:id="rId36"/>
    <p:sldId id="277" r:id="rId37"/>
    <p:sldId id="278" r:id="rId38"/>
    <p:sldId id="280" r:id="rId39"/>
    <p:sldId id="279" r:id="rId40"/>
    <p:sldId id="281" r:id="rId41"/>
    <p:sldId id="282" r:id="rId42"/>
    <p:sldId id="283" r:id="rId43"/>
    <p:sldId id="284" r:id="rId44"/>
    <p:sldId id="285" r:id="rId45"/>
    <p:sldId id="286" r:id="rId46"/>
    <p:sldId id="287" r:id="rId47"/>
    <p:sldId id="288" r:id="rId48"/>
    <p:sldId id="289" r:id="rId49"/>
    <p:sldId id="290" r:id="rId50"/>
    <p:sldId id="291" r:id="rId51"/>
    <p:sldId id="318" r:id="rId52"/>
    <p:sldId id="319" r:id="rId53"/>
    <p:sldId id="294" r:id="rId54"/>
    <p:sldId id="298" r:id="rId55"/>
    <p:sldId id="299" r:id="rId56"/>
    <p:sldId id="300" r:id="rId57"/>
    <p:sldId id="301" r:id="rId58"/>
    <p:sldId id="302" r:id="rId59"/>
    <p:sldId id="303" r:id="rId60"/>
    <p:sldId id="304" r:id="rId61"/>
    <p:sldId id="305" r:id="rId62"/>
    <p:sldId id="306" r:id="rId63"/>
    <p:sldId id="308" r:id="rId64"/>
    <p:sldId id="311" r:id="rId65"/>
    <p:sldId id="312"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2015" autoAdjust="0"/>
  </p:normalViewPr>
  <p:slideViewPr>
    <p:cSldViewPr snapToGrid="0">
      <p:cViewPr varScale="1">
        <p:scale>
          <a:sx n="64" d="100"/>
          <a:sy n="64" d="100"/>
        </p:scale>
        <p:origin x="1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2F9371E-FCAC-4159-B65E-736F8FCBE4FA}" type="datetime1">
              <a:rPr lang="zh-CN" altLang="en-US"/>
            </a:fld>
            <a:endParaRPr lang="zh-CN"/>
          </a:p>
        </p:txBody>
      </p:sp>
      <p:sp>
        <p:nvSpPr>
          <p:cNvPr id="6" name="Rectangle 5"/>
          <p:cNvSpPr>
            <a:spLocks noGrp="1" noChangeArrowheads="1"/>
          </p:cNvSpPr>
          <p:nvPr>
            <p:ph type="ftr" sz="quarter" idx="11"/>
          </p:nvPr>
        </p:nvSpPr>
        <p:spPr/>
        <p:txBody>
          <a:bodyPr/>
          <a:lstStyle>
            <a:lvl1pPr>
              <a:defRPr/>
            </a:lvl1pPr>
          </a:lstStyle>
          <a:p>
            <a:pPr>
              <a:defRPr/>
            </a:pPr>
            <a:r>
              <a:rPr lang="zh-CN"/>
              <a:t>石家庄二中 贾志豪</a:t>
            </a:r>
            <a:endParaRPr lang="zh-CN"/>
          </a:p>
        </p:txBody>
      </p:sp>
      <p:sp>
        <p:nvSpPr>
          <p:cNvPr id="7" name="Rectangle 6"/>
          <p:cNvSpPr>
            <a:spLocks noGrp="1" noChangeArrowheads="1"/>
          </p:cNvSpPr>
          <p:nvPr>
            <p:ph type="sldNum" sz="quarter" idx="12"/>
          </p:nvPr>
        </p:nvSpPr>
        <p:spPr/>
        <p:txBody>
          <a:bodyPr/>
          <a:lstStyle>
            <a:lvl1pPr>
              <a:defRPr/>
            </a:lvl1pPr>
          </a:lstStyle>
          <a:p>
            <a:r>
              <a:rPr lang="zh-CN" altLang="zh-CN"/>
              <a:t>第</a:t>
            </a:r>
            <a:fld id="{9517E0EC-B976-4DF8-B420-16E2E6CCA17C}" type="slidenum">
              <a:rPr lang="en-US" altLang="zh-CN">
                <a:ea typeface="Batang" panose="02030600000101010101" pitchFamily="18" charset="-127"/>
              </a:rPr>
            </a:fld>
            <a:r>
              <a:rPr lang="zh-CN" altLang="zh-CN"/>
              <a:t>页</a:t>
            </a:r>
            <a:endParaRPr lang="zh-CN"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7DFA7BF-B0CD-436B-96EB-FBBDB742E6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3D97BB-4E68-4942-934C-BEE48FF318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FA7BF-B0CD-436B-96EB-FBBDB742E64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D97BB-4E68-4942-934C-BEE48FF318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构造选讲</a:t>
            </a:r>
            <a:r>
              <a:rPr lang="en-US" altLang="zh-CN" dirty="0"/>
              <a:t>+</a:t>
            </a:r>
            <a:r>
              <a:rPr lang="zh-CN" altLang="en-US" dirty="0"/>
              <a:t>博弈论</a:t>
            </a:r>
            <a:endParaRPr lang="zh-CN" altLang="en-US" dirty="0"/>
          </a:p>
        </p:txBody>
      </p:sp>
      <p:sp>
        <p:nvSpPr>
          <p:cNvPr id="3" name="副标题 2"/>
          <p:cNvSpPr>
            <a:spLocks noGrp="1"/>
          </p:cNvSpPr>
          <p:nvPr>
            <p:ph type="subTitle" idx="1"/>
          </p:nvPr>
        </p:nvSpPr>
        <p:spPr>
          <a:xfrm>
            <a:off x="1524000" y="3537424"/>
            <a:ext cx="9144000" cy="1655762"/>
          </a:xfrm>
        </p:spPr>
        <p:txBody>
          <a:bodyPr/>
          <a:lstStyle/>
          <a:p>
            <a:r>
              <a:rPr lang="en-US" altLang="zh-CN" dirty="0"/>
              <a:t>    				NEU-</a:t>
            </a:r>
            <a:r>
              <a:rPr lang="zh-CN" altLang="en-US" dirty="0"/>
              <a:t>李泽仁</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巴什博</a:t>
            </a:r>
            <a:r>
              <a:rPr lang="zh-CN" altLang="en-US" b="1" dirty="0">
                <a:sym typeface="+mn-ea"/>
              </a:rPr>
              <a:t>弈</a:t>
            </a:r>
            <a:endParaRPr lang="zh-CN" altLang="en-US" b="1" dirty="0"/>
          </a:p>
        </p:txBody>
      </p:sp>
      <p:sp>
        <p:nvSpPr>
          <p:cNvPr id="3" name="内容占位符 2"/>
          <p:cNvSpPr>
            <a:spLocks noGrp="1"/>
          </p:cNvSpPr>
          <p:nvPr>
            <p:ph idx="1"/>
          </p:nvPr>
        </p:nvSpPr>
        <p:spPr/>
        <p:txBody>
          <a:bodyPr/>
          <a:lstStyle/>
          <a:p>
            <a:r>
              <a:rPr lang="zh-CN" altLang="en-US" dirty="0"/>
              <a:t>上面这个取石子游戏有个更官方的名字叫做巴什博弈 </a:t>
            </a:r>
            <a:r>
              <a:rPr lang="en-US" altLang="zh-CN" dirty="0"/>
              <a:t>(Bash Game)</a:t>
            </a:r>
            <a:endParaRPr lang="en-US" altLang="zh-CN" dirty="0"/>
          </a:p>
          <a:p>
            <a:r>
              <a:rPr lang="zh-CN" altLang="en-US" dirty="0"/>
              <a:t>他的 </a:t>
            </a:r>
            <a:r>
              <a:rPr lang="en-US" altLang="zh-CN" i="1" dirty="0"/>
              <a:t>P </a:t>
            </a:r>
            <a:r>
              <a:rPr lang="zh-CN" altLang="en-US" dirty="0"/>
              <a:t>态为所有 </a:t>
            </a:r>
            <a:r>
              <a:rPr lang="en-US" altLang="zh-CN" i="1" dirty="0"/>
              <a:t>n </a:t>
            </a:r>
            <a:r>
              <a:rPr lang="zh-CN" altLang="en-US" i="1" dirty="0"/>
              <a:t>≡ </a:t>
            </a:r>
            <a:r>
              <a:rPr lang="en-US" altLang="zh-CN" dirty="0"/>
              <a:t>0 mod (</a:t>
            </a:r>
            <a:r>
              <a:rPr lang="en-US" altLang="zh-CN" i="1" dirty="0"/>
              <a:t>x </a:t>
            </a:r>
            <a:r>
              <a:rPr lang="en-US" altLang="zh-CN" dirty="0"/>
              <a:t>+ 1)</a:t>
            </a:r>
            <a:endParaRPr lang="en-US" altLang="zh-CN" dirty="0"/>
          </a:p>
          <a:p>
            <a:r>
              <a:rPr lang="zh-CN" altLang="en-US" dirty="0"/>
              <a:t>证明：当 </a:t>
            </a:r>
            <a:r>
              <a:rPr lang="en-US" altLang="zh-CN" i="1" dirty="0"/>
              <a:t>n </a:t>
            </a:r>
            <a:r>
              <a:rPr lang="zh-CN" altLang="en-US" dirty="0"/>
              <a:t>不为 </a:t>
            </a:r>
            <a:r>
              <a:rPr lang="en-US" altLang="zh-CN" i="1" dirty="0"/>
              <a:t>x </a:t>
            </a:r>
            <a:r>
              <a:rPr lang="en-US" altLang="zh-CN" dirty="0"/>
              <a:t>+ 1 </a:t>
            </a:r>
            <a:r>
              <a:rPr lang="zh-CN" altLang="en-US" dirty="0"/>
              <a:t>的倍数时，我们总能取不多于 </a:t>
            </a:r>
            <a:r>
              <a:rPr lang="en-US" altLang="zh-CN" i="1" dirty="0"/>
              <a:t>x </a:t>
            </a:r>
            <a:r>
              <a:rPr lang="zh-CN" altLang="en-US" dirty="0"/>
              <a:t>颗让他变成</a:t>
            </a:r>
            <a:r>
              <a:rPr lang="en-US" altLang="zh-CN" i="1" dirty="0"/>
              <a:t>x </a:t>
            </a:r>
            <a:r>
              <a:rPr lang="en-US" altLang="zh-CN" dirty="0"/>
              <a:t>+ 1 </a:t>
            </a:r>
            <a:r>
              <a:rPr lang="zh-CN" altLang="en-US" dirty="0"/>
              <a:t>的倍数</a:t>
            </a:r>
            <a:endParaRPr lang="en-US" altLang="zh-CN" dirty="0"/>
          </a:p>
          <a:p>
            <a:r>
              <a:rPr lang="zh-CN" altLang="en-US" dirty="0"/>
              <a:t>推广：只能取 </a:t>
            </a:r>
            <a:r>
              <a:rPr lang="en-US" altLang="zh-CN" i="1" dirty="0"/>
              <a:t>m </a:t>
            </a:r>
            <a:r>
              <a:rPr lang="zh-CN" altLang="en-US" i="1" dirty="0"/>
              <a:t>∼ </a:t>
            </a:r>
            <a:r>
              <a:rPr lang="en-US" altLang="zh-CN" i="1" dirty="0"/>
              <a:t>k </a:t>
            </a:r>
            <a:r>
              <a:rPr lang="zh-CN" altLang="en-US" dirty="0"/>
              <a:t>个的情况呢</a:t>
            </a:r>
            <a:endParaRPr lang="en-US" altLang="zh-CN" dirty="0"/>
          </a:p>
          <a:p>
            <a:r>
              <a:rPr lang="en-US" altLang="zh-CN" i="1" dirty="0"/>
              <a:t>P </a:t>
            </a:r>
            <a:r>
              <a:rPr lang="zh-CN" altLang="en-US" dirty="0"/>
              <a:t>态为所有 </a:t>
            </a:r>
            <a:r>
              <a:rPr lang="en-US" altLang="zh-CN" i="1" dirty="0"/>
              <a:t>n </a:t>
            </a:r>
            <a:r>
              <a:rPr lang="zh-CN" altLang="en-US" i="1" dirty="0"/>
              <a:t>≡ </a:t>
            </a:r>
            <a:r>
              <a:rPr lang="en-US" altLang="zh-CN" i="1" dirty="0"/>
              <a:t>p</a:t>
            </a:r>
            <a:r>
              <a:rPr lang="en-US" altLang="zh-CN" dirty="0"/>
              <a:t> mod (</a:t>
            </a:r>
            <a:r>
              <a:rPr lang="en-US" altLang="zh-CN" i="1" dirty="0"/>
              <a:t>m </a:t>
            </a:r>
            <a:r>
              <a:rPr lang="en-US" altLang="zh-CN" dirty="0"/>
              <a:t>+ </a:t>
            </a:r>
            <a:r>
              <a:rPr lang="en-US" altLang="zh-CN" i="1" dirty="0"/>
              <a:t>k</a:t>
            </a:r>
            <a:r>
              <a:rPr lang="en-US" altLang="zh-CN" dirty="0"/>
              <a:t>) p&lt;m</a:t>
            </a:r>
            <a:endParaRPr lang="en-US" altLang="zh-CN" dirty="0"/>
          </a:p>
          <a:p>
            <a:r>
              <a:rPr lang="zh-CN" altLang="en-US" dirty="0"/>
              <a:t>证明：假设先手取 </a:t>
            </a:r>
            <a:r>
              <a:rPr lang="en-US" altLang="zh-CN" i="1" dirty="0"/>
              <a:t>x </a:t>
            </a:r>
            <a:r>
              <a:rPr lang="zh-CN" altLang="en-US" dirty="0"/>
              <a:t>个，则总存在一个 </a:t>
            </a:r>
            <a:r>
              <a:rPr lang="en-US" altLang="zh-CN" i="1" dirty="0"/>
              <a:t>y </a:t>
            </a:r>
            <a:r>
              <a:rPr lang="zh-CN" altLang="en-US" dirty="0"/>
              <a:t>，使得 </a:t>
            </a:r>
            <a:r>
              <a:rPr lang="en-US" altLang="zh-CN" i="1" dirty="0"/>
              <a:t>x </a:t>
            </a:r>
            <a:r>
              <a:rPr lang="en-US" altLang="zh-CN" dirty="0"/>
              <a:t>+ </a:t>
            </a:r>
            <a:r>
              <a:rPr lang="en-US" altLang="zh-CN" i="1" dirty="0"/>
              <a:t>y </a:t>
            </a:r>
            <a:r>
              <a:rPr lang="en-US" altLang="zh-CN" dirty="0"/>
              <a:t>= </a:t>
            </a:r>
            <a:r>
              <a:rPr lang="en-US" altLang="zh-CN" i="1" dirty="0"/>
              <a:t>m </a:t>
            </a:r>
            <a:r>
              <a:rPr lang="en-US" altLang="zh-CN" dirty="0"/>
              <a:t>+ </a:t>
            </a:r>
            <a:r>
              <a:rPr lang="en-US" altLang="zh-CN" i="1" dirty="0"/>
              <a:t>k</a:t>
            </a:r>
            <a:r>
              <a:rPr lang="zh-CN" altLang="en-US" dirty="0"/>
              <a:t>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NIM </a:t>
            </a:r>
            <a:r>
              <a:rPr lang="zh-CN" altLang="en-US" b="1" dirty="0"/>
              <a:t>博弈 </a:t>
            </a:r>
            <a:endParaRPr lang="zh-CN" altLang="en-US" b="1" dirty="0"/>
          </a:p>
        </p:txBody>
      </p:sp>
      <p:sp>
        <p:nvSpPr>
          <p:cNvPr id="3" name="内容占位符 2"/>
          <p:cNvSpPr>
            <a:spLocks noGrp="1"/>
          </p:cNvSpPr>
          <p:nvPr>
            <p:ph idx="1"/>
          </p:nvPr>
        </p:nvSpPr>
        <p:spPr/>
        <p:txBody>
          <a:bodyPr>
            <a:normAutofit fontScale="92500" lnSpcReduction="10000"/>
          </a:bodyPr>
          <a:lstStyle/>
          <a:p>
            <a:r>
              <a:rPr lang="zh-CN" altLang="en-US" dirty="0"/>
              <a:t>现在有 </a:t>
            </a:r>
            <a:r>
              <a:rPr lang="en-US" altLang="zh-CN" dirty="0"/>
              <a:t>3 </a:t>
            </a:r>
            <a:r>
              <a:rPr lang="zh-CN" altLang="en-US" dirty="0"/>
              <a:t>堆石子，每堆石子各有 </a:t>
            </a:r>
            <a:r>
              <a:rPr lang="en-US" altLang="zh-CN" i="1" dirty="0"/>
              <a:t>x</a:t>
            </a:r>
            <a:r>
              <a:rPr lang="en-US" altLang="zh-CN" dirty="0"/>
              <a:t>1</a:t>
            </a:r>
            <a:r>
              <a:rPr lang="en-US" altLang="zh-CN" i="1" dirty="0"/>
              <a:t>; x</a:t>
            </a:r>
            <a:r>
              <a:rPr lang="en-US" altLang="zh-CN" dirty="0"/>
              <a:t>2</a:t>
            </a:r>
            <a:r>
              <a:rPr lang="en-US" altLang="zh-CN" i="1" dirty="0"/>
              <a:t>; x</a:t>
            </a:r>
            <a:r>
              <a:rPr lang="en-US" altLang="zh-CN" dirty="0"/>
              <a:t>3 </a:t>
            </a:r>
            <a:r>
              <a:rPr lang="zh-CN" altLang="en-US" dirty="0"/>
              <a:t>个，每次可以选择一堆</a:t>
            </a:r>
            <a:br>
              <a:rPr lang="zh-CN" altLang="en-US" dirty="0"/>
            </a:br>
            <a:r>
              <a:rPr lang="zh-CN" altLang="en-US" dirty="0"/>
              <a:t>石子从中取出任意多个（至少 </a:t>
            </a:r>
            <a:r>
              <a:rPr lang="en-US" altLang="zh-CN" dirty="0"/>
              <a:t>1 </a:t>
            </a:r>
            <a:r>
              <a:rPr lang="zh-CN" altLang="en-US" dirty="0"/>
              <a:t>个）</a:t>
            </a:r>
            <a:endParaRPr lang="en-US" altLang="zh-CN" dirty="0"/>
          </a:p>
          <a:p>
            <a:r>
              <a:rPr lang="zh-CN" altLang="en-US" dirty="0"/>
              <a:t>首先我们可以发现一个显然的终态是 </a:t>
            </a:r>
            <a:r>
              <a:rPr lang="en-US" altLang="zh-CN" dirty="0"/>
              <a:t>(0</a:t>
            </a:r>
            <a:r>
              <a:rPr lang="en-US" altLang="zh-CN" i="1" dirty="0"/>
              <a:t>; </a:t>
            </a:r>
            <a:r>
              <a:rPr lang="en-US" altLang="zh-CN" dirty="0"/>
              <a:t>0</a:t>
            </a:r>
            <a:r>
              <a:rPr lang="en-US" altLang="zh-CN" i="1" dirty="0"/>
              <a:t>; </a:t>
            </a:r>
            <a:r>
              <a:rPr lang="en-US" altLang="zh-CN" dirty="0"/>
              <a:t>0)</a:t>
            </a:r>
            <a:r>
              <a:rPr lang="zh-CN" altLang="en-US" dirty="0"/>
              <a:t>，显然是 </a:t>
            </a:r>
            <a:r>
              <a:rPr lang="en-US" altLang="zh-CN" i="1" dirty="0"/>
              <a:t>P </a:t>
            </a:r>
            <a:r>
              <a:rPr lang="zh-CN" altLang="en-US" dirty="0"/>
              <a:t>态</a:t>
            </a:r>
            <a:endParaRPr lang="en-US" altLang="zh-CN" dirty="0"/>
          </a:p>
          <a:p>
            <a:r>
              <a:rPr lang="zh-CN" altLang="en-US" dirty="0"/>
              <a:t>然后只有一堆石子的时候，形如 </a:t>
            </a:r>
            <a:r>
              <a:rPr lang="en-US" altLang="zh-CN" dirty="0"/>
              <a:t>(0</a:t>
            </a:r>
            <a:r>
              <a:rPr lang="en-US" altLang="zh-CN" i="1" dirty="0"/>
              <a:t>; </a:t>
            </a:r>
            <a:r>
              <a:rPr lang="en-US" altLang="zh-CN" dirty="0"/>
              <a:t>0</a:t>
            </a:r>
            <a:r>
              <a:rPr lang="en-US" altLang="zh-CN" i="1" dirty="0"/>
              <a:t>; x</a:t>
            </a:r>
            <a:r>
              <a:rPr lang="en-US" altLang="zh-CN" dirty="0"/>
              <a:t>) </a:t>
            </a:r>
            <a:r>
              <a:rPr lang="zh-CN" altLang="en-US" dirty="0"/>
              <a:t>，显然是 </a:t>
            </a:r>
            <a:r>
              <a:rPr lang="en-US" altLang="zh-CN" i="1" dirty="0"/>
              <a:t>N </a:t>
            </a:r>
            <a:r>
              <a:rPr lang="zh-CN" altLang="en-US" dirty="0"/>
              <a:t>态</a:t>
            </a:r>
            <a:endParaRPr lang="en-US" altLang="zh-CN" dirty="0"/>
          </a:p>
          <a:p>
            <a:r>
              <a:rPr lang="zh-CN" altLang="en-US" dirty="0"/>
              <a:t>如果只有两堆呢，形如 </a:t>
            </a:r>
            <a:r>
              <a:rPr lang="en-US" altLang="zh-CN" dirty="0"/>
              <a:t>(0</a:t>
            </a:r>
            <a:r>
              <a:rPr lang="en-US" altLang="zh-CN" i="1" dirty="0"/>
              <a:t>; x; x</a:t>
            </a:r>
            <a:r>
              <a:rPr lang="en-US" altLang="zh-CN" dirty="0"/>
              <a:t>) </a:t>
            </a:r>
            <a:r>
              <a:rPr lang="zh-CN" altLang="en-US" dirty="0"/>
              <a:t>时，显然后手只要模仿先手的操作</a:t>
            </a:r>
            <a:br>
              <a:rPr lang="zh-CN" altLang="en-US" dirty="0"/>
            </a:br>
            <a:r>
              <a:rPr lang="zh-CN" altLang="en-US" dirty="0"/>
              <a:t>即可，所以这是个 </a:t>
            </a:r>
            <a:r>
              <a:rPr lang="en-US" altLang="zh-CN" i="1" dirty="0"/>
              <a:t>P </a:t>
            </a:r>
            <a:r>
              <a:rPr lang="zh-CN" altLang="en-US" dirty="0"/>
              <a:t>态</a:t>
            </a:r>
            <a:endParaRPr lang="en-US" altLang="zh-CN" dirty="0"/>
          </a:p>
          <a:p>
            <a:r>
              <a:rPr lang="zh-CN" altLang="en-US" dirty="0"/>
              <a:t>如果形如 </a:t>
            </a:r>
            <a:r>
              <a:rPr lang="en-US" altLang="zh-CN" dirty="0"/>
              <a:t>(0</a:t>
            </a:r>
            <a:r>
              <a:rPr lang="en-US" altLang="zh-CN" i="1" dirty="0"/>
              <a:t>; a; b</a:t>
            </a:r>
            <a:r>
              <a:rPr lang="en-US" altLang="zh-CN" dirty="0"/>
              <a:t>)</a:t>
            </a:r>
            <a:r>
              <a:rPr lang="zh-CN" altLang="en-US" dirty="0"/>
              <a:t>，先手可以让他变成上面一种情况，所以是 </a:t>
            </a:r>
            <a:r>
              <a:rPr lang="en-US" altLang="zh-CN" i="1" dirty="0"/>
              <a:t>N </a:t>
            </a:r>
            <a:r>
              <a:rPr lang="zh-CN" altLang="en-US" dirty="0"/>
              <a:t>态</a:t>
            </a:r>
            <a:br>
              <a:rPr lang="zh-CN" altLang="en-US" dirty="0"/>
            </a:br>
            <a:r>
              <a:rPr lang="zh-CN" altLang="en-US" dirty="0"/>
              <a:t>三堆都有的时候好像就没那么容易的思考了</a:t>
            </a:r>
            <a:endParaRPr lang="en-US" altLang="zh-CN" dirty="0"/>
          </a:p>
          <a:p>
            <a:r>
              <a:rPr lang="zh-CN" altLang="en-US" dirty="0"/>
              <a:t>但是我们仍旧可以就已有的关系来推导</a:t>
            </a:r>
            <a:endParaRPr lang="en-US" altLang="zh-CN" dirty="0"/>
          </a:p>
          <a:p>
            <a:r>
              <a:rPr lang="zh-CN" altLang="en-US" dirty="0"/>
              <a:t>但若随意给出一个状态如 </a:t>
            </a:r>
            <a:r>
              <a:rPr lang="en-US" altLang="zh-CN" dirty="0"/>
              <a:t>(111</a:t>
            </a:r>
            <a:r>
              <a:rPr lang="en-US" altLang="zh-CN" i="1" dirty="0"/>
              <a:t>; </a:t>
            </a:r>
            <a:r>
              <a:rPr lang="en-US" altLang="zh-CN" dirty="0"/>
              <a:t>129</a:t>
            </a:r>
            <a:r>
              <a:rPr lang="en-US" altLang="zh-CN" i="1" dirty="0"/>
              <a:t>; </a:t>
            </a:r>
            <a:r>
              <a:rPr lang="en-US" altLang="zh-CN" dirty="0"/>
              <a:t>31)</a:t>
            </a:r>
            <a:r>
              <a:rPr lang="zh-CN" altLang="en-US" dirty="0"/>
              <a:t>，就没办法迅速的判断出来</a:t>
            </a:r>
            <a:br>
              <a:rPr lang="zh-CN" altLang="en-US" dirty="0"/>
            </a:br>
            <a:r>
              <a:rPr lang="zh-CN" altLang="en-US" dirty="0"/>
              <a:t>为了解决这个问题，我们引入 </a:t>
            </a:r>
            <a:r>
              <a:rPr lang="en-US" altLang="zh-CN" i="1" dirty="0" err="1"/>
              <a:t>nim</a:t>
            </a:r>
            <a:r>
              <a:rPr lang="en-US" altLang="zh-CN" i="1" dirty="0"/>
              <a:t> </a:t>
            </a:r>
            <a:r>
              <a:rPr lang="zh-CN" altLang="en-US" dirty="0"/>
              <a:t>和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NIM </a:t>
            </a:r>
            <a:r>
              <a:rPr lang="zh-CN" altLang="en-US" b="1" dirty="0"/>
              <a:t>博弈 </a:t>
            </a:r>
            <a:endParaRPr lang="zh-CN" altLang="en-US" dirty="0"/>
          </a:p>
        </p:txBody>
      </p:sp>
      <p:sp>
        <p:nvSpPr>
          <p:cNvPr id="3" name="内容占位符 2"/>
          <p:cNvSpPr>
            <a:spLocks noGrp="1"/>
          </p:cNvSpPr>
          <p:nvPr>
            <p:ph idx="1"/>
          </p:nvPr>
        </p:nvSpPr>
        <p:spPr/>
        <p:txBody>
          <a:bodyPr/>
          <a:lstStyle/>
          <a:p>
            <a:r>
              <a:rPr lang="zh-CN" altLang="en-US" dirty="0"/>
              <a:t>我们先补充说明一下如何证明一个我们认定的判断的正确性。</a:t>
            </a:r>
            <a:br>
              <a:rPr lang="zh-CN" altLang="en-US" dirty="0"/>
            </a:br>
            <a:r>
              <a:rPr lang="zh-CN" altLang="en-US" dirty="0"/>
              <a:t>只需证明 </a:t>
            </a:r>
            <a:r>
              <a:rPr lang="en-US" altLang="zh-CN" dirty="0"/>
              <a:t>3 </a:t>
            </a:r>
            <a:r>
              <a:rPr lang="zh-CN" altLang="en-US" dirty="0"/>
              <a:t>个命题即可：</a:t>
            </a:r>
            <a:endParaRPr lang="en-US" altLang="zh-CN" dirty="0"/>
          </a:p>
          <a:p>
            <a:r>
              <a:rPr lang="en-US" altLang="zh-CN" dirty="0"/>
              <a:t>1</a:t>
            </a:r>
            <a:r>
              <a:rPr lang="zh-CN" altLang="en-US" dirty="0"/>
              <a:t>、这个判断将所有 </a:t>
            </a:r>
            <a:r>
              <a:rPr lang="en-US" altLang="zh-CN" dirty="0"/>
              <a:t>terminal position </a:t>
            </a:r>
            <a:r>
              <a:rPr lang="zh-CN" altLang="en-US" dirty="0"/>
              <a:t>判为 </a:t>
            </a:r>
            <a:r>
              <a:rPr lang="en-US" altLang="zh-CN" dirty="0"/>
              <a:t>P-position</a:t>
            </a:r>
            <a:r>
              <a:rPr lang="zh-CN" altLang="en-US" dirty="0"/>
              <a:t>；</a:t>
            </a:r>
            <a:endParaRPr lang="en-US" altLang="zh-CN" dirty="0"/>
          </a:p>
          <a:p>
            <a:r>
              <a:rPr lang="en-US" altLang="zh-CN" dirty="0"/>
              <a:t>2</a:t>
            </a:r>
            <a:r>
              <a:rPr lang="zh-CN" altLang="en-US" dirty="0"/>
              <a:t>、根据这个判断被判为 </a:t>
            </a:r>
            <a:r>
              <a:rPr lang="en-US" altLang="zh-CN" dirty="0"/>
              <a:t>N-position </a:t>
            </a:r>
            <a:r>
              <a:rPr lang="zh-CN" altLang="en-US" dirty="0"/>
              <a:t>的局面一定可以移动到某个</a:t>
            </a:r>
            <a:br>
              <a:rPr lang="zh-CN" altLang="en-US" dirty="0"/>
            </a:br>
            <a:r>
              <a:rPr lang="en-US" altLang="zh-CN" dirty="0"/>
              <a:t>P-position</a:t>
            </a:r>
            <a:r>
              <a:rPr lang="zh-CN" altLang="en-US" dirty="0"/>
              <a:t>；</a:t>
            </a:r>
            <a:endParaRPr lang="en-US" altLang="zh-CN" dirty="0"/>
          </a:p>
          <a:p>
            <a:r>
              <a:rPr lang="en-US" altLang="zh-CN" dirty="0"/>
              <a:t>3</a:t>
            </a:r>
            <a:r>
              <a:rPr lang="zh-CN" altLang="en-US" dirty="0"/>
              <a:t>、根据这个判断被判为 </a:t>
            </a:r>
            <a:r>
              <a:rPr lang="en-US" altLang="zh-CN" dirty="0"/>
              <a:t>P-position </a:t>
            </a:r>
            <a:r>
              <a:rPr lang="zh-CN" altLang="en-US" dirty="0"/>
              <a:t>的局面无法移动到某个</a:t>
            </a:r>
            <a:br>
              <a:rPr lang="zh-CN" altLang="en-US" dirty="0"/>
            </a:br>
            <a:r>
              <a:rPr lang="en-US" altLang="zh-CN" dirty="0"/>
              <a:t>P-position</a:t>
            </a:r>
            <a:r>
              <a:rPr lang="zh-CN" altLang="en-US" dirty="0"/>
              <a:t>。</a:t>
            </a:r>
            <a:endParaRPr lang="en-US" altLang="zh-CN" dirty="0"/>
          </a:p>
          <a:p>
            <a:r>
              <a:rPr lang="zh-CN" altLang="en-US" dirty="0"/>
              <a:t>所以我们之前做的判断都是对的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NIM </a:t>
            </a:r>
            <a:r>
              <a:rPr lang="zh-CN" altLang="en-US" b="1" dirty="0"/>
              <a:t>和 </a:t>
            </a:r>
            <a:endParaRPr lang="zh-CN" altLang="en-US" b="1" dirty="0"/>
          </a:p>
        </p:txBody>
      </p:sp>
      <p:sp>
        <p:nvSpPr>
          <p:cNvPr id="3" name="内容占位符 2"/>
          <p:cNvSpPr>
            <a:spLocks noGrp="1"/>
          </p:cNvSpPr>
          <p:nvPr>
            <p:ph idx="1"/>
          </p:nvPr>
        </p:nvSpPr>
        <p:spPr/>
        <p:txBody>
          <a:bodyPr/>
          <a:lstStyle/>
          <a:p>
            <a:r>
              <a:rPr lang="zh-CN" altLang="en-US" dirty="0"/>
              <a:t>对于一个 </a:t>
            </a:r>
            <a:r>
              <a:rPr lang="en-US" altLang="zh-CN" dirty="0" err="1"/>
              <a:t>Nim</a:t>
            </a:r>
            <a:r>
              <a:rPr lang="en-US" altLang="zh-CN" dirty="0"/>
              <a:t> </a:t>
            </a:r>
            <a:r>
              <a:rPr lang="zh-CN" altLang="en-US" dirty="0"/>
              <a:t>游戏的局面 </a:t>
            </a:r>
            <a:r>
              <a:rPr lang="en-US" altLang="zh-CN" dirty="0"/>
              <a:t>(</a:t>
            </a:r>
            <a:r>
              <a:rPr lang="en-US" altLang="zh-CN" i="1" dirty="0"/>
              <a:t>a</a:t>
            </a:r>
            <a:r>
              <a:rPr lang="en-US" altLang="zh-CN" dirty="0"/>
              <a:t>1</a:t>
            </a:r>
            <a:r>
              <a:rPr lang="en-US" altLang="zh-CN" i="1" dirty="0"/>
              <a:t>; a</a:t>
            </a:r>
            <a:r>
              <a:rPr lang="en-US" altLang="zh-CN" dirty="0"/>
              <a:t>2</a:t>
            </a:r>
            <a:r>
              <a:rPr lang="en-US" altLang="zh-CN" i="1" dirty="0"/>
              <a:t>; :::; an</a:t>
            </a:r>
            <a:r>
              <a:rPr lang="en-US" altLang="zh-CN" dirty="0"/>
              <a:t>)</a:t>
            </a:r>
            <a:r>
              <a:rPr lang="zh-CN" altLang="en-US" dirty="0"/>
              <a:t>，它是 </a:t>
            </a:r>
            <a:r>
              <a:rPr lang="en-US" altLang="zh-CN" dirty="0"/>
              <a:t>P-position </a:t>
            </a:r>
            <a:r>
              <a:rPr lang="zh-CN" altLang="en-US" dirty="0"/>
              <a:t>当且仅当 </a:t>
            </a:r>
            <a:r>
              <a:rPr lang="en-US" altLang="zh-CN" i="1" dirty="0"/>
              <a:t>a</a:t>
            </a:r>
            <a:r>
              <a:rPr lang="en-US" altLang="zh-CN" dirty="0"/>
              <a:t>1 </a:t>
            </a:r>
            <a:r>
              <a:rPr lang="zh-CN" altLang="en-US" i="1" dirty="0"/>
              <a:t>⊕ </a:t>
            </a:r>
            <a:r>
              <a:rPr lang="en-US" altLang="zh-CN" i="1" dirty="0"/>
              <a:t>a</a:t>
            </a:r>
            <a:r>
              <a:rPr lang="en-US" altLang="zh-CN" dirty="0"/>
              <a:t>2 </a:t>
            </a:r>
            <a:r>
              <a:rPr lang="zh-CN" altLang="en-US" i="1" dirty="0"/>
              <a:t>⊕ </a:t>
            </a:r>
            <a:r>
              <a:rPr lang="en-US" altLang="zh-CN" i="1" dirty="0"/>
              <a:t>::: </a:t>
            </a:r>
            <a:r>
              <a:rPr lang="zh-CN" altLang="en-US" i="1" dirty="0"/>
              <a:t>⊕ </a:t>
            </a:r>
            <a:r>
              <a:rPr lang="en-US" altLang="zh-CN" i="1" dirty="0"/>
              <a:t>an </a:t>
            </a:r>
            <a:r>
              <a:rPr lang="en-US" altLang="zh-CN" dirty="0"/>
              <a:t>= 0</a:t>
            </a:r>
            <a:r>
              <a:rPr lang="zh-CN" altLang="en-US" dirty="0"/>
              <a:t>，其中 </a:t>
            </a:r>
            <a:r>
              <a:rPr lang="zh-CN" altLang="en-US" i="1" dirty="0"/>
              <a:t>⊕ </a:t>
            </a:r>
            <a:r>
              <a:rPr lang="zh-CN" altLang="en-US" dirty="0"/>
              <a:t>表示异或 </a:t>
            </a:r>
            <a:r>
              <a:rPr lang="en-US" altLang="zh-CN" dirty="0"/>
              <a:t>(</a:t>
            </a:r>
            <a:r>
              <a:rPr lang="en-US" altLang="zh-CN" dirty="0" err="1"/>
              <a:t>xor</a:t>
            </a:r>
            <a:r>
              <a:rPr lang="en-US" altLang="zh-CN" dirty="0"/>
              <a:t>) </a:t>
            </a:r>
            <a:r>
              <a:rPr lang="zh-CN" altLang="en-US" dirty="0"/>
              <a:t>运算。</a:t>
            </a:r>
            <a:endParaRPr lang="en-US" altLang="zh-CN" dirty="0"/>
          </a:p>
          <a:p>
            <a:r>
              <a:rPr lang="zh-CN" altLang="en-US" dirty="0"/>
              <a:t>命题 </a:t>
            </a:r>
            <a:r>
              <a:rPr lang="en-US" altLang="zh-CN" dirty="0"/>
              <a:t>1</a:t>
            </a:r>
            <a:r>
              <a:rPr lang="zh-CN" altLang="en-US" i="1" dirty="0"/>
              <a:t>，</a:t>
            </a:r>
            <a:r>
              <a:rPr lang="en-US" altLang="zh-CN" dirty="0"/>
              <a:t>3 </a:t>
            </a:r>
            <a:r>
              <a:rPr lang="zh-CN" altLang="en-US" dirty="0"/>
              <a:t>显然成立，我们只需证明 </a:t>
            </a:r>
            <a:r>
              <a:rPr lang="en-US" altLang="zh-CN" dirty="0"/>
              <a:t>2</a:t>
            </a:r>
            <a:endParaRPr lang="en-US" altLang="zh-CN" dirty="0"/>
          </a:p>
          <a:p>
            <a:r>
              <a:rPr lang="zh-CN" altLang="en-US" dirty="0"/>
              <a:t>假设异或和为 </a:t>
            </a:r>
            <a:r>
              <a:rPr lang="en-US" altLang="zh-CN" i="1" dirty="0"/>
              <a:t>k </a:t>
            </a:r>
            <a:r>
              <a:rPr lang="zh-CN" altLang="en-US" dirty="0"/>
              <a:t>，必定存在一个数大于 </a:t>
            </a:r>
            <a:r>
              <a:rPr lang="en-US" altLang="zh-CN" i="1" dirty="0"/>
              <a:t>k</a:t>
            </a:r>
            <a:r>
              <a:rPr lang="en-US" altLang="zh-CN" dirty="0"/>
              <a:t>, </a:t>
            </a:r>
            <a:r>
              <a:rPr lang="zh-CN" altLang="en-US" dirty="0"/>
              <a:t>并且二进制下最高位与</a:t>
            </a:r>
            <a:br>
              <a:rPr lang="zh-CN" altLang="en-US" dirty="0"/>
            </a:br>
            <a:r>
              <a:rPr lang="en-US" altLang="zh-CN" i="1" dirty="0"/>
              <a:t>k </a:t>
            </a:r>
            <a:r>
              <a:rPr lang="zh-CN" altLang="en-US" dirty="0"/>
              <a:t>相同，这使得 </a:t>
            </a:r>
            <a:r>
              <a:rPr lang="en-US" altLang="zh-CN" i="1" dirty="0"/>
              <a:t>ai </a:t>
            </a:r>
            <a:r>
              <a:rPr lang="zh-CN" altLang="en-US" i="1" dirty="0"/>
              <a:t>⊕ </a:t>
            </a:r>
            <a:r>
              <a:rPr lang="en-US" altLang="zh-CN" i="1" dirty="0"/>
              <a:t>k </a:t>
            </a:r>
            <a:r>
              <a:rPr lang="zh-CN" altLang="en-US" i="1" dirty="0"/>
              <a:t>≤ </a:t>
            </a:r>
            <a:r>
              <a:rPr lang="en-US" altLang="zh-CN" i="1" dirty="0"/>
              <a:t>ai</a:t>
            </a:r>
            <a:r>
              <a:rPr lang="zh-CN" altLang="en-US" dirty="0"/>
              <a:t>，只需从中取走相应的石子使异或和变为 </a:t>
            </a:r>
            <a:r>
              <a:rPr lang="en-US" altLang="zh-CN" dirty="0"/>
              <a:t>0 </a:t>
            </a:r>
            <a:r>
              <a:rPr lang="zh-CN" altLang="en-US" dirty="0"/>
              <a:t>即可。</a:t>
            </a:r>
            <a:br>
              <a:rPr lang="zh-CN" altLang="en-US" dirty="0"/>
            </a:br>
            <a:endParaRPr lang="zh-CN" altLang="en-US" dirty="0"/>
          </a:p>
        </p:txBody>
      </p:sp>
      <p:sp>
        <p:nvSpPr>
          <p:cNvPr id="4" name="矩形 3"/>
          <p:cNvSpPr/>
          <p:nvPr/>
        </p:nvSpPr>
        <p:spPr>
          <a:xfrm>
            <a:off x="3048000" y="3105835"/>
            <a:ext cx="6096000" cy="646331"/>
          </a:xfrm>
          <a:prstGeom prst="rect">
            <a:avLst/>
          </a:prstGeom>
        </p:spPr>
        <p:txBody>
          <a:bodyPr>
            <a:spAutoFit/>
          </a:bodyPr>
          <a:lstStyle/>
          <a:p>
            <a:r>
              <a:rPr lang="en-US" altLang="zh-CN" dirty="0">
                <a:solidFill>
                  <a:srgbClr val="FFFFFF"/>
                </a:solidFill>
                <a:latin typeface="LMSans12-Regular-Identity-H"/>
              </a:rPr>
              <a:t>NIM </a:t>
            </a:r>
            <a:r>
              <a:rPr lang="zh-CN" altLang="en-US" dirty="0">
                <a:solidFill>
                  <a:srgbClr val="FFFFFF"/>
                </a:solidFill>
                <a:latin typeface="FandolHei-Regular-Identity-H"/>
              </a:rPr>
              <a:t>和</a:t>
            </a:r>
            <a:r>
              <a:rPr lang="zh-CN" altLang="en-US" dirty="0"/>
              <a:t> </a:t>
            </a:r>
            <a:br>
              <a:rPr lang="zh-CN" altLang="en-US" dirty="0"/>
            </a:b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图上博弈</a:t>
            </a:r>
            <a:endParaRPr lang="zh-CN" altLang="en-US" b="1" dirty="0"/>
          </a:p>
        </p:txBody>
      </p:sp>
      <p:sp>
        <p:nvSpPr>
          <p:cNvPr id="3" name="内容占位符 2"/>
          <p:cNvSpPr>
            <a:spLocks noGrp="1"/>
          </p:cNvSpPr>
          <p:nvPr>
            <p:ph idx="1"/>
          </p:nvPr>
        </p:nvSpPr>
        <p:spPr/>
        <p:txBody>
          <a:bodyPr/>
          <a:lstStyle/>
          <a:p>
            <a:r>
              <a:rPr lang="zh-CN" altLang="en-US" dirty="0"/>
              <a:t>一些定义：</a:t>
            </a:r>
            <a:endParaRPr lang="en-US" altLang="zh-CN" dirty="0"/>
          </a:p>
          <a:p>
            <a:r>
              <a:rPr lang="en-US" altLang="zh-CN" dirty="0"/>
              <a:t>DAG: </a:t>
            </a:r>
            <a:r>
              <a:rPr lang="zh-CN" altLang="en-US" dirty="0"/>
              <a:t>有向无环图</a:t>
            </a:r>
            <a:endParaRPr lang="en-US" altLang="zh-CN" dirty="0"/>
          </a:p>
          <a:p>
            <a:r>
              <a:rPr lang="zh-CN" altLang="en-US" dirty="0"/>
              <a:t>我们发现之前研究的博弈都可以表示成 </a:t>
            </a:r>
            <a:r>
              <a:rPr lang="en-US" altLang="zh-CN" dirty="0"/>
              <a:t>DAG </a:t>
            </a:r>
            <a:r>
              <a:rPr lang="zh-CN" altLang="en-US" dirty="0"/>
              <a:t>的形</a:t>
            </a:r>
            <a:endParaRPr lang="en-US" altLang="zh-CN" dirty="0"/>
          </a:p>
          <a:p>
            <a:r>
              <a:rPr lang="zh-CN" altLang="en-US" dirty="0"/>
              <a:t>相当于双方交替在 </a:t>
            </a:r>
            <a:r>
              <a:rPr lang="en-US" altLang="zh-CN" dirty="0"/>
              <a:t>DAG </a:t>
            </a:r>
            <a:r>
              <a:rPr lang="zh-CN" altLang="en-US" dirty="0"/>
              <a:t>上移动棋子 </a:t>
            </a:r>
            <a:br>
              <a:rPr lang="zh-CN" altLang="en-US" dirty="0"/>
            </a:b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SG</a:t>
            </a:r>
            <a:r>
              <a:rPr lang="zh-CN" altLang="en-US" b="1" dirty="0"/>
              <a:t>函数</a:t>
            </a:r>
            <a:endParaRPr lang="zh-CN" altLang="en-US" b="1" dirty="0"/>
          </a:p>
        </p:txBody>
      </p:sp>
      <p:sp>
        <p:nvSpPr>
          <p:cNvPr id="3" name="内容占位符 2"/>
          <p:cNvSpPr>
            <a:spLocks noGrp="1"/>
          </p:cNvSpPr>
          <p:nvPr>
            <p:ph idx="1"/>
          </p:nvPr>
        </p:nvSpPr>
        <p:spPr/>
        <p:txBody>
          <a:bodyPr>
            <a:normAutofit fontScale="92500" lnSpcReduction="10000"/>
          </a:bodyPr>
          <a:lstStyle/>
          <a:p>
            <a:r>
              <a:rPr lang="zh-CN" altLang="en-US" dirty="0"/>
              <a:t>图上博弈当然可以用 </a:t>
            </a:r>
            <a:r>
              <a:rPr lang="en-US" altLang="zh-CN" i="1" dirty="0"/>
              <a:t>NP </a:t>
            </a:r>
            <a:r>
              <a:rPr lang="zh-CN" altLang="en-US" dirty="0"/>
              <a:t>图的方式进行分析，但现在介绍 </a:t>
            </a:r>
            <a:r>
              <a:rPr lang="en-US" altLang="zh-CN" dirty="0"/>
              <a:t>SG </a:t>
            </a:r>
            <a:r>
              <a:rPr lang="zh-CN" altLang="en-US" dirty="0"/>
              <a:t>函</a:t>
            </a:r>
            <a:br>
              <a:rPr lang="zh-CN" altLang="en-US" dirty="0"/>
            </a:br>
            <a:r>
              <a:rPr lang="zh-CN" altLang="en-US" dirty="0"/>
              <a:t>数。</a:t>
            </a:r>
            <a:endParaRPr lang="en-US" altLang="zh-CN" dirty="0"/>
          </a:p>
          <a:p>
            <a:r>
              <a:rPr lang="zh-CN" altLang="en-US" dirty="0"/>
              <a:t>定义</a:t>
            </a:r>
            <a:endParaRPr lang="en-US" altLang="zh-CN" dirty="0"/>
          </a:p>
          <a:p>
            <a:r>
              <a:rPr lang="zh-CN" altLang="en-US" dirty="0"/>
              <a:t>简化表示为： </a:t>
            </a:r>
            <a:endParaRPr lang="en-US" altLang="zh-CN" dirty="0"/>
          </a:p>
          <a:p>
            <a:r>
              <a:rPr lang="zh-CN" altLang="en-US" dirty="0"/>
              <a:t>其中 </a:t>
            </a:r>
            <a:r>
              <a:rPr lang="en-US" altLang="zh-CN" dirty="0" err="1"/>
              <a:t>mex</a:t>
            </a:r>
            <a:r>
              <a:rPr lang="en-US" altLang="zh-CN" dirty="0"/>
              <a:t> </a:t>
            </a:r>
            <a:r>
              <a:rPr lang="zh-CN" altLang="en-US" dirty="0"/>
              <a:t>表示最小的不属于这个集合的整数</a:t>
            </a:r>
            <a:endParaRPr lang="en-US" altLang="zh-CN" dirty="0"/>
          </a:p>
          <a:p>
            <a:r>
              <a:rPr lang="en-US" altLang="zh-CN" dirty="0"/>
              <a:t>sg </a:t>
            </a:r>
            <a:r>
              <a:rPr lang="zh-CN" altLang="en-US" dirty="0"/>
              <a:t>函数有如下性质：</a:t>
            </a:r>
            <a:endParaRPr lang="en-US" altLang="zh-CN" dirty="0"/>
          </a:p>
          <a:p>
            <a:r>
              <a:rPr lang="en-US" altLang="zh-CN" dirty="0"/>
              <a:t>1</a:t>
            </a:r>
            <a:r>
              <a:rPr lang="zh-CN" altLang="en-US" dirty="0"/>
              <a:t>、如果 </a:t>
            </a:r>
            <a:r>
              <a:rPr lang="en-US" altLang="zh-CN" dirty="0"/>
              <a:t>x </a:t>
            </a:r>
            <a:r>
              <a:rPr lang="zh-CN" altLang="en-US" dirty="0"/>
              <a:t>是个终态， </a:t>
            </a:r>
            <a:r>
              <a:rPr lang="en-US" altLang="zh-CN" i="1" dirty="0"/>
              <a:t>sg</a:t>
            </a:r>
            <a:r>
              <a:rPr lang="en-US" altLang="zh-CN" dirty="0"/>
              <a:t>(</a:t>
            </a:r>
            <a:r>
              <a:rPr lang="en-US" altLang="zh-CN" i="1" dirty="0"/>
              <a:t>x</a:t>
            </a:r>
            <a:r>
              <a:rPr lang="en-US" altLang="zh-CN" dirty="0"/>
              <a:t>) = 0</a:t>
            </a:r>
            <a:endParaRPr lang="en-US" altLang="zh-CN" dirty="0"/>
          </a:p>
          <a:p>
            <a:r>
              <a:rPr lang="en-US" altLang="zh-CN" dirty="0"/>
              <a:t>2</a:t>
            </a:r>
            <a:r>
              <a:rPr lang="zh-CN" altLang="en-US" dirty="0"/>
              <a:t>、如果 </a:t>
            </a:r>
            <a:r>
              <a:rPr lang="en-US" altLang="zh-CN" i="1" dirty="0"/>
              <a:t>sg</a:t>
            </a:r>
            <a:r>
              <a:rPr lang="en-US" altLang="zh-CN" dirty="0"/>
              <a:t>(</a:t>
            </a:r>
            <a:r>
              <a:rPr lang="en-US" altLang="zh-CN" i="1" dirty="0"/>
              <a:t>x</a:t>
            </a:r>
            <a:r>
              <a:rPr lang="en-US" altLang="zh-CN" dirty="0"/>
              <a:t>) = 0</a:t>
            </a:r>
            <a:r>
              <a:rPr lang="zh-CN" altLang="en-US" dirty="0"/>
              <a:t>，他的所有后继的 </a:t>
            </a:r>
            <a:r>
              <a:rPr lang="en-US" altLang="zh-CN" dirty="0"/>
              <a:t>sg </a:t>
            </a:r>
            <a:r>
              <a:rPr lang="zh-CN" altLang="en-US" dirty="0"/>
              <a:t>函数值都非零</a:t>
            </a:r>
            <a:endParaRPr lang="en-US" altLang="zh-CN" dirty="0"/>
          </a:p>
          <a:p>
            <a:r>
              <a:rPr lang="en-US" altLang="zh-CN" dirty="0"/>
              <a:t>3</a:t>
            </a:r>
            <a:r>
              <a:rPr lang="zh-CN" altLang="en-US" dirty="0"/>
              <a:t>、如果 </a:t>
            </a:r>
            <a:r>
              <a:rPr lang="en-US" altLang="zh-CN" i="1" dirty="0"/>
              <a:t>sg</a:t>
            </a:r>
            <a:r>
              <a:rPr lang="en-US" altLang="zh-CN" dirty="0"/>
              <a:t>(</a:t>
            </a:r>
            <a:r>
              <a:rPr lang="en-US" altLang="zh-CN" i="1" dirty="0"/>
              <a:t>x</a:t>
            </a:r>
            <a:r>
              <a:rPr lang="en-US" altLang="zh-CN" dirty="0"/>
              <a:t>) </a:t>
            </a:r>
            <a:r>
              <a:rPr lang="zh-CN" altLang="en-US" i="1" dirty="0"/>
              <a:t≯</a:t>
            </a:r>
            <a:r>
              <a:rPr lang="en-US" altLang="zh-CN" dirty="0"/>
              <a:t>= 0</a:t>
            </a:r>
            <a:r>
              <a:rPr lang="zh-CN" altLang="en-US" dirty="0"/>
              <a:t>，他至少有一个后继的 </a:t>
            </a:r>
            <a:r>
              <a:rPr lang="en-US" altLang="zh-CN" dirty="0"/>
              <a:t>sg </a:t>
            </a:r>
            <a:r>
              <a:rPr lang="zh-CN" altLang="en-US" dirty="0"/>
              <a:t>函数值是 </a:t>
            </a:r>
            <a:r>
              <a:rPr lang="en-US" altLang="zh-CN" dirty="0"/>
              <a:t>0</a:t>
            </a:r>
            <a:endParaRPr lang="en-US" altLang="zh-CN" dirty="0"/>
          </a:p>
          <a:p>
            <a:r>
              <a:rPr lang="zh-CN" altLang="en-US" dirty="0"/>
              <a:t>这与我们对于 </a:t>
            </a:r>
            <a:r>
              <a:rPr lang="en-US" altLang="zh-CN" i="1" dirty="0"/>
              <a:t>NP </a:t>
            </a:r>
            <a:r>
              <a:rPr lang="zh-CN" altLang="en-US" dirty="0"/>
              <a:t>图的认识是一致的 </a:t>
            </a:r>
            <a:endParaRPr lang="zh-CN" altLang="en-US" dirty="0"/>
          </a:p>
        </p:txBody>
      </p:sp>
      <p:pic>
        <p:nvPicPr>
          <p:cNvPr id="5" name="图片 4"/>
          <p:cNvPicPr>
            <a:picLocks noChangeAspect="1"/>
          </p:cNvPicPr>
          <p:nvPr/>
        </p:nvPicPr>
        <p:blipFill>
          <a:blip r:embed="rId1"/>
          <a:stretch>
            <a:fillRect/>
          </a:stretch>
        </p:blipFill>
        <p:spPr>
          <a:xfrm>
            <a:off x="2038107" y="2453058"/>
            <a:ext cx="5555461" cy="533446"/>
          </a:xfrm>
          <a:prstGeom prst="rect">
            <a:avLst/>
          </a:prstGeom>
        </p:spPr>
      </p:pic>
      <p:pic>
        <p:nvPicPr>
          <p:cNvPr id="7" name="图片 6"/>
          <p:cNvPicPr>
            <a:picLocks noChangeAspect="1"/>
          </p:cNvPicPr>
          <p:nvPr/>
        </p:nvPicPr>
        <p:blipFill>
          <a:blip r:embed="rId2"/>
          <a:stretch>
            <a:fillRect/>
          </a:stretch>
        </p:blipFill>
        <p:spPr>
          <a:xfrm>
            <a:off x="3249785" y="3053972"/>
            <a:ext cx="3314987" cy="403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SG</a:t>
            </a:r>
            <a:r>
              <a:rPr lang="zh-CN" altLang="en-US" b="1" dirty="0"/>
              <a:t>函数的作用</a:t>
            </a:r>
            <a:endParaRPr lang="zh-CN" altLang="en-US" b="1" dirty="0"/>
          </a:p>
        </p:txBody>
      </p:sp>
      <p:sp>
        <p:nvSpPr>
          <p:cNvPr id="3" name="内容占位符 2"/>
          <p:cNvSpPr>
            <a:spLocks noGrp="1"/>
          </p:cNvSpPr>
          <p:nvPr>
            <p:ph idx="1"/>
          </p:nvPr>
        </p:nvSpPr>
        <p:spPr/>
        <p:txBody>
          <a:bodyPr/>
          <a:lstStyle/>
          <a:p>
            <a:r>
              <a:rPr lang="zh-CN" altLang="en-US" dirty="0"/>
              <a:t>有时候博弈由若干个子游戏组成</a:t>
            </a:r>
            <a:endParaRPr lang="en-US" altLang="zh-CN" dirty="0"/>
          </a:p>
          <a:p>
            <a:r>
              <a:rPr lang="zh-CN" altLang="en-US" dirty="0"/>
              <a:t>比如说我们熟知的 </a:t>
            </a:r>
            <a:r>
              <a:rPr lang="en-US" altLang="zh-CN" dirty="0" err="1"/>
              <a:t>nim</a:t>
            </a:r>
            <a:r>
              <a:rPr lang="en-US" altLang="zh-CN" dirty="0"/>
              <a:t> </a:t>
            </a:r>
            <a:r>
              <a:rPr lang="zh-CN" altLang="en-US" dirty="0"/>
              <a:t>游戏，他的每堆石子都是一个子游戏</a:t>
            </a:r>
            <a:endParaRPr lang="en-US" altLang="zh-CN" dirty="0"/>
          </a:p>
          <a:p>
            <a:r>
              <a:rPr lang="zh-CN" altLang="en-US" dirty="0"/>
              <a:t>可以将 </a:t>
            </a:r>
            <a:r>
              <a:rPr lang="en-US" altLang="zh-CN" dirty="0"/>
              <a:t>sg </a:t>
            </a:r>
            <a:r>
              <a:rPr lang="zh-CN" altLang="en-US" dirty="0"/>
              <a:t>函数看作是 </a:t>
            </a:r>
            <a:r>
              <a:rPr lang="en-US" altLang="zh-CN" dirty="0" err="1"/>
              <a:t>nim</a:t>
            </a:r>
            <a:r>
              <a:rPr lang="en-US" altLang="zh-CN" dirty="0"/>
              <a:t> </a:t>
            </a:r>
            <a:r>
              <a:rPr lang="zh-CN" altLang="en-US" dirty="0"/>
              <a:t>游戏中的一堆石子，代表他可以转移至比他值小的任何状态</a:t>
            </a:r>
            <a:endParaRPr lang="en-US" altLang="zh-CN" dirty="0"/>
          </a:p>
          <a:p>
            <a:r>
              <a:rPr lang="en-US" altLang="zh-CN" dirty="0"/>
              <a:t>SG </a:t>
            </a:r>
            <a:r>
              <a:rPr lang="zh-CN" altLang="en-US" dirty="0"/>
              <a:t>定理：游戏和的 </a:t>
            </a:r>
            <a:r>
              <a:rPr lang="en-US" altLang="zh-CN" dirty="0"/>
              <a:t>SG </a:t>
            </a:r>
            <a:r>
              <a:rPr lang="zh-CN" altLang="en-US" dirty="0"/>
              <a:t>函数等于各个游戏 </a:t>
            </a:r>
            <a:r>
              <a:rPr lang="en-US" altLang="zh-CN" dirty="0"/>
              <a:t>SG </a:t>
            </a:r>
            <a:r>
              <a:rPr lang="zh-CN" altLang="en-US" dirty="0"/>
              <a:t>函数的 </a:t>
            </a:r>
            <a:r>
              <a:rPr lang="en-US" altLang="zh-CN" dirty="0" err="1"/>
              <a:t>Nim</a:t>
            </a:r>
            <a:r>
              <a:rPr lang="en-US" altLang="zh-CN" dirty="0"/>
              <a:t> </a:t>
            </a:r>
            <a:r>
              <a:rPr lang="zh-CN" altLang="en-US" dirty="0"/>
              <a:t>和</a:t>
            </a:r>
            <a:br>
              <a:rPr lang="zh-CN" altLang="en-US" dirty="0"/>
            </a:br>
            <a:r>
              <a:rPr lang="zh-CN" altLang="en-US" dirty="0"/>
              <a:t>所以说 </a:t>
            </a:r>
            <a:r>
              <a:rPr lang="en-US" altLang="zh-CN" dirty="0"/>
              <a:t>sg </a:t>
            </a:r>
            <a:r>
              <a:rPr lang="zh-CN" altLang="en-US" dirty="0"/>
              <a:t>函数求异或和可以用于解决多个子游戏情况下的胜负关系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构造选讲</a:t>
            </a:r>
            <a:endParaRPr lang="zh-CN" altLang="en-US" dirty="0"/>
          </a:p>
        </p:txBody>
      </p:sp>
      <p:sp>
        <p:nvSpPr>
          <p:cNvPr id="5" name="副标题 4"/>
          <p:cNvSpPr>
            <a:spLocks noGrp="1"/>
          </p:cNvSpPr>
          <p:nvPr>
            <p:ph type="subTitle" idx="1"/>
          </p:nvPr>
        </p:nvSpPr>
        <p:spPr/>
        <p:txBody>
          <a:bodyPr/>
          <a:lstStyle/>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关于本文 </a:t>
            </a:r>
            <a:endParaRPr lang="zh-CN" altLang="en-US" b="1" dirty="0"/>
          </a:p>
        </p:txBody>
      </p:sp>
      <p:sp>
        <p:nvSpPr>
          <p:cNvPr id="3" name="内容占位符 2"/>
          <p:cNvSpPr>
            <a:spLocks noGrp="1"/>
          </p:cNvSpPr>
          <p:nvPr>
            <p:ph idx="1"/>
          </p:nvPr>
        </p:nvSpPr>
        <p:spPr/>
        <p:txBody>
          <a:bodyPr/>
          <a:lstStyle/>
          <a:p>
            <a:pPr marL="0" indent="0">
              <a:buNone/>
            </a:pPr>
            <a:endParaRPr lang="zh-CN" altLang="en-US" dirty="0"/>
          </a:p>
        </p:txBody>
      </p:sp>
      <p:pic>
        <p:nvPicPr>
          <p:cNvPr id="6" name="图片 5"/>
          <p:cNvPicPr>
            <a:picLocks noChangeAspect="1"/>
          </p:cNvPicPr>
          <p:nvPr/>
        </p:nvPicPr>
        <p:blipFill>
          <a:blip r:embed="rId1"/>
          <a:stretch>
            <a:fillRect/>
          </a:stretch>
        </p:blipFill>
        <p:spPr>
          <a:xfrm>
            <a:off x="838200" y="1825625"/>
            <a:ext cx="9883997" cy="261388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构造题是什么？</a:t>
            </a:r>
            <a:endParaRPr lang="zh-CN" altLang="en-US" b="1" dirty="0"/>
          </a:p>
        </p:txBody>
      </p:sp>
      <p:sp>
        <p:nvSpPr>
          <p:cNvPr id="3" name="内容占位符 2"/>
          <p:cNvSpPr>
            <a:spLocks noGrp="1"/>
          </p:cNvSpPr>
          <p:nvPr>
            <p:ph idx="1"/>
          </p:nvPr>
        </p:nvSpPr>
        <p:spPr/>
        <p:txBody>
          <a:bodyPr/>
          <a:lstStyle/>
          <a:p>
            <a:r>
              <a:rPr lang="zh-CN" altLang="en-US" dirty="0"/>
              <a:t>相对于传统题的给定初始条件，经过一系列操作后生成答案，构造题则是给定操作过程和最后的答案，要求出一组初始条件，或者是给定初始条件和最后答案，求一组中间的操作过程，相当于把已知条件颠倒了一下的新问题。</a:t>
            </a:r>
            <a:endParaRPr lang="en-US" altLang="zh-CN" dirty="0"/>
          </a:p>
          <a:p>
            <a:r>
              <a:rPr lang="zh-CN" altLang="en-US" dirty="0"/>
              <a:t>本质上是传统题的逆运算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博弈论</a:t>
            </a:r>
            <a:endParaRPr lang="zh-CN" altLang="en-US" b="1" dirty="0"/>
          </a:p>
        </p:txBody>
      </p:sp>
      <p:sp>
        <p:nvSpPr>
          <p:cNvPr id="3" name="内容占位符 2"/>
          <p:cNvSpPr>
            <a:spLocks noGrp="1"/>
          </p:cNvSpPr>
          <p:nvPr>
            <p:ph idx="1"/>
          </p:nvPr>
        </p:nvSpPr>
        <p:spPr/>
        <p:txBody>
          <a:bodyPr/>
          <a:lstStyle/>
          <a:p>
            <a:r>
              <a:rPr lang="zh-CN" altLang="en-US" dirty="0"/>
              <a:t>博弈应用在生活中的方方面面，在算法竞赛中，主要研究组合博弈，与其他的知识点也有一些结合性。</a:t>
            </a:r>
            <a:endParaRPr lang="en-US" altLang="zh-CN" dirty="0"/>
          </a:p>
          <a:p>
            <a:r>
              <a:rPr lang="zh-CN" altLang="en-US" dirty="0"/>
              <a:t>本次的内容比较简单而又有趣，在算法竞赛中有时会让你利用一些</a:t>
            </a:r>
            <a:endParaRPr lang="en-US" altLang="zh-CN" dirty="0"/>
          </a:p>
          <a:p>
            <a:r>
              <a:rPr lang="zh-CN" altLang="en-US" dirty="0"/>
              <a:t>已有的博弈结论来解决问题，或者将问题进行转化。</a:t>
            </a:r>
            <a:endParaRPr lang="en-US" altLang="zh-CN" dirty="0"/>
          </a:p>
          <a:p>
            <a:r>
              <a:rPr lang="zh-CN" altLang="en-US" dirty="0"/>
              <a:t>更难的问题需要自己从头开始探索这个博弈的性质找到结论。</a:t>
            </a:r>
            <a:br>
              <a:rPr lang="zh-CN" altLang="en-US" dirty="0"/>
            </a:br>
            <a:r>
              <a:rPr lang="zh-CN" altLang="en-US" dirty="0"/>
              <a:t>本次的内容主要讲授一些基本的处理博弈的技巧与思路。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为什么要讲构造呢？</a:t>
            </a:r>
            <a:endParaRPr lang="zh-CN" altLang="en-US" b="1" dirty="0"/>
          </a:p>
        </p:txBody>
      </p:sp>
      <p:sp>
        <p:nvSpPr>
          <p:cNvPr id="3" name="内容占位符 2"/>
          <p:cNvSpPr>
            <a:spLocks noGrp="1"/>
          </p:cNvSpPr>
          <p:nvPr>
            <p:ph idx="1"/>
          </p:nvPr>
        </p:nvSpPr>
        <p:spPr/>
        <p:txBody>
          <a:bodyPr/>
          <a:lstStyle/>
          <a:p>
            <a:r>
              <a:rPr lang="zh-CN" altLang="en-US" dirty="0"/>
              <a:t>构造题是</a:t>
            </a:r>
            <a:r>
              <a:rPr lang="en-US" altLang="zh-CN" dirty="0" err="1"/>
              <a:t>acm</a:t>
            </a:r>
            <a:r>
              <a:rPr lang="zh-CN" altLang="en-US" dirty="0"/>
              <a:t>里面的一个板块，在各大小型比赛中经常会遇到构造题</a:t>
            </a:r>
            <a:endParaRPr lang="en-US" altLang="zh-CN" dirty="0"/>
          </a:p>
          <a:p>
            <a:r>
              <a:rPr lang="zh-CN" altLang="en-US" dirty="0"/>
              <a:t>构造题对于培养思维能力有很大帮助</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构造题的特点</a:t>
            </a:r>
            <a:endParaRPr lang="zh-CN" altLang="en-US" b="1" dirty="0"/>
          </a:p>
        </p:txBody>
      </p:sp>
      <p:sp>
        <p:nvSpPr>
          <p:cNvPr id="3" name="内容占位符 2"/>
          <p:cNvSpPr>
            <a:spLocks noGrp="1"/>
          </p:cNvSpPr>
          <p:nvPr>
            <p:ph idx="1"/>
          </p:nvPr>
        </p:nvSpPr>
        <p:spPr/>
        <p:txBody>
          <a:bodyPr/>
          <a:lstStyle/>
          <a:p>
            <a:r>
              <a:rPr lang="zh-CN" altLang="en-US" dirty="0"/>
              <a:t>一般没有太多的数据结构和算法，更多的是考察逆向思维能力，趣味性相对较高</a:t>
            </a:r>
            <a:endParaRPr lang="en-US" altLang="zh-CN" dirty="0"/>
          </a:p>
          <a:p>
            <a:r>
              <a:rPr lang="zh-CN" altLang="en-US" dirty="0"/>
              <a:t>题型灵活多变，而且题目的解通常只针对一个题目，没有固定的模型可言</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构造题一般解法</a:t>
            </a:r>
            <a:endParaRPr lang="zh-CN" altLang="en-US" b="1" dirty="0"/>
          </a:p>
        </p:txBody>
      </p:sp>
      <p:sp>
        <p:nvSpPr>
          <p:cNvPr id="3" name="内容占位符 2"/>
          <p:cNvSpPr>
            <a:spLocks noGrp="1"/>
          </p:cNvSpPr>
          <p:nvPr>
            <p:ph idx="1"/>
          </p:nvPr>
        </p:nvSpPr>
        <p:spPr/>
        <p:txBody>
          <a:bodyPr/>
          <a:lstStyle/>
          <a:p>
            <a:r>
              <a:rPr lang="zh-CN" altLang="en-US" dirty="0"/>
              <a:t>从特定情况扩展到一般情况</a:t>
            </a:r>
            <a:endParaRPr lang="en-US" altLang="zh-CN" dirty="0"/>
          </a:p>
          <a:p>
            <a:r>
              <a:rPr lang="zh-CN" altLang="en-US" dirty="0"/>
              <a:t>逆向思维法</a:t>
            </a:r>
            <a:endParaRPr lang="en-US" altLang="zh-CN" dirty="0"/>
          </a:p>
          <a:p>
            <a:r>
              <a:rPr lang="zh-CN" altLang="en-US" dirty="0"/>
              <a:t>子问题思维法</a:t>
            </a:r>
            <a:endParaRPr lang="en-US" altLang="zh-CN" dirty="0"/>
          </a:p>
          <a:p>
            <a:r>
              <a:rPr lang="zh-CN" altLang="en-US" dirty="0"/>
              <a:t>其他法</a:t>
            </a:r>
            <a:endParaRPr lang="en-US"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数字型构造</a:t>
            </a:r>
            <a:endParaRPr lang="zh-CN" altLang="en-US" b="1" dirty="0"/>
          </a:p>
        </p:txBody>
      </p:sp>
      <p:sp>
        <p:nvSpPr>
          <p:cNvPr id="3" name="内容占位符 2"/>
          <p:cNvSpPr>
            <a:spLocks noGrp="1"/>
          </p:cNvSpPr>
          <p:nvPr>
            <p:ph idx="1"/>
          </p:nvPr>
        </p:nvSpPr>
        <p:spPr/>
        <p:txBody>
          <a:bodyPr/>
          <a:lstStyle/>
          <a:p>
            <a:r>
              <a:rPr lang="zh-CN" altLang="en-US" dirty="0"/>
              <a:t>构造若干个数字，使得这些数字满足某些条件。一般会从数字的数位、数字大小、数字运算等方面进行考察。</a:t>
            </a:r>
            <a:endParaRPr lang="en-US" altLang="zh-CN" dirty="0"/>
          </a:p>
          <a:p>
            <a:r>
              <a:rPr lang="zh-CN" altLang="en-US" dirty="0"/>
              <a:t>一般来说要有较好的数学直觉。</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468 –C. Hack it</a:t>
            </a:r>
            <a:endParaRPr lang="zh-CN" altLang="en-US" b="1" dirty="0"/>
          </a:p>
        </p:txBody>
      </p:sp>
      <p:sp>
        <p:nvSpPr>
          <p:cNvPr id="3" name="内容占位符 2"/>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kumimoji="0" lang="zh-CN" altLang="zh-CN" b="0" u="none" strike="noStrike" cap="none" normalizeH="0" baseline="0" dirty="0">
                <a:ln>
                  <a:noFill/>
                </a:ln>
                <a:solidFill>
                  <a:schemeClr val="tx1"/>
                </a:solidFill>
                <a:effectLst/>
              </a:rPr>
              <a:t>令</a:t>
            </a:r>
            <a:r>
              <a:rPr lang="en-US" altLang="zh-CN" dirty="0"/>
              <a:t>f(</a:t>
            </a:r>
            <a:r>
              <a:rPr lang="en-US" altLang="zh-CN" dirty="0" err="1"/>
              <a:t>i</a:t>
            </a:r>
            <a:r>
              <a:rPr lang="en-US" altLang="zh-CN" dirty="0"/>
              <a:t>)</a:t>
            </a:r>
            <a:r>
              <a:rPr lang="zh-CN" altLang="zh-CN" dirty="0"/>
              <a:t>表示整数</a:t>
            </a:r>
            <a:r>
              <a:rPr kumimoji="0" lang="zh-CN" altLang="zh-CN" b="0" u="none" strike="noStrike" cap="none" normalizeH="0" baseline="0" dirty="0">
                <a:ln>
                  <a:noFill/>
                </a:ln>
                <a:solidFill>
                  <a:schemeClr val="tx1"/>
                </a:solidFill>
                <a:effectLst/>
                <a:ea typeface="MathJax_Math"/>
              </a:rPr>
              <a:t>x</a:t>
            </a:r>
            <a:r>
              <a:rPr lang="zh-CN" altLang="zh-CN" dirty="0"/>
              <a:t>在十进制下各个数位的数字之和。给定</a:t>
            </a:r>
            <a:r>
              <a:rPr kumimoji="0" lang="zh-CN" altLang="zh-CN" b="0" u="none" strike="noStrike" cap="none" normalizeH="0" baseline="0" dirty="0">
                <a:ln>
                  <a:noFill/>
                </a:ln>
                <a:solidFill>
                  <a:schemeClr val="tx1"/>
                </a:solidFill>
                <a:effectLst/>
                <a:ea typeface="MathJax_Math"/>
              </a:rPr>
              <a:t>a</a:t>
            </a:r>
            <a:r>
              <a:rPr lang="zh-CN" altLang="zh-CN" dirty="0"/>
              <a:t>，求两个整数</a:t>
            </a:r>
            <a:r>
              <a:rPr kumimoji="0" lang="zh-CN" altLang="zh-CN" b="0" u="none" strike="noStrike" cap="none" normalizeH="0" baseline="0" dirty="0">
                <a:ln>
                  <a:noFill/>
                </a:ln>
                <a:solidFill>
                  <a:schemeClr val="tx1"/>
                </a:solidFill>
                <a:effectLst/>
                <a:ea typeface="MathJax_Math"/>
              </a:rPr>
              <a:t>l</a:t>
            </a:r>
            <a:r>
              <a:rPr kumimoji="0" lang="zh-CN" altLang="zh-CN" b="0" u="none" strike="noStrike" cap="none" normalizeH="0" baseline="0" dirty="0">
                <a:ln>
                  <a:noFill/>
                </a:ln>
                <a:solidFill>
                  <a:schemeClr val="tx1"/>
                </a:solidFill>
                <a:effectLst/>
                <a:ea typeface="MathJax_Main"/>
              </a:rPr>
              <a:t>,</a:t>
            </a:r>
            <a:r>
              <a:rPr kumimoji="0" lang="zh-CN" altLang="zh-CN" b="0" u="none" strike="noStrike" cap="none" normalizeH="0" baseline="0" dirty="0">
                <a:ln>
                  <a:noFill/>
                </a:ln>
                <a:solidFill>
                  <a:schemeClr val="tx1"/>
                </a:solidFill>
                <a:effectLst/>
                <a:ea typeface="MathJax_Math"/>
              </a:rPr>
              <a:t>r</a:t>
            </a:r>
            <a:r>
              <a:rPr lang="zh-CN" altLang="zh-CN" dirty="0"/>
              <a:t>，使得</a:t>
            </a:r>
            <a:r>
              <a:rPr kumimoji="0" lang="zh-CN" altLang="en-US" b="0" u="none" strike="noStrike" cap="none" normalizeH="0" baseline="0" dirty="0">
                <a:ln>
                  <a:noFill/>
                </a:ln>
                <a:solidFill>
                  <a:schemeClr val="tx1"/>
                </a:solidFill>
                <a:effectLst/>
                <a:ea typeface="MathJax_Math"/>
              </a:rPr>
              <a:t> </a:t>
            </a:r>
            <a:r>
              <a:rPr lang="en-US" altLang="zh-CN" dirty="0">
                <a:ea typeface="MathJax_Math"/>
              </a:rPr>
              <a:t>\sum_{</a:t>
            </a:r>
            <a:r>
              <a:rPr lang="en-US" altLang="zh-CN" dirty="0" err="1">
                <a:ea typeface="MathJax_Math"/>
              </a:rPr>
              <a:t>i</a:t>
            </a:r>
            <a:r>
              <a:rPr lang="en-US" altLang="zh-CN" dirty="0">
                <a:ea typeface="MathJax_Math"/>
              </a:rPr>
              <a:t>=l}^{r} </a:t>
            </a:r>
            <a:r>
              <a:rPr kumimoji="0" lang="en-US" altLang="zh-CN" b="0" u="none" strike="noStrike" cap="none" normalizeH="0" baseline="0" dirty="0">
                <a:ln>
                  <a:noFill/>
                </a:ln>
                <a:solidFill>
                  <a:schemeClr val="tx1"/>
                </a:solidFill>
                <a:effectLst/>
                <a:ea typeface="MathJax_Math"/>
              </a:rPr>
              <a:t>f</a:t>
            </a:r>
            <a:r>
              <a:rPr kumimoji="0" lang="zh-CN" altLang="zh-CN" b="0" u="none" strike="noStrike" cap="none" normalizeH="0" baseline="0" dirty="0">
                <a:ln>
                  <a:noFill/>
                </a:ln>
                <a:solidFill>
                  <a:schemeClr val="tx1"/>
                </a:solidFill>
                <a:effectLst/>
                <a:ea typeface="MathJax_Main"/>
              </a:rPr>
              <a:t>(</a:t>
            </a:r>
            <a:r>
              <a:rPr kumimoji="0" lang="zh-CN" altLang="zh-CN" b="0" u="none" strike="noStrike" cap="none" normalizeH="0" baseline="0" dirty="0">
                <a:ln>
                  <a:noFill/>
                </a:ln>
                <a:solidFill>
                  <a:schemeClr val="tx1"/>
                </a:solidFill>
                <a:effectLst/>
                <a:ea typeface="MathJax_Math"/>
              </a:rPr>
              <a:t>i</a:t>
            </a:r>
            <a:r>
              <a:rPr kumimoji="0" lang="zh-CN" altLang="zh-CN" b="0" u="none" strike="noStrike" cap="none" normalizeH="0" baseline="0" dirty="0">
                <a:ln>
                  <a:noFill/>
                </a:ln>
                <a:solidFill>
                  <a:schemeClr val="tx1"/>
                </a:solidFill>
                <a:effectLst/>
                <a:ea typeface="MathJax_Main"/>
              </a:rPr>
              <a:t>)≡0 (mod </a:t>
            </a:r>
            <a:r>
              <a:rPr kumimoji="0" lang="zh-CN" altLang="zh-CN" b="0" u="none" strike="noStrike" cap="none" normalizeH="0" baseline="0" dirty="0">
                <a:ln>
                  <a:noFill/>
                </a:ln>
                <a:solidFill>
                  <a:schemeClr val="tx1"/>
                </a:solidFill>
                <a:effectLst/>
                <a:ea typeface="MathJax_Math"/>
              </a:rPr>
              <a:t>a</a:t>
            </a:r>
            <a:r>
              <a:rPr kumimoji="0" lang="zh-CN" altLang="zh-CN" b="0" u="none" strike="noStrike" cap="none" normalizeH="0" baseline="0" dirty="0">
                <a:ln>
                  <a:noFill/>
                </a:ln>
                <a:solidFill>
                  <a:schemeClr val="tx1"/>
                </a:solidFill>
                <a:effectLst/>
                <a:ea typeface="MathJax_Main"/>
              </a:rPr>
              <a:t>)</a:t>
            </a:r>
            <a:r>
              <a:rPr lang="zh-CN" altLang="zh-CN" dirty="0"/>
              <a:t>。</a:t>
            </a:r>
            <a:br>
              <a:rPr kumimoji="0" lang="zh-CN" altLang="zh-CN" b="0" u="none" strike="noStrike" cap="none" normalizeH="0" baseline="0" dirty="0">
                <a:ln>
                  <a:noFill/>
                </a:ln>
                <a:solidFill>
                  <a:schemeClr val="tx1"/>
                </a:solidFill>
                <a:effectLst/>
              </a:rPr>
            </a:br>
            <a:r>
              <a:rPr kumimoji="0" lang="zh-CN" altLang="zh-CN" b="0" u="none" strike="noStrike" cap="none" normalizeH="0" baseline="0" dirty="0">
                <a:ln>
                  <a:noFill/>
                </a:ln>
                <a:solidFill>
                  <a:schemeClr val="tx1"/>
                </a:solidFill>
                <a:effectLst/>
                <a:ea typeface="MathJax_Main"/>
              </a:rPr>
              <a:t>1≤</a:t>
            </a:r>
            <a:r>
              <a:rPr kumimoji="0" lang="zh-CN" altLang="zh-CN" b="0" u="none" strike="noStrike" cap="none" normalizeH="0" baseline="0" dirty="0">
                <a:ln>
                  <a:noFill/>
                </a:ln>
                <a:solidFill>
                  <a:schemeClr val="tx1"/>
                </a:solidFill>
                <a:effectLst/>
                <a:ea typeface="MathJax_Math"/>
              </a:rPr>
              <a:t>a</a:t>
            </a:r>
            <a:r>
              <a:rPr kumimoji="0" lang="zh-CN" altLang="zh-CN" b="0" u="none" strike="noStrike" cap="none" normalizeH="0" baseline="0" dirty="0">
                <a:ln>
                  <a:noFill/>
                </a:ln>
                <a:solidFill>
                  <a:schemeClr val="tx1"/>
                </a:solidFill>
                <a:effectLst/>
                <a:ea typeface="MathJax_Main"/>
              </a:rPr>
              <a:t>≤1</a:t>
            </a:r>
            <a:r>
              <a:rPr kumimoji="0" lang="en-US" altLang="zh-CN" b="0" u="none" strike="noStrike" cap="none" normalizeH="0" baseline="0" dirty="0">
                <a:ln>
                  <a:noFill/>
                </a:ln>
                <a:solidFill>
                  <a:schemeClr val="tx1"/>
                </a:solidFill>
                <a:effectLst/>
                <a:ea typeface="MathJax_Main"/>
              </a:rPr>
              <a:t>e</a:t>
            </a:r>
            <a:r>
              <a:rPr kumimoji="0" lang="zh-CN" altLang="zh-CN" b="0" u="none" strike="noStrike" cap="none" normalizeH="0" baseline="0" dirty="0">
                <a:ln>
                  <a:noFill/>
                </a:ln>
                <a:solidFill>
                  <a:schemeClr val="tx1"/>
                </a:solidFill>
                <a:effectLst/>
                <a:ea typeface="MathJax_Main"/>
              </a:rPr>
              <a:t>18, 1≤</a:t>
            </a:r>
            <a:r>
              <a:rPr kumimoji="0" lang="zh-CN" altLang="zh-CN" b="0" u="none" strike="noStrike" cap="none" normalizeH="0" baseline="0" dirty="0">
                <a:ln>
                  <a:noFill/>
                </a:ln>
                <a:solidFill>
                  <a:schemeClr val="tx1"/>
                </a:solidFill>
                <a:effectLst/>
                <a:ea typeface="MathJax_Math"/>
              </a:rPr>
              <a:t>l</a:t>
            </a:r>
            <a:r>
              <a:rPr kumimoji="0" lang="zh-CN" altLang="zh-CN" b="0" u="none" strike="noStrike" cap="none" normalizeH="0" baseline="0" dirty="0">
                <a:ln>
                  <a:noFill/>
                </a:ln>
                <a:solidFill>
                  <a:schemeClr val="tx1"/>
                </a:solidFill>
                <a:effectLst/>
                <a:ea typeface="MathJax_Main"/>
              </a:rPr>
              <a:t>≤</a:t>
            </a:r>
            <a:r>
              <a:rPr kumimoji="0" lang="zh-CN" altLang="zh-CN" b="0" u="none" strike="noStrike" cap="none" normalizeH="0" baseline="0" dirty="0">
                <a:ln>
                  <a:noFill/>
                </a:ln>
                <a:solidFill>
                  <a:schemeClr val="tx1"/>
                </a:solidFill>
                <a:effectLst/>
                <a:ea typeface="MathJax_Math"/>
              </a:rPr>
              <a:t>r</a:t>
            </a:r>
            <a:r>
              <a:rPr kumimoji="0" lang="zh-CN" altLang="zh-CN" b="0" u="none" strike="noStrike" cap="none" normalizeH="0" baseline="0" dirty="0">
                <a:ln>
                  <a:noFill/>
                </a:ln>
                <a:solidFill>
                  <a:schemeClr val="tx1"/>
                </a:solidFill>
                <a:effectLst/>
                <a:ea typeface="MathJax_Main"/>
              </a:rPr>
              <a:t>≤1</a:t>
            </a:r>
            <a:r>
              <a:rPr kumimoji="0" lang="en-US" altLang="zh-CN" b="0" u="none" strike="noStrike" cap="none" normalizeH="0" baseline="0" dirty="0">
                <a:ln>
                  <a:noFill/>
                </a:ln>
                <a:solidFill>
                  <a:schemeClr val="tx1"/>
                </a:solidFill>
                <a:effectLst/>
                <a:ea typeface="MathJax_Main"/>
              </a:rPr>
              <a:t>e</a:t>
            </a:r>
            <a:r>
              <a:rPr kumimoji="0" lang="zh-CN" altLang="zh-CN" b="0" u="none" strike="noStrike" cap="none" normalizeH="0" baseline="0" dirty="0">
                <a:ln>
                  <a:noFill/>
                </a:ln>
                <a:solidFill>
                  <a:schemeClr val="tx1"/>
                </a:solidFill>
                <a:effectLst/>
                <a:ea typeface="MathJax_Main"/>
              </a:rPr>
              <a:t>200</a:t>
            </a:r>
            <a:r>
              <a:rPr lang="zh-CN" altLang="zh-CN" dirty="0"/>
              <a:t>，保证存在解。 </a:t>
            </a:r>
            <a:endParaRPr lang="en-US" altLang="zh-CN" dirty="0"/>
          </a:p>
          <a:p>
            <a:pPr marL="0" lvl="0" indent="0" eaLnBrk="0" fontAlgn="base" hangingPunct="0">
              <a:lnSpc>
                <a:spcPct val="100000"/>
              </a:lnSpc>
              <a:spcBef>
                <a:spcPct val="0"/>
              </a:spcBef>
              <a:spcAft>
                <a:spcPct val="0"/>
              </a:spcAft>
              <a:buNone/>
            </a:pPr>
            <a:endParaRPr kumimoji="0" lang="zh-CN" altLang="zh-CN" b="0" u="none" strike="noStrike" cap="none" normalizeH="0" baseline="0" dirty="0">
              <a:ln>
                <a:noFill/>
              </a:ln>
              <a:solidFill>
                <a:schemeClr val="tx1"/>
              </a:solidFill>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468 –C. Hack it</a:t>
            </a:r>
            <a:endParaRPr lang="zh-CN" altLang="en-US" b="1" dirty="0"/>
          </a:p>
        </p:txBody>
      </p:sp>
      <p:sp>
        <p:nvSpPr>
          <p:cNvPr id="3" name="内容占位符 2"/>
          <p:cNvSpPr>
            <a:spLocks noGrp="1"/>
          </p:cNvSpPr>
          <p:nvPr>
            <p:ph idx="1"/>
          </p:nvPr>
        </p:nvSpPr>
        <p:spPr/>
        <p:txBody>
          <a:bodyPr/>
          <a:lstStyle/>
          <a:p>
            <a:r>
              <a:rPr lang="zh-CN" altLang="zh-CN" dirty="0"/>
              <a:t>当10</a:t>
            </a:r>
            <a:r>
              <a:rPr lang="en-US" altLang="zh-CN" dirty="0"/>
              <a:t>^</a:t>
            </a:r>
            <a:r>
              <a:rPr lang="zh-CN" altLang="zh-CN" dirty="0"/>
              <a:t>k&gt;x时f(10</a:t>
            </a:r>
            <a:r>
              <a:rPr lang="en-US" altLang="zh-CN" dirty="0"/>
              <a:t>^</a:t>
            </a:r>
            <a:r>
              <a:rPr lang="zh-CN" altLang="zh-CN" dirty="0"/>
              <a:t>k+x)−f(x)=1</a:t>
            </a:r>
            <a:endParaRPr lang="en-US" altLang="zh-CN" dirty="0"/>
          </a:p>
          <a:p>
            <a:r>
              <a:rPr lang="zh-CN" altLang="en-US" dirty="0"/>
              <a:t>首先用数位</a:t>
            </a:r>
            <a:r>
              <a:rPr lang="en-US" altLang="zh-CN" dirty="0" err="1"/>
              <a:t>dp</a:t>
            </a:r>
            <a:r>
              <a:rPr lang="zh-CN" altLang="en-US" dirty="0"/>
              <a:t>求出</a:t>
            </a:r>
            <a:r>
              <a:rPr lang="en-US" altLang="zh-CN" dirty="0"/>
              <a:t>[1,1e19]</a:t>
            </a:r>
            <a:r>
              <a:rPr lang="zh-CN" altLang="en-US" dirty="0"/>
              <a:t>的对</a:t>
            </a:r>
            <a:r>
              <a:rPr lang="en-US" altLang="zh-CN" dirty="0"/>
              <a:t>a</a:t>
            </a:r>
            <a:r>
              <a:rPr lang="zh-CN" altLang="en-US" dirty="0"/>
              <a:t>取模的数位和为</a:t>
            </a:r>
            <a:r>
              <a:rPr lang="en-US" altLang="zh-CN" dirty="0"/>
              <a:t>k</a:t>
            </a:r>
            <a:endParaRPr lang="en-US" altLang="zh-CN" dirty="0"/>
          </a:p>
          <a:p>
            <a:r>
              <a:rPr lang="en-US" altLang="zh-CN" dirty="0"/>
              <a:t>[a-k+1,1e19+a-k+1]</a:t>
            </a:r>
            <a:r>
              <a:rPr lang="zh-CN" altLang="en-US" dirty="0"/>
              <a:t>就是一个合法的区间</a:t>
            </a:r>
            <a:endParaRPr lang="en-US"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Wannafly</a:t>
            </a:r>
            <a:r>
              <a:rPr lang="zh-CN" altLang="en-US" b="1" dirty="0"/>
              <a:t>挑战赛</a:t>
            </a:r>
            <a:r>
              <a:rPr lang="en-US" altLang="zh-CN" b="1" dirty="0"/>
              <a:t>6-</a:t>
            </a:r>
            <a:r>
              <a:rPr lang="zh-CN" altLang="en-US" b="1" dirty="0"/>
              <a:t>双拆分数</a:t>
            </a:r>
            <a:endParaRPr lang="zh-CN" altLang="en-US" b="1" dirty="0"/>
          </a:p>
        </p:txBody>
      </p:sp>
      <p:sp>
        <p:nvSpPr>
          <p:cNvPr id="3" name="内容占位符 2"/>
          <p:cNvSpPr>
            <a:spLocks noGrp="1"/>
          </p:cNvSpPr>
          <p:nvPr>
            <p:ph idx="1"/>
          </p:nvPr>
        </p:nvSpPr>
        <p:spPr>
          <a:xfrm>
            <a:off x="838200" y="1825625"/>
            <a:ext cx="10515600" cy="3932238"/>
          </a:xfrm>
        </p:spPr>
        <p:txBody>
          <a:bodyPr/>
          <a:lstStyle/>
          <a:p>
            <a:r>
              <a:rPr lang="zh-CN" altLang="en-US" dirty="0"/>
              <a:t>对于一个数字串</a:t>
            </a:r>
            <a:r>
              <a:rPr lang="en-US" altLang="zh-CN" dirty="0"/>
              <a:t>s,</a:t>
            </a:r>
            <a:r>
              <a:rPr lang="zh-CN" altLang="en-US" dirty="0"/>
              <a:t>若能找到一种将其分成左右两个非空部分</a:t>
            </a:r>
            <a:r>
              <a:rPr lang="en-US" altLang="zh-CN" dirty="0"/>
              <a:t>s1,s2</a:t>
            </a:r>
            <a:r>
              <a:rPr lang="zh-CN" altLang="en-US" dirty="0"/>
              <a:t>的方案，使得：</a:t>
            </a:r>
            <a:endParaRPr lang="en-US" altLang="zh-CN" dirty="0"/>
          </a:p>
          <a:p>
            <a:r>
              <a:rPr lang="en-US" altLang="zh-CN" dirty="0"/>
              <a:t>1</a:t>
            </a:r>
            <a:r>
              <a:rPr lang="zh-CN" altLang="en-US" dirty="0"/>
              <a:t>、</a:t>
            </a:r>
            <a:r>
              <a:rPr lang="en-US" altLang="zh-CN" dirty="0"/>
              <a:t>s1,s2</a:t>
            </a:r>
            <a:r>
              <a:rPr lang="zh-CN" altLang="en-US" dirty="0"/>
              <a:t>均无前导</a:t>
            </a:r>
            <a:r>
              <a:rPr lang="en-US" altLang="zh-CN" dirty="0"/>
              <a:t>0</a:t>
            </a:r>
            <a:endParaRPr lang="en-US" altLang="zh-CN" dirty="0"/>
          </a:p>
          <a:p>
            <a:r>
              <a:rPr lang="en-US" altLang="zh-CN" dirty="0"/>
              <a:t>2</a:t>
            </a:r>
            <a:r>
              <a:rPr lang="zh-CN" altLang="en-US" dirty="0"/>
              <a:t>、存在两个正整数</a:t>
            </a:r>
            <a:r>
              <a:rPr lang="en-US" altLang="zh-CN" dirty="0" err="1"/>
              <a:t>a,b</a:t>
            </a:r>
            <a:r>
              <a:rPr lang="zh-CN" altLang="en-US" dirty="0"/>
              <a:t>，使得</a:t>
            </a:r>
            <a:r>
              <a:rPr lang="en-US" altLang="zh-CN" dirty="0" err="1"/>
              <a:t>b|a</a:t>
            </a:r>
            <a:r>
              <a:rPr lang="zh-CN" altLang="en-US" dirty="0"/>
              <a:t>，且</a:t>
            </a:r>
            <a:r>
              <a:rPr lang="en-US" altLang="zh-CN" dirty="0"/>
              <a:t>(a/b)=s1,</a:t>
            </a:r>
            <a:r>
              <a:rPr lang="zh-CN" altLang="en-US" dirty="0"/>
              <a:t> </a:t>
            </a:r>
            <a:r>
              <a:rPr lang="en-US" altLang="zh-CN" dirty="0"/>
              <a:t>a*b=s2</a:t>
            </a:r>
            <a:endParaRPr lang="en-US" altLang="zh-CN" dirty="0"/>
          </a:p>
          <a:p>
            <a:r>
              <a:rPr lang="zh-CN" altLang="en-US" dirty="0"/>
              <a:t>那么我们记这是一个合法的分法。特别地，如果一个串有两个或更多个不同的合法的分法，那么我们称这个数字串是双拆分数字串。 </a:t>
            </a:r>
            <a:br>
              <a:rPr lang="zh-CN" altLang="en-US" dirty="0"/>
            </a:br>
            <a:r>
              <a:rPr lang="zh-CN" altLang="en-US" dirty="0"/>
              <a:t>给定一个 </a:t>
            </a:r>
            <a:r>
              <a:rPr lang="en-US" altLang="zh-CN" dirty="0"/>
              <a:t>n</a:t>
            </a:r>
            <a:r>
              <a:rPr lang="zh-CN" altLang="en-US" dirty="0"/>
              <a:t>，要求构造一个长度恰为 </a:t>
            </a:r>
            <a:r>
              <a:rPr lang="en-US" altLang="zh-CN" dirty="0"/>
              <a:t>n </a:t>
            </a:r>
            <a:r>
              <a:rPr lang="zh-CN" altLang="en-US" dirty="0"/>
              <a:t>的双拆分数字串。如果无解，输出 </a:t>
            </a:r>
            <a:r>
              <a:rPr lang="en-US" altLang="zh-CN" dirty="0"/>
              <a:t>-1</a:t>
            </a:r>
            <a:r>
              <a:rPr lang="zh-CN" altLang="en-US" dirty="0"/>
              <a:t>。</a:t>
            </a:r>
            <a:endParaRPr lang="zh-CN" altLang="en-US" dirty="0"/>
          </a:p>
        </p:txBody>
      </p:sp>
      <p:sp>
        <p:nvSpPr>
          <p:cNvPr id="4" name="矩形 3"/>
          <p:cNvSpPr/>
          <p:nvPr/>
        </p:nvSpPr>
        <p:spPr>
          <a:xfrm>
            <a:off x="0" y="4849922"/>
            <a:ext cx="6096000" cy="1815882"/>
          </a:xfrm>
          <a:prstGeom prst="rect">
            <a:avLst/>
          </a:prstGeom>
        </p:spPr>
        <p:txBody>
          <a:bodyPr>
            <a:spAutoFit/>
          </a:bodyPr>
          <a:lstStyle/>
          <a:p>
            <a:r>
              <a:rPr lang="zh-CN" altLang="en-US" sz="2800" dirty="0"/>
              <a:t>输入 </a:t>
            </a:r>
            <a:br>
              <a:rPr lang="zh-CN" altLang="en-US" sz="2800" dirty="0"/>
            </a:br>
            <a:r>
              <a:rPr lang="en-US" altLang="zh-CN" sz="2800" dirty="0"/>
              <a:t>8 </a:t>
            </a:r>
            <a:br>
              <a:rPr lang="en-US" altLang="zh-CN" sz="2800" dirty="0"/>
            </a:br>
            <a:r>
              <a:rPr lang="zh-CN" altLang="en-US" sz="2800" dirty="0"/>
              <a:t>输出 </a:t>
            </a:r>
            <a:br>
              <a:rPr lang="zh-CN" altLang="en-US" sz="2800" dirty="0"/>
            </a:br>
            <a:r>
              <a:rPr lang="en-US" altLang="zh-CN" sz="2800" dirty="0"/>
              <a:t>24419764</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Wannafly</a:t>
            </a:r>
            <a:r>
              <a:rPr lang="zh-CN" altLang="en-US" b="1" dirty="0"/>
              <a:t>挑战赛</a:t>
            </a:r>
            <a:r>
              <a:rPr lang="en-US" altLang="zh-CN" b="1" dirty="0"/>
              <a:t>6-</a:t>
            </a:r>
            <a:r>
              <a:rPr lang="zh-CN" altLang="en-US" b="1" dirty="0"/>
              <a:t>双拆分数</a:t>
            </a:r>
            <a:endParaRPr lang="zh-CN" altLang="en-US" b="1" dirty="0"/>
          </a:p>
        </p:txBody>
      </p:sp>
      <p:sp>
        <p:nvSpPr>
          <p:cNvPr id="3" name="内容占位符 2"/>
          <p:cNvSpPr>
            <a:spLocks noGrp="1"/>
          </p:cNvSpPr>
          <p:nvPr>
            <p:ph idx="1"/>
          </p:nvPr>
        </p:nvSpPr>
        <p:spPr/>
        <p:txBody>
          <a:bodyPr>
            <a:normAutofit fontScale="92500" lnSpcReduction="10000"/>
          </a:bodyPr>
          <a:lstStyle/>
          <a:p>
            <a:r>
              <a:rPr lang="zh-CN" altLang="en-US" dirty="0"/>
              <a:t>构造题的注意事项</a:t>
            </a:r>
            <a:r>
              <a:rPr lang="en-US" altLang="zh-CN" dirty="0"/>
              <a:t>1</a:t>
            </a:r>
            <a:r>
              <a:rPr lang="zh-CN" altLang="en-US" dirty="0"/>
              <a:t>：不要过度依赖样例</a:t>
            </a:r>
            <a:endParaRPr lang="en-US" altLang="zh-CN" dirty="0"/>
          </a:p>
          <a:p>
            <a:r>
              <a:rPr lang="en-US" altLang="zh-CN" dirty="0"/>
              <a:t>n &lt;= 3 </a:t>
            </a:r>
            <a:r>
              <a:rPr lang="zh-CN" altLang="en-US" dirty="0"/>
              <a:t>显然无解</a:t>
            </a:r>
            <a:endParaRPr lang="zh-CN" altLang="en-US" dirty="0"/>
          </a:p>
          <a:p>
            <a:r>
              <a:rPr lang="zh-CN" altLang="en-US" dirty="0"/>
              <a:t>此后如果 </a:t>
            </a:r>
            <a:r>
              <a:rPr lang="en-US" altLang="zh-CN" dirty="0"/>
              <a:t>n = x </a:t>
            </a:r>
            <a:r>
              <a:rPr lang="zh-CN" altLang="en-US" dirty="0"/>
              <a:t>有解，那么 </a:t>
            </a:r>
            <a:r>
              <a:rPr lang="en-US" altLang="zh-CN" dirty="0"/>
              <a:t>n = x + 2 </a:t>
            </a:r>
            <a:r>
              <a:rPr lang="zh-CN" altLang="en-US" dirty="0"/>
              <a:t>的情况，只需要在 </a:t>
            </a:r>
            <a:r>
              <a:rPr lang="en-US" altLang="zh-CN" dirty="0"/>
              <a:t>n = x </a:t>
            </a:r>
            <a:r>
              <a:rPr lang="zh-CN" altLang="en-US" dirty="0"/>
              <a:t>的解的末尾加两个零就可以了，这时就相当于 </a:t>
            </a:r>
            <a:r>
              <a:rPr lang="en-US" altLang="zh-CN" dirty="0"/>
              <a:t>a </a:t>
            </a:r>
            <a:r>
              <a:rPr lang="zh-CN" altLang="en-US" dirty="0"/>
              <a:t>和 </a:t>
            </a:r>
            <a:r>
              <a:rPr lang="en-US" altLang="zh-CN" dirty="0"/>
              <a:t>b </a:t>
            </a:r>
            <a:r>
              <a:rPr lang="zh-CN" altLang="en-US" dirty="0"/>
              <a:t>同时乘以了一个 </a:t>
            </a:r>
            <a:r>
              <a:rPr lang="en-US" altLang="zh-CN" dirty="0"/>
              <a:t>10</a:t>
            </a:r>
            <a:r>
              <a:rPr lang="zh-CN" altLang="en-US" dirty="0"/>
              <a:t>。</a:t>
            </a:r>
            <a:endParaRPr lang="zh-CN" altLang="en-US" dirty="0"/>
          </a:p>
          <a:p>
            <a:r>
              <a:rPr lang="en-US" altLang="zh-CN" dirty="0"/>
              <a:t>n = 4 </a:t>
            </a:r>
            <a:r>
              <a:rPr lang="zh-CN" altLang="en-US" dirty="0"/>
              <a:t>： </a:t>
            </a:r>
            <a:r>
              <a:rPr lang="en-US" altLang="zh-CN" dirty="0"/>
              <a:t>1144 </a:t>
            </a:r>
            <a:r>
              <a:rPr lang="zh-CN" altLang="en-US" dirty="0"/>
              <a:t>是一个合法解</a:t>
            </a:r>
            <a:endParaRPr lang="zh-CN" altLang="en-US" dirty="0"/>
          </a:p>
          <a:p>
            <a:r>
              <a:rPr lang="zh-CN" altLang="en-US" dirty="0"/>
              <a:t>    （</a:t>
            </a:r>
            <a:r>
              <a:rPr lang="en-US" altLang="zh-CN" dirty="0"/>
              <a:t>s1 =  1</a:t>
            </a:r>
            <a:r>
              <a:rPr lang="zh-CN" altLang="en-US" dirty="0"/>
              <a:t>，</a:t>
            </a:r>
            <a:r>
              <a:rPr lang="en-US" altLang="zh-CN" dirty="0"/>
              <a:t>s2 = 144</a:t>
            </a:r>
            <a:r>
              <a:rPr lang="zh-CN" altLang="en-US" dirty="0"/>
              <a:t>，</a:t>
            </a:r>
            <a:r>
              <a:rPr lang="en-US" altLang="zh-CN" dirty="0"/>
              <a:t>a = 12</a:t>
            </a:r>
            <a:r>
              <a:rPr lang="zh-CN" altLang="en-US" dirty="0"/>
              <a:t>，</a:t>
            </a:r>
            <a:r>
              <a:rPr lang="en-US" altLang="zh-CN" dirty="0"/>
              <a:t>b = 12</a:t>
            </a:r>
            <a:r>
              <a:rPr lang="zh-CN" altLang="en-US" dirty="0"/>
              <a:t>） </a:t>
            </a:r>
            <a:endParaRPr lang="zh-CN" altLang="en-US" dirty="0"/>
          </a:p>
          <a:p>
            <a:r>
              <a:rPr lang="zh-CN" altLang="en-US" dirty="0"/>
              <a:t>    （</a:t>
            </a:r>
            <a:r>
              <a:rPr lang="en-US" altLang="zh-CN" dirty="0"/>
              <a:t>s1 = 11, s2 =  44</a:t>
            </a:r>
            <a:r>
              <a:rPr lang="zh-CN" altLang="en-US" dirty="0"/>
              <a:t>，</a:t>
            </a:r>
            <a:r>
              <a:rPr lang="en-US" altLang="zh-CN" dirty="0"/>
              <a:t>a = 22</a:t>
            </a:r>
            <a:r>
              <a:rPr lang="zh-CN" altLang="en-US" dirty="0"/>
              <a:t>，</a:t>
            </a:r>
            <a:r>
              <a:rPr lang="en-US" altLang="zh-CN" dirty="0"/>
              <a:t>b =  2</a:t>
            </a:r>
            <a:r>
              <a:rPr lang="zh-CN" altLang="en-US" dirty="0"/>
              <a:t>）</a:t>
            </a:r>
            <a:endParaRPr lang="zh-CN" altLang="en-US" dirty="0"/>
          </a:p>
          <a:p>
            <a:r>
              <a:rPr lang="en-US" altLang="zh-CN" dirty="0"/>
              <a:t>n = 5 </a:t>
            </a:r>
            <a:r>
              <a:rPr lang="zh-CN" altLang="en-US" dirty="0"/>
              <a:t>： </a:t>
            </a:r>
            <a:r>
              <a:rPr lang="en-US" altLang="zh-CN" dirty="0"/>
              <a:t>16400 </a:t>
            </a:r>
            <a:r>
              <a:rPr lang="zh-CN" altLang="en-US" dirty="0"/>
              <a:t>是一个合法解</a:t>
            </a:r>
            <a:endParaRPr lang="zh-CN" altLang="en-US" dirty="0"/>
          </a:p>
          <a:p>
            <a:r>
              <a:rPr lang="zh-CN" altLang="en-US" dirty="0"/>
              <a:t>    （</a:t>
            </a:r>
            <a:r>
              <a:rPr lang="en-US" altLang="zh-CN" dirty="0"/>
              <a:t>s1 =  1</a:t>
            </a:r>
            <a:r>
              <a:rPr lang="zh-CN" altLang="en-US" dirty="0"/>
              <a:t>，</a:t>
            </a:r>
            <a:r>
              <a:rPr lang="en-US" altLang="zh-CN" dirty="0"/>
              <a:t>s2 = 6400</a:t>
            </a:r>
            <a:r>
              <a:rPr lang="zh-CN" altLang="en-US" dirty="0"/>
              <a:t>，</a:t>
            </a:r>
            <a:r>
              <a:rPr lang="en-US" altLang="zh-CN" dirty="0"/>
              <a:t>a = 80</a:t>
            </a:r>
            <a:r>
              <a:rPr lang="zh-CN" altLang="en-US" dirty="0"/>
              <a:t>，</a:t>
            </a:r>
            <a:r>
              <a:rPr lang="en-US" altLang="zh-CN" dirty="0"/>
              <a:t>b = 80</a:t>
            </a:r>
            <a:r>
              <a:rPr lang="zh-CN" altLang="en-US" dirty="0"/>
              <a:t>） </a:t>
            </a:r>
            <a:endParaRPr lang="zh-CN" altLang="en-US" dirty="0"/>
          </a:p>
          <a:p>
            <a:r>
              <a:rPr lang="zh-CN" altLang="en-US" dirty="0"/>
              <a:t>    （</a:t>
            </a:r>
            <a:r>
              <a:rPr lang="en-US" altLang="zh-CN" dirty="0"/>
              <a:t>s1 = 16, s2 =  400</a:t>
            </a:r>
            <a:r>
              <a:rPr lang="zh-CN" altLang="en-US" dirty="0"/>
              <a:t>，</a:t>
            </a:r>
            <a:r>
              <a:rPr lang="en-US" altLang="zh-CN" dirty="0"/>
              <a:t>a = 80</a:t>
            </a:r>
            <a:r>
              <a:rPr lang="zh-CN" altLang="en-US" dirty="0"/>
              <a:t>，</a:t>
            </a:r>
            <a:r>
              <a:rPr lang="en-US" altLang="zh-CN" dirty="0"/>
              <a:t>b =  5</a:t>
            </a:r>
            <a:r>
              <a:rPr lang="zh-CN" altLang="en-US" dirty="0"/>
              <a: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序列型构造</a:t>
            </a:r>
            <a:endParaRPr lang="zh-CN" altLang="en-US" b="1" dirty="0"/>
          </a:p>
        </p:txBody>
      </p:sp>
      <p:sp>
        <p:nvSpPr>
          <p:cNvPr id="3" name="内容占位符 2"/>
          <p:cNvSpPr>
            <a:spLocks noGrp="1"/>
          </p:cNvSpPr>
          <p:nvPr>
            <p:ph idx="1"/>
          </p:nvPr>
        </p:nvSpPr>
        <p:spPr/>
        <p:txBody>
          <a:bodyPr/>
          <a:lstStyle/>
          <a:p>
            <a:r>
              <a:rPr lang="zh-CN" altLang="en-US" dirty="0"/>
              <a:t>构造一个或多个序列，使得序列满足某些条件，其中最经典的是排列性构造，一般来讲难度不会太高。</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FDU-ICPC2017 –</a:t>
            </a:r>
            <a:r>
              <a:rPr lang="en-US" altLang="zh-CN" b="1" dirty="0" err="1"/>
              <a:t>F.Lucky</a:t>
            </a:r>
            <a:r>
              <a:rPr lang="en-US" altLang="zh-CN" b="1" dirty="0"/>
              <a:t> Permutation</a:t>
            </a:r>
            <a:endParaRPr lang="zh-CN" altLang="en-US" b="1" dirty="0"/>
          </a:p>
        </p:txBody>
      </p:sp>
      <p:sp>
        <p:nvSpPr>
          <p:cNvPr id="3" name="内容占位符 2"/>
          <p:cNvSpPr>
            <a:spLocks noGrp="1"/>
          </p:cNvSpPr>
          <p:nvPr>
            <p:ph idx="1"/>
          </p:nvPr>
        </p:nvSpPr>
        <p:spPr/>
        <p:txBody>
          <a:bodyPr/>
          <a:lstStyle/>
          <a:p>
            <a:r>
              <a:rPr lang="zh-CN" altLang="en-US" dirty="0"/>
              <a:t>给定一组</a:t>
            </a:r>
            <a:r>
              <a:rPr lang="en-US" altLang="zh-CN" dirty="0" err="1"/>
              <a:t>n,k</a:t>
            </a:r>
            <a:r>
              <a:rPr lang="en-US" altLang="zh-CN" dirty="0"/>
              <a:t>(1 &lt;= k &lt;= n &lt;= 1e5)</a:t>
            </a:r>
            <a:r>
              <a:rPr lang="zh-CN" altLang="en-US" dirty="0"/>
              <a:t>，要求构造一个</a:t>
            </a:r>
            <a:r>
              <a:rPr lang="en-US" altLang="zh-CN" dirty="0"/>
              <a:t>1~n</a:t>
            </a:r>
            <a:r>
              <a:rPr lang="zh-CN" altLang="en-US" dirty="0"/>
              <a:t>的排列</a:t>
            </a:r>
            <a:r>
              <a:rPr lang="en-US" altLang="zh-CN" dirty="0"/>
              <a:t>P,</a:t>
            </a:r>
            <a:r>
              <a:rPr lang="zh-CN" altLang="en-US" dirty="0"/>
              <a:t>使得对于</a:t>
            </a:r>
            <a:r>
              <a:rPr lang="en-US" altLang="zh-CN" dirty="0"/>
              <a:t>P</a:t>
            </a:r>
            <a:r>
              <a:rPr lang="zh-CN" altLang="en-US" dirty="0"/>
              <a:t>任意一个大小为</a:t>
            </a:r>
            <a:r>
              <a:rPr lang="en-US" altLang="zh-CN" dirty="0"/>
              <a:t>k</a:t>
            </a:r>
            <a:r>
              <a:rPr lang="zh-CN" altLang="en-US" dirty="0"/>
              <a:t>的连续子段，其数字和都是合数，无解输出</a:t>
            </a:r>
            <a:r>
              <a:rPr lang="en-US" altLang="zh-CN" dirty="0"/>
              <a:t>”-1”</a:t>
            </a:r>
            <a:r>
              <a:rPr lang="zh-CN" altLang="en-US" dirty="0"/>
              <a:t>。</a:t>
            </a:r>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组合博弈</a:t>
            </a:r>
            <a:endParaRPr lang="zh-CN" altLang="en-US" b="1"/>
          </a:p>
        </p:txBody>
      </p:sp>
      <p:sp>
        <p:nvSpPr>
          <p:cNvPr id="3" name="内容占位符 2"/>
          <p:cNvSpPr>
            <a:spLocks noGrp="1"/>
          </p:cNvSpPr>
          <p:nvPr>
            <p:ph idx="1"/>
          </p:nvPr>
        </p:nvSpPr>
        <p:spPr/>
        <p:txBody>
          <a:bodyPr/>
          <a:p>
            <a:r>
              <a:rPr lang="zh-CN" altLang="en-US"/>
              <a:t>组合博弈(Combinatorial Game Theory, CGT)是数学和理论计算机科学的一 个分支，一般研究信息公开的顺序(sequential)博弈。 简单的例子:Nim, Toads and Frogs, Hackenbush</a:t>
            </a:r>
            <a:endParaRPr lang="zh-CN" altLang="en-US"/>
          </a:p>
          <a:p>
            <a:r>
              <a:rPr lang="zh-CN" altLang="en-US"/>
              <a:t>复杂一些的例子: Chess, Go</a:t>
            </a:r>
            <a:endParaRPr lang="zh-CN" altLang="en-US"/>
          </a:p>
          <a:p>
            <a:r>
              <a:rPr lang="zh-CN" altLang="en-US"/>
              <a:t>并非组合博弈的例子: Hearthstone, DOTA2, Cyberpunk2077</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FDU-ICPC2017 –</a:t>
            </a:r>
            <a:r>
              <a:rPr lang="en-US" altLang="zh-CN" b="1" dirty="0" err="1"/>
              <a:t>F.Lucky</a:t>
            </a:r>
            <a:r>
              <a:rPr lang="en-US" altLang="zh-CN" b="1" dirty="0"/>
              <a:t> Permutation</a:t>
            </a:r>
            <a:endParaRPr lang="zh-CN" altLang="en-US" b="1" dirty="0"/>
          </a:p>
        </p:txBody>
      </p:sp>
      <p:sp>
        <p:nvSpPr>
          <p:cNvPr id="3" name="内容占位符 2"/>
          <p:cNvSpPr>
            <a:spLocks noGrp="1"/>
          </p:cNvSpPr>
          <p:nvPr>
            <p:ph idx="1"/>
          </p:nvPr>
        </p:nvSpPr>
        <p:spPr/>
        <p:txBody>
          <a:bodyPr/>
          <a:lstStyle/>
          <a:p>
            <a:r>
              <a:rPr lang="zh-CN" altLang="en-US" dirty="0"/>
              <a:t>分几种情况进行讨论</a:t>
            </a:r>
            <a:endParaRPr lang="en-US" altLang="zh-CN" dirty="0"/>
          </a:p>
          <a:p>
            <a:r>
              <a:rPr lang="zh-CN" altLang="en-US" dirty="0"/>
              <a:t>当</a:t>
            </a:r>
            <a:r>
              <a:rPr lang="en-US" altLang="zh-CN" dirty="0"/>
              <a:t>k=1</a:t>
            </a:r>
            <a:r>
              <a:rPr lang="zh-CN" altLang="en-US" dirty="0"/>
              <a:t>时，显然无解</a:t>
            </a:r>
            <a:endParaRPr lang="en-US" altLang="zh-CN" dirty="0"/>
          </a:p>
          <a:p>
            <a:r>
              <a:rPr lang="zh-CN" altLang="en-US" dirty="0"/>
              <a:t>当</a:t>
            </a:r>
            <a:r>
              <a:rPr lang="en-US" altLang="zh-CN" dirty="0"/>
              <a:t>k&gt;=3</a:t>
            </a:r>
            <a:r>
              <a:rPr lang="zh-CN" altLang="en-US" dirty="0"/>
              <a:t>时，</a:t>
            </a:r>
            <a:r>
              <a:rPr lang="en-US" altLang="zh-CN" dirty="0"/>
              <a:t>1,2,3,4,…,n</a:t>
            </a:r>
            <a:r>
              <a:rPr lang="zh-CN" altLang="en-US" dirty="0"/>
              <a:t>为一个合法的排列</a:t>
            </a:r>
            <a:endParaRPr lang="en-US" altLang="zh-CN" dirty="0"/>
          </a:p>
          <a:p>
            <a:r>
              <a:rPr lang="zh-CN" altLang="en-US" dirty="0"/>
              <a:t>那么问题就在</a:t>
            </a:r>
            <a:r>
              <a:rPr lang="en-US" altLang="zh-CN" dirty="0"/>
              <a:t>k=2</a:t>
            </a:r>
            <a:r>
              <a:rPr lang="zh-CN" altLang="en-US" dirty="0"/>
              <a:t>的时候，</a:t>
            </a:r>
            <a:r>
              <a:rPr lang="en-US" altLang="zh-CN" dirty="0"/>
              <a:t>n&lt;=4</a:t>
            </a:r>
            <a:r>
              <a:rPr lang="zh-CN" altLang="en-US" dirty="0"/>
              <a:t>无解，否则令</a:t>
            </a:r>
            <a:r>
              <a:rPr lang="en-US" altLang="zh-CN" dirty="0"/>
              <a:t>P</a:t>
            </a:r>
            <a:r>
              <a:rPr lang="zh-CN" altLang="en-US" dirty="0"/>
              <a:t>的左半边为奇数，右半边为偶数，奇数和偶数之间用</a:t>
            </a:r>
            <a:r>
              <a:rPr lang="en-US" altLang="zh-CN" dirty="0"/>
              <a:t>5 4</a:t>
            </a:r>
            <a:r>
              <a:rPr lang="zh-CN" altLang="en-US" dirty="0"/>
              <a:t>来交接</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891 –</a:t>
            </a:r>
            <a:r>
              <a:rPr lang="en-US" altLang="zh-CN" b="1" dirty="0" err="1"/>
              <a:t>B.Gluttony</a:t>
            </a:r>
            <a:endParaRPr lang="zh-CN" altLang="en-US" b="1" dirty="0"/>
          </a:p>
        </p:txBody>
      </p:sp>
      <p:sp>
        <p:nvSpPr>
          <p:cNvPr id="3" name="内容占位符 2"/>
          <p:cNvSpPr>
            <a:spLocks noGrp="1"/>
          </p:cNvSpPr>
          <p:nvPr>
            <p:ph idx="1"/>
          </p:nvPr>
        </p:nvSpPr>
        <p:spPr>
          <a:xfrm>
            <a:off x="838200" y="1825625"/>
            <a:ext cx="10720388" cy="4351338"/>
          </a:xfrm>
        </p:spPr>
        <p:txBody>
          <a:bodyPr/>
          <a:lstStyle/>
          <a:p>
            <a:r>
              <a:rPr lang="zh-CN" altLang="en-US" dirty="0"/>
              <a:t>给定一个长为</a:t>
            </a:r>
            <a:r>
              <a:rPr lang="en-US" altLang="zh-CN" dirty="0"/>
              <a:t>n</a:t>
            </a:r>
            <a:r>
              <a:rPr lang="zh-CN" altLang="en-US" dirty="0"/>
              <a:t>的序列</a:t>
            </a:r>
            <a:r>
              <a:rPr lang="en-US" altLang="zh-CN" dirty="0"/>
              <a:t>A,</a:t>
            </a:r>
            <a:r>
              <a:rPr lang="zh-CN" altLang="en-US" dirty="0"/>
              <a:t>其中保证序列中各个元素互不相同，现要求将序列</a:t>
            </a:r>
            <a:r>
              <a:rPr lang="en-US" altLang="zh-CN" dirty="0"/>
              <a:t>A</a:t>
            </a:r>
            <a:r>
              <a:rPr lang="zh-CN" altLang="en-US" dirty="0"/>
              <a:t>打乱并重新组合成一个序列</a:t>
            </a:r>
            <a:r>
              <a:rPr lang="en-US" altLang="zh-CN" dirty="0"/>
              <a:t>B,</a:t>
            </a:r>
            <a:r>
              <a:rPr lang="zh-CN" altLang="en-US" dirty="0"/>
              <a:t>使得∀ </a:t>
            </a:r>
            <a:r>
              <a:rPr lang="en-US" altLang="zh-CN" dirty="0"/>
              <a:t>S</a:t>
            </a:r>
            <a:r>
              <a:rPr lang="zh-CN" altLang="en-US" dirty="0"/>
              <a:t>⊂</a:t>
            </a:r>
            <a:r>
              <a:rPr lang="en-US" altLang="zh-CN" dirty="0"/>
              <a:t>{1,2,…,n}</a:t>
            </a:r>
            <a:r>
              <a:rPr lang="zh-CN" altLang="en-US" dirty="0"/>
              <a:t>且</a:t>
            </a:r>
            <a:r>
              <a:rPr lang="en-US" altLang="zh-CN" dirty="0"/>
              <a:t>s!=</a:t>
            </a:r>
            <a:r>
              <a:rPr lang="el-GR" altLang="zh-CN" dirty="0"/>
              <a:t> ϕ</a:t>
            </a:r>
            <a:r>
              <a:rPr lang="zh-CN" altLang="en-US" dirty="0"/>
              <a:t>，有</a:t>
            </a:r>
            <a:r>
              <a:rPr lang="el-GR" altLang="zh-CN" dirty="0"/>
              <a:t> </a:t>
            </a:r>
            <a:r>
              <a:rPr lang="en-US" altLang="zh-CN" dirty="0"/>
              <a:t>                 </a:t>
            </a:r>
            <a:r>
              <a:rPr lang="zh-CN" altLang="en-US" dirty="0"/>
              <a:t>。如果无解输出</a:t>
            </a:r>
            <a:r>
              <a:rPr lang="en-US" altLang="zh-CN" dirty="0"/>
              <a:t>-1</a:t>
            </a:r>
            <a:r>
              <a:rPr lang="zh-CN" altLang="en-US" dirty="0"/>
              <a:t>，有解输出任意一组。</a:t>
            </a:r>
            <a:endParaRPr lang="en-US" altLang="zh-CN" dirty="0"/>
          </a:p>
          <a:p>
            <a:pPr marL="0" indent="0">
              <a:buNone/>
            </a:pPr>
            <a:r>
              <a:rPr lang="en-US" altLang="zh-CN" dirty="0"/>
              <a:t>1 ≤ n ≤ 22</a:t>
            </a:r>
            <a:r>
              <a:rPr lang="zh-CN" altLang="en-US" dirty="0"/>
              <a:t>，</a:t>
            </a:r>
            <a:r>
              <a:rPr lang="en-US" altLang="zh-CN" dirty="0"/>
              <a:t>0 ≤ ai ≤ 10^9</a:t>
            </a:r>
            <a:br>
              <a:rPr lang="el-GR" altLang="zh-CN" dirty="0"/>
            </a:br>
            <a:br>
              <a:rPr lang="zh-CN" altLang="en-US" dirty="0"/>
            </a:br>
            <a:br>
              <a:rPr lang="zh-CN" altLang="en-US" dirty="0"/>
            </a:br>
            <a:endParaRPr lang="zh-CN" altLang="en-US" dirty="0"/>
          </a:p>
        </p:txBody>
      </p:sp>
      <p:pic>
        <p:nvPicPr>
          <p:cNvPr id="4" name="图片 3"/>
          <p:cNvPicPr>
            <a:picLocks noChangeAspect="1"/>
          </p:cNvPicPr>
          <p:nvPr/>
        </p:nvPicPr>
        <p:blipFill>
          <a:blip r:embed="rId1"/>
          <a:stretch>
            <a:fillRect/>
          </a:stretch>
        </p:blipFill>
        <p:spPr>
          <a:xfrm>
            <a:off x="1607370" y="2655552"/>
            <a:ext cx="1577477" cy="4038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891 –</a:t>
            </a:r>
            <a:r>
              <a:rPr lang="en-US" altLang="zh-CN" b="1" dirty="0" err="1"/>
              <a:t>B.Gluttony</a:t>
            </a:r>
            <a:endParaRPr lang="zh-CN" altLang="en-US" b="1" dirty="0"/>
          </a:p>
        </p:txBody>
      </p:sp>
      <p:sp>
        <p:nvSpPr>
          <p:cNvPr id="3" name="内容占位符 2"/>
          <p:cNvSpPr>
            <a:spLocks noGrp="1"/>
          </p:cNvSpPr>
          <p:nvPr>
            <p:ph idx="1"/>
          </p:nvPr>
        </p:nvSpPr>
        <p:spPr>
          <a:xfrm>
            <a:off x="838200" y="1825625"/>
            <a:ext cx="10720388" cy="4351338"/>
          </a:xfrm>
        </p:spPr>
        <p:txBody>
          <a:bodyPr/>
          <a:lstStyle/>
          <a:p>
            <a:r>
              <a:rPr lang="zh-CN" altLang="en-US" dirty="0"/>
              <a:t>这题现场有</a:t>
            </a:r>
            <a:r>
              <a:rPr lang="en-US" altLang="zh-CN" dirty="0"/>
              <a:t>sb</a:t>
            </a:r>
            <a:r>
              <a:rPr lang="zh-CN" altLang="en-US" dirty="0"/>
              <a:t>不会做（没错就是我）</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891 –</a:t>
            </a:r>
            <a:r>
              <a:rPr lang="en-US" altLang="zh-CN" b="1" dirty="0" err="1"/>
              <a:t>B.Gluttony</a:t>
            </a:r>
            <a:endParaRPr lang="zh-CN" altLang="en-US" b="1" dirty="0"/>
          </a:p>
        </p:txBody>
      </p:sp>
      <p:sp>
        <p:nvSpPr>
          <p:cNvPr id="3" name="内容占位符 2"/>
          <p:cNvSpPr>
            <a:spLocks noGrp="1"/>
          </p:cNvSpPr>
          <p:nvPr>
            <p:ph idx="1"/>
          </p:nvPr>
        </p:nvSpPr>
        <p:spPr>
          <a:xfrm>
            <a:off x="838200" y="1825625"/>
            <a:ext cx="10720388" cy="4351338"/>
          </a:xfrm>
        </p:spPr>
        <p:txBody>
          <a:bodyPr/>
          <a:lstStyle/>
          <a:p>
            <a:r>
              <a:rPr lang="zh-CN" altLang="en-US" dirty="0"/>
              <a:t>证明</a:t>
            </a:r>
            <a:br>
              <a:rPr lang="zh-CN" altLang="en-US" dirty="0"/>
            </a:br>
            <a:endParaRPr lang="en-US" altLang="zh-CN" dirty="0"/>
          </a:p>
          <a:p>
            <a:endParaRPr lang="en-US" altLang="zh-CN" dirty="0"/>
          </a:p>
          <a:p>
            <a:endParaRPr lang="en-US" altLang="zh-CN" dirty="0"/>
          </a:p>
          <a:p>
            <a:endParaRPr lang="en-US" altLang="zh-CN" dirty="0"/>
          </a:p>
          <a:p>
            <a:r>
              <a:rPr lang="zh-CN" altLang="en-US" dirty="0"/>
              <a:t>构造题注意事项</a:t>
            </a:r>
            <a:r>
              <a:rPr lang="en-US" altLang="zh-CN" dirty="0"/>
              <a:t>2</a:t>
            </a:r>
            <a:r>
              <a:rPr lang="zh-CN" altLang="en-US" dirty="0"/>
              <a:t>：不要过度关注数据范围</a:t>
            </a:r>
            <a:endParaRPr lang="en-US" altLang="zh-CN" dirty="0"/>
          </a:p>
        </p:txBody>
      </p:sp>
      <p:pic>
        <p:nvPicPr>
          <p:cNvPr id="4" name="图片 3"/>
          <p:cNvPicPr>
            <a:picLocks noChangeAspect="1"/>
          </p:cNvPicPr>
          <p:nvPr/>
        </p:nvPicPr>
        <p:blipFill>
          <a:blip r:embed="rId1"/>
          <a:stretch>
            <a:fillRect/>
          </a:stretch>
        </p:blipFill>
        <p:spPr>
          <a:xfrm>
            <a:off x="1134994" y="2417384"/>
            <a:ext cx="8893311" cy="139458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739 –</a:t>
            </a:r>
            <a:r>
              <a:rPr lang="en-US" altLang="zh-CN" b="1" dirty="0" err="1"/>
              <a:t>A.Alyona</a:t>
            </a:r>
            <a:r>
              <a:rPr lang="en-US" altLang="zh-CN" b="1" dirty="0"/>
              <a:t> and </a:t>
            </a:r>
            <a:r>
              <a:rPr lang="en-US" altLang="zh-CN" b="1" dirty="0" err="1"/>
              <a:t>mex</a:t>
            </a:r>
            <a:endParaRPr lang="zh-CN" altLang="en-US" b="1" dirty="0"/>
          </a:p>
        </p:txBody>
      </p:sp>
      <p:sp>
        <p:nvSpPr>
          <p:cNvPr id="4" name="Rectangle 1"/>
          <p:cNvSpPr>
            <a:spLocks noGrp="1" noChangeArrowheads="1"/>
          </p:cNvSpPr>
          <p:nvPr>
            <p:ph idx="1"/>
          </p:nvPr>
        </p:nvSpPr>
        <p:spPr bwMode="auto">
          <a:xfrm>
            <a:off x="838200" y="2032164"/>
            <a:ext cx="1084252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u="none" strike="noStrike" cap="none" normalizeH="0" baseline="0" dirty="0">
                <a:ln>
                  <a:noFill/>
                </a:ln>
                <a:solidFill>
                  <a:schemeClr val="tx1"/>
                </a:solidFill>
                <a:effectLst/>
              </a:rPr>
              <a:t>给出一长度为</a:t>
            </a:r>
            <a:r>
              <a:rPr kumimoji="0" lang="zh-CN" altLang="zh-CN" sz="2400" b="0" u="none" strike="noStrike" cap="none" normalizeH="0" baseline="0" dirty="0">
                <a:ln>
                  <a:noFill/>
                </a:ln>
                <a:solidFill>
                  <a:schemeClr val="tx1"/>
                </a:solidFill>
                <a:effectLst/>
                <a:ea typeface="MathJax_Math"/>
              </a:rPr>
              <a:t>n</a:t>
            </a:r>
            <a:r>
              <a:rPr kumimoji="0" lang="zh-CN" altLang="zh-CN" sz="2400" b="0" u="none" strike="noStrike" cap="none" normalizeH="0" baseline="0" dirty="0">
                <a:ln>
                  <a:noFill/>
                </a:ln>
                <a:solidFill>
                  <a:schemeClr val="tx1"/>
                </a:solidFill>
                <a:effectLst/>
              </a:rPr>
              <a:t>的序列</a:t>
            </a:r>
            <a:r>
              <a:rPr kumimoji="0" lang="zh-CN" altLang="zh-CN" sz="2400" b="0" u="none" strike="noStrike" cap="none" normalizeH="0" baseline="0" dirty="0">
                <a:ln>
                  <a:noFill/>
                </a:ln>
                <a:solidFill>
                  <a:schemeClr val="tx1"/>
                </a:solidFill>
                <a:effectLst/>
                <a:ea typeface="MathJax_Math"/>
              </a:rPr>
              <a:t>a</a:t>
            </a:r>
            <a:r>
              <a:rPr kumimoji="0" lang="zh-CN" altLang="zh-CN" sz="2400" b="0" u="none" strike="noStrike" cap="none" normalizeH="0" baseline="0" dirty="0">
                <a:ln>
                  <a:noFill/>
                </a:ln>
                <a:solidFill>
                  <a:schemeClr val="tx1"/>
                </a:solidFill>
                <a:effectLst/>
                <a:ea typeface="MathJax_Main"/>
              </a:rPr>
              <a:t>1,..,</a:t>
            </a:r>
            <a:r>
              <a:rPr kumimoji="0" lang="zh-CN" altLang="zh-CN" sz="2400" b="0" u="none" strike="noStrike" cap="none" normalizeH="0" baseline="0" dirty="0">
                <a:ln>
                  <a:noFill/>
                </a:ln>
                <a:solidFill>
                  <a:schemeClr val="tx1"/>
                </a:solidFill>
                <a:effectLst/>
                <a:ea typeface="MathJax_Math"/>
              </a:rPr>
              <a:t>an</a:t>
            </a:r>
            <a:r>
              <a:rPr kumimoji="0" lang="zh-CN" altLang="zh-CN" sz="2400" b="0" u="none" strike="noStrike" cap="none" normalizeH="0" baseline="0" dirty="0">
                <a:ln>
                  <a:noFill/>
                </a:ln>
                <a:solidFill>
                  <a:schemeClr val="tx1"/>
                </a:solidFill>
                <a:effectLst/>
              </a:rPr>
              <a:t>的</a:t>
            </a:r>
            <a:r>
              <a:rPr kumimoji="0" lang="zh-CN" altLang="zh-CN" sz="2400" b="0" u="none" strike="noStrike" cap="none" normalizeH="0" baseline="0" dirty="0">
                <a:ln>
                  <a:noFill/>
                </a:ln>
                <a:solidFill>
                  <a:schemeClr val="tx1"/>
                </a:solidFill>
                <a:effectLst/>
                <a:ea typeface="MathJax_Math"/>
              </a:rPr>
              <a:t>m</a:t>
            </a:r>
            <a:r>
              <a:rPr kumimoji="0" lang="zh-CN" altLang="zh-CN" sz="2400" b="0" u="none" strike="noStrike" cap="none" normalizeH="0" baseline="0" dirty="0">
                <a:ln>
                  <a:noFill/>
                </a:ln>
                <a:solidFill>
                  <a:schemeClr val="tx1"/>
                </a:solidFill>
                <a:effectLst/>
              </a:rPr>
              <a:t>个子序列</a:t>
            </a:r>
            <a:r>
              <a:rPr kumimoji="0" lang="zh-CN" altLang="zh-CN" sz="2400" b="0" u="none" strike="noStrike" cap="none" normalizeH="0" baseline="0" dirty="0">
                <a:ln>
                  <a:noFill/>
                </a:ln>
                <a:solidFill>
                  <a:schemeClr val="tx1"/>
                </a:solidFill>
                <a:effectLst/>
                <a:ea typeface="MathJax_Main"/>
              </a:rPr>
              <a:t>[</a:t>
            </a:r>
            <a:r>
              <a:rPr kumimoji="0" lang="zh-CN" altLang="zh-CN" sz="2400" b="0" u="none" strike="noStrike" cap="none" normalizeH="0" baseline="0" dirty="0">
                <a:ln>
                  <a:noFill/>
                </a:ln>
                <a:solidFill>
                  <a:schemeClr val="tx1"/>
                </a:solidFill>
                <a:effectLst/>
                <a:ea typeface="MathJax_Math"/>
              </a:rPr>
              <a:t>li</a:t>
            </a:r>
            <a:r>
              <a:rPr kumimoji="0" lang="zh-CN" altLang="zh-CN" sz="2400" b="0" u="none" strike="noStrike" cap="none" normalizeH="0" baseline="0" dirty="0">
                <a:ln>
                  <a:noFill/>
                </a:ln>
                <a:solidFill>
                  <a:schemeClr val="tx1"/>
                </a:solidFill>
                <a:effectLst/>
                <a:ea typeface="MathJax_Main"/>
              </a:rPr>
              <a:t>,</a:t>
            </a:r>
            <a:r>
              <a:rPr kumimoji="0" lang="zh-CN" altLang="zh-CN" sz="2400" b="0" u="none" strike="noStrike" cap="none" normalizeH="0" baseline="0" dirty="0">
                <a:ln>
                  <a:noFill/>
                </a:ln>
                <a:solidFill>
                  <a:schemeClr val="tx1"/>
                </a:solidFill>
                <a:effectLst/>
                <a:ea typeface="MathJax_Math"/>
              </a:rPr>
              <a:t>ri</a:t>
            </a:r>
            <a:r>
              <a:rPr kumimoji="0" lang="zh-CN" altLang="zh-CN" sz="2400" b="0" u="none" strike="noStrike" cap="none" normalizeH="0" baseline="0" dirty="0">
                <a:ln>
                  <a:noFill/>
                </a:ln>
                <a:solidFill>
                  <a:schemeClr val="tx1"/>
                </a:solidFill>
                <a:effectLst/>
                <a:ea typeface="MathJax_Main"/>
              </a:rPr>
              <a:t>]=</a:t>
            </a:r>
            <a:r>
              <a:rPr kumimoji="0" lang="zh-CN" altLang="zh-CN" sz="2400" b="0" u="none" strike="noStrike" cap="none" normalizeH="0" baseline="0" dirty="0">
                <a:ln>
                  <a:noFill/>
                </a:ln>
                <a:solidFill>
                  <a:schemeClr val="tx1"/>
                </a:solidFill>
                <a:effectLst/>
                <a:ea typeface="MathJax_Math"/>
              </a:rPr>
              <a:t>ali</a:t>
            </a:r>
            <a:r>
              <a:rPr kumimoji="0" lang="zh-CN" altLang="zh-CN" sz="2400" b="0" u="none" strike="noStrike" cap="none" normalizeH="0" baseline="0" dirty="0">
                <a:ln>
                  <a:noFill/>
                </a:ln>
                <a:solidFill>
                  <a:schemeClr val="tx1"/>
                </a:solidFill>
                <a:effectLst/>
                <a:ea typeface="MathJax_Main"/>
              </a:rPr>
              <a:t>,...,</a:t>
            </a:r>
            <a:r>
              <a:rPr kumimoji="0" lang="zh-CN" altLang="zh-CN" sz="2400" b="0" u="none" strike="noStrike" cap="none" normalizeH="0" baseline="0" dirty="0">
                <a:ln>
                  <a:noFill/>
                </a:ln>
                <a:solidFill>
                  <a:schemeClr val="tx1"/>
                </a:solidFill>
                <a:effectLst/>
                <a:ea typeface="MathJax_Math"/>
              </a:rPr>
              <a:t>ari</a:t>
            </a:r>
            <a:r>
              <a:rPr kumimoji="0" lang="zh-CN" altLang="zh-CN" sz="2400" b="0" u="none" strike="noStrike" cap="none" normalizeH="0" baseline="0" dirty="0">
                <a:ln>
                  <a:noFill/>
                </a:ln>
                <a:solidFill>
                  <a:schemeClr val="tx1"/>
                </a:solidFill>
                <a:effectLst/>
              </a:rPr>
              <a:t>，定义子序列</a:t>
            </a:r>
            <a:r>
              <a:rPr kumimoji="0" lang="zh-CN" altLang="zh-CN" sz="2400" b="0" u="none" strike="noStrike" cap="none" normalizeH="0" baseline="0" dirty="0">
                <a:ln>
                  <a:noFill/>
                </a:ln>
                <a:solidFill>
                  <a:schemeClr val="tx1"/>
                </a:solidFill>
                <a:effectLst/>
                <a:ea typeface="MathJax_Main"/>
              </a:rPr>
              <a:t>[</a:t>
            </a:r>
            <a:r>
              <a:rPr kumimoji="0" lang="zh-CN" altLang="zh-CN" sz="2400" b="0" u="none" strike="noStrike" cap="none" normalizeH="0" baseline="0" dirty="0">
                <a:ln>
                  <a:noFill/>
                </a:ln>
                <a:solidFill>
                  <a:schemeClr val="tx1"/>
                </a:solidFill>
                <a:effectLst/>
                <a:ea typeface="MathJax_Math"/>
              </a:rPr>
              <a:t>l</a:t>
            </a:r>
            <a:r>
              <a:rPr kumimoji="0" lang="zh-CN" altLang="zh-CN" sz="2400" b="0" u="none" strike="noStrike" cap="none" normalizeH="0" baseline="0" dirty="0">
                <a:ln>
                  <a:noFill/>
                </a:ln>
                <a:solidFill>
                  <a:schemeClr val="tx1"/>
                </a:solidFill>
                <a:effectLst/>
                <a:ea typeface="MathJax_Main"/>
              </a:rPr>
              <a:t>,</a:t>
            </a:r>
            <a:r>
              <a:rPr kumimoji="0" lang="zh-CN" altLang="zh-CN" sz="2400" b="0" u="none" strike="noStrike" cap="none" normalizeH="0" baseline="0" dirty="0">
                <a:ln>
                  <a:noFill/>
                </a:ln>
                <a:solidFill>
                  <a:schemeClr val="tx1"/>
                </a:solidFill>
                <a:effectLst/>
                <a:ea typeface="MathJax_Math"/>
              </a:rPr>
              <a:t>r</a:t>
            </a:r>
            <a:r>
              <a:rPr kumimoji="0" lang="zh-CN" altLang="zh-CN" sz="2400" b="0" u="none" strike="noStrike" cap="none" normalizeH="0" baseline="0" dirty="0">
                <a:ln>
                  <a:noFill/>
                </a:ln>
                <a:solidFill>
                  <a:schemeClr val="tx1"/>
                </a:solidFill>
                <a:effectLst/>
                <a:ea typeface="MathJax_Main"/>
              </a:rPr>
              <a:t>]</a:t>
            </a:r>
            <a:r>
              <a:rPr kumimoji="0" lang="zh-CN" altLang="zh-CN" sz="2400" b="0" u="none" strike="noStrike" cap="none" normalizeH="0" baseline="0" dirty="0">
                <a:ln>
                  <a:noFill/>
                </a:ln>
                <a:solidFill>
                  <a:schemeClr val="tx1"/>
                </a:solidFill>
                <a:effectLst/>
              </a:rPr>
              <a:t>的</a:t>
            </a:r>
            <a:r>
              <a:rPr kumimoji="0" lang="zh-CN" altLang="zh-CN" sz="2400" b="0" u="none" strike="noStrike" cap="none" normalizeH="0" baseline="0" dirty="0">
                <a:ln>
                  <a:noFill/>
                </a:ln>
                <a:solidFill>
                  <a:schemeClr val="tx1"/>
                </a:solidFill>
                <a:effectLst/>
                <a:ea typeface="MathJax_Math"/>
              </a:rPr>
              <a:t>mex</a:t>
            </a:r>
            <a:r>
              <a:rPr kumimoji="0" lang="zh-CN" altLang="zh-CN" sz="2400" b="0" u="none" strike="noStrike" cap="none" normalizeH="0" baseline="0" dirty="0">
                <a:ln>
                  <a:noFill/>
                </a:ln>
                <a:solidFill>
                  <a:schemeClr val="tx1"/>
                </a:solidFill>
                <a:effectLst/>
              </a:rPr>
              <a:t>值为自然数中不属于该子序列的最小值，要求构造</a:t>
            </a:r>
            <a:r>
              <a:rPr kumimoji="0" lang="zh-CN" altLang="zh-CN" sz="2400" b="0" u="none" strike="noStrike" cap="none" normalizeH="0" baseline="0" dirty="0">
                <a:ln>
                  <a:noFill/>
                </a:ln>
                <a:solidFill>
                  <a:schemeClr val="tx1"/>
                </a:solidFill>
                <a:effectLst/>
                <a:ea typeface="MathJax_Math"/>
              </a:rPr>
              <a:t>a</a:t>
            </a:r>
            <a:r>
              <a:rPr kumimoji="0" lang="zh-CN" altLang="zh-CN" sz="2400" b="0" u="none" strike="noStrike" cap="none" normalizeH="0" baseline="0" dirty="0">
                <a:ln>
                  <a:noFill/>
                </a:ln>
                <a:solidFill>
                  <a:schemeClr val="tx1"/>
                </a:solidFill>
                <a:effectLst/>
              </a:rPr>
              <a:t>序列使得这</a:t>
            </a:r>
            <a:r>
              <a:rPr kumimoji="0" lang="zh-CN" altLang="zh-CN" sz="2400" b="0" u="none" strike="noStrike" cap="none" normalizeH="0" baseline="0" dirty="0">
                <a:ln>
                  <a:noFill/>
                </a:ln>
                <a:solidFill>
                  <a:schemeClr val="tx1"/>
                </a:solidFill>
                <a:effectLst/>
                <a:ea typeface="MathJax_Math"/>
              </a:rPr>
              <a:t>m</a:t>
            </a:r>
            <a:r>
              <a:rPr kumimoji="0" lang="zh-CN" altLang="zh-CN" sz="2400" b="0" u="none" strike="noStrike" cap="none" normalizeH="0" baseline="0" dirty="0">
                <a:ln>
                  <a:noFill/>
                </a:ln>
                <a:solidFill>
                  <a:schemeClr val="tx1"/>
                </a:solidFill>
                <a:effectLst/>
              </a:rPr>
              <a:t>个子序列的</a:t>
            </a:r>
            <a:r>
              <a:rPr kumimoji="0" lang="zh-CN" altLang="zh-CN" sz="2400" b="0" u="none" strike="noStrike" cap="none" normalizeH="0" baseline="0" dirty="0">
                <a:ln>
                  <a:noFill/>
                </a:ln>
                <a:solidFill>
                  <a:schemeClr val="tx1"/>
                </a:solidFill>
                <a:effectLst/>
                <a:ea typeface="MathJax_Math"/>
              </a:rPr>
              <a:t>mex</a:t>
            </a:r>
            <a:r>
              <a:rPr kumimoji="0" lang="zh-CN" altLang="zh-CN" sz="2400" b="0" u="none" strike="noStrike" cap="none" normalizeH="0" baseline="0" dirty="0">
                <a:ln>
                  <a:noFill/>
                </a:ln>
                <a:solidFill>
                  <a:schemeClr val="tx1"/>
                </a:solidFill>
                <a:effectLst/>
              </a:rPr>
              <a:t>值最小值最大化 </a:t>
            </a:r>
            <a:endParaRPr kumimoji="0" lang="zh-CN" altLang="zh-CN" sz="2400" b="0" u="none" strike="noStrike" cap="none" normalizeH="0" baseline="0" dirty="0">
              <a:ln>
                <a:noFill/>
              </a:ln>
              <a:solidFill>
                <a:schemeClr val="tx1"/>
              </a:solidFill>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739 –</a:t>
            </a:r>
            <a:r>
              <a:rPr lang="en-US" altLang="zh-CN" b="1" dirty="0" err="1"/>
              <a:t>A.Alyona</a:t>
            </a:r>
            <a:r>
              <a:rPr lang="en-US" altLang="zh-CN" b="1" dirty="0"/>
              <a:t> and </a:t>
            </a:r>
            <a:r>
              <a:rPr lang="en-US" altLang="zh-CN" b="1" dirty="0" err="1"/>
              <a:t>mex</a:t>
            </a:r>
            <a:endParaRPr lang="zh-CN" altLang="en-US" b="1" dirty="0"/>
          </a:p>
        </p:txBody>
      </p:sp>
      <p:sp>
        <p:nvSpPr>
          <p:cNvPr id="4" name="Rectangle 1"/>
          <p:cNvSpPr>
            <a:spLocks noGrp="1" noChangeArrowheads="1"/>
          </p:cNvSpPr>
          <p:nvPr>
            <p:ph idx="1"/>
          </p:nvPr>
        </p:nvSpPr>
        <p:spPr bwMode="auto">
          <a:xfrm>
            <a:off x="981075" y="1562606"/>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对于区间</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r</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0" u="none" strike="noStrike" cap="none" normalizeH="0" baseline="0" dirty="0">
                <a:ln>
                  <a:noFill/>
                </a:ln>
                <a:solidFill>
                  <a:schemeClr val="tx1"/>
                </a:solidFill>
                <a:effectLst/>
                <a:latin typeface="Arial" panose="020B0604020202020204" pitchFamily="34" charset="0"/>
              </a:rPr>
              <a:t>，其</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mex</a:t>
            </a:r>
            <a:r>
              <a:rPr kumimoji="0" lang="zh-CN" altLang="zh-CN" sz="2400" b="0" i="0" u="none" strike="noStrike" cap="none" normalizeH="0" baseline="0" dirty="0">
                <a:ln>
                  <a:noFill/>
                </a:ln>
                <a:solidFill>
                  <a:schemeClr val="tx1"/>
                </a:solidFill>
                <a:effectLst/>
                <a:latin typeface="Arial" panose="020B0604020202020204" pitchFamily="34" charset="0"/>
              </a:rPr>
              <a:t>值最大为</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r</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+1</a:t>
            </a:r>
            <a:r>
              <a:rPr kumimoji="0" lang="zh-CN" altLang="zh-CN" sz="2400" b="0" i="0" u="none" strike="noStrike" cap="none" normalizeH="0" baseline="0" dirty="0">
                <a:ln>
                  <a:noFill/>
                </a:ln>
                <a:solidFill>
                  <a:schemeClr val="tx1"/>
                </a:solidFill>
                <a:effectLst/>
                <a:latin typeface="Arial" panose="020B0604020202020204" pitchFamily="34" charset="0"/>
              </a:rPr>
              <a:t>，即该区间的这</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r</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+1</a:t>
            </a:r>
            <a:r>
              <a:rPr kumimoji="0" lang="zh-CN" altLang="zh-CN" sz="2400" b="0" i="0" u="none" strike="noStrike" cap="none" normalizeH="0" baseline="0" dirty="0">
                <a:ln>
                  <a:noFill/>
                </a:ln>
                <a:solidFill>
                  <a:schemeClr val="tx1"/>
                </a:solidFill>
                <a:effectLst/>
                <a:latin typeface="Arial" panose="020B0604020202020204" pitchFamily="34" charset="0"/>
              </a:rPr>
              <a:t>个数需要是</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0,1,...,</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r</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a:t>
            </a:r>
            <a:r>
              <a:rPr kumimoji="0" lang="zh-CN" altLang="zh-CN" sz="2400" b="0" i="0" u="none" strike="noStrike" cap="none" normalizeH="0" baseline="0" dirty="0">
                <a:ln>
                  <a:noFill/>
                </a:ln>
                <a:solidFill>
                  <a:schemeClr val="tx1"/>
                </a:solidFill>
                <a:effectLst/>
                <a:latin typeface="Arial" panose="020B0604020202020204" pitchFamily="34" charset="0"/>
              </a:rPr>
              <a:t>的一个排列</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故这</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a:t>
            </a:r>
            <a:r>
              <a:rPr kumimoji="0" lang="zh-CN" altLang="zh-CN" sz="2400" b="0" i="0" u="none" strike="noStrike" cap="none" normalizeH="0" baseline="0" dirty="0">
                <a:ln>
                  <a:noFill/>
                </a:ln>
                <a:solidFill>
                  <a:schemeClr val="tx1"/>
                </a:solidFill>
                <a:effectLst/>
                <a:latin typeface="Arial" panose="020B0604020202020204" pitchFamily="34" charset="0"/>
              </a:rPr>
              <a:t>个子序列的</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mex</a:t>
            </a:r>
            <a:r>
              <a:rPr kumimoji="0" lang="zh-CN" altLang="zh-CN" sz="2400" b="0" i="0" u="none" strike="noStrike" cap="none" normalizeH="0" baseline="0" dirty="0">
                <a:ln>
                  <a:noFill/>
                </a:ln>
                <a:solidFill>
                  <a:schemeClr val="tx1"/>
                </a:solidFill>
                <a:effectLst/>
                <a:latin typeface="Arial" panose="020B0604020202020204" pitchFamily="34" charset="0"/>
              </a:rPr>
              <a:t>值最小值最大只可能</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len</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min</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ri</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li</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+1,1≤</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i</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a:t>
            </a: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现在证明最大值是可以取到的</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只要把</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a</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1,...,</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an</a:t>
            </a:r>
            <a:r>
              <a:rPr kumimoji="0" lang="zh-CN" altLang="zh-CN" sz="2400" b="0" i="0" u="none" strike="noStrike" cap="none" normalizeH="0" baseline="0" dirty="0">
                <a:ln>
                  <a:noFill/>
                </a:ln>
                <a:solidFill>
                  <a:schemeClr val="tx1"/>
                </a:solidFill>
                <a:effectLst/>
                <a:latin typeface="Arial" panose="020B0604020202020204" pitchFamily="34" charset="0"/>
              </a:rPr>
              <a:t>构造为</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0,1,...,</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len</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−1,0,1,...,</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len</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−1,...</a:t>
            </a:r>
            <a:r>
              <a:rPr kumimoji="0" lang="zh-CN" altLang="zh-CN" sz="2400" b="0" i="0" u="none" strike="noStrike" cap="none" normalizeH="0" baseline="0" dirty="0">
                <a:ln>
                  <a:noFill/>
                </a:ln>
                <a:solidFill>
                  <a:schemeClr val="tx1"/>
                </a:solidFill>
                <a:effectLst/>
                <a:latin typeface="Arial" panose="020B0604020202020204" pitchFamily="34" charset="0"/>
              </a:rPr>
              <a:t>即可</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这样对于给出的任一子序列，由于其长度不小于</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len</a:t>
            </a:r>
            <a:r>
              <a:rPr kumimoji="0" lang="zh-CN" altLang="zh-CN" sz="2400" b="0" i="0" u="none" strike="noStrike" cap="none" normalizeH="0" baseline="0" dirty="0">
                <a:ln>
                  <a:noFill/>
                </a:ln>
                <a:solidFill>
                  <a:schemeClr val="tx1"/>
                </a:solidFill>
                <a:effectLst/>
                <a:latin typeface="Arial" panose="020B0604020202020204" pitchFamily="34" charset="0"/>
              </a:rPr>
              <a:t>，该区间中</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0,1,...,</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len</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−1</a:t>
            </a:r>
            <a:r>
              <a:rPr kumimoji="0" lang="zh-CN" altLang="zh-CN" sz="2400" b="0" i="0" u="none" strike="noStrike" cap="none" normalizeH="0" baseline="0" dirty="0">
                <a:ln>
                  <a:noFill/>
                </a:ln>
                <a:solidFill>
                  <a:schemeClr val="tx1"/>
                </a:solidFill>
                <a:effectLst/>
                <a:latin typeface="Arial" panose="020B0604020202020204" pitchFamily="34" charset="0"/>
              </a:rPr>
              <a:t>每个数字至少出现了一次，故其</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mex</a:t>
            </a:r>
            <a:r>
              <a:rPr kumimoji="0" lang="zh-CN" altLang="zh-CN" sz="2400" b="0" i="0" u="none" strike="noStrike" cap="none" normalizeH="0" baseline="0" dirty="0">
                <a:ln>
                  <a:noFill/>
                </a:ln>
                <a:solidFill>
                  <a:schemeClr val="tx1"/>
                </a:solidFill>
                <a:effectLst/>
                <a:latin typeface="Arial" panose="020B0604020202020204" pitchFamily="34" charset="0"/>
              </a:rPr>
              <a:t>值至少为</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len</a:t>
            </a:r>
            <a:r>
              <a:rPr kumimoji="0" lang="zh-CN" altLang="zh-CN" sz="2400" b="0" i="0" u="none" strike="noStrike" cap="none" normalizeH="0" baseline="0" dirty="0">
                <a:ln>
                  <a:noFill/>
                </a:ln>
                <a:solidFill>
                  <a:schemeClr val="tx1"/>
                </a:solidFill>
                <a:effectLst/>
                <a:latin typeface="Arial" panose="020B0604020202020204" pitchFamily="34" charset="0"/>
              </a:rPr>
              <a:t>，而对于最短的子序列去</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mex</a:t>
            </a:r>
            <a:r>
              <a:rPr kumimoji="0" lang="zh-CN" altLang="zh-CN" sz="2400" b="0" i="0" u="none" strike="noStrike" cap="none" normalizeH="0" baseline="0" dirty="0">
                <a:ln>
                  <a:noFill/>
                </a:ln>
                <a:solidFill>
                  <a:schemeClr val="tx1"/>
                </a:solidFill>
                <a:effectLst/>
                <a:latin typeface="Arial" panose="020B0604020202020204" pitchFamily="34" charset="0"/>
              </a:rPr>
              <a:t>值为</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len</a:t>
            </a:r>
            <a:r>
              <a:rPr kumimoji="0" lang="zh-CN" altLang="zh-CN" sz="2400" b="0" i="0" u="none" strike="noStrike" cap="none" normalizeH="0" baseline="0" dirty="0">
                <a:ln>
                  <a:noFill/>
                </a:ln>
                <a:solidFill>
                  <a:schemeClr val="tx1"/>
                </a:solidFill>
                <a:effectLst/>
                <a:latin typeface="Arial" panose="020B0604020202020204" pitchFamily="34" charset="0"/>
              </a:rPr>
              <a:t>，故此时答案为</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mex</a:t>
            </a:r>
            <a:r>
              <a:rPr kumimoji="0" lang="zh-CN" altLang="zh-CN" sz="2400" b="0" i="0" u="none" strike="noStrike" cap="none" normalizeH="0" baseline="0" dirty="0">
                <a:ln>
                  <a:noFill/>
                </a:ln>
                <a:solidFill>
                  <a:schemeClr val="tx1"/>
                </a:solidFill>
                <a:effectLst/>
                <a:latin typeface="Arial" panose="020B0604020202020204" pitchFamily="34"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网格</a:t>
            </a:r>
            <a:r>
              <a:rPr lang="en-US" altLang="zh-CN" b="1" dirty="0"/>
              <a:t>/</a:t>
            </a:r>
            <a:r>
              <a:rPr lang="zh-CN" altLang="en-US" b="1" dirty="0"/>
              <a:t>矩阵型构造</a:t>
            </a:r>
            <a:endParaRPr lang="zh-CN" altLang="en-US" b="1" dirty="0"/>
          </a:p>
        </p:txBody>
      </p:sp>
      <p:sp>
        <p:nvSpPr>
          <p:cNvPr id="3" name="内容占位符 2"/>
          <p:cNvSpPr>
            <a:spLocks noGrp="1"/>
          </p:cNvSpPr>
          <p:nvPr>
            <p:ph idx="1"/>
          </p:nvPr>
        </p:nvSpPr>
        <p:spPr/>
        <p:txBody>
          <a:bodyPr/>
          <a:lstStyle/>
          <a:p>
            <a:r>
              <a:rPr lang="zh-CN" altLang="en-US" dirty="0"/>
              <a:t>构造一个二维或者多维的网格</a:t>
            </a:r>
            <a:r>
              <a:rPr lang="en-US" altLang="zh-CN" dirty="0"/>
              <a:t>/</a:t>
            </a:r>
            <a:r>
              <a:rPr lang="zh-CN" altLang="en-US" dirty="0"/>
              <a:t>矩阵，使得满足某些条件。其中最经典的是网格填数题</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URAL 1979-Resources Distribution</a:t>
            </a:r>
            <a:endParaRPr lang="zh-CN" altLang="en-US" b="1" dirty="0"/>
          </a:p>
        </p:txBody>
      </p:sp>
      <p:sp>
        <p:nvSpPr>
          <p:cNvPr id="3" name="内容占位符 2"/>
          <p:cNvSpPr>
            <a:spLocks noGrp="1"/>
          </p:cNvSpPr>
          <p:nvPr>
            <p:ph idx="1"/>
          </p:nvPr>
        </p:nvSpPr>
        <p:spPr/>
        <p:txBody>
          <a:bodyPr/>
          <a:lstStyle/>
          <a:p>
            <a:r>
              <a:rPr lang="zh-CN" altLang="en-US" dirty="0"/>
              <a:t>在一个</a:t>
            </a:r>
            <a:r>
              <a:rPr lang="en-US" altLang="zh-CN" dirty="0"/>
              <a:t>N</a:t>
            </a:r>
            <a:r>
              <a:rPr lang="zh-CN" altLang="en-US" dirty="0"/>
              <a:t>阶正方体上的各个格子上填上</a:t>
            </a:r>
            <a:r>
              <a:rPr lang="en-US" altLang="zh-CN" dirty="0"/>
              <a:t>1 - 6*n*n </a:t>
            </a:r>
            <a:r>
              <a:rPr lang="zh-CN" altLang="en-US" dirty="0"/>
              <a:t>数字。</a:t>
            </a:r>
            <a:endParaRPr lang="zh-CN" altLang="en-US" dirty="0"/>
          </a:p>
          <a:p>
            <a:r>
              <a:rPr lang="zh-CN" altLang="en-US" dirty="0"/>
              <a:t>使得从任意格子出发向任意一个方向走一圈数字和都相同。</a:t>
            </a:r>
            <a:endParaRPr lang="zh-CN" altLang="en-US" dirty="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URAL 1979-Resources Distribution</a:t>
            </a:r>
            <a:endParaRPr lang="zh-CN" altLang="en-US" b="1" dirty="0"/>
          </a:p>
        </p:txBody>
      </p:sp>
      <p:sp>
        <p:nvSpPr>
          <p:cNvPr id="3" name="内容占位符 2"/>
          <p:cNvSpPr>
            <a:spLocks noGrp="1"/>
          </p:cNvSpPr>
          <p:nvPr>
            <p:ph idx="1"/>
          </p:nvPr>
        </p:nvSpPr>
        <p:spPr/>
        <p:txBody>
          <a:bodyPr/>
          <a:lstStyle/>
          <a:p>
            <a:r>
              <a:rPr lang="zh-CN" altLang="en-US" dirty="0"/>
              <a:t>考虑立方体如果一个格子在某个圈内，则其对面的格子也必然会在圈内，所以只要保证互为对面的格子的数字和为</a:t>
            </a:r>
            <a:r>
              <a:rPr lang="en-US" altLang="zh-CN" dirty="0"/>
              <a:t>6n^2+1.</a:t>
            </a:r>
            <a:r>
              <a:rPr lang="zh-CN" altLang="en-US" dirty="0"/>
              <a:t>即可保证对于所有的圈的和都相等，且等于</a:t>
            </a:r>
            <a:r>
              <a:rPr lang="en-US" altLang="zh-CN" dirty="0"/>
              <a:t>12n^3+2n</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710 –</a:t>
            </a:r>
            <a:r>
              <a:rPr lang="en-US" altLang="zh-CN" b="1" dirty="0" err="1"/>
              <a:t>C.Magic</a:t>
            </a:r>
            <a:r>
              <a:rPr lang="en-US" altLang="zh-CN" b="1" dirty="0"/>
              <a:t> Odd Square</a:t>
            </a:r>
            <a:endParaRPr lang="zh-CN" altLang="en-US" b="1" dirty="0"/>
          </a:p>
        </p:txBody>
      </p:sp>
      <p:sp>
        <p:nvSpPr>
          <p:cNvPr id="3" name="内容占位符 2"/>
          <p:cNvSpPr>
            <a:spLocks noGrp="1"/>
          </p:cNvSpPr>
          <p:nvPr>
            <p:ph idx="1"/>
          </p:nvPr>
        </p:nvSpPr>
        <p:spPr/>
        <p:txBody>
          <a:bodyPr/>
          <a:lstStyle/>
          <a:p>
            <a:r>
              <a:rPr lang="zh-CN" altLang="zh-CN" dirty="0">
                <a:latin typeface="Arial Unicode MS"/>
              </a:rPr>
              <a:t>给你1个奇数n, 让你构造一个n * n 的矩阵，要求保证这个矩阵的每行每列和主对角线上数字的和为奇数。</a:t>
            </a:r>
            <a:r>
              <a:rPr kumimoji="0" lang="zh-CN" altLang="zh-CN" sz="2000" b="0" i="0" u="none" strike="noStrike" cap="none" normalizeH="0" baseline="0" dirty="0">
                <a:ln>
                  <a:noFill/>
                </a:ln>
                <a:solidFill>
                  <a:schemeClr val="tx1"/>
                </a:solidFill>
                <a:effectLst/>
              </a:rPr>
              <a:t> </a:t>
            </a:r>
            <a:endParaRPr kumimoji="0" lang="zh-CN" altLang="zh-CN" sz="5400" b="0" i="0" u="none" strike="noStrike" cap="none" normalizeH="0" baseline="0" dirty="0">
              <a:ln>
                <a:noFill/>
              </a:ln>
              <a:solidFill>
                <a:schemeClr val="tx1"/>
              </a:solidFill>
              <a:effectLst/>
              <a:latin typeface="Arial" panose="020B0604020202020204" pitchFamily="34" charset="0"/>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t>组合博弈</a:t>
            </a:r>
            <a:endParaRPr lang="zh-CN" altLang="zh-CN" b="1"/>
          </a:p>
        </p:txBody>
      </p:sp>
      <p:sp>
        <p:nvSpPr>
          <p:cNvPr id="3" name="内容占位符 2"/>
          <p:cNvSpPr>
            <a:spLocks noGrp="1"/>
          </p:cNvSpPr>
          <p:nvPr>
            <p:ph idx="1"/>
          </p:nvPr>
        </p:nvSpPr>
        <p:spPr/>
        <p:txBody>
          <a:bodyPr/>
          <a:p>
            <a:r>
              <a:rPr lang="zh-CN" altLang="en-US"/>
              <a:t>组合博弈一般来说分为两种:无偏博弈(Impartial game)和有偏博弈(Partizangame).</a:t>
            </a:r>
            <a:endParaRPr lang="zh-CN" altLang="en-US"/>
          </a:p>
          <a:p>
            <a:r>
              <a:rPr lang="zh-CN" altLang="en-US"/>
              <a:t>无偏博弈指可允许的操作只和当前局面的状态有关而和操作的玩家无关的 博弈，有偏博弈中可允许的操作则还和当前操作玩家相关。 </a:t>
            </a:r>
            <a:endParaRPr lang="zh-CN" altLang="en-US"/>
          </a:p>
          <a:p>
            <a:r>
              <a:rPr lang="zh-CN" altLang="en-US"/>
              <a:t>我们今天主要讨论无偏博弈</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710 –</a:t>
            </a:r>
            <a:r>
              <a:rPr lang="en-US" altLang="zh-CN" b="1" dirty="0" err="1"/>
              <a:t>C.Magic</a:t>
            </a:r>
            <a:r>
              <a:rPr lang="en-US" altLang="zh-CN" b="1" dirty="0"/>
              <a:t> Odd Square</a:t>
            </a:r>
            <a:endParaRPr lang="zh-CN" altLang="en-US" b="1" dirty="0"/>
          </a:p>
        </p:txBody>
      </p:sp>
      <p:sp>
        <p:nvSpPr>
          <p:cNvPr id="3" name="内容占位符 2"/>
          <p:cNvSpPr>
            <a:spLocks noGrp="1"/>
          </p:cNvSpPr>
          <p:nvPr>
            <p:ph idx="1"/>
          </p:nvPr>
        </p:nvSpPr>
        <p:spPr/>
        <p:txBody>
          <a:bodyPr/>
          <a:lstStyle/>
          <a:p>
            <a:r>
              <a:rPr lang="zh-CN" altLang="en-US" dirty="0"/>
              <a:t>做法</a:t>
            </a:r>
            <a:r>
              <a:rPr lang="en-US" altLang="zh-CN" dirty="0"/>
              <a:t>1</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155929" y="2478350"/>
            <a:ext cx="9365792" cy="12726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710 –</a:t>
            </a:r>
            <a:r>
              <a:rPr lang="en-US" altLang="zh-CN" b="1" dirty="0" err="1"/>
              <a:t>C.Magic</a:t>
            </a:r>
            <a:r>
              <a:rPr lang="en-US" altLang="zh-CN" b="1" dirty="0"/>
              <a:t> Odd Square</a:t>
            </a:r>
            <a:endParaRPr lang="zh-CN" altLang="en-US" b="1" dirty="0"/>
          </a:p>
        </p:txBody>
      </p:sp>
      <p:sp>
        <p:nvSpPr>
          <p:cNvPr id="3" name="内容占位符 2"/>
          <p:cNvSpPr>
            <a:spLocks noGrp="1"/>
          </p:cNvSpPr>
          <p:nvPr>
            <p:ph idx="1"/>
          </p:nvPr>
        </p:nvSpPr>
        <p:spPr/>
        <p:txBody>
          <a:bodyPr>
            <a:normAutofit/>
          </a:bodyPr>
          <a:lstStyle/>
          <a:p>
            <a:r>
              <a:rPr lang="zh-CN" altLang="en-US" sz="2400" dirty="0"/>
              <a:t>做法</a:t>
            </a:r>
            <a:r>
              <a:rPr lang="en-US" altLang="zh-CN" sz="2400" dirty="0"/>
              <a:t>2 </a:t>
            </a:r>
            <a:r>
              <a:rPr lang="zh-CN" altLang="en-US" sz="2400" dirty="0"/>
              <a:t>构造幻方</a:t>
            </a:r>
            <a:endParaRPr lang="en-US" altLang="zh-CN" sz="2400" dirty="0"/>
          </a:p>
          <a:p>
            <a:pPr marL="0" lvl="0" indent="0" eaLnBrk="0" fontAlgn="base" hangingPunct="0">
              <a:lnSpc>
                <a:spcPct val="100000"/>
              </a:lnSpc>
              <a:spcBef>
                <a:spcPct val="0"/>
              </a:spcBef>
              <a:spcAft>
                <a:spcPct val="0"/>
              </a:spcAft>
              <a:buNone/>
            </a:pPr>
            <a:endParaRPr lang="zh-CN" altLang="zh-CN"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zh-CN" sz="2400" dirty="0">
                <a:latin typeface="Arial" panose="020B0604020202020204" pitchFamily="34" charset="0"/>
              </a:rPr>
              <a:t>  </a:t>
            </a:r>
            <a:r>
              <a:rPr lang="zh-CN" altLang="zh-CN" sz="2400" dirty="0">
                <a:latin typeface="Arial" panose="020B0604020202020204" pitchFamily="34" charset="0"/>
              </a:rPr>
              <a:t>数字1放在第一行中间 </a:t>
            </a:r>
            <a:endParaRPr lang="zh-CN" altLang="zh-CN"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zh-CN" sz="2400" dirty="0">
                <a:latin typeface="Arial" panose="020B0604020202020204" pitchFamily="34" charset="0"/>
              </a:rPr>
              <a:t>  </a:t>
            </a:r>
            <a:r>
              <a:rPr lang="zh-CN" altLang="zh-CN" sz="2400" dirty="0">
                <a:latin typeface="Arial" panose="020B0604020202020204" pitchFamily="34" charset="0"/>
              </a:rPr>
              <a:t>对于下一个数，循环找前一个数字的右上（相邻的网格 超出界限 则类似 第一行的右上是第 N 行，第N列的右上是第一列） </a:t>
            </a:r>
            <a:endParaRPr lang="zh-CN" altLang="zh-CN"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zh-CN" sz="2400" dirty="0">
                <a:latin typeface="Arial" panose="020B0604020202020204" pitchFamily="34" charset="0"/>
              </a:rPr>
              <a:t>  </a:t>
            </a:r>
            <a:r>
              <a:rPr lang="zh-CN" altLang="zh-CN" sz="2400" dirty="0">
                <a:latin typeface="Arial" panose="020B0604020202020204" pitchFamily="34" charset="0"/>
              </a:rPr>
              <a:t>若右上存在数字，则放到正下方。 </a:t>
            </a:r>
            <a:endParaRPr lang="zh-CN" altLang="zh-CN" sz="2400" dirty="0">
              <a:latin typeface="Arial" panose="020B0604020202020204" pitchFamily="34" charset="0"/>
            </a:endParaRPr>
          </a:p>
          <a:p>
            <a:endParaRPr lang="en-US" altLang="zh-CN" sz="2400" dirty="0"/>
          </a:p>
          <a:p>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字符串型构造</a:t>
            </a:r>
            <a:endParaRPr lang="zh-CN" altLang="en-US" b="1" dirty="0"/>
          </a:p>
        </p:txBody>
      </p:sp>
      <p:sp>
        <p:nvSpPr>
          <p:cNvPr id="3" name="内容占位符 2"/>
          <p:cNvSpPr>
            <a:spLocks noGrp="1"/>
          </p:cNvSpPr>
          <p:nvPr>
            <p:ph idx="1"/>
          </p:nvPr>
        </p:nvSpPr>
        <p:spPr/>
        <p:txBody>
          <a:bodyPr>
            <a:normAutofit/>
          </a:bodyPr>
          <a:lstStyle/>
          <a:p>
            <a:r>
              <a:rPr lang="zh-CN" altLang="en-US" sz="2400" dirty="0"/>
              <a:t>构造一个或若干个字符串，使得字符串满足某些条件</a:t>
            </a:r>
            <a:endParaRPr lang="en-US" altLang="zh-CN" sz="2400" dirty="0"/>
          </a:p>
          <a:p>
            <a:r>
              <a:rPr lang="zh-CN" altLang="en-US" sz="2400" dirty="0"/>
              <a:t>其做法一般就是题目中涉及</a:t>
            </a:r>
            <a:r>
              <a:rPr lang="zh-CN" altLang="en-US" sz="2400"/>
              <a:t>到字符串算法的改版</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a:t>
            </a:r>
            <a:r>
              <a:rPr lang="en-US" altLang="zh-CN" b="1" dirty="0"/>
              <a:t> 725 –</a:t>
            </a:r>
            <a:r>
              <a:rPr lang="en-US" altLang="zh-CN" b="1" dirty="0" err="1"/>
              <a:t>C.Hidden</a:t>
            </a:r>
            <a:r>
              <a:rPr lang="en-US" altLang="zh-CN" b="1" dirty="0"/>
              <a:t> Word</a:t>
            </a:r>
            <a:endParaRPr lang="zh-CN" altLang="en-US" b="1" dirty="0"/>
          </a:p>
        </p:txBody>
      </p:sp>
      <p:sp>
        <p:nvSpPr>
          <p:cNvPr id="3" name="内容占位符 2"/>
          <p:cNvSpPr>
            <a:spLocks noGrp="1"/>
          </p:cNvSpPr>
          <p:nvPr>
            <p:ph idx="1"/>
          </p:nvPr>
        </p:nvSpPr>
        <p:spPr/>
        <p:txBody>
          <a:bodyPr/>
          <a:lstStyle/>
          <a:p>
            <a:r>
              <a:rPr lang="zh-CN" altLang="en-US" dirty="0"/>
              <a:t>给一个长为</a:t>
            </a:r>
            <a:r>
              <a:rPr lang="en-US" altLang="zh-CN" dirty="0"/>
              <a:t>27</a:t>
            </a:r>
            <a:r>
              <a:rPr lang="zh-CN" altLang="en-US" dirty="0"/>
              <a:t>的字符串</a:t>
            </a:r>
            <a:r>
              <a:rPr lang="en-US" altLang="zh-CN" dirty="0"/>
              <a:t>S,</a:t>
            </a:r>
            <a:r>
              <a:rPr lang="zh-CN" altLang="en-US" dirty="0"/>
              <a:t>其中每个字符至少出现一次。现在要构造一个</a:t>
            </a:r>
            <a:r>
              <a:rPr lang="en-US" altLang="zh-CN" dirty="0"/>
              <a:t>2</a:t>
            </a:r>
            <a:r>
              <a:rPr lang="zh-CN" altLang="en-US" dirty="0"/>
              <a:t>*</a:t>
            </a:r>
            <a:r>
              <a:rPr lang="en-US" altLang="zh-CN" dirty="0"/>
              <a:t>13</a:t>
            </a:r>
            <a:r>
              <a:rPr lang="zh-CN" altLang="en-US" dirty="0"/>
              <a:t>的表格，使得表格中每个字母都出现恰好一次，并且对于</a:t>
            </a:r>
            <a:r>
              <a:rPr lang="en-US" altLang="zh-CN" dirty="0"/>
              <a:t>S</a:t>
            </a:r>
            <a:r>
              <a:rPr lang="zh-CN" altLang="en-US" dirty="0"/>
              <a:t>中的每一对相邻的字母，其在表格中也要八联通相邻。多解输出任意一组，无解输出</a:t>
            </a:r>
            <a:r>
              <a:rPr lang="en-US" altLang="zh-CN" dirty="0"/>
              <a:t>”Impossible”.</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a:t>
            </a:r>
            <a:r>
              <a:rPr lang="en-US" altLang="zh-CN" b="1" dirty="0"/>
              <a:t> 725 –</a:t>
            </a:r>
            <a:r>
              <a:rPr lang="en-US" altLang="zh-CN" b="1" dirty="0" err="1"/>
              <a:t>C.Hidden</a:t>
            </a:r>
            <a:r>
              <a:rPr lang="en-US" altLang="zh-CN" b="1" dirty="0"/>
              <a:t> Word</a:t>
            </a:r>
            <a:endParaRPr lang="zh-CN" altLang="en-US" b="1" dirty="0"/>
          </a:p>
        </p:txBody>
      </p:sp>
      <p:sp>
        <p:nvSpPr>
          <p:cNvPr id="3" name="内容占位符 2"/>
          <p:cNvSpPr>
            <a:spLocks noGrp="1"/>
          </p:cNvSpPr>
          <p:nvPr>
            <p:ph idx="1"/>
          </p:nvPr>
        </p:nvSpPr>
        <p:spPr/>
        <p:txBody>
          <a:bodyPr/>
          <a:lstStyle/>
          <a:p>
            <a:r>
              <a:rPr lang="zh-CN" altLang="en-US" dirty="0"/>
              <a:t>首先有且仅有一个字母</a:t>
            </a:r>
            <a:r>
              <a:rPr lang="en-US" altLang="zh-CN" dirty="0"/>
              <a:t>c</a:t>
            </a:r>
            <a:r>
              <a:rPr lang="zh-CN" altLang="en-US" dirty="0"/>
              <a:t>出现两次，如果这个</a:t>
            </a:r>
            <a:r>
              <a:rPr lang="en-US" altLang="zh-CN" dirty="0"/>
              <a:t>c</a:t>
            </a:r>
            <a:r>
              <a:rPr lang="zh-CN" altLang="en-US" dirty="0"/>
              <a:t>在原串两次出现位置相邻就无解。</a:t>
            </a:r>
            <a:endParaRPr lang="en-US" altLang="zh-CN" dirty="0"/>
          </a:p>
          <a:p>
            <a:r>
              <a:rPr lang="zh-CN" altLang="en-US" dirty="0"/>
              <a:t>否则考虑将其中一个字母</a:t>
            </a:r>
            <a:r>
              <a:rPr lang="en-US" altLang="zh-CN" dirty="0"/>
              <a:t>c</a:t>
            </a:r>
            <a:r>
              <a:rPr lang="zh-CN" altLang="en-US" dirty="0"/>
              <a:t>先删掉，然后把剩下</a:t>
            </a:r>
            <a:r>
              <a:rPr lang="en-US" altLang="zh-CN" dirty="0"/>
              <a:t>26</a:t>
            </a:r>
            <a:r>
              <a:rPr lang="zh-CN" altLang="en-US" dirty="0"/>
              <a:t>个字母按照顺序旋成一个</a:t>
            </a:r>
            <a:r>
              <a:rPr lang="en-US" altLang="zh-CN" dirty="0"/>
              <a:t>2*13</a:t>
            </a:r>
            <a:r>
              <a:rPr lang="zh-CN" altLang="en-US" dirty="0"/>
              <a:t>的圈，然后不断旋转这个字母圈，直到满足题目条件为止。</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677525" cy="1325563"/>
          </a:xfrm>
        </p:spPr>
        <p:txBody>
          <a:bodyPr/>
          <a:lstStyle/>
          <a:p>
            <a:r>
              <a:rPr lang="en-US" altLang="zh-CN" b="1" dirty="0"/>
              <a:t>EC-final 2015 –</a:t>
            </a:r>
            <a:r>
              <a:rPr lang="en-US" altLang="zh-CN" b="1" dirty="0" err="1"/>
              <a:t>C.Suffixes</a:t>
            </a:r>
            <a:r>
              <a:rPr lang="en-US" altLang="zh-CN" b="1" dirty="0"/>
              <a:t> and Palindromes</a:t>
            </a:r>
            <a:r>
              <a:rPr lang="zh-CN" altLang="en-US" b="1" dirty="0"/>
              <a:t>改</a:t>
            </a:r>
            <a:endParaRPr lang="zh-CN" altLang="en-US" b="1"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的数组</a:t>
            </a:r>
            <a:r>
              <a:rPr lang="en-US" altLang="zh-CN" dirty="0"/>
              <a:t>R,</a:t>
            </a:r>
            <a:r>
              <a:rPr lang="zh-CN" altLang="en-US" dirty="0"/>
              <a:t>要求构造一个长为</a:t>
            </a:r>
            <a:r>
              <a:rPr lang="en-US" altLang="zh-CN" dirty="0"/>
              <a:t>n</a:t>
            </a:r>
            <a:r>
              <a:rPr lang="zh-CN" altLang="en-US" dirty="0"/>
              <a:t>的字符串</a:t>
            </a:r>
            <a:r>
              <a:rPr lang="en-US" altLang="zh-CN" dirty="0"/>
              <a:t>S,</a:t>
            </a:r>
            <a:r>
              <a:rPr lang="zh-CN" altLang="en-US" dirty="0"/>
              <a:t>使得</a:t>
            </a:r>
            <a:r>
              <a:rPr lang="en-US" altLang="zh-CN" dirty="0"/>
              <a:t>S</a:t>
            </a:r>
            <a:r>
              <a:rPr lang="zh-CN" altLang="en-US" dirty="0"/>
              <a:t>的回文半径数组恰好为</a:t>
            </a:r>
            <a:r>
              <a:rPr lang="en-US" altLang="zh-CN" dirty="0"/>
              <a:t>R,</a:t>
            </a:r>
            <a:r>
              <a:rPr lang="zh-CN" altLang="en-US" dirty="0"/>
              <a:t>无解输出“</a:t>
            </a:r>
            <a:r>
              <a:rPr lang="en-US" altLang="zh-CN" dirty="0"/>
              <a:t>Impossible</a:t>
            </a:r>
            <a:r>
              <a:rPr lang="zh-CN" altLang="en-US" dirty="0"/>
              <a:t>”</a:t>
            </a:r>
            <a:r>
              <a:rPr lang="en-US" altLang="zh-CN" dirty="0"/>
              <a:t>.</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677525" cy="1325563"/>
          </a:xfrm>
        </p:spPr>
        <p:txBody>
          <a:bodyPr/>
          <a:lstStyle/>
          <a:p>
            <a:r>
              <a:rPr lang="en-US" altLang="zh-CN" b="1" dirty="0"/>
              <a:t>EC-final 2015 –</a:t>
            </a:r>
            <a:r>
              <a:rPr lang="en-US" altLang="zh-CN" b="1" dirty="0" err="1"/>
              <a:t>C.Suffixes</a:t>
            </a:r>
            <a:r>
              <a:rPr lang="en-US" altLang="zh-CN" b="1" dirty="0"/>
              <a:t> and Palindromes</a:t>
            </a:r>
            <a:r>
              <a:rPr lang="zh-CN" altLang="en-US" b="1" dirty="0"/>
              <a:t>改</a:t>
            </a:r>
            <a:endParaRPr lang="zh-CN" altLang="en-US" b="1" dirty="0"/>
          </a:p>
        </p:txBody>
      </p:sp>
      <p:sp>
        <p:nvSpPr>
          <p:cNvPr id="3" name="内容占位符 2"/>
          <p:cNvSpPr>
            <a:spLocks noGrp="1"/>
          </p:cNvSpPr>
          <p:nvPr>
            <p:ph idx="1"/>
          </p:nvPr>
        </p:nvSpPr>
        <p:spPr/>
        <p:txBody>
          <a:bodyPr/>
          <a:lstStyle/>
          <a:p>
            <a:r>
              <a:rPr lang="zh-CN" altLang="en-US" dirty="0"/>
              <a:t>这个题虽然是已知半径数组求串，但也可以用</a:t>
            </a:r>
            <a:r>
              <a:rPr lang="en-US" altLang="zh-CN" dirty="0" err="1"/>
              <a:t>Manacher</a:t>
            </a:r>
            <a:r>
              <a:rPr lang="zh-CN" altLang="en-US" dirty="0"/>
              <a:t>来做</a:t>
            </a:r>
            <a:endParaRPr lang="en-US" altLang="zh-CN" dirty="0"/>
          </a:p>
          <a:p>
            <a:r>
              <a:rPr lang="zh-CN" altLang="en-US" dirty="0"/>
              <a:t>回文半径</a:t>
            </a:r>
            <a:r>
              <a:rPr lang="en-US" altLang="zh-CN" dirty="0"/>
              <a:t>Ri</a:t>
            </a:r>
            <a:r>
              <a:rPr lang="zh-CN" altLang="en-US" dirty="0"/>
              <a:t>提供的信息有两个：</a:t>
            </a:r>
            <a:endParaRPr lang="en-US" altLang="zh-CN" dirty="0"/>
          </a:p>
          <a:p>
            <a:endParaRPr lang="en-US" altLang="zh-CN" dirty="0"/>
          </a:p>
          <a:p>
            <a:endParaRPr lang="en-US" altLang="zh-CN" dirty="0"/>
          </a:p>
          <a:p>
            <a:r>
              <a:rPr lang="zh-CN" altLang="en-US" dirty="0"/>
              <a:t>由</a:t>
            </a:r>
            <a:r>
              <a:rPr lang="en-US" altLang="zh-CN" dirty="0" err="1"/>
              <a:t>manacher</a:t>
            </a:r>
            <a:r>
              <a:rPr lang="zh-CN" altLang="en-US" dirty="0"/>
              <a:t>算法思想可知，第一个信息的本质独立的相等关系只有</a:t>
            </a:r>
            <a:r>
              <a:rPr lang="en-US" altLang="zh-CN" dirty="0"/>
              <a:t>O(n)</a:t>
            </a:r>
            <a:r>
              <a:rPr lang="zh-CN" altLang="en-US" dirty="0"/>
              <a:t>个，然后第二个信息中的不等关系也是</a:t>
            </a:r>
            <a:r>
              <a:rPr lang="en-US" altLang="zh-CN" dirty="0"/>
              <a:t>O(n)</a:t>
            </a:r>
            <a:r>
              <a:rPr lang="zh-CN" altLang="en-US" dirty="0"/>
              <a:t>个，所以可以把相等关系用并查集维护，依次判断每一个不等关系是否矛盾，如无矛盾，则令</a:t>
            </a:r>
            <a:r>
              <a:rPr lang="en-US" altLang="zh-CN" dirty="0" err="1"/>
              <a:t>si</a:t>
            </a:r>
            <a:r>
              <a:rPr lang="en-US" altLang="zh-CN" dirty="0"/>
              <a:t>=find(</a:t>
            </a:r>
            <a:r>
              <a:rPr lang="en-US" altLang="zh-CN" dirty="0" err="1"/>
              <a:t>i</a:t>
            </a:r>
            <a:r>
              <a:rPr lang="en-US" altLang="zh-CN" dirty="0"/>
              <a:t>)</a:t>
            </a:r>
            <a:r>
              <a:rPr lang="zh-CN" altLang="en-US" dirty="0"/>
              <a:t>即可。</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166668" y="2879368"/>
            <a:ext cx="3314987" cy="89923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677525" cy="1325563"/>
          </a:xfrm>
        </p:spPr>
        <p:txBody>
          <a:bodyPr/>
          <a:lstStyle/>
          <a:p>
            <a:r>
              <a:rPr lang="zh-CN" altLang="en-US" b="1" dirty="0"/>
              <a:t>图论型构造</a:t>
            </a:r>
            <a:endParaRPr lang="zh-CN" altLang="en-US" b="1" dirty="0"/>
          </a:p>
        </p:txBody>
      </p:sp>
      <p:sp>
        <p:nvSpPr>
          <p:cNvPr id="3" name="内容占位符 2"/>
          <p:cNvSpPr>
            <a:spLocks noGrp="1"/>
          </p:cNvSpPr>
          <p:nvPr>
            <p:ph idx="1"/>
          </p:nvPr>
        </p:nvSpPr>
        <p:spPr/>
        <p:txBody>
          <a:bodyPr/>
          <a:lstStyle/>
          <a:p>
            <a:r>
              <a:rPr lang="zh-CN" altLang="en-US" dirty="0"/>
              <a:t>图论型构造是构造题中最为经典的类型之一，风格多样，而趣味无穷</a:t>
            </a:r>
            <a:endParaRPr lang="en-US" altLang="zh-CN" dirty="0"/>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677525" cy="1325563"/>
          </a:xfrm>
        </p:spPr>
        <p:txBody>
          <a:bodyPr/>
          <a:lstStyle/>
          <a:p>
            <a:r>
              <a:rPr lang="en-US" altLang="zh-CN" b="1" dirty="0" err="1"/>
              <a:t>Codeforces</a:t>
            </a:r>
            <a:r>
              <a:rPr lang="en-US" altLang="zh-CN" b="1" dirty="0"/>
              <a:t> 901 –</a:t>
            </a:r>
            <a:r>
              <a:rPr lang="en-US" altLang="zh-CN" b="1" dirty="0" err="1"/>
              <a:t>D.Weighting</a:t>
            </a:r>
            <a:r>
              <a:rPr lang="en-US" altLang="zh-CN" b="1" dirty="0"/>
              <a:t> a Tree</a:t>
            </a:r>
            <a:endParaRPr lang="zh-CN" altLang="en-US" b="1" dirty="0"/>
          </a:p>
        </p:txBody>
      </p:sp>
      <p:sp>
        <p:nvSpPr>
          <p:cNvPr id="4" name="Rectangle 1"/>
          <p:cNvSpPr>
            <a:spLocks noGrp="1" noChangeArrowheads="1"/>
          </p:cNvSpPr>
          <p:nvPr>
            <p:ph idx="1"/>
          </p:nvPr>
        </p:nvSpPr>
        <p:spPr bwMode="auto">
          <a:xfrm>
            <a:off x="966787" y="1973443"/>
            <a:ext cx="102203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一个 </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n</a:t>
            </a:r>
            <a:r>
              <a:rPr kumimoji="0" lang="zh-CN" altLang="zh-CN" sz="2400" b="0" i="0" u="none" strike="noStrike" cap="none" normalizeH="0" baseline="0" dirty="0">
                <a:ln>
                  <a:noFill/>
                </a:ln>
                <a:solidFill>
                  <a:schemeClr val="tx1"/>
                </a:solidFill>
                <a:effectLst/>
                <a:latin typeface="Arial" panose="020B0604020202020204" pitchFamily="34" charset="0"/>
              </a:rPr>
              <a:t> 个点 </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m</a:t>
            </a:r>
            <a:r>
              <a:rPr kumimoji="0" lang="zh-CN" altLang="zh-CN" sz="2400" b="0" i="0" u="none" strike="noStrike" cap="none" normalizeH="0" baseline="0" dirty="0">
                <a:ln>
                  <a:noFill/>
                </a:ln>
                <a:solidFill>
                  <a:schemeClr val="tx1"/>
                </a:solidFill>
                <a:effectLst/>
                <a:latin typeface="Arial" panose="020B0604020202020204" pitchFamily="34" charset="0"/>
              </a:rPr>
              <a:t> 条边的无向连通图中每个点都有一个权值，现在要求给每条边定一个权值，满足每个点的权值等于所有相连的边权之和，权值可负。</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2400" dirty="0">
                <a:latin typeface="Arial" panose="020B0604020202020204" pitchFamily="34" charset="0"/>
              </a:rPr>
              <a:t>边权范围在</a:t>
            </a:r>
            <a:r>
              <a:rPr lang="en-US" altLang="zh-CN" sz="2400" dirty="0">
                <a:latin typeface="Arial" panose="020B0604020202020204" pitchFamily="34" charset="0"/>
              </a:rPr>
              <a:t>[-2n^2,2n^2]</a:t>
            </a:r>
            <a:r>
              <a:rPr kumimoji="0" lang="zh-CN" altLang="zh-CN" sz="2400" b="0" i="0" u="none" strike="noStrike" cap="none" normalizeH="0" baseline="0" dirty="0">
                <a:ln>
                  <a:noFill/>
                </a:ln>
                <a:solidFill>
                  <a:schemeClr val="tx1"/>
                </a:solidFill>
                <a:effectLst/>
                <a:latin typeface="Arial" panose="020B0604020202020204" pitchFamily="34"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901 –</a:t>
            </a:r>
            <a:r>
              <a:rPr lang="en-US" altLang="zh-CN" b="1" dirty="0" err="1"/>
              <a:t>D.Weighting</a:t>
            </a:r>
            <a:r>
              <a:rPr lang="en-US" altLang="zh-CN" b="1" dirty="0"/>
              <a:t> a Tree</a:t>
            </a:r>
            <a:endParaRPr lang="zh-CN" altLang="en-US" b="1" dirty="0"/>
          </a:p>
        </p:txBody>
      </p:sp>
      <p:sp>
        <p:nvSpPr>
          <p:cNvPr id="5" name="Rectangle 1"/>
          <p:cNvSpPr>
            <a:spLocks noChangeArrowheads="1"/>
          </p:cNvSpPr>
          <p:nvPr/>
        </p:nvSpPr>
        <p:spPr bwMode="auto">
          <a:xfrm>
            <a:off x="754737" y="1859994"/>
            <a:ext cx="114372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如果图是一棵树，那么方案就是唯一的，直接判一下就可以了，因为可以从叶子开始逐个确定回去。</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否则先搞一棵 </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Dfs</a:t>
            </a:r>
            <a:r>
              <a:rPr kumimoji="0" lang="zh-CN" altLang="zh-CN" sz="2400" b="0" i="0" u="none" strike="noStrike" cap="none" normalizeH="0" baseline="0" dirty="0">
                <a:ln>
                  <a:noFill/>
                </a:ln>
                <a:solidFill>
                  <a:schemeClr val="tx1"/>
                </a:solidFill>
                <a:effectLst/>
                <a:latin typeface="Arial" panose="020B0604020202020204" pitchFamily="34" charset="0"/>
              </a:rPr>
              <a:t>树，先不管其他边，跑一遍，这时根节点可能还不满足条件（权值不为 </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0</a:t>
            </a:r>
            <a:r>
              <a:rPr kumimoji="0" lang="zh-CN" altLang="zh-CN" sz="2400" b="0" i="0" u="none" strike="noStrike" cap="none" normalizeH="0" baseline="0" dirty="0">
                <a:ln>
                  <a:noFill/>
                </a:ln>
                <a:solidFill>
                  <a:schemeClr val="tx1"/>
                </a:solidFill>
                <a:effectLst/>
                <a:latin typeface="Arial" panose="020B0604020202020204" pitchFamily="34"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这时考虑其他的边，一条非树边会形成一个环：</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2400" b="0" i="0" u="none" strike="noStrike" cap="none" normalizeH="0" baseline="0" dirty="0">
                <a:ln>
                  <a:noFill/>
                </a:ln>
                <a:solidFill>
                  <a:schemeClr val="tx1"/>
                </a:solidFill>
                <a:effectLst/>
                <a:latin typeface="Arial" panose="020B0604020202020204" pitchFamily="34" charset="0"/>
              </a:rPr>
              <a:t>如果是偶环，无论这条边权值如何变，都不会对根节点产生贡献；</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2400" b="0" i="0" u="none" strike="noStrike" cap="none" normalizeH="0" baseline="0" dirty="0">
                <a:ln>
                  <a:noFill/>
                </a:ln>
                <a:solidFill>
                  <a:schemeClr val="tx1"/>
                </a:solidFill>
                <a:effectLst/>
                <a:latin typeface="Arial" panose="020B0604020202020204" pitchFamily="34" charset="0"/>
              </a:rPr>
              <a:t>如果是奇环，当这条边权值改变 </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w</a:t>
            </a:r>
            <a:r>
              <a:rPr kumimoji="0" lang="zh-CN" altLang="zh-CN" sz="2400" b="0" i="0" u="none" strike="noStrike" cap="none" normalizeH="0" baseline="0" dirty="0">
                <a:ln>
                  <a:noFill/>
                </a:ln>
                <a:solidFill>
                  <a:schemeClr val="tx1"/>
                </a:solidFill>
                <a:effectLst/>
                <a:latin typeface="Arial" panose="020B0604020202020204" pitchFamily="34" charset="0"/>
              </a:rPr>
              <a:t>的时候，根据上面那个节点的奇偶性会对根产生 </a:t>
            </a:r>
            <a:r>
              <a:rPr kumimoji="0" lang="zh-CN" altLang="zh-CN" sz="2400" b="0" i="0" u="none" strike="noStrike" cap="none" normalizeH="0" baseline="0" dirty="0">
                <a:ln>
                  <a:noFill/>
                </a:ln>
                <a:solidFill>
                  <a:schemeClr val="tx1"/>
                </a:solidFill>
                <a:effectLst/>
                <a:latin typeface="Arial" panose="020B0604020202020204" pitchFamily="34" charset="0"/>
                <a:ea typeface="MathJax_Main"/>
              </a:rPr>
              <a:t>±2</a:t>
            </a:r>
            <a:r>
              <a:rPr kumimoji="0" lang="zh-CN" altLang="zh-CN" sz="2400" b="0" i="1" u="none" strike="noStrike" cap="none" normalizeH="0" baseline="0" dirty="0">
                <a:ln>
                  <a:noFill/>
                </a:ln>
                <a:solidFill>
                  <a:schemeClr val="tx1"/>
                </a:solidFill>
                <a:effectLst/>
                <a:latin typeface="Arial" panose="020B0604020202020204" pitchFamily="34" charset="0"/>
                <a:ea typeface="MathJax_Math"/>
              </a:rPr>
              <a:t>w</a:t>
            </a:r>
            <a:r>
              <a:rPr kumimoji="0" lang="zh-CN" altLang="zh-CN" sz="2400" b="0" i="0" u="none" strike="noStrike" cap="none" normalizeH="0" baseline="0" dirty="0">
                <a:ln>
                  <a:noFill/>
                </a:ln>
                <a:solidFill>
                  <a:schemeClr val="tx1"/>
                </a:solidFill>
                <a:effectLst/>
                <a:latin typeface="Arial" panose="020B0604020202020204" pitchFamily="34" charset="0"/>
              </a:rPr>
              <a:t>的贡献。</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tx1"/>
                </a:solidFill>
                <a:effectLst/>
                <a:latin typeface="Arial" panose="020B0604020202020204" pitchFamily="34" charset="0"/>
              </a:rPr>
              <a:t>此时如果根节点需要的权值是奇数如何变化都是无法满足的，当为偶数的时候可以构造出一组合法方案。</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博弈论</a:t>
            </a:r>
            <a:endParaRPr lang="zh-CN" altLang="en-US" b="1" dirty="0"/>
          </a:p>
        </p:txBody>
      </p:sp>
      <p:sp>
        <p:nvSpPr>
          <p:cNvPr id="3" name="内容占位符 2"/>
          <p:cNvSpPr>
            <a:spLocks noGrp="1"/>
          </p:cNvSpPr>
          <p:nvPr>
            <p:ph idx="1"/>
          </p:nvPr>
        </p:nvSpPr>
        <p:spPr/>
        <p:txBody>
          <a:bodyPr/>
          <a:lstStyle/>
          <a:p>
            <a:r>
              <a:rPr lang="zh-CN" altLang="en-US" dirty="0"/>
              <a:t>对称博弈：人类的本质就是复读机</a:t>
            </a:r>
            <a:endParaRPr lang="en-US" altLang="zh-CN" dirty="0"/>
          </a:p>
          <a:p>
            <a:r>
              <a:rPr lang="en-US" altLang="zh-CN" dirty="0"/>
              <a:t>POJ-2484</a:t>
            </a:r>
            <a:r>
              <a:rPr lang="zh-CN" altLang="en-US" dirty="0"/>
              <a:t>：给定 </a:t>
            </a:r>
            <a:r>
              <a:rPr lang="en-US" altLang="zh-CN" i="1" dirty="0"/>
              <a:t>n </a:t>
            </a:r>
            <a:r>
              <a:rPr lang="zh-CN" altLang="en-US" dirty="0"/>
              <a:t>个硬币，围成一圈，两个人每次可以取走一个或者两个相邻的硬币，没办法行动的人输，你会怎么玩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POI 2013 Tower Defense game</a:t>
            </a:r>
            <a:endParaRPr lang="zh-CN" altLang="en-US" b="1" dirty="0"/>
          </a:p>
        </p:txBody>
      </p:sp>
      <p:sp>
        <p:nvSpPr>
          <p:cNvPr id="3" name="内容占位符 2"/>
          <p:cNvSpPr>
            <a:spLocks noGrp="1"/>
          </p:cNvSpPr>
          <p:nvPr>
            <p:ph idx="1"/>
          </p:nvPr>
        </p:nvSpPr>
        <p:spPr/>
        <p:txBody>
          <a:bodyPr>
            <a:normAutofit fontScale="92500" lnSpcReduction="10000"/>
          </a:bodyPr>
          <a:lstStyle/>
          <a:p>
            <a:r>
              <a:rPr lang="zh-CN" altLang="en-US" dirty="0"/>
              <a:t>一个国家有 </a:t>
            </a:r>
            <a:r>
              <a:rPr lang="en-US" altLang="zh-CN" i="1" dirty="0"/>
              <a:t>n </a:t>
            </a:r>
            <a:r>
              <a:rPr lang="zh-CN" altLang="en-US" dirty="0"/>
              <a:t>个城市和 </a:t>
            </a:r>
            <a:r>
              <a:rPr lang="en-US" altLang="zh-CN" i="1" dirty="0"/>
              <a:t>m </a:t>
            </a:r>
            <a:r>
              <a:rPr lang="zh-CN" altLang="en-US" dirty="0"/>
              <a:t>条长度均为 </a:t>
            </a:r>
            <a:r>
              <a:rPr lang="en-US" altLang="zh-CN" dirty="0"/>
              <a:t>1 </a:t>
            </a:r>
            <a:r>
              <a:rPr lang="zh-CN" altLang="en-US" dirty="0"/>
              <a:t>的无向道路。这</a:t>
            </a:r>
            <a:br>
              <a:rPr lang="zh-CN" altLang="en-US" dirty="0"/>
            </a:br>
            <a:r>
              <a:rPr lang="zh-CN" altLang="en-US" dirty="0"/>
              <a:t>个国家 </a:t>
            </a:r>
            <a:r>
              <a:rPr lang="en-US" altLang="zh-CN" i="1" dirty="0"/>
              <a:t>k </a:t>
            </a:r>
            <a:r>
              <a:rPr lang="zh-CN" altLang="en-US" dirty="0"/>
              <a:t>个城市中建有防御塔，一座防御塔可以守护和它所</a:t>
            </a:r>
            <a:br>
              <a:rPr lang="zh-CN" altLang="en-US" dirty="0"/>
            </a:br>
            <a:r>
              <a:rPr lang="zh-CN" altLang="en-US" dirty="0"/>
              <a:t>在城市最短距离小于等于 </a:t>
            </a:r>
            <a:r>
              <a:rPr lang="en-US" altLang="zh-CN" dirty="0"/>
              <a:t>1 </a:t>
            </a:r>
            <a:r>
              <a:rPr lang="zh-CN" altLang="en-US" dirty="0"/>
              <a:t>的所有城市，这 </a:t>
            </a:r>
            <a:r>
              <a:rPr lang="en-US" altLang="zh-CN" i="1" dirty="0"/>
              <a:t>k </a:t>
            </a:r>
            <a:r>
              <a:rPr lang="zh-CN" altLang="en-US" dirty="0"/>
              <a:t>座塔守护了所</a:t>
            </a:r>
            <a:br>
              <a:rPr lang="zh-CN" altLang="en-US" dirty="0"/>
            </a:br>
            <a:r>
              <a:rPr lang="zh-CN" altLang="en-US" dirty="0"/>
              <a:t>有城市。</a:t>
            </a:r>
            <a:br>
              <a:rPr lang="zh-CN" altLang="en-US" dirty="0"/>
            </a:br>
            <a:r>
              <a:rPr lang="zh-CN" altLang="en-US" dirty="0"/>
              <a:t>因为一次意外，这 </a:t>
            </a:r>
            <a:r>
              <a:rPr lang="en-US" altLang="zh-CN" i="1" dirty="0"/>
              <a:t>k </a:t>
            </a:r>
            <a:r>
              <a:rPr lang="zh-CN" altLang="en-US" dirty="0"/>
              <a:t>座塔全部被摧毁了，国王下令重新修</a:t>
            </a:r>
            <a:br>
              <a:rPr lang="zh-CN" altLang="en-US" dirty="0"/>
            </a:br>
            <a:r>
              <a:rPr lang="zh-CN" altLang="en-US" dirty="0"/>
              <a:t>建防御塔。</a:t>
            </a:r>
            <a:br>
              <a:rPr lang="zh-CN" altLang="en-US" dirty="0"/>
            </a:br>
            <a:r>
              <a:rPr lang="zh-CN" altLang="en-US" dirty="0"/>
              <a:t>因为科技进步，新的防御塔可以守护和它所在的城市最短</a:t>
            </a:r>
            <a:br>
              <a:rPr lang="zh-CN" altLang="en-US" dirty="0"/>
            </a:br>
            <a:r>
              <a:rPr lang="zh-CN" altLang="en-US" dirty="0"/>
              <a:t>距离小于等于 </a:t>
            </a:r>
            <a:r>
              <a:rPr lang="en-US" altLang="zh-CN" dirty="0"/>
              <a:t>2 </a:t>
            </a:r>
            <a:r>
              <a:rPr lang="zh-CN" altLang="en-US" dirty="0"/>
              <a:t>的所有城市。</a:t>
            </a:r>
            <a:br>
              <a:rPr lang="zh-CN" altLang="en-US" dirty="0"/>
            </a:br>
            <a:r>
              <a:rPr lang="zh-CN" altLang="en-US" dirty="0"/>
              <a:t>请您找出一种方案可以用至多 </a:t>
            </a:r>
            <a:r>
              <a:rPr lang="en-US" altLang="zh-CN" i="1" dirty="0"/>
              <a:t>k </a:t>
            </a:r>
            <a:r>
              <a:rPr lang="zh-CN" altLang="en-US" dirty="0"/>
              <a:t>座新型防御塔守护这个国</a:t>
            </a:r>
            <a:br>
              <a:rPr lang="zh-CN" altLang="en-US" dirty="0"/>
            </a:br>
            <a:r>
              <a:rPr lang="zh-CN" altLang="en-US" dirty="0"/>
              <a:t>家（保证给定的无向图可以由 </a:t>
            </a:r>
            <a:r>
              <a:rPr lang="en-US" altLang="zh-CN" i="1" dirty="0"/>
              <a:t>k </a:t>
            </a:r>
            <a:r>
              <a:rPr lang="zh-CN" altLang="en-US" dirty="0"/>
              <a:t>座老的防御塔守护所有的城</a:t>
            </a:r>
            <a:br>
              <a:rPr lang="zh-CN" altLang="en-US" dirty="0"/>
            </a:br>
            <a:r>
              <a:rPr lang="zh-CN" altLang="en-US" dirty="0"/>
              <a:t>市）</a:t>
            </a:r>
            <a:br>
              <a:rPr lang="zh-CN" altLang="en-US" dirty="0"/>
            </a:br>
            <a:r>
              <a:rPr lang="en-US" altLang="zh-CN" i="1" dirty="0" err="1"/>
              <a:t>n,m</a:t>
            </a:r>
            <a:r>
              <a:rPr lang="en-US" altLang="zh-CN" i="1" dirty="0"/>
              <a:t> </a:t>
            </a:r>
            <a:r>
              <a:rPr lang="zh-CN" altLang="en-US" i="1" dirty="0"/>
              <a:t>≤ </a:t>
            </a:r>
            <a:r>
              <a:rPr lang="en-US" altLang="zh-CN" dirty="0"/>
              <a:t>500000</a:t>
            </a:r>
            <a:r>
              <a:rPr lang="zh-CN" altLang="en-US" dirty="0"/>
              <a:t> </a:t>
            </a:r>
            <a:br>
              <a:rPr lang="zh-CN" altLang="en-US" dirty="0"/>
            </a:b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POI 2013 Tower Defense game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这题的关键在于原图存在一种方案可以用 </a:t>
            </a:r>
            <a:r>
              <a:rPr lang="en-US" altLang="zh-CN" i="1" dirty="0"/>
              <a:t>k </a:t>
            </a:r>
            <a:r>
              <a:rPr lang="zh-CN" altLang="en-US" dirty="0"/>
              <a:t>座老的防御</a:t>
            </a:r>
            <a:br>
              <a:rPr lang="zh-CN" altLang="en-US" dirty="0"/>
            </a:br>
            <a:r>
              <a:rPr lang="zh-CN" altLang="en-US" dirty="0"/>
              <a:t>塔守护所有的城市。</a:t>
            </a:r>
            <a:br>
              <a:rPr lang="zh-CN" altLang="en-US" dirty="0"/>
            </a:br>
            <a:r>
              <a:rPr lang="zh-CN" altLang="en-US" dirty="0"/>
              <a:t>考虑以下做法：每一次选一个没有被守护的点建新防御</a:t>
            </a:r>
            <a:br>
              <a:rPr lang="zh-CN" altLang="en-US" dirty="0"/>
            </a:br>
            <a:r>
              <a:rPr lang="zh-CN" altLang="en-US" dirty="0"/>
              <a:t>塔，然后更新被守护的城市集合。</a:t>
            </a:r>
            <a:br>
              <a:rPr lang="zh-CN" altLang="en-US" dirty="0"/>
            </a:br>
            <a:r>
              <a:rPr lang="zh-CN" altLang="en-US" dirty="0"/>
              <a:t>这样的正确性是有保证的，因为每一个城市一定和至少</a:t>
            </a:r>
            <a:br>
              <a:rPr lang="zh-CN" altLang="en-US" dirty="0"/>
            </a:br>
            <a:r>
              <a:rPr lang="zh-CN" altLang="en-US" dirty="0"/>
              <a:t>一个之前建有老防御塔的城市相邻，当我们在一个之前</a:t>
            </a:r>
            <a:br>
              <a:rPr lang="zh-CN" altLang="en-US" dirty="0"/>
            </a:br>
            <a:r>
              <a:rPr lang="zh-CN" altLang="en-US" dirty="0"/>
              <a:t>建有老防御塔的城市相邻的城市建上新防御塔的时候，</a:t>
            </a:r>
            <a:br>
              <a:rPr lang="zh-CN" altLang="en-US" dirty="0"/>
            </a:br>
            <a:r>
              <a:rPr lang="zh-CN" altLang="en-US" dirty="0"/>
              <a:t>新防御塔的保护范围是包含老防御塔的保护范围的。这</a:t>
            </a:r>
            <a:br>
              <a:rPr lang="zh-CN" altLang="en-US" dirty="0"/>
            </a:br>
            <a:r>
              <a:rPr lang="zh-CN" altLang="en-US" dirty="0"/>
              <a:t>个做法相当于选取了一个还没有与任何新防御塔相邻的</a:t>
            </a:r>
            <a:br>
              <a:rPr lang="zh-CN" altLang="en-US" dirty="0"/>
            </a:br>
            <a:r>
              <a:rPr lang="zh-CN" altLang="en-US" dirty="0"/>
              <a:t>老防御塔节点然后选取它。所以这个算法得到的覆盖范</a:t>
            </a:r>
            <a:br>
              <a:rPr lang="zh-CN" altLang="en-US" dirty="0"/>
            </a:br>
            <a:r>
              <a:rPr lang="zh-CN" altLang="en-US" dirty="0"/>
              <a:t>围一定不劣于原有的方案，又原方案覆盖了所有的节点，</a:t>
            </a:r>
            <a:br>
              <a:rPr lang="zh-CN" altLang="en-US" dirty="0"/>
            </a:br>
            <a:r>
              <a:rPr lang="zh-CN" altLang="en-US" dirty="0"/>
              <a:t>所以新方案一定也覆盖了所有节点。 </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树形构造</a:t>
            </a:r>
            <a:endParaRPr lang="zh-CN" altLang="en-US" b="1" dirty="0"/>
          </a:p>
        </p:txBody>
      </p:sp>
      <p:sp>
        <p:nvSpPr>
          <p:cNvPr id="5" name="内容占位符 4"/>
          <p:cNvSpPr>
            <a:spLocks noGrp="1"/>
          </p:cNvSpPr>
          <p:nvPr>
            <p:ph idx="1"/>
          </p:nvPr>
        </p:nvSpPr>
        <p:spPr/>
        <p:txBody>
          <a:bodyPr/>
          <a:lstStyle/>
          <a:p>
            <a:r>
              <a:rPr lang="zh-CN" altLang="en-US" dirty="0"/>
              <a:t>本质上也是图论型构造，但是由于树有很多特殊性质，故单独分一类</a:t>
            </a:r>
            <a:endParaRPr lang="en-US" altLang="zh-CN" dirty="0"/>
          </a:p>
          <a:p>
            <a:pPr marL="0" indent="0">
              <a:buNone/>
            </a:pP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901 –</a:t>
            </a:r>
            <a:r>
              <a:rPr lang="en-US" altLang="zh-CN" b="1" dirty="0" err="1"/>
              <a:t>A.Hashing</a:t>
            </a:r>
            <a:r>
              <a:rPr lang="en-US" altLang="zh-CN" b="1" dirty="0"/>
              <a:t> Trees</a:t>
            </a:r>
            <a:endParaRPr lang="zh-CN" altLang="en-US" b="1" dirty="0"/>
          </a:p>
        </p:txBody>
      </p:sp>
      <p:sp>
        <p:nvSpPr>
          <p:cNvPr id="5" name="内容占位符 4"/>
          <p:cNvSpPr>
            <a:spLocks noGrp="1"/>
          </p:cNvSpPr>
          <p:nvPr>
            <p:ph idx="1"/>
          </p:nvPr>
        </p:nvSpPr>
        <p:spPr/>
        <p:txBody>
          <a:bodyPr/>
          <a:lstStyle/>
          <a:p>
            <a:pPr marL="0" indent="0">
              <a:buNone/>
            </a:pPr>
            <a:r>
              <a:rPr lang="zh-CN" altLang="en-US" dirty="0"/>
              <a:t>给定一棵树的深度</a:t>
            </a:r>
            <a:r>
              <a:rPr lang="en-US" altLang="zh-CN" dirty="0"/>
              <a:t>H</a:t>
            </a:r>
            <a:r>
              <a:rPr lang="zh-CN" altLang="en-US" dirty="0"/>
              <a:t>，然后给出树中深度为</a:t>
            </a:r>
            <a:r>
              <a:rPr lang="en-US" altLang="zh-CN" dirty="0" err="1"/>
              <a:t>i</a:t>
            </a:r>
            <a:r>
              <a:rPr lang="zh-CN" altLang="en-US" dirty="0"/>
              <a:t>（</a:t>
            </a:r>
            <a:r>
              <a:rPr lang="en-US" altLang="zh-CN" dirty="0"/>
              <a:t>0 &lt;= </a:t>
            </a:r>
            <a:r>
              <a:rPr lang="en-US" altLang="zh-CN" dirty="0" err="1"/>
              <a:t>i</a:t>
            </a:r>
            <a:r>
              <a:rPr lang="zh-CN" altLang="en-US" dirty="0"/>
              <a:t> </a:t>
            </a:r>
            <a:r>
              <a:rPr lang="en-US" altLang="zh-CN" dirty="0"/>
              <a:t>&lt;=</a:t>
            </a:r>
            <a:r>
              <a:rPr lang="zh-CN" altLang="en-US" dirty="0"/>
              <a:t> </a:t>
            </a:r>
            <a:r>
              <a:rPr lang="en-US" altLang="zh-CN" dirty="0"/>
              <a:t>H)</a:t>
            </a:r>
            <a:r>
              <a:rPr lang="zh-CN" altLang="en-US" dirty="0"/>
              <a:t>的节点数个数</a:t>
            </a:r>
            <a:r>
              <a:rPr lang="en-US" altLang="zh-CN" dirty="0"/>
              <a:t>ci,</a:t>
            </a:r>
            <a:r>
              <a:rPr lang="zh-CN" altLang="en-US" dirty="0"/>
              <a:t>保证</a:t>
            </a:r>
            <a:r>
              <a:rPr lang="en-US" altLang="zh-CN" dirty="0"/>
              <a:t>c0=1,</a:t>
            </a:r>
            <a:r>
              <a:rPr lang="zh-CN" altLang="en-US" dirty="0"/>
              <a:t>问是否只能构造出一种无标号的有根树，若是则输出</a:t>
            </a:r>
            <a:r>
              <a:rPr lang="en-US" altLang="zh-CN" dirty="0"/>
              <a:t>”perfect”</a:t>
            </a:r>
            <a:r>
              <a:rPr lang="zh-CN" altLang="en-US" dirty="0"/>
              <a:t>，否则给出两棵本质不同的树。</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Codeforces</a:t>
            </a:r>
            <a:r>
              <a:rPr lang="en-US" altLang="zh-CN" b="1" dirty="0"/>
              <a:t> 901 –</a:t>
            </a:r>
            <a:r>
              <a:rPr lang="en-US" altLang="zh-CN" b="1" dirty="0" err="1"/>
              <a:t>A.Hashing</a:t>
            </a:r>
            <a:r>
              <a:rPr lang="en-US" altLang="zh-CN" b="1" dirty="0"/>
              <a:t> Trees</a:t>
            </a:r>
            <a:endParaRPr lang="zh-CN" altLang="en-US" b="1" dirty="0"/>
          </a:p>
        </p:txBody>
      </p:sp>
      <p:sp>
        <p:nvSpPr>
          <p:cNvPr id="6" name="内容占位符 5"/>
          <p:cNvSpPr>
            <a:spLocks noGrp="1"/>
          </p:cNvSpPr>
          <p:nvPr>
            <p:ph idx="1"/>
          </p:nvPr>
        </p:nvSpPr>
        <p:spPr/>
        <p:txBody>
          <a:bodyPr/>
          <a:lstStyle/>
          <a:p>
            <a:r>
              <a:rPr lang="zh-CN" altLang="en-US" dirty="0"/>
              <a:t>同构就是两棵树，如果每层节点的度数一样，那么它就是同构的，所以可以得出结论，如果连续两层节点数大于</a:t>
            </a:r>
            <a:r>
              <a:rPr lang="en-US" altLang="zh-CN" dirty="0"/>
              <a:t>1</a:t>
            </a:r>
            <a:r>
              <a:rPr lang="zh-CN" altLang="en-US" dirty="0"/>
              <a:t>的话，那么就存在两颗不同构的树</a:t>
            </a:r>
            <a:endParaRPr lang="en-US" altLang="zh-CN" dirty="0"/>
          </a:p>
          <a:p>
            <a:r>
              <a:rPr lang="zh-CN" altLang="en-US" dirty="0"/>
              <a:t>若∀</a:t>
            </a:r>
            <a:r>
              <a:rPr lang="en-US" altLang="zh-CN" dirty="0" err="1"/>
              <a:t>i</a:t>
            </a:r>
            <a:r>
              <a:rPr lang="zh-CN" altLang="en-US" dirty="0"/>
              <a:t>∈</a:t>
            </a:r>
            <a:r>
              <a:rPr lang="en-US" altLang="zh-CN" dirty="0"/>
              <a:t>[0,H),Ci=1 or Ci+1=1 </a:t>
            </a:r>
            <a:r>
              <a:rPr lang="zh-CN" altLang="en-US" dirty="0"/>
              <a:t>则输出</a:t>
            </a:r>
            <a:r>
              <a:rPr lang="en-US" altLang="zh-CN" dirty="0"/>
              <a:t>perfect</a:t>
            </a:r>
            <a:endParaRPr lang="en-US" altLang="zh-CN" dirty="0"/>
          </a:p>
          <a:p>
            <a:r>
              <a:rPr lang="zh-CN" altLang="en-US" dirty="0"/>
              <a:t>否则找到一个不满足上述条件的</a:t>
            </a:r>
            <a:r>
              <a:rPr lang="en-US" altLang="zh-CN" dirty="0" err="1"/>
              <a:t>i</a:t>
            </a:r>
            <a:r>
              <a:rPr lang="en-US" altLang="zh-CN" dirty="0"/>
              <a:t>,</a:t>
            </a:r>
            <a:r>
              <a:rPr lang="zh-CN" altLang="en-US" dirty="0"/>
              <a:t>让一棵树中深度为</a:t>
            </a:r>
            <a:r>
              <a:rPr lang="en-US" altLang="zh-CN" dirty="0"/>
              <a:t>i+1</a:t>
            </a:r>
            <a:r>
              <a:rPr lang="zh-CN" altLang="en-US" dirty="0"/>
              <a:t>的点的父亲全为一个深度为</a:t>
            </a:r>
            <a:r>
              <a:rPr lang="en-US" altLang="zh-CN" dirty="0" err="1"/>
              <a:t>i</a:t>
            </a:r>
            <a:r>
              <a:rPr lang="zh-CN" altLang="en-US" dirty="0"/>
              <a:t>的点，在另一个树中选一个深度为</a:t>
            </a:r>
            <a:r>
              <a:rPr lang="en-US" altLang="zh-CN" dirty="0"/>
              <a:t>i+1</a:t>
            </a:r>
            <a:r>
              <a:rPr lang="zh-CN" altLang="en-US" dirty="0"/>
              <a:t>的点并令其父亲为其他的深度为</a:t>
            </a:r>
            <a:r>
              <a:rPr lang="en-US" altLang="zh-CN" dirty="0" err="1"/>
              <a:t>i</a:t>
            </a:r>
            <a:r>
              <a:rPr lang="zh-CN" altLang="en-US" dirty="0"/>
              <a:t>的点即可</a:t>
            </a:r>
            <a:br>
              <a:rPr lang="zh-CN" altLang="en-US" dirty="0"/>
            </a:br>
            <a:br>
              <a:rPr lang="zh-CN" altLang="en-US" dirty="0"/>
            </a:b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 of Tokyo Selection 1 –</a:t>
            </a:r>
            <a:r>
              <a:rPr lang="en-US" altLang="zh-CN" b="1" dirty="0" err="1"/>
              <a:t>A.Spanning</a:t>
            </a:r>
            <a:r>
              <a:rPr lang="en-US" altLang="zh-CN" b="1" dirty="0"/>
              <a:t> Trees</a:t>
            </a:r>
            <a:endParaRPr lang="zh-CN" altLang="en-US" b="1" dirty="0"/>
          </a:p>
        </p:txBody>
      </p:sp>
      <p:sp>
        <p:nvSpPr>
          <p:cNvPr id="6" name="内容占位符 5"/>
          <p:cNvSpPr>
            <a:spLocks noGrp="1"/>
          </p:cNvSpPr>
          <p:nvPr>
            <p:ph idx="1"/>
          </p:nvPr>
        </p:nvSpPr>
        <p:spPr/>
        <p:txBody>
          <a:bodyPr/>
          <a:lstStyle/>
          <a:p>
            <a:r>
              <a:rPr lang="zh-CN" altLang="en-US" dirty="0"/>
              <a:t>给一组</a:t>
            </a:r>
            <a:r>
              <a:rPr lang="en-US" altLang="zh-CN" dirty="0" err="1"/>
              <a:t>n,k</a:t>
            </a:r>
            <a:r>
              <a:rPr lang="en-US" altLang="zh-CN" dirty="0"/>
              <a:t>(1 &lt;= k &lt;= n &lt;=1e3),</a:t>
            </a:r>
            <a:r>
              <a:rPr lang="zh-CN" altLang="en-US" dirty="0"/>
              <a:t>构造</a:t>
            </a:r>
            <a:r>
              <a:rPr lang="en-US" altLang="zh-CN" dirty="0"/>
              <a:t>k</a:t>
            </a:r>
            <a:r>
              <a:rPr lang="zh-CN" altLang="en-US" dirty="0"/>
              <a:t>棵</a:t>
            </a:r>
            <a:r>
              <a:rPr lang="en-US" altLang="zh-CN" dirty="0"/>
              <a:t>n</a:t>
            </a:r>
            <a:r>
              <a:rPr lang="zh-CN" altLang="en-US" dirty="0"/>
              <a:t>个点的树，使得这</a:t>
            </a:r>
            <a:r>
              <a:rPr lang="en-US" altLang="zh-CN" dirty="0"/>
              <a:t>k</a:t>
            </a:r>
            <a:r>
              <a:rPr lang="zh-CN" altLang="en-US" dirty="0"/>
              <a:t>个树中的所有边都互不相同。无解输出</a:t>
            </a:r>
            <a:r>
              <a:rPr lang="en-US" altLang="zh-CN" dirty="0"/>
              <a:t>”-1”</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 of Tokyo Selection 1 –</a:t>
            </a:r>
            <a:r>
              <a:rPr lang="en-US" altLang="zh-CN" b="1" dirty="0" err="1"/>
              <a:t>A.Spanning</a:t>
            </a:r>
            <a:r>
              <a:rPr lang="en-US" altLang="zh-CN" b="1" dirty="0"/>
              <a:t> Trees</a:t>
            </a:r>
            <a:endParaRPr lang="zh-CN" altLang="en-US" b="1" dirty="0"/>
          </a:p>
        </p:txBody>
      </p:sp>
      <p:sp>
        <p:nvSpPr>
          <p:cNvPr id="6" name="内容占位符 5"/>
          <p:cNvSpPr>
            <a:spLocks noGrp="1"/>
          </p:cNvSpPr>
          <p:nvPr>
            <p:ph idx="1"/>
          </p:nvPr>
        </p:nvSpPr>
        <p:spPr/>
        <p:txBody>
          <a:bodyPr/>
          <a:lstStyle/>
          <a:p>
            <a:r>
              <a:rPr lang="zh-CN" altLang="en-US" dirty="0"/>
              <a:t>首先总共只有</a:t>
            </a:r>
            <a:r>
              <a:rPr lang="en-US" altLang="zh-CN" dirty="0"/>
              <a:t>n*(n-1)/2</a:t>
            </a:r>
            <a:r>
              <a:rPr lang="zh-CN" altLang="en-US" dirty="0"/>
              <a:t>条边，如果</a:t>
            </a:r>
            <a:r>
              <a:rPr lang="en-US" altLang="zh-CN" dirty="0"/>
              <a:t>k&gt;n/2</a:t>
            </a:r>
            <a:r>
              <a:rPr lang="zh-CN" altLang="en-US" dirty="0"/>
              <a:t>则无解。</a:t>
            </a:r>
            <a:endParaRPr lang="en-US" altLang="zh-CN" dirty="0"/>
          </a:p>
          <a:p>
            <a:r>
              <a:rPr lang="zh-CN" altLang="en-US" dirty="0"/>
              <a:t>如果</a:t>
            </a:r>
            <a:r>
              <a:rPr lang="en-US" altLang="zh-CN" dirty="0"/>
              <a:t>n</a:t>
            </a:r>
            <a:r>
              <a:rPr lang="zh-CN" altLang="en-US" dirty="0"/>
              <a:t>是偶数，则取</a:t>
            </a:r>
            <a:r>
              <a:rPr lang="en-US" altLang="zh-CN" dirty="0"/>
              <a:t>k</a:t>
            </a:r>
            <a:r>
              <a:rPr lang="zh-CN" altLang="en-US" dirty="0"/>
              <a:t>条</a:t>
            </a:r>
            <a:r>
              <a:rPr lang="en-US" altLang="zh-CN" dirty="0"/>
              <a:t>x-&gt;</a:t>
            </a:r>
            <a:r>
              <a:rPr lang="en-US" altLang="zh-CN" dirty="0" err="1"/>
              <a:t>x+n</a:t>
            </a:r>
            <a:r>
              <a:rPr lang="en-US" altLang="zh-CN" dirty="0"/>
              <a:t>/2</a:t>
            </a:r>
            <a:r>
              <a:rPr lang="zh-CN" altLang="en-US" dirty="0"/>
              <a:t>（</a:t>
            </a:r>
            <a:r>
              <a:rPr lang="en-US" altLang="zh-CN" dirty="0"/>
              <a:t>x&lt;n/2</a:t>
            </a:r>
            <a:r>
              <a:rPr lang="zh-CN" altLang="en-US" dirty="0"/>
              <a:t>）的边作为</a:t>
            </a:r>
            <a:r>
              <a:rPr lang="en-US" altLang="zh-CN" dirty="0"/>
              <a:t>k</a:t>
            </a:r>
            <a:r>
              <a:rPr lang="zh-CN" altLang="en-US" dirty="0"/>
              <a:t>棵树的主轴，然后在第</a:t>
            </a:r>
            <a:r>
              <a:rPr lang="en-US" altLang="zh-CN" dirty="0"/>
              <a:t>x</a:t>
            </a:r>
            <a:r>
              <a:rPr lang="zh-CN" altLang="en-US" dirty="0"/>
              <a:t>棵树中连上</a:t>
            </a:r>
            <a:r>
              <a:rPr lang="en-US" altLang="zh-CN" dirty="0"/>
              <a:t>x-&gt;x+1  x-&gt;x+2,…,x-&gt;</a:t>
            </a:r>
            <a:r>
              <a:rPr lang="en-US" altLang="zh-CN" dirty="0" err="1"/>
              <a:t>x+n</a:t>
            </a:r>
            <a:r>
              <a:rPr lang="en-US" altLang="zh-CN" dirty="0"/>
              <a:t>/2-1</a:t>
            </a:r>
            <a:r>
              <a:rPr lang="zh-CN" altLang="en-US" dirty="0"/>
              <a:t>，以及</a:t>
            </a:r>
            <a:r>
              <a:rPr lang="en-US" altLang="zh-CN" dirty="0" err="1"/>
              <a:t>x+n</a:t>
            </a:r>
            <a:r>
              <a:rPr lang="en-US" altLang="zh-CN" dirty="0"/>
              <a:t>/2-&gt;</a:t>
            </a:r>
            <a:r>
              <a:rPr lang="en-US" altLang="zh-CN" dirty="0" err="1"/>
              <a:t>x+n</a:t>
            </a:r>
            <a:r>
              <a:rPr lang="en-US" altLang="zh-CN" dirty="0"/>
              <a:t>/2+1,x+n/2-&gt;</a:t>
            </a:r>
            <a:r>
              <a:rPr lang="en-US" altLang="zh-CN" dirty="0" err="1"/>
              <a:t>x+n</a:t>
            </a:r>
            <a:r>
              <a:rPr lang="en-US" altLang="zh-CN" dirty="0"/>
              <a:t>/2+2,…,</a:t>
            </a:r>
            <a:r>
              <a:rPr lang="en-US" altLang="zh-CN" dirty="0" err="1"/>
              <a:t>x+n</a:t>
            </a:r>
            <a:r>
              <a:rPr lang="en-US" altLang="zh-CN" dirty="0"/>
              <a:t>/2-&gt;x-1</a:t>
            </a:r>
            <a:r>
              <a:rPr lang="zh-CN" altLang="en-US" dirty="0"/>
              <a:t>总共</a:t>
            </a:r>
            <a:r>
              <a:rPr lang="en-US" altLang="zh-CN" dirty="0"/>
              <a:t>n-2</a:t>
            </a:r>
            <a:r>
              <a:rPr lang="zh-CN" altLang="en-US" dirty="0"/>
              <a:t>条边，这样可以构造</a:t>
            </a:r>
            <a:r>
              <a:rPr lang="en-US" altLang="zh-CN" dirty="0"/>
              <a:t>k</a:t>
            </a:r>
            <a:r>
              <a:rPr lang="zh-CN" altLang="en-US" dirty="0"/>
              <a:t>棵不相重的树。</a:t>
            </a:r>
            <a:endParaRPr lang="en-US" altLang="zh-CN" dirty="0"/>
          </a:p>
          <a:p>
            <a:r>
              <a:rPr lang="zh-CN" altLang="en-US" dirty="0"/>
              <a:t>如果</a:t>
            </a:r>
            <a:r>
              <a:rPr lang="en-US" altLang="zh-CN" dirty="0"/>
              <a:t>n</a:t>
            </a:r>
            <a:r>
              <a:rPr lang="zh-CN" altLang="en-US" dirty="0"/>
              <a:t>是奇数，那就先把</a:t>
            </a:r>
            <a:r>
              <a:rPr lang="en-US" altLang="zh-CN" dirty="0"/>
              <a:t>n-1</a:t>
            </a:r>
            <a:r>
              <a:rPr lang="zh-CN" altLang="en-US" dirty="0"/>
              <a:t>的</a:t>
            </a:r>
            <a:r>
              <a:rPr lang="en-US" altLang="zh-CN" dirty="0"/>
              <a:t>k</a:t>
            </a:r>
            <a:r>
              <a:rPr lang="zh-CN" altLang="en-US" dirty="0"/>
              <a:t>棵树生成好，然后依次连</a:t>
            </a:r>
            <a:r>
              <a:rPr lang="en-US" altLang="zh-CN" dirty="0"/>
              <a:t>n-&gt;1,n-&gt;2,…,n-&gt;k</a:t>
            </a:r>
            <a:r>
              <a:rPr lang="zh-CN" altLang="en-US" dirty="0"/>
              <a:t>这</a:t>
            </a:r>
            <a:r>
              <a:rPr lang="en-US" altLang="zh-CN" dirty="0"/>
              <a:t>k</a:t>
            </a:r>
            <a:r>
              <a:rPr lang="zh-CN" altLang="en-US" dirty="0"/>
              <a:t>条边即可。</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操作型构造</a:t>
            </a:r>
            <a:endParaRPr lang="zh-CN" altLang="en-US" b="1" dirty="0"/>
          </a:p>
        </p:txBody>
      </p:sp>
      <p:sp>
        <p:nvSpPr>
          <p:cNvPr id="4" name="内容占位符 3"/>
          <p:cNvSpPr>
            <a:spLocks noGrp="1"/>
          </p:cNvSpPr>
          <p:nvPr>
            <p:ph idx="1"/>
          </p:nvPr>
        </p:nvSpPr>
        <p:spPr/>
        <p:txBody>
          <a:bodyPr/>
          <a:lstStyle/>
          <a:p>
            <a:r>
              <a:rPr lang="zh-CN" altLang="en-US" dirty="0"/>
              <a:t>给定一个初始状态，要求构造一系列操作，使得操作后的状态满足某些条件。这是最为灵活，出题素材最为丰富的一种构造类型</a:t>
            </a:r>
            <a:endParaRPr lang="en-US" altLang="zh-CN" dirty="0"/>
          </a:p>
          <a:p>
            <a:pPr marL="0" indent="0">
              <a:buNone/>
            </a:pP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WF2014 –</a:t>
            </a:r>
            <a:r>
              <a:rPr lang="en-US" altLang="zh-CN" b="1" dirty="0" err="1"/>
              <a:t>A.Baggage</a:t>
            </a:r>
            <a:r>
              <a:rPr lang="en-US" altLang="zh-CN" b="1" dirty="0"/>
              <a:t> </a:t>
            </a:r>
            <a:r>
              <a:rPr lang="zh-CN" altLang="en-US" b="1" dirty="0"/>
              <a:t>改</a:t>
            </a:r>
            <a:endParaRPr lang="zh-CN" altLang="en-US" b="1" dirty="0"/>
          </a:p>
        </p:txBody>
      </p:sp>
      <p:sp>
        <p:nvSpPr>
          <p:cNvPr id="6" name="内容占位符 5"/>
          <p:cNvSpPr>
            <a:spLocks noGrp="1"/>
          </p:cNvSpPr>
          <p:nvPr>
            <p:ph idx="1"/>
          </p:nvPr>
        </p:nvSpPr>
        <p:spPr/>
        <p:txBody>
          <a:bodyPr/>
          <a:lstStyle/>
          <a:p>
            <a:r>
              <a:rPr lang="zh-CN" altLang="en-US" dirty="0"/>
              <a:t>给一段初始为</a:t>
            </a:r>
            <a:r>
              <a:rPr lang="en-US" altLang="zh-CN" dirty="0"/>
              <a:t>BABABA…</a:t>
            </a:r>
            <a:r>
              <a:rPr lang="zh-CN" altLang="en-US" dirty="0"/>
              <a:t>的长为</a:t>
            </a:r>
            <a:r>
              <a:rPr lang="en-US" altLang="zh-CN" dirty="0"/>
              <a:t>2n</a:t>
            </a:r>
            <a:r>
              <a:rPr lang="zh-CN" altLang="en-US" dirty="0"/>
              <a:t>的序列，每次可以取出相邻的恰好两个元素并插入到某个空位中</a:t>
            </a:r>
            <a:r>
              <a:rPr lang="en-US" altLang="zh-CN" dirty="0"/>
              <a:t>,</a:t>
            </a:r>
            <a:r>
              <a:rPr lang="zh-CN" altLang="en-US" dirty="0"/>
              <a:t>求一个方案在最短步骤内将其排位</a:t>
            </a:r>
            <a:r>
              <a:rPr lang="en-US" altLang="zh-CN" dirty="0"/>
              <a:t>AA…ABB…B.</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WF2014 –</a:t>
            </a:r>
            <a:r>
              <a:rPr lang="en-US" altLang="zh-CN" b="1" dirty="0" err="1"/>
              <a:t>A.Baggage</a:t>
            </a:r>
            <a:r>
              <a:rPr lang="en-US" altLang="zh-CN" b="1" dirty="0"/>
              <a:t> </a:t>
            </a:r>
            <a:r>
              <a:rPr lang="zh-CN" altLang="en-US" b="1" dirty="0"/>
              <a:t>改</a:t>
            </a:r>
            <a:endParaRPr lang="zh-CN" altLang="en-US" b="1" dirty="0"/>
          </a:p>
        </p:txBody>
      </p:sp>
      <p:sp>
        <p:nvSpPr>
          <p:cNvPr id="6" name="内容占位符 5"/>
          <p:cNvSpPr>
            <a:spLocks noGrp="1"/>
          </p:cNvSpPr>
          <p:nvPr>
            <p:ph idx="1"/>
          </p:nvPr>
        </p:nvSpPr>
        <p:spPr/>
        <p:txBody>
          <a:bodyPr/>
          <a:lstStyle/>
          <a:p>
            <a:r>
              <a:rPr lang="zh-CN" altLang="en-US" dirty="0"/>
              <a:t>一次操作要么合并两个分开的</a:t>
            </a:r>
            <a:r>
              <a:rPr lang="en-US" altLang="zh-CN" dirty="0"/>
              <a:t>A,</a:t>
            </a:r>
            <a:r>
              <a:rPr lang="zh-CN" altLang="en-US" dirty="0"/>
              <a:t>要么将某个</a:t>
            </a:r>
            <a:r>
              <a:rPr lang="en-US" altLang="zh-CN" dirty="0"/>
              <a:t>A</a:t>
            </a:r>
            <a:r>
              <a:rPr lang="zh-CN" altLang="en-US" dirty="0"/>
              <a:t>放到序列的最前面，算下来总共要进行</a:t>
            </a:r>
            <a:r>
              <a:rPr lang="en-US" altLang="zh-CN" dirty="0"/>
              <a:t>n-1</a:t>
            </a:r>
            <a:r>
              <a:rPr lang="zh-CN" altLang="en-US" dirty="0"/>
              <a:t>次合并，以及</a:t>
            </a:r>
            <a:r>
              <a:rPr lang="en-US" altLang="zh-CN" dirty="0"/>
              <a:t>1</a:t>
            </a:r>
            <a:r>
              <a:rPr lang="zh-CN" altLang="en-US" dirty="0"/>
              <a:t>次移位，故至少要操作</a:t>
            </a:r>
            <a:r>
              <a:rPr lang="en-US" altLang="zh-CN" dirty="0"/>
              <a:t>n</a:t>
            </a:r>
            <a:r>
              <a:rPr lang="zh-CN" altLang="en-US" dirty="0"/>
              <a:t>次。</a:t>
            </a:r>
            <a:endParaRPr lang="en-US" altLang="zh-CN" dirty="0"/>
          </a:p>
          <a:p>
            <a:r>
              <a:rPr lang="zh-CN" altLang="en-US" dirty="0"/>
              <a:t>考虑构造一个恰好操作</a:t>
            </a:r>
            <a:r>
              <a:rPr lang="en-US" altLang="zh-CN" dirty="0"/>
              <a:t>n</a:t>
            </a:r>
            <a:r>
              <a:rPr lang="zh-CN" altLang="en-US" dirty="0"/>
              <a:t>次的方案：先把某个</a:t>
            </a:r>
            <a:r>
              <a:rPr lang="en-US" altLang="zh-CN" dirty="0"/>
              <a:t>AB</a:t>
            </a:r>
            <a:r>
              <a:rPr lang="zh-CN" altLang="en-US" dirty="0"/>
              <a:t>放到最前面</a:t>
            </a:r>
            <a:r>
              <a:rPr lang="en-US" altLang="zh-CN" dirty="0"/>
              <a:t>,</a:t>
            </a:r>
            <a:r>
              <a:rPr lang="zh-CN" altLang="en-US" dirty="0"/>
              <a:t>然后把第二、第三位的两个</a:t>
            </a:r>
            <a:r>
              <a:rPr lang="en-US" altLang="zh-CN" dirty="0"/>
              <a:t>B</a:t>
            </a:r>
            <a:r>
              <a:rPr lang="zh-CN" altLang="en-US" dirty="0"/>
              <a:t>放到最后面，然后每次取一组</a:t>
            </a:r>
            <a:r>
              <a:rPr lang="en-US" altLang="zh-CN" dirty="0"/>
              <a:t>AB</a:t>
            </a:r>
            <a:r>
              <a:rPr lang="zh-CN" altLang="en-US" dirty="0"/>
              <a:t>放在最前面的一段</a:t>
            </a:r>
            <a:r>
              <a:rPr lang="en-US" altLang="zh-CN" dirty="0"/>
              <a:t>A</a:t>
            </a:r>
            <a:r>
              <a:rPr lang="zh-CN" altLang="en-US" dirty="0"/>
              <a:t>的后面一位即可。</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从取石子游戏说起</a:t>
            </a:r>
            <a:endParaRPr lang="zh-CN" altLang="en-US" dirty="0"/>
          </a:p>
        </p:txBody>
      </p:sp>
      <p:sp>
        <p:nvSpPr>
          <p:cNvPr id="3" name="内容占位符 2"/>
          <p:cNvSpPr>
            <a:spLocks noGrp="1"/>
          </p:cNvSpPr>
          <p:nvPr>
            <p:ph idx="1"/>
          </p:nvPr>
        </p:nvSpPr>
        <p:spPr/>
        <p:txBody>
          <a:bodyPr/>
          <a:lstStyle/>
          <a:p>
            <a:r>
              <a:rPr lang="zh-CN" altLang="en-US" dirty="0"/>
              <a:t>有两个玩家 </a:t>
            </a:r>
            <a:r>
              <a:rPr lang="en-US" altLang="zh-CN" dirty="0"/>
              <a:t>Alice </a:t>
            </a:r>
            <a:r>
              <a:rPr lang="zh-CN" altLang="en-US" dirty="0"/>
              <a:t>和 </a:t>
            </a:r>
            <a:r>
              <a:rPr lang="en-US" altLang="zh-CN" dirty="0"/>
              <a:t>Bob</a:t>
            </a:r>
            <a:endParaRPr lang="en-US" altLang="zh-CN" dirty="0"/>
          </a:p>
          <a:p>
            <a:r>
              <a:rPr lang="zh-CN" altLang="en-US" dirty="0"/>
              <a:t>有一堆总数 </a:t>
            </a:r>
            <a:r>
              <a:rPr lang="en-US" altLang="zh-CN" dirty="0"/>
              <a:t>21 </a:t>
            </a:r>
            <a:r>
              <a:rPr lang="zh-CN" altLang="en-US" dirty="0"/>
              <a:t>颗的石子</a:t>
            </a:r>
            <a:endParaRPr lang="en-US" altLang="zh-CN" dirty="0"/>
          </a:p>
          <a:p>
            <a:r>
              <a:rPr lang="zh-CN" altLang="en-US" dirty="0"/>
              <a:t>两个人轮流取走石子</a:t>
            </a:r>
            <a:endParaRPr lang="en-US" altLang="zh-CN" dirty="0"/>
          </a:p>
          <a:p>
            <a:r>
              <a:rPr lang="zh-CN" altLang="en-US" dirty="0"/>
              <a:t>每次可以从中取走 </a:t>
            </a:r>
            <a:r>
              <a:rPr lang="en-US" altLang="zh-CN" dirty="0"/>
              <a:t>1,2,3 </a:t>
            </a:r>
            <a:r>
              <a:rPr lang="zh-CN" altLang="en-US" dirty="0"/>
              <a:t>颗石子</a:t>
            </a:r>
            <a:endParaRPr lang="en-US" altLang="zh-CN" dirty="0"/>
          </a:p>
          <a:p>
            <a:r>
              <a:rPr lang="zh-CN" altLang="en-US" dirty="0"/>
              <a:t>取走最后一颗石子的人获胜（不能取石子的输） </a:t>
            </a:r>
            <a:br>
              <a:rPr lang="zh-CN" altLang="en-US" dirty="0"/>
            </a:b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863263" cy="1325563"/>
          </a:xfrm>
        </p:spPr>
        <p:txBody>
          <a:bodyPr/>
          <a:lstStyle/>
          <a:p>
            <a:r>
              <a:rPr lang="en-US" altLang="zh-CN" b="1" dirty="0" err="1"/>
              <a:t>Codeforces</a:t>
            </a:r>
            <a:r>
              <a:rPr lang="en-US" altLang="zh-CN" b="1" dirty="0"/>
              <a:t> 733 –</a:t>
            </a:r>
            <a:r>
              <a:rPr lang="en-US" altLang="zh-CN" b="1" dirty="0" err="1"/>
              <a:t>C.Epidemic</a:t>
            </a:r>
            <a:r>
              <a:rPr lang="en-US" altLang="zh-CN" b="1" dirty="0"/>
              <a:t> in </a:t>
            </a:r>
            <a:r>
              <a:rPr lang="en-US" altLang="zh-CN" b="1" dirty="0" err="1"/>
              <a:t>Monstropolis</a:t>
            </a:r>
            <a:endParaRPr lang="zh-CN" altLang="en-US" b="1" dirty="0"/>
          </a:p>
        </p:txBody>
      </p:sp>
      <p:sp>
        <p:nvSpPr>
          <p:cNvPr id="6" name="内容占位符 5"/>
          <p:cNvSpPr>
            <a:spLocks noGrp="1"/>
          </p:cNvSpPr>
          <p:nvPr>
            <p:ph idx="1"/>
          </p:nvPr>
        </p:nvSpPr>
        <p:spPr/>
        <p:txBody>
          <a:bodyPr/>
          <a:lstStyle/>
          <a:p>
            <a:r>
              <a:rPr lang="zh-CN" altLang="en-US" dirty="0"/>
              <a:t>给一个长为</a:t>
            </a:r>
            <a:r>
              <a:rPr lang="en-US" altLang="zh-CN" dirty="0"/>
              <a:t>n</a:t>
            </a:r>
            <a:r>
              <a:rPr lang="zh-CN" altLang="en-US" dirty="0"/>
              <a:t>的序列</a:t>
            </a:r>
            <a:r>
              <a:rPr lang="en-US" altLang="zh-CN" dirty="0"/>
              <a:t>A,</a:t>
            </a:r>
            <a:r>
              <a:rPr lang="zh-CN" altLang="en-US" dirty="0"/>
              <a:t>以及一个长为</a:t>
            </a:r>
            <a:r>
              <a:rPr lang="en-US" altLang="zh-CN" dirty="0"/>
              <a:t>m</a:t>
            </a:r>
            <a:r>
              <a:rPr lang="zh-CN" altLang="en-US" dirty="0"/>
              <a:t>的序列</a:t>
            </a:r>
            <a:r>
              <a:rPr lang="en-US" altLang="zh-CN" dirty="0"/>
              <a:t>B.</a:t>
            </a:r>
            <a:r>
              <a:rPr lang="zh-CN" altLang="en-US" dirty="0"/>
              <a:t>每次可以对</a:t>
            </a:r>
            <a:r>
              <a:rPr lang="en-US" altLang="zh-CN" dirty="0"/>
              <a:t>A</a:t>
            </a:r>
            <a:r>
              <a:rPr lang="zh-CN" altLang="en-US" dirty="0"/>
              <a:t>序列进行一次操作：找到两个相邻且互不相同的数，将该两个数删除，并将两个数的和插入原来的位置。问是否可以对</a:t>
            </a:r>
            <a:r>
              <a:rPr lang="en-US" altLang="zh-CN" dirty="0"/>
              <a:t>A</a:t>
            </a:r>
            <a:r>
              <a:rPr lang="zh-CN" altLang="en-US" dirty="0"/>
              <a:t>进行若干次操作后变成</a:t>
            </a:r>
            <a:r>
              <a:rPr lang="en-US" altLang="zh-CN" dirty="0"/>
              <a:t>B</a:t>
            </a:r>
            <a:r>
              <a:rPr lang="zh-CN" altLang="en-US" dirty="0"/>
              <a:t>，若是，则输出一组操作序列，否则输出</a:t>
            </a:r>
            <a:r>
              <a:rPr lang="en-US" altLang="zh-CN" dirty="0"/>
              <a:t>”NO”.</a:t>
            </a: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863263" cy="1325563"/>
          </a:xfrm>
        </p:spPr>
        <p:txBody>
          <a:bodyPr/>
          <a:lstStyle/>
          <a:p>
            <a:r>
              <a:rPr lang="en-US" altLang="zh-CN" b="1" dirty="0" err="1"/>
              <a:t>Codeforces</a:t>
            </a:r>
            <a:r>
              <a:rPr lang="en-US" altLang="zh-CN" b="1" dirty="0"/>
              <a:t> 733 –</a:t>
            </a:r>
            <a:r>
              <a:rPr lang="en-US" altLang="zh-CN" b="1" dirty="0" err="1"/>
              <a:t>C.Epidemic</a:t>
            </a:r>
            <a:r>
              <a:rPr lang="en-US" altLang="zh-CN" b="1" dirty="0"/>
              <a:t> in </a:t>
            </a:r>
            <a:r>
              <a:rPr lang="en-US" altLang="zh-CN" b="1" dirty="0" err="1"/>
              <a:t>Monstropolis</a:t>
            </a:r>
            <a:endParaRPr lang="zh-CN" altLang="en-US" b="1" dirty="0"/>
          </a:p>
        </p:txBody>
      </p:sp>
      <p:sp>
        <p:nvSpPr>
          <p:cNvPr id="6" name="内容占位符 5"/>
          <p:cNvSpPr>
            <a:spLocks noGrp="1"/>
          </p:cNvSpPr>
          <p:nvPr>
            <p:ph idx="1"/>
          </p:nvPr>
        </p:nvSpPr>
        <p:spPr/>
        <p:txBody>
          <a:bodyPr/>
          <a:lstStyle/>
          <a:p>
            <a:r>
              <a:rPr lang="zh-CN" altLang="en-US" dirty="0"/>
              <a:t>首先把</a:t>
            </a:r>
            <a:r>
              <a:rPr lang="en-US" altLang="zh-CN" dirty="0"/>
              <a:t>A</a:t>
            </a:r>
            <a:r>
              <a:rPr lang="zh-CN" altLang="en-US" dirty="0"/>
              <a:t>序列按照</a:t>
            </a:r>
            <a:r>
              <a:rPr lang="en-US" altLang="zh-CN" dirty="0"/>
              <a:t>B</a:t>
            </a:r>
            <a:r>
              <a:rPr lang="zh-CN" altLang="en-US" dirty="0"/>
              <a:t>序列分成</a:t>
            </a:r>
            <a:r>
              <a:rPr lang="en-US" altLang="zh-CN" dirty="0"/>
              <a:t>m</a:t>
            </a:r>
            <a:r>
              <a:rPr lang="zh-CN" altLang="en-US" dirty="0"/>
              <a:t>个连续的区间，其中第</a:t>
            </a:r>
            <a:r>
              <a:rPr lang="en-US" altLang="zh-CN" dirty="0" err="1"/>
              <a:t>i</a:t>
            </a:r>
            <a:r>
              <a:rPr lang="zh-CN" altLang="en-US" dirty="0"/>
              <a:t>个区间内的和应恰好等于</a:t>
            </a:r>
            <a:r>
              <a:rPr lang="en-US" altLang="zh-CN" dirty="0"/>
              <a:t>Bi</a:t>
            </a:r>
            <a:r>
              <a:rPr lang="zh-CN" altLang="en-US" dirty="0"/>
              <a:t>。如果不存在这样的分法则无解。否则对于每个区间，如果所有数字都相同当然也无解，否则记区间中的最大值为</a:t>
            </a:r>
            <a:r>
              <a:rPr lang="en-US" altLang="zh-CN" dirty="0"/>
              <a:t>M,</a:t>
            </a:r>
            <a:r>
              <a:rPr lang="zh-CN" altLang="en-US" dirty="0"/>
              <a:t>那么必然可以找到两个互不相同且和大于</a:t>
            </a:r>
            <a:r>
              <a:rPr lang="en-US" altLang="zh-CN" dirty="0"/>
              <a:t>M</a:t>
            </a:r>
            <a:r>
              <a:rPr lang="zh-CN" altLang="en-US" dirty="0"/>
              <a:t>的数字，先将这两个数合并，然后再依次把其他数字合并起来即可。</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递推型构造</a:t>
            </a:r>
            <a:endParaRPr lang="zh-CN" altLang="en-US" b="1" dirty="0"/>
          </a:p>
        </p:txBody>
      </p:sp>
      <p:sp>
        <p:nvSpPr>
          <p:cNvPr id="3" name="内容占位符 2"/>
          <p:cNvSpPr>
            <a:spLocks noGrp="1"/>
          </p:cNvSpPr>
          <p:nvPr>
            <p:ph idx="1"/>
          </p:nvPr>
        </p:nvSpPr>
        <p:spPr/>
        <p:txBody>
          <a:bodyPr/>
          <a:lstStyle/>
          <a:p>
            <a:r>
              <a:rPr lang="zh-CN" altLang="en-US" dirty="0"/>
              <a:t>先把子问题构造好，然后再用子问题的解来构造当前问题的解。</a:t>
            </a:r>
            <a:endParaRPr lang="en-US" altLang="zh-CN" dirty="0"/>
          </a:p>
          <a:p>
            <a:r>
              <a:rPr lang="zh-CN" altLang="en-US" dirty="0"/>
              <a:t>也有像第二个例题中那样，以子问题为最终解的题目</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Bzoj</a:t>
            </a:r>
            <a:r>
              <a:rPr lang="en-US" altLang="zh-CN" b="1" dirty="0"/>
              <a:t> 2530 [poi2011] -party</a:t>
            </a:r>
            <a:endParaRPr lang="zh-CN" altLang="en-US" b="1" dirty="0"/>
          </a:p>
        </p:txBody>
      </p:sp>
      <p:sp>
        <p:nvSpPr>
          <p:cNvPr id="3" name="内容占位符 2"/>
          <p:cNvSpPr>
            <a:spLocks noGrp="1"/>
          </p:cNvSpPr>
          <p:nvPr>
            <p:ph idx="1"/>
          </p:nvPr>
        </p:nvSpPr>
        <p:spPr/>
        <p:txBody>
          <a:bodyPr/>
          <a:lstStyle/>
          <a:p>
            <a:r>
              <a:rPr lang="zh-CN" altLang="en-US" dirty="0"/>
              <a:t>给定一张</a:t>
            </a:r>
            <a:r>
              <a:rPr lang="en-US" altLang="zh-CN" dirty="0"/>
              <a:t>n(3|n)</a:t>
            </a:r>
            <a:r>
              <a:rPr lang="zh-CN" altLang="en-US" dirty="0"/>
              <a:t>个点</a:t>
            </a:r>
            <a:r>
              <a:rPr lang="en-US" altLang="zh-CN" dirty="0"/>
              <a:t>m</a:t>
            </a:r>
            <a:r>
              <a:rPr lang="zh-CN" altLang="en-US" dirty="0"/>
              <a:t>条边的图，保证存在一个大小为</a:t>
            </a:r>
            <a:r>
              <a:rPr lang="en-US" altLang="zh-CN" dirty="0"/>
              <a:t>2/3n</a:t>
            </a:r>
            <a:r>
              <a:rPr lang="zh-CN" altLang="en-US" dirty="0"/>
              <a:t>的团，要求输出一个大小为</a:t>
            </a:r>
            <a:r>
              <a:rPr lang="en-US" altLang="zh-CN" dirty="0"/>
              <a:t>1/3n</a:t>
            </a:r>
            <a:r>
              <a:rPr lang="zh-CN" altLang="en-US" dirty="0"/>
              <a:t>的团</a:t>
            </a:r>
            <a:endParaRPr lang="en-US" altLang="zh-CN" dirty="0"/>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Bzoj</a:t>
            </a:r>
            <a:r>
              <a:rPr lang="en-US" altLang="zh-CN" b="1" dirty="0"/>
              <a:t> 2530 [poi2011] -party</a:t>
            </a:r>
            <a:endParaRPr lang="zh-CN" altLang="en-US" b="1" dirty="0"/>
          </a:p>
        </p:txBody>
      </p:sp>
      <p:sp>
        <p:nvSpPr>
          <p:cNvPr id="3" name="内容占位符 2"/>
          <p:cNvSpPr>
            <a:spLocks noGrp="1"/>
          </p:cNvSpPr>
          <p:nvPr>
            <p:ph idx="1"/>
          </p:nvPr>
        </p:nvSpPr>
        <p:spPr/>
        <p:txBody>
          <a:bodyPr/>
          <a:lstStyle/>
          <a:p>
            <a:r>
              <a:rPr lang="zh-CN" altLang="en-US" dirty="0"/>
              <a:t>每次找一对没有连边的点，将其删掉。</a:t>
            </a:r>
            <a:endParaRPr lang="en-US" altLang="zh-CN" dirty="0"/>
          </a:p>
          <a:p>
            <a:r>
              <a:rPr lang="zh-CN" altLang="en-US" dirty="0"/>
              <a:t>由于这对点之间没有连边，因此两个带你不可能同时存在于两个</a:t>
            </a:r>
            <a:r>
              <a:rPr lang="en-US" altLang="zh-CN" dirty="0"/>
              <a:t>2/3n</a:t>
            </a:r>
            <a:r>
              <a:rPr lang="zh-CN" altLang="en-US" dirty="0"/>
              <a:t>的团中，也就是说至少删掉了</a:t>
            </a:r>
            <a:r>
              <a:rPr lang="en-US" altLang="zh-CN" dirty="0"/>
              <a:t>1</a:t>
            </a:r>
            <a:r>
              <a:rPr lang="zh-CN" altLang="en-US" dirty="0"/>
              <a:t>个不在团中的点。那么在进行</a:t>
            </a:r>
            <a:r>
              <a:rPr lang="en-US" altLang="zh-CN" dirty="0"/>
              <a:t>1/3n</a:t>
            </a:r>
            <a:r>
              <a:rPr lang="zh-CN" altLang="en-US" dirty="0"/>
              <a:t>次操作后，所有不在</a:t>
            </a:r>
            <a:r>
              <a:rPr lang="en-US" altLang="zh-CN" dirty="0"/>
              <a:t>2/3n</a:t>
            </a:r>
            <a:r>
              <a:rPr lang="zh-CN" altLang="en-US" dirty="0"/>
              <a:t>的团中点都被删完了，那么剩下的</a:t>
            </a:r>
            <a:r>
              <a:rPr lang="en-US" altLang="zh-CN" dirty="0"/>
              <a:t>1/3n</a:t>
            </a:r>
            <a:r>
              <a:rPr lang="zh-CN" altLang="en-US" dirty="0"/>
              <a:t>个点就都在</a:t>
            </a:r>
            <a:r>
              <a:rPr lang="en-US" altLang="zh-CN" dirty="0"/>
              <a:t>2/3n</a:t>
            </a:r>
            <a:r>
              <a:rPr lang="zh-CN" altLang="en-US" dirty="0"/>
              <a:t>的团里了，全部输出即可</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从取石子游戏说起</a:t>
            </a:r>
            <a:endParaRPr lang="zh-CN" altLang="en-US" dirty="0"/>
          </a:p>
        </p:txBody>
      </p:sp>
      <p:sp>
        <p:nvSpPr>
          <p:cNvPr id="3" name="内容占位符 2"/>
          <p:cNvSpPr>
            <a:spLocks noGrp="1"/>
          </p:cNvSpPr>
          <p:nvPr>
            <p:ph idx="1"/>
          </p:nvPr>
        </p:nvSpPr>
        <p:spPr/>
        <p:txBody>
          <a:bodyPr/>
          <a:lstStyle/>
          <a:p>
            <a:r>
              <a:rPr lang="zh-CN" altLang="en-US" dirty="0"/>
              <a:t>我们经常用回溯法处理这些问题。</a:t>
            </a:r>
            <a:endParaRPr lang="en-US" altLang="zh-CN" dirty="0"/>
          </a:p>
          <a:p>
            <a:r>
              <a:rPr lang="zh-CN" altLang="en-US" dirty="0"/>
              <a:t>比如说我们知道 </a:t>
            </a:r>
            <a:r>
              <a:rPr lang="en-US" altLang="zh-CN" dirty="0"/>
              <a:t>0 </a:t>
            </a:r>
            <a:r>
              <a:rPr lang="zh-CN" altLang="en-US" dirty="0"/>
              <a:t>是必败态，那么 </a:t>
            </a:r>
            <a:r>
              <a:rPr lang="en-US" altLang="zh-CN" dirty="0"/>
              <a:t>1,2,3 </a:t>
            </a:r>
            <a:r>
              <a:rPr lang="zh-CN" altLang="en-US" dirty="0"/>
              <a:t>一定都是必胜态。</a:t>
            </a:r>
            <a:endParaRPr lang="en-US" altLang="zh-CN" dirty="0"/>
          </a:p>
          <a:p>
            <a:r>
              <a:rPr lang="zh-CN" altLang="en-US" dirty="0"/>
              <a:t>如此我们可以进行推导至一开始怎么取才能赢。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NP</a:t>
            </a:r>
            <a:r>
              <a:rPr lang="zh-CN" altLang="en-US" b="1" dirty="0"/>
              <a:t>图</a:t>
            </a:r>
            <a:endParaRPr lang="zh-CN" altLang="en-US" b="1" dirty="0"/>
          </a:p>
        </p:txBody>
      </p:sp>
      <p:sp>
        <p:nvSpPr>
          <p:cNvPr id="3" name="内容占位符 2"/>
          <p:cNvSpPr>
            <a:spLocks noGrp="1"/>
          </p:cNvSpPr>
          <p:nvPr>
            <p:ph idx="1"/>
          </p:nvPr>
        </p:nvSpPr>
        <p:spPr>
          <a:xfrm>
            <a:off x="838200" y="1690688"/>
            <a:ext cx="10515600" cy="4802187"/>
          </a:xfrm>
        </p:spPr>
        <p:txBody>
          <a:bodyPr>
            <a:normAutofit fontScale="92500" lnSpcReduction="10000"/>
          </a:bodyPr>
          <a:lstStyle/>
          <a:p>
            <a:r>
              <a:rPr lang="zh-CN" altLang="en-US" dirty="0"/>
              <a:t>显然，只要知道当前的状态，就能知道胜负关系</a:t>
            </a:r>
            <a:endParaRPr lang="en-US" altLang="zh-CN" dirty="0"/>
          </a:p>
          <a:p>
            <a:r>
              <a:rPr lang="zh-CN" altLang="en-US" dirty="0"/>
              <a:t>比如当我面对 </a:t>
            </a:r>
            <a:r>
              <a:rPr lang="en-US" altLang="zh-CN" dirty="0"/>
              <a:t>0 </a:t>
            </a:r>
            <a:r>
              <a:rPr lang="zh-CN" altLang="en-US" dirty="0"/>
              <a:t>颗石子这个状态时，我是必败的</a:t>
            </a:r>
            <a:endParaRPr lang="en-US" altLang="zh-CN" dirty="0"/>
          </a:p>
          <a:p>
            <a:r>
              <a:rPr lang="zh-CN" altLang="en-US" dirty="0"/>
              <a:t>我们引入解决博弈问题的最基本的方法</a:t>
            </a:r>
            <a:r>
              <a:rPr lang="en-US" altLang="zh-CN" dirty="0"/>
              <a:t>——NP </a:t>
            </a:r>
            <a:r>
              <a:rPr lang="zh-CN" altLang="en-US" dirty="0"/>
              <a:t>图法</a:t>
            </a:r>
            <a:endParaRPr lang="en-US" altLang="zh-CN" dirty="0"/>
          </a:p>
          <a:p>
            <a:r>
              <a:rPr lang="zh-CN" altLang="en-US" dirty="0"/>
              <a:t>将必败态取名为 </a:t>
            </a:r>
            <a:r>
              <a:rPr lang="en-US" altLang="zh-CN" dirty="0"/>
              <a:t>P </a:t>
            </a:r>
            <a:r>
              <a:rPr lang="zh-CN" altLang="en-US" dirty="0"/>
              <a:t>态 </a:t>
            </a:r>
            <a:r>
              <a:rPr lang="en-US" altLang="zh-CN" dirty="0"/>
              <a:t>(Previous)</a:t>
            </a:r>
            <a:r>
              <a:rPr lang="zh-CN" altLang="en-US" dirty="0"/>
              <a:t>，即之前行动的人赢的状态</a:t>
            </a:r>
            <a:endParaRPr lang="en-US" altLang="zh-CN" dirty="0"/>
          </a:p>
          <a:p>
            <a:r>
              <a:rPr lang="zh-CN" altLang="en-US" dirty="0"/>
              <a:t>将必胜态取名为 </a:t>
            </a:r>
            <a:r>
              <a:rPr lang="en-US" altLang="zh-CN" dirty="0"/>
              <a:t>N </a:t>
            </a:r>
            <a:r>
              <a:rPr lang="zh-CN" altLang="en-US" dirty="0"/>
              <a:t>态 </a:t>
            </a:r>
            <a:r>
              <a:rPr lang="en-US" altLang="zh-CN" dirty="0"/>
              <a:t>(Next)</a:t>
            </a:r>
            <a:r>
              <a:rPr lang="zh-CN" altLang="en-US" dirty="0"/>
              <a:t>，即接下来行动的人赢的状态</a:t>
            </a:r>
            <a:endParaRPr lang="en-US" altLang="zh-CN" dirty="0"/>
          </a:p>
          <a:p>
            <a:r>
              <a:rPr lang="en-US" altLang="zh-CN" dirty="0"/>
              <a:t>P </a:t>
            </a:r>
            <a:r>
              <a:rPr lang="zh-CN" altLang="en-US" dirty="0"/>
              <a:t>态又等价于先手必败的状态，而 </a:t>
            </a:r>
            <a:r>
              <a:rPr lang="en-US" altLang="zh-CN" dirty="0"/>
              <a:t>N </a:t>
            </a:r>
            <a:r>
              <a:rPr lang="zh-CN" altLang="en-US" dirty="0"/>
              <a:t>态等价于先手必胜的状态</a:t>
            </a:r>
            <a:endParaRPr lang="en-US" altLang="zh-CN" dirty="0"/>
          </a:p>
          <a:p>
            <a:r>
              <a:rPr lang="zh-CN" altLang="en-US" dirty="0"/>
              <a:t>更严谨的定义：</a:t>
            </a:r>
            <a:endParaRPr lang="en-US" altLang="zh-CN" dirty="0"/>
          </a:p>
          <a:p>
            <a:r>
              <a:rPr lang="en-US" altLang="zh-CN" dirty="0"/>
              <a:t>1. </a:t>
            </a:r>
            <a:r>
              <a:rPr lang="zh-CN" altLang="en-US" dirty="0"/>
              <a:t>无法进行任何移动的局面（也就是 </a:t>
            </a:r>
            <a:r>
              <a:rPr lang="en-US" altLang="zh-CN" dirty="0"/>
              <a:t>terminal position</a:t>
            </a:r>
            <a:r>
              <a:rPr lang="zh-CN" altLang="en-US" dirty="0"/>
              <a:t>）是</a:t>
            </a:r>
            <a:br>
              <a:rPr lang="zh-CN" altLang="en-US" dirty="0"/>
            </a:br>
            <a:r>
              <a:rPr lang="en-US" altLang="zh-CN" dirty="0"/>
              <a:t>P-position</a:t>
            </a:r>
            <a:r>
              <a:rPr lang="zh-CN" altLang="en-US" dirty="0"/>
              <a:t>；</a:t>
            </a:r>
            <a:endParaRPr lang="en-US" altLang="zh-CN" dirty="0"/>
          </a:p>
          <a:p>
            <a:r>
              <a:rPr lang="en-US" altLang="zh-CN" dirty="0"/>
              <a:t>2. </a:t>
            </a:r>
            <a:r>
              <a:rPr lang="zh-CN" altLang="en-US" dirty="0"/>
              <a:t>可以移动到 </a:t>
            </a:r>
            <a:r>
              <a:rPr lang="en-US" altLang="zh-CN" dirty="0"/>
              <a:t>P-position </a:t>
            </a:r>
            <a:r>
              <a:rPr lang="zh-CN" altLang="en-US" dirty="0"/>
              <a:t>的局面是 </a:t>
            </a:r>
            <a:r>
              <a:rPr lang="en-US" altLang="zh-CN" dirty="0"/>
              <a:t>N-position</a:t>
            </a:r>
            <a:r>
              <a:rPr lang="zh-CN" altLang="en-US" dirty="0"/>
              <a:t>；</a:t>
            </a:r>
            <a:endParaRPr lang="en-US" altLang="zh-CN" dirty="0"/>
          </a:p>
          <a:p>
            <a:r>
              <a:rPr lang="en-US" altLang="zh-CN" dirty="0"/>
              <a:t>3. </a:t>
            </a:r>
            <a:r>
              <a:rPr lang="zh-CN" altLang="en-US" dirty="0"/>
              <a:t>所有移动都导致 </a:t>
            </a:r>
            <a:r>
              <a:rPr lang="en-US" altLang="zh-CN" dirty="0"/>
              <a:t>N-position </a:t>
            </a:r>
            <a:r>
              <a:rPr lang="zh-CN" altLang="en-US" dirty="0"/>
              <a:t>的局面是 </a:t>
            </a:r>
            <a:r>
              <a:rPr lang="en-US" altLang="zh-CN" dirty="0"/>
              <a:t>P-position</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博弈论</a:t>
            </a:r>
            <a:endParaRPr lang="zh-CN" altLang="en-US" b="1" dirty="0"/>
          </a:p>
        </p:txBody>
      </p:sp>
      <p:sp>
        <p:nvSpPr>
          <p:cNvPr id="3" name="内容占位符 2"/>
          <p:cNvSpPr>
            <a:spLocks noGrp="1"/>
          </p:cNvSpPr>
          <p:nvPr>
            <p:ph idx="1"/>
          </p:nvPr>
        </p:nvSpPr>
        <p:spPr/>
        <p:txBody>
          <a:bodyPr/>
          <a:lstStyle/>
          <a:p>
            <a:r>
              <a:rPr lang="zh-CN" altLang="en-US" dirty="0"/>
              <a:t>对于取石子游戏，我们能得到如下 </a:t>
            </a:r>
            <a:r>
              <a:rPr lang="en-US" altLang="zh-CN" dirty="0"/>
              <a:t>NP </a:t>
            </a:r>
            <a:r>
              <a:rPr lang="zh-CN" altLang="en-US" dirty="0"/>
              <a:t>图：</a:t>
            </a:r>
            <a:endParaRPr lang="en-US" altLang="zh-CN" dirty="0"/>
          </a:p>
          <a:p>
            <a:r>
              <a:rPr lang="en-US" altLang="zh-CN" dirty="0"/>
              <a:t>     0 1 2 3 4 5 6 7 8 9 10 11 12 13 14 15 16 17 18 19 20 21</a:t>
            </a:r>
            <a:br>
              <a:rPr lang="en-US" altLang="zh-CN" dirty="0"/>
            </a:br>
            <a:r>
              <a:rPr lang="zh-CN" altLang="en-US" dirty="0"/>
              <a:t>态  </a:t>
            </a:r>
            <a:r>
              <a:rPr lang="en-US" altLang="zh-CN" dirty="0"/>
              <a:t>PNNN P NNN P N </a:t>
            </a:r>
            <a:r>
              <a:rPr lang="en-US" altLang="zh-CN" dirty="0" err="1"/>
              <a:t>N</a:t>
            </a:r>
            <a:r>
              <a:rPr lang="en-US" altLang="zh-CN" dirty="0"/>
              <a:t>  </a:t>
            </a:r>
            <a:r>
              <a:rPr lang="en-US" altLang="zh-CN" dirty="0" err="1"/>
              <a:t>N</a:t>
            </a:r>
            <a:r>
              <a:rPr lang="en-US" altLang="zh-CN" dirty="0"/>
              <a:t>  P   N  </a:t>
            </a:r>
            <a:r>
              <a:rPr lang="en-US" altLang="zh-CN" dirty="0" err="1"/>
              <a:t>N</a:t>
            </a:r>
            <a:r>
              <a:rPr lang="en-US" altLang="zh-CN" dirty="0"/>
              <a:t>  </a:t>
            </a:r>
            <a:r>
              <a:rPr lang="en-US" altLang="zh-CN" dirty="0" err="1"/>
              <a:t>N</a:t>
            </a:r>
            <a:r>
              <a:rPr lang="en-US" altLang="zh-CN" dirty="0"/>
              <a:t>   P  N  </a:t>
            </a:r>
            <a:r>
              <a:rPr lang="en-US" altLang="zh-CN" dirty="0" err="1"/>
              <a:t>N</a:t>
            </a:r>
            <a:r>
              <a:rPr lang="en-US" altLang="zh-CN" dirty="0"/>
              <a:t>  </a:t>
            </a:r>
            <a:r>
              <a:rPr lang="en-US" altLang="zh-CN" dirty="0" err="1"/>
              <a:t>N</a:t>
            </a:r>
            <a:r>
              <a:rPr lang="en-US" altLang="zh-CN" dirty="0"/>
              <a:t>   P  N</a:t>
            </a:r>
            <a:endParaRPr lang="en-US" altLang="zh-CN" dirty="0"/>
          </a:p>
          <a:p>
            <a:r>
              <a:rPr lang="zh-CN" altLang="en-US" dirty="0"/>
              <a:t>经过我们细致入微的观察，我们可以对更一般的问题得出通解</a:t>
            </a:r>
            <a:endParaRPr lang="en-US" altLang="zh-CN" dirty="0"/>
          </a:p>
          <a:p>
            <a:r>
              <a:rPr lang="zh-CN" altLang="en-US" dirty="0"/>
              <a:t>现在我们考虑总共 </a:t>
            </a:r>
            <a:r>
              <a:rPr lang="en-US" altLang="zh-CN" dirty="0"/>
              <a:t>n </a:t>
            </a:r>
            <a:r>
              <a:rPr lang="zh-CN" altLang="en-US" dirty="0"/>
              <a:t>个石子，可以取 </a:t>
            </a:r>
            <a:r>
              <a:rPr lang="en-US" altLang="zh-CN" dirty="0"/>
              <a:t>1 </a:t>
            </a:r>
            <a:r>
              <a:rPr lang="zh-CN" altLang="en-US" i="1" dirty="0"/>
              <a:t>∼ </a:t>
            </a:r>
            <a:r>
              <a:rPr lang="en-US" altLang="zh-CN" i="1" dirty="0"/>
              <a:t>x </a:t>
            </a:r>
            <a:r>
              <a:rPr lang="zh-CN" altLang="en-US" dirty="0"/>
              <a:t>个石子的情况 </a:t>
            </a:r>
            <a:br>
              <a:rPr lang="zh-CN" altLang="en-US"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8436</Words>
  <Application>WPS 演示</Application>
  <PresentationFormat>宽屏</PresentationFormat>
  <Paragraphs>383</Paragraphs>
  <Slides>64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64</vt:i4>
      </vt:variant>
    </vt:vector>
  </HeadingPairs>
  <TitlesOfParts>
    <vt:vector size="81" baseType="lpstr">
      <vt:lpstr>Arial</vt:lpstr>
      <vt:lpstr>宋体</vt:lpstr>
      <vt:lpstr>Wingdings</vt:lpstr>
      <vt:lpstr>Batang</vt:lpstr>
      <vt:lpstr>Constantia</vt:lpstr>
      <vt:lpstr>等线 Light</vt:lpstr>
      <vt:lpstr>等线</vt:lpstr>
      <vt:lpstr>微软雅黑</vt:lpstr>
      <vt:lpstr>Arial Unicode MS</vt:lpstr>
      <vt:lpstr>Calibri</vt:lpstr>
      <vt:lpstr>LMSans12-Regular-Identity-H</vt:lpstr>
      <vt:lpstr>Segoe Print</vt:lpstr>
      <vt:lpstr>FandolHei-Regular-Identity-H</vt:lpstr>
      <vt:lpstr>MathJax_Math</vt:lpstr>
      <vt:lpstr>MathJax_Main</vt:lpstr>
      <vt:lpstr>Arial Unicode MS</vt:lpstr>
      <vt:lpstr>Office 主题​​</vt:lpstr>
      <vt:lpstr>构造选讲+博弈论</vt:lpstr>
      <vt:lpstr>博弈论</vt:lpstr>
      <vt:lpstr>PowerPoint 演示文稿</vt:lpstr>
      <vt:lpstr>PowerPoint 演示文稿</vt:lpstr>
      <vt:lpstr>博弈论</vt:lpstr>
      <vt:lpstr>从取石子游戏说起</vt:lpstr>
      <vt:lpstr>从取石子游戏说起</vt:lpstr>
      <vt:lpstr>NP图</vt:lpstr>
      <vt:lpstr>博弈论</vt:lpstr>
      <vt:lpstr>巴什博弈</vt:lpstr>
      <vt:lpstr>NIM 博弈 </vt:lpstr>
      <vt:lpstr>NIM 博弈 </vt:lpstr>
      <vt:lpstr>NIM 和 </vt:lpstr>
      <vt:lpstr>图上博弈</vt:lpstr>
      <vt:lpstr>SG函数</vt:lpstr>
      <vt:lpstr>SG函数的作用</vt:lpstr>
      <vt:lpstr>构造选讲</vt:lpstr>
      <vt:lpstr>关于本文 </vt:lpstr>
      <vt:lpstr>构造题是什么？</vt:lpstr>
      <vt:lpstr>为什么要讲构造呢？</vt:lpstr>
      <vt:lpstr>构造题的特点</vt:lpstr>
      <vt:lpstr>构造题一般解法</vt:lpstr>
      <vt:lpstr>数字型构造</vt:lpstr>
      <vt:lpstr>Codeforces 468 –C. Hack it</vt:lpstr>
      <vt:lpstr>Codeforces 468 –C. Hack it</vt:lpstr>
      <vt:lpstr>Wannafly挑战赛6-双拆分数</vt:lpstr>
      <vt:lpstr>Wannafly挑战赛6-双拆分数</vt:lpstr>
      <vt:lpstr>序列型构造</vt:lpstr>
      <vt:lpstr>FDU-ICPC2017 –F.Lucky Permutation</vt:lpstr>
      <vt:lpstr>FDU-ICPC2017 –F.Lucky Permutation</vt:lpstr>
      <vt:lpstr>Codeforces 891 –B.Gluttony</vt:lpstr>
      <vt:lpstr>Codeforces 891 –B.Gluttony</vt:lpstr>
      <vt:lpstr>Codeforces 891 –B.Gluttony</vt:lpstr>
      <vt:lpstr>Codeforces 739 –A.Alyona and mex</vt:lpstr>
      <vt:lpstr>Codeforces 739 –A.Alyona and mex</vt:lpstr>
      <vt:lpstr>网格/矩阵型构造</vt:lpstr>
      <vt:lpstr>URAL 1979-Resources Distribution</vt:lpstr>
      <vt:lpstr>URAL 1979-Resources Distribution</vt:lpstr>
      <vt:lpstr>Codeforces 710 –C.Magic Odd Square</vt:lpstr>
      <vt:lpstr>Codeforces 710 –C.Magic Odd Square</vt:lpstr>
      <vt:lpstr>Codeforces 710 –C.Magic Odd Square</vt:lpstr>
      <vt:lpstr>字符串型构造</vt:lpstr>
      <vt:lpstr>Codeforce 725 –C.Hidden Word</vt:lpstr>
      <vt:lpstr>Codeforce 725 –C.Hidden Word</vt:lpstr>
      <vt:lpstr>EC-final 2015 –C.Suffixes and Palindromes改</vt:lpstr>
      <vt:lpstr>EC-final 2015 –C.Suffixes and Palindromes改</vt:lpstr>
      <vt:lpstr>图论型构造</vt:lpstr>
      <vt:lpstr>Codeforces 901 –D.Weighting a Tree</vt:lpstr>
      <vt:lpstr>Codeforces 901 –D.Weighting a Tree</vt:lpstr>
      <vt:lpstr>POI 2013 Tower Defense game</vt:lpstr>
      <vt:lpstr>POI 2013 Tower Defense game</vt:lpstr>
      <vt:lpstr>树形构造</vt:lpstr>
      <vt:lpstr>Codeforces 901 –A.Hashing Trees</vt:lpstr>
      <vt:lpstr>Codeforces 901 –A.Hashing Trees</vt:lpstr>
      <vt:lpstr>U of Tokyo Selection 1 –A.Spanning Trees</vt:lpstr>
      <vt:lpstr>U of Tokyo Selection 1 –A.Spanning Trees</vt:lpstr>
      <vt:lpstr>操作型构造</vt:lpstr>
      <vt:lpstr>WF2014 –A.Baggage 改</vt:lpstr>
      <vt:lpstr>WF2014 –A.Baggage 改</vt:lpstr>
      <vt:lpstr>Codeforces 733 –C.Epidemic in Monstropolis</vt:lpstr>
      <vt:lpstr>Codeforces 733 –C.Epidemic in Monstropolis</vt:lpstr>
      <vt:lpstr>递推型构造</vt:lpstr>
      <vt:lpstr>Bzoj 2530 [poi2011] -party</vt:lpstr>
      <vt:lpstr>Bzoj 2530 [poi2011] -party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Victor</dc:creator>
  <cp:lastModifiedBy>王伟佳木斯大学电子商务</cp:lastModifiedBy>
  <cp:revision>107</cp:revision>
  <dcterms:created xsi:type="dcterms:W3CDTF">2020-02-05T09:47:00Z</dcterms:created>
  <dcterms:modified xsi:type="dcterms:W3CDTF">2021-08-25T01:01:54Z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124006FA95524CE2B5ADB706066D52D5</vt:lpwstr>
  </property>
</Properties>
</file>