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1217" r:id="rId2"/>
    <p:sldId id="1075" r:id="rId3"/>
    <p:sldId id="1365" r:id="rId4"/>
    <p:sldId id="1363" r:id="rId5"/>
    <p:sldId id="1162" r:id="rId6"/>
    <p:sldId id="1364" r:id="rId7"/>
    <p:sldId id="1167" r:id="rId8"/>
    <p:sldId id="1021" r:id="rId9"/>
    <p:sldId id="1022" r:id="rId10"/>
    <p:sldId id="1023" r:id="rId11"/>
    <p:sldId id="1036" r:id="rId12"/>
    <p:sldId id="1037" r:id="rId13"/>
    <p:sldId id="1038" r:id="rId14"/>
    <p:sldId id="1039" r:id="rId15"/>
    <p:sldId id="1040" r:id="rId16"/>
    <p:sldId id="1324" r:id="rId17"/>
    <p:sldId id="1325" r:id="rId18"/>
    <p:sldId id="1326" r:id="rId19"/>
    <p:sldId id="1327" r:id="rId20"/>
    <p:sldId id="318" r:id="rId21"/>
    <p:sldId id="1000" r:id="rId22"/>
    <p:sldId id="1015" r:id="rId23"/>
    <p:sldId id="1347" r:id="rId24"/>
    <p:sldId id="1348" r:id="rId25"/>
    <p:sldId id="1349" r:id="rId26"/>
    <p:sldId id="1350" r:id="rId27"/>
    <p:sldId id="1320" r:id="rId28"/>
    <p:sldId id="1321" r:id="rId29"/>
    <p:sldId id="1322" r:id="rId30"/>
    <p:sldId id="1323" r:id="rId31"/>
    <p:sldId id="1359" r:id="rId32"/>
    <p:sldId id="1076" r:id="rId33"/>
    <p:sldId id="1077" r:id="rId34"/>
    <p:sldId id="1078" r:id="rId35"/>
    <p:sldId id="1079" r:id="rId36"/>
    <p:sldId id="1080" r:id="rId37"/>
    <p:sldId id="1360" r:id="rId38"/>
    <p:sldId id="1361" r:id="rId39"/>
    <p:sldId id="1362" r:id="rId40"/>
    <p:sldId id="724" r:id="rId41"/>
    <p:sldId id="725" r:id="rId42"/>
    <p:sldId id="726" r:id="rId43"/>
    <p:sldId id="1231" r:id="rId44"/>
    <p:sldId id="1366" r:id="rId45"/>
    <p:sldId id="644" r:id="rId46"/>
    <p:sldId id="1159" r:id="rId47"/>
    <p:sldId id="1160" r:id="rId48"/>
    <p:sldId id="672" r:id="rId49"/>
    <p:sldId id="717" r:id="rId50"/>
    <p:sldId id="1151" r:id="rId51"/>
    <p:sldId id="718" r:id="rId52"/>
    <p:sldId id="1100" r:id="rId53"/>
    <p:sldId id="1101" r:id="rId54"/>
    <p:sldId id="1152" r:id="rId55"/>
    <p:sldId id="552" r:id="rId56"/>
    <p:sldId id="553" r:id="rId57"/>
    <p:sldId id="1213" r:id="rId58"/>
    <p:sldId id="554" r:id="rId59"/>
    <p:sldId id="502" r:id="rId60"/>
    <p:sldId id="1173" r:id="rId61"/>
    <p:sldId id="503" r:id="rId62"/>
    <p:sldId id="505" r:id="rId63"/>
    <p:sldId id="504" r:id="rId64"/>
    <p:sldId id="498" r:id="rId65"/>
    <p:sldId id="1174" r:id="rId66"/>
    <p:sldId id="501" r:id="rId67"/>
    <p:sldId id="1175" r:id="rId68"/>
    <p:sldId id="1367" r:id="rId69"/>
    <p:sldId id="1092" r:id="rId70"/>
    <p:sldId id="1093" r:id="rId71"/>
    <p:sldId id="1094" r:id="rId72"/>
    <p:sldId id="1095" r:id="rId73"/>
    <p:sldId id="1096" r:id="rId74"/>
    <p:sldId id="1368" r:id="rId75"/>
    <p:sldId id="1369" r:id="rId76"/>
    <p:sldId id="515" r:id="rId7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19D46-51FE-44A3-96C2-C87A52CC1B3B}" type="datetimeFigureOut">
              <a:rPr lang="zh-CN" altLang="en-US" smtClean="0"/>
              <a:t>2021/8/25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9D5282-A5DE-49BD-8906-6E33D44EEB77}" type="slidenum">
              <a:rPr lang="zh-CN" altLang="en-US" smtClean="0"/>
              <a:t>‹#›</a:t>
            </a:fld>
            <a:endParaRPr lang="zh-CN" altLang="en-US"/>
          </a:p>
        </p:txBody>
      </p:sp>
    </p:spTree>
    <p:extLst>
      <p:ext uri="{BB962C8B-B14F-4D97-AF65-F5344CB8AC3E}">
        <p14:creationId xmlns:p14="http://schemas.microsoft.com/office/powerpoint/2010/main" val="1796175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960337-2D1B-4E45-9FA1-02BD987730BB}" type="slidenum">
              <a:rPr lang="zh-CN" altLang="en-US" smtClean="0"/>
              <a:t>35</a:t>
            </a:fld>
            <a:endParaRPr lang="zh-CN" altLang="en-US"/>
          </a:p>
        </p:txBody>
      </p:sp>
    </p:spTree>
    <p:extLst>
      <p:ext uri="{BB962C8B-B14F-4D97-AF65-F5344CB8AC3E}">
        <p14:creationId xmlns:p14="http://schemas.microsoft.com/office/powerpoint/2010/main" val="3752376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C4E0E-CC8F-41AC-82A9-7AA4B84F7C20}"/>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C3A265AD-DCA4-4E96-8DC8-0825EC72EB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1F43B7EB-33E1-48A4-B77F-4AE86B1D013F}"/>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5" name="Footer Placeholder 4">
            <a:extLst>
              <a:ext uri="{FF2B5EF4-FFF2-40B4-BE49-F238E27FC236}">
                <a16:creationId xmlns:a16="http://schemas.microsoft.com/office/drawing/2014/main" id="{F14D3976-7FCC-4AB0-A8EC-51EFE5EA0BBB}"/>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F6D3D0-0DC6-47EB-8DF0-0B8EFA2B9277}"/>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1113533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D2A7-1F77-44B1-8DF9-29F62DCA3BDD}"/>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B8E0DF9-8DE7-42B0-A2D4-2D1C0AEA4C07}"/>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9D4258A6-59D4-4B5A-8F9E-C13792584949}"/>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5" name="Footer Placeholder 4">
            <a:extLst>
              <a:ext uri="{FF2B5EF4-FFF2-40B4-BE49-F238E27FC236}">
                <a16:creationId xmlns:a16="http://schemas.microsoft.com/office/drawing/2014/main" id="{C5B1B52B-B86E-41B6-81E9-0CE6E6514E9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E56F0CF-3C4C-4850-B768-B0076F0E7ACD}"/>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177526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F6B75C-A0EB-40AD-A69B-77746B0780F0}"/>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17375AF8-4F3B-49F7-86A3-8CA85D7E1E31}"/>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C5301135-4C52-4751-BE9D-1783E7400AB3}"/>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5" name="Footer Placeholder 4">
            <a:extLst>
              <a:ext uri="{FF2B5EF4-FFF2-40B4-BE49-F238E27FC236}">
                <a16:creationId xmlns:a16="http://schemas.microsoft.com/office/drawing/2014/main" id="{D6FAC511-6BCA-4747-B563-AC874E5562ED}"/>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1F928BC-C2E8-4D9F-9863-1B3447AE0494}"/>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3897111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4EF5-ACD5-4ADD-8249-417949502B1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9EEDDFA-3B45-498B-A261-1E8DF844B75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DE592D3-DFBE-4B82-B8CD-ADD5E4975462}"/>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5" name="Footer Placeholder 4">
            <a:extLst>
              <a:ext uri="{FF2B5EF4-FFF2-40B4-BE49-F238E27FC236}">
                <a16:creationId xmlns:a16="http://schemas.microsoft.com/office/drawing/2014/main" id="{06FB0BF2-7396-47C6-8ED9-6C281DA8121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AF7C481-BB47-4831-B4AE-8E82BECE9CF5}"/>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3210313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050BF-81B8-4C72-B5F4-DE7D988552D1}"/>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B13500F-22CA-4DE1-B8AA-47D0D1BCC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ED1D759A-C246-4552-96E2-0C17CAB63C4F}"/>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5" name="Footer Placeholder 4">
            <a:extLst>
              <a:ext uri="{FF2B5EF4-FFF2-40B4-BE49-F238E27FC236}">
                <a16:creationId xmlns:a16="http://schemas.microsoft.com/office/drawing/2014/main" id="{1AB56666-AA98-4EA6-8D09-AAA5906AD26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0D65AD4-4561-4A8C-87E9-F6FC2C5A96E4}"/>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285509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027F0-0AA3-481B-BFFE-8243F5CB093C}"/>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5AA314D-07DC-465E-8E48-ECE63D956EF9}"/>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6F7F237F-9567-4980-80FB-6B6482582FD3}"/>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6161CA94-3576-4A98-B324-C2EEDFA85A40}"/>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6" name="Footer Placeholder 5">
            <a:extLst>
              <a:ext uri="{FF2B5EF4-FFF2-40B4-BE49-F238E27FC236}">
                <a16:creationId xmlns:a16="http://schemas.microsoft.com/office/drawing/2014/main" id="{C5DCB01D-AFF7-4326-BBB0-3F5F74C69D56}"/>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4E3BDBC7-30CC-4B01-BE62-FA975547D687}"/>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2764952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3EB59-929A-4DE1-BAE7-92B79119E40E}"/>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146A458D-8DFB-472B-91A3-A2324BB2FE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A70351A6-880F-474E-8401-A4F5A22F0508}"/>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81D7F494-C622-4CD6-A1AA-E2A5F3B66B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9675D950-DB41-4050-8AE6-7C255A928E41}"/>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5BE20F7A-A1CE-4FA5-82FF-5ADFAAE12E2D}"/>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8" name="Footer Placeholder 7">
            <a:extLst>
              <a:ext uri="{FF2B5EF4-FFF2-40B4-BE49-F238E27FC236}">
                <a16:creationId xmlns:a16="http://schemas.microsoft.com/office/drawing/2014/main" id="{14A63897-7FD9-4EF6-927E-511D4A3A0B92}"/>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C881F5B7-D961-4027-8247-93738021F4A4}"/>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1159396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5499-E8F0-423C-AC4B-36ABF34DCD19}"/>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0285F0E9-0774-4CAD-B0D5-C72F01C58DAF}"/>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4" name="Footer Placeholder 3">
            <a:extLst>
              <a:ext uri="{FF2B5EF4-FFF2-40B4-BE49-F238E27FC236}">
                <a16:creationId xmlns:a16="http://schemas.microsoft.com/office/drawing/2014/main" id="{64E5723F-3EFC-42A1-B196-C2593A4CC43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1D0FA40-93FE-48B4-A984-4697D4CEBC00}"/>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3283226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0B09A7-D9FC-4EF1-B05A-AAEB2FB5AE2B}"/>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3" name="Footer Placeholder 2">
            <a:extLst>
              <a:ext uri="{FF2B5EF4-FFF2-40B4-BE49-F238E27FC236}">
                <a16:creationId xmlns:a16="http://schemas.microsoft.com/office/drawing/2014/main" id="{14022B04-6C50-4230-A93A-F5C3840DFB86}"/>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EE4EAA33-F5D0-49BD-A95B-A14A0721DADD}"/>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3152400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517AE-DB70-4FA7-8919-240A9C0A267F}"/>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BEE0C38-5B87-4EAE-8067-1957D0D100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9089CDA4-D74E-4BB0-800B-003A7E351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0EC45A45-26D9-4D63-9FFD-5305CB50C553}"/>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6" name="Footer Placeholder 5">
            <a:extLst>
              <a:ext uri="{FF2B5EF4-FFF2-40B4-BE49-F238E27FC236}">
                <a16:creationId xmlns:a16="http://schemas.microsoft.com/office/drawing/2014/main" id="{C16CD0E3-9BC7-4D76-8D4E-4A2DC725365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501D06F1-270D-4669-A558-F7E35F4932CF}"/>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3026952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4E361-19F5-4D71-A734-B3CD2D260362}"/>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3A2E3E2B-21E4-4FBD-B16C-5D0EB0145D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FFF86E5-0705-4295-9EAD-77853E6C4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F246B627-C457-47C9-B934-5580E409C0B0}"/>
              </a:ext>
            </a:extLst>
          </p:cNvPr>
          <p:cNvSpPr>
            <a:spLocks noGrp="1"/>
          </p:cNvSpPr>
          <p:nvPr>
            <p:ph type="dt" sz="half" idx="10"/>
          </p:nvPr>
        </p:nvSpPr>
        <p:spPr/>
        <p:txBody>
          <a:bodyPr/>
          <a:lstStyle/>
          <a:p>
            <a:fld id="{68A18E24-4789-4F79-83B5-10E132DAA956}" type="datetimeFigureOut">
              <a:rPr lang="zh-CN" altLang="en-US" smtClean="0"/>
              <a:t>2021/8/25</a:t>
            </a:fld>
            <a:endParaRPr lang="zh-CN" altLang="en-US"/>
          </a:p>
        </p:txBody>
      </p:sp>
      <p:sp>
        <p:nvSpPr>
          <p:cNvPr id="6" name="Footer Placeholder 5">
            <a:extLst>
              <a:ext uri="{FF2B5EF4-FFF2-40B4-BE49-F238E27FC236}">
                <a16:creationId xmlns:a16="http://schemas.microsoft.com/office/drawing/2014/main" id="{D3D537A8-81A4-46BD-903A-6C1E8F88EF59}"/>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CC7A8750-1B21-471F-902E-A53C1EE620C1}"/>
              </a:ext>
            </a:extLst>
          </p:cNvPr>
          <p:cNvSpPr>
            <a:spLocks noGrp="1"/>
          </p:cNvSpPr>
          <p:nvPr>
            <p:ph type="sldNum" sz="quarter" idx="12"/>
          </p:nvPr>
        </p:nvSpPr>
        <p:spPr/>
        <p:txBody>
          <a:body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3304153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5A7E4D-DEFD-4597-9AFD-3546A3BAE3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5AA6A15B-C81B-46E9-B3C5-EEE7316A0A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206B3D5A-CD10-434A-A252-B95C30AEBB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A18E24-4789-4F79-83B5-10E132DAA956}" type="datetimeFigureOut">
              <a:rPr lang="zh-CN" altLang="en-US" smtClean="0"/>
              <a:t>2021/8/25</a:t>
            </a:fld>
            <a:endParaRPr lang="zh-CN" altLang="en-US"/>
          </a:p>
        </p:txBody>
      </p:sp>
      <p:sp>
        <p:nvSpPr>
          <p:cNvPr id="5" name="Footer Placeholder 4">
            <a:extLst>
              <a:ext uri="{FF2B5EF4-FFF2-40B4-BE49-F238E27FC236}">
                <a16:creationId xmlns:a16="http://schemas.microsoft.com/office/drawing/2014/main" id="{56AA582A-020A-4651-A8CC-371C53950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1BDD6859-F664-4554-8653-50790E4F9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782407-D9BC-4167-BE37-79C7335FAD2C}" type="slidenum">
              <a:rPr lang="zh-CN" altLang="en-US" smtClean="0"/>
              <a:t>‹#›</a:t>
            </a:fld>
            <a:endParaRPr lang="zh-CN" altLang="en-US"/>
          </a:p>
        </p:txBody>
      </p:sp>
    </p:spTree>
    <p:extLst>
      <p:ext uri="{BB962C8B-B14F-4D97-AF65-F5344CB8AC3E}">
        <p14:creationId xmlns:p14="http://schemas.microsoft.com/office/powerpoint/2010/main" val="211726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阳间数据结构</a:t>
            </a:r>
          </a:p>
        </p:txBody>
      </p:sp>
      <p:sp>
        <p:nvSpPr>
          <p:cNvPr id="3" name="副标题 2"/>
          <p:cNvSpPr>
            <a:spLocks noGrp="1"/>
          </p:cNvSpPr>
          <p:nvPr>
            <p:ph type="subTitle" idx="1"/>
          </p:nvPr>
        </p:nvSpPr>
        <p:spPr/>
        <p:txBody>
          <a:bodyPr/>
          <a:lstStyle/>
          <a:p>
            <a:r>
              <a:rPr lang="zh-CN" altLang="en-US" dirty="0">
                <a:solidFill>
                  <a:schemeClr val="tx1"/>
                </a:solidFill>
              </a:rPr>
              <a:t>清华大学</a:t>
            </a:r>
            <a:r>
              <a:rPr lang="en-US" altLang="zh-CN" dirty="0">
                <a:solidFill>
                  <a:schemeClr val="tx1"/>
                </a:solidFill>
              </a:rPr>
              <a:t>nzhtl1477</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06548" y="2924943"/>
            <a:ext cx="2763272" cy="3933057"/>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41FB75-539E-4DCD-B77A-05E88793CF9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7986C7C-A094-457E-989F-EF597B8785F2}"/>
              </a:ext>
            </a:extLst>
          </p:cNvPr>
          <p:cNvSpPr>
            <a:spLocks noGrp="1"/>
          </p:cNvSpPr>
          <p:nvPr>
            <p:ph idx="1"/>
          </p:nvPr>
        </p:nvSpPr>
        <p:spPr/>
        <p:txBody>
          <a:bodyPr/>
          <a:lstStyle/>
          <a:p>
            <a:r>
              <a:rPr lang="es-ES" altLang="zh-CN" dirty="0"/>
              <a:t>sin(x+</a:t>
            </a:r>
            <a:r>
              <a:rPr lang="en-US" altLang="zh-CN" dirty="0"/>
              <a:t>y</a:t>
            </a:r>
            <a:r>
              <a:rPr lang="es-ES" altLang="zh-CN" dirty="0"/>
              <a:t>)=sinxcosy+cosxsiny</a:t>
            </a:r>
          </a:p>
          <a:p>
            <a:r>
              <a:rPr lang="es-ES" altLang="zh-CN" dirty="0"/>
              <a:t>cos(x+y)=cosxcosy−sinxsiny</a:t>
            </a:r>
          </a:p>
          <a:p>
            <a:r>
              <a:rPr lang="zh-CN" altLang="en-US" dirty="0"/>
              <a:t>所以我们维护区间的</a:t>
            </a:r>
            <a:r>
              <a:rPr lang="en-US" altLang="zh-CN" dirty="0"/>
              <a:t>sin</a:t>
            </a:r>
            <a:r>
              <a:rPr lang="zh-CN" altLang="en-US" dirty="0"/>
              <a:t>和，</a:t>
            </a:r>
            <a:r>
              <a:rPr lang="en-US" altLang="zh-CN" dirty="0"/>
              <a:t>cos</a:t>
            </a:r>
            <a:r>
              <a:rPr lang="zh-CN" altLang="en-US" dirty="0"/>
              <a:t>和，然后就可以打区间加标记了，这个标记可以合并，也可以下放</a:t>
            </a:r>
            <a:endParaRPr lang="es-ES" altLang="zh-CN" dirty="0"/>
          </a:p>
        </p:txBody>
      </p:sp>
    </p:spTree>
    <p:extLst>
      <p:ext uri="{BB962C8B-B14F-4D97-AF65-F5344CB8AC3E}">
        <p14:creationId xmlns:p14="http://schemas.microsoft.com/office/powerpoint/2010/main" val="971689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906C70-ECA6-4D02-B9E1-E7FC21B5082C}"/>
              </a:ext>
            </a:extLst>
          </p:cNvPr>
          <p:cNvSpPr>
            <a:spLocks noGrp="1"/>
          </p:cNvSpPr>
          <p:nvPr>
            <p:ph type="title"/>
          </p:nvPr>
        </p:nvSpPr>
        <p:spPr/>
        <p:txBody>
          <a:bodyPr/>
          <a:lstStyle/>
          <a:p>
            <a:r>
              <a:rPr lang="en-US" altLang="zh-CN" dirty="0"/>
              <a:t>Luogu6617</a:t>
            </a:r>
            <a:r>
              <a:rPr lang="zh-CN" altLang="en-US" dirty="0"/>
              <a:t>查找 </a:t>
            </a:r>
            <a:r>
              <a:rPr lang="en-US" altLang="zh-CN" dirty="0"/>
              <a:t>Search</a:t>
            </a:r>
            <a:endParaRPr lang="zh-CN" altLang="en-US" dirty="0"/>
          </a:p>
        </p:txBody>
      </p:sp>
      <p:sp>
        <p:nvSpPr>
          <p:cNvPr id="3" name="内容占位符 2">
            <a:extLst>
              <a:ext uri="{FF2B5EF4-FFF2-40B4-BE49-F238E27FC236}">
                <a16:creationId xmlns:a16="http://schemas.microsoft.com/office/drawing/2014/main" id="{38C8CE0E-A8EE-4EB3-8DD9-C63ABE17BE3C}"/>
              </a:ext>
            </a:extLst>
          </p:cNvPr>
          <p:cNvSpPr>
            <a:spLocks noGrp="1"/>
          </p:cNvSpPr>
          <p:nvPr>
            <p:ph idx="1"/>
          </p:nvPr>
        </p:nvSpPr>
        <p:spPr/>
        <p:txBody>
          <a:bodyPr/>
          <a:lstStyle/>
          <a:p>
            <a:r>
              <a:rPr lang="zh-CN" altLang="en-US" dirty="0"/>
              <a:t>序列，给定常数</a:t>
            </a:r>
            <a:r>
              <a:rPr lang="en-US" altLang="zh-CN" dirty="0"/>
              <a:t>w</a:t>
            </a:r>
          </a:p>
          <a:p>
            <a:r>
              <a:rPr lang="en-US" altLang="zh-CN" dirty="0"/>
              <a:t>1.</a:t>
            </a:r>
            <a:r>
              <a:rPr lang="zh-CN" altLang="en-US" dirty="0"/>
              <a:t>单点修改</a:t>
            </a:r>
            <a:endParaRPr lang="en-US" altLang="zh-CN" dirty="0"/>
          </a:p>
          <a:p>
            <a:r>
              <a:rPr lang="en-US" altLang="zh-CN" dirty="0"/>
              <a:t>2.</a:t>
            </a:r>
            <a:r>
              <a:rPr lang="zh-CN" altLang="en-US" dirty="0"/>
              <a:t>查询区间</a:t>
            </a:r>
            <a:r>
              <a:rPr lang="zh-CN" altLang="en-US" dirty="0">
                <a:solidFill>
                  <a:srgbClr val="FF0000"/>
                </a:solidFill>
              </a:rPr>
              <a:t>是否存在</a:t>
            </a:r>
            <a:r>
              <a:rPr lang="zh-CN" altLang="en-US" dirty="0"/>
              <a:t>两个数和为</a:t>
            </a:r>
            <a:r>
              <a:rPr lang="en-US" altLang="zh-CN" dirty="0"/>
              <a:t>w</a:t>
            </a:r>
          </a:p>
          <a:p>
            <a:r>
              <a:rPr lang="en-US" altLang="zh-CN" dirty="0"/>
              <a:t>5e5,4s</a:t>
            </a:r>
            <a:endParaRPr lang="zh-CN" altLang="en-US" dirty="0"/>
          </a:p>
        </p:txBody>
      </p:sp>
    </p:spTree>
    <p:extLst>
      <p:ext uri="{BB962C8B-B14F-4D97-AF65-F5344CB8AC3E}">
        <p14:creationId xmlns:p14="http://schemas.microsoft.com/office/powerpoint/2010/main" val="1461577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092DB-2CA1-4675-9EB5-33AD76A53D0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565F3B4-81E1-4366-8CDA-DBA5DCAB879D}"/>
              </a:ext>
            </a:extLst>
          </p:cNvPr>
          <p:cNvSpPr>
            <a:spLocks noGrp="1"/>
          </p:cNvSpPr>
          <p:nvPr>
            <p:ph idx="1"/>
          </p:nvPr>
        </p:nvSpPr>
        <p:spPr/>
        <p:txBody>
          <a:bodyPr/>
          <a:lstStyle/>
          <a:p>
            <a:r>
              <a:rPr lang="zh-CN" altLang="en-US" dirty="0"/>
              <a:t>看到问题可以先想到二维数点的转化</a:t>
            </a:r>
            <a:endParaRPr lang="en-US" altLang="zh-CN" dirty="0"/>
          </a:p>
          <a:p>
            <a:r>
              <a:rPr lang="zh-CN" altLang="en-US" dirty="0"/>
              <a:t>每个点</a:t>
            </a:r>
            <a:r>
              <a:rPr lang="en-US" altLang="zh-CN" dirty="0"/>
              <a:t>x</a:t>
            </a:r>
            <a:r>
              <a:rPr lang="zh-CN" altLang="en-US" dirty="0"/>
              <a:t>，设置其前驱为离其最近的</a:t>
            </a:r>
            <a:r>
              <a:rPr lang="en-US" altLang="zh-CN" dirty="0"/>
              <a:t>w-x</a:t>
            </a:r>
            <a:r>
              <a:rPr lang="zh-CN" altLang="en-US" dirty="0"/>
              <a:t>的位置</a:t>
            </a:r>
            <a:endParaRPr lang="en-US" altLang="zh-CN" dirty="0"/>
          </a:p>
          <a:p>
            <a:r>
              <a:rPr lang="zh-CN" altLang="en-US" dirty="0"/>
              <a:t>这个和区间颜色数的转化类似</a:t>
            </a:r>
            <a:endParaRPr lang="en-US" altLang="zh-CN" dirty="0"/>
          </a:p>
          <a:p>
            <a:r>
              <a:rPr lang="zh-CN" altLang="en-US" dirty="0"/>
              <a:t>如何带修改？</a:t>
            </a:r>
          </a:p>
        </p:txBody>
      </p:sp>
    </p:spTree>
    <p:extLst>
      <p:ext uri="{BB962C8B-B14F-4D97-AF65-F5344CB8AC3E}">
        <p14:creationId xmlns:p14="http://schemas.microsoft.com/office/powerpoint/2010/main" val="55069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67D7D-A94E-4337-A56A-0D76C72EC80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C207F31F-2C16-4351-9E50-DDC96919A452}"/>
              </a:ext>
            </a:extLst>
          </p:cNvPr>
          <p:cNvSpPr>
            <a:spLocks noGrp="1"/>
          </p:cNvSpPr>
          <p:nvPr>
            <p:ph idx="1"/>
          </p:nvPr>
        </p:nvSpPr>
        <p:spPr/>
        <p:txBody>
          <a:bodyPr/>
          <a:lstStyle/>
          <a:p>
            <a:r>
              <a:rPr lang="zh-CN" altLang="en-US" dirty="0"/>
              <a:t>每次修改可能影响</a:t>
            </a:r>
            <a:r>
              <a:rPr lang="en-US" altLang="zh-CN" dirty="0"/>
              <a:t>O(n)</a:t>
            </a:r>
            <a:r>
              <a:rPr lang="zh-CN" altLang="en-US" dirty="0"/>
              <a:t>个位置：</a:t>
            </a:r>
            <a:endParaRPr lang="en-US" altLang="zh-CN" dirty="0"/>
          </a:p>
          <a:p>
            <a:r>
              <a:rPr lang="en-US" altLang="zh-CN" dirty="0"/>
              <a:t>w-x x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 </a:t>
            </a:r>
            <a:r>
              <a:rPr lang="en-US" altLang="zh-CN" dirty="0" err="1"/>
              <a:t>x</a:t>
            </a:r>
            <a:r>
              <a:rPr lang="en-US" altLang="zh-CN" dirty="0"/>
              <a:t>…</a:t>
            </a:r>
          </a:p>
          <a:p>
            <a:r>
              <a:rPr lang="zh-CN" altLang="en-US" dirty="0"/>
              <a:t>这样后面每个位置的前驱都是</a:t>
            </a:r>
            <a:r>
              <a:rPr lang="en-US" altLang="zh-CN" dirty="0"/>
              <a:t>w-x</a:t>
            </a:r>
          </a:p>
          <a:p>
            <a:r>
              <a:rPr lang="zh-CN" altLang="en-US" dirty="0"/>
              <a:t>如果修改了</a:t>
            </a:r>
            <a:r>
              <a:rPr lang="en-US" altLang="zh-CN" dirty="0"/>
              <a:t>w-x</a:t>
            </a:r>
            <a:r>
              <a:rPr lang="zh-CN" altLang="en-US" dirty="0"/>
              <a:t>的值，这样会导致</a:t>
            </a:r>
            <a:r>
              <a:rPr lang="en-US" altLang="zh-CN" dirty="0"/>
              <a:t>O(n)</a:t>
            </a:r>
            <a:r>
              <a:rPr lang="zh-CN" altLang="en-US" dirty="0"/>
              <a:t>个修改</a:t>
            </a:r>
            <a:endParaRPr lang="en-US" altLang="zh-CN" dirty="0"/>
          </a:p>
          <a:p>
            <a:r>
              <a:rPr lang="zh-CN" altLang="en-US" dirty="0"/>
              <a:t>观察性质？</a:t>
            </a:r>
          </a:p>
        </p:txBody>
      </p:sp>
    </p:spTree>
    <p:extLst>
      <p:ext uri="{BB962C8B-B14F-4D97-AF65-F5344CB8AC3E}">
        <p14:creationId xmlns:p14="http://schemas.microsoft.com/office/powerpoint/2010/main" val="118782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6C68B-5838-49F6-9933-A1AAFF5E0AE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72E3E83-584E-4D9B-8325-B9B900C19175}"/>
              </a:ext>
            </a:extLst>
          </p:cNvPr>
          <p:cNvSpPr>
            <a:spLocks noGrp="1"/>
          </p:cNvSpPr>
          <p:nvPr>
            <p:ph idx="1"/>
          </p:nvPr>
        </p:nvSpPr>
        <p:spPr/>
        <p:txBody>
          <a:bodyPr/>
          <a:lstStyle/>
          <a:p>
            <a:r>
              <a:rPr lang="zh-CN" altLang="en-US" dirty="0"/>
              <a:t>注意到这个是存在性判定</a:t>
            </a:r>
            <a:endParaRPr lang="en-US" altLang="zh-CN" dirty="0"/>
          </a:p>
          <a:p>
            <a:r>
              <a:rPr lang="zh-CN" altLang="en-US" dirty="0"/>
              <a:t>如果存在两个</a:t>
            </a:r>
            <a:r>
              <a:rPr lang="en-US" altLang="zh-CN" dirty="0"/>
              <a:t>(i1,j1)</a:t>
            </a:r>
            <a:r>
              <a:rPr lang="zh-CN" altLang="en-US" dirty="0"/>
              <a:t>，</a:t>
            </a:r>
            <a:r>
              <a:rPr lang="en-US" altLang="zh-CN" dirty="0"/>
              <a:t>(i2,j2)</a:t>
            </a:r>
            <a:r>
              <a:rPr lang="zh-CN" altLang="en-US" dirty="0"/>
              <a:t>使得</a:t>
            </a:r>
            <a:r>
              <a:rPr lang="en-US" altLang="zh-CN" dirty="0"/>
              <a:t>a[i1]+a[j1]=</a:t>
            </a:r>
            <a:r>
              <a:rPr lang="en-US" altLang="zh-CN" dirty="0" err="1"/>
              <a:t>w,a</a:t>
            </a:r>
            <a:r>
              <a:rPr lang="en-US" altLang="zh-CN" dirty="0"/>
              <a:t>[i2]+a[j2]=w</a:t>
            </a:r>
            <a:r>
              <a:rPr lang="zh-CN" altLang="en-US" dirty="0"/>
              <a:t>，而且</a:t>
            </a:r>
            <a:r>
              <a:rPr lang="en-US" altLang="zh-CN" dirty="0"/>
              <a:t>[i2,j2]</a:t>
            </a:r>
            <a:r>
              <a:rPr lang="zh-CN" altLang="en-US" dirty="0"/>
              <a:t>包含了</a:t>
            </a:r>
            <a:r>
              <a:rPr lang="en-US" altLang="zh-CN" dirty="0"/>
              <a:t>[i1,j1]</a:t>
            </a:r>
            <a:r>
              <a:rPr lang="zh-CN" altLang="en-US" dirty="0"/>
              <a:t>，则</a:t>
            </a:r>
            <a:r>
              <a:rPr lang="en-US" altLang="zh-CN" dirty="0"/>
              <a:t>(i2,j2)</a:t>
            </a:r>
            <a:r>
              <a:rPr lang="zh-CN" altLang="en-US" dirty="0"/>
              <a:t>没有任何意义</a:t>
            </a:r>
            <a:endParaRPr lang="en-US" altLang="zh-CN" dirty="0"/>
          </a:p>
          <a:p>
            <a:r>
              <a:rPr lang="zh-CN" altLang="en-US" dirty="0"/>
              <a:t>这样每个点只存在</a:t>
            </a:r>
            <a:r>
              <a:rPr lang="en-US" altLang="zh-CN" dirty="0"/>
              <a:t>O(1)</a:t>
            </a:r>
            <a:r>
              <a:rPr lang="zh-CN" altLang="en-US" dirty="0"/>
              <a:t>个配对关系</a:t>
            </a:r>
            <a:endParaRPr lang="en-US" altLang="zh-CN" dirty="0"/>
          </a:p>
          <a:p>
            <a:endParaRPr lang="zh-CN" altLang="en-US" dirty="0"/>
          </a:p>
        </p:txBody>
      </p:sp>
    </p:spTree>
    <p:extLst>
      <p:ext uri="{BB962C8B-B14F-4D97-AF65-F5344CB8AC3E}">
        <p14:creationId xmlns:p14="http://schemas.microsoft.com/office/powerpoint/2010/main" val="367643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E14200-B0C7-4F64-A8A9-9DCD097BD47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7E60710-A007-4D0A-942A-364334D41DEA}"/>
              </a:ext>
            </a:extLst>
          </p:cNvPr>
          <p:cNvSpPr>
            <a:spLocks noGrp="1"/>
          </p:cNvSpPr>
          <p:nvPr>
            <p:ph idx="1"/>
          </p:nvPr>
        </p:nvSpPr>
        <p:spPr/>
        <p:txBody>
          <a:bodyPr/>
          <a:lstStyle/>
          <a:p>
            <a:r>
              <a:rPr lang="zh-CN" altLang="en-US" dirty="0"/>
              <a:t>由于是存在性，所以我们维护</a:t>
            </a:r>
            <a:r>
              <a:rPr lang="en-US" altLang="zh-CN" dirty="0"/>
              <a:t>b[</a:t>
            </a:r>
            <a:r>
              <a:rPr lang="en-US" altLang="zh-CN" dirty="0" err="1"/>
              <a:t>i</a:t>
            </a:r>
            <a:r>
              <a:rPr lang="en-US" altLang="zh-CN" dirty="0"/>
              <a:t>]</a:t>
            </a:r>
            <a:r>
              <a:rPr lang="zh-CN" altLang="en-US" dirty="0"/>
              <a:t>表示每个点的前驱</a:t>
            </a:r>
            <a:endParaRPr lang="en-US" altLang="zh-CN" dirty="0"/>
          </a:p>
          <a:p>
            <a:r>
              <a:rPr lang="zh-CN" altLang="en-US" dirty="0"/>
              <a:t>如果区间</a:t>
            </a:r>
            <a:r>
              <a:rPr lang="en-US" altLang="zh-CN" dirty="0"/>
              <a:t>[</a:t>
            </a:r>
            <a:r>
              <a:rPr lang="en-US" altLang="zh-CN" dirty="0" err="1"/>
              <a:t>l,r</a:t>
            </a:r>
            <a:r>
              <a:rPr lang="en-US" altLang="zh-CN" dirty="0"/>
              <a:t>]</a:t>
            </a:r>
            <a:r>
              <a:rPr lang="zh-CN" altLang="en-US" dirty="0"/>
              <a:t>内</a:t>
            </a:r>
            <a:r>
              <a:rPr lang="en-US" altLang="zh-CN" dirty="0"/>
              <a:t>b[</a:t>
            </a:r>
            <a:r>
              <a:rPr lang="en-US" altLang="zh-CN" dirty="0" err="1"/>
              <a:t>i</a:t>
            </a:r>
            <a:r>
              <a:rPr lang="en-US" altLang="zh-CN" dirty="0"/>
              <a:t>]</a:t>
            </a:r>
            <a:r>
              <a:rPr lang="zh-CN" altLang="en-US" dirty="0"/>
              <a:t>最大值在</a:t>
            </a:r>
            <a:r>
              <a:rPr lang="en-US" altLang="zh-CN" dirty="0"/>
              <a:t>[</a:t>
            </a:r>
            <a:r>
              <a:rPr lang="en-US" altLang="zh-CN" dirty="0" err="1"/>
              <a:t>l,r</a:t>
            </a:r>
            <a:r>
              <a:rPr lang="en-US" altLang="zh-CN" dirty="0"/>
              <a:t>]</a:t>
            </a:r>
            <a:r>
              <a:rPr lang="zh-CN" altLang="en-US" dirty="0"/>
              <a:t>中，则存在，否则不存在</a:t>
            </a:r>
            <a:endParaRPr lang="en-US" altLang="zh-CN" dirty="0"/>
          </a:p>
          <a:p>
            <a:r>
              <a:rPr lang="zh-CN" altLang="en-US" dirty="0"/>
              <a:t>这样只需要</a:t>
            </a:r>
            <a:r>
              <a:rPr lang="en-US" altLang="zh-CN" dirty="0" err="1"/>
              <a:t>rmq</a:t>
            </a:r>
            <a:r>
              <a:rPr lang="zh-CN" altLang="en-US" dirty="0"/>
              <a:t>线段树，和</a:t>
            </a:r>
            <a:r>
              <a:rPr lang="en-US" altLang="zh-CN" dirty="0"/>
              <a:t>set</a:t>
            </a:r>
            <a:r>
              <a:rPr lang="zh-CN" altLang="en-US" dirty="0"/>
              <a:t>维护前驱后继即可</a:t>
            </a:r>
            <a:endParaRPr lang="en-US" altLang="zh-CN" dirty="0"/>
          </a:p>
          <a:p>
            <a:endParaRPr lang="en-US" altLang="zh-CN" dirty="0"/>
          </a:p>
          <a:p>
            <a:r>
              <a:rPr lang="en-US" altLang="zh-CN" dirty="0"/>
              <a:t>O( </a:t>
            </a:r>
            <a:r>
              <a:rPr lang="en-US" altLang="zh-CN" dirty="0" err="1"/>
              <a:t>n+mlogn</a:t>
            </a:r>
            <a:r>
              <a:rPr lang="en-US" altLang="zh-CN" dirty="0"/>
              <a:t> )</a:t>
            </a:r>
            <a:endParaRPr lang="zh-CN" altLang="en-US" dirty="0"/>
          </a:p>
        </p:txBody>
      </p:sp>
    </p:spTree>
    <p:extLst>
      <p:ext uri="{BB962C8B-B14F-4D97-AF65-F5344CB8AC3E}">
        <p14:creationId xmlns:p14="http://schemas.microsoft.com/office/powerpoint/2010/main" val="901455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BAD1DC-31D4-44F1-A212-C67A3415831D}"/>
              </a:ext>
            </a:extLst>
          </p:cNvPr>
          <p:cNvSpPr>
            <a:spLocks noGrp="1"/>
          </p:cNvSpPr>
          <p:nvPr>
            <p:ph type="title"/>
          </p:nvPr>
        </p:nvSpPr>
        <p:spPr/>
        <p:txBody>
          <a:bodyPr/>
          <a:lstStyle/>
          <a:p>
            <a:r>
              <a:rPr lang="en-US" altLang="zh-CN" dirty="0"/>
              <a:t>CF453E Little Pony and Lord </a:t>
            </a:r>
            <a:r>
              <a:rPr lang="en-US" altLang="zh-CN" dirty="0" err="1"/>
              <a:t>Tirek</a:t>
            </a:r>
            <a:endParaRPr lang="zh-CN" altLang="en-US" dirty="0"/>
          </a:p>
        </p:txBody>
      </p:sp>
      <p:sp>
        <p:nvSpPr>
          <p:cNvPr id="3" name="内容占位符 2">
            <a:extLst>
              <a:ext uri="{FF2B5EF4-FFF2-40B4-BE49-F238E27FC236}">
                <a16:creationId xmlns:a16="http://schemas.microsoft.com/office/drawing/2014/main" id="{50B110D2-A5A2-40C7-88F1-887C86C1ADA2}"/>
              </a:ext>
            </a:extLst>
          </p:cNvPr>
          <p:cNvSpPr>
            <a:spLocks noGrp="1"/>
          </p:cNvSpPr>
          <p:nvPr>
            <p:ph idx="1"/>
          </p:nvPr>
        </p:nvSpPr>
        <p:spPr/>
        <p:txBody>
          <a:bodyPr/>
          <a:lstStyle/>
          <a:p>
            <a:r>
              <a:rPr lang="zh-CN" altLang="en-US" dirty="0"/>
              <a:t>给一个序列</a:t>
            </a:r>
            <a:endParaRPr lang="en-US" altLang="zh-CN" dirty="0"/>
          </a:p>
          <a:p>
            <a:r>
              <a:rPr lang="zh-CN" altLang="en-US" dirty="0"/>
              <a:t>每个位置有初值</a:t>
            </a:r>
            <a:r>
              <a:rPr lang="en-US" altLang="zh-CN" dirty="0"/>
              <a:t>ai</a:t>
            </a:r>
            <a:r>
              <a:rPr lang="zh-CN" altLang="en-US" dirty="0"/>
              <a:t>，最大值</a:t>
            </a:r>
            <a:r>
              <a:rPr lang="en-US" altLang="zh-CN" dirty="0"/>
              <a:t>mi</a:t>
            </a:r>
            <a:r>
              <a:rPr lang="zh-CN" altLang="en-US" dirty="0"/>
              <a:t>，这个值每秒会增大</a:t>
            </a:r>
            <a:r>
              <a:rPr lang="en-US" altLang="zh-CN" dirty="0" err="1"/>
              <a:t>ri</a:t>
            </a:r>
            <a:r>
              <a:rPr lang="zh-CN" altLang="en-US" dirty="0"/>
              <a:t>，直到</a:t>
            </a:r>
            <a:r>
              <a:rPr lang="en-US" altLang="zh-CN" dirty="0"/>
              <a:t>mi</a:t>
            </a:r>
          </a:p>
          <a:p>
            <a:r>
              <a:rPr lang="zh-CN" altLang="en-US" dirty="0"/>
              <a:t>有</a:t>
            </a:r>
            <a:r>
              <a:rPr lang="en-US" altLang="zh-CN" dirty="0"/>
              <a:t>m</a:t>
            </a:r>
            <a:r>
              <a:rPr lang="zh-CN" altLang="en-US" dirty="0"/>
              <a:t>个发生时间依此增大的询问，每次询问区间和并且将区间的所有数字变成</a:t>
            </a:r>
            <a:r>
              <a:rPr lang="en-US" altLang="zh-CN" dirty="0"/>
              <a:t>0</a:t>
            </a:r>
            <a:endParaRPr lang="zh-CN" altLang="en-US" dirty="0"/>
          </a:p>
        </p:txBody>
      </p:sp>
    </p:spTree>
    <p:extLst>
      <p:ext uri="{BB962C8B-B14F-4D97-AF65-F5344CB8AC3E}">
        <p14:creationId xmlns:p14="http://schemas.microsoft.com/office/powerpoint/2010/main" val="71867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D92BF-F80D-47A5-9CA4-82B17763AC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4B1F2CF-54F4-4F7B-AC0C-B8EA2A008F23}"/>
              </a:ext>
            </a:extLst>
          </p:cNvPr>
          <p:cNvSpPr>
            <a:spLocks noGrp="1"/>
          </p:cNvSpPr>
          <p:nvPr>
            <p:ph idx="1"/>
          </p:nvPr>
        </p:nvSpPr>
        <p:spPr/>
        <p:txBody>
          <a:bodyPr/>
          <a:lstStyle/>
          <a:p>
            <a:r>
              <a:rPr lang="zh-CN" altLang="en-US" dirty="0"/>
              <a:t>这个问题每次查询是区间查询并赋值，可以考虑颜色段均摊的方法</a:t>
            </a:r>
            <a:endParaRPr lang="en-US" altLang="zh-CN" dirty="0"/>
          </a:p>
          <a:p>
            <a:r>
              <a:rPr lang="zh-CN" altLang="en-US" dirty="0"/>
              <a:t>假设一段上次修改时间是</a:t>
            </a:r>
            <a:r>
              <a:rPr lang="en-US" altLang="zh-CN" dirty="0"/>
              <a:t>x</a:t>
            </a:r>
            <a:r>
              <a:rPr lang="zh-CN" altLang="en-US" dirty="0"/>
              <a:t>，这次修改时间是</a:t>
            </a:r>
            <a:r>
              <a:rPr lang="en-US" altLang="zh-CN" dirty="0"/>
              <a:t>y</a:t>
            </a:r>
            <a:r>
              <a:rPr lang="zh-CN" altLang="en-US" dirty="0"/>
              <a:t>，这段的贡献怎么求？</a:t>
            </a:r>
          </a:p>
        </p:txBody>
      </p:sp>
    </p:spTree>
    <p:extLst>
      <p:ext uri="{BB962C8B-B14F-4D97-AF65-F5344CB8AC3E}">
        <p14:creationId xmlns:p14="http://schemas.microsoft.com/office/powerpoint/2010/main" val="344001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250D46-C13D-490E-9822-402F20D76EE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99721EA-1AB3-43C7-A70E-38740B9CC3E0}"/>
              </a:ext>
            </a:extLst>
          </p:cNvPr>
          <p:cNvSpPr>
            <a:spLocks noGrp="1"/>
          </p:cNvSpPr>
          <p:nvPr>
            <p:ph idx="1"/>
          </p:nvPr>
        </p:nvSpPr>
        <p:spPr/>
        <p:txBody>
          <a:bodyPr/>
          <a:lstStyle/>
          <a:p>
            <a:r>
              <a:rPr lang="zh-CN" altLang="en-US" dirty="0"/>
              <a:t>将贡献分为这段时间充能满了和没满的分别讨论</a:t>
            </a:r>
            <a:endParaRPr lang="en-US" altLang="zh-CN" dirty="0"/>
          </a:p>
          <a:p>
            <a:r>
              <a:rPr lang="zh-CN" altLang="en-US" dirty="0"/>
              <a:t>计算出一个数组</a:t>
            </a:r>
            <a:r>
              <a:rPr lang="en-US" altLang="zh-CN" dirty="0"/>
              <a:t>a[</a:t>
            </a:r>
            <a:r>
              <a:rPr lang="en-US" altLang="zh-CN" dirty="0" err="1"/>
              <a:t>i</a:t>
            </a:r>
            <a:r>
              <a:rPr lang="en-US" altLang="zh-CN" dirty="0"/>
              <a:t>]</a:t>
            </a:r>
            <a:r>
              <a:rPr lang="zh-CN" altLang="en-US" dirty="0"/>
              <a:t>表示</a:t>
            </a:r>
            <a:r>
              <a:rPr lang="en-US" altLang="zh-CN" dirty="0" err="1"/>
              <a:t>i</a:t>
            </a:r>
            <a:r>
              <a:rPr lang="zh-CN" altLang="en-US" dirty="0"/>
              <a:t>位置从</a:t>
            </a:r>
            <a:r>
              <a:rPr lang="en-US" altLang="zh-CN" dirty="0"/>
              <a:t>0</a:t>
            </a:r>
            <a:r>
              <a:rPr lang="zh-CN" altLang="en-US" dirty="0"/>
              <a:t>开始充能充</a:t>
            </a:r>
            <a:r>
              <a:rPr lang="en-US" altLang="zh-CN" dirty="0"/>
              <a:t>a[</a:t>
            </a:r>
            <a:r>
              <a:rPr lang="en-US" altLang="zh-CN" dirty="0" err="1"/>
              <a:t>i</a:t>
            </a:r>
            <a:r>
              <a:rPr lang="en-US" altLang="zh-CN" dirty="0"/>
              <a:t>]</a:t>
            </a:r>
            <a:r>
              <a:rPr lang="zh-CN" altLang="en-US" dirty="0"/>
              <a:t>秒，使得充</a:t>
            </a:r>
            <a:r>
              <a:rPr lang="en-US" altLang="zh-CN" dirty="0"/>
              <a:t>a[</a:t>
            </a:r>
            <a:r>
              <a:rPr lang="en-US" altLang="zh-CN" dirty="0" err="1"/>
              <a:t>i</a:t>
            </a:r>
            <a:r>
              <a:rPr lang="en-US" altLang="zh-CN" dirty="0"/>
              <a:t>]+1</a:t>
            </a:r>
            <a:r>
              <a:rPr lang="zh-CN" altLang="en-US" dirty="0"/>
              <a:t>秒后满</a:t>
            </a:r>
          </a:p>
        </p:txBody>
      </p:sp>
    </p:spTree>
    <p:extLst>
      <p:ext uri="{BB962C8B-B14F-4D97-AF65-F5344CB8AC3E}">
        <p14:creationId xmlns:p14="http://schemas.microsoft.com/office/powerpoint/2010/main" val="3337573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EC92E5-3471-492A-888B-C69CA901FC2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EA1EBC9-0819-4E07-A305-871000D64A70}"/>
              </a:ext>
            </a:extLst>
          </p:cNvPr>
          <p:cNvSpPr>
            <a:spLocks noGrp="1"/>
          </p:cNvSpPr>
          <p:nvPr>
            <p:ph idx="1"/>
          </p:nvPr>
        </p:nvSpPr>
        <p:spPr/>
        <p:txBody>
          <a:bodyPr/>
          <a:lstStyle/>
          <a:p>
            <a:r>
              <a:rPr lang="zh-CN" altLang="en-US" dirty="0"/>
              <a:t>区间中没充满能的位置即所有</a:t>
            </a:r>
            <a:r>
              <a:rPr lang="en-US" altLang="zh-CN" dirty="0" err="1"/>
              <a:t>i</a:t>
            </a:r>
            <a:r>
              <a:rPr lang="zh-CN" altLang="en-US" dirty="0"/>
              <a:t>，满足</a:t>
            </a:r>
            <a:r>
              <a:rPr lang="en-US" altLang="zh-CN" dirty="0"/>
              <a:t>a[</a:t>
            </a:r>
            <a:r>
              <a:rPr lang="en-US" altLang="zh-CN" dirty="0" err="1"/>
              <a:t>i</a:t>
            </a:r>
            <a:r>
              <a:rPr lang="en-US" altLang="zh-CN" dirty="0"/>
              <a:t>]&lt;y-x</a:t>
            </a:r>
            <a:r>
              <a:rPr lang="zh-CN" altLang="en-US" dirty="0"/>
              <a:t>，我们要求这些位置的</a:t>
            </a:r>
            <a:r>
              <a:rPr lang="en-US" altLang="zh-CN" dirty="0"/>
              <a:t>r[</a:t>
            </a:r>
            <a:r>
              <a:rPr lang="en-US" altLang="zh-CN" dirty="0" err="1"/>
              <a:t>i</a:t>
            </a:r>
            <a:r>
              <a:rPr lang="en-US" altLang="zh-CN" dirty="0"/>
              <a:t>]</a:t>
            </a:r>
            <a:r>
              <a:rPr lang="zh-CN" altLang="en-US" dirty="0"/>
              <a:t>的和</a:t>
            </a:r>
            <a:endParaRPr lang="en-US" altLang="zh-CN" dirty="0"/>
          </a:p>
          <a:p>
            <a:r>
              <a:rPr lang="zh-CN" altLang="en-US" dirty="0"/>
              <a:t>区间中充满能的位置即上述的补，我们要求这些位置</a:t>
            </a:r>
            <a:r>
              <a:rPr lang="en-US" altLang="zh-CN" dirty="0"/>
              <a:t>m[</a:t>
            </a:r>
            <a:r>
              <a:rPr lang="en-US" altLang="zh-CN" dirty="0" err="1"/>
              <a:t>i</a:t>
            </a:r>
            <a:r>
              <a:rPr lang="en-US" altLang="zh-CN" dirty="0"/>
              <a:t>]</a:t>
            </a:r>
            <a:r>
              <a:rPr lang="zh-CN" altLang="en-US" dirty="0"/>
              <a:t>的和</a:t>
            </a:r>
            <a:endParaRPr lang="en-US" altLang="zh-CN" dirty="0"/>
          </a:p>
          <a:p>
            <a:r>
              <a:rPr lang="zh-CN" altLang="en-US" dirty="0"/>
              <a:t>即变成区间</a:t>
            </a:r>
            <a:r>
              <a:rPr lang="en-US" altLang="zh-CN" dirty="0"/>
              <a:t>a[</a:t>
            </a:r>
            <a:r>
              <a:rPr lang="en-US" altLang="zh-CN" dirty="0" err="1"/>
              <a:t>i</a:t>
            </a:r>
            <a:r>
              <a:rPr lang="en-US" altLang="zh-CN" dirty="0"/>
              <a:t>]&lt;x’</a:t>
            </a:r>
            <a:r>
              <a:rPr lang="zh-CN" altLang="en-US" dirty="0"/>
              <a:t>的</a:t>
            </a:r>
            <a:r>
              <a:rPr lang="en-US" altLang="zh-CN" dirty="0"/>
              <a:t>b[</a:t>
            </a:r>
            <a:r>
              <a:rPr lang="en-US" altLang="zh-CN" dirty="0" err="1"/>
              <a:t>i</a:t>
            </a:r>
            <a:r>
              <a:rPr lang="en-US" altLang="zh-CN" dirty="0"/>
              <a:t>]</a:t>
            </a:r>
            <a:r>
              <a:rPr lang="zh-CN" altLang="en-US" dirty="0"/>
              <a:t>的和，二维数点即可</a:t>
            </a:r>
            <a:endParaRPr lang="en-US" altLang="zh-CN" dirty="0"/>
          </a:p>
          <a:p>
            <a:r>
              <a:rPr lang="zh-CN" altLang="en-US" dirty="0"/>
              <a:t>有初值，颜色段均摊导致查询次数</a:t>
            </a:r>
            <a:r>
              <a:rPr lang="en-US" altLang="zh-CN" dirty="0"/>
              <a:t>O(</a:t>
            </a:r>
            <a:r>
              <a:rPr lang="en-US" altLang="zh-CN" dirty="0" err="1"/>
              <a:t>n+m</a:t>
            </a:r>
            <a:r>
              <a:rPr lang="en-US" altLang="zh-CN" dirty="0"/>
              <a:t>)</a:t>
            </a:r>
            <a:r>
              <a:rPr lang="zh-CN" altLang="en-US" dirty="0"/>
              <a:t>次</a:t>
            </a:r>
            <a:endParaRPr lang="en-US" altLang="zh-CN" dirty="0"/>
          </a:p>
          <a:p>
            <a:r>
              <a:rPr lang="zh-CN" altLang="en-US"/>
              <a:t>总时间复杂度</a:t>
            </a:r>
            <a:r>
              <a:rPr lang="en-US" altLang="zh-CN"/>
              <a:t>O</a:t>
            </a:r>
            <a:r>
              <a:rPr lang="en-US" altLang="zh-CN" dirty="0"/>
              <a:t>((</a:t>
            </a:r>
            <a:r>
              <a:rPr lang="en-US" altLang="zh-CN" dirty="0" err="1"/>
              <a:t>n+m</a:t>
            </a:r>
            <a:r>
              <a:rPr lang="en-US" altLang="zh-CN" dirty="0"/>
              <a:t>)</a:t>
            </a:r>
            <a:r>
              <a:rPr lang="en-US" altLang="zh-CN" dirty="0" err="1"/>
              <a:t>logn</a:t>
            </a:r>
            <a:r>
              <a:rPr lang="en-US" altLang="zh-CN" dirty="0"/>
              <a:t>)</a:t>
            </a:r>
          </a:p>
        </p:txBody>
      </p:sp>
    </p:spTree>
    <p:extLst>
      <p:ext uri="{BB962C8B-B14F-4D97-AF65-F5344CB8AC3E}">
        <p14:creationId xmlns:p14="http://schemas.microsoft.com/office/powerpoint/2010/main" val="401146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D77D33-C5A9-400D-A508-12DC603864C9}"/>
              </a:ext>
            </a:extLst>
          </p:cNvPr>
          <p:cNvSpPr>
            <a:spLocks noGrp="1"/>
          </p:cNvSpPr>
          <p:nvPr>
            <p:ph type="title"/>
          </p:nvPr>
        </p:nvSpPr>
        <p:spPr/>
        <p:txBody>
          <a:bodyPr/>
          <a:lstStyle/>
          <a:p>
            <a:r>
              <a:rPr lang="zh-CN" altLang="en-US" dirty="0"/>
              <a:t>自我介绍</a:t>
            </a:r>
          </a:p>
        </p:txBody>
      </p:sp>
      <p:sp>
        <p:nvSpPr>
          <p:cNvPr id="3" name="内容占位符 2">
            <a:extLst>
              <a:ext uri="{FF2B5EF4-FFF2-40B4-BE49-F238E27FC236}">
                <a16:creationId xmlns:a16="http://schemas.microsoft.com/office/drawing/2014/main" id="{F24CBA18-7856-4986-8327-6CAE8DAF0C9D}"/>
              </a:ext>
            </a:extLst>
          </p:cNvPr>
          <p:cNvSpPr>
            <a:spLocks noGrp="1"/>
          </p:cNvSpPr>
          <p:nvPr>
            <p:ph idx="1"/>
          </p:nvPr>
        </p:nvSpPr>
        <p:spPr/>
        <p:txBody>
          <a:bodyPr/>
          <a:lstStyle/>
          <a:p>
            <a:r>
              <a:rPr lang="zh-CN" altLang="en-US" dirty="0"/>
              <a:t>洛谷上的</a:t>
            </a:r>
            <a:r>
              <a:rPr lang="en-US" altLang="zh-CN" dirty="0"/>
              <a:t>ID</a:t>
            </a:r>
            <a:r>
              <a:rPr lang="zh-CN" altLang="en-US" dirty="0"/>
              <a:t>：</a:t>
            </a:r>
            <a:r>
              <a:rPr lang="en-US" altLang="zh-CN" dirty="0" err="1"/>
              <a:t>noip</a:t>
            </a:r>
            <a:endParaRPr lang="en-US" altLang="zh-CN" dirty="0"/>
          </a:p>
          <a:p>
            <a:r>
              <a:rPr lang="zh-CN" altLang="en-US" dirty="0"/>
              <a:t>其他地方的</a:t>
            </a:r>
            <a:r>
              <a:rPr lang="en-US" altLang="zh-CN" dirty="0"/>
              <a:t>ID</a:t>
            </a:r>
            <a:r>
              <a:rPr lang="zh-CN" altLang="en-US" dirty="0"/>
              <a:t>：</a:t>
            </a:r>
            <a:r>
              <a:rPr lang="en-US" altLang="zh-CN" dirty="0"/>
              <a:t>nzhtl1477</a:t>
            </a:r>
            <a:r>
              <a:rPr lang="zh-CN" altLang="en-US" dirty="0"/>
              <a:t>，</a:t>
            </a:r>
            <a:r>
              <a:rPr lang="en-US" altLang="zh-CN" dirty="0"/>
              <a:t>ODT</a:t>
            </a:r>
          </a:p>
          <a:p>
            <a:r>
              <a:rPr lang="zh-CN" altLang="en-US" dirty="0"/>
              <a:t>只会讲数据结构</a:t>
            </a:r>
            <a:endParaRPr lang="en-US" altLang="zh-CN" dirty="0"/>
          </a:p>
          <a:p>
            <a:r>
              <a:rPr lang="en-US" altLang="zh-CN" dirty="0"/>
              <a:t>THUWC2020</a:t>
            </a:r>
            <a:r>
              <a:rPr lang="zh-CN" altLang="en-US" dirty="0"/>
              <a:t>，</a:t>
            </a:r>
            <a:r>
              <a:rPr lang="en-US" altLang="zh-CN" dirty="0"/>
              <a:t>CTT2020</a:t>
            </a:r>
            <a:r>
              <a:rPr lang="zh-CN" altLang="en-US" dirty="0"/>
              <a:t>，</a:t>
            </a:r>
            <a:r>
              <a:rPr lang="en-US" altLang="zh-CN" dirty="0"/>
              <a:t>CTS2021</a:t>
            </a:r>
            <a:r>
              <a:rPr lang="zh-CN" altLang="en-US" dirty="0"/>
              <a:t>，</a:t>
            </a:r>
            <a:r>
              <a:rPr lang="en-US" altLang="zh-CN" dirty="0"/>
              <a:t>NOI2020</a:t>
            </a:r>
            <a:r>
              <a:rPr lang="zh-CN" altLang="en-US" dirty="0"/>
              <a:t>，</a:t>
            </a:r>
            <a:r>
              <a:rPr lang="en-US" altLang="zh-CN" dirty="0"/>
              <a:t>EC final2020</a:t>
            </a:r>
            <a:r>
              <a:rPr lang="zh-CN" altLang="en-US" dirty="0"/>
              <a:t>，</a:t>
            </a:r>
            <a:r>
              <a:rPr lang="en-US" altLang="zh-CN" dirty="0"/>
              <a:t>THUPC2019,2021</a:t>
            </a:r>
            <a:r>
              <a:rPr lang="zh-CN" altLang="en-US" dirty="0"/>
              <a:t>出题人</a:t>
            </a:r>
          </a:p>
        </p:txBody>
      </p:sp>
    </p:spTree>
    <p:extLst>
      <p:ext uri="{BB962C8B-B14F-4D97-AF65-F5344CB8AC3E}">
        <p14:creationId xmlns:p14="http://schemas.microsoft.com/office/powerpoint/2010/main" val="670454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 6315 Naive Operations</a:t>
            </a:r>
            <a:endParaRPr lang="zh-CN" altLang="en-US" dirty="0"/>
          </a:p>
        </p:txBody>
      </p:sp>
      <p:sp>
        <p:nvSpPr>
          <p:cNvPr id="3" name="内容占位符 2"/>
          <p:cNvSpPr>
            <a:spLocks noGrp="1"/>
          </p:cNvSpPr>
          <p:nvPr>
            <p:ph idx="1"/>
          </p:nvPr>
        </p:nvSpPr>
        <p:spPr/>
        <p:txBody>
          <a:bodyPr/>
          <a:lstStyle/>
          <a:p>
            <a:r>
              <a:rPr lang="zh-CN" altLang="en-US" dirty="0"/>
              <a:t>给两个序列</a:t>
            </a:r>
            <a:r>
              <a:rPr lang="en-US" altLang="zh-CN" dirty="0"/>
              <a:t>a</a:t>
            </a:r>
            <a:r>
              <a:rPr lang="zh-CN" altLang="en-US" dirty="0"/>
              <a:t>和</a:t>
            </a:r>
            <a:r>
              <a:rPr lang="en-US" altLang="zh-CN" dirty="0"/>
              <a:t>b</a:t>
            </a:r>
            <a:r>
              <a:rPr lang="zh-CN" altLang="en-US" dirty="0"/>
              <a:t>，</a:t>
            </a:r>
            <a:r>
              <a:rPr lang="en-US" altLang="zh-CN" dirty="0"/>
              <a:t>b</a:t>
            </a:r>
            <a:r>
              <a:rPr lang="zh-CN" altLang="en-US" dirty="0"/>
              <a:t>是</a:t>
            </a:r>
            <a:r>
              <a:rPr lang="en-US" altLang="zh-CN" dirty="0"/>
              <a:t>1-n</a:t>
            </a:r>
            <a:r>
              <a:rPr lang="zh-CN" altLang="en-US" dirty="0"/>
              <a:t>的</a:t>
            </a:r>
            <a:r>
              <a:rPr lang="zh-CN" altLang="en-US" dirty="0">
                <a:solidFill>
                  <a:srgbClr val="FF0000"/>
                </a:solidFill>
              </a:rPr>
              <a:t>排列</a:t>
            </a:r>
            <a:endParaRPr lang="en-US" altLang="zh-CN" dirty="0">
              <a:solidFill>
                <a:srgbClr val="FF0000"/>
              </a:solidFill>
            </a:endParaRPr>
          </a:p>
          <a:p>
            <a:r>
              <a:rPr lang="en-US" altLang="zh-CN" dirty="0"/>
              <a:t>1.a</a:t>
            </a:r>
            <a:r>
              <a:rPr lang="zh-CN" altLang="en-US" dirty="0"/>
              <a:t>区间加</a:t>
            </a:r>
            <a:r>
              <a:rPr lang="en-US" altLang="zh-CN" dirty="0">
                <a:solidFill>
                  <a:srgbClr val="FF0000"/>
                </a:solidFill>
              </a:rPr>
              <a:t>1</a:t>
            </a:r>
          </a:p>
          <a:p>
            <a:r>
              <a:rPr lang="en-US" altLang="zh-CN" dirty="0"/>
              <a:t>2.</a:t>
            </a:r>
            <a:r>
              <a:rPr lang="zh-CN" altLang="en-US" dirty="0"/>
              <a:t>求区间内所有</a:t>
            </a:r>
            <a:r>
              <a:rPr lang="en-US" altLang="zh-CN" dirty="0"/>
              <a:t>[</a:t>
            </a:r>
            <a:r>
              <a:rPr lang="en-US" altLang="zh-CN" dirty="0" err="1"/>
              <a:t>ai</a:t>
            </a:r>
            <a:r>
              <a:rPr lang="en-US" altLang="zh-CN" dirty="0"/>
              <a:t>/bi]</a:t>
            </a:r>
            <a:r>
              <a:rPr lang="zh-CN" altLang="en-US" dirty="0"/>
              <a:t>的和</a:t>
            </a:r>
            <a:endParaRPr lang="en-US" altLang="zh-CN" dirty="0"/>
          </a:p>
          <a:p>
            <a:r>
              <a:rPr lang="en-US" altLang="zh-CN" dirty="0"/>
              <a:t>[]</a:t>
            </a:r>
            <a:r>
              <a:rPr lang="zh-CN" altLang="en-US"/>
              <a:t>表示下取整</a:t>
            </a:r>
            <a:endParaRPr lang="zh-CN" altLang="en-US" dirty="0"/>
          </a:p>
        </p:txBody>
      </p:sp>
    </p:spTree>
    <p:extLst>
      <p:ext uri="{BB962C8B-B14F-4D97-AF65-F5344CB8AC3E}">
        <p14:creationId xmlns:p14="http://schemas.microsoft.com/office/powerpoint/2010/main" val="3801655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假设进行了</a:t>
            </a:r>
            <a:r>
              <a:rPr lang="en-US" altLang="zh-CN" dirty="0"/>
              <a:t>n</a:t>
            </a:r>
            <a:r>
              <a:rPr lang="zh-CN" altLang="en-US" dirty="0"/>
              <a:t>次全局加</a:t>
            </a:r>
            <a:endParaRPr lang="en-US" altLang="zh-CN" dirty="0"/>
          </a:p>
          <a:p>
            <a:r>
              <a:rPr lang="zh-CN" altLang="en-US" dirty="0"/>
              <a:t>发现全局的和是</a:t>
            </a:r>
            <a:r>
              <a:rPr lang="en-US" altLang="zh-CN" dirty="0"/>
              <a:t>sigma( n/1 + n/2 + … + n/n ) = O( </a:t>
            </a:r>
            <a:r>
              <a:rPr lang="en-US" altLang="zh-CN" dirty="0" err="1"/>
              <a:t>nlogn</a:t>
            </a:r>
            <a:r>
              <a:rPr lang="en-US" altLang="zh-CN" dirty="0"/>
              <a:t> )</a:t>
            </a:r>
          </a:p>
          <a:p>
            <a:r>
              <a:rPr lang="zh-CN" altLang="en-US" dirty="0"/>
              <a:t>这是一个调和级数</a:t>
            </a:r>
            <a:endParaRPr lang="en-US" altLang="zh-CN" dirty="0"/>
          </a:p>
          <a:p>
            <a:r>
              <a:rPr lang="zh-CN" altLang="en-US" dirty="0"/>
              <a:t>用树状数组维护答案序列</a:t>
            </a:r>
            <a:endParaRPr lang="en-US" altLang="zh-CN" dirty="0"/>
          </a:p>
          <a:p>
            <a:r>
              <a:rPr lang="zh-CN" altLang="en-US" dirty="0"/>
              <a:t>于是每次如果有一个点的答案发生变化，就在一个点位置</a:t>
            </a:r>
            <a:r>
              <a:rPr lang="en-US" altLang="zh-CN" dirty="0"/>
              <a:t>+1</a:t>
            </a:r>
            <a:r>
              <a:rPr lang="zh-CN" altLang="en-US" dirty="0"/>
              <a:t>即可</a:t>
            </a:r>
            <a:endParaRPr lang="en-US" altLang="zh-CN" dirty="0"/>
          </a:p>
          <a:p>
            <a:r>
              <a:rPr lang="zh-CN" altLang="en-US" dirty="0"/>
              <a:t>总复杂度</a:t>
            </a:r>
            <a:r>
              <a:rPr lang="en-US" altLang="zh-CN" dirty="0"/>
              <a:t>O( mlog^2n )</a:t>
            </a:r>
            <a:endParaRPr lang="zh-CN" altLang="en-US" dirty="0"/>
          </a:p>
        </p:txBody>
      </p:sp>
    </p:spTree>
    <p:extLst>
      <p:ext uri="{BB962C8B-B14F-4D97-AF65-F5344CB8AC3E}">
        <p14:creationId xmlns:p14="http://schemas.microsoft.com/office/powerpoint/2010/main" val="3957772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B6AA93-DC5F-4675-A104-DA66C5B04DD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1A0FC05-C5FC-4950-B02A-DA4BF740CC7C}"/>
              </a:ext>
            </a:extLst>
          </p:cNvPr>
          <p:cNvSpPr>
            <a:spLocks noGrp="1"/>
          </p:cNvSpPr>
          <p:nvPr>
            <p:ph idx="1"/>
          </p:nvPr>
        </p:nvSpPr>
        <p:spPr/>
        <p:txBody>
          <a:bodyPr/>
          <a:lstStyle/>
          <a:p>
            <a:r>
              <a:rPr lang="zh-CN" altLang="en-US" dirty="0"/>
              <a:t>怎么找出每次修改的位置呢</a:t>
            </a:r>
            <a:endParaRPr lang="en-US" altLang="zh-CN" dirty="0"/>
          </a:p>
          <a:p>
            <a:r>
              <a:rPr lang="zh-CN" altLang="en-US" dirty="0"/>
              <a:t>线段树维护序列，每个位置初始是 </a:t>
            </a:r>
            <a:r>
              <a:rPr lang="en-US" altLang="zh-CN" dirty="0"/>
              <a:t>-bi</a:t>
            </a:r>
          </a:p>
          <a:p>
            <a:r>
              <a:rPr lang="zh-CN" altLang="en-US" dirty="0"/>
              <a:t>每次区间加</a:t>
            </a:r>
            <a:r>
              <a:rPr lang="en-US" altLang="zh-CN" dirty="0"/>
              <a:t>1</a:t>
            </a:r>
            <a:r>
              <a:rPr lang="zh-CN" altLang="en-US" dirty="0"/>
              <a:t>相当于线段树的区间加</a:t>
            </a:r>
            <a:r>
              <a:rPr lang="en-US" altLang="zh-CN" dirty="0"/>
              <a:t>1</a:t>
            </a:r>
          </a:p>
          <a:p>
            <a:r>
              <a:rPr lang="zh-CN" altLang="en-US" dirty="0"/>
              <a:t>每次操作完之后，找哪些位置是</a:t>
            </a:r>
            <a:r>
              <a:rPr lang="en-US" altLang="zh-CN" dirty="0"/>
              <a:t>0</a:t>
            </a:r>
            <a:r>
              <a:rPr lang="zh-CN" altLang="en-US" dirty="0"/>
              <a:t>，这个可以维护一个最大值来维护出来</a:t>
            </a:r>
          </a:p>
          <a:p>
            <a:r>
              <a:rPr lang="zh-CN" altLang="en-US" dirty="0"/>
              <a:t>把这些</a:t>
            </a:r>
            <a:r>
              <a:rPr lang="en-US" altLang="zh-CN" dirty="0"/>
              <a:t>0</a:t>
            </a:r>
            <a:r>
              <a:rPr lang="zh-CN" altLang="en-US" dirty="0"/>
              <a:t>位置直接进行修改即可 </a:t>
            </a:r>
          </a:p>
        </p:txBody>
      </p:sp>
    </p:spTree>
    <p:extLst>
      <p:ext uri="{BB962C8B-B14F-4D97-AF65-F5344CB8AC3E}">
        <p14:creationId xmlns:p14="http://schemas.microsoft.com/office/powerpoint/2010/main" val="3079629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405A-BBE7-44A8-93D6-85E7EAFE8E37}"/>
              </a:ext>
            </a:extLst>
          </p:cNvPr>
          <p:cNvSpPr>
            <a:spLocks noGrp="1"/>
          </p:cNvSpPr>
          <p:nvPr>
            <p:ph type="title"/>
          </p:nvPr>
        </p:nvSpPr>
        <p:spPr/>
        <p:txBody>
          <a:bodyPr/>
          <a:lstStyle/>
          <a:p>
            <a:r>
              <a:rPr lang="en-US" altLang="zh-CN" dirty="0"/>
              <a:t>CF702F T-Shirts</a:t>
            </a:r>
            <a:endParaRPr lang="zh-CN" altLang="en-US" dirty="0"/>
          </a:p>
        </p:txBody>
      </p:sp>
      <p:pic>
        <p:nvPicPr>
          <p:cNvPr id="5" name="Content Placeholder 4">
            <a:extLst>
              <a:ext uri="{FF2B5EF4-FFF2-40B4-BE49-F238E27FC236}">
                <a16:creationId xmlns:a16="http://schemas.microsoft.com/office/drawing/2014/main" id="{C4FA5E90-B57E-4308-B383-8F4DDDE680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199" y="1690687"/>
            <a:ext cx="9772133" cy="2394752"/>
          </a:xfrm>
        </p:spPr>
      </p:pic>
    </p:spTree>
    <p:extLst>
      <p:ext uri="{BB962C8B-B14F-4D97-AF65-F5344CB8AC3E}">
        <p14:creationId xmlns:p14="http://schemas.microsoft.com/office/powerpoint/2010/main" val="38952391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C45F2-6036-4861-9AE2-4CE9573FF2C0}"/>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F1792CCD-5F42-45B0-8619-0043D176C8F8}"/>
              </a:ext>
            </a:extLst>
          </p:cNvPr>
          <p:cNvSpPr>
            <a:spLocks noGrp="1"/>
          </p:cNvSpPr>
          <p:nvPr>
            <p:ph idx="1"/>
          </p:nvPr>
        </p:nvSpPr>
        <p:spPr/>
        <p:txBody>
          <a:bodyPr/>
          <a:lstStyle/>
          <a:p>
            <a:r>
              <a:rPr lang="zh-CN" altLang="en-US" dirty="0"/>
              <a:t>对所有衣服按照</a:t>
            </a:r>
            <a:r>
              <a:rPr lang="en-US" altLang="zh-CN" dirty="0"/>
              <a:t>q[</a:t>
            </a:r>
            <a:r>
              <a:rPr lang="en-US" altLang="zh-CN" dirty="0" err="1"/>
              <a:t>i</a:t>
            </a:r>
            <a:r>
              <a:rPr lang="en-US" altLang="zh-CN" dirty="0"/>
              <a:t>]</a:t>
            </a:r>
            <a:r>
              <a:rPr lang="zh-CN" altLang="en-US" dirty="0"/>
              <a:t>从大到小排序</a:t>
            </a:r>
            <a:endParaRPr lang="en-US" altLang="zh-CN" dirty="0"/>
          </a:p>
          <a:p>
            <a:r>
              <a:rPr lang="zh-CN" altLang="en-US" dirty="0"/>
              <a:t>对每个人维护</a:t>
            </a:r>
            <a:r>
              <a:rPr lang="en-US" altLang="zh-CN" dirty="0"/>
              <a:t>a[</a:t>
            </a:r>
            <a:r>
              <a:rPr lang="en-US" altLang="zh-CN" dirty="0" err="1"/>
              <a:t>i</a:t>
            </a:r>
            <a:r>
              <a:rPr lang="en-US" altLang="zh-CN" dirty="0"/>
              <a:t>]</a:t>
            </a:r>
            <a:r>
              <a:rPr lang="zh-CN" altLang="en-US" dirty="0"/>
              <a:t>表示其剩余的钱，</a:t>
            </a:r>
            <a:r>
              <a:rPr lang="en-US" altLang="zh-CN" dirty="0"/>
              <a:t>b[</a:t>
            </a:r>
            <a:r>
              <a:rPr lang="en-US" altLang="zh-CN" dirty="0" err="1"/>
              <a:t>i</a:t>
            </a:r>
            <a:r>
              <a:rPr lang="en-US" altLang="zh-CN" dirty="0"/>
              <a:t>]</a:t>
            </a:r>
            <a:r>
              <a:rPr lang="zh-CN" altLang="en-US" dirty="0"/>
              <a:t>表示其买的衣服数量</a:t>
            </a:r>
            <a:endParaRPr lang="en-US" altLang="zh-CN" dirty="0"/>
          </a:p>
          <a:p>
            <a:r>
              <a:rPr lang="zh-CN" altLang="en-US" dirty="0"/>
              <a:t>对所有人按照</a:t>
            </a:r>
            <a:r>
              <a:rPr lang="en-US" altLang="zh-CN" dirty="0"/>
              <a:t>a[</a:t>
            </a:r>
            <a:r>
              <a:rPr lang="en-US" altLang="zh-CN" dirty="0" err="1"/>
              <a:t>i</a:t>
            </a:r>
            <a:r>
              <a:rPr lang="en-US" altLang="zh-CN" dirty="0"/>
              <a:t>]</a:t>
            </a:r>
            <a:r>
              <a:rPr lang="zh-CN" altLang="en-US" dirty="0"/>
              <a:t>从小到大排序，初始</a:t>
            </a:r>
            <a:r>
              <a:rPr lang="en-US" altLang="zh-CN" dirty="0"/>
              <a:t>b[</a:t>
            </a:r>
            <a:r>
              <a:rPr lang="en-US" altLang="zh-CN" dirty="0" err="1"/>
              <a:t>i</a:t>
            </a:r>
            <a:r>
              <a:rPr lang="en-US" altLang="zh-CN" dirty="0"/>
              <a:t>]=0</a:t>
            </a:r>
          </a:p>
          <a:p>
            <a:r>
              <a:rPr lang="zh-CN" altLang="en-US" dirty="0"/>
              <a:t>之后枚举每件衣服</a:t>
            </a:r>
            <a:r>
              <a:rPr lang="en-US" altLang="zh-CN" dirty="0"/>
              <a:t>j=1-&gt;n</a:t>
            </a:r>
          </a:p>
          <a:p>
            <a:r>
              <a:rPr lang="zh-CN" altLang="en-US" dirty="0"/>
              <a:t>衣服</a:t>
            </a:r>
            <a:r>
              <a:rPr lang="en-US" altLang="zh-CN" dirty="0"/>
              <a:t>j</a:t>
            </a:r>
            <a:r>
              <a:rPr lang="zh-CN" altLang="en-US" dirty="0"/>
              <a:t>对人的影响就是把全局</a:t>
            </a:r>
            <a:r>
              <a:rPr lang="en-US" altLang="zh-CN" dirty="0"/>
              <a:t>a[</a:t>
            </a:r>
            <a:r>
              <a:rPr lang="en-US" altLang="zh-CN" dirty="0" err="1"/>
              <a:t>i</a:t>
            </a:r>
            <a:r>
              <a:rPr lang="en-US" altLang="zh-CN" dirty="0"/>
              <a:t>]&gt;=q[j]</a:t>
            </a:r>
            <a:r>
              <a:rPr lang="zh-CN" altLang="en-US" dirty="0"/>
              <a:t>的人都</a:t>
            </a:r>
            <a:r>
              <a:rPr lang="en-US" altLang="zh-CN" dirty="0"/>
              <a:t>a[</a:t>
            </a:r>
            <a:r>
              <a:rPr lang="en-US" altLang="zh-CN" dirty="0" err="1"/>
              <a:t>i</a:t>
            </a:r>
            <a:r>
              <a:rPr lang="en-US" altLang="zh-CN" dirty="0"/>
              <a:t>]-=q[j]</a:t>
            </a:r>
            <a:r>
              <a:rPr lang="zh-CN" altLang="en-US" dirty="0"/>
              <a:t>，并且</a:t>
            </a:r>
            <a:r>
              <a:rPr lang="en-US" altLang="zh-CN" dirty="0"/>
              <a:t>b[</a:t>
            </a:r>
            <a:r>
              <a:rPr lang="en-US" altLang="zh-CN" dirty="0" err="1"/>
              <a:t>i</a:t>
            </a:r>
            <a:r>
              <a:rPr lang="en-US" altLang="zh-CN" dirty="0"/>
              <a:t>]++</a:t>
            </a:r>
            <a:endParaRPr lang="zh-CN" altLang="en-US" dirty="0"/>
          </a:p>
        </p:txBody>
      </p:sp>
    </p:spTree>
    <p:extLst>
      <p:ext uri="{BB962C8B-B14F-4D97-AF65-F5344CB8AC3E}">
        <p14:creationId xmlns:p14="http://schemas.microsoft.com/office/powerpoint/2010/main" val="2732049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D899C-548E-4275-B53C-0669862F2CB3}"/>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1369F846-9F72-4317-853D-42FE3044AAEB}"/>
              </a:ext>
            </a:extLst>
          </p:cNvPr>
          <p:cNvSpPr>
            <a:spLocks noGrp="1"/>
          </p:cNvSpPr>
          <p:nvPr>
            <p:ph idx="1"/>
          </p:nvPr>
        </p:nvSpPr>
        <p:spPr/>
        <p:txBody>
          <a:bodyPr/>
          <a:lstStyle/>
          <a:p>
            <a:r>
              <a:rPr lang="zh-CN" altLang="en-US" dirty="0"/>
              <a:t>用一棵平衡树维护每个人，按</a:t>
            </a:r>
            <a:r>
              <a:rPr lang="en-US" altLang="zh-CN" dirty="0"/>
              <a:t>a</a:t>
            </a:r>
            <a:r>
              <a:rPr lang="zh-CN" altLang="en-US" dirty="0"/>
              <a:t>从小到大排列</a:t>
            </a:r>
            <a:endParaRPr lang="en-US" altLang="zh-CN" dirty="0"/>
          </a:p>
          <a:p>
            <a:r>
              <a:rPr lang="zh-CN" altLang="en-US" dirty="0"/>
              <a:t>每次找出所有</a:t>
            </a:r>
            <a:r>
              <a:rPr lang="en-US" altLang="zh-CN" dirty="0"/>
              <a:t>a[</a:t>
            </a:r>
            <a:r>
              <a:rPr lang="en-US" altLang="zh-CN" dirty="0" err="1"/>
              <a:t>i</a:t>
            </a:r>
            <a:r>
              <a:rPr lang="en-US" altLang="zh-CN" dirty="0"/>
              <a:t>]&gt;=p[j]</a:t>
            </a:r>
            <a:r>
              <a:rPr lang="zh-CN" altLang="en-US" dirty="0"/>
              <a:t>的人，将其</a:t>
            </a:r>
            <a:r>
              <a:rPr lang="en-US" altLang="zh-CN" dirty="0"/>
              <a:t>a[</a:t>
            </a:r>
            <a:r>
              <a:rPr lang="en-US" altLang="zh-CN" dirty="0" err="1"/>
              <a:t>i</a:t>
            </a:r>
            <a:r>
              <a:rPr lang="en-US" altLang="zh-CN" dirty="0"/>
              <a:t>]-=p[j]</a:t>
            </a:r>
            <a:r>
              <a:rPr lang="zh-CN" altLang="en-US" dirty="0"/>
              <a:t>，并且</a:t>
            </a:r>
            <a:r>
              <a:rPr lang="en-US" altLang="zh-CN" dirty="0"/>
              <a:t>b[</a:t>
            </a:r>
            <a:r>
              <a:rPr lang="en-US" altLang="zh-CN" dirty="0" err="1"/>
              <a:t>i</a:t>
            </a:r>
            <a:r>
              <a:rPr lang="en-US" altLang="zh-CN" dirty="0"/>
              <a:t>]++</a:t>
            </a:r>
          </a:p>
          <a:p>
            <a:r>
              <a:rPr lang="zh-CN" altLang="en-US" dirty="0"/>
              <a:t>这里我们考虑令</a:t>
            </a:r>
            <a:r>
              <a:rPr lang="en-US" altLang="zh-CN" dirty="0"/>
              <a:t>x=p[j]</a:t>
            </a:r>
            <a:r>
              <a:rPr lang="zh-CN" altLang="en-US" dirty="0"/>
              <a:t>，所有在</a:t>
            </a:r>
            <a:r>
              <a:rPr lang="en-US" altLang="zh-CN" dirty="0"/>
              <a:t>[0,x)</a:t>
            </a:r>
            <a:r>
              <a:rPr lang="zh-CN" altLang="en-US" dirty="0"/>
              <a:t>内的数不动，把所有在</a:t>
            </a:r>
            <a:r>
              <a:rPr lang="en-US" altLang="zh-CN" dirty="0"/>
              <a:t>[x,2x]</a:t>
            </a:r>
            <a:r>
              <a:rPr lang="zh-CN" altLang="en-US" dirty="0"/>
              <a:t>内的数暴力修改，之后将</a:t>
            </a:r>
            <a:r>
              <a:rPr lang="en-US" altLang="zh-CN" dirty="0"/>
              <a:t>&gt;2x</a:t>
            </a:r>
            <a:r>
              <a:rPr lang="zh-CN" altLang="en-US" dirty="0"/>
              <a:t>的数直接打一个</a:t>
            </a:r>
            <a:r>
              <a:rPr lang="en-US" altLang="zh-CN" dirty="0"/>
              <a:t>b</a:t>
            </a:r>
            <a:r>
              <a:rPr lang="zh-CN" altLang="en-US" dirty="0"/>
              <a:t>加，</a:t>
            </a:r>
            <a:r>
              <a:rPr lang="en-US" altLang="zh-CN" dirty="0"/>
              <a:t>a</a:t>
            </a:r>
            <a:r>
              <a:rPr lang="zh-CN" altLang="en-US" dirty="0"/>
              <a:t>减的标记</a:t>
            </a:r>
          </a:p>
        </p:txBody>
      </p:sp>
      <p:pic>
        <p:nvPicPr>
          <p:cNvPr id="5" name="Picture 4">
            <a:extLst>
              <a:ext uri="{FF2B5EF4-FFF2-40B4-BE49-F238E27FC236}">
                <a16:creationId xmlns:a16="http://schemas.microsoft.com/office/drawing/2014/main" id="{D8D2C4CD-F115-4190-B920-218552BCF666}"/>
              </a:ext>
            </a:extLst>
          </p:cNvPr>
          <p:cNvPicPr>
            <a:picLocks noChangeAspect="1"/>
          </p:cNvPicPr>
          <p:nvPr/>
        </p:nvPicPr>
        <p:blipFill>
          <a:blip r:embed="rId2"/>
          <a:stretch>
            <a:fillRect/>
          </a:stretch>
        </p:blipFill>
        <p:spPr>
          <a:xfrm>
            <a:off x="838200" y="4355751"/>
            <a:ext cx="8372912" cy="2502249"/>
          </a:xfrm>
          <a:prstGeom prst="rect">
            <a:avLst/>
          </a:prstGeom>
        </p:spPr>
      </p:pic>
    </p:spTree>
    <p:extLst>
      <p:ext uri="{BB962C8B-B14F-4D97-AF65-F5344CB8AC3E}">
        <p14:creationId xmlns:p14="http://schemas.microsoft.com/office/powerpoint/2010/main" val="758108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5CFC-2E21-481B-998E-269DC9BBAD22}"/>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677BC45A-E3E4-42A8-AFC0-8DEB6271C568}"/>
              </a:ext>
            </a:extLst>
          </p:cNvPr>
          <p:cNvSpPr>
            <a:spLocks noGrp="1"/>
          </p:cNvSpPr>
          <p:nvPr>
            <p:ph idx="1"/>
          </p:nvPr>
        </p:nvSpPr>
        <p:spPr/>
        <p:txBody>
          <a:bodyPr/>
          <a:lstStyle/>
          <a:p>
            <a:r>
              <a:rPr lang="zh-CN" altLang="en-US" dirty="0"/>
              <a:t>这里平衡树可以打标记，因为我们这样可以保证不会出现值域重叠的情况。</a:t>
            </a:r>
            <a:endParaRPr lang="en-US" altLang="zh-CN" dirty="0"/>
          </a:p>
          <a:p>
            <a:r>
              <a:rPr lang="zh-CN" altLang="en-US" dirty="0"/>
              <a:t>可以发现</a:t>
            </a:r>
            <a:r>
              <a:rPr lang="en-US" altLang="zh-CN" dirty="0"/>
              <a:t>[x,2x]</a:t>
            </a:r>
            <a:r>
              <a:rPr lang="zh-CN" altLang="en-US" dirty="0"/>
              <a:t>内的元素至少减半了，所以这样的暴力操作对每个点最多进行</a:t>
            </a:r>
            <a:r>
              <a:rPr lang="en-US" altLang="zh-CN" dirty="0"/>
              <a:t>O(</a:t>
            </a:r>
            <a:r>
              <a:rPr lang="en-US" altLang="zh-CN" dirty="0" err="1"/>
              <a:t>logv</a:t>
            </a:r>
            <a:r>
              <a:rPr lang="en-US" altLang="zh-CN" dirty="0"/>
              <a:t>)</a:t>
            </a:r>
            <a:r>
              <a:rPr lang="zh-CN" altLang="en-US" dirty="0"/>
              <a:t>次</a:t>
            </a:r>
            <a:endParaRPr lang="en-US" altLang="zh-CN"/>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extLst>
      <p:ext uri="{BB962C8B-B14F-4D97-AF65-F5344CB8AC3E}">
        <p14:creationId xmlns:p14="http://schemas.microsoft.com/office/powerpoint/2010/main" val="958806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25F42F-2699-468F-B6E8-013AB9F1AB1A}"/>
              </a:ext>
            </a:extLst>
          </p:cNvPr>
          <p:cNvSpPr>
            <a:spLocks noGrp="1"/>
          </p:cNvSpPr>
          <p:nvPr>
            <p:ph type="title"/>
          </p:nvPr>
        </p:nvSpPr>
        <p:spPr/>
        <p:txBody>
          <a:bodyPr/>
          <a:lstStyle/>
          <a:p>
            <a:r>
              <a:rPr lang="en-US" altLang="zh-CN" dirty="0"/>
              <a:t>Luogu7447 [Ynoi2007] </a:t>
            </a:r>
            <a:r>
              <a:rPr lang="en-US" altLang="zh-CN" dirty="0" err="1"/>
              <a:t>rgxsxrs</a:t>
            </a:r>
            <a:endParaRPr lang="zh-CN" altLang="en-US" dirty="0"/>
          </a:p>
        </p:txBody>
      </p:sp>
      <p:sp>
        <p:nvSpPr>
          <p:cNvPr id="3" name="内容占位符 2">
            <a:extLst>
              <a:ext uri="{FF2B5EF4-FFF2-40B4-BE49-F238E27FC236}">
                <a16:creationId xmlns:a16="http://schemas.microsoft.com/office/drawing/2014/main" id="{EBD0C627-80D5-41E6-99ED-7D4A55D65ADA}"/>
              </a:ext>
            </a:extLst>
          </p:cNvPr>
          <p:cNvSpPr>
            <a:spLocks noGrp="1"/>
          </p:cNvSpPr>
          <p:nvPr>
            <p:ph idx="1"/>
          </p:nvPr>
        </p:nvSpPr>
        <p:spPr/>
        <p:txBody>
          <a:bodyPr/>
          <a:lstStyle/>
          <a:p>
            <a:endParaRPr lang="en-US" altLang="zh-CN" dirty="0"/>
          </a:p>
          <a:p>
            <a:endParaRPr lang="en-US" altLang="zh-CN" dirty="0"/>
          </a:p>
          <a:p>
            <a:endParaRPr lang="en-US" altLang="zh-CN" dirty="0"/>
          </a:p>
          <a:p>
            <a:r>
              <a:rPr lang="en-US" altLang="zh-CN" dirty="0" err="1"/>
              <a:t>n,m</a:t>
            </a:r>
            <a:r>
              <a:rPr lang="en-US" altLang="zh-CN" dirty="0"/>
              <a:t>&lt;=5e5</a:t>
            </a:r>
            <a:r>
              <a:rPr lang="zh-CN" altLang="en-US" dirty="0"/>
              <a:t>，</a:t>
            </a:r>
            <a:r>
              <a:rPr lang="en-US" altLang="zh-CN" dirty="0"/>
              <a:t>1&lt;=</a:t>
            </a:r>
            <a:r>
              <a:rPr lang="en-US" altLang="zh-CN" dirty="0" err="1"/>
              <a:t>x,ai</a:t>
            </a:r>
            <a:r>
              <a:rPr lang="en-US" altLang="zh-CN" dirty="0"/>
              <a:t>&lt;=1e9</a:t>
            </a:r>
            <a:r>
              <a:rPr lang="zh-CN" altLang="en-US" dirty="0"/>
              <a:t>，</a:t>
            </a:r>
            <a:r>
              <a:rPr lang="en-US" altLang="zh-CN" dirty="0"/>
              <a:t>6s</a:t>
            </a:r>
            <a:endParaRPr lang="zh-CN" altLang="en-US" dirty="0"/>
          </a:p>
        </p:txBody>
      </p:sp>
      <p:pic>
        <p:nvPicPr>
          <p:cNvPr id="5" name="图片 4">
            <a:extLst>
              <a:ext uri="{FF2B5EF4-FFF2-40B4-BE49-F238E27FC236}">
                <a16:creationId xmlns:a16="http://schemas.microsoft.com/office/drawing/2014/main" id="{2FAAB52E-C99D-4CA9-925B-8DBCC0B2A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825624"/>
            <a:ext cx="5042483" cy="1444147"/>
          </a:xfrm>
          <a:prstGeom prst="rect">
            <a:avLst/>
          </a:prstGeom>
        </p:spPr>
      </p:pic>
    </p:spTree>
    <p:extLst>
      <p:ext uri="{BB962C8B-B14F-4D97-AF65-F5344CB8AC3E}">
        <p14:creationId xmlns:p14="http://schemas.microsoft.com/office/powerpoint/2010/main" val="1683468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5EE023-6273-44D5-BC0C-001FD7EF8A7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31BAE34-4FC0-4171-A193-8870AB59402E}"/>
              </a:ext>
            </a:extLst>
          </p:cNvPr>
          <p:cNvSpPr>
            <a:spLocks noGrp="1"/>
          </p:cNvSpPr>
          <p:nvPr>
            <p:ph idx="1"/>
          </p:nvPr>
        </p:nvSpPr>
        <p:spPr/>
        <p:txBody>
          <a:bodyPr>
            <a:normAutofit/>
          </a:bodyPr>
          <a:lstStyle/>
          <a:p>
            <a:r>
              <a:rPr lang="zh-CN" altLang="en-US" dirty="0"/>
              <a:t>考虑用一种特殊的值域分块方法，按值在</a:t>
            </a:r>
            <a:r>
              <a:rPr lang="en-US" altLang="zh-CN" dirty="0"/>
              <a:t>[0,1)</a:t>
            </a:r>
            <a:r>
              <a:rPr lang="zh-CN" altLang="en-US" dirty="0"/>
              <a:t>，</a:t>
            </a:r>
            <a:r>
              <a:rPr lang="en-US" altLang="zh-CN" dirty="0"/>
              <a:t>[1,2)</a:t>
            </a:r>
            <a:r>
              <a:rPr lang="zh-CN" altLang="en-US" dirty="0"/>
              <a:t>，</a:t>
            </a:r>
            <a:r>
              <a:rPr lang="en-US" altLang="zh-CN" dirty="0"/>
              <a:t>[2,4)</a:t>
            </a:r>
            <a:r>
              <a:rPr lang="zh-CN" altLang="en-US" dirty="0"/>
              <a:t>，</a:t>
            </a:r>
            <a:r>
              <a:rPr lang="en-US" altLang="zh-CN" dirty="0"/>
              <a:t>[4,8)</a:t>
            </a:r>
            <a:r>
              <a:rPr lang="zh-CN" altLang="en-US" dirty="0"/>
              <a:t>，</a:t>
            </a:r>
            <a:r>
              <a:rPr lang="en-US" altLang="zh-CN" dirty="0"/>
              <a:t>[8,16)…</a:t>
            </a:r>
            <a:r>
              <a:rPr lang="zh-CN" altLang="en-US" dirty="0"/>
              <a:t>进行分块，这样共有</a:t>
            </a:r>
            <a:r>
              <a:rPr lang="en-US" altLang="zh-CN" dirty="0"/>
              <a:t>O(</a:t>
            </a:r>
            <a:r>
              <a:rPr lang="en-US" altLang="zh-CN" dirty="0" err="1"/>
              <a:t>logv</a:t>
            </a:r>
            <a:r>
              <a:rPr lang="en-US" altLang="zh-CN" dirty="0"/>
              <a:t>)</a:t>
            </a:r>
            <a:r>
              <a:rPr lang="zh-CN" altLang="en-US" dirty="0"/>
              <a:t>块</a:t>
            </a:r>
            <a:endParaRPr lang="en-US" altLang="zh-CN" dirty="0"/>
          </a:p>
          <a:p>
            <a:r>
              <a:rPr lang="zh-CN" altLang="en-US" dirty="0"/>
              <a:t>每次区间大于</a:t>
            </a:r>
            <a:r>
              <a:rPr lang="en-US" altLang="zh-CN" dirty="0"/>
              <a:t>x</a:t>
            </a:r>
            <a:r>
              <a:rPr lang="zh-CN" altLang="en-US" dirty="0"/>
              <a:t>减去</a:t>
            </a:r>
            <a:r>
              <a:rPr lang="en-US" altLang="zh-CN" dirty="0"/>
              <a:t>x</a:t>
            </a:r>
            <a:r>
              <a:rPr lang="zh-CN" altLang="en-US" dirty="0"/>
              <a:t>时，对于一个块</a:t>
            </a:r>
            <a:r>
              <a:rPr lang="en-US" altLang="zh-CN" dirty="0"/>
              <a:t>[2^k,2^(k+1))</a:t>
            </a:r>
            <a:r>
              <a:rPr lang="zh-CN" altLang="en-US" dirty="0"/>
              <a:t>：</a:t>
            </a:r>
            <a:endParaRPr lang="en-US" altLang="zh-CN" dirty="0"/>
          </a:p>
          <a:p>
            <a:r>
              <a:rPr lang="en-US" altLang="zh-CN" dirty="0"/>
              <a:t>1. </a:t>
            </a:r>
            <a:r>
              <a:rPr lang="zh-CN" altLang="en-US" dirty="0"/>
              <a:t>若</a:t>
            </a:r>
            <a:r>
              <a:rPr lang="en-US" altLang="zh-CN" dirty="0"/>
              <a:t>2^k&gt;x</a:t>
            </a:r>
            <a:r>
              <a:rPr lang="zh-CN" altLang="en-US" dirty="0"/>
              <a:t>，则在这个块中的所有元素一定需要减去一个</a:t>
            </a:r>
            <a:r>
              <a:rPr lang="en-US" altLang="zh-CN" dirty="0"/>
              <a:t>x</a:t>
            </a:r>
          </a:p>
          <a:p>
            <a:r>
              <a:rPr lang="en-US" altLang="zh-CN" dirty="0"/>
              <a:t>2. </a:t>
            </a:r>
            <a:r>
              <a:rPr lang="zh-CN" altLang="en-US" dirty="0"/>
              <a:t>若</a:t>
            </a:r>
            <a:r>
              <a:rPr lang="en-US" altLang="zh-CN" dirty="0"/>
              <a:t>2^(k+1)&lt;=x</a:t>
            </a:r>
            <a:r>
              <a:rPr lang="zh-CN" altLang="en-US" dirty="0"/>
              <a:t>，则在这个块中的所有元素一定不需要减去一个</a:t>
            </a:r>
            <a:r>
              <a:rPr lang="en-US" altLang="zh-CN" dirty="0"/>
              <a:t>x</a:t>
            </a:r>
          </a:p>
          <a:p>
            <a:r>
              <a:rPr lang="en-US" altLang="zh-CN" dirty="0"/>
              <a:t>3. </a:t>
            </a:r>
            <a:r>
              <a:rPr lang="zh-CN" altLang="en-US" dirty="0"/>
              <a:t>若</a:t>
            </a:r>
            <a:r>
              <a:rPr lang="en-US" altLang="zh-CN" dirty="0"/>
              <a:t>2^k&lt;=x&lt;2^(k+1)</a:t>
            </a:r>
            <a:r>
              <a:rPr lang="zh-CN" altLang="en-US" dirty="0"/>
              <a:t>，则这个块中最大的某几个元素需要减去一个</a:t>
            </a:r>
            <a:r>
              <a:rPr lang="en-US" altLang="zh-CN" dirty="0"/>
              <a:t>x</a:t>
            </a:r>
            <a:endParaRPr lang="zh-CN" altLang="en-US" dirty="0"/>
          </a:p>
        </p:txBody>
      </p:sp>
    </p:spTree>
    <p:extLst>
      <p:ext uri="{BB962C8B-B14F-4D97-AF65-F5344CB8AC3E}">
        <p14:creationId xmlns:p14="http://schemas.microsoft.com/office/powerpoint/2010/main" val="30429424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510326-D737-45B0-910D-348D82D0B64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3D5A601-07DD-41E7-9F23-5F972F543B8C}"/>
              </a:ext>
            </a:extLst>
          </p:cNvPr>
          <p:cNvSpPr>
            <a:spLocks noGrp="1"/>
          </p:cNvSpPr>
          <p:nvPr>
            <p:ph idx="1"/>
          </p:nvPr>
        </p:nvSpPr>
        <p:spPr/>
        <p:txBody>
          <a:bodyPr>
            <a:normAutofit/>
          </a:bodyPr>
          <a:lstStyle/>
          <a:p>
            <a:r>
              <a:rPr lang="zh-CN" altLang="en-US" dirty="0"/>
              <a:t>对在每个值域块内的所有下标，开不同的线段树维护，这样共</a:t>
            </a:r>
            <a:r>
              <a:rPr lang="en-US" altLang="zh-CN" dirty="0"/>
              <a:t>O(</a:t>
            </a:r>
            <a:r>
              <a:rPr lang="en-US" altLang="zh-CN" dirty="0" err="1"/>
              <a:t>logv</a:t>
            </a:r>
            <a:r>
              <a:rPr lang="en-US" altLang="zh-CN" dirty="0"/>
              <a:t>)</a:t>
            </a:r>
            <a:r>
              <a:rPr lang="zh-CN" altLang="en-US" dirty="0"/>
              <a:t>棵线段树</a:t>
            </a:r>
            <a:endParaRPr lang="en-US" altLang="zh-CN" dirty="0"/>
          </a:p>
          <a:p>
            <a:r>
              <a:rPr lang="en-US" altLang="zh-CN" dirty="0"/>
              <a:t>1.</a:t>
            </a:r>
            <a:r>
              <a:rPr lang="zh-CN" altLang="en-US" dirty="0"/>
              <a:t> 对每棵线段树维护区间</a:t>
            </a:r>
            <a:r>
              <a:rPr lang="en-US" altLang="zh-CN" dirty="0"/>
              <a:t>min</a:t>
            </a:r>
            <a:r>
              <a:rPr lang="zh-CN" altLang="en-US" dirty="0"/>
              <a:t>，修改时若区间</a:t>
            </a:r>
            <a:r>
              <a:rPr lang="en-US" altLang="zh-CN" dirty="0"/>
              <a:t>min</a:t>
            </a:r>
            <a:r>
              <a:rPr lang="zh-CN" altLang="en-US" dirty="0"/>
              <a:t>减去</a:t>
            </a:r>
            <a:r>
              <a:rPr lang="en-US" altLang="zh-CN" dirty="0"/>
              <a:t>x</a:t>
            </a:r>
            <a:r>
              <a:rPr lang="zh-CN" altLang="en-US" dirty="0"/>
              <a:t>后不属于这个值域块，则会掉落到更低的值域块中，将其二分出来后移动到另一棵线段树中，由于</a:t>
            </a:r>
            <a:r>
              <a:rPr lang="en-US" altLang="zh-CN" dirty="0"/>
              <a:t>O(</a:t>
            </a:r>
            <a:r>
              <a:rPr lang="en-US" altLang="zh-CN" dirty="0" err="1"/>
              <a:t>logv</a:t>
            </a:r>
            <a:r>
              <a:rPr lang="en-US" altLang="zh-CN" dirty="0"/>
              <a:t>)</a:t>
            </a:r>
            <a:r>
              <a:rPr lang="zh-CN" altLang="en-US" dirty="0"/>
              <a:t>个块，所以这样的操作最多进行</a:t>
            </a:r>
            <a:r>
              <a:rPr lang="en-US" altLang="zh-CN" dirty="0"/>
              <a:t>O(</a:t>
            </a:r>
            <a:r>
              <a:rPr lang="en-US" altLang="zh-CN" dirty="0" err="1"/>
              <a:t>nlogv</a:t>
            </a:r>
            <a:r>
              <a:rPr lang="en-US" altLang="zh-CN" dirty="0"/>
              <a:t>)</a:t>
            </a:r>
            <a:r>
              <a:rPr lang="zh-CN" altLang="en-US" dirty="0"/>
              <a:t>次，剩下的元素进行一次区间</a:t>
            </a:r>
            <a:r>
              <a:rPr lang="en-US" altLang="zh-CN" dirty="0"/>
              <a:t>-x</a:t>
            </a:r>
          </a:p>
          <a:p>
            <a:r>
              <a:rPr lang="en-US" altLang="zh-CN" dirty="0"/>
              <a:t>2.</a:t>
            </a:r>
            <a:r>
              <a:rPr lang="zh-CN" altLang="en-US" dirty="0"/>
              <a:t>啥都不用做</a:t>
            </a:r>
            <a:endParaRPr lang="en-US" altLang="zh-CN" dirty="0"/>
          </a:p>
          <a:p>
            <a:r>
              <a:rPr lang="en-US" altLang="zh-CN" dirty="0"/>
              <a:t>3.</a:t>
            </a:r>
            <a:r>
              <a:rPr lang="zh-CN" altLang="en-US" dirty="0"/>
              <a:t>对每棵线段树维护区间</a:t>
            </a:r>
            <a:r>
              <a:rPr lang="en-US" altLang="zh-CN" dirty="0"/>
              <a:t>max</a:t>
            </a:r>
            <a:r>
              <a:rPr lang="zh-CN" altLang="en-US" dirty="0"/>
              <a:t>，若区间</a:t>
            </a:r>
            <a:r>
              <a:rPr lang="en-US" altLang="zh-CN" dirty="0"/>
              <a:t>max&gt;x</a:t>
            </a:r>
            <a:r>
              <a:rPr lang="zh-CN" altLang="en-US" dirty="0"/>
              <a:t>，则将其修改为减去</a:t>
            </a:r>
            <a:r>
              <a:rPr lang="en-US" altLang="zh-CN" dirty="0"/>
              <a:t>x</a:t>
            </a:r>
            <a:r>
              <a:rPr lang="zh-CN" altLang="en-US" dirty="0"/>
              <a:t>后的值，这里因为</a:t>
            </a:r>
            <a:r>
              <a:rPr lang="en-US" altLang="zh-CN" dirty="0"/>
              <a:t>x</a:t>
            </a:r>
            <a:r>
              <a:rPr lang="zh-CN" altLang="en-US" dirty="0"/>
              <a:t>在</a:t>
            </a:r>
            <a:r>
              <a:rPr lang="en-US" altLang="zh-CN" dirty="0"/>
              <a:t>[2^k,2^(k+1))</a:t>
            </a:r>
            <a:r>
              <a:rPr lang="zh-CN" altLang="en-US" dirty="0"/>
              <a:t>中，所以</a:t>
            </a:r>
            <a:r>
              <a:rPr lang="en-US" altLang="zh-CN" dirty="0"/>
              <a:t>max</a:t>
            </a:r>
            <a:r>
              <a:rPr lang="zh-CN" altLang="en-US" dirty="0"/>
              <a:t>减去</a:t>
            </a:r>
            <a:r>
              <a:rPr lang="en-US" altLang="zh-CN" dirty="0"/>
              <a:t>x</a:t>
            </a:r>
            <a:r>
              <a:rPr lang="zh-CN" altLang="en-US" dirty="0"/>
              <a:t>后大小会减半，于是这样的操作对于每个数只会发生</a:t>
            </a:r>
            <a:r>
              <a:rPr lang="en-US" altLang="zh-CN" dirty="0"/>
              <a:t>O(</a:t>
            </a:r>
            <a:r>
              <a:rPr lang="en-US" altLang="zh-CN" dirty="0" err="1"/>
              <a:t>logv</a:t>
            </a:r>
            <a:r>
              <a:rPr lang="en-US" altLang="zh-CN" dirty="0"/>
              <a:t>)</a:t>
            </a:r>
            <a:r>
              <a:rPr lang="zh-CN" altLang="en-US" dirty="0"/>
              <a:t>次</a:t>
            </a:r>
            <a:endParaRPr lang="en-US" altLang="zh-CN" dirty="0"/>
          </a:p>
        </p:txBody>
      </p:sp>
    </p:spTree>
    <p:extLst>
      <p:ext uri="{BB962C8B-B14F-4D97-AF65-F5344CB8AC3E}">
        <p14:creationId xmlns:p14="http://schemas.microsoft.com/office/powerpoint/2010/main" val="225172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E668D-8F7C-423B-B93C-5C6ECE79F739}"/>
              </a:ext>
            </a:extLst>
          </p:cNvPr>
          <p:cNvSpPr>
            <a:spLocks noGrp="1"/>
          </p:cNvSpPr>
          <p:nvPr>
            <p:ph type="title"/>
          </p:nvPr>
        </p:nvSpPr>
        <p:spPr/>
        <p:txBody>
          <a:bodyPr/>
          <a:lstStyle/>
          <a:p>
            <a:r>
              <a:rPr lang="zh-CN" altLang="en-US" dirty="0"/>
              <a:t>序列维护</a:t>
            </a:r>
          </a:p>
        </p:txBody>
      </p:sp>
      <p:sp>
        <p:nvSpPr>
          <p:cNvPr id="3" name="内容占位符 2">
            <a:extLst>
              <a:ext uri="{FF2B5EF4-FFF2-40B4-BE49-F238E27FC236}">
                <a16:creationId xmlns:a16="http://schemas.microsoft.com/office/drawing/2014/main" id="{B977A750-5CD2-4977-939F-9D0B285C2CAC}"/>
              </a:ext>
            </a:extLst>
          </p:cNvPr>
          <p:cNvSpPr>
            <a:spLocks noGrp="1"/>
          </p:cNvSpPr>
          <p:nvPr>
            <p:ph idx="1"/>
          </p:nvPr>
        </p:nvSpPr>
        <p:spPr/>
        <p:txBody>
          <a:bodyPr/>
          <a:lstStyle/>
          <a:p>
            <a:r>
              <a:rPr lang="en-US" altLang="zh-CN" dirty="0" err="1"/>
              <a:t>qwq</a:t>
            </a:r>
            <a:endParaRPr lang="zh-CN" altLang="en-US" dirty="0"/>
          </a:p>
        </p:txBody>
      </p:sp>
    </p:spTree>
    <p:extLst>
      <p:ext uri="{BB962C8B-B14F-4D97-AF65-F5344CB8AC3E}">
        <p14:creationId xmlns:p14="http://schemas.microsoft.com/office/powerpoint/2010/main" val="4161584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C0041D-77D5-4442-A554-EB8C789B461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279057C0-A22E-44BA-B889-F9291F9085CB}"/>
              </a:ext>
            </a:extLst>
          </p:cNvPr>
          <p:cNvSpPr>
            <a:spLocks noGrp="1"/>
          </p:cNvSpPr>
          <p:nvPr>
            <p:ph idx="1"/>
          </p:nvPr>
        </p:nvSpPr>
        <p:spPr/>
        <p:txBody>
          <a:bodyPr>
            <a:normAutofit/>
          </a:bodyPr>
          <a:lstStyle/>
          <a:p>
            <a:r>
              <a:rPr lang="zh-CN" altLang="en-US" dirty="0"/>
              <a:t>可以使用</a:t>
            </a:r>
            <a:r>
              <a:rPr lang="en-US" altLang="zh-CN" dirty="0"/>
              <a:t>O(</a:t>
            </a:r>
            <a:r>
              <a:rPr lang="en-US" altLang="zh-CN" dirty="0" err="1"/>
              <a:t>logv</a:t>
            </a:r>
            <a:r>
              <a:rPr lang="en-US" altLang="zh-CN" dirty="0"/>
              <a:t>)</a:t>
            </a:r>
            <a:r>
              <a:rPr lang="zh-CN" altLang="en-US" dirty="0"/>
              <a:t>棵平衡树，这样空间复杂度是线性的，但是常数非常大</a:t>
            </a:r>
            <a:endParaRPr lang="en-US" altLang="zh-CN" dirty="0"/>
          </a:p>
          <a:p>
            <a:r>
              <a:rPr lang="zh-CN" altLang="en-US" dirty="0"/>
              <a:t>有个推荐的写法是先底层对序列按</a:t>
            </a:r>
            <a:r>
              <a:rPr lang="en-US" altLang="zh-CN" dirty="0"/>
              <a:t>O(</a:t>
            </a:r>
            <a:r>
              <a:rPr lang="en-US" altLang="zh-CN" dirty="0" err="1"/>
              <a:t>logv</a:t>
            </a:r>
            <a:r>
              <a:rPr lang="en-US" altLang="zh-CN" dirty="0"/>
              <a:t>)</a:t>
            </a:r>
            <a:r>
              <a:rPr lang="zh-CN" altLang="en-US" dirty="0"/>
              <a:t>大小分块，然后在这个基础上建立线段树，这样线段树只有</a:t>
            </a:r>
            <a:r>
              <a:rPr lang="en-US" altLang="zh-CN" dirty="0"/>
              <a:t>O(n/</a:t>
            </a:r>
            <a:r>
              <a:rPr lang="en-US" altLang="zh-CN" dirty="0" err="1"/>
              <a:t>logv</a:t>
            </a:r>
            <a:r>
              <a:rPr lang="en-US" altLang="zh-CN" dirty="0"/>
              <a:t>)</a:t>
            </a:r>
            <a:r>
              <a:rPr lang="zh-CN" altLang="en-US" dirty="0"/>
              <a:t>个节点，然后线段树每个节点维护</a:t>
            </a:r>
            <a:r>
              <a:rPr lang="en-US" altLang="zh-CN" dirty="0"/>
              <a:t>O(</a:t>
            </a:r>
            <a:r>
              <a:rPr lang="en-US" altLang="zh-CN" dirty="0" err="1"/>
              <a:t>logv</a:t>
            </a:r>
            <a:r>
              <a:rPr lang="en-US" altLang="zh-CN" dirty="0"/>
              <a:t>)</a:t>
            </a:r>
            <a:r>
              <a:rPr lang="zh-CN" altLang="en-US" dirty="0"/>
              <a:t>的信息而不是开</a:t>
            </a:r>
            <a:r>
              <a:rPr lang="en-US" altLang="zh-CN" dirty="0"/>
              <a:t>O(</a:t>
            </a:r>
            <a:r>
              <a:rPr lang="en-US" altLang="zh-CN" dirty="0" err="1"/>
              <a:t>logv</a:t>
            </a:r>
            <a:r>
              <a:rPr lang="en-US" altLang="zh-CN" dirty="0"/>
              <a:t>)</a:t>
            </a:r>
            <a:r>
              <a:rPr lang="zh-CN" altLang="en-US" dirty="0"/>
              <a:t>棵线段树每个维护</a:t>
            </a:r>
            <a:r>
              <a:rPr lang="en-US" altLang="zh-CN" dirty="0"/>
              <a:t>O(1)</a:t>
            </a:r>
            <a:r>
              <a:rPr lang="zh-CN" altLang="en-US" dirty="0"/>
              <a:t>的信息，这个对缓存有好处</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extLst>
      <p:ext uri="{BB962C8B-B14F-4D97-AF65-F5344CB8AC3E}">
        <p14:creationId xmlns:p14="http://schemas.microsoft.com/office/powerpoint/2010/main" val="20777403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CCE148-E5B2-4554-8B09-6F9AA91E1A82}"/>
              </a:ext>
            </a:extLst>
          </p:cNvPr>
          <p:cNvSpPr>
            <a:spLocks noGrp="1"/>
          </p:cNvSpPr>
          <p:nvPr>
            <p:ph type="title"/>
          </p:nvPr>
        </p:nvSpPr>
        <p:spPr/>
        <p:txBody>
          <a:bodyPr/>
          <a:lstStyle/>
          <a:p>
            <a:r>
              <a:rPr lang="en-US" altLang="zh-CN" dirty="0"/>
              <a:t>CF1446D2 Frequency Problem</a:t>
            </a:r>
            <a:endParaRPr lang="zh-CN" altLang="en-US" dirty="0"/>
          </a:p>
        </p:txBody>
      </p:sp>
      <p:sp>
        <p:nvSpPr>
          <p:cNvPr id="3" name="内容占位符 2">
            <a:extLst>
              <a:ext uri="{FF2B5EF4-FFF2-40B4-BE49-F238E27FC236}">
                <a16:creationId xmlns:a16="http://schemas.microsoft.com/office/drawing/2014/main" id="{F028B191-9285-4FBC-9604-A2ED01B857E9}"/>
              </a:ext>
            </a:extLst>
          </p:cNvPr>
          <p:cNvSpPr>
            <a:spLocks noGrp="1"/>
          </p:cNvSpPr>
          <p:nvPr>
            <p:ph idx="1"/>
          </p:nvPr>
        </p:nvSpPr>
        <p:spPr/>
        <p:txBody>
          <a:bodyPr/>
          <a:lstStyle/>
          <a:p>
            <a:pPr algn="l"/>
            <a:r>
              <a:rPr lang="zh-CN" altLang="en-US" b="0" i="0" dirty="0">
                <a:effectLst/>
                <a:latin typeface="-apple-system"/>
              </a:rPr>
              <a:t>给一个序列</a:t>
            </a:r>
            <a:endParaRPr lang="en-US" altLang="zh-CN" b="0" i="0" dirty="0">
              <a:effectLst/>
              <a:latin typeface="-apple-system"/>
            </a:endParaRPr>
          </a:p>
          <a:p>
            <a:pPr algn="l"/>
            <a:r>
              <a:rPr lang="zh-CN" altLang="en-US" b="0" i="0" dirty="0">
                <a:effectLst/>
                <a:latin typeface="-apple-system"/>
              </a:rPr>
              <a:t>求最长的子段使得其中有至少两个出现次数最多的元素。</a:t>
            </a:r>
          </a:p>
          <a:p>
            <a:pPr algn="l"/>
            <a:r>
              <a:rPr lang="zh-CN" altLang="en-US" b="0" i="0" dirty="0">
                <a:effectLst/>
                <a:latin typeface="-apple-system"/>
              </a:rPr>
              <a:t>输出最长子段长度。</a:t>
            </a:r>
          </a:p>
          <a:p>
            <a:r>
              <a:rPr lang="zh-CN" altLang="en-US" dirty="0"/>
              <a:t>我加强一下，</a:t>
            </a:r>
            <a:r>
              <a:rPr lang="en-US" altLang="zh-CN" dirty="0"/>
              <a:t>n&lt;=1e6</a:t>
            </a:r>
            <a:endParaRPr lang="zh-CN" altLang="en-US" dirty="0"/>
          </a:p>
        </p:txBody>
      </p:sp>
    </p:spTree>
    <p:extLst>
      <p:ext uri="{BB962C8B-B14F-4D97-AF65-F5344CB8AC3E}">
        <p14:creationId xmlns:p14="http://schemas.microsoft.com/office/powerpoint/2010/main" val="3919206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AAD574-4937-41C1-989F-113BA55C5A66}"/>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A4B69A7-05D6-4782-98F7-FB51ADA7A2EE}"/>
              </a:ext>
            </a:extLst>
          </p:cNvPr>
          <p:cNvSpPr>
            <a:spLocks noGrp="1"/>
          </p:cNvSpPr>
          <p:nvPr>
            <p:ph idx="1"/>
          </p:nvPr>
        </p:nvSpPr>
        <p:spPr/>
        <p:txBody>
          <a:bodyPr/>
          <a:lstStyle/>
          <a:p>
            <a:r>
              <a:rPr lang="zh-CN" altLang="en-US" dirty="0"/>
              <a:t>可以证明，这两个出现次数最多的元素中，必定有一个是全局的众数</a:t>
            </a:r>
          </a:p>
        </p:txBody>
      </p:sp>
    </p:spTree>
    <p:extLst>
      <p:ext uri="{BB962C8B-B14F-4D97-AF65-F5344CB8AC3E}">
        <p14:creationId xmlns:p14="http://schemas.microsoft.com/office/powerpoint/2010/main" val="1930732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24B81E-B26E-42E8-9CD3-F504096EFC6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EC7D2AE5-F7B4-428B-9304-33A04186C6DC}"/>
              </a:ext>
            </a:extLst>
          </p:cNvPr>
          <p:cNvSpPr>
            <a:spLocks noGrp="1"/>
          </p:cNvSpPr>
          <p:nvPr>
            <p:ph idx="1"/>
          </p:nvPr>
        </p:nvSpPr>
        <p:spPr/>
        <p:txBody>
          <a:bodyPr/>
          <a:lstStyle/>
          <a:p>
            <a:r>
              <a:rPr lang="zh-CN" altLang="en-US" dirty="0"/>
              <a:t>假设众数</a:t>
            </a:r>
            <a:r>
              <a:rPr lang="en-US" altLang="zh-CN" dirty="0"/>
              <a:t>x</a:t>
            </a:r>
            <a:r>
              <a:rPr lang="zh-CN" altLang="en-US" dirty="0"/>
              <a:t>出现次数为</a:t>
            </a:r>
            <a:r>
              <a:rPr lang="en-US" altLang="zh-CN" dirty="0"/>
              <a:t>a</a:t>
            </a:r>
            <a:r>
              <a:rPr lang="zh-CN" altLang="en-US" dirty="0"/>
              <a:t>，我们目前考虑一个值</a:t>
            </a:r>
            <a:r>
              <a:rPr lang="en-US" altLang="zh-CN" dirty="0"/>
              <a:t>y</a:t>
            </a:r>
            <a:r>
              <a:rPr lang="zh-CN" altLang="en-US" dirty="0"/>
              <a:t>，计算</a:t>
            </a:r>
            <a:r>
              <a:rPr lang="en-US" altLang="zh-CN" dirty="0"/>
              <a:t>y</a:t>
            </a:r>
            <a:r>
              <a:rPr lang="zh-CN" altLang="en-US" dirty="0"/>
              <a:t>与</a:t>
            </a:r>
            <a:r>
              <a:rPr lang="en-US" altLang="zh-CN" dirty="0"/>
              <a:t>x</a:t>
            </a:r>
            <a:r>
              <a:rPr lang="zh-CN" altLang="en-US" dirty="0"/>
              <a:t>的答案最大是多少，</a:t>
            </a:r>
            <a:r>
              <a:rPr lang="en-US" altLang="zh-CN" dirty="0"/>
              <a:t>y</a:t>
            </a:r>
            <a:r>
              <a:rPr lang="zh-CN" altLang="en-US" dirty="0"/>
              <a:t>出现</a:t>
            </a:r>
            <a:r>
              <a:rPr lang="en-US" altLang="zh-CN" dirty="0"/>
              <a:t>b</a:t>
            </a:r>
            <a:r>
              <a:rPr lang="zh-CN" altLang="en-US" dirty="0"/>
              <a:t>次</a:t>
            </a:r>
            <a:endParaRPr lang="en-US" altLang="zh-CN" dirty="0"/>
          </a:p>
          <a:p>
            <a:r>
              <a:rPr lang="zh-CN" altLang="en-US" dirty="0"/>
              <a:t>我们如果得到一个</a:t>
            </a:r>
            <a:r>
              <a:rPr lang="en-US" altLang="zh-CN" dirty="0"/>
              <a:t>O(</a:t>
            </a:r>
            <a:r>
              <a:rPr lang="en-US" altLang="zh-CN" dirty="0" err="1"/>
              <a:t>a+b</a:t>
            </a:r>
            <a:r>
              <a:rPr lang="en-US" altLang="zh-CN" dirty="0"/>
              <a:t>)</a:t>
            </a:r>
            <a:r>
              <a:rPr lang="zh-CN" altLang="en-US" dirty="0"/>
              <a:t>的算法，这个题就是根号题了</a:t>
            </a:r>
            <a:endParaRPr lang="en-US" altLang="zh-CN" dirty="0"/>
          </a:p>
          <a:p>
            <a:r>
              <a:rPr lang="zh-CN" altLang="en-US" dirty="0"/>
              <a:t>我们要得到一个</a:t>
            </a:r>
            <a:r>
              <a:rPr lang="en-US" altLang="zh-CN" dirty="0"/>
              <a:t>O(b*polylog(n))</a:t>
            </a:r>
            <a:r>
              <a:rPr lang="zh-CN" altLang="en-US" dirty="0"/>
              <a:t>的算法</a:t>
            </a:r>
          </a:p>
        </p:txBody>
      </p:sp>
    </p:spTree>
    <p:extLst>
      <p:ext uri="{BB962C8B-B14F-4D97-AF65-F5344CB8AC3E}">
        <p14:creationId xmlns:p14="http://schemas.microsoft.com/office/powerpoint/2010/main" val="2672294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19E5B2-C331-4F65-8BC0-893259669FA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B307214-D2E8-49BC-88F7-09CDD9634AB8}"/>
              </a:ext>
            </a:extLst>
          </p:cNvPr>
          <p:cNvSpPr>
            <a:spLocks noGrp="1"/>
          </p:cNvSpPr>
          <p:nvPr>
            <p:ph idx="1"/>
          </p:nvPr>
        </p:nvSpPr>
        <p:spPr/>
        <p:txBody>
          <a:bodyPr/>
          <a:lstStyle/>
          <a:p>
            <a:r>
              <a:rPr lang="zh-CN" altLang="en-US" dirty="0"/>
              <a:t>初始将每个</a:t>
            </a:r>
            <a:r>
              <a:rPr lang="en-US" altLang="zh-CN" dirty="0"/>
              <a:t>x</a:t>
            </a:r>
            <a:r>
              <a:rPr lang="zh-CN" altLang="en-US" dirty="0"/>
              <a:t>出现的位置标记为无意义的位置</a:t>
            </a:r>
            <a:endParaRPr lang="en-US" altLang="zh-CN" dirty="0"/>
          </a:p>
          <a:p>
            <a:r>
              <a:rPr lang="zh-CN" altLang="en-US" dirty="0"/>
              <a:t>我们枚举</a:t>
            </a:r>
            <a:r>
              <a:rPr lang="en-US" altLang="zh-CN" dirty="0"/>
              <a:t>y</a:t>
            </a:r>
            <a:r>
              <a:rPr lang="zh-CN" altLang="en-US" dirty="0"/>
              <a:t>出现的每个位置，然后找离这些位置最近的</a:t>
            </a:r>
            <a:r>
              <a:rPr lang="en-US" altLang="zh-CN" dirty="0"/>
              <a:t>x</a:t>
            </a:r>
            <a:r>
              <a:rPr lang="zh-CN" altLang="en-US" dirty="0"/>
              <a:t>出现的无意义位置（左右两边都找），然后将这些位置标记为有意义的位置</a:t>
            </a:r>
            <a:endParaRPr lang="en-US" altLang="zh-CN" dirty="0"/>
          </a:p>
        </p:txBody>
      </p:sp>
    </p:spTree>
    <p:extLst>
      <p:ext uri="{BB962C8B-B14F-4D97-AF65-F5344CB8AC3E}">
        <p14:creationId xmlns:p14="http://schemas.microsoft.com/office/powerpoint/2010/main" val="2034893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C07FEE-79F2-4860-9E8C-E27ADF902E1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56FAD5EA-39F1-4E2C-BDBD-90A800C13006}"/>
              </a:ext>
            </a:extLst>
          </p:cNvPr>
          <p:cNvSpPr>
            <a:spLocks noGrp="1"/>
          </p:cNvSpPr>
          <p:nvPr>
            <p:ph idx="1"/>
          </p:nvPr>
        </p:nvSpPr>
        <p:spPr/>
        <p:txBody>
          <a:bodyPr/>
          <a:lstStyle/>
          <a:p>
            <a:r>
              <a:rPr lang="zh-CN" altLang="en-US" dirty="0"/>
              <a:t>可以证明标记结束后无意义的位置和答案无关</a:t>
            </a:r>
          </a:p>
          <a:p>
            <a:r>
              <a:rPr lang="zh-CN" altLang="en-US" dirty="0"/>
              <a:t>一个位置</a:t>
            </a:r>
            <a:r>
              <a:rPr lang="en-US" altLang="zh-CN" dirty="0"/>
              <a:t>A</a:t>
            </a:r>
            <a:r>
              <a:rPr lang="zh-CN" altLang="en-US" dirty="0"/>
              <a:t>无意义，即对其前面所有</a:t>
            </a:r>
            <a:r>
              <a:rPr lang="en-US" altLang="zh-CN" dirty="0"/>
              <a:t>y</a:t>
            </a:r>
            <a:r>
              <a:rPr lang="zh-CN" altLang="en-US" dirty="0"/>
              <a:t>出现的位置</a:t>
            </a:r>
            <a:r>
              <a:rPr lang="en-US" altLang="zh-CN" dirty="0"/>
              <a:t>B</a:t>
            </a:r>
            <a:r>
              <a:rPr lang="zh-CN" altLang="en-US" dirty="0"/>
              <a:t>，</a:t>
            </a:r>
            <a:r>
              <a:rPr lang="en-US" altLang="zh-CN" dirty="0"/>
              <a:t>[B,A]</a:t>
            </a:r>
            <a:r>
              <a:rPr lang="zh-CN" altLang="en-US" dirty="0"/>
              <a:t>之间一定</a:t>
            </a:r>
            <a:r>
              <a:rPr lang="en-US" altLang="zh-CN" dirty="0"/>
              <a:t>x</a:t>
            </a:r>
            <a:r>
              <a:rPr lang="zh-CN" altLang="en-US" dirty="0"/>
              <a:t>出现次数</a:t>
            </a:r>
            <a:r>
              <a:rPr lang="en-US" altLang="zh-CN" dirty="0"/>
              <a:t>&gt;y</a:t>
            </a:r>
            <a:r>
              <a:rPr lang="zh-CN" altLang="en-US" dirty="0"/>
              <a:t>，同理对后面也成立，所以这个位置不可能是答案端点</a:t>
            </a:r>
            <a:endParaRPr lang="en-US" altLang="zh-CN" dirty="0"/>
          </a:p>
          <a:p>
            <a:r>
              <a:rPr lang="zh-CN" altLang="en-US" dirty="0"/>
              <a:t>所以只有</a:t>
            </a:r>
            <a:r>
              <a:rPr lang="en-US" altLang="zh-CN" dirty="0"/>
              <a:t>O(b)</a:t>
            </a:r>
            <a:r>
              <a:rPr lang="zh-CN" altLang="en-US" dirty="0"/>
              <a:t>个可能的答案端点，这里用线段树维护就是</a:t>
            </a:r>
            <a:r>
              <a:rPr lang="en-US" altLang="zh-CN" dirty="0"/>
              <a:t>O(</a:t>
            </a:r>
            <a:r>
              <a:rPr lang="en-US" altLang="zh-CN" dirty="0" err="1"/>
              <a:t>blogn</a:t>
            </a:r>
            <a:r>
              <a:rPr lang="en-US" altLang="zh-CN" dirty="0"/>
              <a:t>)</a:t>
            </a:r>
            <a:r>
              <a:rPr lang="zh-CN" altLang="en-US" dirty="0"/>
              <a:t>的</a:t>
            </a:r>
          </a:p>
        </p:txBody>
      </p:sp>
    </p:spTree>
    <p:extLst>
      <p:ext uri="{BB962C8B-B14F-4D97-AF65-F5344CB8AC3E}">
        <p14:creationId xmlns:p14="http://schemas.microsoft.com/office/powerpoint/2010/main" val="38189295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87CF1-1759-4DD1-8812-7F1893AF685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F095BA95-72DF-4759-B8BF-45EE690C6558}"/>
              </a:ext>
            </a:extLst>
          </p:cNvPr>
          <p:cNvSpPr>
            <a:spLocks noGrp="1"/>
          </p:cNvSpPr>
          <p:nvPr>
            <p:ph idx="1"/>
          </p:nvPr>
        </p:nvSpPr>
        <p:spPr/>
        <p:txBody>
          <a:bodyPr/>
          <a:lstStyle/>
          <a:p>
            <a:r>
              <a:rPr lang="zh-CN" altLang="en-US" dirty="0"/>
              <a:t>由于所有数的出现次数和为</a:t>
            </a:r>
            <a:r>
              <a:rPr lang="en-US" altLang="zh-CN" dirty="0"/>
              <a:t>n</a:t>
            </a:r>
          </a:p>
          <a:p>
            <a:r>
              <a:rPr lang="zh-CN" altLang="en-US" dirty="0"/>
              <a:t>所以得到一个</a:t>
            </a:r>
            <a:r>
              <a:rPr lang="en-US" altLang="zh-CN" dirty="0"/>
              <a:t>O(</a:t>
            </a:r>
            <a:r>
              <a:rPr lang="en-US" altLang="zh-CN" dirty="0" err="1"/>
              <a:t>nlogn</a:t>
            </a:r>
            <a:r>
              <a:rPr lang="en-US" altLang="zh-CN" dirty="0"/>
              <a:t>)</a:t>
            </a:r>
            <a:r>
              <a:rPr lang="zh-CN" altLang="en-US" dirty="0"/>
              <a:t>的算法</a:t>
            </a:r>
          </a:p>
        </p:txBody>
      </p:sp>
    </p:spTree>
    <p:extLst>
      <p:ext uri="{BB962C8B-B14F-4D97-AF65-F5344CB8AC3E}">
        <p14:creationId xmlns:p14="http://schemas.microsoft.com/office/powerpoint/2010/main" val="3107261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41E2AB-61E9-4003-BFE9-A1DF70D7A810}"/>
              </a:ext>
            </a:extLst>
          </p:cNvPr>
          <p:cNvSpPr>
            <a:spLocks noGrp="1"/>
          </p:cNvSpPr>
          <p:nvPr>
            <p:ph type="title"/>
          </p:nvPr>
        </p:nvSpPr>
        <p:spPr/>
        <p:txBody>
          <a:bodyPr/>
          <a:lstStyle/>
          <a:p>
            <a:r>
              <a:rPr lang="en-US" altLang="zh-CN" dirty="0"/>
              <a:t>Luogu4062 [Code+#1]Yazid </a:t>
            </a:r>
            <a:r>
              <a:rPr lang="zh-CN" altLang="en-US" dirty="0"/>
              <a:t>的新生舞会</a:t>
            </a:r>
          </a:p>
        </p:txBody>
      </p:sp>
      <p:sp>
        <p:nvSpPr>
          <p:cNvPr id="7" name="内容占位符 6">
            <a:extLst>
              <a:ext uri="{FF2B5EF4-FFF2-40B4-BE49-F238E27FC236}">
                <a16:creationId xmlns:a16="http://schemas.microsoft.com/office/drawing/2014/main" id="{D82B4D21-91D3-4337-A4AE-BE3D61350082}"/>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en-US" altLang="zh-CN" dirty="0"/>
              <a:t>n&lt;=5e5</a:t>
            </a:r>
          </a:p>
          <a:p>
            <a:r>
              <a:rPr lang="zh-CN" altLang="en-US" dirty="0"/>
              <a:t>多校好像有个题撞了这个题的原题</a:t>
            </a:r>
          </a:p>
        </p:txBody>
      </p:sp>
      <p:pic>
        <p:nvPicPr>
          <p:cNvPr id="8" name="内容占位符 4">
            <a:extLst>
              <a:ext uri="{FF2B5EF4-FFF2-40B4-BE49-F238E27FC236}">
                <a16:creationId xmlns:a16="http://schemas.microsoft.com/office/drawing/2014/main" id="{FE6CD1B4-1B04-4C75-AAE7-B356272C0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1690688"/>
            <a:ext cx="8542897" cy="2168248"/>
          </a:xfrm>
          <a:prstGeom prst="rect">
            <a:avLst/>
          </a:prstGeom>
        </p:spPr>
      </p:pic>
    </p:spTree>
    <p:extLst>
      <p:ext uri="{BB962C8B-B14F-4D97-AF65-F5344CB8AC3E}">
        <p14:creationId xmlns:p14="http://schemas.microsoft.com/office/powerpoint/2010/main" val="2063097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505A49-6C28-438F-A9B3-0023472F5B8D}"/>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6ED366B-5440-483F-B7AC-A946865E553C}"/>
              </a:ext>
            </a:extLst>
          </p:cNvPr>
          <p:cNvSpPr>
            <a:spLocks noGrp="1"/>
          </p:cNvSpPr>
          <p:nvPr>
            <p:ph idx="1"/>
          </p:nvPr>
        </p:nvSpPr>
        <p:spPr/>
        <p:txBody>
          <a:bodyPr/>
          <a:lstStyle/>
          <a:p>
            <a:r>
              <a:rPr lang="zh-CN" altLang="en-US" dirty="0"/>
              <a:t>令</a:t>
            </a:r>
            <a:r>
              <a:rPr lang="en-US" altLang="zh-CN" dirty="0"/>
              <a:t>x=1 -&gt; n</a:t>
            </a:r>
          </a:p>
          <a:p>
            <a:r>
              <a:rPr lang="zh-CN" altLang="en-US" dirty="0"/>
              <a:t>求有多少区间出现次数过半的元素为</a:t>
            </a:r>
            <a:r>
              <a:rPr lang="en-US" altLang="zh-CN" dirty="0"/>
              <a:t>x</a:t>
            </a:r>
          </a:p>
          <a:p>
            <a:r>
              <a:rPr lang="zh-CN" altLang="en-US" dirty="0"/>
              <a:t>和上一题一样，我们把所有</a:t>
            </a:r>
            <a:r>
              <a:rPr lang="en-US" altLang="zh-CN" dirty="0"/>
              <a:t>x</a:t>
            </a:r>
            <a:r>
              <a:rPr lang="zh-CN" altLang="en-US" dirty="0"/>
              <a:t>出现的位置，其前后第一个非</a:t>
            </a:r>
            <a:r>
              <a:rPr lang="en-US" altLang="zh-CN" dirty="0"/>
              <a:t>x</a:t>
            </a:r>
            <a:r>
              <a:rPr lang="zh-CN" altLang="en-US" dirty="0"/>
              <a:t>的位置标记</a:t>
            </a:r>
            <a:endParaRPr lang="en-US" altLang="zh-CN" dirty="0"/>
          </a:p>
          <a:p>
            <a:r>
              <a:rPr lang="zh-CN" altLang="en-US" dirty="0"/>
              <a:t>然后一个非</a:t>
            </a:r>
            <a:r>
              <a:rPr lang="en-US" altLang="zh-CN" dirty="0"/>
              <a:t>x</a:t>
            </a:r>
            <a:r>
              <a:rPr lang="zh-CN" altLang="en-US" dirty="0"/>
              <a:t>的位置没有被标记，等价于任何包含这个位置的区间，其内部</a:t>
            </a:r>
            <a:r>
              <a:rPr lang="en-US" altLang="zh-CN" dirty="0"/>
              <a:t>x</a:t>
            </a:r>
            <a:r>
              <a:rPr lang="zh-CN" altLang="en-US" dirty="0"/>
              <a:t>出现次数都</a:t>
            </a:r>
            <a:r>
              <a:rPr lang="en-US" altLang="zh-CN" dirty="0"/>
              <a:t>&lt;=</a:t>
            </a:r>
            <a:r>
              <a:rPr lang="zh-CN" altLang="en-US" dirty="0"/>
              <a:t>其他值出现次数</a:t>
            </a:r>
            <a:endParaRPr lang="en-US" altLang="zh-CN" dirty="0"/>
          </a:p>
          <a:p>
            <a:r>
              <a:rPr lang="zh-CN" altLang="en-US" dirty="0"/>
              <a:t>于是对答案有贡献的区间一定是被标记的连续区间的子区间</a:t>
            </a:r>
            <a:endParaRPr lang="en-US" altLang="zh-CN" dirty="0"/>
          </a:p>
          <a:p>
            <a:r>
              <a:rPr lang="zh-CN" altLang="en-US" dirty="0"/>
              <a:t>这些连续区间长度和为</a:t>
            </a:r>
            <a:r>
              <a:rPr lang="en-US" altLang="zh-CN" dirty="0"/>
              <a:t>O(n)</a:t>
            </a:r>
            <a:endParaRPr lang="zh-CN" altLang="en-US" dirty="0"/>
          </a:p>
        </p:txBody>
      </p:sp>
    </p:spTree>
    <p:extLst>
      <p:ext uri="{BB962C8B-B14F-4D97-AF65-F5344CB8AC3E}">
        <p14:creationId xmlns:p14="http://schemas.microsoft.com/office/powerpoint/2010/main" val="23183278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0E0943-72B9-4734-9A93-AB0837E5E14C}"/>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04CFC93-7598-403A-B1F0-4229DEE33741}"/>
              </a:ext>
            </a:extLst>
          </p:cNvPr>
          <p:cNvSpPr>
            <a:spLocks noGrp="1"/>
          </p:cNvSpPr>
          <p:nvPr>
            <p:ph idx="1"/>
          </p:nvPr>
        </p:nvSpPr>
        <p:spPr/>
        <p:txBody>
          <a:bodyPr/>
          <a:lstStyle/>
          <a:p>
            <a:r>
              <a:rPr lang="zh-CN" altLang="en-US" dirty="0"/>
              <a:t>考虑每段被连续标记的区间</a:t>
            </a:r>
            <a:endParaRPr lang="en-US" altLang="zh-CN" dirty="0"/>
          </a:p>
          <a:p>
            <a:r>
              <a:rPr lang="zh-CN" altLang="en-US" dirty="0"/>
              <a:t>将</a:t>
            </a:r>
            <a:r>
              <a:rPr lang="en-US" altLang="zh-CN" dirty="0"/>
              <a:t>x</a:t>
            </a:r>
            <a:r>
              <a:rPr lang="zh-CN" altLang="en-US" dirty="0"/>
              <a:t>位置设为</a:t>
            </a:r>
            <a:r>
              <a:rPr lang="en-US" altLang="zh-CN" dirty="0"/>
              <a:t>+1</a:t>
            </a:r>
            <a:r>
              <a:rPr lang="zh-CN" altLang="en-US" dirty="0"/>
              <a:t>，非</a:t>
            </a:r>
            <a:r>
              <a:rPr lang="en-US" altLang="zh-CN" dirty="0"/>
              <a:t>x</a:t>
            </a:r>
            <a:r>
              <a:rPr lang="zh-CN" altLang="en-US" dirty="0"/>
              <a:t>位置设为</a:t>
            </a:r>
            <a:r>
              <a:rPr lang="en-US" altLang="zh-CN" dirty="0"/>
              <a:t>-1</a:t>
            </a:r>
          </a:p>
          <a:p>
            <a:r>
              <a:rPr lang="zh-CN" altLang="en-US" dirty="0"/>
              <a:t>记</a:t>
            </a:r>
            <a:r>
              <a:rPr lang="en-US" altLang="zh-CN" dirty="0"/>
              <a:t>pre[</a:t>
            </a:r>
            <a:r>
              <a:rPr lang="en-US" altLang="zh-CN" dirty="0" err="1"/>
              <a:t>i</a:t>
            </a:r>
            <a:r>
              <a:rPr lang="en-US" altLang="zh-CN" dirty="0"/>
              <a:t>]=pre[i-1]+(a[</a:t>
            </a:r>
            <a:r>
              <a:rPr lang="en-US" altLang="zh-CN" dirty="0" err="1"/>
              <a:t>i</a:t>
            </a:r>
            <a:r>
              <a:rPr lang="en-US" altLang="zh-CN" dirty="0"/>
              <a:t>]==x?1:-1)</a:t>
            </a:r>
          </a:p>
          <a:p>
            <a:r>
              <a:rPr lang="zh-CN" altLang="en-US" dirty="0"/>
              <a:t>一个区间</a:t>
            </a:r>
            <a:r>
              <a:rPr lang="en-US" altLang="zh-CN" dirty="0"/>
              <a:t>(</a:t>
            </a:r>
            <a:r>
              <a:rPr lang="en-US" altLang="zh-CN" dirty="0" err="1"/>
              <a:t>i,j</a:t>
            </a:r>
            <a:r>
              <a:rPr lang="en-US" altLang="zh-CN" dirty="0"/>
              <a:t>)</a:t>
            </a:r>
            <a:r>
              <a:rPr lang="zh-CN" altLang="en-US" dirty="0"/>
              <a:t>对答案有贡献等价于</a:t>
            </a:r>
            <a:r>
              <a:rPr lang="en-US" altLang="zh-CN" dirty="0"/>
              <a:t>pre[j]-pre[i-1]&gt;0</a:t>
            </a:r>
            <a:r>
              <a:rPr lang="zh-CN" altLang="en-US" dirty="0"/>
              <a:t>且</a:t>
            </a:r>
            <a:r>
              <a:rPr lang="en-US" altLang="zh-CN" dirty="0"/>
              <a:t>j&gt;I</a:t>
            </a:r>
          </a:p>
          <a:p>
            <a:r>
              <a:rPr lang="zh-CN" altLang="en-US" dirty="0"/>
              <a:t>这个就是个顺序对，直接做就行</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p>
          <a:p>
            <a:r>
              <a:rPr lang="zh-CN" altLang="en-US"/>
              <a:t>其实这两题都能线性</a:t>
            </a:r>
            <a:endParaRPr lang="zh-CN" altLang="en-US" dirty="0"/>
          </a:p>
        </p:txBody>
      </p:sp>
    </p:spTree>
    <p:extLst>
      <p:ext uri="{BB962C8B-B14F-4D97-AF65-F5344CB8AC3E}">
        <p14:creationId xmlns:p14="http://schemas.microsoft.com/office/powerpoint/2010/main" val="1655733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74D176-0DB2-46C6-9A96-BEEB534F400A}"/>
              </a:ext>
            </a:extLst>
          </p:cNvPr>
          <p:cNvSpPr>
            <a:spLocks noGrp="1"/>
          </p:cNvSpPr>
          <p:nvPr>
            <p:ph type="title"/>
          </p:nvPr>
        </p:nvSpPr>
        <p:spPr/>
        <p:txBody>
          <a:bodyPr/>
          <a:lstStyle/>
          <a:p>
            <a:r>
              <a:rPr lang="en-US" altLang="zh-CN" dirty="0" err="1"/>
              <a:t>Codechef</a:t>
            </a:r>
            <a:r>
              <a:rPr lang="en-US" altLang="zh-CN" dirty="0"/>
              <a:t> DGCD</a:t>
            </a:r>
            <a:r>
              <a:rPr lang="zh-CN" altLang="en-US" dirty="0"/>
              <a:t>（弱化版）</a:t>
            </a:r>
          </a:p>
        </p:txBody>
      </p:sp>
      <p:sp>
        <p:nvSpPr>
          <p:cNvPr id="3" name="内容占位符 2">
            <a:extLst>
              <a:ext uri="{FF2B5EF4-FFF2-40B4-BE49-F238E27FC236}">
                <a16:creationId xmlns:a16="http://schemas.microsoft.com/office/drawing/2014/main" id="{21BBE17A-4D8C-4B5A-B225-B86A1BBBCD78}"/>
              </a:ext>
            </a:extLst>
          </p:cNvPr>
          <p:cNvSpPr>
            <a:spLocks noGrp="1"/>
          </p:cNvSpPr>
          <p:nvPr>
            <p:ph idx="1"/>
          </p:nvPr>
        </p:nvSpPr>
        <p:spPr/>
        <p:txBody>
          <a:bodyPr/>
          <a:lstStyle/>
          <a:p>
            <a:r>
              <a:rPr lang="zh-CN" altLang="en-US" dirty="0"/>
              <a:t>给你一个长为</a:t>
            </a:r>
            <a:r>
              <a:rPr lang="en-US" altLang="zh-CN" dirty="0"/>
              <a:t>n</a:t>
            </a:r>
            <a:r>
              <a:rPr lang="zh-CN" altLang="en-US" dirty="0"/>
              <a:t>的序列，有</a:t>
            </a:r>
            <a:r>
              <a:rPr lang="en-US" altLang="zh-CN" dirty="0"/>
              <a:t>m</a:t>
            </a:r>
            <a:r>
              <a:rPr lang="zh-CN" altLang="en-US" dirty="0"/>
              <a:t>次操作：</a:t>
            </a:r>
            <a:endParaRPr lang="en-US" altLang="zh-CN" dirty="0"/>
          </a:p>
          <a:p>
            <a:r>
              <a:rPr lang="en-US" altLang="zh-CN" dirty="0"/>
              <a:t>1. </a:t>
            </a:r>
            <a:r>
              <a:rPr lang="zh-CN" altLang="en-US" dirty="0"/>
              <a:t>将区间加上</a:t>
            </a:r>
            <a:r>
              <a:rPr lang="en-US" altLang="zh-CN" dirty="0"/>
              <a:t>x</a:t>
            </a:r>
          </a:p>
          <a:p>
            <a:r>
              <a:rPr lang="en-US" altLang="zh-CN" dirty="0"/>
              <a:t>2. </a:t>
            </a:r>
            <a:r>
              <a:rPr lang="zh-CN" altLang="en-US" dirty="0"/>
              <a:t>查询区间的最大公约数</a:t>
            </a:r>
          </a:p>
        </p:txBody>
      </p:sp>
    </p:spTree>
    <p:extLst>
      <p:ext uri="{BB962C8B-B14F-4D97-AF65-F5344CB8AC3E}">
        <p14:creationId xmlns:p14="http://schemas.microsoft.com/office/powerpoint/2010/main" val="2515788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4CD8BC-183B-44C0-B579-D54AEF7D8915}"/>
              </a:ext>
            </a:extLst>
          </p:cNvPr>
          <p:cNvSpPr>
            <a:spLocks noGrp="1"/>
          </p:cNvSpPr>
          <p:nvPr>
            <p:ph type="title"/>
          </p:nvPr>
        </p:nvSpPr>
        <p:spPr/>
        <p:txBody>
          <a:bodyPr/>
          <a:lstStyle/>
          <a:p>
            <a:r>
              <a:rPr lang="en-US" altLang="zh-CN" dirty="0"/>
              <a:t>CF765F Souvenirs</a:t>
            </a:r>
            <a:endParaRPr lang="zh-CN" altLang="en-US" dirty="0"/>
          </a:p>
        </p:txBody>
      </p:sp>
      <p:sp>
        <p:nvSpPr>
          <p:cNvPr id="3" name="内容占位符 2">
            <a:extLst>
              <a:ext uri="{FF2B5EF4-FFF2-40B4-BE49-F238E27FC236}">
                <a16:creationId xmlns:a16="http://schemas.microsoft.com/office/drawing/2014/main" id="{C5DF9CB4-485F-47E7-B4C6-83EB2A5AA5D8}"/>
              </a:ext>
            </a:extLst>
          </p:cNvPr>
          <p:cNvSpPr>
            <a:spLocks noGrp="1"/>
          </p:cNvSpPr>
          <p:nvPr>
            <p:ph idx="1"/>
          </p:nvPr>
        </p:nvSpPr>
        <p:spPr/>
        <p:txBody>
          <a:bodyPr/>
          <a:lstStyle/>
          <a:p>
            <a:r>
              <a:rPr lang="zh-CN" altLang="en-US" dirty="0"/>
              <a:t>区间查两个数的差的最小绝对值</a:t>
            </a:r>
          </a:p>
        </p:txBody>
      </p:sp>
    </p:spTree>
    <p:extLst>
      <p:ext uri="{BB962C8B-B14F-4D97-AF65-F5344CB8AC3E}">
        <p14:creationId xmlns:p14="http://schemas.microsoft.com/office/powerpoint/2010/main" val="9434900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AACD3-879E-4255-B140-C9588839669B}"/>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C8F35E2-06ED-4A2B-8EB8-D1F667DF1F50}"/>
              </a:ext>
            </a:extLst>
          </p:cNvPr>
          <p:cNvSpPr>
            <a:spLocks noGrp="1"/>
          </p:cNvSpPr>
          <p:nvPr>
            <p:ph idx="1"/>
          </p:nvPr>
        </p:nvSpPr>
        <p:spPr/>
        <p:txBody>
          <a:bodyPr/>
          <a:lstStyle/>
          <a:p>
            <a:r>
              <a:rPr lang="zh-CN" altLang="en-US" dirty="0"/>
              <a:t>考虑</a:t>
            </a:r>
            <a:r>
              <a:rPr lang="en-US" altLang="zh-CN" dirty="0" err="1"/>
              <a:t>i</a:t>
            </a:r>
            <a:r>
              <a:rPr lang="zh-CN" altLang="en-US" dirty="0"/>
              <a:t>位置和哪些位置</a:t>
            </a:r>
            <a:r>
              <a:rPr lang="en-US" altLang="zh-CN" dirty="0"/>
              <a:t>j</a:t>
            </a:r>
            <a:r>
              <a:rPr lang="zh-CN" altLang="en-US" dirty="0"/>
              <a:t>能形成有意义的二元组</a:t>
            </a:r>
            <a:endParaRPr lang="en-US" altLang="zh-CN" dirty="0"/>
          </a:p>
          <a:p>
            <a:r>
              <a:rPr lang="zh-CN" altLang="en-US" dirty="0"/>
              <a:t>有意义的二元组即对答案有影响的</a:t>
            </a:r>
            <a:r>
              <a:rPr lang="en-US" altLang="zh-CN" dirty="0"/>
              <a:t>(</a:t>
            </a:r>
            <a:r>
              <a:rPr lang="en-US" altLang="zh-CN" dirty="0" err="1"/>
              <a:t>i,j</a:t>
            </a:r>
            <a:r>
              <a:rPr lang="en-US" altLang="zh-CN" dirty="0"/>
              <a:t>)</a:t>
            </a:r>
          </a:p>
          <a:p>
            <a:r>
              <a:rPr lang="zh-CN" altLang="en-US" dirty="0"/>
              <a:t>如果是</a:t>
            </a:r>
            <a:r>
              <a:rPr lang="en-US" altLang="zh-CN" dirty="0"/>
              <a:t>ai&lt;</a:t>
            </a:r>
            <a:r>
              <a:rPr lang="en-US" altLang="zh-CN" dirty="0" err="1"/>
              <a:t>aj</a:t>
            </a:r>
            <a:r>
              <a:rPr lang="en-US" altLang="zh-CN" dirty="0"/>
              <a:t>&lt;</a:t>
            </a:r>
            <a:r>
              <a:rPr lang="en-US" altLang="zh-CN" dirty="0" err="1"/>
              <a:t>ak</a:t>
            </a:r>
            <a:r>
              <a:rPr lang="zh-CN" altLang="en-US" dirty="0"/>
              <a:t>，则</a:t>
            </a:r>
            <a:r>
              <a:rPr lang="en-US" altLang="zh-CN" dirty="0"/>
              <a:t>(</a:t>
            </a:r>
            <a:r>
              <a:rPr lang="en-US" altLang="zh-CN" dirty="0" err="1"/>
              <a:t>i,k</a:t>
            </a:r>
            <a:r>
              <a:rPr lang="en-US" altLang="zh-CN" dirty="0"/>
              <a:t>)</a:t>
            </a:r>
            <a:r>
              <a:rPr lang="zh-CN" altLang="en-US" dirty="0"/>
              <a:t>的意义被</a:t>
            </a:r>
            <a:r>
              <a:rPr lang="en-US" altLang="zh-CN" dirty="0"/>
              <a:t>(</a:t>
            </a:r>
            <a:r>
              <a:rPr lang="en-US" altLang="zh-CN" dirty="0" err="1"/>
              <a:t>i,j</a:t>
            </a:r>
            <a:r>
              <a:rPr lang="en-US" altLang="zh-CN" dirty="0"/>
              <a:t>)</a:t>
            </a:r>
            <a:r>
              <a:rPr lang="zh-CN" altLang="en-US" dirty="0"/>
              <a:t>掩盖</a:t>
            </a:r>
            <a:endParaRPr lang="en-US" altLang="zh-CN" dirty="0"/>
          </a:p>
        </p:txBody>
      </p:sp>
    </p:spTree>
    <p:extLst>
      <p:ext uri="{BB962C8B-B14F-4D97-AF65-F5344CB8AC3E}">
        <p14:creationId xmlns:p14="http://schemas.microsoft.com/office/powerpoint/2010/main" val="670426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968D96-55A8-43A2-9812-3C65B85DE34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9D7E06BE-DB61-4852-BFA0-E5BBFB92BF1E}"/>
              </a:ext>
            </a:extLst>
          </p:cNvPr>
          <p:cNvSpPr>
            <a:spLocks noGrp="1"/>
          </p:cNvSpPr>
          <p:nvPr>
            <p:ph idx="1"/>
          </p:nvPr>
        </p:nvSpPr>
        <p:spPr/>
        <p:txBody>
          <a:bodyPr>
            <a:normAutofit/>
          </a:bodyPr>
          <a:lstStyle/>
          <a:p>
            <a:r>
              <a:rPr lang="zh-CN" altLang="en-US" dirty="0"/>
              <a:t>考虑</a:t>
            </a:r>
            <a:r>
              <a:rPr lang="en-US" altLang="zh-CN" dirty="0"/>
              <a:t>ai&lt;</a:t>
            </a:r>
            <a:r>
              <a:rPr lang="en-US" altLang="zh-CN" dirty="0" err="1"/>
              <a:t>aj,aj</a:t>
            </a:r>
            <a:r>
              <a:rPr lang="en-US" altLang="zh-CN" dirty="0"/>
              <a:t>&gt;</a:t>
            </a:r>
            <a:r>
              <a:rPr lang="en-US" altLang="zh-CN" dirty="0" err="1"/>
              <a:t>ak</a:t>
            </a:r>
            <a:endParaRPr lang="en-US" altLang="zh-CN" dirty="0"/>
          </a:p>
          <a:p>
            <a:r>
              <a:rPr lang="en-US" altLang="zh-CN" dirty="0"/>
              <a:t>1.ai&gt;</a:t>
            </a:r>
            <a:r>
              <a:rPr lang="en-US" altLang="zh-CN" dirty="0" err="1"/>
              <a:t>ak</a:t>
            </a:r>
            <a:endParaRPr lang="zh-CN" altLang="en-US" dirty="0"/>
          </a:p>
          <a:p>
            <a:r>
              <a:rPr lang="zh-CN" altLang="en-US" dirty="0"/>
              <a:t>则</a:t>
            </a:r>
            <a:r>
              <a:rPr lang="en-US" altLang="zh-CN" dirty="0"/>
              <a:t>|</a:t>
            </a:r>
            <a:r>
              <a:rPr lang="en-US" altLang="zh-CN" dirty="0" err="1"/>
              <a:t>aj-ak</a:t>
            </a:r>
            <a:r>
              <a:rPr lang="en-US" altLang="zh-CN" dirty="0"/>
              <a:t>|&gt;|ai-</a:t>
            </a:r>
            <a:r>
              <a:rPr lang="en-US" altLang="zh-CN" dirty="0" err="1"/>
              <a:t>ak</a:t>
            </a:r>
            <a:r>
              <a:rPr lang="en-US" altLang="zh-CN" dirty="0"/>
              <a:t>|</a:t>
            </a:r>
            <a:r>
              <a:rPr lang="zh-CN" altLang="en-US" dirty="0"/>
              <a:t>，这里有</a:t>
            </a:r>
            <a:r>
              <a:rPr lang="en-US" altLang="zh-CN" dirty="0"/>
              <a:t>|ai-</a:t>
            </a:r>
            <a:r>
              <a:rPr lang="en-US" altLang="zh-CN" dirty="0" err="1"/>
              <a:t>ak</a:t>
            </a:r>
            <a:r>
              <a:rPr lang="en-US" altLang="zh-CN" dirty="0"/>
              <a:t>|&lt;1/2|ai-aj|</a:t>
            </a:r>
            <a:r>
              <a:rPr lang="zh-CN" altLang="en-US" dirty="0"/>
              <a:t>，出现了值域减半</a:t>
            </a:r>
            <a:endParaRPr lang="en-US" altLang="zh-CN" dirty="0"/>
          </a:p>
          <a:p>
            <a:r>
              <a:rPr lang="en-US" altLang="zh-CN" dirty="0"/>
              <a:t>2.ai&lt;</a:t>
            </a:r>
            <a:r>
              <a:rPr lang="en-US" altLang="zh-CN" dirty="0" err="1"/>
              <a:t>ak</a:t>
            </a:r>
            <a:endParaRPr lang="en-US" altLang="zh-CN" dirty="0"/>
          </a:p>
          <a:p>
            <a:r>
              <a:rPr lang="zh-CN" altLang="en-US" dirty="0"/>
              <a:t>则</a:t>
            </a:r>
            <a:r>
              <a:rPr lang="en-US" altLang="zh-CN" dirty="0"/>
              <a:t>|ai-</a:t>
            </a:r>
            <a:r>
              <a:rPr lang="en-US" altLang="zh-CN" dirty="0" err="1"/>
              <a:t>aj</a:t>
            </a:r>
            <a:r>
              <a:rPr lang="en-US" altLang="zh-CN" dirty="0"/>
              <a:t>|&gt;|ai-</a:t>
            </a:r>
            <a:r>
              <a:rPr lang="en-US" altLang="zh-CN" dirty="0" err="1"/>
              <a:t>ak</a:t>
            </a:r>
            <a:r>
              <a:rPr lang="en-US" altLang="zh-CN" dirty="0"/>
              <a:t>|</a:t>
            </a:r>
            <a:r>
              <a:rPr lang="zh-CN" altLang="en-US" dirty="0"/>
              <a:t>，这里限制了一个下界，之后再出现</a:t>
            </a:r>
            <a:r>
              <a:rPr lang="en-US" altLang="zh-CN" dirty="0"/>
              <a:t>ai&lt;</a:t>
            </a:r>
            <a:r>
              <a:rPr lang="en-US" altLang="zh-CN" dirty="0" err="1"/>
              <a:t>ak</a:t>
            </a:r>
            <a:r>
              <a:rPr lang="en-US" altLang="zh-CN" dirty="0"/>
              <a:t>’</a:t>
            </a:r>
            <a:r>
              <a:rPr lang="zh-CN" altLang="en-US" dirty="0"/>
              <a:t>的情况可以类比</a:t>
            </a:r>
            <a:r>
              <a:rPr lang="en-US" altLang="zh-CN" dirty="0"/>
              <a:t>1</a:t>
            </a:r>
            <a:r>
              <a:rPr lang="zh-CN" altLang="en-US" dirty="0"/>
              <a:t>了</a:t>
            </a:r>
            <a:endParaRPr lang="en-US" altLang="zh-CN" dirty="0"/>
          </a:p>
          <a:p>
            <a:r>
              <a:rPr lang="zh-CN" altLang="en-US" dirty="0"/>
              <a:t>总的有贡献的二元组为</a:t>
            </a:r>
            <a:r>
              <a:rPr lang="en-US" altLang="zh-CN" dirty="0"/>
              <a:t>O(</a:t>
            </a:r>
            <a:r>
              <a:rPr lang="en-US" altLang="zh-CN" dirty="0" err="1"/>
              <a:t>nlogv</a:t>
            </a:r>
            <a:r>
              <a:rPr lang="en-US" altLang="zh-CN" dirty="0"/>
              <a:t>)</a:t>
            </a:r>
            <a:r>
              <a:rPr lang="zh-CN" altLang="en-US" dirty="0"/>
              <a:t>个</a:t>
            </a:r>
            <a:endParaRPr lang="en-US" altLang="zh-CN" dirty="0"/>
          </a:p>
          <a:p>
            <a:r>
              <a:rPr lang="zh-CN" altLang="en-US" dirty="0"/>
              <a:t>可以用可持久化值域线段树或者其他方法</a:t>
            </a:r>
            <a:r>
              <a:rPr lang="en-US" altLang="zh-CN" dirty="0"/>
              <a:t>O(</a:t>
            </a:r>
            <a:r>
              <a:rPr lang="en-US" altLang="zh-CN" dirty="0" err="1"/>
              <a:t>nlognlogv</a:t>
            </a:r>
            <a:r>
              <a:rPr lang="en-US" altLang="zh-CN" dirty="0"/>
              <a:t>)</a:t>
            </a:r>
            <a:r>
              <a:rPr lang="zh-CN" altLang="en-US" dirty="0"/>
              <a:t>找出有意义的二元组</a:t>
            </a:r>
          </a:p>
        </p:txBody>
      </p:sp>
    </p:spTree>
    <p:extLst>
      <p:ext uri="{BB962C8B-B14F-4D97-AF65-F5344CB8AC3E}">
        <p14:creationId xmlns:p14="http://schemas.microsoft.com/office/powerpoint/2010/main" val="1018556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1D279B-8BDA-4DD4-9AD9-64A0E62A393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9AD26ED-E82A-4E8B-AF50-7597D5D7959C}"/>
              </a:ext>
            </a:extLst>
          </p:cNvPr>
          <p:cNvSpPr>
            <a:spLocks noGrp="1"/>
          </p:cNvSpPr>
          <p:nvPr>
            <p:ph idx="1"/>
          </p:nvPr>
        </p:nvSpPr>
        <p:spPr/>
        <p:txBody>
          <a:bodyPr/>
          <a:lstStyle/>
          <a:p>
            <a:r>
              <a:rPr lang="zh-CN" altLang="en-US" dirty="0"/>
              <a:t>对于一个有贡献的二元组</a:t>
            </a:r>
            <a:r>
              <a:rPr lang="en-US" altLang="zh-CN" dirty="0"/>
              <a:t>(</a:t>
            </a:r>
            <a:r>
              <a:rPr lang="en-US" altLang="zh-CN" dirty="0" err="1"/>
              <a:t>i,j</a:t>
            </a:r>
            <a:r>
              <a:rPr lang="en-US" altLang="zh-CN" dirty="0"/>
              <a:t>)</a:t>
            </a:r>
            <a:r>
              <a:rPr lang="zh-CN" altLang="en-US" dirty="0"/>
              <a:t>，包含其的询问为</a:t>
            </a:r>
            <a:r>
              <a:rPr lang="en-US" altLang="zh-CN" dirty="0"/>
              <a:t>l</a:t>
            </a:r>
            <a:r>
              <a:rPr lang="zh-CN" altLang="en-US" dirty="0"/>
              <a:t>在</a:t>
            </a:r>
            <a:r>
              <a:rPr lang="en-US" altLang="zh-CN" dirty="0"/>
              <a:t>[1,i]</a:t>
            </a:r>
            <a:r>
              <a:rPr lang="zh-CN" altLang="en-US" dirty="0"/>
              <a:t>中，</a:t>
            </a:r>
            <a:r>
              <a:rPr lang="en-US" altLang="zh-CN" dirty="0"/>
              <a:t>r</a:t>
            </a:r>
            <a:r>
              <a:rPr lang="zh-CN" altLang="en-US" dirty="0"/>
              <a:t>在</a:t>
            </a:r>
            <a:r>
              <a:rPr lang="en-US" altLang="zh-CN" dirty="0"/>
              <a:t>[</a:t>
            </a:r>
            <a:r>
              <a:rPr lang="en-US" altLang="zh-CN" dirty="0" err="1"/>
              <a:t>j,n</a:t>
            </a:r>
            <a:r>
              <a:rPr lang="en-US" altLang="zh-CN" dirty="0"/>
              <a:t>]</a:t>
            </a:r>
            <a:r>
              <a:rPr lang="zh-CN" altLang="en-US" dirty="0"/>
              <a:t>中的</a:t>
            </a:r>
            <a:endParaRPr lang="en-US" altLang="zh-CN" dirty="0"/>
          </a:p>
          <a:p>
            <a:r>
              <a:rPr lang="zh-CN" altLang="en-US" dirty="0"/>
              <a:t>相当于将</a:t>
            </a:r>
            <a:r>
              <a:rPr lang="en-US" altLang="zh-CN" dirty="0"/>
              <a:t>[1,i] * [</a:t>
            </a:r>
            <a:r>
              <a:rPr lang="en-US" altLang="zh-CN" dirty="0" err="1"/>
              <a:t>j,n</a:t>
            </a:r>
            <a:r>
              <a:rPr lang="en-US" altLang="zh-CN" dirty="0"/>
              <a:t>]</a:t>
            </a:r>
            <a:r>
              <a:rPr lang="zh-CN" altLang="en-US" dirty="0"/>
              <a:t>这个矩形对</a:t>
            </a:r>
            <a:r>
              <a:rPr lang="en-US" altLang="zh-CN" dirty="0"/>
              <a:t>|a[</a:t>
            </a:r>
            <a:r>
              <a:rPr lang="en-US" altLang="zh-CN" dirty="0" err="1"/>
              <a:t>i</a:t>
            </a:r>
            <a:r>
              <a:rPr lang="en-US" altLang="zh-CN" dirty="0"/>
              <a:t>]-a[j]|</a:t>
            </a:r>
            <a:r>
              <a:rPr lang="zh-CN" altLang="en-US" dirty="0"/>
              <a:t>取</a:t>
            </a:r>
            <a:r>
              <a:rPr lang="en-US" altLang="zh-CN" dirty="0"/>
              <a:t>max</a:t>
            </a:r>
          </a:p>
          <a:p>
            <a:r>
              <a:rPr lang="zh-CN" altLang="en-US" dirty="0"/>
              <a:t>之后查询</a:t>
            </a:r>
            <a:r>
              <a:rPr lang="en-US" altLang="zh-CN" dirty="0"/>
              <a:t>m</a:t>
            </a:r>
            <a:r>
              <a:rPr lang="zh-CN" altLang="en-US" dirty="0"/>
              <a:t>次单点值</a:t>
            </a:r>
            <a:endParaRPr lang="en-US" altLang="zh-CN" dirty="0"/>
          </a:p>
          <a:p>
            <a:r>
              <a:rPr lang="zh-CN" altLang="en-US" dirty="0"/>
              <a:t>注意到这个矩形是</a:t>
            </a:r>
            <a:r>
              <a:rPr lang="en-US" altLang="zh-CN" dirty="0"/>
              <a:t>2-side</a:t>
            </a:r>
            <a:r>
              <a:rPr lang="zh-CN" altLang="en-US" dirty="0"/>
              <a:t>的，使用正确的扫描线方法就不用删除了</a:t>
            </a:r>
            <a:endParaRPr lang="en-US" altLang="zh-CN" dirty="0"/>
          </a:p>
          <a:p>
            <a:endParaRPr lang="en-US" altLang="zh-CN" dirty="0"/>
          </a:p>
          <a:p>
            <a:r>
              <a:rPr lang="zh-CN" altLang="en-US" dirty="0"/>
              <a:t>扫描线</a:t>
            </a:r>
            <a:r>
              <a:rPr lang="en-US" altLang="zh-CN" dirty="0"/>
              <a:t>+</a:t>
            </a:r>
            <a:r>
              <a:rPr lang="zh-CN" altLang="en-US" dirty="0"/>
              <a:t>线段树，总时间复杂度</a:t>
            </a:r>
            <a:r>
              <a:rPr lang="en-US" altLang="zh-CN" dirty="0"/>
              <a:t>O(</a:t>
            </a:r>
            <a:r>
              <a:rPr lang="en-US" altLang="zh-CN" dirty="0" err="1"/>
              <a:t>nlognlogv+mlogn</a:t>
            </a:r>
            <a:r>
              <a:rPr lang="en-US" altLang="zh-CN" dirty="0"/>
              <a:t>)</a:t>
            </a:r>
            <a:endParaRPr lang="zh-CN" altLang="en-US" dirty="0"/>
          </a:p>
          <a:p>
            <a:endParaRPr lang="zh-CN" altLang="en-US" dirty="0"/>
          </a:p>
        </p:txBody>
      </p:sp>
    </p:spTree>
    <p:extLst>
      <p:ext uri="{BB962C8B-B14F-4D97-AF65-F5344CB8AC3E}">
        <p14:creationId xmlns:p14="http://schemas.microsoft.com/office/powerpoint/2010/main" val="42427162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E668D-8F7C-423B-B93C-5C6ECE79F739}"/>
              </a:ext>
            </a:extLst>
          </p:cNvPr>
          <p:cNvSpPr>
            <a:spLocks noGrp="1"/>
          </p:cNvSpPr>
          <p:nvPr>
            <p:ph type="title"/>
          </p:nvPr>
        </p:nvSpPr>
        <p:spPr/>
        <p:txBody>
          <a:bodyPr/>
          <a:lstStyle/>
          <a:p>
            <a:r>
              <a:rPr lang="zh-CN" altLang="en-US" dirty="0"/>
              <a:t>树上问题</a:t>
            </a:r>
          </a:p>
        </p:txBody>
      </p:sp>
      <p:sp>
        <p:nvSpPr>
          <p:cNvPr id="3" name="内容占位符 2">
            <a:extLst>
              <a:ext uri="{FF2B5EF4-FFF2-40B4-BE49-F238E27FC236}">
                <a16:creationId xmlns:a16="http://schemas.microsoft.com/office/drawing/2014/main" id="{B977A750-5CD2-4977-939F-9D0B285C2CAC}"/>
              </a:ext>
            </a:extLst>
          </p:cNvPr>
          <p:cNvSpPr>
            <a:spLocks noGrp="1"/>
          </p:cNvSpPr>
          <p:nvPr>
            <p:ph idx="1"/>
          </p:nvPr>
        </p:nvSpPr>
        <p:spPr/>
        <p:txBody>
          <a:bodyPr/>
          <a:lstStyle/>
          <a:p>
            <a:r>
              <a:rPr lang="en-US" altLang="zh-CN" dirty="0" err="1"/>
              <a:t>qwq</a:t>
            </a:r>
            <a:endParaRPr lang="zh-CN" altLang="en-US" dirty="0"/>
          </a:p>
        </p:txBody>
      </p:sp>
    </p:spTree>
    <p:extLst>
      <p:ext uri="{BB962C8B-B14F-4D97-AF65-F5344CB8AC3E}">
        <p14:creationId xmlns:p14="http://schemas.microsoft.com/office/powerpoint/2010/main" val="7592552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A98533-C2D1-4A09-8840-72EBC3EDC4CE}"/>
              </a:ext>
            </a:extLst>
          </p:cNvPr>
          <p:cNvSpPr>
            <a:spLocks noGrp="1"/>
          </p:cNvSpPr>
          <p:nvPr>
            <p:ph type="title"/>
          </p:nvPr>
        </p:nvSpPr>
        <p:spPr/>
        <p:txBody>
          <a:bodyPr/>
          <a:lstStyle/>
          <a:p>
            <a:r>
              <a:rPr lang="en-US" altLang="zh-CN" dirty="0"/>
              <a:t>51nod 1766 </a:t>
            </a:r>
            <a:r>
              <a:rPr lang="zh-CN" altLang="en-US"/>
              <a:t>树上的最远点对</a:t>
            </a:r>
            <a:endParaRPr lang="zh-CN" altLang="en-US" dirty="0"/>
          </a:p>
        </p:txBody>
      </p:sp>
      <p:sp>
        <p:nvSpPr>
          <p:cNvPr id="3" name="内容占位符 2">
            <a:extLst>
              <a:ext uri="{FF2B5EF4-FFF2-40B4-BE49-F238E27FC236}">
                <a16:creationId xmlns:a16="http://schemas.microsoft.com/office/drawing/2014/main" id="{790978EA-235C-44D3-8BA5-986CBA0647B4}"/>
              </a:ext>
            </a:extLst>
          </p:cNvPr>
          <p:cNvSpPr>
            <a:spLocks noGrp="1"/>
          </p:cNvSpPr>
          <p:nvPr>
            <p:ph idx="1"/>
          </p:nvPr>
        </p:nvSpPr>
        <p:spPr/>
        <p:txBody>
          <a:bodyPr/>
          <a:lstStyle/>
          <a:p>
            <a:r>
              <a:rPr lang="zh-CN" altLang="en-US" dirty="0"/>
              <a:t>给出一棵</a:t>
            </a:r>
            <a:r>
              <a:rPr lang="en-US" altLang="zh-CN" dirty="0"/>
              <a:t>n</a:t>
            </a:r>
            <a:r>
              <a:rPr lang="zh-CN" altLang="en-US" dirty="0"/>
              <a:t>个点的树，以及一个长为</a:t>
            </a:r>
            <a:r>
              <a:rPr lang="en-US" altLang="zh-CN" dirty="0"/>
              <a:t>n</a:t>
            </a:r>
            <a:r>
              <a:rPr lang="zh-CN" altLang="en-US" dirty="0"/>
              <a:t>的序列</a:t>
            </a:r>
            <a:r>
              <a:rPr lang="en-US" altLang="zh-CN" dirty="0"/>
              <a:t>a</a:t>
            </a:r>
            <a:r>
              <a:rPr lang="zh-CN" altLang="en-US" dirty="0"/>
              <a:t>，</a:t>
            </a:r>
            <a:r>
              <a:rPr lang="en-US" altLang="zh-CN" dirty="0"/>
              <a:t>a[</a:t>
            </a:r>
            <a:r>
              <a:rPr lang="en-US" altLang="zh-CN" dirty="0" err="1"/>
              <a:t>i</a:t>
            </a:r>
            <a:r>
              <a:rPr lang="en-US" altLang="zh-CN" dirty="0"/>
              <a:t>]</a:t>
            </a:r>
            <a:r>
              <a:rPr lang="zh-CN" altLang="en-US" dirty="0"/>
              <a:t>表示</a:t>
            </a:r>
            <a:r>
              <a:rPr lang="en-US" altLang="zh-CN" dirty="0"/>
              <a:t>a</a:t>
            </a:r>
            <a:r>
              <a:rPr lang="zh-CN" altLang="en-US" dirty="0"/>
              <a:t>序列</a:t>
            </a:r>
            <a:r>
              <a:rPr lang="en-US" altLang="zh-CN" dirty="0" err="1"/>
              <a:t>i</a:t>
            </a:r>
            <a:r>
              <a:rPr lang="zh-CN" altLang="en-US" dirty="0"/>
              <a:t>位置为一个树上编号为</a:t>
            </a:r>
            <a:r>
              <a:rPr lang="en-US" altLang="zh-CN" dirty="0"/>
              <a:t>a[</a:t>
            </a:r>
            <a:r>
              <a:rPr lang="en-US" altLang="zh-CN" dirty="0" err="1"/>
              <a:t>i</a:t>
            </a:r>
            <a:r>
              <a:rPr lang="en-US" altLang="zh-CN" dirty="0"/>
              <a:t>]</a:t>
            </a:r>
            <a:r>
              <a:rPr lang="zh-CN" altLang="en-US" dirty="0"/>
              <a:t>的节点，树的边权为</a:t>
            </a:r>
            <a:r>
              <a:rPr lang="en-US" altLang="zh-CN" dirty="0"/>
              <a:t>1</a:t>
            </a:r>
          </a:p>
          <a:p>
            <a:r>
              <a:rPr lang="zh-CN" altLang="en-US" dirty="0"/>
              <a:t>有</a:t>
            </a:r>
            <a:r>
              <a:rPr lang="en-US" altLang="zh-CN" dirty="0"/>
              <a:t>m</a:t>
            </a:r>
            <a:r>
              <a:rPr lang="zh-CN" altLang="en-US" dirty="0"/>
              <a:t>次询问，每次询问给两个</a:t>
            </a:r>
            <a:r>
              <a:rPr lang="en-US" altLang="zh-CN" dirty="0"/>
              <a:t>a</a:t>
            </a:r>
            <a:r>
              <a:rPr lang="zh-CN" altLang="en-US" dirty="0"/>
              <a:t>的区间，求从两个区间中各选出一个点能得到的树上最远距离。</a:t>
            </a:r>
            <a:endParaRPr lang="en-US" altLang="zh-CN" dirty="0"/>
          </a:p>
          <a:p>
            <a:r>
              <a:rPr lang="zh-CN" altLang="en-US" dirty="0"/>
              <a:t>就是从</a:t>
            </a:r>
            <a:r>
              <a:rPr lang="en-US" altLang="zh-CN" dirty="0"/>
              <a:t>[l1,r1]</a:t>
            </a:r>
            <a:r>
              <a:rPr lang="zh-CN" altLang="en-US" dirty="0"/>
              <a:t>中选一个</a:t>
            </a:r>
            <a:r>
              <a:rPr lang="en-US" altLang="zh-CN" dirty="0" err="1"/>
              <a:t>i</a:t>
            </a:r>
            <a:r>
              <a:rPr lang="zh-CN" altLang="en-US" dirty="0"/>
              <a:t>，</a:t>
            </a:r>
            <a:r>
              <a:rPr lang="en-US" altLang="zh-CN" dirty="0"/>
              <a:t>[l2,r2]</a:t>
            </a:r>
            <a:r>
              <a:rPr lang="zh-CN" altLang="en-US" dirty="0"/>
              <a:t>中选一个</a:t>
            </a:r>
            <a:r>
              <a:rPr lang="en-US" altLang="zh-CN" dirty="0"/>
              <a:t>j</a:t>
            </a:r>
            <a:r>
              <a:rPr lang="zh-CN" altLang="en-US" dirty="0"/>
              <a:t>，求</a:t>
            </a:r>
            <a:r>
              <a:rPr lang="en-US" altLang="zh-CN" dirty="0"/>
              <a:t>max </a:t>
            </a:r>
            <a:r>
              <a:rPr lang="en-US" altLang="zh-CN" dirty="0" err="1"/>
              <a:t>dist</a:t>
            </a:r>
            <a:r>
              <a:rPr lang="en-US" altLang="zh-CN" dirty="0"/>
              <a:t>(a[</a:t>
            </a:r>
            <a:r>
              <a:rPr lang="en-US" altLang="zh-CN" dirty="0" err="1"/>
              <a:t>i</a:t>
            </a:r>
            <a:r>
              <a:rPr lang="en-US" altLang="zh-CN" dirty="0"/>
              <a:t>],a[j])</a:t>
            </a:r>
          </a:p>
          <a:p>
            <a:r>
              <a:rPr lang="en-US" altLang="zh-CN" dirty="0"/>
              <a:t>n=1e5,m=1e6</a:t>
            </a:r>
          </a:p>
          <a:p>
            <a:endParaRPr lang="zh-CN" altLang="en-US" dirty="0"/>
          </a:p>
        </p:txBody>
      </p:sp>
    </p:spTree>
    <p:extLst>
      <p:ext uri="{BB962C8B-B14F-4D97-AF65-F5344CB8AC3E}">
        <p14:creationId xmlns:p14="http://schemas.microsoft.com/office/powerpoint/2010/main" val="2580834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E4B18-B384-4974-AD5D-6E62B6F220D3}"/>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5EAA4718-CA6B-451C-9A7B-F66A74A7672C}"/>
              </a:ext>
            </a:extLst>
          </p:cNvPr>
          <p:cNvSpPr>
            <a:spLocks noGrp="1"/>
          </p:cNvSpPr>
          <p:nvPr>
            <p:ph idx="1"/>
          </p:nvPr>
        </p:nvSpPr>
        <p:spPr/>
        <p:txBody>
          <a:bodyPr/>
          <a:lstStyle/>
          <a:p>
            <a:r>
              <a:rPr lang="zh-CN" altLang="en-US" dirty="0"/>
              <a:t>这道题的重点在于树的直径的性质</a:t>
            </a:r>
          </a:p>
        </p:txBody>
      </p:sp>
    </p:spTree>
    <p:extLst>
      <p:ext uri="{BB962C8B-B14F-4D97-AF65-F5344CB8AC3E}">
        <p14:creationId xmlns:p14="http://schemas.microsoft.com/office/powerpoint/2010/main" val="33789680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D8AF9-AF31-48DD-A161-FA94808A44C4}"/>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BF563891-2110-4ADF-90F9-51936FD12ADB}"/>
              </a:ext>
            </a:extLst>
          </p:cNvPr>
          <p:cNvSpPr>
            <a:spLocks noGrp="1"/>
          </p:cNvSpPr>
          <p:nvPr>
            <p:ph idx="1"/>
          </p:nvPr>
        </p:nvSpPr>
        <p:spPr/>
        <p:txBody>
          <a:bodyPr/>
          <a:lstStyle/>
          <a:p>
            <a:r>
              <a:rPr lang="zh-CN" altLang="en-US" dirty="0"/>
              <a:t>给定树上点集</a:t>
            </a:r>
            <a:r>
              <a:rPr lang="en-US" altLang="zh-CN" dirty="0"/>
              <a:t>S</a:t>
            </a:r>
            <a:r>
              <a:rPr lang="zh-CN" altLang="en-US" dirty="0"/>
              <a:t>，对于一个点</a:t>
            </a:r>
            <a:r>
              <a:rPr lang="en-US" altLang="zh-CN" dirty="0"/>
              <a:t>x</a:t>
            </a:r>
            <a:r>
              <a:rPr lang="zh-CN" altLang="en-US" dirty="0"/>
              <a:t>，</a:t>
            </a:r>
            <a:r>
              <a:rPr lang="en-US" altLang="zh-CN" dirty="0"/>
              <a:t>x</a:t>
            </a:r>
            <a:r>
              <a:rPr lang="zh-CN" altLang="en-US" dirty="0"/>
              <a:t>与</a:t>
            </a:r>
            <a:r>
              <a:rPr lang="en-US" altLang="zh-CN" dirty="0"/>
              <a:t>S</a:t>
            </a:r>
            <a:r>
              <a:rPr lang="zh-CN" altLang="en-US" dirty="0"/>
              <a:t>中距离最远的点一定为</a:t>
            </a:r>
            <a:r>
              <a:rPr lang="en-US" altLang="zh-CN" dirty="0"/>
              <a:t>S</a:t>
            </a:r>
            <a:r>
              <a:rPr lang="zh-CN" altLang="en-US" dirty="0"/>
              <a:t>的直径</a:t>
            </a:r>
            <a:endParaRPr lang="en-US" altLang="zh-CN" dirty="0"/>
          </a:p>
          <a:p>
            <a:r>
              <a:rPr lang="zh-CN" altLang="en-US" dirty="0"/>
              <a:t>证明可以考虑反证法（我可以讲一下怎么证）</a:t>
            </a:r>
            <a:endParaRPr lang="en-US" altLang="zh-CN" dirty="0"/>
          </a:p>
          <a:p>
            <a:r>
              <a:rPr lang="zh-CN" altLang="en-US" dirty="0"/>
              <a:t>这个性质在一些图论问题中也有应用，很重要</a:t>
            </a:r>
          </a:p>
        </p:txBody>
      </p:sp>
    </p:spTree>
    <p:extLst>
      <p:ext uri="{BB962C8B-B14F-4D97-AF65-F5344CB8AC3E}">
        <p14:creationId xmlns:p14="http://schemas.microsoft.com/office/powerpoint/2010/main" val="2640935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3AB418-5DE3-45EA-88DD-3CE9B210AF82}"/>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8113F997-6141-4814-AB4D-6DFF0E8F097C}"/>
              </a:ext>
            </a:extLst>
          </p:cNvPr>
          <p:cNvSpPr>
            <a:spLocks noGrp="1"/>
          </p:cNvSpPr>
          <p:nvPr>
            <p:ph idx="1"/>
          </p:nvPr>
        </p:nvSpPr>
        <p:spPr/>
        <p:txBody>
          <a:bodyPr/>
          <a:lstStyle/>
          <a:p>
            <a:r>
              <a:rPr lang="en-US" altLang="zh-CN" dirty="0"/>
              <a:t>A</a:t>
            </a:r>
            <a:r>
              <a:rPr lang="zh-CN" altLang="en-US" dirty="0"/>
              <a:t>集合中</a:t>
            </a:r>
            <a:r>
              <a:rPr lang="en-US" altLang="zh-CN" dirty="0"/>
              <a:t>a</a:t>
            </a:r>
            <a:r>
              <a:rPr lang="zh-CN" altLang="en-US" dirty="0"/>
              <a:t>到</a:t>
            </a:r>
            <a:r>
              <a:rPr lang="en-US" altLang="zh-CN" dirty="0"/>
              <a:t>b</a:t>
            </a:r>
            <a:r>
              <a:rPr lang="zh-CN" altLang="en-US" dirty="0"/>
              <a:t>最远，</a:t>
            </a:r>
            <a:r>
              <a:rPr lang="en-US" altLang="zh-CN" dirty="0"/>
              <a:t>B</a:t>
            </a:r>
            <a:r>
              <a:rPr lang="zh-CN" altLang="en-US" dirty="0"/>
              <a:t>集合中</a:t>
            </a:r>
            <a:r>
              <a:rPr lang="en-US" altLang="zh-CN" dirty="0"/>
              <a:t>c</a:t>
            </a:r>
            <a:r>
              <a:rPr lang="zh-CN" altLang="en-US" dirty="0"/>
              <a:t>到</a:t>
            </a:r>
            <a:r>
              <a:rPr lang="en-US" altLang="zh-CN" dirty="0"/>
              <a:t>d</a:t>
            </a:r>
            <a:r>
              <a:rPr lang="zh-CN" altLang="en-US" dirty="0"/>
              <a:t>最远，这里有很多个直径的话只用选其中一个</a:t>
            </a:r>
            <a:endParaRPr lang="en-US" altLang="zh-CN" dirty="0"/>
          </a:p>
          <a:p>
            <a:r>
              <a:rPr lang="zh-CN" altLang="en-US" dirty="0"/>
              <a:t>则</a:t>
            </a:r>
            <a:r>
              <a:rPr lang="en-US" altLang="zh-CN" dirty="0"/>
              <a:t>A</a:t>
            </a:r>
            <a:r>
              <a:rPr lang="zh-CN" altLang="en-US" dirty="0"/>
              <a:t>和</a:t>
            </a:r>
            <a:r>
              <a:rPr lang="en-US" altLang="zh-CN" dirty="0"/>
              <a:t>B</a:t>
            </a:r>
            <a:r>
              <a:rPr lang="zh-CN" altLang="en-US" dirty="0"/>
              <a:t>的并集中直径是从这四个点里面选两个构成的</a:t>
            </a:r>
            <a:endParaRPr lang="en-US" altLang="zh-CN" dirty="0"/>
          </a:p>
          <a:p>
            <a:r>
              <a:rPr lang="zh-CN" altLang="en-US" dirty="0"/>
              <a:t>这样的性质有什么用？我们可以合并两个区间的信息了</a:t>
            </a:r>
            <a:endParaRPr lang="en-US" altLang="zh-CN" dirty="0"/>
          </a:p>
          <a:p>
            <a:r>
              <a:rPr lang="zh-CN" altLang="en-US" dirty="0"/>
              <a:t>于是我们使用线段树维护区间直径端点即可</a:t>
            </a:r>
            <a:endParaRPr lang="en-US" altLang="zh-CN" dirty="0"/>
          </a:p>
          <a:p>
            <a:r>
              <a:rPr lang="zh-CN" altLang="en-US" dirty="0"/>
              <a:t>注意到问题是静态只查询的，所以不需要使用线段树这种数据结构</a:t>
            </a:r>
            <a:endParaRPr lang="en-US" altLang="zh-CN" dirty="0"/>
          </a:p>
          <a:p>
            <a:r>
              <a:rPr lang="zh-CN" altLang="en-US" dirty="0"/>
              <a:t>如果使用</a:t>
            </a:r>
            <a:r>
              <a:rPr lang="en-US" altLang="zh-CN" dirty="0"/>
              <a:t>O( </a:t>
            </a:r>
            <a:r>
              <a:rPr lang="en-US" altLang="zh-CN" dirty="0" err="1"/>
              <a:t>nlogn</a:t>
            </a:r>
            <a:r>
              <a:rPr lang="en-US" altLang="zh-CN" dirty="0"/>
              <a:t> ) – O( 1 )</a:t>
            </a:r>
            <a:r>
              <a:rPr lang="zh-CN" altLang="en-US" dirty="0"/>
              <a:t>的</a:t>
            </a:r>
            <a:r>
              <a:rPr lang="en-US" altLang="zh-CN" dirty="0"/>
              <a:t>ST</a:t>
            </a:r>
            <a:r>
              <a:rPr lang="zh-CN" altLang="en-US" dirty="0"/>
              <a:t>表来实现</a:t>
            </a:r>
            <a:r>
              <a:rPr lang="en-US" altLang="zh-CN" dirty="0" err="1"/>
              <a:t>rmq</a:t>
            </a:r>
            <a:endParaRPr lang="en-US" altLang="zh-CN" dirty="0"/>
          </a:p>
          <a:p>
            <a:r>
              <a:rPr lang="zh-CN" altLang="en-US" dirty="0"/>
              <a:t>总时间复杂度</a:t>
            </a:r>
            <a:r>
              <a:rPr lang="en-US" altLang="zh-CN" dirty="0"/>
              <a:t>O( </a:t>
            </a:r>
            <a:r>
              <a:rPr lang="en-US" altLang="zh-CN" dirty="0" err="1"/>
              <a:t>nlogn+m</a:t>
            </a:r>
            <a:r>
              <a:rPr lang="en-US" altLang="zh-CN" dirty="0"/>
              <a:t> )</a:t>
            </a:r>
          </a:p>
        </p:txBody>
      </p:sp>
    </p:spTree>
    <p:extLst>
      <p:ext uri="{BB962C8B-B14F-4D97-AF65-F5344CB8AC3E}">
        <p14:creationId xmlns:p14="http://schemas.microsoft.com/office/powerpoint/2010/main" val="1154418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4E7F47-38F2-4071-A38C-C9E11D38C45C}"/>
              </a:ext>
            </a:extLst>
          </p:cNvPr>
          <p:cNvSpPr>
            <a:spLocks noGrp="1"/>
          </p:cNvSpPr>
          <p:nvPr>
            <p:ph type="title"/>
          </p:nvPr>
        </p:nvSpPr>
        <p:spPr/>
        <p:txBody>
          <a:bodyPr/>
          <a:lstStyle/>
          <a:p>
            <a:r>
              <a:rPr lang="en-US" altLang="zh-CN" dirty="0" err="1"/>
              <a:t>Loj</a:t>
            </a:r>
            <a:r>
              <a:rPr lang="en-US" altLang="zh-CN" dirty="0"/>
              <a:t> 6276</a:t>
            </a:r>
            <a:endParaRPr lang="zh-CN" altLang="en-US" dirty="0"/>
          </a:p>
        </p:txBody>
      </p:sp>
      <p:sp>
        <p:nvSpPr>
          <p:cNvPr id="3" name="内容占位符 2">
            <a:extLst>
              <a:ext uri="{FF2B5EF4-FFF2-40B4-BE49-F238E27FC236}">
                <a16:creationId xmlns:a16="http://schemas.microsoft.com/office/drawing/2014/main" id="{825A4C5D-E166-499D-BAA4-F1085E9D356B}"/>
              </a:ext>
            </a:extLst>
          </p:cNvPr>
          <p:cNvSpPr>
            <a:spLocks noGrp="1"/>
          </p:cNvSpPr>
          <p:nvPr>
            <p:ph idx="1"/>
          </p:nvPr>
        </p:nvSpPr>
        <p:spPr/>
        <p:txBody>
          <a:bodyPr/>
          <a:lstStyle/>
          <a:p>
            <a:r>
              <a:rPr lang="zh-CN" altLang="en-US" dirty="0"/>
              <a:t>树，点有颜色，求多少条树上简单路径满足上面的颜色互不相同</a:t>
            </a:r>
            <a:endParaRPr lang="en-US" altLang="zh-CN" dirty="0"/>
          </a:p>
          <a:p>
            <a:r>
              <a:rPr lang="zh-CN" altLang="en-US" dirty="0"/>
              <a:t>每种颜色出现次数</a:t>
            </a:r>
            <a:r>
              <a:rPr lang="en-US" altLang="zh-CN" dirty="0"/>
              <a:t>&lt;=20</a:t>
            </a:r>
            <a:r>
              <a:rPr lang="zh-CN" altLang="en-US" dirty="0"/>
              <a:t>，</a:t>
            </a:r>
            <a:r>
              <a:rPr lang="en-US" altLang="zh-CN" dirty="0"/>
              <a:t>n&lt;=1e5</a:t>
            </a:r>
            <a:r>
              <a:rPr lang="zh-CN" altLang="en-US" dirty="0"/>
              <a:t>，</a:t>
            </a:r>
            <a:r>
              <a:rPr lang="en-US" altLang="zh-CN" dirty="0"/>
              <a:t>4s</a:t>
            </a:r>
            <a:endParaRPr lang="zh-CN" altLang="en-US" dirty="0"/>
          </a:p>
        </p:txBody>
      </p:sp>
    </p:spTree>
    <p:extLst>
      <p:ext uri="{BB962C8B-B14F-4D97-AF65-F5344CB8AC3E}">
        <p14:creationId xmlns:p14="http://schemas.microsoft.com/office/powerpoint/2010/main" val="11527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0905D-A3F6-4F9E-B7BD-D2E07F0233EC}"/>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C622A11B-C548-423D-AE47-FFDB1FE0AF40}"/>
              </a:ext>
            </a:extLst>
          </p:cNvPr>
          <p:cNvSpPr>
            <a:spLocks noGrp="1"/>
          </p:cNvSpPr>
          <p:nvPr>
            <p:ph idx="1"/>
          </p:nvPr>
        </p:nvSpPr>
        <p:spPr/>
        <p:txBody>
          <a:bodyPr/>
          <a:lstStyle/>
          <a:p>
            <a:r>
              <a:rPr lang="zh-CN" altLang="en-US" dirty="0"/>
              <a:t>直接区间修改，维护区间</a:t>
            </a:r>
            <a:r>
              <a:rPr lang="en-US" altLang="zh-CN" dirty="0" err="1"/>
              <a:t>gcd</a:t>
            </a:r>
            <a:r>
              <a:rPr lang="zh-CN" altLang="en-US" dirty="0"/>
              <a:t>我们是难以维护的</a:t>
            </a:r>
            <a:endParaRPr lang="en-US" altLang="zh-CN" dirty="0"/>
          </a:p>
          <a:p>
            <a:r>
              <a:rPr lang="zh-CN" altLang="en-US" dirty="0"/>
              <a:t>因为打标记的线段树不好支持这样的操作</a:t>
            </a:r>
            <a:endParaRPr lang="en-US" altLang="zh-CN" dirty="0"/>
          </a:p>
          <a:p>
            <a:r>
              <a:rPr lang="zh-CN" altLang="en-US" dirty="0"/>
              <a:t>考虑区间为</a:t>
            </a:r>
            <a:r>
              <a:rPr lang="en-US" altLang="zh-CN" dirty="0"/>
              <a:t>1,3,5,7</a:t>
            </a:r>
            <a:r>
              <a:rPr lang="zh-CN" altLang="en-US" dirty="0"/>
              <a:t>，此时</a:t>
            </a:r>
            <a:r>
              <a:rPr lang="en-US" altLang="zh-CN" dirty="0" err="1"/>
              <a:t>gcd</a:t>
            </a:r>
            <a:r>
              <a:rPr lang="en-US" altLang="zh-CN" dirty="0"/>
              <a:t>=1</a:t>
            </a:r>
          </a:p>
          <a:p>
            <a:r>
              <a:rPr lang="zh-CN" altLang="en-US" dirty="0"/>
              <a:t>加</a:t>
            </a:r>
            <a:r>
              <a:rPr lang="en-US" altLang="zh-CN" dirty="0"/>
              <a:t>1</a:t>
            </a:r>
            <a:r>
              <a:rPr lang="zh-CN" altLang="en-US" dirty="0"/>
              <a:t>后为</a:t>
            </a:r>
            <a:r>
              <a:rPr lang="en-US" altLang="zh-CN" dirty="0"/>
              <a:t>2,4,6,8</a:t>
            </a:r>
            <a:r>
              <a:rPr lang="zh-CN" altLang="en-US" dirty="0"/>
              <a:t>，此时</a:t>
            </a:r>
            <a:r>
              <a:rPr lang="en-US" altLang="zh-CN" dirty="0" err="1"/>
              <a:t>gcd</a:t>
            </a:r>
            <a:r>
              <a:rPr lang="en-US" altLang="zh-CN" dirty="0"/>
              <a:t>=2</a:t>
            </a:r>
          </a:p>
          <a:p>
            <a:r>
              <a:rPr lang="zh-CN" altLang="en-US" dirty="0"/>
              <a:t>加</a:t>
            </a:r>
            <a:r>
              <a:rPr lang="en-US" altLang="zh-CN" dirty="0"/>
              <a:t>1</a:t>
            </a:r>
            <a:r>
              <a:rPr lang="zh-CN" altLang="en-US" dirty="0"/>
              <a:t>后为</a:t>
            </a:r>
            <a:r>
              <a:rPr lang="en-US" altLang="zh-CN" dirty="0"/>
              <a:t>3,5,7,9</a:t>
            </a:r>
            <a:r>
              <a:rPr lang="zh-CN" altLang="en-US" dirty="0"/>
              <a:t>，此时</a:t>
            </a:r>
            <a:r>
              <a:rPr lang="en-US" altLang="zh-CN" dirty="0" err="1"/>
              <a:t>gcd</a:t>
            </a:r>
            <a:r>
              <a:rPr lang="en-US" altLang="zh-CN" dirty="0"/>
              <a:t>=1</a:t>
            </a:r>
            <a:endParaRPr lang="zh-CN" altLang="en-US" dirty="0"/>
          </a:p>
        </p:txBody>
      </p:sp>
    </p:spTree>
    <p:extLst>
      <p:ext uri="{BB962C8B-B14F-4D97-AF65-F5344CB8AC3E}">
        <p14:creationId xmlns:p14="http://schemas.microsoft.com/office/powerpoint/2010/main" val="18431485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DC04-F653-4081-AF9F-78BF10DCA7AE}"/>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956412BB-156B-40C7-91F7-24BD55AFD582}"/>
              </a:ext>
            </a:extLst>
          </p:cNvPr>
          <p:cNvSpPr>
            <a:spLocks noGrp="1"/>
          </p:cNvSpPr>
          <p:nvPr>
            <p:ph idx="1"/>
          </p:nvPr>
        </p:nvSpPr>
        <p:spPr/>
        <p:txBody>
          <a:bodyPr/>
          <a:lstStyle/>
          <a:p>
            <a:r>
              <a:rPr lang="zh-CN" altLang="en-US" dirty="0"/>
              <a:t>我们也可以将树上的一条简单路径看做是二维平面上的点</a:t>
            </a:r>
            <a:endParaRPr lang="en-US" altLang="zh-CN" dirty="0"/>
          </a:p>
          <a:p>
            <a:r>
              <a:rPr lang="en-US" altLang="zh-CN" dirty="0"/>
              <a:t>(</a:t>
            </a:r>
            <a:r>
              <a:rPr lang="en-US" altLang="zh-CN" dirty="0" err="1"/>
              <a:t>x,y</a:t>
            </a:r>
            <a:r>
              <a:rPr lang="en-US" altLang="zh-CN" dirty="0"/>
              <a:t>)</a:t>
            </a:r>
            <a:r>
              <a:rPr lang="zh-CN" altLang="en-US" dirty="0"/>
              <a:t>之间的简单路径可以看做是二维平面上的点</a:t>
            </a:r>
            <a:r>
              <a:rPr lang="en-US" altLang="zh-CN" dirty="0"/>
              <a:t>(</a:t>
            </a:r>
            <a:r>
              <a:rPr lang="en-US" altLang="zh-CN" dirty="0" err="1"/>
              <a:t>x,y</a:t>
            </a:r>
            <a:r>
              <a:rPr lang="en-US" altLang="zh-CN" dirty="0"/>
              <a:t>)</a:t>
            </a:r>
          </a:p>
          <a:p>
            <a:r>
              <a:rPr lang="zh-CN" altLang="en-US" dirty="0"/>
              <a:t>需要利用</a:t>
            </a:r>
            <a:r>
              <a:rPr lang="en-US" altLang="zh-CN" dirty="0"/>
              <a:t>DFS</a:t>
            </a:r>
            <a:r>
              <a:rPr lang="zh-CN" altLang="en-US" dirty="0"/>
              <a:t>序的性质</a:t>
            </a:r>
            <a:endParaRPr lang="en-US" altLang="zh-CN" dirty="0"/>
          </a:p>
          <a:p>
            <a:endParaRPr lang="zh-CN" altLang="en-US" dirty="0"/>
          </a:p>
        </p:txBody>
      </p:sp>
    </p:spTree>
    <p:extLst>
      <p:ext uri="{BB962C8B-B14F-4D97-AF65-F5344CB8AC3E}">
        <p14:creationId xmlns:p14="http://schemas.microsoft.com/office/powerpoint/2010/main" val="28999881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2D1C3F-F967-4EA1-9238-243A1F7AF713}"/>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ADE1094C-07B2-48CC-9805-5454847BD51A}"/>
              </a:ext>
            </a:extLst>
          </p:cNvPr>
          <p:cNvSpPr>
            <a:spLocks noGrp="1"/>
          </p:cNvSpPr>
          <p:nvPr>
            <p:ph idx="1"/>
          </p:nvPr>
        </p:nvSpPr>
        <p:spPr/>
        <p:txBody>
          <a:bodyPr/>
          <a:lstStyle/>
          <a:p>
            <a:r>
              <a:rPr lang="zh-CN" altLang="en-US" dirty="0"/>
              <a:t>我们考虑提取出每种颜色</a:t>
            </a:r>
            <a:endParaRPr lang="en-US" altLang="zh-CN" dirty="0"/>
          </a:p>
          <a:p>
            <a:r>
              <a:rPr lang="zh-CN" altLang="en-US" dirty="0"/>
              <a:t>假设这个颜色出现在</a:t>
            </a:r>
            <a:r>
              <a:rPr lang="en-US" altLang="zh-CN" dirty="0"/>
              <a:t>x</a:t>
            </a:r>
            <a:r>
              <a:rPr lang="zh-CN" altLang="en-US" dirty="0"/>
              <a:t>和</a:t>
            </a:r>
            <a:r>
              <a:rPr lang="en-US" altLang="zh-CN" dirty="0"/>
              <a:t>y</a:t>
            </a:r>
            <a:r>
              <a:rPr lang="zh-CN" altLang="en-US" dirty="0"/>
              <a:t>的位置，如果</a:t>
            </a:r>
            <a:r>
              <a:rPr lang="en-US" altLang="zh-CN" dirty="0"/>
              <a:t>x</a:t>
            </a:r>
            <a:r>
              <a:rPr lang="zh-CN" altLang="en-US" dirty="0"/>
              <a:t>和</a:t>
            </a:r>
            <a:r>
              <a:rPr lang="en-US" altLang="zh-CN" dirty="0"/>
              <a:t>y</a:t>
            </a:r>
            <a:r>
              <a:rPr lang="zh-CN" altLang="en-US" dirty="0"/>
              <a:t>不构成祖先关系，则</a:t>
            </a:r>
            <a:r>
              <a:rPr lang="en-US" altLang="zh-CN" dirty="0"/>
              <a:t>DFS</a:t>
            </a:r>
            <a:r>
              <a:rPr lang="zh-CN" altLang="en-US" dirty="0"/>
              <a:t>序在</a:t>
            </a:r>
            <a:r>
              <a:rPr lang="en-US" altLang="zh-CN" dirty="0"/>
              <a:t>[</a:t>
            </a:r>
            <a:r>
              <a:rPr lang="en-US" altLang="zh-CN" dirty="0" err="1"/>
              <a:t>lx,rx</a:t>
            </a:r>
            <a:r>
              <a:rPr lang="en-US" altLang="zh-CN" dirty="0"/>
              <a:t>]</a:t>
            </a:r>
            <a:r>
              <a:rPr lang="zh-CN" altLang="en-US" dirty="0"/>
              <a:t> </a:t>
            </a:r>
            <a:r>
              <a:rPr lang="en-US" altLang="zh-CN" dirty="0"/>
              <a:t>x</a:t>
            </a:r>
            <a:r>
              <a:rPr lang="zh-CN" altLang="en-US" dirty="0"/>
              <a:t> </a:t>
            </a:r>
            <a:r>
              <a:rPr lang="en-US" altLang="zh-CN" dirty="0"/>
              <a:t>[</a:t>
            </a:r>
            <a:r>
              <a:rPr lang="en-US" altLang="zh-CN" dirty="0" err="1"/>
              <a:t>ly,ry</a:t>
            </a:r>
            <a:r>
              <a:rPr lang="en-US" altLang="zh-CN" dirty="0"/>
              <a:t>]</a:t>
            </a:r>
            <a:r>
              <a:rPr lang="zh-CN" altLang="en-US" dirty="0"/>
              <a:t>这个矩形中的所有简单路径都是不可行的</a:t>
            </a:r>
          </a:p>
        </p:txBody>
      </p:sp>
      <p:pic>
        <p:nvPicPr>
          <p:cNvPr id="4" name="图片 3">
            <a:extLst>
              <a:ext uri="{FF2B5EF4-FFF2-40B4-BE49-F238E27FC236}">
                <a16:creationId xmlns:a16="http://schemas.microsoft.com/office/drawing/2014/main" id="{8C60EE1E-8D47-4EDD-B2FA-2A1F74807283}"/>
              </a:ext>
            </a:extLst>
          </p:cNvPr>
          <p:cNvPicPr>
            <a:picLocks noChangeAspect="1"/>
          </p:cNvPicPr>
          <p:nvPr/>
        </p:nvPicPr>
        <p:blipFill>
          <a:blip r:embed="rId2"/>
          <a:stretch>
            <a:fillRect/>
          </a:stretch>
        </p:blipFill>
        <p:spPr>
          <a:xfrm>
            <a:off x="1520069" y="3429000"/>
            <a:ext cx="3381375" cy="2657475"/>
          </a:xfrm>
          <a:prstGeom prst="rect">
            <a:avLst/>
          </a:prstGeom>
        </p:spPr>
      </p:pic>
    </p:spTree>
    <p:extLst>
      <p:ext uri="{BB962C8B-B14F-4D97-AF65-F5344CB8AC3E}">
        <p14:creationId xmlns:p14="http://schemas.microsoft.com/office/powerpoint/2010/main" val="17447664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B07BE0-3951-4E66-AEE5-5E14C53D459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2EDCBFF-B369-4A43-8D36-F1EA0E59D382}"/>
              </a:ext>
            </a:extLst>
          </p:cNvPr>
          <p:cNvSpPr>
            <a:spLocks noGrp="1"/>
          </p:cNvSpPr>
          <p:nvPr>
            <p:ph idx="1"/>
          </p:nvPr>
        </p:nvSpPr>
        <p:spPr/>
        <p:txBody>
          <a:bodyPr/>
          <a:lstStyle/>
          <a:p>
            <a:r>
              <a:rPr lang="zh-CN" altLang="en-US" dirty="0"/>
              <a:t>如果二者构成祖先关系，则这个相当于是一个区间补的形式（就是删除一个子树的</a:t>
            </a:r>
            <a:r>
              <a:rPr lang="en-US" altLang="zh-CN" dirty="0"/>
              <a:t>DFS</a:t>
            </a:r>
            <a:r>
              <a:rPr lang="zh-CN" altLang="en-US" dirty="0"/>
              <a:t>序，也可以用</a:t>
            </a:r>
            <a:r>
              <a:rPr lang="en-US" altLang="zh-CN" dirty="0"/>
              <a:t>O(1)</a:t>
            </a:r>
            <a:r>
              <a:rPr lang="zh-CN" altLang="en-US" dirty="0"/>
              <a:t>个矩形表示）</a:t>
            </a:r>
          </a:p>
        </p:txBody>
      </p:sp>
      <p:pic>
        <p:nvPicPr>
          <p:cNvPr id="4" name="图片 3">
            <a:extLst>
              <a:ext uri="{FF2B5EF4-FFF2-40B4-BE49-F238E27FC236}">
                <a16:creationId xmlns:a16="http://schemas.microsoft.com/office/drawing/2014/main" id="{F1D35F43-1949-4E43-94A9-51D44326D744}"/>
              </a:ext>
            </a:extLst>
          </p:cNvPr>
          <p:cNvPicPr>
            <a:picLocks noChangeAspect="1"/>
          </p:cNvPicPr>
          <p:nvPr/>
        </p:nvPicPr>
        <p:blipFill>
          <a:blip r:embed="rId2"/>
          <a:stretch>
            <a:fillRect/>
          </a:stretch>
        </p:blipFill>
        <p:spPr>
          <a:xfrm>
            <a:off x="4815831" y="2929631"/>
            <a:ext cx="2891604" cy="3928369"/>
          </a:xfrm>
          <a:prstGeom prst="rect">
            <a:avLst/>
          </a:prstGeom>
        </p:spPr>
      </p:pic>
    </p:spTree>
    <p:extLst>
      <p:ext uri="{BB962C8B-B14F-4D97-AF65-F5344CB8AC3E}">
        <p14:creationId xmlns:p14="http://schemas.microsoft.com/office/powerpoint/2010/main" val="3324188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0823A-9213-47D5-9661-E4C225CE78AF}"/>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2F7DA03-3D34-4694-B476-CE78DBE9358A}"/>
              </a:ext>
            </a:extLst>
          </p:cNvPr>
          <p:cNvSpPr>
            <a:spLocks noGrp="1"/>
          </p:cNvSpPr>
          <p:nvPr>
            <p:ph idx="1"/>
          </p:nvPr>
        </p:nvSpPr>
        <p:spPr/>
        <p:txBody>
          <a:bodyPr/>
          <a:lstStyle/>
          <a:p>
            <a:r>
              <a:rPr lang="zh-CN" altLang="en-US" dirty="0"/>
              <a:t>所以我们可以预处理出每种颜色所导致的限制条件</a:t>
            </a:r>
            <a:endParaRPr lang="en-US" altLang="zh-CN" dirty="0"/>
          </a:p>
          <a:p>
            <a:r>
              <a:rPr lang="zh-CN" altLang="en-US" dirty="0"/>
              <a:t>如果一个颜色出现了</a:t>
            </a:r>
            <a:r>
              <a:rPr lang="en-US" altLang="zh-CN" dirty="0"/>
              <a:t>c</a:t>
            </a:r>
            <a:r>
              <a:rPr lang="zh-CN" altLang="en-US" dirty="0"/>
              <a:t>次，会导致有</a:t>
            </a:r>
            <a:r>
              <a:rPr lang="en-US" altLang="zh-CN" dirty="0"/>
              <a:t>c^2</a:t>
            </a:r>
            <a:r>
              <a:rPr lang="zh-CN" altLang="en-US" dirty="0"/>
              <a:t>个矩形的限制</a:t>
            </a:r>
            <a:endParaRPr lang="en-US" altLang="zh-CN" dirty="0"/>
          </a:p>
          <a:p>
            <a:r>
              <a:rPr lang="zh-CN" altLang="en-US" dirty="0"/>
              <a:t>所以最多有</a:t>
            </a:r>
            <a:r>
              <a:rPr lang="en-US" altLang="zh-CN" dirty="0" err="1"/>
              <a:t>cn</a:t>
            </a:r>
            <a:r>
              <a:rPr lang="zh-CN" altLang="en-US" dirty="0"/>
              <a:t>个矩形</a:t>
            </a:r>
            <a:endParaRPr lang="en-US" altLang="zh-CN" dirty="0"/>
          </a:p>
          <a:p>
            <a:r>
              <a:rPr lang="zh-CN" altLang="en-US" dirty="0"/>
              <a:t>我们将问题转换为：</a:t>
            </a:r>
            <a:endParaRPr lang="en-US" altLang="zh-CN" dirty="0"/>
          </a:p>
          <a:p>
            <a:r>
              <a:rPr lang="zh-CN" altLang="en-US" dirty="0"/>
              <a:t>平面上有</a:t>
            </a:r>
            <a:r>
              <a:rPr lang="en-US" altLang="zh-CN" dirty="0"/>
              <a:t>n</a:t>
            </a:r>
            <a:r>
              <a:rPr lang="zh-CN" altLang="en-US" dirty="0"/>
              <a:t>个点，每个点表示一条路径</a:t>
            </a:r>
            <a:endParaRPr lang="en-US" altLang="zh-CN" dirty="0"/>
          </a:p>
          <a:p>
            <a:r>
              <a:rPr lang="zh-CN" altLang="en-US" dirty="0"/>
              <a:t>给定</a:t>
            </a:r>
            <a:r>
              <a:rPr lang="en-US" altLang="zh-CN" dirty="0"/>
              <a:t>O( </a:t>
            </a:r>
            <a:r>
              <a:rPr lang="en-US" altLang="zh-CN" dirty="0" err="1"/>
              <a:t>cn</a:t>
            </a:r>
            <a:r>
              <a:rPr lang="en-US" altLang="zh-CN" dirty="0"/>
              <a:t> )</a:t>
            </a:r>
            <a:r>
              <a:rPr lang="zh-CN" altLang="en-US" dirty="0"/>
              <a:t>个矩形，求有多少个点不被任何一个矩形包含</a:t>
            </a:r>
            <a:endParaRPr lang="en-US" altLang="zh-CN" dirty="0"/>
          </a:p>
        </p:txBody>
      </p:sp>
    </p:spTree>
    <p:extLst>
      <p:ext uri="{BB962C8B-B14F-4D97-AF65-F5344CB8AC3E}">
        <p14:creationId xmlns:p14="http://schemas.microsoft.com/office/powerpoint/2010/main" val="40702698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47FF-45E7-436C-A5F6-A1FABB40F15C}"/>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7A6EDB1B-2CBF-4CAA-B20C-0797710AC721}"/>
              </a:ext>
            </a:extLst>
          </p:cNvPr>
          <p:cNvSpPr>
            <a:spLocks noGrp="1"/>
          </p:cNvSpPr>
          <p:nvPr>
            <p:ph idx="1"/>
          </p:nvPr>
        </p:nvSpPr>
        <p:spPr/>
        <p:txBody>
          <a:bodyPr/>
          <a:lstStyle/>
          <a:p>
            <a:r>
              <a:rPr lang="zh-CN" altLang="en-US" dirty="0"/>
              <a:t>回想一下矩形面积并</a:t>
            </a:r>
            <a:endParaRPr lang="en-US" altLang="zh-CN" dirty="0"/>
          </a:p>
          <a:p>
            <a:r>
              <a:rPr lang="zh-CN" altLang="en-US" dirty="0"/>
              <a:t>如果一个位置被任何一个矩形包含，则算在矩形面积并中</a:t>
            </a:r>
            <a:endParaRPr lang="en-US" altLang="zh-CN" dirty="0"/>
          </a:p>
          <a:p>
            <a:r>
              <a:rPr lang="zh-CN" altLang="en-US" dirty="0"/>
              <a:t>那</a:t>
            </a:r>
            <a:r>
              <a:rPr lang="en-US" altLang="zh-CN" dirty="0"/>
              <a:t>n^2</a:t>
            </a:r>
            <a:r>
              <a:rPr lang="zh-CN" altLang="en-US" dirty="0"/>
              <a:t>减去矩形面积并就是我们想要的答案了</a:t>
            </a:r>
            <a:endParaRPr lang="en-US" altLang="zh-CN" dirty="0"/>
          </a:p>
          <a:p>
            <a:endParaRPr lang="en-US" altLang="zh-CN" dirty="0"/>
          </a:p>
          <a:p>
            <a:r>
              <a:rPr lang="zh-CN" altLang="en-US" dirty="0"/>
              <a:t>总时间复杂度</a:t>
            </a:r>
            <a:r>
              <a:rPr lang="en-US" altLang="zh-CN" dirty="0"/>
              <a:t>O( </a:t>
            </a:r>
            <a:r>
              <a:rPr lang="en-US" altLang="zh-CN" dirty="0" err="1"/>
              <a:t>cnlogn</a:t>
            </a:r>
            <a:r>
              <a:rPr lang="en-US" altLang="zh-CN" dirty="0"/>
              <a:t> )</a:t>
            </a:r>
            <a:endParaRPr lang="zh-CN" altLang="en-US" dirty="0"/>
          </a:p>
        </p:txBody>
      </p:sp>
    </p:spTree>
    <p:extLst>
      <p:ext uri="{BB962C8B-B14F-4D97-AF65-F5344CB8AC3E}">
        <p14:creationId xmlns:p14="http://schemas.microsoft.com/office/powerpoint/2010/main" val="19257072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a:extLst>
              <a:ext uri="{FF2B5EF4-FFF2-40B4-BE49-F238E27FC236}">
                <a16:creationId xmlns:a16="http://schemas.microsoft.com/office/drawing/2014/main" id="{12EF9B99-2A9D-485E-88F9-3AB0E7FDB439}"/>
              </a:ext>
            </a:extLst>
          </p:cNvPr>
          <p:cNvSpPr>
            <a:spLocks noGrp="1" noChangeArrowheads="1"/>
          </p:cNvSpPr>
          <p:nvPr>
            <p:ph type="title"/>
          </p:nvPr>
        </p:nvSpPr>
        <p:spPr/>
        <p:txBody>
          <a:bodyPr/>
          <a:lstStyle/>
          <a:p>
            <a:r>
              <a:rPr lang="en-US" altLang="zh-CN" dirty="0"/>
              <a:t>Luogu4211 [LNOI2014]LCA</a:t>
            </a:r>
          </a:p>
        </p:txBody>
      </p:sp>
      <p:sp>
        <p:nvSpPr>
          <p:cNvPr id="146435" name="内容占位符 2">
            <a:extLst>
              <a:ext uri="{FF2B5EF4-FFF2-40B4-BE49-F238E27FC236}">
                <a16:creationId xmlns:a16="http://schemas.microsoft.com/office/drawing/2014/main" id="{0E8C7820-616E-4C0C-8F5B-824F5B0A408F}"/>
              </a:ext>
            </a:extLst>
          </p:cNvPr>
          <p:cNvSpPr>
            <a:spLocks noGrp="1" noChangeArrowheads="1"/>
          </p:cNvSpPr>
          <p:nvPr>
            <p:ph idx="1"/>
          </p:nvPr>
        </p:nvSpPr>
        <p:spPr/>
        <p:txBody>
          <a:bodyPr/>
          <a:lstStyle/>
          <a:p>
            <a:r>
              <a:rPr lang="zh-CN" altLang="en-US" dirty="0"/>
              <a:t>给出一个</a:t>
            </a:r>
            <a:r>
              <a:rPr lang="en-US" altLang="zh-CN" dirty="0"/>
              <a:t>n</a:t>
            </a:r>
            <a:r>
              <a:rPr lang="zh-CN" altLang="en-US" dirty="0"/>
              <a:t>个节点的有根树（编号为</a:t>
            </a:r>
            <a:r>
              <a:rPr lang="en-US" altLang="zh-CN" dirty="0"/>
              <a:t>0</a:t>
            </a:r>
            <a:r>
              <a:rPr lang="zh-CN" altLang="en-US" dirty="0"/>
              <a:t>到</a:t>
            </a:r>
            <a:r>
              <a:rPr lang="en-US" altLang="zh-CN" dirty="0"/>
              <a:t>n-1</a:t>
            </a:r>
            <a:r>
              <a:rPr lang="zh-CN" altLang="en-US" dirty="0"/>
              <a:t>，根节点为</a:t>
            </a:r>
            <a:r>
              <a:rPr lang="en-US" altLang="zh-CN" dirty="0"/>
              <a:t>0</a:t>
            </a:r>
            <a:r>
              <a:rPr lang="zh-CN" altLang="en-US" dirty="0"/>
              <a:t>）。一个点的深度定义为这个节点到根的距离</a:t>
            </a:r>
            <a:r>
              <a:rPr lang="en-US" altLang="zh-CN" dirty="0"/>
              <a:t>+1</a:t>
            </a:r>
            <a:r>
              <a:rPr lang="zh-CN" altLang="en-US" dirty="0"/>
              <a:t>。</a:t>
            </a:r>
            <a:br>
              <a:rPr lang="zh-CN" altLang="en-US" dirty="0"/>
            </a:br>
            <a:r>
              <a:rPr lang="zh-CN" altLang="en-US" dirty="0"/>
              <a:t>设</a:t>
            </a:r>
            <a:r>
              <a:rPr lang="en-US" altLang="zh-CN" dirty="0"/>
              <a:t>dep[</a:t>
            </a:r>
            <a:r>
              <a:rPr lang="en-US" altLang="zh-CN" dirty="0" err="1"/>
              <a:t>i</a:t>
            </a:r>
            <a:r>
              <a:rPr lang="en-US" altLang="zh-CN" dirty="0"/>
              <a:t>]</a:t>
            </a:r>
            <a:r>
              <a:rPr lang="zh-CN" altLang="en-US" dirty="0"/>
              <a:t>表示点</a:t>
            </a:r>
            <a:r>
              <a:rPr lang="en-US" altLang="zh-CN" dirty="0" err="1"/>
              <a:t>i</a:t>
            </a:r>
            <a:r>
              <a:rPr lang="zh-CN" altLang="en-US" dirty="0"/>
              <a:t>的深度，</a:t>
            </a:r>
            <a:r>
              <a:rPr lang="en-US" altLang="zh-CN" dirty="0"/>
              <a:t>LCA(</a:t>
            </a:r>
            <a:r>
              <a:rPr lang="en-US" altLang="zh-CN" dirty="0" err="1"/>
              <a:t>i,j</a:t>
            </a:r>
            <a:r>
              <a:rPr lang="en-US" altLang="zh-CN" dirty="0"/>
              <a:t>)</a:t>
            </a:r>
            <a:r>
              <a:rPr lang="zh-CN" altLang="en-US" dirty="0"/>
              <a:t>表示</a:t>
            </a:r>
            <a:r>
              <a:rPr lang="en-US" altLang="zh-CN" dirty="0" err="1"/>
              <a:t>i</a:t>
            </a:r>
            <a:r>
              <a:rPr lang="zh-CN" altLang="en-US" dirty="0"/>
              <a:t>与</a:t>
            </a:r>
            <a:r>
              <a:rPr lang="en-US" altLang="zh-CN" dirty="0"/>
              <a:t>j</a:t>
            </a:r>
            <a:r>
              <a:rPr lang="zh-CN" altLang="en-US" dirty="0"/>
              <a:t>的最近公共祖先。</a:t>
            </a:r>
            <a:br>
              <a:rPr lang="zh-CN" altLang="en-US" dirty="0"/>
            </a:br>
            <a:r>
              <a:rPr lang="zh-CN" altLang="en-US" dirty="0"/>
              <a:t>有</a:t>
            </a:r>
            <a:r>
              <a:rPr lang="en-US" altLang="zh-CN" dirty="0"/>
              <a:t>q</a:t>
            </a:r>
            <a:r>
              <a:rPr lang="zh-CN" altLang="en-US" dirty="0"/>
              <a:t>次询问，每次询问给出</a:t>
            </a:r>
            <a:r>
              <a:rPr lang="en-US" altLang="zh-CN" dirty="0"/>
              <a:t>l r z</a:t>
            </a:r>
            <a:r>
              <a:rPr lang="zh-CN" altLang="en-US" dirty="0"/>
              <a:t>，求</a:t>
            </a:r>
            <a:r>
              <a:rPr lang="en-US" altLang="zh-CN" dirty="0"/>
              <a:t>sigma_{l&lt;=</a:t>
            </a:r>
            <a:r>
              <a:rPr lang="en-US" altLang="zh-CN" dirty="0" err="1"/>
              <a:t>i</a:t>
            </a:r>
            <a:r>
              <a:rPr lang="en-US" altLang="zh-CN" dirty="0"/>
              <a:t>&lt;=r}dep[LCA(</a:t>
            </a:r>
            <a:r>
              <a:rPr lang="en-US" altLang="zh-CN" dirty="0" err="1"/>
              <a:t>i,z</a:t>
            </a:r>
            <a:r>
              <a:rPr lang="en-US" altLang="zh-CN" dirty="0"/>
              <a:t>)]</a:t>
            </a:r>
            <a:r>
              <a:rPr lang="zh-CN" altLang="en-US" dirty="0"/>
              <a:t>。</a:t>
            </a:r>
            <a:br>
              <a:rPr lang="zh-CN" altLang="en-US" dirty="0"/>
            </a:br>
            <a:r>
              <a:rPr lang="zh-CN" altLang="en-US" dirty="0"/>
              <a:t>（即，求在</a:t>
            </a:r>
            <a:r>
              <a:rPr lang="en-US" altLang="zh-CN" dirty="0"/>
              <a:t>[</a:t>
            </a:r>
            <a:r>
              <a:rPr lang="en-US" altLang="zh-CN" dirty="0" err="1"/>
              <a:t>l,r</a:t>
            </a:r>
            <a:r>
              <a:rPr lang="en-US" altLang="zh-CN" dirty="0"/>
              <a:t>]</a:t>
            </a:r>
            <a:r>
              <a:rPr lang="zh-CN" altLang="en-US" dirty="0"/>
              <a:t>区间内的每个节点</a:t>
            </a:r>
            <a:r>
              <a:rPr lang="en-US" altLang="zh-CN" dirty="0" err="1"/>
              <a:t>i</a:t>
            </a:r>
            <a:r>
              <a:rPr lang="zh-CN" altLang="en-US" dirty="0"/>
              <a:t>与</a:t>
            </a:r>
            <a:r>
              <a:rPr lang="en-US" altLang="zh-CN" dirty="0"/>
              <a:t>z</a:t>
            </a:r>
            <a:r>
              <a:rPr lang="zh-CN" altLang="en-US" dirty="0"/>
              <a:t>的最近公共祖先的深度之和）</a:t>
            </a:r>
          </a:p>
        </p:txBody>
      </p:sp>
    </p:spTree>
    <p:extLst>
      <p:ext uri="{BB962C8B-B14F-4D97-AF65-F5344CB8AC3E}">
        <p14:creationId xmlns:p14="http://schemas.microsoft.com/office/powerpoint/2010/main" val="34051832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a:extLst>
              <a:ext uri="{FF2B5EF4-FFF2-40B4-BE49-F238E27FC236}">
                <a16:creationId xmlns:a16="http://schemas.microsoft.com/office/drawing/2014/main" id="{3B9909B4-FC10-4AA8-A3C9-D21523E570F8}"/>
              </a:ext>
            </a:extLst>
          </p:cNvPr>
          <p:cNvSpPr>
            <a:spLocks noGrp="1" noChangeArrowheads="1"/>
          </p:cNvSpPr>
          <p:nvPr>
            <p:ph type="title"/>
          </p:nvPr>
        </p:nvSpPr>
        <p:spPr/>
        <p:txBody>
          <a:bodyPr/>
          <a:lstStyle/>
          <a:p>
            <a:r>
              <a:rPr lang="en-US" altLang="zh-CN" dirty="0"/>
              <a:t>Solution</a:t>
            </a:r>
          </a:p>
        </p:txBody>
      </p:sp>
      <p:sp>
        <p:nvSpPr>
          <p:cNvPr id="147459" name="内容占位符 2">
            <a:extLst>
              <a:ext uri="{FF2B5EF4-FFF2-40B4-BE49-F238E27FC236}">
                <a16:creationId xmlns:a16="http://schemas.microsoft.com/office/drawing/2014/main" id="{93BE4769-816D-429C-85DF-7ACA58691B38}"/>
              </a:ext>
            </a:extLst>
          </p:cNvPr>
          <p:cNvSpPr>
            <a:spLocks noGrp="1" noChangeArrowheads="1"/>
          </p:cNvSpPr>
          <p:nvPr>
            <p:ph idx="1"/>
          </p:nvPr>
        </p:nvSpPr>
        <p:spPr/>
        <p:txBody>
          <a:bodyPr/>
          <a:lstStyle/>
          <a:p>
            <a:r>
              <a:rPr lang="zh-CN" altLang="en-US" dirty="0"/>
              <a:t>首先将查询差分</a:t>
            </a:r>
            <a:endParaRPr lang="en-US" altLang="zh-CN" dirty="0"/>
          </a:p>
          <a:p>
            <a:r>
              <a:rPr lang="en-US" altLang="zh-CN" dirty="0"/>
              <a:t>(</a:t>
            </a:r>
            <a:r>
              <a:rPr lang="en-US" altLang="zh-CN" dirty="0" err="1"/>
              <a:t>l,r</a:t>
            </a:r>
            <a:r>
              <a:rPr lang="en-US" altLang="zh-CN" dirty="0"/>
              <a:t>) -&gt; (1,r) – (1,l-1)</a:t>
            </a:r>
          </a:p>
          <a:p>
            <a:r>
              <a:rPr lang="zh-CN" altLang="en-US" dirty="0"/>
              <a:t>然后考虑给一个点，怎么求其到一个前缀的点的</a:t>
            </a:r>
            <a:r>
              <a:rPr lang="en-US" altLang="zh-CN" dirty="0"/>
              <a:t>LCA</a:t>
            </a:r>
            <a:r>
              <a:rPr lang="zh-CN" altLang="en-US" dirty="0"/>
              <a:t>的深度和</a:t>
            </a:r>
            <a:endParaRPr lang="en-US" altLang="zh-CN" dirty="0"/>
          </a:p>
        </p:txBody>
      </p:sp>
    </p:spTree>
    <p:extLst>
      <p:ext uri="{BB962C8B-B14F-4D97-AF65-F5344CB8AC3E}">
        <p14:creationId xmlns:p14="http://schemas.microsoft.com/office/powerpoint/2010/main" val="1263177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D4813-DC39-44B9-A3EF-9FCBF2FF6839}"/>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CFA97FAB-84AA-420E-B504-112361699EEB}"/>
              </a:ext>
            </a:extLst>
          </p:cNvPr>
          <p:cNvSpPr>
            <a:spLocks noGrp="1"/>
          </p:cNvSpPr>
          <p:nvPr>
            <p:ph idx="1"/>
          </p:nvPr>
        </p:nvSpPr>
        <p:spPr/>
        <p:txBody>
          <a:bodyPr/>
          <a:lstStyle/>
          <a:p>
            <a:r>
              <a:rPr lang="zh-CN" altLang="en-US" dirty="0"/>
              <a:t>考虑有一个点</a:t>
            </a:r>
            <a:r>
              <a:rPr lang="en-US" altLang="zh-CN" dirty="0"/>
              <a:t>x</a:t>
            </a:r>
            <a:r>
              <a:rPr lang="zh-CN" altLang="en-US" dirty="0"/>
              <a:t>，每次查询</a:t>
            </a:r>
            <a:r>
              <a:rPr lang="en-US" altLang="zh-CN" dirty="0"/>
              <a:t>y</a:t>
            </a:r>
            <a:r>
              <a:rPr lang="zh-CN" altLang="en-US" dirty="0"/>
              <a:t>与</a:t>
            </a:r>
            <a:r>
              <a:rPr lang="en-US" altLang="zh-CN" dirty="0"/>
              <a:t>x</a:t>
            </a:r>
            <a:r>
              <a:rPr lang="zh-CN" altLang="en-US" dirty="0"/>
              <a:t>的</a:t>
            </a:r>
            <a:r>
              <a:rPr lang="en-US" altLang="zh-CN" dirty="0" err="1"/>
              <a:t>lca</a:t>
            </a:r>
            <a:r>
              <a:rPr lang="zh-CN" altLang="en-US" dirty="0"/>
              <a:t>的深度</a:t>
            </a:r>
            <a:endParaRPr lang="en-US" altLang="zh-CN" dirty="0"/>
          </a:p>
          <a:p>
            <a:r>
              <a:rPr lang="zh-CN" altLang="en-US" dirty="0"/>
              <a:t>可以将</a:t>
            </a:r>
            <a:r>
              <a:rPr lang="en-US" altLang="zh-CN" dirty="0"/>
              <a:t>x</a:t>
            </a:r>
            <a:r>
              <a:rPr lang="zh-CN" altLang="en-US" dirty="0"/>
              <a:t>到根路径</a:t>
            </a:r>
            <a:r>
              <a:rPr lang="en-US" altLang="zh-CN" dirty="0"/>
              <a:t>+1</a:t>
            </a:r>
            <a:r>
              <a:rPr lang="zh-CN" altLang="en-US" dirty="0"/>
              <a:t>，每次查询</a:t>
            </a:r>
            <a:r>
              <a:rPr lang="en-US" altLang="zh-CN" dirty="0"/>
              <a:t>y</a:t>
            </a:r>
            <a:r>
              <a:rPr lang="zh-CN" altLang="en-US" dirty="0"/>
              <a:t>到根路径和</a:t>
            </a:r>
            <a:endParaRPr lang="en-US" altLang="zh-CN" dirty="0"/>
          </a:p>
          <a:p>
            <a:r>
              <a:rPr lang="zh-CN" altLang="en-US" dirty="0"/>
              <a:t>这样在走到</a:t>
            </a:r>
            <a:r>
              <a:rPr lang="en-US" altLang="zh-CN" dirty="0" err="1"/>
              <a:t>lca</a:t>
            </a:r>
            <a:r>
              <a:rPr lang="zh-CN" altLang="en-US" dirty="0"/>
              <a:t>之前点权都是</a:t>
            </a:r>
            <a:r>
              <a:rPr lang="en-US" altLang="zh-CN" dirty="0"/>
              <a:t>0</a:t>
            </a:r>
            <a:r>
              <a:rPr lang="zh-CN" altLang="en-US" dirty="0"/>
              <a:t>，走到</a:t>
            </a:r>
            <a:r>
              <a:rPr lang="en-US" altLang="zh-CN" dirty="0" err="1"/>
              <a:t>lca</a:t>
            </a:r>
            <a:r>
              <a:rPr lang="zh-CN" altLang="en-US" dirty="0"/>
              <a:t>后每向上走一步点权都是</a:t>
            </a:r>
            <a:r>
              <a:rPr lang="en-US" altLang="zh-CN" dirty="0"/>
              <a:t>1</a:t>
            </a:r>
            <a:r>
              <a:rPr lang="zh-CN" altLang="en-US" dirty="0"/>
              <a:t>，于是答案</a:t>
            </a:r>
            <a:r>
              <a:rPr lang="en-US" altLang="zh-CN" dirty="0"/>
              <a:t>++</a:t>
            </a:r>
          </a:p>
          <a:p>
            <a:r>
              <a:rPr lang="zh-CN" altLang="en-US" dirty="0"/>
              <a:t>假设有多个点</a:t>
            </a:r>
            <a:r>
              <a:rPr lang="en-US" altLang="zh-CN" dirty="0"/>
              <a:t>x1,x2,…</a:t>
            </a:r>
            <a:r>
              <a:rPr lang="en-US" altLang="zh-CN" dirty="0" err="1"/>
              <a:t>xn</a:t>
            </a:r>
            <a:r>
              <a:rPr lang="zh-CN" altLang="en-US" dirty="0"/>
              <a:t>，我们发现每个</a:t>
            </a:r>
            <a:r>
              <a:rPr lang="en-US" altLang="zh-CN" dirty="0"/>
              <a:t>x</a:t>
            </a:r>
            <a:r>
              <a:rPr lang="zh-CN" altLang="en-US" dirty="0"/>
              <a:t>对</a:t>
            </a:r>
            <a:r>
              <a:rPr lang="en-US" altLang="zh-CN" dirty="0"/>
              <a:t>y</a:t>
            </a:r>
            <a:r>
              <a:rPr lang="zh-CN" altLang="en-US" dirty="0"/>
              <a:t>的贡献都可以用</a:t>
            </a:r>
            <a:r>
              <a:rPr lang="en-US" altLang="zh-CN" dirty="0"/>
              <a:t>x</a:t>
            </a:r>
            <a:r>
              <a:rPr lang="zh-CN" altLang="en-US" dirty="0"/>
              <a:t>到根路径</a:t>
            </a:r>
            <a:r>
              <a:rPr lang="en-US" altLang="zh-CN" dirty="0"/>
              <a:t>+1</a:t>
            </a:r>
            <a:r>
              <a:rPr lang="zh-CN" altLang="en-US" dirty="0"/>
              <a:t>，查</a:t>
            </a:r>
            <a:r>
              <a:rPr lang="en-US" altLang="zh-CN" dirty="0"/>
              <a:t>y</a:t>
            </a:r>
            <a:r>
              <a:rPr lang="zh-CN" altLang="en-US" dirty="0"/>
              <a:t>到根路径和实现</a:t>
            </a:r>
            <a:endParaRPr lang="en-US" altLang="zh-CN" dirty="0"/>
          </a:p>
          <a:p>
            <a:r>
              <a:rPr lang="zh-CN" altLang="en-US" dirty="0"/>
              <a:t>多个点的贡献独立，于是可以把每个</a:t>
            </a:r>
            <a:r>
              <a:rPr lang="en-US" altLang="zh-CN" dirty="0"/>
              <a:t>x</a:t>
            </a:r>
            <a:r>
              <a:rPr lang="zh-CN" altLang="en-US" dirty="0"/>
              <a:t>到根路径加，查询时查询</a:t>
            </a:r>
            <a:r>
              <a:rPr lang="en-US" altLang="zh-CN" dirty="0"/>
              <a:t>y</a:t>
            </a:r>
            <a:r>
              <a:rPr lang="zh-CN" altLang="en-US" dirty="0"/>
              <a:t>到根路径和</a:t>
            </a:r>
            <a:endParaRPr lang="en-US" altLang="zh-CN" dirty="0"/>
          </a:p>
          <a:p>
            <a:endParaRPr lang="zh-CN" altLang="en-US" dirty="0"/>
          </a:p>
        </p:txBody>
      </p:sp>
    </p:spTree>
    <p:extLst>
      <p:ext uri="{BB962C8B-B14F-4D97-AF65-F5344CB8AC3E}">
        <p14:creationId xmlns:p14="http://schemas.microsoft.com/office/powerpoint/2010/main" val="1038224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a:extLst>
              <a:ext uri="{FF2B5EF4-FFF2-40B4-BE49-F238E27FC236}">
                <a16:creationId xmlns:a16="http://schemas.microsoft.com/office/drawing/2014/main" id="{A80C9826-52A3-4A48-B75F-FBC5136A20F8}"/>
              </a:ext>
            </a:extLst>
          </p:cNvPr>
          <p:cNvSpPr>
            <a:spLocks noGrp="1" noChangeArrowheads="1"/>
          </p:cNvSpPr>
          <p:nvPr>
            <p:ph type="title"/>
          </p:nvPr>
        </p:nvSpPr>
        <p:spPr/>
        <p:txBody>
          <a:bodyPr/>
          <a:lstStyle/>
          <a:p>
            <a:r>
              <a:rPr lang="en-US" altLang="zh-CN" dirty="0"/>
              <a:t>Solution</a:t>
            </a:r>
          </a:p>
        </p:txBody>
      </p:sp>
      <p:sp>
        <p:nvSpPr>
          <p:cNvPr id="148483" name="内容占位符 2">
            <a:extLst>
              <a:ext uri="{FF2B5EF4-FFF2-40B4-BE49-F238E27FC236}">
                <a16:creationId xmlns:a16="http://schemas.microsoft.com/office/drawing/2014/main" id="{1A26B1EF-3055-4CC3-938A-7AE0EE97867B}"/>
              </a:ext>
            </a:extLst>
          </p:cNvPr>
          <p:cNvSpPr>
            <a:spLocks noGrp="1" noChangeArrowheads="1"/>
          </p:cNvSpPr>
          <p:nvPr>
            <p:ph idx="1"/>
          </p:nvPr>
        </p:nvSpPr>
        <p:spPr/>
        <p:txBody>
          <a:bodyPr/>
          <a:lstStyle/>
          <a:p>
            <a:r>
              <a:rPr lang="zh-CN" altLang="en-US" dirty="0"/>
              <a:t>可以把每个点按顺序依次插入，每次插入把这个点到根的路径</a:t>
            </a:r>
            <a:r>
              <a:rPr lang="en-US" altLang="zh-CN" dirty="0"/>
              <a:t>++</a:t>
            </a:r>
            <a:r>
              <a:rPr lang="zh-CN" altLang="en-US" dirty="0"/>
              <a:t>，查询</a:t>
            </a:r>
            <a:r>
              <a:rPr lang="en-US" altLang="zh-CN" dirty="0"/>
              <a:t>z</a:t>
            </a:r>
            <a:r>
              <a:rPr lang="zh-CN" altLang="en-US" dirty="0"/>
              <a:t>到这些点各自的</a:t>
            </a:r>
            <a:r>
              <a:rPr lang="en-US" altLang="zh-CN" dirty="0" err="1"/>
              <a:t>lca</a:t>
            </a:r>
            <a:r>
              <a:rPr lang="zh-CN" altLang="en-US" dirty="0"/>
              <a:t>的深度和即查询</a:t>
            </a:r>
            <a:r>
              <a:rPr lang="en-US" altLang="zh-CN" dirty="0"/>
              <a:t>z</a:t>
            </a:r>
            <a:r>
              <a:rPr lang="zh-CN" altLang="en-US" dirty="0"/>
              <a:t>到根路径的和</a:t>
            </a:r>
            <a:endParaRPr lang="en-US" altLang="zh-CN" dirty="0"/>
          </a:p>
          <a:p>
            <a:r>
              <a:rPr lang="zh-CN" altLang="en-US" dirty="0"/>
              <a:t>如图，绿色，红色，蓝色的点被插入，</a:t>
            </a:r>
            <a:endParaRPr lang="en-US" altLang="zh-CN" dirty="0"/>
          </a:p>
          <a:p>
            <a:r>
              <a:rPr lang="zh-CN" altLang="en-US" dirty="0"/>
              <a:t>查询紫色的点</a:t>
            </a:r>
            <a:endParaRPr lang="en-US" altLang="zh-CN" dirty="0"/>
          </a:p>
          <a:p>
            <a:r>
              <a:rPr lang="en-US" altLang="zh-CN" dirty="0"/>
              <a:t>O( mlog^2n )</a:t>
            </a:r>
            <a:endParaRPr lang="zh-CN" altLang="en-US" dirty="0"/>
          </a:p>
        </p:txBody>
      </p:sp>
      <p:pic>
        <p:nvPicPr>
          <p:cNvPr id="148484" name="图片 3">
            <a:extLst>
              <a:ext uri="{FF2B5EF4-FFF2-40B4-BE49-F238E27FC236}">
                <a16:creationId xmlns:a16="http://schemas.microsoft.com/office/drawing/2014/main" id="{9B6F510F-9CA8-4CC5-B530-42C412BE62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2850" y="3181350"/>
            <a:ext cx="33591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6120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55046805-6934-475D-A2C7-3FB012A2C11C}"/>
              </a:ext>
            </a:extLst>
          </p:cNvPr>
          <p:cNvSpPr>
            <a:spLocks noGrp="1" noChangeArrowheads="1"/>
          </p:cNvSpPr>
          <p:nvPr>
            <p:ph type="title"/>
          </p:nvPr>
        </p:nvSpPr>
        <p:spPr>
          <a:xfrm>
            <a:off x="838200" y="365125"/>
            <a:ext cx="10515600" cy="1325563"/>
          </a:xfrm>
        </p:spPr>
        <p:txBody>
          <a:bodyPr/>
          <a:lstStyle/>
          <a:p>
            <a:r>
              <a:rPr lang="en-US" altLang="zh-CN" dirty="0"/>
              <a:t>Luogu4219 [BJOI2014]</a:t>
            </a:r>
            <a:r>
              <a:rPr lang="zh-CN" altLang="en-US" dirty="0"/>
              <a:t>大融合</a:t>
            </a:r>
          </a:p>
        </p:txBody>
      </p:sp>
      <p:pic>
        <p:nvPicPr>
          <p:cNvPr id="3" name="内容占位符 2">
            <a:extLst>
              <a:ext uri="{FF2B5EF4-FFF2-40B4-BE49-F238E27FC236}">
                <a16:creationId xmlns:a16="http://schemas.microsoft.com/office/drawing/2014/main" id="{44FF3454-D0AE-45A3-A80B-FA350FB44E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6806122" cy="4351338"/>
          </a:xfrm>
        </p:spPr>
      </p:pic>
    </p:spTree>
    <p:extLst>
      <p:ext uri="{BB962C8B-B14F-4D97-AF65-F5344CB8AC3E}">
        <p14:creationId xmlns:p14="http://schemas.microsoft.com/office/powerpoint/2010/main" val="56665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F8E58E-B8AF-404F-ACF8-CDDB0D25B52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3F87657C-ED7E-48EF-9590-B2E41DFB1DB6}"/>
              </a:ext>
            </a:extLst>
          </p:cNvPr>
          <p:cNvSpPr>
            <a:spLocks noGrp="1"/>
          </p:cNvSpPr>
          <p:nvPr>
            <p:ph idx="1"/>
          </p:nvPr>
        </p:nvSpPr>
        <p:spPr/>
        <p:txBody>
          <a:bodyPr/>
          <a:lstStyle/>
          <a:p>
            <a:r>
              <a:rPr lang="en-US" altLang="zh-CN" dirty="0" err="1"/>
              <a:t>gcd</a:t>
            </a:r>
            <a:r>
              <a:rPr lang="zh-CN" altLang="en-US" dirty="0"/>
              <a:t>有一个特殊的性质：</a:t>
            </a:r>
            <a:endParaRPr lang="en-US" altLang="zh-CN" dirty="0"/>
          </a:p>
          <a:p>
            <a:r>
              <a:rPr lang="en-US" altLang="zh-CN" dirty="0" err="1"/>
              <a:t>gcd</a:t>
            </a:r>
            <a:r>
              <a:rPr lang="en-US" altLang="zh-CN" dirty="0"/>
              <a:t>( a , b ) = </a:t>
            </a:r>
            <a:r>
              <a:rPr lang="en-US" altLang="zh-CN" dirty="0" err="1"/>
              <a:t>gcd</a:t>
            </a:r>
            <a:r>
              <a:rPr lang="en-US" altLang="zh-CN" dirty="0"/>
              <a:t>( a - b , b )</a:t>
            </a:r>
          </a:p>
          <a:p>
            <a:r>
              <a:rPr lang="zh-CN" altLang="en-US" dirty="0"/>
              <a:t>将每个位置差分：</a:t>
            </a:r>
            <a:endParaRPr lang="en-US" altLang="zh-CN" dirty="0"/>
          </a:p>
          <a:p>
            <a:r>
              <a:rPr lang="en-US" altLang="zh-CN" dirty="0"/>
              <a:t>b[</a:t>
            </a:r>
            <a:r>
              <a:rPr lang="en-US" altLang="zh-CN" dirty="0" err="1"/>
              <a:t>i</a:t>
            </a:r>
            <a:r>
              <a:rPr lang="en-US" altLang="zh-CN" dirty="0"/>
              <a:t>] = a[i-1]-a[</a:t>
            </a:r>
            <a:r>
              <a:rPr lang="en-US" altLang="zh-CN" dirty="0" err="1"/>
              <a:t>i</a:t>
            </a:r>
            <a:r>
              <a:rPr lang="en-US" altLang="zh-CN" dirty="0"/>
              <a:t>]</a:t>
            </a:r>
          </a:p>
          <a:p>
            <a:r>
              <a:rPr lang="zh-CN" altLang="en-US" dirty="0"/>
              <a:t>则</a:t>
            </a:r>
            <a:r>
              <a:rPr lang="en-US" altLang="zh-CN" dirty="0"/>
              <a:t>a</a:t>
            </a:r>
            <a:r>
              <a:rPr lang="zh-CN" altLang="en-US" dirty="0"/>
              <a:t>的区间加对应了</a:t>
            </a:r>
            <a:r>
              <a:rPr lang="en-US" altLang="zh-CN" dirty="0"/>
              <a:t>b</a:t>
            </a:r>
            <a:r>
              <a:rPr lang="zh-CN" altLang="en-US" dirty="0"/>
              <a:t>的单点修改</a:t>
            </a:r>
            <a:endParaRPr lang="en-US" altLang="zh-CN" dirty="0"/>
          </a:p>
          <a:p>
            <a:r>
              <a:rPr lang="en-US" altLang="zh-CN" dirty="0"/>
              <a:t>a</a:t>
            </a:r>
            <a:r>
              <a:rPr lang="zh-CN" altLang="en-US" dirty="0"/>
              <a:t>的区间</a:t>
            </a:r>
            <a:r>
              <a:rPr lang="en-US" altLang="zh-CN" dirty="0" err="1"/>
              <a:t>gcd</a:t>
            </a:r>
            <a:r>
              <a:rPr lang="zh-CN" altLang="en-US" dirty="0"/>
              <a:t>和</a:t>
            </a:r>
            <a:r>
              <a:rPr lang="en-US" altLang="zh-CN" dirty="0"/>
              <a:t>b</a:t>
            </a:r>
            <a:r>
              <a:rPr lang="zh-CN" altLang="en-US" dirty="0"/>
              <a:t>的区间</a:t>
            </a:r>
            <a:r>
              <a:rPr lang="en-US" altLang="zh-CN" dirty="0" err="1"/>
              <a:t>gcd</a:t>
            </a:r>
            <a:r>
              <a:rPr lang="zh-CN" altLang="en-US" dirty="0"/>
              <a:t>（特判端点）相同</a:t>
            </a:r>
            <a:endParaRPr lang="en-US" altLang="zh-CN" dirty="0"/>
          </a:p>
        </p:txBody>
      </p:sp>
    </p:spTree>
    <p:extLst>
      <p:ext uri="{BB962C8B-B14F-4D97-AF65-F5344CB8AC3E}">
        <p14:creationId xmlns:p14="http://schemas.microsoft.com/office/powerpoint/2010/main" val="21486482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8BF58-82F0-4E62-BF5F-86814A396C85}"/>
              </a:ext>
            </a:extLst>
          </p:cNvPr>
          <p:cNvSpPr>
            <a:spLocks noGrp="1"/>
          </p:cNvSpPr>
          <p:nvPr>
            <p:ph type="title"/>
          </p:nvPr>
        </p:nvSpPr>
        <p:spPr/>
        <p:txBody>
          <a:bodyPr/>
          <a:lstStyle/>
          <a:p>
            <a:r>
              <a:rPr lang="zh-CN" altLang="en-US" dirty="0"/>
              <a:t>分析</a:t>
            </a:r>
          </a:p>
        </p:txBody>
      </p:sp>
      <p:sp>
        <p:nvSpPr>
          <p:cNvPr id="3" name="Content Placeholder 2">
            <a:extLst>
              <a:ext uri="{FF2B5EF4-FFF2-40B4-BE49-F238E27FC236}">
                <a16:creationId xmlns:a16="http://schemas.microsoft.com/office/drawing/2014/main" id="{ED743CF7-718A-4385-A63E-A984461F2751}"/>
              </a:ext>
            </a:extLst>
          </p:cNvPr>
          <p:cNvSpPr>
            <a:spLocks noGrp="1"/>
          </p:cNvSpPr>
          <p:nvPr>
            <p:ph idx="1"/>
          </p:nvPr>
        </p:nvSpPr>
        <p:spPr/>
        <p:txBody>
          <a:bodyPr/>
          <a:lstStyle/>
          <a:p>
            <a:r>
              <a:rPr lang="zh-CN" altLang="en-US" dirty="0"/>
              <a:t>如果这道题我们在线去做会很麻烦</a:t>
            </a:r>
            <a:endParaRPr lang="en-US" altLang="zh-CN" dirty="0"/>
          </a:p>
          <a:p>
            <a:r>
              <a:rPr lang="zh-CN" altLang="en-US" dirty="0"/>
              <a:t>因为我们对树的形态一无所知</a:t>
            </a:r>
            <a:endParaRPr lang="en-US" altLang="zh-CN" dirty="0"/>
          </a:p>
          <a:p>
            <a:r>
              <a:rPr lang="zh-CN" altLang="en-US" dirty="0"/>
              <a:t>但是如果离线，先将最后树的形态建好</a:t>
            </a:r>
            <a:endParaRPr lang="en-US" altLang="zh-CN" dirty="0"/>
          </a:p>
          <a:p>
            <a:r>
              <a:rPr lang="zh-CN" altLang="en-US" dirty="0"/>
              <a:t>这样就可以大大简化问题</a:t>
            </a:r>
          </a:p>
        </p:txBody>
      </p:sp>
    </p:spTree>
    <p:extLst>
      <p:ext uri="{BB962C8B-B14F-4D97-AF65-F5344CB8AC3E}">
        <p14:creationId xmlns:p14="http://schemas.microsoft.com/office/powerpoint/2010/main" val="36740805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标题 1">
            <a:extLst>
              <a:ext uri="{FF2B5EF4-FFF2-40B4-BE49-F238E27FC236}">
                <a16:creationId xmlns:a16="http://schemas.microsoft.com/office/drawing/2014/main" id="{5FCA6B75-928A-4EAD-B356-2D78E962426B}"/>
              </a:ext>
            </a:extLst>
          </p:cNvPr>
          <p:cNvSpPr>
            <a:spLocks noGrp="1" noChangeArrowheads="1"/>
          </p:cNvSpPr>
          <p:nvPr>
            <p:ph type="title"/>
          </p:nvPr>
        </p:nvSpPr>
        <p:spPr/>
        <p:txBody>
          <a:bodyPr/>
          <a:lstStyle/>
          <a:p>
            <a:r>
              <a:rPr lang="en-US" altLang="zh-CN" dirty="0"/>
              <a:t>Solution</a:t>
            </a:r>
            <a:endParaRPr lang="zh-CN" altLang="en-US" dirty="0"/>
          </a:p>
        </p:txBody>
      </p:sp>
      <p:sp>
        <p:nvSpPr>
          <p:cNvPr id="114691" name="内容占位符 2">
            <a:extLst>
              <a:ext uri="{FF2B5EF4-FFF2-40B4-BE49-F238E27FC236}">
                <a16:creationId xmlns:a16="http://schemas.microsoft.com/office/drawing/2014/main" id="{C68C7C5E-3F55-47C2-82FE-35F3D487C228}"/>
              </a:ext>
            </a:extLst>
          </p:cNvPr>
          <p:cNvSpPr>
            <a:spLocks noGrp="1" noChangeArrowheads="1"/>
          </p:cNvSpPr>
          <p:nvPr>
            <p:ph idx="1"/>
          </p:nvPr>
        </p:nvSpPr>
        <p:spPr/>
        <p:txBody>
          <a:bodyPr/>
          <a:lstStyle/>
          <a:p>
            <a:r>
              <a:rPr lang="zh-CN" altLang="en-US" dirty="0"/>
              <a:t>可以发现每次查询点</a:t>
            </a:r>
            <a:r>
              <a:rPr lang="en-US" altLang="zh-CN" dirty="0"/>
              <a:t>a</a:t>
            </a:r>
            <a:r>
              <a:rPr lang="zh-CN" altLang="en-US" dirty="0"/>
              <a:t>，</a:t>
            </a:r>
            <a:r>
              <a:rPr lang="en-US" altLang="zh-CN" dirty="0"/>
              <a:t>b</a:t>
            </a:r>
            <a:r>
              <a:rPr lang="zh-CN" altLang="en-US" dirty="0"/>
              <a:t>两端构成的简单路径个数</a:t>
            </a:r>
            <a:endParaRPr lang="en-US" altLang="zh-CN" dirty="0"/>
          </a:p>
          <a:p>
            <a:r>
              <a:rPr lang="zh-CN" altLang="en-US" dirty="0"/>
              <a:t>即等价于</a:t>
            </a:r>
            <a:r>
              <a:rPr lang="en-US" altLang="zh-CN" dirty="0"/>
              <a:t>a</a:t>
            </a:r>
            <a:r>
              <a:rPr lang="zh-CN" altLang="en-US" dirty="0"/>
              <a:t>不经过</a:t>
            </a:r>
            <a:r>
              <a:rPr lang="en-US" altLang="zh-CN" dirty="0"/>
              <a:t>b</a:t>
            </a:r>
            <a:r>
              <a:rPr lang="zh-CN" altLang="en-US" dirty="0"/>
              <a:t>的子树大小和</a:t>
            </a:r>
            <a:r>
              <a:rPr lang="en-US" altLang="zh-CN" dirty="0"/>
              <a:t>b</a:t>
            </a:r>
            <a:r>
              <a:rPr lang="zh-CN" altLang="en-US" dirty="0"/>
              <a:t>不经过</a:t>
            </a:r>
            <a:r>
              <a:rPr lang="en-US" altLang="zh-CN" dirty="0"/>
              <a:t>a</a:t>
            </a:r>
            <a:r>
              <a:rPr lang="zh-CN" altLang="en-US" dirty="0"/>
              <a:t>的子树大小的乘积</a:t>
            </a:r>
            <a:endParaRPr lang="en-US" altLang="zh-CN" dirty="0"/>
          </a:p>
          <a:p>
            <a:r>
              <a:rPr lang="zh-CN" altLang="en-US" dirty="0"/>
              <a:t>因为任意左边一个点和右边一个点都有唯一的而且不同的一条路径</a:t>
            </a:r>
            <a:endParaRPr lang="en-US" altLang="zh-CN" dirty="0"/>
          </a:p>
          <a:p>
            <a:endParaRPr lang="zh-CN" altLang="en-US" dirty="0"/>
          </a:p>
        </p:txBody>
      </p:sp>
      <p:pic>
        <p:nvPicPr>
          <p:cNvPr id="114692" name="图片 3">
            <a:extLst>
              <a:ext uri="{FF2B5EF4-FFF2-40B4-BE49-F238E27FC236}">
                <a16:creationId xmlns:a16="http://schemas.microsoft.com/office/drawing/2014/main" id="{C147D20A-EEFB-4D7B-AE0E-5CE731E8E3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3890963"/>
            <a:ext cx="337185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94704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标题 1">
            <a:extLst>
              <a:ext uri="{FF2B5EF4-FFF2-40B4-BE49-F238E27FC236}">
                <a16:creationId xmlns:a16="http://schemas.microsoft.com/office/drawing/2014/main" id="{7FF41742-9D1D-4255-92F5-C7458700602F}"/>
              </a:ext>
            </a:extLst>
          </p:cNvPr>
          <p:cNvSpPr>
            <a:spLocks noGrp="1" noChangeArrowheads="1"/>
          </p:cNvSpPr>
          <p:nvPr>
            <p:ph type="title"/>
          </p:nvPr>
        </p:nvSpPr>
        <p:spPr/>
        <p:txBody>
          <a:bodyPr/>
          <a:lstStyle/>
          <a:p>
            <a:r>
              <a:rPr lang="en-US" altLang="zh-CN" dirty="0"/>
              <a:t>Solution</a:t>
            </a:r>
            <a:endParaRPr lang="zh-CN" altLang="en-US" dirty="0"/>
          </a:p>
        </p:txBody>
      </p:sp>
      <p:sp>
        <p:nvSpPr>
          <p:cNvPr id="115715" name="内容占位符 2">
            <a:extLst>
              <a:ext uri="{FF2B5EF4-FFF2-40B4-BE49-F238E27FC236}">
                <a16:creationId xmlns:a16="http://schemas.microsoft.com/office/drawing/2014/main" id="{2CB4BBD8-1DB2-44EB-B4ED-9C05FEA248FB}"/>
              </a:ext>
            </a:extLst>
          </p:cNvPr>
          <p:cNvSpPr>
            <a:spLocks noGrp="1" noChangeArrowheads="1"/>
          </p:cNvSpPr>
          <p:nvPr>
            <p:ph idx="1"/>
          </p:nvPr>
        </p:nvSpPr>
        <p:spPr/>
        <p:txBody>
          <a:bodyPr/>
          <a:lstStyle/>
          <a:p>
            <a:r>
              <a:rPr lang="zh-CN" altLang="en-US" dirty="0"/>
              <a:t>于是考虑离线，先把这棵树建出来，每个点维护当前连通状态下子树大小</a:t>
            </a:r>
            <a:endParaRPr lang="en-US" altLang="zh-CN" dirty="0"/>
          </a:p>
          <a:p>
            <a:r>
              <a:rPr lang="zh-CN" altLang="en-US" dirty="0"/>
              <a:t>假设</a:t>
            </a:r>
            <a:r>
              <a:rPr lang="en-US" altLang="zh-CN" dirty="0"/>
              <a:t>a</a:t>
            </a:r>
            <a:r>
              <a:rPr lang="zh-CN" altLang="en-US" dirty="0"/>
              <a:t>是</a:t>
            </a:r>
            <a:r>
              <a:rPr lang="en-US" altLang="zh-CN" dirty="0"/>
              <a:t>b</a:t>
            </a:r>
            <a:r>
              <a:rPr lang="zh-CN" altLang="en-US" dirty="0"/>
              <a:t>的父亲，则</a:t>
            </a:r>
            <a:r>
              <a:rPr lang="en-US" altLang="zh-CN" dirty="0"/>
              <a:t>a</a:t>
            </a:r>
            <a:r>
              <a:rPr lang="zh-CN" altLang="en-US" dirty="0"/>
              <a:t>和</a:t>
            </a:r>
            <a:r>
              <a:rPr lang="en-US" altLang="zh-CN" dirty="0"/>
              <a:t>b</a:t>
            </a:r>
            <a:r>
              <a:rPr lang="zh-CN" altLang="en-US" dirty="0"/>
              <a:t>之间路径的答案为</a:t>
            </a:r>
            <a:r>
              <a:rPr lang="en-US" altLang="zh-CN" dirty="0"/>
              <a:t>(a</a:t>
            </a:r>
            <a:r>
              <a:rPr lang="zh-CN" altLang="en-US" dirty="0"/>
              <a:t>所在联通块大小</a:t>
            </a:r>
            <a:r>
              <a:rPr lang="en-US" altLang="zh-CN" dirty="0"/>
              <a:t>-b</a:t>
            </a:r>
            <a:r>
              <a:rPr lang="zh-CN" altLang="en-US" dirty="0"/>
              <a:t>子树大小</a:t>
            </a:r>
            <a:r>
              <a:rPr lang="en-US" altLang="zh-CN" dirty="0"/>
              <a:t>)* b</a:t>
            </a:r>
            <a:r>
              <a:rPr lang="zh-CN" altLang="en-US" dirty="0"/>
              <a:t>子树大小</a:t>
            </a:r>
            <a:endParaRPr lang="en-US" altLang="zh-CN" dirty="0"/>
          </a:p>
        </p:txBody>
      </p:sp>
      <p:pic>
        <p:nvPicPr>
          <p:cNvPr id="115716" name="图片 3">
            <a:extLst>
              <a:ext uri="{FF2B5EF4-FFF2-40B4-BE49-F238E27FC236}">
                <a16:creationId xmlns:a16="http://schemas.microsoft.com/office/drawing/2014/main" id="{6A632E86-2997-4CDE-BAF2-1B93396B44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2800" y="3255963"/>
            <a:ext cx="3324225"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81121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0F55C6E-820B-43CB-8C9B-A422EBAF479C}"/>
              </a:ext>
            </a:extLst>
          </p:cNvPr>
          <p:cNvSpPr>
            <a:spLocks noGrp="1" noChangeArrowheads="1"/>
          </p:cNvSpPr>
          <p:nvPr>
            <p:ph type="title"/>
          </p:nvPr>
        </p:nvSpPr>
        <p:spPr/>
        <p:txBody>
          <a:bodyPr/>
          <a:lstStyle/>
          <a:p>
            <a:r>
              <a:rPr lang="en-US" altLang="zh-CN" dirty="0"/>
              <a:t>Solution</a:t>
            </a:r>
          </a:p>
        </p:txBody>
      </p:sp>
      <p:sp>
        <p:nvSpPr>
          <p:cNvPr id="116739" name="内容占位符 2">
            <a:extLst>
              <a:ext uri="{FF2B5EF4-FFF2-40B4-BE49-F238E27FC236}">
                <a16:creationId xmlns:a16="http://schemas.microsoft.com/office/drawing/2014/main" id="{EFF00119-91AB-4C38-B1EB-85778E8BA682}"/>
              </a:ext>
            </a:extLst>
          </p:cNvPr>
          <p:cNvSpPr>
            <a:spLocks noGrp="1" noChangeArrowheads="1"/>
          </p:cNvSpPr>
          <p:nvPr>
            <p:ph idx="1"/>
          </p:nvPr>
        </p:nvSpPr>
        <p:spPr/>
        <p:txBody>
          <a:bodyPr/>
          <a:lstStyle/>
          <a:p>
            <a:r>
              <a:rPr lang="zh-CN" altLang="en-US" dirty="0"/>
              <a:t>每个点维护子树大小，用并查集维护每个联通块的大小</a:t>
            </a:r>
            <a:endParaRPr lang="en-US" altLang="zh-CN" dirty="0"/>
          </a:p>
          <a:p>
            <a:r>
              <a:rPr lang="zh-CN" altLang="en-US" dirty="0"/>
              <a:t>则每次连接一条边的时候，等价于把一条链上的子树大小都加上一个值</a:t>
            </a:r>
          </a:p>
          <a:p>
            <a:r>
              <a:rPr lang="zh-CN" altLang="en-US" dirty="0"/>
              <a:t>比如连接</a:t>
            </a:r>
            <a:r>
              <a:rPr lang="en-US" altLang="zh-CN" dirty="0"/>
              <a:t>a</a:t>
            </a:r>
            <a:r>
              <a:rPr lang="zh-CN" altLang="en-US" dirty="0"/>
              <a:t>和</a:t>
            </a:r>
            <a:r>
              <a:rPr lang="en-US" altLang="zh-CN" dirty="0"/>
              <a:t>b</a:t>
            </a:r>
            <a:r>
              <a:rPr lang="zh-CN" altLang="en-US" dirty="0"/>
              <a:t>就是把：</a:t>
            </a:r>
          </a:p>
          <a:p>
            <a:r>
              <a:rPr lang="en-US" altLang="zh-CN" dirty="0"/>
              <a:t>a</a:t>
            </a:r>
            <a:r>
              <a:rPr lang="zh-CN" altLang="en-US" dirty="0"/>
              <a:t>所在联通块里面深度最低的那个点到</a:t>
            </a:r>
            <a:r>
              <a:rPr lang="en-US" altLang="zh-CN" dirty="0"/>
              <a:t>a</a:t>
            </a:r>
          </a:p>
          <a:p>
            <a:r>
              <a:rPr lang="zh-CN" altLang="en-US" dirty="0"/>
              <a:t>这一条链加一个数</a:t>
            </a:r>
          </a:p>
          <a:p>
            <a:r>
              <a:rPr lang="zh-CN" altLang="en-US" dirty="0"/>
              <a:t>深度最低的那个点用并查集维护即可</a:t>
            </a:r>
          </a:p>
          <a:p>
            <a:endParaRPr lang="zh-CN" altLang="en-US" dirty="0"/>
          </a:p>
        </p:txBody>
      </p:sp>
      <p:pic>
        <p:nvPicPr>
          <p:cNvPr id="116740" name="图片 3">
            <a:extLst>
              <a:ext uri="{FF2B5EF4-FFF2-40B4-BE49-F238E27FC236}">
                <a16:creationId xmlns:a16="http://schemas.microsoft.com/office/drawing/2014/main" id="{C5E4C2E8-90D3-4190-8F7E-03288399C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4238" y="3446463"/>
            <a:ext cx="3257550" cy="337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3445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83C8A514-728E-4CDA-97C7-E20AFE26895C}"/>
              </a:ext>
            </a:extLst>
          </p:cNvPr>
          <p:cNvSpPr>
            <a:spLocks noGrp="1" noChangeArrowheads="1"/>
          </p:cNvSpPr>
          <p:nvPr>
            <p:ph type="title"/>
          </p:nvPr>
        </p:nvSpPr>
        <p:spPr/>
        <p:txBody>
          <a:bodyPr/>
          <a:lstStyle/>
          <a:p>
            <a:r>
              <a:rPr lang="en-US" altLang="zh-CN" dirty="0"/>
              <a:t>Luogu4216 [SCOI2015]</a:t>
            </a:r>
            <a:r>
              <a:rPr lang="zh-CN" altLang="en-US" dirty="0"/>
              <a:t>情报传递</a:t>
            </a:r>
          </a:p>
        </p:txBody>
      </p:sp>
      <p:sp>
        <p:nvSpPr>
          <p:cNvPr id="109571" name="内容占位符 2">
            <a:extLst>
              <a:ext uri="{FF2B5EF4-FFF2-40B4-BE49-F238E27FC236}">
                <a16:creationId xmlns:a16="http://schemas.microsoft.com/office/drawing/2014/main" id="{EC2C0D33-344D-43D0-90EC-77F26C7A323C}"/>
              </a:ext>
            </a:extLst>
          </p:cNvPr>
          <p:cNvSpPr>
            <a:spLocks noGrp="1" noChangeArrowheads="1"/>
          </p:cNvSpPr>
          <p:nvPr>
            <p:ph idx="1"/>
          </p:nvPr>
        </p:nvSpPr>
        <p:spPr/>
        <p:txBody>
          <a:bodyPr/>
          <a:lstStyle/>
          <a:p>
            <a:r>
              <a:rPr lang="zh-CN" altLang="en-US" dirty="0"/>
              <a:t>给你一棵</a:t>
            </a:r>
            <a:r>
              <a:rPr lang="en-US" altLang="zh-CN" dirty="0"/>
              <a:t>n</a:t>
            </a:r>
            <a:r>
              <a:rPr lang="zh-CN" altLang="en-US" dirty="0"/>
              <a:t>个点的树，初始每个位置没有点权</a:t>
            </a:r>
            <a:endParaRPr lang="en-US" altLang="zh-CN" dirty="0"/>
          </a:p>
          <a:p>
            <a:r>
              <a:rPr lang="zh-CN" altLang="en-US" dirty="0"/>
              <a:t>有</a:t>
            </a:r>
            <a:r>
              <a:rPr lang="en-US" altLang="zh-CN" dirty="0"/>
              <a:t>m</a:t>
            </a:r>
            <a:r>
              <a:rPr lang="zh-CN" altLang="en-US" dirty="0"/>
              <a:t>次操作</a:t>
            </a:r>
            <a:endParaRPr lang="en-US" altLang="zh-CN" dirty="0"/>
          </a:p>
          <a:p>
            <a:r>
              <a:rPr lang="en-US" altLang="zh-CN" dirty="0"/>
              <a:t>1 x</a:t>
            </a:r>
            <a:r>
              <a:rPr lang="zh-CN" altLang="en-US" dirty="0"/>
              <a:t>：让一个点从当前时刻开始，每秒操作点权</a:t>
            </a:r>
            <a:r>
              <a:rPr lang="en-US" altLang="zh-CN" dirty="0"/>
              <a:t>++</a:t>
            </a:r>
          </a:p>
          <a:p>
            <a:r>
              <a:rPr lang="en-US" altLang="zh-CN" dirty="0"/>
              <a:t>2 x y c</a:t>
            </a:r>
            <a:r>
              <a:rPr lang="zh-CN" altLang="en-US" dirty="0"/>
              <a:t>：查询一条链中有多少点的点权大于</a:t>
            </a:r>
            <a:r>
              <a:rPr lang="en-US" altLang="zh-CN" dirty="0"/>
              <a:t>c</a:t>
            </a:r>
          </a:p>
          <a:p>
            <a:r>
              <a:rPr lang="zh-CN" altLang="en-US" dirty="0"/>
              <a:t>其中每秒操作点权</a:t>
            </a:r>
            <a:r>
              <a:rPr lang="en-US" altLang="zh-CN" dirty="0"/>
              <a:t>++</a:t>
            </a:r>
            <a:r>
              <a:rPr lang="zh-CN" altLang="en-US" dirty="0"/>
              <a:t>就是指我每操作一次，无论是否和那个点有关，那个点权值都会</a:t>
            </a:r>
            <a:r>
              <a:rPr lang="en-US" altLang="zh-CN" dirty="0"/>
              <a:t>++</a:t>
            </a:r>
          </a:p>
          <a:p>
            <a:r>
              <a:rPr lang="en-US" altLang="zh-CN" dirty="0"/>
              <a:t>1</a:t>
            </a:r>
            <a:r>
              <a:rPr lang="zh-CN" altLang="en-US" dirty="0"/>
              <a:t>操作对于每个点只会开始一次</a:t>
            </a:r>
          </a:p>
        </p:txBody>
      </p:sp>
    </p:spTree>
    <p:extLst>
      <p:ext uri="{BB962C8B-B14F-4D97-AF65-F5344CB8AC3E}">
        <p14:creationId xmlns:p14="http://schemas.microsoft.com/office/powerpoint/2010/main" val="29499206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标题 1">
            <a:extLst>
              <a:ext uri="{FF2B5EF4-FFF2-40B4-BE49-F238E27FC236}">
                <a16:creationId xmlns:a16="http://schemas.microsoft.com/office/drawing/2014/main" id="{7E9FEF9F-FC92-4B8A-8684-304B6912A8C2}"/>
              </a:ext>
            </a:extLst>
          </p:cNvPr>
          <p:cNvSpPr>
            <a:spLocks noGrp="1" noChangeArrowheads="1"/>
          </p:cNvSpPr>
          <p:nvPr>
            <p:ph type="title"/>
          </p:nvPr>
        </p:nvSpPr>
        <p:spPr/>
        <p:txBody>
          <a:bodyPr/>
          <a:lstStyle/>
          <a:p>
            <a:r>
              <a:rPr lang="zh-CN" altLang="en-US" dirty="0"/>
              <a:t>分析</a:t>
            </a:r>
            <a:endParaRPr lang="en-US" altLang="zh-CN" dirty="0"/>
          </a:p>
        </p:txBody>
      </p:sp>
      <p:sp>
        <p:nvSpPr>
          <p:cNvPr id="111619" name="内容占位符 2">
            <a:extLst>
              <a:ext uri="{FF2B5EF4-FFF2-40B4-BE49-F238E27FC236}">
                <a16:creationId xmlns:a16="http://schemas.microsoft.com/office/drawing/2014/main" id="{09B0BB59-3559-4EC1-9E2C-6FB77AA1884B}"/>
              </a:ext>
            </a:extLst>
          </p:cNvPr>
          <p:cNvSpPr>
            <a:spLocks noGrp="1" noChangeArrowheads="1"/>
          </p:cNvSpPr>
          <p:nvPr>
            <p:ph idx="1"/>
          </p:nvPr>
        </p:nvSpPr>
        <p:spPr/>
        <p:txBody>
          <a:bodyPr>
            <a:normAutofit/>
          </a:bodyPr>
          <a:lstStyle/>
          <a:p>
            <a:r>
              <a:rPr lang="zh-CN" altLang="en-US" dirty="0"/>
              <a:t>我们肯定不能每次把</a:t>
            </a:r>
            <a:r>
              <a:rPr lang="en-US" altLang="zh-CN" dirty="0"/>
              <a:t>1</a:t>
            </a:r>
            <a:r>
              <a:rPr lang="zh-CN" altLang="en-US" dirty="0"/>
              <a:t>操作的点</a:t>
            </a:r>
            <a:r>
              <a:rPr lang="en-US" altLang="zh-CN" dirty="0"/>
              <a:t>++</a:t>
            </a:r>
            <a:r>
              <a:rPr lang="zh-CN" altLang="en-US" dirty="0"/>
              <a:t>，这样复杂度不对</a:t>
            </a:r>
            <a:endParaRPr lang="en-US" altLang="zh-CN" dirty="0"/>
          </a:p>
          <a:p>
            <a:r>
              <a:rPr lang="zh-CN" altLang="en-US" dirty="0"/>
              <a:t>这个点每秒</a:t>
            </a:r>
            <a:r>
              <a:rPr lang="en-US" altLang="zh-CN" dirty="0"/>
              <a:t>+1</a:t>
            </a:r>
            <a:r>
              <a:rPr lang="zh-CN" altLang="en-US" dirty="0"/>
              <a:t>是很特殊的</a:t>
            </a:r>
            <a:endParaRPr lang="en-US" altLang="zh-CN" dirty="0"/>
          </a:p>
          <a:p>
            <a:r>
              <a:rPr lang="zh-CN" altLang="en-US" dirty="0"/>
              <a:t>考虑从这里入手题目</a:t>
            </a:r>
            <a:endParaRPr lang="en-US" altLang="zh-CN" dirty="0"/>
          </a:p>
        </p:txBody>
      </p:sp>
    </p:spTree>
    <p:extLst>
      <p:ext uri="{BB962C8B-B14F-4D97-AF65-F5344CB8AC3E}">
        <p14:creationId xmlns:p14="http://schemas.microsoft.com/office/powerpoint/2010/main" val="34168029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24589E31-1260-4B1E-9796-F7417590C385}"/>
              </a:ext>
            </a:extLst>
          </p:cNvPr>
          <p:cNvSpPr>
            <a:spLocks noGrp="1" noChangeArrowheads="1"/>
          </p:cNvSpPr>
          <p:nvPr>
            <p:ph type="title"/>
          </p:nvPr>
        </p:nvSpPr>
        <p:spPr/>
        <p:txBody>
          <a:bodyPr/>
          <a:lstStyle/>
          <a:p>
            <a:r>
              <a:rPr lang="en-US" altLang="zh-CN" dirty="0"/>
              <a:t>Solution</a:t>
            </a:r>
          </a:p>
        </p:txBody>
      </p:sp>
      <p:sp>
        <p:nvSpPr>
          <p:cNvPr id="112643" name="内容占位符 2">
            <a:extLst>
              <a:ext uri="{FF2B5EF4-FFF2-40B4-BE49-F238E27FC236}">
                <a16:creationId xmlns:a16="http://schemas.microsoft.com/office/drawing/2014/main" id="{0D3CE684-DBE3-4791-8178-E3484C66FB48}"/>
              </a:ext>
            </a:extLst>
          </p:cNvPr>
          <p:cNvSpPr>
            <a:spLocks noGrp="1" noChangeArrowheads="1"/>
          </p:cNvSpPr>
          <p:nvPr>
            <p:ph idx="1"/>
          </p:nvPr>
        </p:nvSpPr>
        <p:spPr/>
        <p:txBody>
          <a:bodyPr>
            <a:normAutofit/>
          </a:bodyPr>
          <a:lstStyle/>
          <a:p>
            <a:r>
              <a:rPr lang="zh-CN" altLang="en-US" dirty="0"/>
              <a:t>因为每秒只能</a:t>
            </a:r>
            <a:r>
              <a:rPr lang="en-US" altLang="zh-CN" dirty="0"/>
              <a:t>+1</a:t>
            </a:r>
          </a:p>
          <a:p>
            <a:r>
              <a:rPr lang="zh-CN" altLang="en-US" dirty="0"/>
              <a:t>所以在第</a:t>
            </a:r>
            <a:r>
              <a:rPr lang="en-US" altLang="zh-CN" dirty="0" err="1"/>
              <a:t>i</a:t>
            </a:r>
            <a:r>
              <a:rPr lang="zh-CN" altLang="en-US" dirty="0"/>
              <a:t>时刻查询</a:t>
            </a:r>
            <a:r>
              <a:rPr lang="en-US" altLang="zh-CN" dirty="0"/>
              <a:t>x</a:t>
            </a:r>
            <a:r>
              <a:rPr lang="zh-CN" altLang="en-US" dirty="0"/>
              <a:t>到</a:t>
            </a:r>
            <a:r>
              <a:rPr lang="en-US" altLang="zh-CN" dirty="0"/>
              <a:t>y</a:t>
            </a:r>
            <a:r>
              <a:rPr lang="zh-CN" altLang="en-US" dirty="0"/>
              <a:t>中</a:t>
            </a:r>
            <a:r>
              <a:rPr lang="en-US" altLang="zh-CN" dirty="0"/>
              <a:t>&gt;C</a:t>
            </a:r>
            <a:r>
              <a:rPr lang="zh-CN" altLang="en-US" dirty="0"/>
              <a:t>的点数</a:t>
            </a:r>
            <a:endParaRPr lang="en-US" altLang="zh-CN" dirty="0"/>
          </a:p>
          <a:p>
            <a:r>
              <a:rPr lang="zh-CN" altLang="en-US" dirty="0"/>
              <a:t>等价于在第</a:t>
            </a:r>
            <a:r>
              <a:rPr lang="en-US" altLang="zh-CN" dirty="0"/>
              <a:t>i-1</a:t>
            </a:r>
            <a:r>
              <a:rPr lang="zh-CN" altLang="en-US" dirty="0"/>
              <a:t>时刻查询</a:t>
            </a:r>
            <a:r>
              <a:rPr lang="en-US" altLang="zh-CN" dirty="0"/>
              <a:t>x</a:t>
            </a:r>
            <a:r>
              <a:rPr lang="zh-CN" altLang="en-US" dirty="0"/>
              <a:t>到</a:t>
            </a:r>
            <a:r>
              <a:rPr lang="en-US" altLang="zh-CN" dirty="0"/>
              <a:t>y</a:t>
            </a:r>
            <a:r>
              <a:rPr lang="zh-CN" altLang="en-US" dirty="0"/>
              <a:t>中</a:t>
            </a:r>
            <a:r>
              <a:rPr lang="en-US" altLang="zh-CN" dirty="0"/>
              <a:t>&gt;C-1</a:t>
            </a:r>
            <a:r>
              <a:rPr lang="zh-CN" altLang="en-US" dirty="0"/>
              <a:t>的点数</a:t>
            </a:r>
            <a:endParaRPr lang="en-US" altLang="zh-CN" dirty="0"/>
          </a:p>
          <a:p>
            <a:r>
              <a:rPr lang="zh-CN" altLang="en-US" dirty="0"/>
              <a:t>等价于在第</a:t>
            </a:r>
            <a:r>
              <a:rPr lang="en-US" altLang="zh-CN" dirty="0"/>
              <a:t>i-2</a:t>
            </a:r>
            <a:r>
              <a:rPr lang="zh-CN" altLang="en-US" dirty="0"/>
              <a:t>时刻查询</a:t>
            </a:r>
            <a:r>
              <a:rPr lang="en-US" altLang="zh-CN" dirty="0"/>
              <a:t>x</a:t>
            </a:r>
            <a:r>
              <a:rPr lang="zh-CN" altLang="en-US" dirty="0"/>
              <a:t>到</a:t>
            </a:r>
            <a:r>
              <a:rPr lang="en-US" altLang="zh-CN" dirty="0"/>
              <a:t>y</a:t>
            </a:r>
            <a:r>
              <a:rPr lang="zh-CN" altLang="en-US" dirty="0"/>
              <a:t>中</a:t>
            </a:r>
            <a:r>
              <a:rPr lang="en-US" altLang="zh-CN" dirty="0"/>
              <a:t>&gt;C-2</a:t>
            </a:r>
            <a:r>
              <a:rPr lang="zh-CN" altLang="en-US" dirty="0"/>
              <a:t>的点数</a:t>
            </a:r>
            <a:endParaRPr lang="en-US" altLang="zh-CN" dirty="0"/>
          </a:p>
          <a:p>
            <a:r>
              <a:rPr lang="en-US" altLang="zh-CN" dirty="0"/>
              <a:t>……</a:t>
            </a:r>
          </a:p>
          <a:p>
            <a:r>
              <a:rPr lang="zh-CN" altLang="en-US" dirty="0"/>
              <a:t>等价于在第</a:t>
            </a:r>
            <a:r>
              <a:rPr lang="en-US" altLang="zh-CN" dirty="0" err="1"/>
              <a:t>i</a:t>
            </a:r>
            <a:r>
              <a:rPr lang="en-US" altLang="zh-CN" dirty="0"/>
              <a:t>-C</a:t>
            </a:r>
            <a:r>
              <a:rPr lang="zh-CN" altLang="en-US" dirty="0"/>
              <a:t>时刻查询</a:t>
            </a:r>
            <a:r>
              <a:rPr lang="en-US" altLang="zh-CN" dirty="0"/>
              <a:t>x</a:t>
            </a:r>
            <a:r>
              <a:rPr lang="zh-CN" altLang="en-US" dirty="0"/>
              <a:t>到</a:t>
            </a:r>
            <a:r>
              <a:rPr lang="en-US" altLang="zh-CN" dirty="0"/>
              <a:t>y</a:t>
            </a:r>
            <a:r>
              <a:rPr lang="zh-CN" altLang="en-US" dirty="0"/>
              <a:t>中</a:t>
            </a:r>
            <a:r>
              <a:rPr lang="en-US" altLang="zh-CN" dirty="0"/>
              <a:t>&gt;0</a:t>
            </a:r>
            <a:r>
              <a:rPr lang="zh-CN" altLang="en-US" dirty="0"/>
              <a:t>的点数</a:t>
            </a:r>
            <a:endParaRPr lang="en-US" altLang="zh-CN" dirty="0"/>
          </a:p>
          <a:p>
            <a:r>
              <a:rPr lang="zh-CN" altLang="en-US" dirty="0"/>
              <a:t>等价于查询</a:t>
            </a:r>
            <a:r>
              <a:rPr lang="en-US" altLang="zh-CN" dirty="0" err="1"/>
              <a:t>i</a:t>
            </a:r>
            <a:r>
              <a:rPr lang="en-US" altLang="zh-CN" dirty="0"/>
              <a:t>-C</a:t>
            </a:r>
            <a:r>
              <a:rPr lang="zh-CN" altLang="en-US" dirty="0"/>
              <a:t>时刻时，链上有多少已经开始了的点</a:t>
            </a:r>
            <a:endParaRPr lang="en-US" altLang="zh-CN" dirty="0"/>
          </a:p>
        </p:txBody>
      </p:sp>
    </p:spTree>
    <p:extLst>
      <p:ext uri="{BB962C8B-B14F-4D97-AF65-F5344CB8AC3E}">
        <p14:creationId xmlns:p14="http://schemas.microsoft.com/office/powerpoint/2010/main" val="10813144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C63C-3BC6-44BC-9237-57076360249E}"/>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A43FDF7B-0E5D-4383-BC72-BE3317D4FEB4}"/>
              </a:ext>
            </a:extLst>
          </p:cNvPr>
          <p:cNvSpPr>
            <a:spLocks noGrp="1"/>
          </p:cNvSpPr>
          <p:nvPr>
            <p:ph idx="1"/>
          </p:nvPr>
        </p:nvSpPr>
        <p:spPr/>
        <p:txBody>
          <a:bodyPr/>
          <a:lstStyle/>
          <a:p>
            <a:r>
              <a:rPr lang="zh-CN" altLang="en-US" dirty="0"/>
              <a:t>把没有开始的点</a:t>
            </a:r>
            <a:r>
              <a:rPr lang="en-US" altLang="zh-CN" dirty="0"/>
              <a:t>x</a:t>
            </a:r>
            <a:r>
              <a:rPr lang="zh-CN" altLang="en-US" dirty="0"/>
              <a:t>看做</a:t>
            </a:r>
            <a:r>
              <a:rPr lang="en-US" altLang="zh-CN" dirty="0"/>
              <a:t>b[x]=0</a:t>
            </a:r>
            <a:r>
              <a:rPr lang="zh-CN" altLang="en-US" dirty="0"/>
              <a:t>，开始的点看做</a:t>
            </a:r>
            <a:r>
              <a:rPr lang="en-US" altLang="zh-CN" dirty="0"/>
              <a:t>b[x]=1</a:t>
            </a:r>
          </a:p>
          <a:p>
            <a:r>
              <a:rPr lang="zh-CN" altLang="en-US" dirty="0"/>
              <a:t>等价于查询第</a:t>
            </a:r>
            <a:r>
              <a:rPr lang="en-US" altLang="zh-CN" dirty="0" err="1"/>
              <a:t>i</a:t>
            </a:r>
            <a:r>
              <a:rPr lang="en-US" altLang="zh-CN" dirty="0"/>
              <a:t>-C</a:t>
            </a:r>
            <a:r>
              <a:rPr lang="zh-CN" altLang="en-US" dirty="0"/>
              <a:t>时刻链</a:t>
            </a:r>
            <a:r>
              <a:rPr lang="en-US" altLang="zh-CN" dirty="0"/>
              <a:t>x -&gt; y</a:t>
            </a:r>
            <a:r>
              <a:rPr lang="zh-CN" altLang="en-US" dirty="0"/>
              <a:t>上的</a:t>
            </a:r>
            <a:r>
              <a:rPr lang="en-US" altLang="zh-CN" dirty="0"/>
              <a:t>b</a:t>
            </a:r>
            <a:r>
              <a:rPr lang="zh-CN" altLang="en-US" dirty="0"/>
              <a:t>和</a:t>
            </a:r>
            <a:endParaRPr lang="en-US" altLang="zh-CN" dirty="0"/>
          </a:p>
          <a:p>
            <a:r>
              <a:rPr lang="zh-CN" altLang="en-US" dirty="0"/>
              <a:t>注意这里我们说的和与原题意中的意义不同</a:t>
            </a:r>
            <a:endParaRPr lang="en-US" altLang="zh-CN" dirty="0"/>
          </a:p>
          <a:p>
            <a:r>
              <a:rPr lang="zh-CN" altLang="en-US" dirty="0"/>
              <a:t>将一个点开始，即单点修改</a:t>
            </a:r>
            <a:endParaRPr lang="en-US" altLang="zh-CN" dirty="0"/>
          </a:p>
          <a:p>
            <a:r>
              <a:rPr lang="zh-CN" altLang="en-US" dirty="0"/>
              <a:t>通过之前讲的树上差分</a:t>
            </a:r>
            <a:r>
              <a:rPr lang="en-US" altLang="zh-CN" dirty="0"/>
              <a:t>+</a:t>
            </a:r>
            <a:r>
              <a:rPr lang="zh-CN" altLang="en-US" dirty="0"/>
              <a:t>树状树组直接维护即可</a:t>
            </a:r>
            <a:endParaRPr lang="en-US" altLang="zh-CN" dirty="0"/>
          </a:p>
          <a:p>
            <a:endParaRPr lang="en-US" altLang="zh-CN" dirty="0"/>
          </a:p>
          <a:p>
            <a:r>
              <a:rPr lang="en-US" altLang="zh-CN" dirty="0"/>
              <a:t>O( </a:t>
            </a:r>
            <a:r>
              <a:rPr lang="en-US" altLang="zh-CN" dirty="0" err="1"/>
              <a:t>n+mlogn</a:t>
            </a:r>
            <a:r>
              <a:rPr lang="en-US" altLang="zh-CN" dirty="0"/>
              <a:t> )</a:t>
            </a:r>
          </a:p>
          <a:p>
            <a:endParaRPr lang="zh-CN" altLang="en-US" dirty="0"/>
          </a:p>
        </p:txBody>
      </p:sp>
    </p:spTree>
    <p:extLst>
      <p:ext uri="{BB962C8B-B14F-4D97-AF65-F5344CB8AC3E}">
        <p14:creationId xmlns:p14="http://schemas.microsoft.com/office/powerpoint/2010/main" val="407321807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DA27B-5458-475C-B044-11DB82E6BC73}"/>
              </a:ext>
            </a:extLst>
          </p:cNvPr>
          <p:cNvSpPr>
            <a:spLocks noGrp="1"/>
          </p:cNvSpPr>
          <p:nvPr>
            <p:ph type="title"/>
          </p:nvPr>
        </p:nvSpPr>
        <p:spPr/>
        <p:txBody>
          <a:bodyPr/>
          <a:lstStyle/>
          <a:p>
            <a:r>
              <a:rPr lang="zh-CN" altLang="en-US" dirty="0"/>
              <a:t>杂题选讲</a:t>
            </a:r>
          </a:p>
        </p:txBody>
      </p:sp>
      <p:sp>
        <p:nvSpPr>
          <p:cNvPr id="3" name="内容占位符 2">
            <a:extLst>
              <a:ext uri="{FF2B5EF4-FFF2-40B4-BE49-F238E27FC236}">
                <a16:creationId xmlns:a16="http://schemas.microsoft.com/office/drawing/2014/main" id="{54AB8F77-35B7-4E8E-B1E3-1980AF462E41}"/>
              </a:ext>
            </a:extLst>
          </p:cNvPr>
          <p:cNvSpPr>
            <a:spLocks noGrp="1"/>
          </p:cNvSpPr>
          <p:nvPr>
            <p:ph idx="1"/>
          </p:nvPr>
        </p:nvSpPr>
        <p:spPr/>
        <p:txBody>
          <a:bodyPr/>
          <a:lstStyle/>
          <a:p>
            <a:r>
              <a:rPr lang="en-US" altLang="zh-CN" dirty="0" err="1"/>
              <a:t>qwq</a:t>
            </a:r>
            <a:endParaRPr lang="zh-CN" altLang="en-US" dirty="0"/>
          </a:p>
        </p:txBody>
      </p:sp>
    </p:spTree>
    <p:extLst>
      <p:ext uri="{BB962C8B-B14F-4D97-AF65-F5344CB8AC3E}">
        <p14:creationId xmlns:p14="http://schemas.microsoft.com/office/powerpoint/2010/main" val="12740095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538B47-55AD-4538-BC5A-C7524A88339D}"/>
              </a:ext>
            </a:extLst>
          </p:cNvPr>
          <p:cNvSpPr>
            <a:spLocks noGrp="1"/>
          </p:cNvSpPr>
          <p:nvPr>
            <p:ph type="title"/>
          </p:nvPr>
        </p:nvSpPr>
        <p:spPr/>
        <p:txBody>
          <a:bodyPr/>
          <a:lstStyle/>
          <a:p>
            <a:r>
              <a:rPr lang="en-US" altLang="zh-CN" dirty="0"/>
              <a:t>CF464E The Classic Problem 3000</a:t>
            </a:r>
            <a:endParaRPr lang="zh-CN" altLang="en-US" dirty="0"/>
          </a:p>
        </p:txBody>
      </p:sp>
      <p:sp>
        <p:nvSpPr>
          <p:cNvPr id="3" name="内容占位符 2">
            <a:extLst>
              <a:ext uri="{FF2B5EF4-FFF2-40B4-BE49-F238E27FC236}">
                <a16:creationId xmlns:a16="http://schemas.microsoft.com/office/drawing/2014/main" id="{C7FFDE99-4DC0-4F29-B096-6E210731E8C9}"/>
              </a:ext>
            </a:extLst>
          </p:cNvPr>
          <p:cNvSpPr>
            <a:spLocks noGrp="1"/>
          </p:cNvSpPr>
          <p:nvPr>
            <p:ph idx="1"/>
          </p:nvPr>
        </p:nvSpPr>
        <p:spPr/>
        <p:txBody>
          <a:bodyPr/>
          <a:lstStyle/>
          <a:p>
            <a:r>
              <a:rPr lang="zh-CN" altLang="en-US" dirty="0"/>
              <a:t>给定一张</a:t>
            </a:r>
            <a:r>
              <a:rPr lang="en-US" altLang="zh-CN" dirty="0"/>
              <a:t>n</a:t>
            </a:r>
            <a:r>
              <a:rPr lang="zh-CN" altLang="en-US" dirty="0"/>
              <a:t>个点</a:t>
            </a:r>
            <a:r>
              <a:rPr lang="en-US" altLang="zh-CN" dirty="0"/>
              <a:t>m</a:t>
            </a:r>
            <a:r>
              <a:rPr lang="zh-CN" altLang="en-US" dirty="0"/>
              <a:t>条边的无向图，每条边的边权为</a:t>
            </a:r>
            <a:r>
              <a:rPr lang="en-US" altLang="zh-CN" dirty="0"/>
              <a:t>pow(2,xi)</a:t>
            </a:r>
            <a:r>
              <a:rPr lang="zh-CN" altLang="en-US" dirty="0"/>
              <a:t>，求</a:t>
            </a:r>
            <a:r>
              <a:rPr lang="en-US" altLang="zh-CN" dirty="0"/>
              <a:t>s</a:t>
            </a:r>
            <a:r>
              <a:rPr lang="zh-CN" altLang="en-US" dirty="0"/>
              <a:t>到</a:t>
            </a:r>
            <a:r>
              <a:rPr lang="en-US" altLang="zh-CN" dirty="0"/>
              <a:t>t</a:t>
            </a:r>
            <a:r>
              <a:rPr lang="zh-CN" altLang="en-US" dirty="0"/>
              <a:t>的最短路，答案对</a:t>
            </a:r>
            <a:r>
              <a:rPr lang="en-US" altLang="zh-CN" dirty="0"/>
              <a:t>10^9+7</a:t>
            </a:r>
            <a:r>
              <a:rPr lang="zh-CN" altLang="en-US" dirty="0"/>
              <a:t>取模</a:t>
            </a:r>
          </a:p>
        </p:txBody>
      </p:sp>
    </p:spTree>
    <p:extLst>
      <p:ext uri="{BB962C8B-B14F-4D97-AF65-F5344CB8AC3E}">
        <p14:creationId xmlns:p14="http://schemas.microsoft.com/office/powerpoint/2010/main" val="297058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54E35-B106-4CE5-A1EC-D4A350E7D36F}"/>
              </a:ext>
            </a:extLst>
          </p:cNvPr>
          <p:cNvSpPr>
            <a:spLocks noGrp="1"/>
          </p:cNvSpPr>
          <p:nvPr>
            <p:ph type="title"/>
          </p:nvPr>
        </p:nvSpPr>
        <p:spPr/>
        <p:txBody>
          <a:bodyPr/>
          <a:lstStyle/>
          <a:p>
            <a:r>
              <a:rPr lang="en-US" altLang="zh-CN" dirty="0"/>
              <a:t>Solution</a:t>
            </a:r>
            <a:endParaRPr lang="zh-CN" altLang="en-US" dirty="0"/>
          </a:p>
        </p:txBody>
      </p:sp>
      <p:sp>
        <p:nvSpPr>
          <p:cNvPr id="3" name="Content Placeholder 2">
            <a:extLst>
              <a:ext uri="{FF2B5EF4-FFF2-40B4-BE49-F238E27FC236}">
                <a16:creationId xmlns:a16="http://schemas.microsoft.com/office/drawing/2014/main" id="{29B9BFEF-51D6-4E49-B833-68DA0ABAC08B}"/>
              </a:ext>
            </a:extLst>
          </p:cNvPr>
          <p:cNvSpPr>
            <a:spLocks noGrp="1"/>
          </p:cNvSpPr>
          <p:nvPr>
            <p:ph idx="1"/>
          </p:nvPr>
        </p:nvSpPr>
        <p:spPr/>
        <p:txBody>
          <a:bodyPr/>
          <a:lstStyle/>
          <a:p>
            <a:r>
              <a:rPr lang="zh-CN" altLang="en-US" dirty="0"/>
              <a:t>于是问题变为维护一个序列，支持单点修改，查询区间的</a:t>
            </a:r>
            <a:r>
              <a:rPr lang="en-US" altLang="zh-CN" dirty="0" err="1"/>
              <a:t>gcd</a:t>
            </a:r>
            <a:endParaRPr lang="en-US" altLang="zh-CN" dirty="0"/>
          </a:p>
          <a:p>
            <a:r>
              <a:rPr lang="zh-CN" altLang="en-US" dirty="0"/>
              <a:t>注意到知道两个区间的</a:t>
            </a:r>
            <a:r>
              <a:rPr lang="en-US" altLang="zh-CN" dirty="0" err="1"/>
              <a:t>gcd</a:t>
            </a:r>
            <a:r>
              <a:rPr lang="zh-CN" altLang="en-US" dirty="0"/>
              <a:t>时，合并的两个区间的</a:t>
            </a:r>
            <a:r>
              <a:rPr lang="en-US" altLang="zh-CN" dirty="0" err="1"/>
              <a:t>gcd</a:t>
            </a:r>
            <a:r>
              <a:rPr lang="zh-CN" altLang="en-US" dirty="0"/>
              <a:t>是可以直接合并的</a:t>
            </a:r>
            <a:endParaRPr lang="en-US" altLang="zh-CN" dirty="0"/>
          </a:p>
          <a:p>
            <a:r>
              <a:rPr lang="zh-CN" altLang="en-US" dirty="0"/>
              <a:t>可以使用线段树进行维护</a:t>
            </a:r>
            <a:endParaRPr lang="en-US" altLang="zh-CN" dirty="0"/>
          </a:p>
          <a:p>
            <a:endParaRPr lang="en-US" altLang="zh-CN" dirty="0"/>
          </a:p>
          <a:p>
            <a:r>
              <a:rPr lang="zh-CN" altLang="en-US" dirty="0"/>
              <a:t>总时间复杂度</a:t>
            </a:r>
            <a:r>
              <a:rPr lang="en-US" altLang="zh-CN" dirty="0"/>
              <a:t>O(</a:t>
            </a:r>
            <a:r>
              <a:rPr lang="en-US" altLang="zh-CN" dirty="0" err="1"/>
              <a:t>n+mlognlogv</a:t>
            </a:r>
            <a:r>
              <a:rPr lang="en-US" altLang="zh-CN" dirty="0"/>
              <a:t>)</a:t>
            </a:r>
          </a:p>
          <a:p>
            <a:r>
              <a:rPr lang="zh-CN" altLang="en-US" dirty="0"/>
              <a:t>实际上可以证明是</a:t>
            </a:r>
            <a:r>
              <a:rPr lang="en-US" altLang="zh-CN" dirty="0"/>
              <a:t>O(</a:t>
            </a:r>
            <a:r>
              <a:rPr lang="en-US" altLang="zh-CN" dirty="0" err="1"/>
              <a:t>n+m</a:t>
            </a:r>
            <a:r>
              <a:rPr lang="en-US" altLang="zh-CN" dirty="0"/>
              <a:t>(</a:t>
            </a:r>
            <a:r>
              <a:rPr lang="en-US" altLang="zh-CN" dirty="0" err="1"/>
              <a:t>logn+logv</a:t>
            </a:r>
            <a:r>
              <a:rPr lang="en-US" altLang="zh-CN" dirty="0"/>
              <a:t>))</a:t>
            </a:r>
            <a:endParaRPr lang="zh-CN" altLang="en-US" dirty="0"/>
          </a:p>
        </p:txBody>
      </p:sp>
    </p:spTree>
    <p:extLst>
      <p:ext uri="{BB962C8B-B14F-4D97-AF65-F5344CB8AC3E}">
        <p14:creationId xmlns:p14="http://schemas.microsoft.com/office/powerpoint/2010/main" val="7077866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1BA1B5-4511-4D4E-8434-A75888F3C5E8}"/>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DF135B20-0BA5-4497-B797-F38736DE7ADE}"/>
              </a:ext>
            </a:extLst>
          </p:cNvPr>
          <p:cNvSpPr>
            <a:spLocks noGrp="1"/>
          </p:cNvSpPr>
          <p:nvPr>
            <p:ph idx="1"/>
          </p:nvPr>
        </p:nvSpPr>
        <p:spPr/>
        <p:txBody>
          <a:bodyPr/>
          <a:lstStyle/>
          <a:p>
            <a:r>
              <a:rPr lang="zh-CN" altLang="en-US" dirty="0"/>
              <a:t>考虑直接对这个图跑</a:t>
            </a:r>
            <a:r>
              <a:rPr lang="en-US" altLang="zh-CN" dirty="0"/>
              <a:t>Dijkstra</a:t>
            </a:r>
            <a:r>
              <a:rPr lang="zh-CN" altLang="en-US" dirty="0"/>
              <a:t>求最短路</a:t>
            </a:r>
            <a:endParaRPr lang="en-US" altLang="zh-CN" dirty="0"/>
          </a:p>
          <a:p>
            <a:r>
              <a:rPr lang="zh-CN" altLang="en-US" dirty="0"/>
              <a:t>边权比较大需要高精度维护</a:t>
            </a:r>
            <a:endParaRPr lang="en-US" altLang="zh-CN" dirty="0"/>
          </a:p>
          <a:p>
            <a:r>
              <a:rPr lang="zh-CN" altLang="en-US" dirty="0"/>
              <a:t>如何利用边权的特殊性？</a:t>
            </a:r>
            <a:endParaRPr lang="en-US" altLang="zh-CN" dirty="0"/>
          </a:p>
          <a:p>
            <a:r>
              <a:rPr lang="en-US" altLang="zh-CN" dirty="0"/>
              <a:t>Dijkstra</a:t>
            </a:r>
            <a:r>
              <a:rPr lang="zh-CN" altLang="en-US" dirty="0"/>
              <a:t>需要支持什么操作？</a:t>
            </a:r>
            <a:endParaRPr lang="en-US" altLang="zh-CN" dirty="0"/>
          </a:p>
          <a:p>
            <a:r>
              <a:rPr lang="zh-CN" altLang="en-US" dirty="0"/>
              <a:t>支持</a:t>
            </a:r>
            <a:r>
              <a:rPr lang="en-US" altLang="zh-CN" dirty="0" err="1"/>
              <a:t>dist</a:t>
            </a:r>
            <a:r>
              <a:rPr lang="en-US" altLang="zh-CN" dirty="0"/>
              <a:t>[x]=</a:t>
            </a:r>
            <a:r>
              <a:rPr lang="en-US" altLang="zh-CN" dirty="0" err="1"/>
              <a:t>dist</a:t>
            </a:r>
            <a:r>
              <a:rPr lang="en-US" altLang="zh-CN" dirty="0"/>
              <a:t>[y]+v[x-&gt;y]//x-&gt;y</a:t>
            </a:r>
            <a:r>
              <a:rPr lang="zh-CN" altLang="en-US" dirty="0"/>
              <a:t>边权，以及比较</a:t>
            </a:r>
            <a:r>
              <a:rPr lang="en-US" altLang="zh-CN" dirty="0" err="1"/>
              <a:t>dist</a:t>
            </a:r>
            <a:r>
              <a:rPr lang="en-US" altLang="zh-CN" dirty="0"/>
              <a:t>[x]</a:t>
            </a:r>
            <a:r>
              <a:rPr lang="zh-CN" altLang="en-US" dirty="0"/>
              <a:t>和</a:t>
            </a:r>
            <a:r>
              <a:rPr lang="en-US" altLang="zh-CN" dirty="0" err="1"/>
              <a:t>dist</a:t>
            </a:r>
            <a:r>
              <a:rPr lang="en-US" altLang="zh-CN" dirty="0"/>
              <a:t>[y]</a:t>
            </a:r>
          </a:p>
        </p:txBody>
      </p:sp>
    </p:spTree>
    <p:extLst>
      <p:ext uri="{BB962C8B-B14F-4D97-AF65-F5344CB8AC3E}">
        <p14:creationId xmlns:p14="http://schemas.microsoft.com/office/powerpoint/2010/main" val="8239872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44CE21-7BD6-4EE6-B211-9FB2ED6A2155}"/>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06AB6123-1CA4-4082-AC5B-FB3CCA7AF031}"/>
              </a:ext>
            </a:extLst>
          </p:cNvPr>
          <p:cNvSpPr>
            <a:spLocks noGrp="1"/>
          </p:cNvSpPr>
          <p:nvPr>
            <p:ph idx="1"/>
          </p:nvPr>
        </p:nvSpPr>
        <p:spPr/>
        <p:txBody>
          <a:bodyPr/>
          <a:lstStyle/>
          <a:p>
            <a:r>
              <a:rPr lang="zh-CN" altLang="en-US" dirty="0"/>
              <a:t>可以发现如果我们对边权开一个值域上的数据结构维护，如</a:t>
            </a:r>
            <a:r>
              <a:rPr lang="en-US" altLang="zh-CN" dirty="0"/>
              <a:t>01trie</a:t>
            </a:r>
          </a:p>
          <a:p>
            <a:r>
              <a:rPr lang="zh-CN" altLang="en-US" dirty="0"/>
              <a:t>则</a:t>
            </a:r>
            <a:r>
              <a:rPr lang="en-US" altLang="zh-CN" dirty="0" err="1"/>
              <a:t>dist</a:t>
            </a:r>
            <a:r>
              <a:rPr lang="en-US" altLang="zh-CN" dirty="0"/>
              <a:t>[x]</a:t>
            </a:r>
            <a:r>
              <a:rPr lang="zh-CN" altLang="en-US" dirty="0"/>
              <a:t>是用</a:t>
            </a:r>
            <a:r>
              <a:rPr lang="en-US" altLang="zh-CN" dirty="0"/>
              <a:t>01trie</a:t>
            </a:r>
            <a:r>
              <a:rPr lang="zh-CN" altLang="en-US" dirty="0"/>
              <a:t>存的一个二进制数</a:t>
            </a:r>
            <a:endParaRPr lang="en-US" altLang="zh-CN" dirty="0"/>
          </a:p>
          <a:p>
            <a:r>
              <a:rPr lang="en-US" altLang="zh-CN" dirty="0" err="1"/>
              <a:t>dist</a:t>
            </a:r>
            <a:r>
              <a:rPr lang="en-US" altLang="zh-CN" dirty="0"/>
              <a:t>[x]=</a:t>
            </a:r>
            <a:r>
              <a:rPr lang="en-US" altLang="zh-CN" dirty="0" err="1"/>
              <a:t>dist</a:t>
            </a:r>
            <a:r>
              <a:rPr lang="en-US" altLang="zh-CN" dirty="0"/>
              <a:t>[y]+v[x-&gt;y]</a:t>
            </a:r>
            <a:r>
              <a:rPr lang="zh-CN" altLang="en-US" dirty="0"/>
              <a:t>等价于将</a:t>
            </a:r>
            <a:r>
              <a:rPr lang="en-US" altLang="zh-CN" dirty="0" err="1"/>
              <a:t>dist</a:t>
            </a:r>
            <a:r>
              <a:rPr lang="en-US" altLang="zh-CN" dirty="0"/>
              <a:t>[y]</a:t>
            </a:r>
            <a:r>
              <a:rPr lang="zh-CN" altLang="en-US" dirty="0"/>
              <a:t>复制过来，然后进行修改，想到使用可持久化的数据结构维护</a:t>
            </a:r>
            <a:endParaRPr lang="en-US" altLang="zh-CN" dirty="0"/>
          </a:p>
        </p:txBody>
      </p:sp>
    </p:spTree>
    <p:extLst>
      <p:ext uri="{BB962C8B-B14F-4D97-AF65-F5344CB8AC3E}">
        <p14:creationId xmlns:p14="http://schemas.microsoft.com/office/powerpoint/2010/main" val="4286084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6B3811-2819-4319-9684-8E6C0B5022F0}"/>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6FBAA6C0-8212-4D5F-90FB-34DAE19E0744}"/>
              </a:ext>
            </a:extLst>
          </p:cNvPr>
          <p:cNvSpPr>
            <a:spLocks noGrp="1"/>
          </p:cNvSpPr>
          <p:nvPr>
            <p:ph idx="1"/>
          </p:nvPr>
        </p:nvSpPr>
        <p:spPr/>
        <p:txBody>
          <a:bodyPr/>
          <a:lstStyle/>
          <a:p>
            <a:r>
              <a:rPr lang="zh-CN" altLang="en-US" dirty="0"/>
              <a:t>加法如何实现？</a:t>
            </a:r>
            <a:endParaRPr lang="en-US" altLang="zh-CN" dirty="0"/>
          </a:p>
          <a:p>
            <a:r>
              <a:rPr lang="zh-CN" altLang="en-US" dirty="0"/>
              <a:t>这个边权的特殊性导致我们只会发生一段进位</a:t>
            </a:r>
            <a:endParaRPr lang="en-US" altLang="zh-CN" dirty="0"/>
          </a:p>
          <a:p>
            <a:r>
              <a:rPr lang="zh-CN" altLang="en-US" dirty="0"/>
              <a:t>进位即在</a:t>
            </a:r>
            <a:r>
              <a:rPr lang="en-US" altLang="zh-CN" dirty="0"/>
              <a:t>trie</a:t>
            </a:r>
            <a:r>
              <a:rPr lang="zh-CN" altLang="en-US" dirty="0"/>
              <a:t>上二分出这段进位的区间（这里二分是不多</a:t>
            </a:r>
            <a:r>
              <a:rPr lang="en-US" altLang="zh-CN" dirty="0"/>
              <a:t>log</a:t>
            </a:r>
            <a:r>
              <a:rPr lang="zh-CN" altLang="en-US" dirty="0"/>
              <a:t>的）</a:t>
            </a:r>
            <a:endParaRPr lang="en-US" altLang="zh-CN" dirty="0"/>
          </a:p>
          <a:p>
            <a:r>
              <a:rPr lang="zh-CN" altLang="en-US" dirty="0"/>
              <a:t>可以维护一下子树内是否全是</a:t>
            </a:r>
            <a:r>
              <a:rPr lang="en-US" altLang="zh-CN" dirty="0"/>
              <a:t>1</a:t>
            </a:r>
            <a:r>
              <a:rPr lang="zh-CN" altLang="en-US" dirty="0"/>
              <a:t>，然后用那个向上走然后向下走的二分方法即可找出这个区间</a:t>
            </a:r>
            <a:endParaRPr lang="en-US" altLang="zh-CN" dirty="0"/>
          </a:p>
          <a:p>
            <a:r>
              <a:rPr lang="zh-CN" altLang="en-US" dirty="0"/>
              <a:t>然后打一个区间修改为</a:t>
            </a:r>
            <a:r>
              <a:rPr lang="en-US" altLang="zh-CN" dirty="0"/>
              <a:t>0</a:t>
            </a:r>
            <a:r>
              <a:rPr lang="zh-CN" altLang="en-US" dirty="0"/>
              <a:t>的标记即可</a:t>
            </a:r>
            <a:endParaRPr lang="en-US" altLang="zh-CN" dirty="0"/>
          </a:p>
          <a:p>
            <a:r>
              <a:rPr lang="zh-CN" altLang="en-US" dirty="0"/>
              <a:t>如果觉得可持久化数据结构不能区间修改打标记下放标记的人请仔细想想自己的理由成不成立</a:t>
            </a:r>
          </a:p>
          <a:p>
            <a:endParaRPr lang="zh-CN" altLang="en-US" dirty="0"/>
          </a:p>
        </p:txBody>
      </p:sp>
      <p:pic>
        <p:nvPicPr>
          <p:cNvPr id="7" name="图片 6">
            <a:extLst>
              <a:ext uri="{FF2B5EF4-FFF2-40B4-BE49-F238E27FC236}">
                <a16:creationId xmlns:a16="http://schemas.microsoft.com/office/drawing/2014/main" id="{6BC3C632-D84F-4B09-AE8E-CD0250E806A2}"/>
              </a:ext>
            </a:extLst>
          </p:cNvPr>
          <p:cNvPicPr>
            <a:picLocks noChangeAspect="1"/>
          </p:cNvPicPr>
          <p:nvPr/>
        </p:nvPicPr>
        <p:blipFill>
          <a:blip r:embed="rId2"/>
          <a:stretch>
            <a:fillRect/>
          </a:stretch>
        </p:blipFill>
        <p:spPr>
          <a:xfrm>
            <a:off x="7835316" y="3774137"/>
            <a:ext cx="3117297" cy="1029696"/>
          </a:xfrm>
          <a:prstGeom prst="rect">
            <a:avLst/>
          </a:prstGeom>
        </p:spPr>
      </p:pic>
    </p:spTree>
    <p:extLst>
      <p:ext uri="{BB962C8B-B14F-4D97-AF65-F5344CB8AC3E}">
        <p14:creationId xmlns:p14="http://schemas.microsoft.com/office/powerpoint/2010/main" val="27684029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CA6D57-E25A-48A8-8DB6-4214910F6A97}"/>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1951519C-39B2-4601-9D6C-316BAA62ED39}"/>
              </a:ext>
            </a:extLst>
          </p:cNvPr>
          <p:cNvSpPr>
            <a:spLocks noGrp="1"/>
          </p:cNvSpPr>
          <p:nvPr>
            <p:ph idx="1"/>
          </p:nvPr>
        </p:nvSpPr>
        <p:spPr/>
        <p:txBody>
          <a:bodyPr/>
          <a:lstStyle/>
          <a:p>
            <a:r>
              <a:rPr lang="zh-CN" altLang="en-US" dirty="0"/>
              <a:t>比较如何实现？</a:t>
            </a:r>
            <a:endParaRPr lang="en-US" altLang="zh-CN" dirty="0"/>
          </a:p>
          <a:p>
            <a:r>
              <a:rPr lang="zh-CN" altLang="en-US" dirty="0"/>
              <a:t>数据结构如何维护高精度数，支持比大小？</a:t>
            </a:r>
            <a:endParaRPr lang="en-US" altLang="zh-CN" dirty="0"/>
          </a:p>
          <a:p>
            <a:r>
              <a:rPr lang="zh-CN" altLang="en-US" dirty="0"/>
              <a:t>区间哈希</a:t>
            </a:r>
            <a:r>
              <a:rPr lang="en-US" altLang="zh-CN" dirty="0"/>
              <a:t>LCP</a:t>
            </a:r>
            <a:r>
              <a:rPr lang="zh-CN" altLang="en-US" dirty="0"/>
              <a:t>的方法即可</a:t>
            </a:r>
            <a:endParaRPr lang="en-US" altLang="zh-CN" dirty="0"/>
          </a:p>
          <a:p>
            <a:r>
              <a:rPr lang="zh-CN" altLang="en-US" dirty="0"/>
              <a:t>注意到这里比大小是不用外层套二分的，因为</a:t>
            </a:r>
            <a:r>
              <a:rPr lang="en-US" altLang="zh-CN" dirty="0"/>
              <a:t>trie</a:t>
            </a:r>
            <a:r>
              <a:rPr lang="zh-CN" altLang="en-US" dirty="0"/>
              <a:t>结构相同，所以可以直接在两个</a:t>
            </a:r>
            <a:r>
              <a:rPr lang="en-US" altLang="zh-CN" dirty="0"/>
              <a:t>trie</a:t>
            </a:r>
            <a:r>
              <a:rPr lang="zh-CN" altLang="en-US" dirty="0"/>
              <a:t>上一起二分来找到第一个不相同的位置</a:t>
            </a:r>
            <a:endParaRPr lang="en-US" altLang="zh-CN" dirty="0"/>
          </a:p>
          <a:p>
            <a:endParaRPr lang="en-US" altLang="zh-CN" dirty="0"/>
          </a:p>
          <a:p>
            <a:r>
              <a:rPr lang="zh-CN" altLang="en-US" dirty="0"/>
              <a:t>总时间复杂度</a:t>
            </a:r>
            <a:r>
              <a:rPr lang="en-US" altLang="zh-CN" dirty="0"/>
              <a:t>O((</a:t>
            </a:r>
            <a:r>
              <a:rPr lang="en-US" altLang="zh-CN" dirty="0" err="1"/>
              <a:t>m+nlogn</a:t>
            </a:r>
            <a:r>
              <a:rPr lang="en-US" altLang="zh-CN" dirty="0"/>
              <a:t>)</a:t>
            </a:r>
            <a:r>
              <a:rPr lang="en-US" altLang="zh-CN" dirty="0" err="1"/>
              <a:t>logx</a:t>
            </a:r>
            <a:r>
              <a:rPr lang="en-US" altLang="zh-CN" dirty="0"/>
              <a:t>)</a:t>
            </a:r>
            <a:endParaRPr lang="zh-CN" altLang="en-US" dirty="0"/>
          </a:p>
        </p:txBody>
      </p:sp>
    </p:spTree>
    <p:extLst>
      <p:ext uri="{BB962C8B-B14F-4D97-AF65-F5344CB8AC3E}">
        <p14:creationId xmlns:p14="http://schemas.microsoft.com/office/powerpoint/2010/main" val="3355861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8208DA-6FFD-4755-B994-B292EE6E63D4}"/>
              </a:ext>
            </a:extLst>
          </p:cNvPr>
          <p:cNvSpPr>
            <a:spLocks noGrp="1"/>
          </p:cNvSpPr>
          <p:nvPr>
            <p:ph type="title"/>
          </p:nvPr>
        </p:nvSpPr>
        <p:spPr/>
        <p:txBody>
          <a:bodyPr/>
          <a:lstStyle/>
          <a:p>
            <a:r>
              <a:rPr lang="en-US" altLang="zh-CN" dirty="0"/>
              <a:t>CF536E </a:t>
            </a:r>
            <a:r>
              <a:rPr lang="en-US" altLang="zh-CN" dirty="0" err="1"/>
              <a:t>Tavas</a:t>
            </a:r>
            <a:r>
              <a:rPr lang="en-US" altLang="zh-CN" dirty="0"/>
              <a:t> on the Path 3100</a:t>
            </a:r>
            <a:endParaRPr lang="zh-CN" altLang="en-US" dirty="0"/>
          </a:p>
        </p:txBody>
      </p:sp>
      <p:sp>
        <p:nvSpPr>
          <p:cNvPr id="3" name="内容占位符 2">
            <a:extLst>
              <a:ext uri="{FF2B5EF4-FFF2-40B4-BE49-F238E27FC236}">
                <a16:creationId xmlns:a16="http://schemas.microsoft.com/office/drawing/2014/main" id="{2F4A7E9D-4B84-410E-A637-62C371C40767}"/>
              </a:ext>
            </a:extLst>
          </p:cNvPr>
          <p:cNvSpPr>
            <a:spLocks noGrp="1"/>
          </p:cNvSpPr>
          <p:nvPr>
            <p:ph idx="1"/>
          </p:nvPr>
        </p:nvSpPr>
        <p:spPr/>
        <p:txBody>
          <a:bodyPr/>
          <a:lstStyle/>
          <a:p>
            <a:r>
              <a:rPr lang="zh-CN" altLang="en-US" dirty="0"/>
              <a:t>给定一棵</a:t>
            </a:r>
            <a:r>
              <a:rPr lang="en-US" altLang="zh-CN" dirty="0"/>
              <a:t>n</a:t>
            </a:r>
            <a:r>
              <a:rPr lang="zh-CN" altLang="en-US" dirty="0"/>
              <a:t>个节点的树，每条边有边权。</a:t>
            </a:r>
            <a:endParaRPr lang="en-US" altLang="zh-CN" dirty="0"/>
          </a:p>
          <a:p>
            <a:r>
              <a:rPr lang="zh-CN" altLang="en-US" dirty="0"/>
              <a:t>有</a:t>
            </a:r>
            <a:r>
              <a:rPr lang="en-US" altLang="zh-CN" dirty="0"/>
              <a:t>m</a:t>
            </a:r>
            <a:r>
              <a:rPr lang="zh-CN" altLang="en-US" dirty="0"/>
              <a:t>个询问，形式为</a:t>
            </a:r>
            <a:r>
              <a:rPr lang="en-US" altLang="zh-CN" dirty="0"/>
              <a:t>(</a:t>
            </a:r>
            <a:r>
              <a:rPr lang="en-US" altLang="zh-CN" dirty="0" err="1"/>
              <a:t>u,v,l</a:t>
            </a:r>
            <a:r>
              <a:rPr lang="en-US" altLang="zh-CN" dirty="0"/>
              <a:t>)</a:t>
            </a:r>
            <a:r>
              <a:rPr lang="zh-CN" altLang="en-US" dirty="0"/>
              <a:t>，求</a:t>
            </a:r>
            <a:r>
              <a:rPr lang="en-US" altLang="zh-CN" dirty="0"/>
              <a:t>u</a:t>
            </a:r>
            <a:r>
              <a:rPr lang="zh-CN" altLang="en-US" dirty="0"/>
              <a:t>到</a:t>
            </a:r>
            <a:r>
              <a:rPr lang="en-US" altLang="zh-CN" dirty="0"/>
              <a:t>v</a:t>
            </a:r>
            <a:r>
              <a:rPr lang="zh-CN" altLang="en-US" dirty="0"/>
              <a:t>的路径，假设长度为</a:t>
            </a:r>
            <a:r>
              <a:rPr lang="en-US" altLang="zh-CN" dirty="0"/>
              <a:t>p</a:t>
            </a:r>
            <a:r>
              <a:rPr lang="zh-CN" altLang="en-US" dirty="0"/>
              <a:t>，第</a:t>
            </a:r>
            <a:r>
              <a:rPr lang="en-US" altLang="zh-CN" dirty="0" err="1"/>
              <a:t>i</a:t>
            </a:r>
            <a:r>
              <a:rPr lang="zh-CN" altLang="en-US" dirty="0"/>
              <a:t>条边权值为</a:t>
            </a:r>
            <a:r>
              <a:rPr lang="en-US" altLang="zh-CN" dirty="0"/>
              <a:t>xi</a:t>
            </a:r>
            <a:r>
              <a:rPr lang="zh-CN" altLang="en-US" dirty="0"/>
              <a:t>，构造一个长度为</a:t>
            </a:r>
            <a:r>
              <a:rPr lang="en-US" altLang="zh-CN" dirty="0"/>
              <a:t>p</a:t>
            </a:r>
            <a:r>
              <a:rPr lang="zh-CN" altLang="en-US" dirty="0"/>
              <a:t>的</a:t>
            </a:r>
            <a:r>
              <a:rPr lang="en-US" altLang="zh-CN" dirty="0"/>
              <a:t>01</a:t>
            </a:r>
            <a:r>
              <a:rPr lang="zh-CN" altLang="en-US" dirty="0"/>
              <a:t>串</a:t>
            </a:r>
            <a:r>
              <a:rPr lang="en-US" altLang="zh-CN" dirty="0"/>
              <a:t>s</a:t>
            </a:r>
            <a:r>
              <a:rPr lang="zh-CN" altLang="en-US" dirty="0"/>
              <a:t>，如果</a:t>
            </a:r>
            <a:r>
              <a:rPr lang="en-US" altLang="zh-CN" dirty="0"/>
              <a:t>xi&gt;=l</a:t>
            </a:r>
            <a:r>
              <a:rPr lang="zh-CN" altLang="en-US" dirty="0"/>
              <a:t>，那么</a:t>
            </a:r>
            <a:r>
              <a:rPr lang="en-US" altLang="zh-CN" dirty="0" err="1"/>
              <a:t>si</a:t>
            </a:r>
            <a:r>
              <a:rPr lang="en-US" altLang="zh-CN" dirty="0"/>
              <a:t>=1</a:t>
            </a:r>
            <a:r>
              <a:rPr lang="zh-CN" altLang="en-US" dirty="0"/>
              <a:t>，否则</a:t>
            </a:r>
            <a:r>
              <a:rPr lang="en-US" altLang="zh-CN" dirty="0" err="1"/>
              <a:t>si</a:t>
            </a:r>
            <a:r>
              <a:rPr lang="en-US" altLang="zh-CN" dirty="0"/>
              <a:t>=0</a:t>
            </a:r>
            <a:r>
              <a:rPr lang="zh-CN" altLang="en-US" dirty="0"/>
              <a:t>。</a:t>
            </a:r>
            <a:endParaRPr lang="en-US" altLang="zh-CN" dirty="0"/>
          </a:p>
          <a:p>
            <a:r>
              <a:rPr lang="zh-CN" altLang="en-US" dirty="0"/>
              <a:t>对于得到的串</a:t>
            </a:r>
            <a:r>
              <a:rPr lang="en-US" altLang="zh-CN" dirty="0"/>
              <a:t>s</a:t>
            </a:r>
            <a:r>
              <a:rPr lang="zh-CN" altLang="en-US" dirty="0"/>
              <a:t>，假设它有</a:t>
            </a:r>
            <a:r>
              <a:rPr lang="en-US" altLang="zh-CN" dirty="0"/>
              <a:t>k</a:t>
            </a:r>
            <a:r>
              <a:rPr lang="zh-CN" altLang="en-US" dirty="0"/>
              <a:t>段连续的</a:t>
            </a:r>
            <a:r>
              <a:rPr lang="en-US" altLang="zh-CN" dirty="0"/>
              <a:t>1</a:t>
            </a:r>
            <a:r>
              <a:rPr lang="zh-CN" altLang="en-US" dirty="0"/>
              <a:t>，第</a:t>
            </a:r>
            <a:r>
              <a:rPr lang="en-US" altLang="zh-CN" dirty="0" err="1"/>
              <a:t>i</a:t>
            </a:r>
            <a:r>
              <a:rPr lang="zh-CN" altLang="en-US" dirty="0"/>
              <a:t>段长度为</a:t>
            </a:r>
            <a:r>
              <a:rPr lang="en-US" altLang="zh-CN" dirty="0"/>
              <a:t>pi</a:t>
            </a:r>
            <a:r>
              <a:rPr lang="zh-CN" altLang="en-US" dirty="0"/>
              <a:t>，那么要你输出所有</a:t>
            </a:r>
            <a:r>
              <a:rPr lang="en-US" altLang="zh-CN" dirty="0"/>
              <a:t>f[pi]</a:t>
            </a:r>
            <a:r>
              <a:rPr lang="zh-CN" altLang="en-US" dirty="0"/>
              <a:t>的和，其中</a:t>
            </a:r>
            <a:r>
              <a:rPr lang="en-US" altLang="zh-CN" dirty="0"/>
              <a:t>f</a:t>
            </a:r>
            <a:r>
              <a:rPr lang="zh-CN" altLang="en-US" dirty="0"/>
              <a:t>数组一开始就给出。</a:t>
            </a:r>
          </a:p>
        </p:txBody>
      </p:sp>
    </p:spTree>
    <p:extLst>
      <p:ext uri="{BB962C8B-B14F-4D97-AF65-F5344CB8AC3E}">
        <p14:creationId xmlns:p14="http://schemas.microsoft.com/office/powerpoint/2010/main" val="15882684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A5815E-1626-4B03-AAFA-AA20E34F8D19}"/>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16267FF-6926-42A0-9022-FBEE1E848A8A}"/>
              </a:ext>
            </a:extLst>
          </p:cNvPr>
          <p:cNvSpPr>
            <a:spLocks noGrp="1"/>
          </p:cNvSpPr>
          <p:nvPr>
            <p:ph idx="1"/>
          </p:nvPr>
        </p:nvSpPr>
        <p:spPr/>
        <p:txBody>
          <a:bodyPr/>
          <a:lstStyle/>
          <a:p>
            <a:r>
              <a:rPr lang="zh-CN" altLang="en-US" dirty="0"/>
              <a:t>将询问的</a:t>
            </a:r>
            <a:r>
              <a:rPr lang="en-US" altLang="zh-CN" dirty="0"/>
              <a:t>l</a:t>
            </a:r>
            <a:r>
              <a:rPr lang="zh-CN" altLang="en-US" dirty="0"/>
              <a:t>和树上权值一起离线</a:t>
            </a:r>
            <a:endParaRPr lang="en-US" altLang="zh-CN" dirty="0"/>
          </a:p>
          <a:p>
            <a:r>
              <a:rPr lang="zh-CN" altLang="en-US" dirty="0"/>
              <a:t>问题变为单点</a:t>
            </a:r>
            <a:r>
              <a:rPr lang="en-US" altLang="zh-CN" dirty="0"/>
              <a:t>0</a:t>
            </a:r>
            <a:r>
              <a:rPr lang="zh-CN" altLang="en-US" dirty="0"/>
              <a:t>变</a:t>
            </a:r>
            <a:r>
              <a:rPr lang="en-US" altLang="zh-CN" dirty="0"/>
              <a:t>1</a:t>
            </a:r>
            <a:r>
              <a:rPr lang="zh-CN" altLang="en-US" dirty="0"/>
              <a:t>，查询链上每个极长</a:t>
            </a:r>
            <a:r>
              <a:rPr lang="en-US" altLang="zh-CN" dirty="0"/>
              <a:t>1</a:t>
            </a:r>
            <a:r>
              <a:rPr lang="zh-CN" altLang="en-US" dirty="0"/>
              <a:t>段的</a:t>
            </a:r>
            <a:r>
              <a:rPr lang="en-US" altLang="zh-CN" dirty="0"/>
              <a:t>f</a:t>
            </a:r>
            <a:r>
              <a:rPr lang="zh-CN" altLang="en-US" dirty="0"/>
              <a:t>和</a:t>
            </a:r>
            <a:endParaRPr lang="en-US" altLang="zh-CN" dirty="0"/>
          </a:p>
          <a:p>
            <a:r>
              <a:rPr lang="zh-CN" altLang="en-US" dirty="0"/>
              <a:t>考虑使用静态</a:t>
            </a:r>
            <a:r>
              <a:rPr lang="en-US" altLang="zh-CN" dirty="0"/>
              <a:t>LCT</a:t>
            </a:r>
            <a:r>
              <a:rPr lang="zh-CN" altLang="en-US" dirty="0"/>
              <a:t>，这样只用合并</a:t>
            </a:r>
            <a:r>
              <a:rPr lang="en-US" altLang="zh-CN" dirty="0" err="1"/>
              <a:t>logn</a:t>
            </a:r>
            <a:r>
              <a:rPr lang="zh-CN" altLang="en-US" dirty="0"/>
              <a:t>段，每段维护出内部的答案以及两端的极长</a:t>
            </a:r>
            <a:r>
              <a:rPr lang="en-US" altLang="zh-CN" dirty="0"/>
              <a:t>1</a:t>
            </a:r>
            <a:r>
              <a:rPr lang="zh-CN" altLang="en-US" dirty="0"/>
              <a:t>个数，合并的时候算一下父亲节点除两端以外内部的</a:t>
            </a:r>
            <a:r>
              <a:rPr lang="en-US" altLang="zh-CN" dirty="0"/>
              <a:t>f</a:t>
            </a:r>
            <a:r>
              <a:rPr lang="zh-CN" altLang="en-US" dirty="0"/>
              <a:t>和</a:t>
            </a:r>
            <a:endParaRPr lang="en-US" altLang="zh-CN" dirty="0"/>
          </a:p>
          <a:p>
            <a:endParaRPr lang="en-US" altLang="zh-CN" dirty="0"/>
          </a:p>
          <a:p>
            <a:br>
              <a:rPr lang="en-US" altLang="zh-CN" dirty="0"/>
            </a:br>
            <a:r>
              <a:rPr lang="en-US" altLang="zh-CN" dirty="0"/>
              <a:t>O((</a:t>
            </a:r>
            <a:r>
              <a:rPr lang="en-US" altLang="zh-CN" dirty="0" err="1"/>
              <a:t>n+m</a:t>
            </a:r>
            <a:r>
              <a:rPr lang="en-US" altLang="zh-CN" dirty="0"/>
              <a:t>)</a:t>
            </a:r>
            <a:r>
              <a:rPr lang="en-US" altLang="zh-CN" dirty="0" err="1"/>
              <a:t>logn</a:t>
            </a:r>
            <a:r>
              <a:rPr lang="en-US" altLang="zh-CN" dirty="0"/>
              <a:t>)</a:t>
            </a:r>
            <a:endParaRPr lang="zh-CN" altLang="en-US" dirty="0"/>
          </a:p>
        </p:txBody>
      </p:sp>
    </p:spTree>
    <p:extLst>
      <p:ext uri="{BB962C8B-B14F-4D97-AF65-F5344CB8AC3E}">
        <p14:creationId xmlns:p14="http://schemas.microsoft.com/office/powerpoint/2010/main" val="214434062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pic>
        <p:nvPicPr>
          <p:cNvPr id="8" name="内容占位符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9660" y="1700808"/>
            <a:ext cx="9168340" cy="5157192"/>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74A8A-CED7-40CF-903D-1AE1B6C38060}"/>
              </a:ext>
            </a:extLst>
          </p:cNvPr>
          <p:cNvSpPr>
            <a:spLocks noGrp="1"/>
          </p:cNvSpPr>
          <p:nvPr>
            <p:ph type="title"/>
          </p:nvPr>
        </p:nvSpPr>
        <p:spPr/>
        <p:txBody>
          <a:bodyPr>
            <a:normAutofit/>
          </a:bodyPr>
          <a:lstStyle/>
          <a:p>
            <a:r>
              <a:rPr lang="en-US" altLang="zh-CN" dirty="0"/>
              <a:t>Luogu6327 </a:t>
            </a:r>
            <a:r>
              <a:rPr lang="zh-CN" altLang="en-US" dirty="0"/>
              <a:t>区间加区间</a:t>
            </a:r>
            <a:r>
              <a:rPr lang="en-US" altLang="zh-CN" dirty="0"/>
              <a:t>sin</a:t>
            </a:r>
            <a:r>
              <a:rPr lang="zh-CN" altLang="en-US" dirty="0"/>
              <a:t>和</a:t>
            </a:r>
          </a:p>
        </p:txBody>
      </p:sp>
      <p:pic>
        <p:nvPicPr>
          <p:cNvPr id="5" name="内容占位符 4">
            <a:extLst>
              <a:ext uri="{FF2B5EF4-FFF2-40B4-BE49-F238E27FC236}">
                <a16:creationId xmlns:a16="http://schemas.microsoft.com/office/drawing/2014/main" id="{3B0013B3-66AA-4DF6-B1DB-CF5278E78C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8"/>
            <a:ext cx="7748687" cy="1800200"/>
          </a:xfrm>
        </p:spPr>
      </p:pic>
    </p:spTree>
    <p:extLst>
      <p:ext uri="{BB962C8B-B14F-4D97-AF65-F5344CB8AC3E}">
        <p14:creationId xmlns:p14="http://schemas.microsoft.com/office/powerpoint/2010/main" val="768574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75DEF-D7BB-4399-AD5B-D8089256296A}"/>
              </a:ext>
            </a:extLst>
          </p:cNvPr>
          <p:cNvSpPr>
            <a:spLocks noGrp="1"/>
          </p:cNvSpPr>
          <p:nvPr>
            <p:ph type="title"/>
          </p:nvPr>
        </p:nvSpPr>
        <p:spPr/>
        <p:txBody>
          <a:bodyPr/>
          <a:lstStyle/>
          <a:p>
            <a:r>
              <a:rPr lang="en-US" altLang="zh-CN" dirty="0"/>
              <a:t>Solution</a:t>
            </a:r>
            <a:endParaRPr lang="zh-CN" altLang="en-US" dirty="0"/>
          </a:p>
        </p:txBody>
      </p:sp>
      <p:sp>
        <p:nvSpPr>
          <p:cNvPr id="3" name="内容占位符 2">
            <a:extLst>
              <a:ext uri="{FF2B5EF4-FFF2-40B4-BE49-F238E27FC236}">
                <a16:creationId xmlns:a16="http://schemas.microsoft.com/office/drawing/2014/main" id="{70D1F408-F8CF-4923-A748-4EC5B133DCAE}"/>
              </a:ext>
            </a:extLst>
          </p:cNvPr>
          <p:cNvSpPr>
            <a:spLocks noGrp="1"/>
          </p:cNvSpPr>
          <p:nvPr>
            <p:ph idx="1"/>
          </p:nvPr>
        </p:nvSpPr>
        <p:spPr/>
        <p:txBody>
          <a:bodyPr/>
          <a:lstStyle/>
          <a:p>
            <a:r>
              <a:rPr lang="zh-CN" altLang="en-US" dirty="0"/>
              <a:t>考虑这个区间</a:t>
            </a:r>
            <a:r>
              <a:rPr lang="en-US" altLang="zh-CN" dirty="0"/>
              <a:t>sin</a:t>
            </a:r>
            <a:r>
              <a:rPr lang="zh-CN" altLang="en-US" dirty="0"/>
              <a:t>和如何维护</a:t>
            </a:r>
            <a:endParaRPr lang="en-US" altLang="zh-CN" dirty="0"/>
          </a:p>
          <a:p>
            <a:r>
              <a:rPr lang="zh-CN" altLang="en-US" dirty="0"/>
              <a:t>大家都记得数学课学过一个东西叫做和差角公式吗</a:t>
            </a:r>
            <a:endParaRPr lang="en-US" altLang="zh-CN" dirty="0"/>
          </a:p>
        </p:txBody>
      </p:sp>
    </p:spTree>
    <p:extLst>
      <p:ext uri="{BB962C8B-B14F-4D97-AF65-F5344CB8AC3E}">
        <p14:creationId xmlns:p14="http://schemas.microsoft.com/office/powerpoint/2010/main" val="25167060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TotalTime>
  <Words>4555</Words>
  <Application>Microsoft Office PowerPoint</Application>
  <PresentationFormat>宽屏</PresentationFormat>
  <Paragraphs>353</Paragraphs>
  <Slides>76</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76</vt:i4>
      </vt:variant>
    </vt:vector>
  </HeadingPairs>
  <TitlesOfParts>
    <vt:vector size="81" baseType="lpstr">
      <vt:lpstr>-apple-system</vt:lpstr>
      <vt:lpstr>等线</vt:lpstr>
      <vt:lpstr>等线 Light</vt:lpstr>
      <vt:lpstr>Arial</vt:lpstr>
      <vt:lpstr>Office Theme</vt:lpstr>
      <vt:lpstr>阳间数据结构</vt:lpstr>
      <vt:lpstr>自我介绍</vt:lpstr>
      <vt:lpstr>序列维护</vt:lpstr>
      <vt:lpstr>Codechef DGCD（弱化版）</vt:lpstr>
      <vt:lpstr>分析</vt:lpstr>
      <vt:lpstr>Solution</vt:lpstr>
      <vt:lpstr>Solution</vt:lpstr>
      <vt:lpstr>Luogu6327 区间加区间sin和</vt:lpstr>
      <vt:lpstr>Solution</vt:lpstr>
      <vt:lpstr>Solution</vt:lpstr>
      <vt:lpstr>Luogu6617查找 Search</vt:lpstr>
      <vt:lpstr>Solution</vt:lpstr>
      <vt:lpstr>Solution</vt:lpstr>
      <vt:lpstr>Solution</vt:lpstr>
      <vt:lpstr>Solution</vt:lpstr>
      <vt:lpstr>CF453E Little Pony and Lord Tirek</vt:lpstr>
      <vt:lpstr>Solution</vt:lpstr>
      <vt:lpstr>Solution</vt:lpstr>
      <vt:lpstr>Solution</vt:lpstr>
      <vt:lpstr>HDU 6315 Naive Operations</vt:lpstr>
      <vt:lpstr>Solution</vt:lpstr>
      <vt:lpstr>Solution</vt:lpstr>
      <vt:lpstr>CF702F T-Shirts</vt:lpstr>
      <vt:lpstr>Solution</vt:lpstr>
      <vt:lpstr>Solution</vt:lpstr>
      <vt:lpstr>Solution</vt:lpstr>
      <vt:lpstr>Luogu7447 [Ynoi2007] rgxsxrs</vt:lpstr>
      <vt:lpstr>Solution</vt:lpstr>
      <vt:lpstr>Solution</vt:lpstr>
      <vt:lpstr>Solution</vt:lpstr>
      <vt:lpstr>CF1446D2 Frequency Problem</vt:lpstr>
      <vt:lpstr>Solution</vt:lpstr>
      <vt:lpstr>Solution</vt:lpstr>
      <vt:lpstr>Solution</vt:lpstr>
      <vt:lpstr>Solution</vt:lpstr>
      <vt:lpstr>Solution</vt:lpstr>
      <vt:lpstr>Luogu4062 [Code+#1]Yazid 的新生舞会</vt:lpstr>
      <vt:lpstr>Solution</vt:lpstr>
      <vt:lpstr>Solution</vt:lpstr>
      <vt:lpstr>CF765F Souvenirs</vt:lpstr>
      <vt:lpstr>Solution</vt:lpstr>
      <vt:lpstr>Solution</vt:lpstr>
      <vt:lpstr>Solution</vt:lpstr>
      <vt:lpstr>树上问题</vt:lpstr>
      <vt:lpstr>51nod 1766 树上的最远点对</vt:lpstr>
      <vt:lpstr>分析</vt:lpstr>
      <vt:lpstr>Solution</vt:lpstr>
      <vt:lpstr>Solution</vt:lpstr>
      <vt:lpstr>Loj 6276</vt:lpstr>
      <vt:lpstr>分析</vt:lpstr>
      <vt:lpstr>Solution</vt:lpstr>
      <vt:lpstr>Solution</vt:lpstr>
      <vt:lpstr>Solution</vt:lpstr>
      <vt:lpstr>Solution</vt:lpstr>
      <vt:lpstr>Luogu4211 [LNOI2014]LCA</vt:lpstr>
      <vt:lpstr>Solution</vt:lpstr>
      <vt:lpstr>Solution</vt:lpstr>
      <vt:lpstr>Solution</vt:lpstr>
      <vt:lpstr>Luogu4219 [BJOI2014]大融合</vt:lpstr>
      <vt:lpstr>分析</vt:lpstr>
      <vt:lpstr>Solution</vt:lpstr>
      <vt:lpstr>Solution</vt:lpstr>
      <vt:lpstr>Solution</vt:lpstr>
      <vt:lpstr>Luogu4216 [SCOI2015]情报传递</vt:lpstr>
      <vt:lpstr>分析</vt:lpstr>
      <vt:lpstr>Solution</vt:lpstr>
      <vt:lpstr>Solution</vt:lpstr>
      <vt:lpstr>杂题选讲</vt:lpstr>
      <vt:lpstr>CF464E The Classic Problem 3000</vt:lpstr>
      <vt:lpstr>Solution</vt:lpstr>
      <vt:lpstr>Solution</vt:lpstr>
      <vt:lpstr>Solution</vt:lpstr>
      <vt:lpstr>Solution</vt:lpstr>
      <vt:lpstr>CF536E Tavas on the Path 3100</vt:lpstr>
      <vt:lpstr>Solution</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 Chengze</dc:creator>
  <cp:lastModifiedBy>Cai Chengze</cp:lastModifiedBy>
  <cp:revision>38</cp:revision>
  <dcterms:created xsi:type="dcterms:W3CDTF">2021-08-04T05:31:48Z</dcterms:created>
  <dcterms:modified xsi:type="dcterms:W3CDTF">2021-08-25T16:07:22Z</dcterms:modified>
</cp:coreProperties>
</file>