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4" r:id="rId24"/>
    <p:sldId id="278" r:id="rId25"/>
    <p:sldId id="280" r:id="rId26"/>
    <p:sldId id="281" r:id="rId27"/>
  </p:sldIdLst>
  <p:sldSz cx="13004800" cy="9753600"/>
  <p:notesSz cx="13004800" cy="97536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>
      <p:cViewPr varScale="1">
        <p:scale>
          <a:sx n="76" d="100"/>
          <a:sy n="76" d="100"/>
        </p:scale>
        <p:origin x="1768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06400" y="86233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4">
                <a:moveTo>
                  <a:pt x="0" y="0"/>
                </a:moveTo>
                <a:lnTo>
                  <a:pt x="12192001" y="127"/>
                </a:lnTo>
              </a:path>
            </a:pathLst>
          </a:custGeom>
          <a:ln w="1270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06400" y="86741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4">
                <a:moveTo>
                  <a:pt x="0" y="0"/>
                </a:moveTo>
                <a:lnTo>
                  <a:pt x="12192001" y="127"/>
                </a:lnTo>
              </a:path>
            </a:pathLst>
          </a:custGeom>
          <a:ln w="1270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3700" y="6415193"/>
            <a:ext cx="12217400" cy="202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93700" y="6415193"/>
            <a:ext cx="12217400" cy="202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06400" y="25654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2001" y="127"/>
                </a:lnTo>
              </a:path>
            </a:pathLst>
          </a:custGeom>
          <a:ln w="1270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06400" y="26162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2001" y="127"/>
                </a:lnTo>
              </a:path>
            </a:pathLst>
          </a:custGeom>
          <a:ln w="1270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314864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314864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314864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901700"/>
            <a:ext cx="12192000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rgbClr val="314864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1954" y="4696967"/>
            <a:ext cx="12200890" cy="2260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wm-2020-vsm-model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irlab.ntu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0" y="8864600"/>
            <a:ext cx="961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5C86B9"/>
                </a:solidFill>
                <a:latin typeface="Palatino Linotype"/>
                <a:cs typeface="Palatino Linotype"/>
              </a:rPr>
              <a:t>20</a:t>
            </a:r>
            <a:r>
              <a:rPr lang="en-US" altLang="zh-TW" sz="1800" i="1" spc="-5" dirty="0">
                <a:solidFill>
                  <a:srgbClr val="5C86B9"/>
                </a:solidFill>
                <a:latin typeface="Palatino Linotype"/>
                <a:cs typeface="Palatino Linotype"/>
              </a:rPr>
              <a:t>20</a:t>
            </a:r>
            <a:r>
              <a:rPr sz="1800" i="1" spc="-5" dirty="0">
                <a:solidFill>
                  <a:srgbClr val="5C86B9"/>
                </a:solidFill>
                <a:latin typeface="Palatino Linotype"/>
                <a:cs typeface="Palatino Linotype"/>
              </a:rPr>
              <a:t>/</a:t>
            </a:r>
            <a:r>
              <a:rPr lang="en-US" altLang="zh-TW" sz="1800" i="1" spc="-5" dirty="0">
                <a:solidFill>
                  <a:srgbClr val="5C86B9"/>
                </a:solidFill>
                <a:latin typeface="Palatino Linotype"/>
                <a:cs typeface="Palatino Linotype"/>
              </a:rPr>
              <a:t>4</a:t>
            </a:r>
            <a:r>
              <a:rPr sz="1800" i="1" spc="-5" dirty="0">
                <a:solidFill>
                  <a:srgbClr val="5C86B9"/>
                </a:solidFill>
                <a:latin typeface="Palatino Linotype"/>
                <a:cs typeface="Palatino Linotype"/>
              </a:rPr>
              <a:t>/</a:t>
            </a:r>
            <a:r>
              <a:rPr lang="en-US" altLang="zh-TW" i="1" spc="-5" dirty="0">
                <a:solidFill>
                  <a:srgbClr val="5C86B9"/>
                </a:solidFill>
                <a:latin typeface="Palatino Linotype"/>
                <a:cs typeface="Palatino Linotype"/>
              </a:rPr>
              <a:t>3</a:t>
            </a:r>
            <a:endParaRPr sz="1800" dirty="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700" y="6415193"/>
            <a:ext cx="6995795" cy="2028189"/>
          </a:xfrm>
          <a:prstGeom prst="rect">
            <a:avLst/>
          </a:prstGeom>
        </p:spPr>
        <p:txBody>
          <a:bodyPr vert="horz" wrap="square" lIns="0" tIns="493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85"/>
              </a:spcBef>
            </a:pPr>
            <a:r>
              <a:rPr sz="6400" spc="-240" dirty="0">
                <a:solidFill>
                  <a:srgbClr val="314864"/>
                </a:solidFill>
                <a:latin typeface="Century"/>
                <a:cs typeface="Century"/>
              </a:rPr>
              <a:t>Programming</a:t>
            </a:r>
            <a:r>
              <a:rPr sz="6400" spc="-315" dirty="0">
                <a:solidFill>
                  <a:srgbClr val="314864"/>
                </a:solidFill>
                <a:latin typeface="Century"/>
                <a:cs typeface="Century"/>
              </a:rPr>
              <a:t> </a:t>
            </a:r>
            <a:r>
              <a:rPr sz="6400" spc="-50" dirty="0">
                <a:solidFill>
                  <a:srgbClr val="314864"/>
                </a:solidFill>
                <a:latin typeface="Century"/>
                <a:cs typeface="Century"/>
              </a:rPr>
              <a:t>HW1</a:t>
            </a:r>
            <a:endParaRPr sz="6400" dirty="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400" spc="-75" dirty="0">
                <a:solidFill>
                  <a:srgbClr val="5C86B9"/>
                </a:solidFill>
                <a:latin typeface="Book Antiqua"/>
                <a:cs typeface="Book Antiqua"/>
              </a:rPr>
              <a:t>Web </a:t>
            </a:r>
            <a:r>
              <a:rPr sz="2400" spc="-5" dirty="0">
                <a:solidFill>
                  <a:srgbClr val="5C86B9"/>
                </a:solidFill>
                <a:latin typeface="Book Antiqua"/>
                <a:cs typeface="Book Antiqua"/>
              </a:rPr>
              <a:t>Retrieval </a:t>
            </a:r>
            <a:r>
              <a:rPr sz="2400" dirty="0">
                <a:solidFill>
                  <a:srgbClr val="5C86B9"/>
                </a:solidFill>
                <a:latin typeface="Book Antiqua"/>
                <a:cs typeface="Book Antiqua"/>
              </a:rPr>
              <a:t>and Mining Spring</a:t>
            </a:r>
            <a:r>
              <a:rPr sz="2400" spc="60" dirty="0">
                <a:solidFill>
                  <a:srgbClr val="5C86B9"/>
                </a:solidFill>
                <a:latin typeface="Book Antiqua"/>
                <a:cs typeface="Book Antiqua"/>
              </a:rPr>
              <a:t> </a:t>
            </a:r>
            <a:r>
              <a:rPr sz="2400" dirty="0">
                <a:solidFill>
                  <a:srgbClr val="5C86B9"/>
                </a:solidFill>
                <a:latin typeface="Book Antiqua"/>
                <a:cs typeface="Book Antiqua"/>
              </a:rPr>
              <a:t>20</a:t>
            </a:r>
            <a:r>
              <a:rPr lang="en-US" altLang="zh-TW" sz="2400" dirty="0">
                <a:solidFill>
                  <a:srgbClr val="5C86B9"/>
                </a:solidFill>
                <a:latin typeface="Book Antiqua"/>
                <a:cs typeface="Book Antiqua"/>
              </a:rPr>
              <a:t>20</a:t>
            </a:r>
            <a:endParaRPr sz="2400" dirty="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901700"/>
            <a:ext cx="82105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Query </a:t>
            </a:r>
            <a:r>
              <a:rPr spc="-245" dirty="0"/>
              <a:t>File </a:t>
            </a:r>
            <a:r>
              <a:rPr spc="-385" dirty="0"/>
              <a:t>Format</a:t>
            </a:r>
            <a:r>
              <a:rPr spc="-520" dirty="0"/>
              <a:t> </a:t>
            </a:r>
            <a:endParaRPr sz="3400"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3106877"/>
            <a:ext cx="1695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70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4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3041395"/>
            <a:ext cx="1116457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7380" algn="l"/>
              </a:tabLst>
            </a:pPr>
            <a:r>
              <a:rPr sz="2050" spc="-5" dirty="0">
                <a:latin typeface="Book Antiqua"/>
                <a:cs typeface="Book Antiqua"/>
              </a:rPr>
              <a:t>The </a:t>
            </a:r>
            <a:r>
              <a:rPr sz="2050" dirty="0">
                <a:latin typeface="Book Antiqua"/>
                <a:cs typeface="Book Antiqua"/>
              </a:rPr>
              <a:t>NTCIR topic </a:t>
            </a:r>
            <a:r>
              <a:rPr sz="2050" spc="-5" dirty="0">
                <a:latin typeface="Book Antiqua"/>
                <a:cs typeface="Book Antiqua"/>
              </a:rPr>
              <a:t>format conforms </a:t>
            </a:r>
            <a:r>
              <a:rPr sz="2050" dirty="0">
                <a:latin typeface="Book Antiqua"/>
                <a:cs typeface="Book Antiqua"/>
              </a:rPr>
              <a:t>to </a:t>
            </a:r>
            <a:r>
              <a:rPr sz="2050" spc="-5" dirty="0">
                <a:latin typeface="Book Antiqua"/>
                <a:cs typeface="Book Antiqua"/>
              </a:rPr>
              <a:t>XML </a:t>
            </a:r>
            <a:r>
              <a:rPr sz="2050" dirty="0">
                <a:latin typeface="Book Antiqua"/>
                <a:cs typeface="Book Antiqua"/>
              </a:rPr>
              <a:t>1.0, </a:t>
            </a:r>
            <a:r>
              <a:rPr sz="2050" spc="-5" dirty="0">
                <a:latin typeface="Book Antiqua"/>
                <a:cs typeface="Book Antiqua"/>
              </a:rPr>
              <a:t>in</a:t>
            </a:r>
            <a:r>
              <a:rPr sz="2050" spc="20" dirty="0">
                <a:latin typeface="Book Antiqua"/>
                <a:cs typeface="Book Antiqua"/>
              </a:rPr>
              <a:t> </a:t>
            </a:r>
            <a:r>
              <a:rPr sz="2050" dirty="0">
                <a:latin typeface="Book Antiqua"/>
                <a:cs typeface="Book Antiqua"/>
              </a:rPr>
              <a:t>which</a:t>
            </a:r>
            <a:r>
              <a:rPr sz="2050" spc="10" dirty="0">
                <a:latin typeface="Book Antiqua"/>
                <a:cs typeface="Book Antiqua"/>
              </a:rPr>
              <a:t> </a:t>
            </a:r>
            <a:r>
              <a:rPr sz="2050" spc="-5" dirty="0">
                <a:latin typeface="Book Antiqua"/>
                <a:cs typeface="Book Antiqua"/>
              </a:rPr>
              <a:t>the	document </a:t>
            </a:r>
            <a:r>
              <a:rPr sz="2050" dirty="0">
                <a:latin typeface="Book Antiqua"/>
                <a:cs typeface="Book Antiqua"/>
              </a:rPr>
              <a:t>is </a:t>
            </a:r>
            <a:r>
              <a:rPr sz="2050" spc="-10" dirty="0">
                <a:latin typeface="Book Antiqua"/>
                <a:cs typeface="Book Antiqua"/>
              </a:rPr>
              <a:t>rooted </a:t>
            </a:r>
            <a:r>
              <a:rPr sz="2050" dirty="0">
                <a:latin typeface="Book Antiqua"/>
                <a:cs typeface="Book Antiqua"/>
              </a:rPr>
              <a:t>at an &lt;xml&gt;</a:t>
            </a:r>
            <a:r>
              <a:rPr sz="2050" spc="-20" dirty="0">
                <a:latin typeface="Book Antiqua"/>
                <a:cs typeface="Book Antiqua"/>
              </a:rPr>
              <a:t> </a:t>
            </a:r>
            <a:r>
              <a:rPr sz="2050" dirty="0">
                <a:latin typeface="Book Antiqua"/>
                <a:cs typeface="Book Antiqua"/>
              </a:rPr>
              <a:t>tag.</a:t>
            </a:r>
            <a:endParaRPr sz="205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3754577"/>
            <a:ext cx="1695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70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4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100" y="3646220"/>
            <a:ext cx="11910060" cy="73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799"/>
              </a:lnSpc>
              <a:spcBef>
                <a:spcPts val="100"/>
              </a:spcBef>
              <a:tabLst>
                <a:tab pos="2230120" algn="l"/>
              </a:tabLst>
            </a:pPr>
            <a:r>
              <a:rPr sz="2050" spc="-5" dirty="0">
                <a:latin typeface="Book Antiqua"/>
                <a:cs typeface="Book Antiqua"/>
              </a:rPr>
              <a:t>The </a:t>
            </a:r>
            <a:r>
              <a:rPr sz="2050" spc="-10" dirty="0">
                <a:latin typeface="Book Antiqua"/>
                <a:cs typeface="Book Antiqua"/>
              </a:rPr>
              <a:t>file </a:t>
            </a:r>
            <a:r>
              <a:rPr sz="2050" spc="-5" dirty="0">
                <a:latin typeface="Book Antiqua"/>
                <a:cs typeface="Book Antiqua"/>
              </a:rPr>
              <a:t>contains multiple topics, each </a:t>
            </a:r>
            <a:r>
              <a:rPr sz="2050" dirty="0">
                <a:latin typeface="Book Antiqua"/>
                <a:cs typeface="Book Antiqua"/>
              </a:rPr>
              <a:t>of </a:t>
            </a:r>
            <a:r>
              <a:rPr sz="2050" spc="-5" dirty="0">
                <a:latin typeface="Book Antiqua"/>
                <a:cs typeface="Book Antiqua"/>
              </a:rPr>
              <a:t>them </a:t>
            </a:r>
            <a:r>
              <a:rPr sz="2050" dirty="0">
                <a:latin typeface="Book Antiqua"/>
                <a:cs typeface="Book Antiqua"/>
              </a:rPr>
              <a:t>is </a:t>
            </a:r>
            <a:r>
              <a:rPr sz="2050" spc="-5" dirty="0">
                <a:latin typeface="Book Antiqua"/>
                <a:cs typeface="Book Antiqua"/>
              </a:rPr>
              <a:t>enclosed in </a:t>
            </a:r>
            <a:r>
              <a:rPr sz="2050" dirty="0">
                <a:latin typeface="Book Antiqua"/>
                <a:cs typeface="Book Antiqua"/>
              </a:rPr>
              <a:t>a &lt;topic&gt; tag. In </a:t>
            </a:r>
            <a:r>
              <a:rPr sz="2050" spc="-5" dirty="0">
                <a:latin typeface="Book Antiqua"/>
                <a:cs typeface="Book Antiqua"/>
              </a:rPr>
              <a:t>each </a:t>
            </a:r>
            <a:r>
              <a:rPr sz="2050" dirty="0">
                <a:latin typeface="Book Antiqua"/>
                <a:cs typeface="Book Antiqua"/>
              </a:rPr>
              <a:t>topic, </a:t>
            </a:r>
            <a:r>
              <a:rPr sz="2050" spc="-10" dirty="0">
                <a:latin typeface="Book Antiqua"/>
                <a:cs typeface="Book Antiqua"/>
              </a:rPr>
              <a:t>different </a:t>
            </a:r>
            <a:r>
              <a:rPr sz="2050" dirty="0">
                <a:latin typeface="Book Antiqua"/>
                <a:cs typeface="Book Antiqua"/>
              </a:rPr>
              <a:t>types  of</a:t>
            </a:r>
            <a:r>
              <a:rPr sz="2050" spc="15" dirty="0">
                <a:latin typeface="Book Antiqua"/>
                <a:cs typeface="Book Antiqua"/>
              </a:rPr>
              <a:t> </a:t>
            </a:r>
            <a:r>
              <a:rPr sz="2050" spc="-5" dirty="0">
                <a:latin typeface="Book Antiqua"/>
                <a:cs typeface="Book Antiqua"/>
              </a:rPr>
              <a:t>information</a:t>
            </a:r>
            <a:r>
              <a:rPr sz="2050" spc="10" dirty="0">
                <a:latin typeface="Book Antiqua"/>
                <a:cs typeface="Book Antiqua"/>
              </a:rPr>
              <a:t> </a:t>
            </a:r>
            <a:r>
              <a:rPr sz="2050" spc="-15" dirty="0">
                <a:latin typeface="Book Antiqua"/>
                <a:cs typeface="Book Antiqua"/>
              </a:rPr>
              <a:t>are	</a:t>
            </a:r>
            <a:r>
              <a:rPr sz="2050" spc="-5" dirty="0">
                <a:latin typeface="Book Antiqua"/>
                <a:cs typeface="Book Antiqua"/>
              </a:rPr>
              <a:t>specified </a:t>
            </a:r>
            <a:r>
              <a:rPr sz="2050" dirty="0">
                <a:latin typeface="Book Antiqua"/>
                <a:cs typeface="Book Antiqua"/>
              </a:rPr>
              <a:t>by </a:t>
            </a:r>
            <a:r>
              <a:rPr sz="2050" spc="-5" dirty="0">
                <a:latin typeface="Book Antiqua"/>
                <a:cs typeface="Book Antiqua"/>
              </a:rPr>
              <a:t>the following</a:t>
            </a:r>
            <a:r>
              <a:rPr sz="2050" spc="10" dirty="0">
                <a:latin typeface="Book Antiqua"/>
                <a:cs typeface="Book Antiqua"/>
              </a:rPr>
              <a:t> </a:t>
            </a:r>
            <a:r>
              <a:rPr sz="2050" spc="-5" dirty="0">
                <a:latin typeface="Book Antiqua"/>
                <a:cs typeface="Book Antiqua"/>
              </a:rPr>
              <a:t>tags:</a:t>
            </a:r>
            <a:endParaRPr sz="205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4745177"/>
            <a:ext cx="1695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70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4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1100" y="4692396"/>
            <a:ext cx="348107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dirty="0">
                <a:latin typeface="Book Antiqua"/>
                <a:cs typeface="Book Antiqua"/>
              </a:rPr>
              <a:t>&lt;number&gt;: </a:t>
            </a:r>
            <a:r>
              <a:rPr sz="2050" spc="-5" dirty="0">
                <a:latin typeface="Book Antiqua"/>
                <a:cs typeface="Book Antiqua"/>
              </a:rPr>
              <a:t>The </a:t>
            </a:r>
            <a:r>
              <a:rPr sz="2050" dirty="0">
                <a:latin typeface="Book Antiqua"/>
                <a:cs typeface="Book Antiqua"/>
              </a:rPr>
              <a:t>topic</a:t>
            </a:r>
            <a:r>
              <a:rPr sz="2050" spc="-55" dirty="0">
                <a:latin typeface="Book Antiqua"/>
                <a:cs typeface="Book Antiqua"/>
              </a:rPr>
              <a:t> </a:t>
            </a:r>
            <a:r>
              <a:rPr sz="2050" spc="-25" dirty="0">
                <a:latin typeface="Book Antiqua"/>
                <a:cs typeface="Book Antiqua"/>
              </a:rPr>
              <a:t>number.</a:t>
            </a:r>
            <a:endParaRPr sz="205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5392877"/>
            <a:ext cx="1695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70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4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1100" y="5327396"/>
            <a:ext cx="257175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5" dirty="0">
                <a:latin typeface="Book Antiqua"/>
                <a:cs typeface="Book Antiqua"/>
              </a:rPr>
              <a:t>&lt;title&gt;: The </a:t>
            </a:r>
            <a:r>
              <a:rPr sz="2050" dirty="0">
                <a:latin typeface="Book Antiqua"/>
                <a:cs typeface="Book Antiqua"/>
              </a:rPr>
              <a:t>topic</a:t>
            </a:r>
            <a:r>
              <a:rPr sz="2050" spc="-35" dirty="0">
                <a:latin typeface="Book Antiqua"/>
                <a:cs typeface="Book Antiqua"/>
              </a:rPr>
              <a:t> </a:t>
            </a:r>
            <a:r>
              <a:rPr sz="2050" dirty="0">
                <a:latin typeface="Book Antiqua"/>
                <a:cs typeface="Book Antiqua"/>
              </a:rPr>
              <a:t>title.</a:t>
            </a:r>
            <a:endParaRPr sz="205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700" y="6040577"/>
            <a:ext cx="1695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70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40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1100" y="5975096"/>
            <a:ext cx="626427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5" dirty="0">
                <a:latin typeface="Book Antiqua"/>
                <a:cs typeface="Book Antiqua"/>
              </a:rPr>
              <a:t>&lt;question&gt;: </a:t>
            </a:r>
            <a:r>
              <a:rPr sz="2050" dirty="0">
                <a:latin typeface="Book Antiqua"/>
                <a:cs typeface="Book Antiqua"/>
              </a:rPr>
              <a:t>A </a:t>
            </a:r>
            <a:r>
              <a:rPr sz="2050" spc="-5" dirty="0">
                <a:latin typeface="Book Antiqua"/>
                <a:cs typeface="Book Antiqua"/>
              </a:rPr>
              <a:t>short description </a:t>
            </a:r>
            <a:r>
              <a:rPr sz="2050" dirty="0">
                <a:latin typeface="Book Antiqua"/>
                <a:cs typeface="Book Antiqua"/>
              </a:rPr>
              <a:t>about </a:t>
            </a:r>
            <a:r>
              <a:rPr sz="2050" spc="-5" dirty="0">
                <a:latin typeface="Book Antiqua"/>
                <a:cs typeface="Book Antiqua"/>
              </a:rPr>
              <a:t>the query</a:t>
            </a:r>
            <a:r>
              <a:rPr sz="2050" spc="-150" dirty="0">
                <a:latin typeface="Book Antiqua"/>
                <a:cs typeface="Book Antiqua"/>
              </a:rPr>
              <a:t> </a:t>
            </a:r>
            <a:r>
              <a:rPr sz="2050" dirty="0">
                <a:latin typeface="Book Antiqua"/>
                <a:cs typeface="Book Antiqua"/>
              </a:rPr>
              <a:t>topic.</a:t>
            </a:r>
            <a:endParaRPr sz="205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700" y="6675577"/>
            <a:ext cx="1695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70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400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1100" y="6622795"/>
            <a:ext cx="706056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dirty="0">
                <a:latin typeface="Book Antiqua"/>
                <a:cs typeface="Book Antiqua"/>
              </a:rPr>
              <a:t>&lt;narrative&gt;: </a:t>
            </a:r>
            <a:r>
              <a:rPr sz="2050" spc="-5" dirty="0">
                <a:latin typeface="Book Antiqua"/>
                <a:cs typeface="Book Antiqua"/>
              </a:rPr>
              <a:t>Even </a:t>
            </a:r>
            <a:r>
              <a:rPr sz="2050" spc="-10" dirty="0">
                <a:latin typeface="Book Antiqua"/>
                <a:cs typeface="Book Antiqua"/>
              </a:rPr>
              <a:t>more </a:t>
            </a:r>
            <a:r>
              <a:rPr sz="2050" spc="-5" dirty="0">
                <a:latin typeface="Book Antiqua"/>
                <a:cs typeface="Book Antiqua"/>
              </a:rPr>
              <a:t>verbose descriptions </a:t>
            </a:r>
            <a:r>
              <a:rPr sz="2050" dirty="0">
                <a:latin typeface="Book Antiqua"/>
                <a:cs typeface="Book Antiqua"/>
              </a:rPr>
              <a:t>about </a:t>
            </a:r>
            <a:r>
              <a:rPr sz="2050" spc="-5" dirty="0">
                <a:latin typeface="Book Antiqua"/>
                <a:cs typeface="Book Antiqua"/>
              </a:rPr>
              <a:t>the</a:t>
            </a:r>
            <a:r>
              <a:rPr sz="2050" spc="40" dirty="0">
                <a:latin typeface="Book Antiqua"/>
                <a:cs typeface="Book Antiqua"/>
              </a:rPr>
              <a:t> </a:t>
            </a:r>
            <a:r>
              <a:rPr sz="2050" dirty="0">
                <a:latin typeface="Book Antiqua"/>
                <a:cs typeface="Book Antiqua"/>
              </a:rPr>
              <a:t>topic.</a:t>
            </a:r>
            <a:endParaRPr sz="205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1700" y="7323277"/>
            <a:ext cx="1695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70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40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1100" y="7257795"/>
            <a:ext cx="871537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61325" algn="l"/>
              </a:tabLst>
            </a:pPr>
            <a:r>
              <a:rPr sz="2050" dirty="0">
                <a:latin typeface="Book Antiqua"/>
                <a:cs typeface="Book Antiqua"/>
              </a:rPr>
              <a:t>&lt;</a:t>
            </a:r>
            <a:r>
              <a:rPr sz="2050" spc="-5" dirty="0">
                <a:latin typeface="Book Antiqua"/>
                <a:cs typeface="Book Antiqua"/>
              </a:rPr>
              <a:t>c</a:t>
            </a:r>
            <a:r>
              <a:rPr sz="2050" dirty="0">
                <a:latin typeface="Book Antiqua"/>
                <a:cs typeface="Book Antiqua"/>
              </a:rPr>
              <a:t>o</a:t>
            </a:r>
            <a:r>
              <a:rPr sz="2050" spc="-5" dirty="0">
                <a:latin typeface="Book Antiqua"/>
                <a:cs typeface="Book Antiqua"/>
              </a:rPr>
              <a:t>nc</a:t>
            </a:r>
            <a:r>
              <a:rPr sz="2050" dirty="0">
                <a:latin typeface="Book Antiqua"/>
                <a:cs typeface="Book Antiqua"/>
              </a:rPr>
              <a:t>ept</a:t>
            </a:r>
            <a:r>
              <a:rPr sz="2050" spc="-5" dirty="0">
                <a:latin typeface="Book Antiqua"/>
                <a:cs typeface="Book Antiqua"/>
              </a:rPr>
              <a:t>s</a:t>
            </a:r>
            <a:r>
              <a:rPr sz="2050" dirty="0">
                <a:latin typeface="Book Antiqua"/>
                <a:cs typeface="Book Antiqua"/>
              </a:rPr>
              <a:t>&gt;:</a:t>
            </a:r>
            <a:r>
              <a:rPr sz="2050" spc="-75" dirty="0">
                <a:latin typeface="Book Antiqua"/>
                <a:cs typeface="Book Antiqua"/>
              </a:rPr>
              <a:t> </a:t>
            </a:r>
            <a:r>
              <a:rPr sz="2050" dirty="0">
                <a:latin typeface="Book Antiqua"/>
                <a:cs typeface="Book Antiqua"/>
              </a:rPr>
              <a:t>A</a:t>
            </a:r>
            <a:r>
              <a:rPr sz="2050" spc="-114" dirty="0">
                <a:latin typeface="Book Antiqua"/>
                <a:cs typeface="Book Antiqua"/>
              </a:rPr>
              <a:t> </a:t>
            </a:r>
            <a:r>
              <a:rPr sz="2050" spc="-5" dirty="0">
                <a:latin typeface="Book Antiqua"/>
                <a:cs typeface="Book Antiqua"/>
              </a:rPr>
              <a:t>s</a:t>
            </a:r>
            <a:r>
              <a:rPr sz="2050" dirty="0">
                <a:latin typeface="Book Antiqua"/>
                <a:cs typeface="Book Antiqua"/>
              </a:rPr>
              <a:t>et of keyw</a:t>
            </a:r>
            <a:r>
              <a:rPr sz="2050" spc="-5" dirty="0">
                <a:latin typeface="Book Antiqua"/>
                <a:cs typeface="Book Antiqua"/>
              </a:rPr>
              <a:t>o</a:t>
            </a:r>
            <a:r>
              <a:rPr sz="2050" spc="-40" dirty="0">
                <a:latin typeface="Book Antiqua"/>
                <a:cs typeface="Book Antiqua"/>
              </a:rPr>
              <a:t>r</a:t>
            </a:r>
            <a:r>
              <a:rPr sz="2050" spc="-5" dirty="0">
                <a:latin typeface="Book Antiqua"/>
                <a:cs typeface="Book Antiqua"/>
              </a:rPr>
              <a:t>d</a:t>
            </a:r>
            <a:r>
              <a:rPr sz="2050" dirty="0">
                <a:latin typeface="Book Antiqua"/>
                <a:cs typeface="Book Antiqua"/>
              </a:rPr>
              <a:t>s t</a:t>
            </a:r>
            <a:r>
              <a:rPr sz="2050" spc="-5" dirty="0">
                <a:latin typeface="Book Antiqua"/>
                <a:cs typeface="Book Antiqua"/>
              </a:rPr>
              <a:t>ha</a:t>
            </a:r>
            <a:r>
              <a:rPr sz="2050" dirty="0">
                <a:latin typeface="Book Antiqua"/>
                <a:cs typeface="Book Antiqua"/>
              </a:rPr>
              <a:t>t </a:t>
            </a:r>
            <a:r>
              <a:rPr sz="2050" spc="-5" dirty="0">
                <a:latin typeface="Book Antiqua"/>
                <a:cs typeface="Book Antiqua"/>
              </a:rPr>
              <a:t>c</a:t>
            </a:r>
            <a:r>
              <a:rPr sz="2050" dirty="0">
                <a:latin typeface="Book Antiqua"/>
                <a:cs typeface="Book Antiqua"/>
              </a:rPr>
              <a:t>an be </a:t>
            </a:r>
            <a:r>
              <a:rPr sz="2050" spc="-5" dirty="0">
                <a:latin typeface="Book Antiqua"/>
                <a:cs typeface="Book Antiqua"/>
              </a:rPr>
              <a:t>us</a:t>
            </a:r>
            <a:r>
              <a:rPr sz="2050" dirty="0">
                <a:latin typeface="Book Antiqua"/>
                <a:cs typeface="Book Antiqua"/>
              </a:rPr>
              <a:t>ed </a:t>
            </a:r>
            <a:r>
              <a:rPr sz="2050" spc="-5" dirty="0">
                <a:latin typeface="Book Antiqua"/>
                <a:cs typeface="Book Antiqua"/>
              </a:rPr>
              <a:t>i</a:t>
            </a:r>
            <a:r>
              <a:rPr sz="2050" dirty="0">
                <a:latin typeface="Book Antiqua"/>
                <a:cs typeface="Book Antiqua"/>
              </a:rPr>
              <a:t>n </a:t>
            </a:r>
            <a:r>
              <a:rPr sz="2050" spc="-40" dirty="0">
                <a:latin typeface="Book Antiqua"/>
                <a:cs typeface="Book Antiqua"/>
              </a:rPr>
              <a:t>r</a:t>
            </a:r>
            <a:r>
              <a:rPr sz="2050" dirty="0">
                <a:latin typeface="Book Antiqua"/>
                <a:cs typeface="Book Antiqua"/>
              </a:rPr>
              <a:t>etrie</a:t>
            </a:r>
            <a:r>
              <a:rPr sz="2050" spc="-5" dirty="0">
                <a:latin typeface="Book Antiqua"/>
                <a:cs typeface="Book Antiqua"/>
              </a:rPr>
              <a:t>v</a:t>
            </a:r>
            <a:r>
              <a:rPr sz="2050" dirty="0">
                <a:latin typeface="Book Antiqua"/>
                <a:cs typeface="Book Antiqua"/>
              </a:rPr>
              <a:t>al abo</a:t>
            </a:r>
            <a:r>
              <a:rPr sz="2050" spc="-5" dirty="0">
                <a:latin typeface="Book Antiqua"/>
                <a:cs typeface="Book Antiqua"/>
              </a:rPr>
              <a:t>u</a:t>
            </a:r>
            <a:r>
              <a:rPr sz="2050" dirty="0">
                <a:latin typeface="Book Antiqua"/>
                <a:cs typeface="Book Antiqua"/>
              </a:rPr>
              <a:t>t t</a:t>
            </a:r>
            <a:r>
              <a:rPr sz="2050" spc="-5" dirty="0">
                <a:latin typeface="Book Antiqua"/>
                <a:cs typeface="Book Antiqua"/>
              </a:rPr>
              <a:t>h</a:t>
            </a:r>
            <a:r>
              <a:rPr sz="2050" dirty="0">
                <a:latin typeface="Book Antiqua"/>
                <a:cs typeface="Book Antiqua"/>
              </a:rPr>
              <a:t>e	topi</a:t>
            </a:r>
            <a:r>
              <a:rPr sz="2050" spc="-5" dirty="0">
                <a:latin typeface="Book Antiqua"/>
                <a:cs typeface="Book Antiqua"/>
              </a:rPr>
              <a:t>c</a:t>
            </a:r>
            <a:r>
              <a:rPr sz="2050" dirty="0">
                <a:latin typeface="Book Antiqua"/>
                <a:cs typeface="Book Antiqua"/>
              </a:rPr>
              <a:t>.</a:t>
            </a:r>
            <a:endParaRPr sz="2050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700" y="7970977"/>
            <a:ext cx="1695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70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40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3100" y="7905495"/>
            <a:ext cx="7252334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65" dirty="0">
                <a:solidFill>
                  <a:srgbClr val="B44C34"/>
                </a:solidFill>
                <a:latin typeface="Book Antiqua"/>
                <a:cs typeface="Book Antiqua"/>
              </a:rPr>
              <a:t>You </a:t>
            </a:r>
            <a:r>
              <a:rPr sz="2050" spc="-5" dirty="0">
                <a:solidFill>
                  <a:srgbClr val="B44C34"/>
                </a:solidFill>
                <a:latin typeface="Book Antiqua"/>
                <a:cs typeface="Book Antiqua"/>
              </a:rPr>
              <a:t>have </a:t>
            </a:r>
            <a:r>
              <a:rPr sz="2050" dirty="0">
                <a:solidFill>
                  <a:srgbClr val="B44C34"/>
                </a:solidFill>
                <a:latin typeface="Book Antiqua"/>
                <a:cs typeface="Book Antiqua"/>
              </a:rPr>
              <a:t>to </a:t>
            </a:r>
            <a:r>
              <a:rPr sz="2050" spc="-5" dirty="0">
                <a:solidFill>
                  <a:srgbClr val="B44C34"/>
                </a:solidFill>
                <a:latin typeface="Book Antiqua"/>
                <a:cs typeface="Book Antiqua"/>
              </a:rPr>
              <a:t>retrieve several relevant documents for each</a:t>
            </a:r>
            <a:r>
              <a:rPr sz="2050" spc="114" dirty="0">
                <a:solidFill>
                  <a:srgbClr val="B44C34"/>
                </a:solidFill>
                <a:latin typeface="Book Antiqua"/>
                <a:cs typeface="Book Antiqua"/>
              </a:rPr>
              <a:t> </a:t>
            </a:r>
            <a:r>
              <a:rPr sz="2050" dirty="0">
                <a:solidFill>
                  <a:srgbClr val="B44C34"/>
                </a:solidFill>
                <a:latin typeface="Book Antiqua"/>
                <a:cs typeface="Book Antiqua"/>
              </a:rPr>
              <a:t>topic.</a:t>
            </a:r>
            <a:endParaRPr sz="2050"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3700" y="8605977"/>
            <a:ext cx="1695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70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40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3100" y="8510320"/>
            <a:ext cx="11859260" cy="73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799"/>
              </a:lnSpc>
              <a:spcBef>
                <a:spcPts val="100"/>
              </a:spcBef>
              <a:tabLst>
                <a:tab pos="1737360" algn="l"/>
                <a:tab pos="7056755" algn="l"/>
              </a:tabLst>
            </a:pPr>
            <a:r>
              <a:rPr sz="2050" spc="-5" dirty="0">
                <a:latin typeface="Book Antiqua"/>
                <a:cs typeface="Book Antiqua"/>
              </a:rPr>
              <a:t>All the content </a:t>
            </a:r>
            <a:r>
              <a:rPr sz="2050" dirty="0">
                <a:latin typeface="Book Antiqua"/>
                <a:cs typeface="Book Antiqua"/>
              </a:rPr>
              <a:t>of </a:t>
            </a:r>
            <a:r>
              <a:rPr sz="2050" spc="-5" dirty="0">
                <a:latin typeface="Book Antiqua"/>
                <a:cs typeface="Book Antiqua"/>
              </a:rPr>
              <a:t>title, question, narrative, </a:t>
            </a:r>
            <a:r>
              <a:rPr sz="2050" dirty="0">
                <a:latin typeface="Book Antiqua"/>
                <a:cs typeface="Book Antiqua"/>
              </a:rPr>
              <a:t>and</a:t>
            </a:r>
            <a:r>
              <a:rPr sz="2050" spc="165" dirty="0">
                <a:latin typeface="Book Antiqua"/>
                <a:cs typeface="Book Antiqua"/>
              </a:rPr>
              <a:t> </a:t>
            </a:r>
            <a:r>
              <a:rPr sz="2050" spc="-5" dirty="0">
                <a:latin typeface="Book Antiqua"/>
                <a:cs typeface="Book Antiqua"/>
              </a:rPr>
              <a:t>concepts</a:t>
            </a:r>
            <a:r>
              <a:rPr sz="2050" spc="20" dirty="0">
                <a:latin typeface="Book Antiqua"/>
                <a:cs typeface="Book Antiqua"/>
              </a:rPr>
              <a:t> </a:t>
            </a:r>
            <a:r>
              <a:rPr sz="2050" spc="-5" dirty="0">
                <a:latin typeface="Book Antiqua"/>
                <a:cs typeface="Book Antiqua"/>
              </a:rPr>
              <a:t>can	</a:t>
            </a:r>
            <a:r>
              <a:rPr sz="2050" dirty="0">
                <a:latin typeface="Book Antiqua"/>
                <a:cs typeface="Book Antiqua"/>
              </a:rPr>
              <a:t>be </a:t>
            </a:r>
            <a:r>
              <a:rPr sz="2050" spc="-5" dirty="0">
                <a:latin typeface="Book Antiqua"/>
                <a:cs typeface="Book Antiqua"/>
              </a:rPr>
              <a:t>used </a:t>
            </a:r>
            <a:r>
              <a:rPr sz="2050" dirty="0">
                <a:latin typeface="Book Antiqua"/>
                <a:cs typeface="Book Antiqua"/>
              </a:rPr>
              <a:t>as </a:t>
            </a:r>
            <a:r>
              <a:rPr sz="2050" spc="-5" dirty="0">
                <a:latin typeface="Book Antiqua"/>
                <a:cs typeface="Book Antiqua"/>
              </a:rPr>
              <a:t>the query </a:t>
            </a:r>
            <a:r>
              <a:rPr sz="2050" dirty="0">
                <a:latin typeface="Book Antiqua"/>
                <a:cs typeface="Book Antiqua"/>
              </a:rPr>
              <a:t>of </a:t>
            </a:r>
            <a:r>
              <a:rPr sz="2050" spc="-5" dirty="0">
                <a:latin typeface="Book Antiqua"/>
                <a:cs typeface="Book Antiqua"/>
              </a:rPr>
              <a:t>the </a:t>
            </a:r>
            <a:r>
              <a:rPr sz="2050" dirty="0">
                <a:latin typeface="Book Antiqua"/>
                <a:cs typeface="Book Antiqua"/>
              </a:rPr>
              <a:t>topic, it's </a:t>
            </a:r>
            <a:r>
              <a:rPr sz="2050" spc="-5" dirty="0">
                <a:latin typeface="Book Antiqua"/>
                <a:cs typeface="Book Antiqua"/>
              </a:rPr>
              <a:t>your  </a:t>
            </a:r>
            <a:r>
              <a:rPr sz="2050" dirty="0">
                <a:latin typeface="Book Antiqua"/>
                <a:cs typeface="Book Antiqua"/>
              </a:rPr>
              <a:t>own</a:t>
            </a:r>
            <a:r>
              <a:rPr sz="2050" spc="5" dirty="0">
                <a:latin typeface="Book Antiqua"/>
                <a:cs typeface="Book Antiqua"/>
              </a:rPr>
              <a:t> </a:t>
            </a:r>
            <a:r>
              <a:rPr sz="2050" spc="-5" dirty="0">
                <a:latin typeface="Book Antiqua"/>
                <a:cs typeface="Book Antiqua"/>
              </a:rPr>
              <a:t>choice</a:t>
            </a:r>
            <a:r>
              <a:rPr sz="2050" spc="5" dirty="0">
                <a:latin typeface="Book Antiqua"/>
                <a:cs typeface="Book Antiqua"/>
              </a:rPr>
              <a:t> </a:t>
            </a:r>
            <a:r>
              <a:rPr sz="2050" dirty="0">
                <a:latin typeface="Book Antiqua"/>
                <a:cs typeface="Book Antiqua"/>
              </a:rPr>
              <a:t>to	</a:t>
            </a:r>
            <a:r>
              <a:rPr sz="2050" spc="-5" dirty="0">
                <a:latin typeface="Book Antiqua"/>
                <a:cs typeface="Book Antiqua"/>
              </a:rPr>
              <a:t>decide </a:t>
            </a:r>
            <a:r>
              <a:rPr sz="2050" dirty="0">
                <a:latin typeface="Book Antiqua"/>
                <a:cs typeface="Book Antiqua"/>
              </a:rPr>
              <a:t>which part(s) you want to </a:t>
            </a:r>
            <a:r>
              <a:rPr sz="2050" spc="-5" dirty="0">
                <a:latin typeface="Book Antiqua"/>
                <a:cs typeface="Book Antiqua"/>
              </a:rPr>
              <a:t>use.</a:t>
            </a:r>
            <a:endParaRPr sz="205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901700"/>
            <a:ext cx="879284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Ranking </a:t>
            </a:r>
            <a:r>
              <a:rPr spc="-275" dirty="0"/>
              <a:t>List </a:t>
            </a:r>
            <a:r>
              <a:rPr spc="-385" dirty="0"/>
              <a:t>Format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3119704"/>
            <a:ext cx="209550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3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8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3057905"/>
            <a:ext cx="10205085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spc="10" dirty="0">
                <a:latin typeface="Book Antiqua"/>
                <a:cs typeface="Book Antiqua"/>
              </a:rPr>
              <a:t>The </a:t>
            </a:r>
            <a:r>
              <a:rPr sz="2600" spc="-5" dirty="0">
                <a:latin typeface="Book Antiqua"/>
                <a:cs typeface="Book Antiqua"/>
              </a:rPr>
              <a:t>first </a:t>
            </a:r>
            <a:r>
              <a:rPr sz="2600" spc="5" dirty="0">
                <a:latin typeface="Book Antiqua"/>
                <a:cs typeface="Book Antiqua"/>
              </a:rPr>
              <a:t>line includes </a:t>
            </a:r>
            <a:r>
              <a:rPr sz="2600" spc="10" dirty="0">
                <a:latin typeface="Book Antiqua"/>
                <a:cs typeface="Book Antiqua"/>
              </a:rPr>
              <a:t>two column </a:t>
            </a:r>
            <a:r>
              <a:rPr sz="2600" spc="5" dirty="0">
                <a:latin typeface="Book Antiqua"/>
                <a:cs typeface="Book Antiqua"/>
              </a:rPr>
              <a:t>names: “</a:t>
            </a:r>
            <a:r>
              <a:rPr sz="2600" i="1" spc="5" dirty="0">
                <a:latin typeface="Palatino Linotype"/>
                <a:cs typeface="Palatino Linotype"/>
              </a:rPr>
              <a:t>query_id</a:t>
            </a:r>
            <a:r>
              <a:rPr sz="2600" spc="5" dirty="0">
                <a:latin typeface="Book Antiqua"/>
                <a:cs typeface="Book Antiqua"/>
              </a:rPr>
              <a:t>”,</a:t>
            </a:r>
            <a:r>
              <a:rPr sz="2600" spc="20" dirty="0">
                <a:latin typeface="Book Antiqua"/>
                <a:cs typeface="Book Antiqua"/>
              </a:rPr>
              <a:t> </a:t>
            </a:r>
            <a:r>
              <a:rPr sz="2600" spc="5" dirty="0">
                <a:latin typeface="Book Antiqua"/>
                <a:cs typeface="Book Antiqua"/>
              </a:rPr>
              <a:t>“</a:t>
            </a:r>
            <a:r>
              <a:rPr sz="2600" i="1" spc="5" dirty="0">
                <a:latin typeface="Palatino Linotype"/>
                <a:cs typeface="Palatino Linotype"/>
              </a:rPr>
              <a:t>retrieved_docs</a:t>
            </a:r>
            <a:r>
              <a:rPr sz="2600" spc="5" dirty="0">
                <a:latin typeface="Book Antiqua"/>
                <a:cs typeface="Book Antiqua"/>
              </a:rPr>
              <a:t>”</a:t>
            </a:r>
            <a:endParaRPr sz="26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3932504"/>
            <a:ext cx="209550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3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8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300" y="3825798"/>
            <a:ext cx="11844655" cy="914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2600" spc="5" dirty="0">
                <a:latin typeface="Book Antiqua"/>
                <a:cs typeface="Book Antiqua"/>
              </a:rPr>
              <a:t>First column: </a:t>
            </a:r>
            <a:r>
              <a:rPr sz="2600" b="1" i="1" spc="5" dirty="0">
                <a:latin typeface="Palatino Linotype"/>
                <a:cs typeface="Palatino Linotype"/>
              </a:rPr>
              <a:t>query_id</a:t>
            </a:r>
            <a:r>
              <a:rPr sz="2600" spc="5" dirty="0">
                <a:latin typeface="Book Antiqua"/>
                <a:cs typeface="Book Antiqua"/>
              </a:rPr>
              <a:t>, </a:t>
            </a:r>
            <a:r>
              <a:rPr sz="2600" spc="10" dirty="0">
                <a:latin typeface="Book Antiqua"/>
                <a:cs typeface="Book Antiqua"/>
              </a:rPr>
              <a:t>which </a:t>
            </a:r>
            <a:r>
              <a:rPr sz="2600" spc="5" dirty="0">
                <a:latin typeface="Book Antiqua"/>
                <a:cs typeface="Book Antiqua"/>
              </a:rPr>
              <a:t>is the </a:t>
            </a:r>
            <a:r>
              <a:rPr sz="2600" b="1" spc="5" dirty="0">
                <a:latin typeface="Book Antiqua"/>
                <a:cs typeface="Book Antiqua"/>
              </a:rPr>
              <a:t>last three digits </a:t>
            </a:r>
            <a:r>
              <a:rPr sz="2600" spc="5" dirty="0">
                <a:latin typeface="Book Antiqua"/>
                <a:cs typeface="Book Antiqua"/>
              </a:rPr>
              <a:t>in </a:t>
            </a:r>
            <a:r>
              <a:rPr sz="2600" spc="10" dirty="0">
                <a:latin typeface="Book Antiqua"/>
                <a:cs typeface="Book Antiqua"/>
              </a:rPr>
              <a:t>&lt;number&gt;…&lt;/number&gt;  tag </a:t>
            </a:r>
            <a:r>
              <a:rPr sz="2600" spc="5" dirty="0">
                <a:latin typeface="Book Antiqua"/>
                <a:cs typeface="Book Antiqua"/>
              </a:rPr>
              <a:t>in the query </a:t>
            </a:r>
            <a:r>
              <a:rPr sz="2600" spc="10" dirty="0">
                <a:latin typeface="Book Antiqua"/>
                <a:cs typeface="Book Antiqua"/>
              </a:rPr>
              <a:t>xml</a:t>
            </a:r>
            <a:r>
              <a:rPr sz="2600" spc="-5" dirty="0">
                <a:latin typeface="Book Antiqua"/>
                <a:cs typeface="Book Antiqua"/>
              </a:rPr>
              <a:t> file.</a:t>
            </a:r>
            <a:endParaRPr sz="26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700" y="5189804"/>
            <a:ext cx="209550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3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8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9300" y="5083098"/>
            <a:ext cx="11334115" cy="914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  <a:tabLst>
                <a:tab pos="9941560" algn="l"/>
              </a:tabLst>
            </a:pPr>
            <a:r>
              <a:rPr sz="2600" spc="10" dirty="0">
                <a:latin typeface="Book Antiqua"/>
                <a:cs typeface="Book Antiqua"/>
              </a:rPr>
              <a:t>Second </a:t>
            </a:r>
            <a:r>
              <a:rPr sz="2600" spc="5" dirty="0">
                <a:latin typeface="Book Antiqua"/>
                <a:cs typeface="Book Antiqua"/>
              </a:rPr>
              <a:t>column: </a:t>
            </a:r>
            <a:r>
              <a:rPr sz="2600" b="1" i="1" spc="5" dirty="0">
                <a:latin typeface="Palatino Linotype"/>
                <a:cs typeface="Palatino Linotype"/>
              </a:rPr>
              <a:t>document_ids</a:t>
            </a:r>
            <a:r>
              <a:rPr sz="2600" spc="5" dirty="0">
                <a:latin typeface="Book Antiqua"/>
                <a:cs typeface="Book Antiqua"/>
              </a:rPr>
              <a:t>, </a:t>
            </a:r>
            <a:r>
              <a:rPr sz="2600" spc="10" dirty="0">
                <a:latin typeface="Book Antiqua"/>
                <a:cs typeface="Book Antiqua"/>
              </a:rPr>
              <a:t>which </a:t>
            </a:r>
            <a:r>
              <a:rPr sz="2600" spc="5" dirty="0">
                <a:latin typeface="Book Antiqua"/>
                <a:cs typeface="Book Antiqua"/>
              </a:rPr>
              <a:t>is the string</a:t>
            </a:r>
            <a:r>
              <a:rPr sz="2600" spc="80" dirty="0">
                <a:latin typeface="Book Antiqua"/>
                <a:cs typeface="Book Antiqua"/>
              </a:rPr>
              <a:t> </a:t>
            </a:r>
            <a:r>
              <a:rPr sz="2600" spc="5" dirty="0">
                <a:latin typeface="Book Antiqua"/>
                <a:cs typeface="Book Antiqua"/>
              </a:rPr>
              <a:t>in</a:t>
            </a:r>
            <a:r>
              <a:rPr sz="2600" spc="20" dirty="0">
                <a:latin typeface="Book Antiqua"/>
                <a:cs typeface="Book Antiqua"/>
              </a:rPr>
              <a:t> </a:t>
            </a:r>
            <a:r>
              <a:rPr sz="2600" spc="10" dirty="0">
                <a:latin typeface="Book Antiqua"/>
                <a:cs typeface="Book Antiqua"/>
              </a:rPr>
              <a:t>&lt;id&gt;…&lt;/id&gt;	tag </a:t>
            </a:r>
            <a:r>
              <a:rPr sz="2600" spc="5" dirty="0">
                <a:latin typeface="Book Antiqua"/>
                <a:cs typeface="Book Antiqua"/>
              </a:rPr>
              <a:t>in</a:t>
            </a:r>
            <a:r>
              <a:rPr sz="2600" spc="-85" dirty="0">
                <a:latin typeface="Book Antiqua"/>
                <a:cs typeface="Book Antiqua"/>
              </a:rPr>
              <a:t> </a:t>
            </a:r>
            <a:r>
              <a:rPr sz="2600" spc="5" dirty="0">
                <a:latin typeface="Book Antiqua"/>
                <a:cs typeface="Book Antiqua"/>
              </a:rPr>
              <a:t>the  </a:t>
            </a:r>
            <a:r>
              <a:rPr sz="2600" spc="10" dirty="0">
                <a:latin typeface="Book Antiqua"/>
                <a:cs typeface="Book Antiqua"/>
              </a:rPr>
              <a:t>NTCIR </a:t>
            </a:r>
            <a:r>
              <a:rPr sz="2600" spc="5" dirty="0">
                <a:latin typeface="Book Antiqua"/>
                <a:cs typeface="Book Antiqua"/>
              </a:rPr>
              <a:t>document. </a:t>
            </a:r>
            <a:r>
              <a:rPr sz="2600" spc="5" dirty="0">
                <a:solidFill>
                  <a:srgbClr val="BB484A"/>
                </a:solidFill>
                <a:latin typeface="Book Antiqua"/>
                <a:cs typeface="Book Antiqua"/>
              </a:rPr>
              <a:t>Please note it should be in </a:t>
            </a:r>
            <a:r>
              <a:rPr sz="2600" dirty="0">
                <a:solidFill>
                  <a:srgbClr val="BB484A"/>
                </a:solidFill>
                <a:latin typeface="Book Antiqua"/>
                <a:cs typeface="Book Antiqua"/>
              </a:rPr>
              <a:t>lowercase</a:t>
            </a:r>
            <a:r>
              <a:rPr sz="2600" dirty="0">
                <a:latin typeface="Book Antiqua"/>
                <a:cs typeface="Book Antiqua"/>
              </a:rPr>
              <a:t>.</a:t>
            </a:r>
            <a:endParaRPr sz="26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700" y="6447104"/>
            <a:ext cx="209550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3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8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9300" y="6385305"/>
            <a:ext cx="7574915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spc="10" dirty="0">
                <a:latin typeface="Book Antiqua"/>
                <a:cs typeface="Book Antiqua"/>
              </a:rPr>
              <a:t>The two </a:t>
            </a:r>
            <a:r>
              <a:rPr sz="2600" spc="5" dirty="0">
                <a:latin typeface="Book Antiqua"/>
                <a:cs typeface="Book Antiqua"/>
              </a:rPr>
              <a:t>columns should be </a:t>
            </a:r>
            <a:r>
              <a:rPr sz="2600" spc="10" dirty="0">
                <a:latin typeface="Book Antiqua"/>
                <a:cs typeface="Book Antiqua"/>
              </a:rPr>
              <a:t>separated </a:t>
            </a:r>
            <a:r>
              <a:rPr sz="2600" spc="5" dirty="0">
                <a:latin typeface="Book Antiqua"/>
                <a:cs typeface="Book Antiqua"/>
              </a:rPr>
              <a:t>by </a:t>
            </a:r>
            <a:r>
              <a:rPr sz="2600" spc="10" dirty="0">
                <a:latin typeface="Book Antiqua"/>
                <a:cs typeface="Book Antiqua"/>
              </a:rPr>
              <a:t>a</a:t>
            </a:r>
            <a:r>
              <a:rPr sz="2600" spc="-35" dirty="0">
                <a:latin typeface="Book Antiqua"/>
                <a:cs typeface="Book Antiqua"/>
              </a:rPr>
              <a:t> </a:t>
            </a:r>
            <a:r>
              <a:rPr sz="2600" spc="10" dirty="0">
                <a:latin typeface="Book Antiqua"/>
                <a:cs typeface="Book Antiqua"/>
              </a:rPr>
              <a:t>comma.</a:t>
            </a:r>
            <a:endParaRPr sz="26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700" y="7259904"/>
            <a:ext cx="209550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3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80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9300" y="7198106"/>
            <a:ext cx="6717665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spc="10" dirty="0">
                <a:latin typeface="Book Antiqua"/>
                <a:cs typeface="Book Antiqua"/>
              </a:rPr>
              <a:t>Document </a:t>
            </a:r>
            <a:r>
              <a:rPr sz="2600" spc="5" dirty="0">
                <a:latin typeface="Book Antiqua"/>
                <a:cs typeface="Book Antiqua"/>
              </a:rPr>
              <a:t>ids should be </a:t>
            </a:r>
            <a:r>
              <a:rPr sz="2600" spc="10" dirty="0">
                <a:latin typeface="Book Antiqua"/>
                <a:cs typeface="Book Antiqua"/>
              </a:rPr>
              <a:t>separated </a:t>
            </a:r>
            <a:r>
              <a:rPr sz="2600" spc="5" dirty="0">
                <a:latin typeface="Book Antiqua"/>
                <a:cs typeface="Book Antiqua"/>
              </a:rPr>
              <a:t>by</a:t>
            </a:r>
            <a:r>
              <a:rPr sz="2600" spc="-45" dirty="0">
                <a:latin typeface="Book Antiqua"/>
                <a:cs typeface="Book Antiqua"/>
              </a:rPr>
              <a:t> </a:t>
            </a:r>
            <a:r>
              <a:rPr sz="2600" spc="5" dirty="0">
                <a:latin typeface="Book Antiqua"/>
                <a:cs typeface="Book Antiqua"/>
              </a:rPr>
              <a:t>spaces</a:t>
            </a:r>
            <a:r>
              <a:rPr sz="2600" b="1" spc="5" dirty="0">
                <a:latin typeface="Book Antiqua"/>
                <a:cs typeface="Book Antiqua"/>
              </a:rPr>
              <a:t>.</a:t>
            </a:r>
            <a:endParaRPr sz="26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3700" y="8072704"/>
            <a:ext cx="209550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3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800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9300" y="8010906"/>
            <a:ext cx="825119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spc="10" dirty="0">
                <a:solidFill>
                  <a:srgbClr val="BB484A"/>
                </a:solidFill>
                <a:latin typeface="Book Antiqua"/>
                <a:cs typeface="Book Antiqua"/>
              </a:rPr>
              <a:t>Note </a:t>
            </a:r>
            <a:r>
              <a:rPr sz="2600" spc="5" dirty="0">
                <a:solidFill>
                  <a:srgbClr val="BB484A"/>
                </a:solidFill>
                <a:latin typeface="Book Antiqua"/>
                <a:cs typeface="Book Antiqua"/>
              </a:rPr>
              <a:t>that </a:t>
            </a:r>
            <a:r>
              <a:rPr sz="2600" dirty="0">
                <a:solidFill>
                  <a:srgbClr val="BB484A"/>
                </a:solidFill>
                <a:latin typeface="Book Antiqua"/>
                <a:cs typeface="Book Antiqua"/>
              </a:rPr>
              <a:t>retrieved </a:t>
            </a:r>
            <a:r>
              <a:rPr sz="2600" spc="5" dirty="0">
                <a:solidFill>
                  <a:srgbClr val="BB484A"/>
                </a:solidFill>
                <a:latin typeface="Book Antiqua"/>
                <a:cs typeface="Book Antiqua"/>
              </a:rPr>
              <a:t>docs should be sorted by their</a:t>
            </a:r>
            <a:r>
              <a:rPr sz="2600" spc="15" dirty="0">
                <a:solidFill>
                  <a:srgbClr val="BB484A"/>
                </a:solidFill>
                <a:latin typeface="Book Antiqua"/>
                <a:cs typeface="Book Antiqua"/>
              </a:rPr>
              <a:t> </a:t>
            </a:r>
            <a:r>
              <a:rPr sz="2600" spc="5" dirty="0">
                <a:solidFill>
                  <a:srgbClr val="BB484A"/>
                </a:solidFill>
                <a:latin typeface="Book Antiqua"/>
                <a:cs typeface="Book Antiqua"/>
              </a:rPr>
              <a:t>ranks</a:t>
            </a:r>
            <a:endParaRPr sz="260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3700" y="8885504"/>
            <a:ext cx="209550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3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80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9300" y="8823706"/>
            <a:ext cx="8077834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spc="-70" dirty="0">
                <a:latin typeface="Book Antiqua"/>
                <a:cs typeface="Book Antiqua"/>
              </a:rPr>
              <a:t>You </a:t>
            </a:r>
            <a:r>
              <a:rPr sz="2600" spc="5" dirty="0">
                <a:latin typeface="Book Antiqua"/>
                <a:cs typeface="Book Antiqua"/>
              </a:rPr>
              <a:t>can </a:t>
            </a:r>
            <a:r>
              <a:rPr sz="2600" dirty="0">
                <a:latin typeface="Book Antiqua"/>
                <a:cs typeface="Book Antiqua"/>
              </a:rPr>
              <a:t>retrieve </a:t>
            </a:r>
            <a:r>
              <a:rPr sz="2600" b="1" spc="5" dirty="0">
                <a:latin typeface="Book Antiqua"/>
                <a:cs typeface="Book Antiqua"/>
              </a:rPr>
              <a:t>at </a:t>
            </a:r>
            <a:r>
              <a:rPr sz="2600" b="1" spc="10" dirty="0">
                <a:latin typeface="Book Antiqua"/>
                <a:cs typeface="Book Antiqua"/>
              </a:rPr>
              <a:t>most 100 documents </a:t>
            </a:r>
            <a:r>
              <a:rPr sz="2600" spc="5" dirty="0">
                <a:latin typeface="Book Antiqua"/>
                <a:cs typeface="Book Antiqua"/>
              </a:rPr>
              <a:t>for each</a:t>
            </a:r>
            <a:r>
              <a:rPr sz="2600" spc="55" dirty="0">
                <a:latin typeface="Book Antiqua"/>
                <a:cs typeface="Book Antiqua"/>
              </a:rPr>
              <a:t> </a:t>
            </a:r>
            <a:r>
              <a:rPr sz="2600" spc="5" dirty="0">
                <a:latin typeface="Book Antiqua"/>
                <a:cs typeface="Book Antiqua"/>
              </a:rPr>
              <a:t>topic.</a:t>
            </a:r>
            <a:endParaRPr sz="26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901700"/>
            <a:ext cx="939736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Program </a:t>
            </a:r>
            <a:r>
              <a:rPr spc="-195" dirty="0"/>
              <a:t>Execution</a:t>
            </a:r>
            <a:r>
              <a:rPr spc="-445" dirty="0"/>
              <a:t> </a:t>
            </a:r>
            <a:r>
              <a:rPr spc="-315" dirty="0"/>
              <a:t>Details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3700" y="3212109"/>
            <a:ext cx="246379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46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2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2800" y="3130042"/>
            <a:ext cx="11686540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27285" algn="l"/>
              </a:tabLst>
            </a:pPr>
            <a:r>
              <a:rPr sz="3150" spc="-95" dirty="0">
                <a:latin typeface="Book Antiqua"/>
                <a:cs typeface="Book Antiqua"/>
              </a:rPr>
              <a:t>You </a:t>
            </a:r>
            <a:r>
              <a:rPr sz="3150" spc="-20" dirty="0">
                <a:latin typeface="Book Antiqua"/>
                <a:cs typeface="Book Antiqua"/>
              </a:rPr>
              <a:t>are </a:t>
            </a:r>
            <a:r>
              <a:rPr sz="3150" dirty="0">
                <a:latin typeface="Book Antiqua"/>
                <a:cs typeface="Book Antiqua"/>
              </a:rPr>
              <a:t>given </a:t>
            </a:r>
            <a:r>
              <a:rPr sz="3150" u="heavy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two </a:t>
            </a:r>
            <a:r>
              <a:rPr sz="3150" u="heavy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shell scripts</a:t>
            </a:r>
            <a:r>
              <a:rPr sz="3150" spc="-5" dirty="0">
                <a:latin typeface="Book Antiqua"/>
                <a:cs typeface="Book Antiqua"/>
              </a:rPr>
              <a:t> </a:t>
            </a:r>
            <a:r>
              <a:rPr sz="3150" dirty="0">
                <a:latin typeface="Book Antiqua"/>
                <a:cs typeface="Book Antiqua"/>
              </a:rPr>
              <a:t>to </a:t>
            </a:r>
            <a:r>
              <a:rPr sz="3150" spc="-5" dirty="0">
                <a:latin typeface="Book Antiqua"/>
                <a:cs typeface="Book Antiqua"/>
              </a:rPr>
              <a:t>compile </a:t>
            </a:r>
            <a:r>
              <a:rPr sz="3150" dirty="0">
                <a:latin typeface="Book Antiqua"/>
                <a:cs typeface="Book Antiqua"/>
              </a:rPr>
              <a:t>and</a:t>
            </a:r>
            <a:r>
              <a:rPr sz="3150" spc="210" dirty="0">
                <a:latin typeface="Book Antiqua"/>
                <a:cs typeface="Book Antiqua"/>
              </a:rPr>
              <a:t> </a:t>
            </a:r>
            <a:r>
              <a:rPr sz="3150" spc="-10" dirty="0">
                <a:latin typeface="Book Antiqua"/>
                <a:cs typeface="Book Antiqua"/>
              </a:rPr>
              <a:t>run</a:t>
            </a:r>
            <a:r>
              <a:rPr sz="3150" spc="10" dirty="0">
                <a:latin typeface="Book Antiqua"/>
                <a:cs typeface="Book Antiqua"/>
              </a:rPr>
              <a:t> </a:t>
            </a:r>
            <a:r>
              <a:rPr sz="3150" dirty="0">
                <a:latin typeface="Book Antiqua"/>
                <a:cs typeface="Book Antiqua"/>
              </a:rPr>
              <a:t>your	</a:t>
            </a:r>
            <a:r>
              <a:rPr sz="3150" spc="-10" dirty="0">
                <a:latin typeface="Book Antiqua"/>
                <a:cs typeface="Book Antiqua"/>
              </a:rPr>
              <a:t>program.</a:t>
            </a:r>
            <a:endParaRPr sz="315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4190009"/>
            <a:ext cx="246379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46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2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800" y="4055211"/>
            <a:ext cx="985075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3150" spc="-95" dirty="0">
                <a:latin typeface="Book Antiqua"/>
                <a:cs typeface="Book Antiqua"/>
              </a:rPr>
              <a:t>You </a:t>
            </a:r>
            <a:r>
              <a:rPr sz="3150" spc="-5" dirty="0">
                <a:latin typeface="Book Antiqua"/>
                <a:cs typeface="Book Antiqua"/>
              </a:rPr>
              <a:t>should </a:t>
            </a:r>
            <a:r>
              <a:rPr sz="3150" dirty="0">
                <a:latin typeface="Book Antiqua"/>
                <a:cs typeface="Book Antiqua"/>
              </a:rPr>
              <a:t>edit </a:t>
            </a:r>
            <a:r>
              <a:rPr sz="3150" spc="-5" dirty="0">
                <a:latin typeface="Book Antiqua"/>
                <a:cs typeface="Book Antiqua"/>
              </a:rPr>
              <a:t>these </a:t>
            </a:r>
            <a:r>
              <a:rPr sz="3150" dirty="0">
                <a:latin typeface="Book Antiqua"/>
                <a:cs typeface="Book Antiqua"/>
              </a:rPr>
              <a:t>two </a:t>
            </a:r>
            <a:r>
              <a:rPr sz="3150" spc="-5" dirty="0">
                <a:latin typeface="Book Antiqua"/>
                <a:cs typeface="Book Antiqua"/>
              </a:rPr>
              <a:t>scripts </a:t>
            </a:r>
            <a:r>
              <a:rPr sz="3150" spc="-10" dirty="0">
                <a:latin typeface="Book Antiqua"/>
                <a:cs typeface="Book Antiqua"/>
              </a:rPr>
              <a:t>according </a:t>
            </a:r>
            <a:r>
              <a:rPr sz="3150" dirty="0">
                <a:latin typeface="Book Antiqua"/>
                <a:cs typeface="Book Antiqua"/>
              </a:rPr>
              <a:t>to </a:t>
            </a:r>
            <a:r>
              <a:rPr sz="3150" spc="-5" dirty="0">
                <a:latin typeface="Book Antiqua"/>
                <a:cs typeface="Book Antiqua"/>
              </a:rPr>
              <a:t>how </a:t>
            </a:r>
            <a:r>
              <a:rPr sz="3150" dirty="0">
                <a:latin typeface="Book Antiqua"/>
                <a:cs typeface="Book Antiqua"/>
              </a:rPr>
              <a:t>you  implement </a:t>
            </a:r>
            <a:r>
              <a:rPr sz="3150" spc="-5" dirty="0">
                <a:latin typeface="Book Antiqua"/>
                <a:cs typeface="Book Antiqua"/>
              </a:rPr>
              <a:t>this </a:t>
            </a:r>
            <a:r>
              <a:rPr sz="3150" dirty="0">
                <a:latin typeface="Book Antiqua"/>
                <a:cs typeface="Book Antiqua"/>
              </a:rPr>
              <a:t>assignment.</a:t>
            </a:r>
            <a:endParaRPr sz="315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700" y="5701309"/>
            <a:ext cx="246379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46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2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800" y="5566511"/>
            <a:ext cx="1164399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3150" dirty="0">
                <a:latin typeface="Book Antiqua"/>
                <a:cs typeface="Book Antiqua"/>
              </a:rPr>
              <a:t>When testing your </a:t>
            </a:r>
            <a:r>
              <a:rPr sz="3150" spc="-10" dirty="0">
                <a:latin typeface="Book Antiqua"/>
                <a:cs typeface="Book Antiqua"/>
              </a:rPr>
              <a:t>program, </a:t>
            </a:r>
            <a:r>
              <a:rPr sz="3150" dirty="0">
                <a:latin typeface="Book Antiqua"/>
                <a:cs typeface="Book Antiqua"/>
              </a:rPr>
              <a:t>we will execute the following  commands on </a:t>
            </a:r>
            <a:r>
              <a:rPr sz="3150" b="1" dirty="0">
                <a:latin typeface="Book Antiqua"/>
                <a:cs typeface="Book Antiqua"/>
              </a:rPr>
              <a:t>R217 workstation</a:t>
            </a:r>
            <a:r>
              <a:rPr sz="3150" dirty="0">
                <a:latin typeface="Book Antiqua"/>
                <a:cs typeface="Book Antiqua"/>
              </a:rPr>
              <a:t>, please make </a:t>
            </a:r>
            <a:r>
              <a:rPr sz="3150" spc="-20" dirty="0">
                <a:latin typeface="Book Antiqua"/>
                <a:cs typeface="Book Antiqua"/>
              </a:rPr>
              <a:t>sure </a:t>
            </a:r>
            <a:r>
              <a:rPr sz="3150" dirty="0">
                <a:latin typeface="Book Antiqua"/>
                <a:cs typeface="Book Antiqua"/>
              </a:rPr>
              <a:t>your </a:t>
            </a:r>
            <a:r>
              <a:rPr sz="3150" spc="-10" dirty="0">
                <a:latin typeface="Book Antiqua"/>
                <a:cs typeface="Book Antiqua"/>
              </a:rPr>
              <a:t>program  </a:t>
            </a:r>
            <a:r>
              <a:rPr sz="3150" dirty="0">
                <a:latin typeface="Book Antiqua"/>
                <a:cs typeface="Book Antiqua"/>
              </a:rPr>
              <a:t>is executable on the</a:t>
            </a:r>
            <a:r>
              <a:rPr sz="3150" spc="-5" dirty="0">
                <a:latin typeface="Book Antiqua"/>
                <a:cs typeface="Book Antiqua"/>
              </a:rPr>
              <a:t> workstation.</a:t>
            </a:r>
            <a:endParaRPr sz="315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7746009"/>
            <a:ext cx="246379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46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2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0800" y="7663942"/>
            <a:ext cx="2487295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dirty="0">
                <a:latin typeface="Book Antiqua"/>
                <a:cs typeface="Book Antiqua"/>
              </a:rPr>
              <a:t>$./</a:t>
            </a:r>
            <a:r>
              <a:rPr sz="3150" spc="-5" dirty="0">
                <a:latin typeface="Book Antiqua"/>
                <a:cs typeface="Book Antiqua"/>
              </a:rPr>
              <a:t>c</a:t>
            </a:r>
            <a:r>
              <a:rPr sz="3150" dirty="0">
                <a:latin typeface="Book Antiqua"/>
                <a:cs typeface="Book Antiqua"/>
              </a:rPr>
              <a:t>ompile.</a:t>
            </a:r>
            <a:r>
              <a:rPr sz="3150" spc="-5" dirty="0">
                <a:latin typeface="Book Antiqua"/>
                <a:cs typeface="Book Antiqua"/>
              </a:rPr>
              <a:t>s</a:t>
            </a:r>
            <a:r>
              <a:rPr sz="3150" dirty="0">
                <a:latin typeface="Book Antiqua"/>
                <a:cs typeface="Book Antiqua"/>
              </a:rPr>
              <a:t>h</a:t>
            </a:r>
            <a:endParaRPr sz="315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700" y="8723909"/>
            <a:ext cx="246379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46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20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20800" y="8641842"/>
            <a:ext cx="8442960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dirty="0">
                <a:latin typeface="Book Antiqua"/>
                <a:cs typeface="Book Antiqua"/>
              </a:rPr>
              <a:t>$./execute.sh -option1 value1 -option2</a:t>
            </a:r>
            <a:r>
              <a:rPr sz="3150" spc="-75" dirty="0">
                <a:latin typeface="Book Antiqua"/>
                <a:cs typeface="Book Antiqua"/>
              </a:rPr>
              <a:t> </a:t>
            </a:r>
            <a:r>
              <a:rPr sz="3150" dirty="0">
                <a:latin typeface="Book Antiqua"/>
                <a:cs typeface="Book Antiqua"/>
              </a:rPr>
              <a:t>value2...</a:t>
            </a:r>
            <a:endParaRPr sz="315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4034" y="4502787"/>
            <a:ext cx="9636732" cy="4964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" y="901700"/>
            <a:ext cx="1173924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Program </a:t>
            </a:r>
            <a:r>
              <a:rPr spc="-195" dirty="0"/>
              <a:t>Execution </a:t>
            </a:r>
            <a:r>
              <a:rPr spc="-295" dirty="0"/>
              <a:t>Details</a:t>
            </a:r>
            <a:r>
              <a:rPr spc="-380" dirty="0"/>
              <a:t> </a:t>
            </a:r>
            <a:r>
              <a:rPr spc="-195" dirty="0"/>
              <a:t>(con’t)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3700" y="3123082"/>
            <a:ext cx="207010" cy="30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37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8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600" y="3012033"/>
            <a:ext cx="11856085" cy="1320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0"/>
              </a:spcBef>
              <a:tabLst>
                <a:tab pos="8364855" algn="l"/>
              </a:tabLst>
            </a:pPr>
            <a:r>
              <a:rPr sz="2550" dirty="0">
                <a:latin typeface="Book Antiqua"/>
                <a:cs typeface="Book Antiqua"/>
              </a:rPr>
              <a:t>Here </a:t>
            </a:r>
            <a:r>
              <a:rPr sz="2550" spc="-5" dirty="0">
                <a:latin typeface="Book Antiqua"/>
                <a:cs typeface="Book Antiqua"/>
              </a:rPr>
              <a:t>are </a:t>
            </a:r>
            <a:r>
              <a:rPr sz="2550" spc="10" dirty="0">
                <a:latin typeface="Book Antiqua"/>
                <a:cs typeface="Book Antiqua"/>
              </a:rPr>
              <a:t>the </a:t>
            </a:r>
            <a:r>
              <a:rPr sz="2550" dirty="0">
                <a:latin typeface="Book Antiqua"/>
                <a:cs typeface="Book Antiqua"/>
              </a:rPr>
              <a:t>required </a:t>
            </a:r>
            <a:r>
              <a:rPr sz="2550" spc="10" dirty="0">
                <a:latin typeface="Book Antiqua"/>
                <a:cs typeface="Book Antiqua"/>
              </a:rPr>
              <a:t>options that </a:t>
            </a:r>
            <a:r>
              <a:rPr sz="2550" spc="15" dirty="0">
                <a:latin typeface="Book Antiqua"/>
                <a:cs typeface="Book Antiqua"/>
              </a:rPr>
              <a:t>must be</a:t>
            </a:r>
            <a:r>
              <a:rPr sz="2550" spc="80" dirty="0">
                <a:latin typeface="Book Antiqua"/>
                <a:cs typeface="Book Antiqua"/>
              </a:rPr>
              <a:t> </a:t>
            </a:r>
            <a:r>
              <a:rPr sz="2550" spc="15" dirty="0">
                <a:latin typeface="Book Antiqua"/>
                <a:cs typeface="Book Antiqua"/>
              </a:rPr>
              <a:t>supported by	your </a:t>
            </a:r>
            <a:r>
              <a:rPr sz="2550" spc="5" dirty="0">
                <a:latin typeface="Book Antiqua"/>
                <a:cs typeface="Book Antiqua"/>
              </a:rPr>
              <a:t>program. </a:t>
            </a:r>
            <a:r>
              <a:rPr sz="2550" spc="10" dirty="0">
                <a:latin typeface="Book Antiqua"/>
                <a:cs typeface="Book Antiqua"/>
              </a:rPr>
              <a:t>(Options  without default </a:t>
            </a:r>
            <a:r>
              <a:rPr sz="2550" spc="15" dirty="0">
                <a:latin typeface="Book Antiqua"/>
                <a:cs typeface="Book Antiqua"/>
              </a:rPr>
              <a:t>values </a:t>
            </a:r>
            <a:r>
              <a:rPr sz="2550" spc="-5" dirty="0">
                <a:latin typeface="Book Antiqua"/>
                <a:cs typeface="Book Antiqua"/>
              </a:rPr>
              <a:t>are </a:t>
            </a:r>
            <a:r>
              <a:rPr sz="2550" spc="10" dirty="0">
                <a:latin typeface="Book Antiqua"/>
                <a:cs typeface="Book Antiqua"/>
              </a:rPr>
              <a:t>guaranteed to </a:t>
            </a:r>
            <a:r>
              <a:rPr sz="2550" spc="15" dirty="0">
                <a:latin typeface="Book Antiqua"/>
                <a:cs typeface="Book Antiqua"/>
              </a:rPr>
              <a:t>be </a:t>
            </a:r>
            <a:r>
              <a:rPr sz="2550" spc="5" dirty="0">
                <a:latin typeface="Book Antiqua"/>
                <a:cs typeface="Book Antiqua"/>
              </a:rPr>
              <a:t>specified </a:t>
            </a:r>
            <a:r>
              <a:rPr sz="2550" spc="20" dirty="0">
                <a:latin typeface="Book Antiqua"/>
                <a:cs typeface="Book Antiqua"/>
              </a:rPr>
              <a:t>when we </a:t>
            </a:r>
            <a:r>
              <a:rPr sz="2550" spc="10" dirty="0">
                <a:latin typeface="Book Antiqua"/>
                <a:cs typeface="Book Antiqua"/>
              </a:rPr>
              <a:t>test </a:t>
            </a:r>
            <a:r>
              <a:rPr sz="2550" spc="15" dirty="0">
                <a:latin typeface="Book Antiqua"/>
                <a:cs typeface="Book Antiqua"/>
              </a:rPr>
              <a:t>your  </a:t>
            </a:r>
            <a:r>
              <a:rPr sz="2550" spc="5" dirty="0">
                <a:latin typeface="Book Antiqua"/>
                <a:cs typeface="Book Antiqua"/>
              </a:rPr>
              <a:t>program.)</a:t>
            </a:r>
            <a:endParaRPr sz="255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901700"/>
            <a:ext cx="50723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405" dirty="0"/>
              <a:t>Restrictions</a:t>
            </a:r>
            <a:endParaRPr spc="-400" dirty="0"/>
          </a:p>
        </p:txBody>
      </p:sp>
      <p:sp>
        <p:nvSpPr>
          <p:cNvPr id="3" name="object 3"/>
          <p:cNvSpPr txBox="1"/>
          <p:nvPr/>
        </p:nvSpPr>
        <p:spPr>
          <a:xfrm>
            <a:off x="406400" y="3052572"/>
            <a:ext cx="233679" cy="341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-41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050" dirty="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3052572"/>
            <a:ext cx="9473565" cy="14529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50" spc="-85" dirty="0">
                <a:latin typeface="Book Antiqua"/>
                <a:cs typeface="Book Antiqua"/>
              </a:rPr>
              <a:t>You </a:t>
            </a:r>
            <a:r>
              <a:rPr lang="en-US" sz="2950" spc="-85" dirty="0">
                <a:latin typeface="Book Antiqua"/>
                <a:cs typeface="Book Antiqua"/>
              </a:rPr>
              <a:t>should</a:t>
            </a:r>
            <a:r>
              <a:rPr sz="2950" spc="5" dirty="0">
                <a:latin typeface="Book Antiqua"/>
                <a:cs typeface="Book Antiqua"/>
              </a:rPr>
              <a:t> generate </a:t>
            </a:r>
            <a:r>
              <a:rPr sz="2950" spc="-5" dirty="0">
                <a:latin typeface="Book Antiqua"/>
                <a:cs typeface="Book Antiqua"/>
              </a:rPr>
              <a:t>features </a:t>
            </a:r>
            <a:r>
              <a:rPr sz="2950" spc="5" dirty="0">
                <a:latin typeface="Book Antiqua"/>
                <a:cs typeface="Book Antiqua"/>
              </a:rPr>
              <a:t>like</a:t>
            </a:r>
            <a:r>
              <a:rPr sz="2950" spc="105" dirty="0">
                <a:latin typeface="Book Antiqua"/>
                <a:cs typeface="Book Antiqua"/>
              </a:rPr>
              <a:t> </a:t>
            </a:r>
            <a:r>
              <a:rPr sz="2950" dirty="0" err="1">
                <a:latin typeface="Book Antiqua"/>
                <a:cs typeface="Book Antiqua"/>
              </a:rPr>
              <a:t>tf-idf</a:t>
            </a:r>
            <a:r>
              <a:rPr lang="en-US" altLang="zh-TW" sz="2950" dirty="0">
                <a:latin typeface="Book Antiqua"/>
                <a:cs typeface="Book Antiqua"/>
              </a:rPr>
              <a:t> ,implement </a:t>
            </a:r>
            <a:r>
              <a:rPr lang="en-US" altLang="zh-TW" sz="2950" b="1" dirty="0">
                <a:latin typeface="Book Antiqua"/>
                <a:cs typeface="Book Antiqua"/>
              </a:rPr>
              <a:t>VSM</a:t>
            </a:r>
            <a:r>
              <a:rPr lang="en-US" altLang="zh-TW" sz="2950" dirty="0">
                <a:latin typeface="Book Antiqua"/>
                <a:cs typeface="Book Antiqua"/>
              </a:rPr>
              <a:t> and </a:t>
            </a:r>
            <a:r>
              <a:rPr lang="en" altLang="zh-TW" sz="3200" b="1" spc="5" dirty="0" err="1">
                <a:latin typeface="Book Antiqua"/>
                <a:cs typeface="Book Antiqua"/>
              </a:rPr>
              <a:t>Rocchio</a:t>
            </a:r>
            <a:r>
              <a:rPr lang="en" altLang="zh-TW" sz="3200" b="1" spc="5" dirty="0">
                <a:latin typeface="Book Antiqua"/>
                <a:cs typeface="Book Antiqua"/>
              </a:rPr>
              <a:t> Relevance Feedback </a:t>
            </a:r>
            <a:r>
              <a:rPr lang="en" altLang="zh-TW" sz="3200" spc="5" dirty="0">
                <a:latin typeface="Book Antiqua"/>
                <a:cs typeface="Book Antiqua"/>
              </a:rPr>
              <a:t>by yourself without using any other packages.</a:t>
            </a:r>
            <a:r>
              <a:rPr lang="en-US" altLang="zh-TW" sz="2950" dirty="0">
                <a:latin typeface="Book Antiqua"/>
                <a:cs typeface="Book Antiqua"/>
              </a:rPr>
              <a:t>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27EAF37-05E6-084B-A4B3-1BA2BC6116C4}"/>
              </a:ext>
            </a:extLst>
          </p:cNvPr>
          <p:cNvSpPr/>
          <p:nvPr/>
        </p:nvSpPr>
        <p:spPr>
          <a:xfrm>
            <a:off x="406400" y="6574105"/>
            <a:ext cx="34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zh-TW" altLang="en-US" spc="-41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lang="zh-TW" altLang="en-US" dirty="0">
              <a:latin typeface="MS UI Gothic"/>
              <a:cs typeface="MS UI Gothic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CB96B47E-A089-544A-8C79-7F28B986D6E1}"/>
              </a:ext>
            </a:extLst>
          </p:cNvPr>
          <p:cNvSpPr txBox="1"/>
          <p:nvPr/>
        </p:nvSpPr>
        <p:spPr>
          <a:xfrm>
            <a:off x="1016000" y="6553140"/>
            <a:ext cx="9473565" cy="46807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TW" sz="2950" dirty="0">
                <a:latin typeface="Book Antiqua"/>
                <a:cs typeface="Book Antiqua"/>
              </a:rPr>
              <a:t>Your program should finish in 5 minutes.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7356975-C003-7744-8D2C-36F5DC782BB0}"/>
              </a:ext>
            </a:extLst>
          </p:cNvPr>
          <p:cNvSpPr/>
          <p:nvPr/>
        </p:nvSpPr>
        <p:spPr>
          <a:xfrm>
            <a:off x="406400" y="5029200"/>
            <a:ext cx="34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zh-TW" altLang="en-US" spc="-41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lang="zh-TW" altLang="en-US" dirty="0">
              <a:latin typeface="MS UI Gothic"/>
              <a:cs typeface="MS UI Gothic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9B33FA1-F950-A64D-8058-DDA593A1A1B8}"/>
              </a:ext>
            </a:extLst>
          </p:cNvPr>
          <p:cNvSpPr/>
          <p:nvPr/>
        </p:nvSpPr>
        <p:spPr>
          <a:xfrm>
            <a:off x="1015999" y="5029200"/>
            <a:ext cx="8737601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TW" sz="2950" dirty="0">
                <a:latin typeface="Book Antiqua"/>
                <a:cs typeface="Book Antiqua"/>
              </a:rPr>
              <a:t>If you are not sure packages you used is legal or not, please inquiry TA by e–mail.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CF9FFA-B0D4-BC4E-A94E-2281A7604FC9}"/>
              </a:ext>
            </a:extLst>
          </p:cNvPr>
          <p:cNvSpPr/>
          <p:nvPr/>
        </p:nvSpPr>
        <p:spPr>
          <a:xfrm>
            <a:off x="411794" y="7544883"/>
            <a:ext cx="34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zh-TW" altLang="en-US" spc="-41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lang="zh-TW" altLang="en-US" dirty="0">
              <a:latin typeface="MS UI Gothic"/>
              <a:cs typeface="MS UI Gothic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23083404-952E-7946-B973-70558A713E94}"/>
              </a:ext>
            </a:extLst>
          </p:cNvPr>
          <p:cNvSpPr txBox="1"/>
          <p:nvPr/>
        </p:nvSpPr>
        <p:spPr>
          <a:xfrm>
            <a:off x="1015999" y="7544883"/>
            <a:ext cx="9473565" cy="137601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TW" sz="2950" dirty="0">
                <a:latin typeface="Book Antiqua"/>
                <a:cs typeface="Book Antiqua"/>
              </a:rPr>
              <a:t>Do not copy other’s code. Those who copy code and those who allow others to copy his/her code will be punished seriously.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901700"/>
            <a:ext cx="374967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3700" y="3295065"/>
            <a:ext cx="24130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spc="-4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100" y="3151581"/>
            <a:ext cx="11415395" cy="1066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95"/>
              </a:spcBef>
            </a:pPr>
            <a:r>
              <a:rPr sz="3050" spc="-125" dirty="0">
                <a:latin typeface="Book Antiqua"/>
                <a:cs typeface="Book Antiqua"/>
              </a:rPr>
              <a:t>We </a:t>
            </a:r>
            <a:r>
              <a:rPr sz="3050" spc="10" dirty="0">
                <a:latin typeface="Book Antiqua"/>
                <a:cs typeface="Book Antiqua"/>
              </a:rPr>
              <a:t>will use the </a:t>
            </a:r>
            <a:r>
              <a:rPr sz="3050" b="1" spc="15" dirty="0">
                <a:latin typeface="Book Antiqua"/>
                <a:cs typeface="Book Antiqua"/>
              </a:rPr>
              <a:t>Mean </a:t>
            </a:r>
            <a:r>
              <a:rPr sz="3050" b="1" spc="-20" dirty="0">
                <a:latin typeface="Book Antiqua"/>
                <a:cs typeface="Book Antiqua"/>
              </a:rPr>
              <a:t>Average </a:t>
            </a:r>
            <a:r>
              <a:rPr sz="3050" b="1" spc="10" dirty="0">
                <a:latin typeface="Book Antiqua"/>
                <a:cs typeface="Book Antiqua"/>
              </a:rPr>
              <a:t>Precision </a:t>
            </a:r>
            <a:r>
              <a:rPr sz="3050" b="1" spc="15" dirty="0">
                <a:latin typeface="Book Antiqua"/>
                <a:cs typeface="Book Antiqua"/>
              </a:rPr>
              <a:t>(MAP) </a:t>
            </a:r>
            <a:r>
              <a:rPr sz="3050" spc="10" dirty="0">
                <a:latin typeface="Book Antiqua"/>
                <a:cs typeface="Book Antiqua"/>
              </a:rPr>
              <a:t>value to evaluate  your ranking</a:t>
            </a:r>
            <a:r>
              <a:rPr sz="3050" spc="-5" dirty="0">
                <a:latin typeface="Book Antiqua"/>
                <a:cs typeface="Book Antiqua"/>
              </a:rPr>
              <a:t> </a:t>
            </a:r>
            <a:r>
              <a:rPr sz="3050" spc="5" dirty="0">
                <a:latin typeface="Book Antiqua"/>
                <a:cs typeface="Book Antiqua"/>
              </a:rPr>
              <a:t>list.</a:t>
            </a:r>
            <a:endParaRPr sz="305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4768265"/>
            <a:ext cx="24130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spc="-4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100" y="4676394"/>
            <a:ext cx="9273540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spc="-125" dirty="0">
                <a:latin typeface="Book Antiqua"/>
                <a:cs typeface="Book Antiqua"/>
              </a:rPr>
              <a:t>We </a:t>
            </a:r>
            <a:r>
              <a:rPr sz="3050" dirty="0">
                <a:latin typeface="Book Antiqua"/>
                <a:cs typeface="Book Antiqua"/>
              </a:rPr>
              <a:t>provide </a:t>
            </a:r>
            <a:r>
              <a:rPr sz="3050" spc="15" dirty="0">
                <a:latin typeface="Book Antiqua"/>
                <a:cs typeface="Book Antiqua"/>
              </a:rPr>
              <a:t>an </a:t>
            </a:r>
            <a:r>
              <a:rPr sz="3050" spc="10" dirty="0">
                <a:latin typeface="Book Antiqua"/>
                <a:cs typeface="Book Antiqua"/>
              </a:rPr>
              <a:t>answer ranking </a:t>
            </a:r>
            <a:r>
              <a:rPr sz="3050" spc="5" dirty="0">
                <a:latin typeface="Book Antiqua"/>
                <a:cs typeface="Book Antiqua"/>
              </a:rPr>
              <a:t>list </a:t>
            </a:r>
            <a:r>
              <a:rPr sz="3050" spc="10" dirty="0">
                <a:latin typeface="Book Antiqua"/>
                <a:cs typeface="Book Antiqua"/>
              </a:rPr>
              <a:t>for</a:t>
            </a:r>
            <a:r>
              <a:rPr sz="3050" spc="114" dirty="0">
                <a:latin typeface="Book Antiqua"/>
                <a:cs typeface="Book Antiqua"/>
              </a:rPr>
              <a:t> </a:t>
            </a:r>
            <a:r>
              <a:rPr sz="3050" i="1" spc="10" dirty="0">
                <a:latin typeface="Palatino Linotype"/>
                <a:cs typeface="Palatino Linotype"/>
              </a:rPr>
              <a:t>query-train.xml</a:t>
            </a:r>
            <a:r>
              <a:rPr sz="3050" spc="10" dirty="0">
                <a:latin typeface="Book Antiqua"/>
                <a:cs typeface="Book Antiqua"/>
              </a:rPr>
              <a:t>.</a:t>
            </a:r>
            <a:endParaRPr sz="305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5720765"/>
            <a:ext cx="24130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spc="-4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8100" y="5589981"/>
            <a:ext cx="10309225" cy="1066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95"/>
              </a:spcBef>
            </a:pPr>
            <a:r>
              <a:rPr sz="3050" spc="-5" dirty="0">
                <a:latin typeface="Book Antiqua"/>
                <a:cs typeface="Book Antiqua"/>
              </a:rPr>
              <a:t>There're </a:t>
            </a:r>
            <a:r>
              <a:rPr sz="3050" spc="15" dirty="0">
                <a:latin typeface="Book Antiqua"/>
                <a:cs typeface="Book Antiqua"/>
              </a:rPr>
              <a:t>two </a:t>
            </a:r>
            <a:r>
              <a:rPr sz="3050" spc="10" dirty="0">
                <a:latin typeface="Book Antiqua"/>
                <a:cs typeface="Book Antiqua"/>
              </a:rPr>
              <a:t>columns </a:t>
            </a:r>
            <a:r>
              <a:rPr sz="3050" spc="5" dirty="0">
                <a:latin typeface="Book Antiqua"/>
                <a:cs typeface="Book Antiqua"/>
              </a:rPr>
              <a:t>in </a:t>
            </a:r>
            <a:r>
              <a:rPr sz="3050" spc="10" dirty="0">
                <a:latin typeface="Book Antiqua"/>
                <a:cs typeface="Book Antiqua"/>
              </a:rPr>
              <a:t>the answer </a:t>
            </a:r>
            <a:r>
              <a:rPr sz="3050" spc="5" dirty="0">
                <a:latin typeface="Book Antiqua"/>
                <a:cs typeface="Book Antiqua"/>
              </a:rPr>
              <a:t>list, </a:t>
            </a:r>
            <a:r>
              <a:rPr sz="3050" spc="-5" dirty="0">
                <a:latin typeface="Book Antiqua"/>
                <a:cs typeface="Book Antiqua"/>
              </a:rPr>
              <a:t>first </a:t>
            </a:r>
            <a:r>
              <a:rPr sz="3050" spc="10" dirty="0">
                <a:latin typeface="Book Antiqua"/>
                <a:cs typeface="Book Antiqua"/>
              </a:rPr>
              <a:t>is the </a:t>
            </a:r>
            <a:r>
              <a:rPr sz="3050" i="1" spc="10" dirty="0">
                <a:latin typeface="Palatino Linotype"/>
                <a:cs typeface="Palatino Linotype"/>
              </a:rPr>
              <a:t>query_id</a:t>
            </a:r>
            <a:r>
              <a:rPr sz="3050" spc="10" dirty="0">
                <a:latin typeface="Book Antiqua"/>
                <a:cs typeface="Book Antiqua"/>
              </a:rPr>
              <a:t>,  followed by </a:t>
            </a:r>
            <a:r>
              <a:rPr sz="3050" i="1" spc="5" dirty="0">
                <a:latin typeface="Palatino Linotype"/>
                <a:cs typeface="Palatino Linotype"/>
              </a:rPr>
              <a:t>retrieved_docs </a:t>
            </a:r>
            <a:r>
              <a:rPr sz="3050" spc="5" dirty="0">
                <a:latin typeface="Book Antiqua"/>
                <a:cs typeface="Book Antiqua"/>
              </a:rPr>
              <a:t>relevant </a:t>
            </a:r>
            <a:r>
              <a:rPr sz="3050" spc="10" dirty="0">
                <a:latin typeface="Book Antiqua"/>
                <a:cs typeface="Book Antiqua"/>
              </a:rPr>
              <a:t>to </a:t>
            </a:r>
            <a:r>
              <a:rPr sz="3050" spc="5" dirty="0">
                <a:latin typeface="Book Antiqua"/>
                <a:cs typeface="Book Antiqua"/>
              </a:rPr>
              <a:t>this</a:t>
            </a:r>
            <a:r>
              <a:rPr sz="3050" spc="-20" dirty="0">
                <a:latin typeface="Book Antiqua"/>
                <a:cs typeface="Book Antiqua"/>
              </a:rPr>
              <a:t> </a:t>
            </a:r>
            <a:r>
              <a:rPr sz="3050" spc="10" dirty="0">
                <a:latin typeface="Book Antiqua"/>
                <a:cs typeface="Book Antiqua"/>
              </a:rPr>
              <a:t>topic.</a:t>
            </a:r>
            <a:endParaRPr sz="305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7193965"/>
            <a:ext cx="24130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spc="-4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8100" y="7114793"/>
            <a:ext cx="11170285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spc="-80" dirty="0">
                <a:latin typeface="Book Antiqua"/>
                <a:cs typeface="Book Antiqua"/>
              </a:rPr>
              <a:t>You </a:t>
            </a:r>
            <a:r>
              <a:rPr sz="3050" spc="10" dirty="0">
                <a:latin typeface="Book Antiqua"/>
                <a:cs typeface="Book Antiqua"/>
              </a:rPr>
              <a:t>can use </a:t>
            </a:r>
            <a:r>
              <a:rPr sz="3050" spc="5" dirty="0">
                <a:latin typeface="Book Antiqua"/>
                <a:cs typeface="Book Antiqua"/>
              </a:rPr>
              <a:t>this </a:t>
            </a:r>
            <a:r>
              <a:rPr sz="3050" spc="10" dirty="0">
                <a:latin typeface="Book Antiqua"/>
                <a:cs typeface="Book Antiqua"/>
              </a:rPr>
              <a:t>answer </a:t>
            </a:r>
            <a:r>
              <a:rPr sz="3050" spc="5" dirty="0">
                <a:latin typeface="Book Antiqua"/>
                <a:cs typeface="Book Antiqua"/>
              </a:rPr>
              <a:t>list </a:t>
            </a:r>
            <a:r>
              <a:rPr sz="3050" spc="10" dirty="0">
                <a:latin typeface="Book Antiqua"/>
                <a:cs typeface="Book Antiqua"/>
              </a:rPr>
              <a:t>to check your system's</a:t>
            </a:r>
            <a:r>
              <a:rPr sz="3050" spc="80" dirty="0">
                <a:latin typeface="Book Antiqua"/>
                <a:cs typeface="Book Antiqua"/>
              </a:rPr>
              <a:t> </a:t>
            </a:r>
            <a:r>
              <a:rPr sz="3050" spc="10" dirty="0">
                <a:latin typeface="Book Antiqua"/>
                <a:cs typeface="Book Antiqua"/>
              </a:rPr>
              <a:t>performance.</a:t>
            </a:r>
            <a:endParaRPr sz="305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700" y="8146465"/>
            <a:ext cx="24130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spc="-4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15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0100" y="8015681"/>
            <a:ext cx="11751310" cy="1066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95"/>
              </a:spcBef>
            </a:pPr>
            <a:r>
              <a:rPr sz="3050" spc="10" dirty="0">
                <a:latin typeface="Book Antiqua"/>
                <a:cs typeface="Book Antiqua"/>
              </a:rPr>
              <a:t>Please </a:t>
            </a:r>
            <a:r>
              <a:rPr sz="3050" dirty="0">
                <a:latin typeface="Book Antiqua"/>
                <a:cs typeface="Book Antiqua"/>
              </a:rPr>
              <a:t>produce </a:t>
            </a:r>
            <a:r>
              <a:rPr sz="3050" spc="10" dirty="0">
                <a:latin typeface="Book Antiqua"/>
                <a:cs typeface="Book Antiqua"/>
              </a:rPr>
              <a:t>a ranking </a:t>
            </a:r>
            <a:r>
              <a:rPr sz="3050" spc="5" dirty="0">
                <a:latin typeface="Book Antiqua"/>
                <a:cs typeface="Book Antiqua"/>
              </a:rPr>
              <a:t>list </a:t>
            </a:r>
            <a:r>
              <a:rPr sz="3050" spc="10" dirty="0">
                <a:latin typeface="Book Antiqua"/>
                <a:cs typeface="Book Antiqua"/>
              </a:rPr>
              <a:t>of </a:t>
            </a:r>
            <a:r>
              <a:rPr sz="3050" i="1" spc="10" dirty="0">
                <a:solidFill>
                  <a:srgbClr val="BB484A"/>
                </a:solidFill>
                <a:latin typeface="Palatino Linotype"/>
                <a:cs typeface="Palatino Linotype"/>
              </a:rPr>
              <a:t>query-test.xml </a:t>
            </a:r>
            <a:r>
              <a:rPr sz="3050" spc="15" dirty="0">
                <a:latin typeface="Book Antiqua"/>
                <a:cs typeface="Book Antiqua"/>
              </a:rPr>
              <a:t>and </a:t>
            </a:r>
            <a:r>
              <a:rPr sz="3050" spc="10" dirty="0">
                <a:latin typeface="Book Antiqua"/>
                <a:cs typeface="Book Antiqua"/>
              </a:rPr>
              <a:t>submit to Kaggle.  </a:t>
            </a:r>
            <a:r>
              <a:rPr sz="3050" spc="-80" dirty="0">
                <a:latin typeface="Book Antiqua"/>
                <a:cs typeface="Book Antiqua"/>
              </a:rPr>
              <a:t>You </a:t>
            </a:r>
            <a:r>
              <a:rPr sz="3050" spc="10" dirty="0">
                <a:latin typeface="Book Antiqua"/>
                <a:cs typeface="Book Antiqua"/>
              </a:rPr>
              <a:t>can see your performance ranking </a:t>
            </a:r>
            <a:r>
              <a:rPr sz="3050" spc="15" dirty="0">
                <a:latin typeface="Book Antiqua"/>
                <a:cs typeface="Book Antiqua"/>
              </a:rPr>
              <a:t>on </a:t>
            </a:r>
            <a:r>
              <a:rPr sz="3050" spc="10" dirty="0">
                <a:latin typeface="Book Antiqua"/>
                <a:cs typeface="Book Antiqua"/>
              </a:rPr>
              <a:t>the</a:t>
            </a:r>
            <a:r>
              <a:rPr sz="3050" spc="55" dirty="0">
                <a:latin typeface="Book Antiqua"/>
                <a:cs typeface="Book Antiqua"/>
              </a:rPr>
              <a:t> </a:t>
            </a:r>
            <a:r>
              <a:rPr sz="3050" spc="5" dirty="0">
                <a:latin typeface="Book Antiqua"/>
                <a:cs typeface="Book Antiqua"/>
              </a:rPr>
              <a:t>leaderboard.</a:t>
            </a:r>
            <a:endParaRPr sz="305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901700"/>
            <a:ext cx="244030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Report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3700" y="3159429"/>
            <a:ext cx="18796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32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6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500" y="3068777"/>
            <a:ext cx="1164145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2300" spc="5" dirty="0">
                <a:latin typeface="Book Antiqua"/>
                <a:cs typeface="Book Antiqua"/>
              </a:rPr>
              <a:t>Please write your </a:t>
            </a:r>
            <a:r>
              <a:rPr sz="2300" dirty="0">
                <a:latin typeface="Book Antiqua"/>
                <a:cs typeface="Book Antiqua"/>
              </a:rPr>
              <a:t>report </a:t>
            </a:r>
            <a:r>
              <a:rPr sz="2300" spc="5" dirty="0">
                <a:latin typeface="Book Antiqua"/>
                <a:cs typeface="Book Antiqua"/>
              </a:rPr>
              <a:t>as a </a:t>
            </a:r>
            <a:r>
              <a:rPr sz="2300" b="1" spc="5" dirty="0">
                <a:latin typeface="Book Antiqua"/>
                <a:cs typeface="Book Antiqua"/>
              </a:rPr>
              <a:t>Report.pdf </a:t>
            </a:r>
            <a:r>
              <a:rPr sz="2300" spc="10" dirty="0">
                <a:latin typeface="Book Antiqua"/>
                <a:cs typeface="Book Antiqua"/>
              </a:rPr>
              <a:t>and </a:t>
            </a:r>
            <a:r>
              <a:rPr sz="2300" spc="5" dirty="0">
                <a:latin typeface="Book Antiqua"/>
                <a:cs typeface="Book Antiqua"/>
              </a:rPr>
              <a:t>put it into the zipped </a:t>
            </a:r>
            <a:r>
              <a:rPr sz="2300" spc="-5" dirty="0">
                <a:latin typeface="Book Antiqua"/>
                <a:cs typeface="Book Antiqua"/>
              </a:rPr>
              <a:t>file. </a:t>
            </a:r>
            <a:r>
              <a:rPr sz="2300" spc="5" dirty="0">
                <a:latin typeface="Book Antiqua"/>
                <a:cs typeface="Book Antiqua"/>
              </a:rPr>
              <a:t>The </a:t>
            </a:r>
            <a:r>
              <a:rPr sz="2300" dirty="0">
                <a:latin typeface="Book Antiqua"/>
                <a:cs typeface="Book Antiqua"/>
              </a:rPr>
              <a:t>report should  </a:t>
            </a:r>
            <a:r>
              <a:rPr sz="2300" spc="5" dirty="0">
                <a:latin typeface="Book Antiqua"/>
                <a:cs typeface="Book Antiqua"/>
              </a:rPr>
              <a:t>contain the following</a:t>
            </a:r>
            <a:r>
              <a:rPr sz="2300" spc="-10" dirty="0">
                <a:latin typeface="Book Antiqua"/>
                <a:cs typeface="Book Antiqua"/>
              </a:rPr>
              <a:t> </a:t>
            </a:r>
            <a:r>
              <a:rPr sz="2300" spc="5" dirty="0">
                <a:latin typeface="Book Antiqua"/>
                <a:cs typeface="Book Antiqua"/>
              </a:rPr>
              <a:t>content:</a:t>
            </a:r>
            <a:endParaRPr sz="23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4251629"/>
            <a:ext cx="18796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32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6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6500" y="4176014"/>
            <a:ext cx="5269865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5" dirty="0">
                <a:latin typeface="Book Antiqua"/>
                <a:cs typeface="Book Antiqua"/>
              </a:rPr>
              <a:t>Describe your </a:t>
            </a:r>
            <a:r>
              <a:rPr sz="2300" spc="10" dirty="0">
                <a:latin typeface="Book Antiqua"/>
                <a:cs typeface="Book Antiqua"/>
              </a:rPr>
              <a:t>VSM </a:t>
            </a:r>
            <a:r>
              <a:rPr sz="2300" spc="5" dirty="0">
                <a:latin typeface="Book Antiqua"/>
                <a:cs typeface="Book Antiqua"/>
              </a:rPr>
              <a:t>(e.g.,</a:t>
            </a:r>
            <a:r>
              <a:rPr sz="2300" spc="-30" dirty="0">
                <a:latin typeface="Book Antiqua"/>
                <a:cs typeface="Book Antiqua"/>
              </a:rPr>
              <a:t> </a:t>
            </a:r>
            <a:r>
              <a:rPr sz="2300" spc="5" dirty="0">
                <a:latin typeface="Book Antiqua"/>
                <a:cs typeface="Book Antiqua"/>
              </a:rPr>
              <a:t>parameters….)</a:t>
            </a:r>
            <a:endParaRPr sz="23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4950129"/>
            <a:ext cx="18796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32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6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6500" y="4859477"/>
            <a:ext cx="1001141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2300" spc="5" dirty="0">
                <a:latin typeface="Book Antiqua"/>
                <a:cs typeface="Book Antiqua"/>
              </a:rPr>
              <a:t>Describe your Rocchio Relevance Feedback (e.g., how do </a:t>
            </a:r>
            <a:r>
              <a:rPr sz="2300" spc="10" dirty="0">
                <a:latin typeface="Book Antiqua"/>
                <a:cs typeface="Book Antiqua"/>
              </a:rPr>
              <a:t>you </a:t>
            </a:r>
            <a:r>
              <a:rPr sz="2300" dirty="0">
                <a:latin typeface="Book Antiqua"/>
                <a:cs typeface="Book Antiqua"/>
              </a:rPr>
              <a:t>define relevant  </a:t>
            </a:r>
            <a:r>
              <a:rPr sz="2300" spc="5" dirty="0">
                <a:latin typeface="Book Antiqua"/>
                <a:cs typeface="Book Antiqua"/>
              </a:rPr>
              <a:t>documents,</a:t>
            </a:r>
            <a:r>
              <a:rPr sz="2300" spc="-5" dirty="0">
                <a:latin typeface="Book Antiqua"/>
                <a:cs typeface="Book Antiqua"/>
              </a:rPr>
              <a:t> </a:t>
            </a:r>
            <a:r>
              <a:rPr sz="2300" spc="5" dirty="0">
                <a:latin typeface="Book Antiqua"/>
                <a:cs typeface="Book Antiqua"/>
              </a:rPr>
              <a:t>parameters…)</a:t>
            </a:r>
            <a:endParaRPr sz="23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6042329"/>
            <a:ext cx="18796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32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6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6500" y="5966714"/>
            <a:ext cx="3132455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b="1" spc="5" dirty="0">
                <a:latin typeface="Book Antiqua"/>
                <a:cs typeface="Book Antiqua"/>
              </a:rPr>
              <a:t>Results of</a:t>
            </a:r>
            <a:r>
              <a:rPr sz="2300" b="1" spc="-45" dirty="0">
                <a:latin typeface="Book Antiqua"/>
                <a:cs typeface="Book Antiqua"/>
              </a:rPr>
              <a:t> </a:t>
            </a:r>
            <a:r>
              <a:rPr sz="2300" b="1" spc="5" dirty="0">
                <a:latin typeface="Book Antiqua"/>
                <a:cs typeface="Book Antiqua"/>
              </a:rPr>
              <a:t>Experiments</a:t>
            </a:r>
            <a:endParaRPr sz="23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9700" y="6753529"/>
            <a:ext cx="18796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32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60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4500" y="6677914"/>
            <a:ext cx="6365875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b="1" spc="10" dirty="0">
                <a:latin typeface="Book Antiqua"/>
                <a:cs typeface="Book Antiqua"/>
              </a:rPr>
              <a:t>MAP </a:t>
            </a:r>
            <a:r>
              <a:rPr sz="2300" b="1" spc="5" dirty="0">
                <a:latin typeface="Book Antiqua"/>
                <a:cs typeface="Book Antiqua"/>
              </a:rPr>
              <a:t>value under </a:t>
            </a:r>
            <a:r>
              <a:rPr sz="2300" b="1" dirty="0">
                <a:latin typeface="Book Antiqua"/>
                <a:cs typeface="Book Antiqua"/>
              </a:rPr>
              <a:t>different </a:t>
            </a:r>
            <a:r>
              <a:rPr sz="2300" b="1" spc="5" dirty="0">
                <a:latin typeface="Book Antiqua"/>
                <a:cs typeface="Book Antiqua"/>
              </a:rPr>
              <a:t>parameters of</a:t>
            </a:r>
            <a:r>
              <a:rPr sz="2300" b="1" spc="-25" dirty="0">
                <a:latin typeface="Book Antiqua"/>
                <a:cs typeface="Book Antiqua"/>
              </a:rPr>
              <a:t> </a:t>
            </a:r>
            <a:r>
              <a:rPr sz="2300" b="1" spc="10" dirty="0">
                <a:latin typeface="Book Antiqua"/>
                <a:cs typeface="Book Antiqua"/>
              </a:rPr>
              <a:t>VSM</a:t>
            </a:r>
            <a:endParaRPr sz="23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9700" y="7452029"/>
            <a:ext cx="18796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32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600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4500" y="7389114"/>
            <a:ext cx="3508375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b="1" spc="5" dirty="0">
                <a:latin typeface="Book Antiqua"/>
                <a:cs typeface="Book Antiqua"/>
              </a:rPr>
              <a:t>Feedback vs. no</a:t>
            </a:r>
            <a:r>
              <a:rPr sz="2300" b="1" spc="-55" dirty="0">
                <a:latin typeface="Book Antiqua"/>
                <a:cs typeface="Book Antiqua"/>
              </a:rPr>
              <a:t> </a:t>
            </a:r>
            <a:r>
              <a:rPr sz="2300" b="1" spc="5" dirty="0">
                <a:latin typeface="Book Antiqua"/>
                <a:cs typeface="Book Antiqua"/>
              </a:rPr>
              <a:t>Feedback</a:t>
            </a:r>
            <a:endParaRPr sz="230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9700" y="8163229"/>
            <a:ext cx="18796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32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60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14500" y="8087614"/>
            <a:ext cx="3729354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5" dirty="0">
                <a:latin typeface="Book Antiqua"/>
                <a:cs typeface="Book Antiqua"/>
              </a:rPr>
              <a:t>Other experiments </a:t>
            </a:r>
            <a:r>
              <a:rPr sz="2300" spc="10" dirty="0">
                <a:latin typeface="Book Antiqua"/>
                <a:cs typeface="Book Antiqua"/>
              </a:rPr>
              <a:t>you</a:t>
            </a:r>
            <a:r>
              <a:rPr sz="2300" spc="-50" dirty="0">
                <a:latin typeface="Book Antiqua"/>
                <a:cs typeface="Book Antiqua"/>
              </a:rPr>
              <a:t> </a:t>
            </a:r>
            <a:r>
              <a:rPr sz="2300" spc="5" dirty="0">
                <a:latin typeface="Book Antiqua"/>
                <a:cs typeface="Book Antiqua"/>
              </a:rPr>
              <a:t>tried</a:t>
            </a:r>
            <a:endParaRPr sz="2300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1700" y="8861729"/>
            <a:ext cx="18796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32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60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6500" y="8798814"/>
            <a:ext cx="5935980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dirty="0">
                <a:latin typeface="Book Antiqua"/>
                <a:cs typeface="Book Antiqua"/>
              </a:rPr>
              <a:t>Discussion: </a:t>
            </a:r>
            <a:r>
              <a:rPr sz="2300" spc="10" dirty="0">
                <a:latin typeface="Book Antiqua"/>
                <a:cs typeface="Book Antiqua"/>
              </a:rPr>
              <a:t>what you </a:t>
            </a:r>
            <a:r>
              <a:rPr sz="2300" dirty="0">
                <a:latin typeface="Book Antiqua"/>
                <a:cs typeface="Book Antiqua"/>
              </a:rPr>
              <a:t>learn </a:t>
            </a:r>
            <a:r>
              <a:rPr sz="2300" spc="5" dirty="0">
                <a:latin typeface="Book Antiqua"/>
                <a:cs typeface="Book Antiqua"/>
              </a:rPr>
              <a:t>in the</a:t>
            </a:r>
            <a:r>
              <a:rPr sz="2300" spc="-15" dirty="0">
                <a:latin typeface="Book Antiqua"/>
                <a:cs typeface="Book Antiqua"/>
              </a:rPr>
              <a:t> </a:t>
            </a:r>
            <a:r>
              <a:rPr sz="2300" spc="5" dirty="0">
                <a:latin typeface="Book Antiqua"/>
                <a:cs typeface="Book Antiqua"/>
              </a:rPr>
              <a:t>homework.</a:t>
            </a:r>
            <a:endParaRPr sz="23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901700"/>
            <a:ext cx="41656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Submission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3700" y="3159429"/>
            <a:ext cx="18796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32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6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500" y="3068777"/>
            <a:ext cx="11785600" cy="11535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2300" spc="5" dirty="0">
                <a:latin typeface="Book Antiqua"/>
                <a:cs typeface="Book Antiqua"/>
              </a:rPr>
              <a:t>Please put </a:t>
            </a:r>
            <a:r>
              <a:rPr sz="2300" dirty="0">
                <a:latin typeface="Book Antiqua"/>
                <a:cs typeface="Book Antiqua"/>
              </a:rPr>
              <a:t>report, </a:t>
            </a:r>
            <a:r>
              <a:rPr sz="2300" spc="5" dirty="0">
                <a:latin typeface="Book Antiqua"/>
                <a:cs typeface="Book Antiqua"/>
              </a:rPr>
              <a:t>scripts </a:t>
            </a:r>
            <a:r>
              <a:rPr sz="2300" spc="10" dirty="0">
                <a:latin typeface="Book Antiqua"/>
                <a:cs typeface="Book Antiqua"/>
              </a:rPr>
              <a:t>and </a:t>
            </a:r>
            <a:r>
              <a:rPr sz="2300" spc="5" dirty="0">
                <a:latin typeface="Book Antiqua"/>
                <a:cs typeface="Book Antiqua"/>
              </a:rPr>
              <a:t>code into the </a:t>
            </a:r>
            <a:r>
              <a:rPr sz="2300" dirty="0">
                <a:latin typeface="Book Antiqua"/>
                <a:cs typeface="Book Antiqua"/>
              </a:rPr>
              <a:t>directory </a:t>
            </a:r>
            <a:r>
              <a:rPr sz="2300" spc="5" dirty="0">
                <a:latin typeface="Book Antiqua"/>
                <a:cs typeface="Book Antiqua"/>
              </a:rPr>
              <a:t>named your </a:t>
            </a:r>
            <a:r>
              <a:rPr sz="2300" b="1" spc="5" dirty="0">
                <a:latin typeface="Book Antiqua"/>
                <a:cs typeface="Book Antiqua"/>
              </a:rPr>
              <a:t>student ID</a:t>
            </a:r>
            <a:r>
              <a:rPr sz="2300" spc="5" dirty="0">
                <a:latin typeface="Book Antiqua"/>
                <a:cs typeface="Book Antiqua"/>
              </a:rPr>
              <a:t>. Package </a:t>
            </a:r>
            <a:r>
              <a:rPr sz="2300" dirty="0">
                <a:latin typeface="Book Antiqua"/>
                <a:cs typeface="Book Antiqua"/>
              </a:rPr>
              <a:t>this  </a:t>
            </a:r>
            <a:r>
              <a:rPr sz="2300" spc="5" dirty="0">
                <a:latin typeface="Book Antiqua"/>
                <a:cs typeface="Book Antiqua"/>
              </a:rPr>
              <a:t>folder into a zip </a:t>
            </a:r>
            <a:r>
              <a:rPr sz="2300" spc="-5" dirty="0">
                <a:latin typeface="Book Antiqua"/>
                <a:cs typeface="Book Antiqua"/>
              </a:rPr>
              <a:t>file </a:t>
            </a:r>
            <a:r>
              <a:rPr sz="2300" spc="10" dirty="0">
                <a:latin typeface="Book Antiqua"/>
                <a:cs typeface="Book Antiqua"/>
              </a:rPr>
              <a:t>and </a:t>
            </a:r>
            <a:r>
              <a:rPr sz="2300" spc="5" dirty="0">
                <a:latin typeface="Book Antiqua"/>
                <a:cs typeface="Book Antiqua"/>
              </a:rPr>
              <a:t>submit it to </a:t>
            </a:r>
            <a:r>
              <a:rPr lang="en-US" sz="2300" spc="5" dirty="0">
                <a:latin typeface="Book Antiqua"/>
                <a:cs typeface="Book Antiqua"/>
              </a:rPr>
              <a:t>NTU COOL</a:t>
            </a:r>
            <a:r>
              <a:rPr sz="2300" spc="5" dirty="0">
                <a:latin typeface="Book Antiqua"/>
                <a:cs typeface="Book Antiqua"/>
              </a:rPr>
              <a:t>, following is the </a:t>
            </a:r>
            <a:r>
              <a:rPr sz="2300" spc="-5" dirty="0">
                <a:latin typeface="Book Antiqua"/>
                <a:cs typeface="Book Antiqua"/>
              </a:rPr>
              <a:t>structure </a:t>
            </a:r>
            <a:r>
              <a:rPr sz="2300" spc="10" dirty="0">
                <a:latin typeface="Book Antiqua"/>
                <a:cs typeface="Book Antiqua"/>
              </a:rPr>
              <a:t>and </a:t>
            </a:r>
            <a:r>
              <a:rPr sz="2300" spc="5" dirty="0">
                <a:latin typeface="Book Antiqua"/>
                <a:cs typeface="Book Antiqua"/>
              </a:rPr>
              <a:t>content of the  </a:t>
            </a:r>
            <a:r>
              <a:rPr sz="2300" spc="5" dirty="0">
                <a:solidFill>
                  <a:srgbClr val="BB484A"/>
                </a:solidFill>
                <a:latin typeface="Book Antiqua"/>
                <a:cs typeface="Book Antiqua"/>
              </a:rPr>
              <a:t>zip</a:t>
            </a:r>
            <a:r>
              <a:rPr sz="2300" spc="5" dirty="0">
                <a:latin typeface="Book Antiqua"/>
                <a:cs typeface="Book Antiqua"/>
              </a:rPr>
              <a:t>:</a:t>
            </a:r>
            <a:endParaRPr sz="2300" dirty="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4632629"/>
            <a:ext cx="18796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32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6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500" y="4557014"/>
            <a:ext cx="3796029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5" dirty="0">
                <a:latin typeface="Book Antiqua"/>
                <a:cs typeface="Book Antiqua"/>
              </a:rPr>
              <a:t>For example:</a:t>
            </a:r>
            <a:r>
              <a:rPr sz="2300" spc="-20" dirty="0">
                <a:latin typeface="Book Antiqua"/>
                <a:cs typeface="Book Antiqua"/>
              </a:rPr>
              <a:t> </a:t>
            </a:r>
            <a:r>
              <a:rPr sz="2300" spc="5" dirty="0">
                <a:latin typeface="Book Antiqua"/>
                <a:cs typeface="Book Antiqua"/>
              </a:rPr>
              <a:t>R0</a:t>
            </a:r>
            <a:r>
              <a:rPr lang="en-US" altLang="zh-TW" sz="2300" spc="5" dirty="0">
                <a:latin typeface="Book Antiqua"/>
                <a:cs typeface="Book Antiqua"/>
              </a:rPr>
              <a:t>7</a:t>
            </a:r>
            <a:r>
              <a:rPr sz="2300" spc="5" dirty="0">
                <a:latin typeface="Book Antiqua"/>
                <a:cs typeface="Book Antiqua"/>
              </a:rPr>
              <a:t>922XXX.zip</a:t>
            </a:r>
            <a:endParaRPr sz="2300" dirty="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5331129"/>
            <a:ext cx="18796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32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6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6500" y="5268214"/>
            <a:ext cx="6286500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5" dirty="0">
                <a:latin typeface="Book Antiqua"/>
                <a:cs typeface="Book Antiqua"/>
              </a:rPr>
              <a:t>+---R0</a:t>
            </a:r>
            <a:r>
              <a:rPr lang="en-US" altLang="zh-TW" sz="2300" spc="5" dirty="0">
                <a:latin typeface="Book Antiqua"/>
                <a:cs typeface="Book Antiqua"/>
              </a:rPr>
              <a:t>7</a:t>
            </a:r>
            <a:r>
              <a:rPr sz="2300" spc="5" dirty="0">
                <a:latin typeface="Book Antiqua"/>
                <a:cs typeface="Book Antiqua"/>
              </a:rPr>
              <a:t>922XXX(directory) (with </a:t>
            </a:r>
            <a:r>
              <a:rPr sz="2300" b="1" spc="10" dirty="0">
                <a:latin typeface="Book Antiqua"/>
                <a:cs typeface="Book Antiqua"/>
              </a:rPr>
              <a:t>R </a:t>
            </a:r>
            <a:r>
              <a:rPr sz="2300" spc="5" dirty="0">
                <a:latin typeface="Book Antiqua"/>
                <a:cs typeface="Book Antiqua"/>
              </a:rPr>
              <a:t>in</a:t>
            </a:r>
            <a:r>
              <a:rPr sz="2300" spc="-40" dirty="0">
                <a:latin typeface="Book Antiqua"/>
                <a:cs typeface="Book Antiqua"/>
              </a:rPr>
              <a:t> </a:t>
            </a:r>
            <a:r>
              <a:rPr sz="2300" dirty="0">
                <a:latin typeface="Book Antiqua"/>
                <a:cs typeface="Book Antiqua"/>
              </a:rPr>
              <a:t>uppercase)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09700" y="6042329"/>
            <a:ext cx="18796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32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6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4500" y="5966714"/>
            <a:ext cx="1914525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5" dirty="0">
                <a:latin typeface="Book Antiqua"/>
                <a:cs typeface="Book Antiqua"/>
              </a:rPr>
              <a:t>+---Report.pdf</a:t>
            </a:r>
            <a:endParaRPr sz="23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9700" y="6753529"/>
            <a:ext cx="18796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32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60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4500" y="6677914"/>
            <a:ext cx="1908175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5" dirty="0">
                <a:latin typeface="Book Antiqua"/>
                <a:cs typeface="Book Antiqua"/>
              </a:rPr>
              <a:t>+---compile.sh</a:t>
            </a:r>
            <a:endParaRPr sz="23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9700" y="7452029"/>
            <a:ext cx="18796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32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600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4500" y="7389114"/>
            <a:ext cx="1847214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5" dirty="0">
                <a:latin typeface="Book Antiqua"/>
                <a:cs typeface="Book Antiqua"/>
              </a:rPr>
              <a:t>+---execute.sh</a:t>
            </a:r>
            <a:endParaRPr sz="230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9700" y="8163229"/>
            <a:ext cx="18796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32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60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14500" y="8087614"/>
            <a:ext cx="8406765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5" dirty="0">
                <a:latin typeface="Book Antiqua"/>
                <a:cs typeface="Book Antiqua"/>
              </a:rPr>
              <a:t>+---All the other </a:t>
            </a:r>
            <a:r>
              <a:rPr sz="2300" spc="-5" dirty="0">
                <a:latin typeface="Book Antiqua"/>
                <a:cs typeface="Book Antiqua"/>
              </a:rPr>
              <a:t>files </a:t>
            </a:r>
            <a:r>
              <a:rPr sz="2300" spc="10" dirty="0">
                <a:latin typeface="Book Antiqua"/>
                <a:cs typeface="Book Antiqua"/>
              </a:rPr>
              <a:t>and </a:t>
            </a:r>
            <a:r>
              <a:rPr sz="2300" spc="-5" dirty="0">
                <a:latin typeface="Book Antiqua"/>
                <a:cs typeface="Book Antiqua"/>
              </a:rPr>
              <a:t>source </a:t>
            </a:r>
            <a:r>
              <a:rPr sz="2300" spc="5" dirty="0">
                <a:latin typeface="Book Antiqua"/>
                <a:cs typeface="Book Antiqua"/>
              </a:rPr>
              <a:t>code </a:t>
            </a:r>
            <a:r>
              <a:rPr sz="2300" spc="-5" dirty="0">
                <a:latin typeface="Book Antiqua"/>
                <a:cs typeface="Book Antiqua"/>
              </a:rPr>
              <a:t>required </a:t>
            </a:r>
            <a:r>
              <a:rPr sz="2300" spc="5" dirty="0">
                <a:latin typeface="Book Antiqua"/>
                <a:cs typeface="Book Antiqua"/>
              </a:rPr>
              <a:t>by your</a:t>
            </a:r>
            <a:r>
              <a:rPr sz="2300" spc="-10" dirty="0">
                <a:latin typeface="Book Antiqua"/>
                <a:cs typeface="Book Antiqua"/>
              </a:rPr>
              <a:t> </a:t>
            </a:r>
            <a:r>
              <a:rPr sz="2300" dirty="0">
                <a:latin typeface="Book Antiqua"/>
                <a:cs typeface="Book Antiqua"/>
              </a:rPr>
              <a:t>program</a:t>
            </a:r>
            <a:endParaRPr sz="2300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09700" y="8861729"/>
            <a:ext cx="18796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32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60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14500" y="8798814"/>
            <a:ext cx="9860280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5" dirty="0">
                <a:latin typeface="Book Antiqua"/>
                <a:cs typeface="Book Antiqua"/>
              </a:rPr>
              <a:t>(</a:t>
            </a:r>
            <a:r>
              <a:rPr sz="2300" spc="5" dirty="0">
                <a:solidFill>
                  <a:srgbClr val="BB484A"/>
                </a:solidFill>
                <a:latin typeface="Book Antiqua"/>
                <a:cs typeface="Book Antiqua"/>
              </a:rPr>
              <a:t>Note that </a:t>
            </a:r>
            <a:r>
              <a:rPr sz="2300" spc="10" dirty="0">
                <a:solidFill>
                  <a:srgbClr val="BB484A"/>
                </a:solidFill>
                <a:latin typeface="Book Antiqua"/>
                <a:cs typeface="Book Antiqua"/>
              </a:rPr>
              <a:t>you </a:t>
            </a:r>
            <a:r>
              <a:rPr sz="2300" spc="5" dirty="0">
                <a:solidFill>
                  <a:srgbClr val="BB484A"/>
                </a:solidFill>
                <a:latin typeface="Book Antiqua"/>
                <a:cs typeface="Book Antiqua"/>
              </a:rPr>
              <a:t>don't need to submit the model </a:t>
            </a:r>
            <a:r>
              <a:rPr sz="2300" spc="-5" dirty="0">
                <a:solidFill>
                  <a:srgbClr val="BB484A"/>
                </a:solidFill>
                <a:latin typeface="Book Antiqua"/>
                <a:cs typeface="Book Antiqua"/>
              </a:rPr>
              <a:t>files </a:t>
            </a:r>
            <a:r>
              <a:rPr sz="2300" spc="10" dirty="0">
                <a:solidFill>
                  <a:srgbClr val="BB484A"/>
                </a:solidFill>
                <a:latin typeface="Book Antiqua"/>
                <a:cs typeface="Book Antiqua"/>
              </a:rPr>
              <a:t>and NTCIR</a:t>
            </a:r>
            <a:r>
              <a:rPr sz="2300" spc="-45" dirty="0">
                <a:solidFill>
                  <a:srgbClr val="BB484A"/>
                </a:solidFill>
                <a:latin typeface="Book Antiqua"/>
                <a:cs typeface="Book Antiqua"/>
              </a:rPr>
              <a:t> </a:t>
            </a:r>
            <a:r>
              <a:rPr sz="2300" spc="5" dirty="0">
                <a:solidFill>
                  <a:srgbClr val="BB484A"/>
                </a:solidFill>
                <a:latin typeface="Book Antiqua"/>
                <a:cs typeface="Book Antiqua"/>
              </a:rPr>
              <a:t>documents</a:t>
            </a:r>
            <a:r>
              <a:rPr sz="2300" spc="5" dirty="0">
                <a:latin typeface="Book Antiqua"/>
                <a:cs typeface="Book Antiqua"/>
              </a:rPr>
              <a:t>)</a:t>
            </a:r>
            <a:endParaRPr sz="23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901700"/>
            <a:ext cx="70104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Scoring</a:t>
            </a:r>
            <a:endParaRPr spc="-245"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3133344"/>
            <a:ext cx="23876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-42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100" y="3055620"/>
            <a:ext cx="3797300" cy="48090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TW" sz="3050" spc="-10" dirty="0">
                <a:latin typeface="Book Antiqua"/>
                <a:cs typeface="Book Antiqua"/>
              </a:rPr>
              <a:t>20</a:t>
            </a:r>
            <a:r>
              <a:rPr sz="3050" spc="-10" dirty="0">
                <a:latin typeface="Book Antiqua"/>
                <a:cs typeface="Book Antiqua"/>
              </a:rPr>
              <a:t>% for VSM</a:t>
            </a:r>
            <a:r>
              <a:rPr sz="3050" spc="-45" dirty="0">
                <a:latin typeface="Book Antiqua"/>
                <a:cs typeface="Book Antiqua"/>
              </a:rPr>
              <a:t> </a:t>
            </a:r>
            <a:r>
              <a:rPr sz="3050" spc="-10" dirty="0">
                <a:latin typeface="Book Antiqua"/>
                <a:cs typeface="Book Antiqua"/>
              </a:rPr>
              <a:t>model.</a:t>
            </a:r>
            <a:endParaRPr sz="3050" dirty="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4060444"/>
            <a:ext cx="23876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-42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100" y="3982720"/>
            <a:ext cx="6616700" cy="488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TW" sz="3050" spc="-10" dirty="0">
                <a:latin typeface="Book Antiqua"/>
                <a:cs typeface="Book Antiqua"/>
              </a:rPr>
              <a:t>10</a:t>
            </a:r>
            <a:r>
              <a:rPr sz="3050" spc="-10" dirty="0">
                <a:latin typeface="Book Antiqua"/>
                <a:cs typeface="Book Antiqua"/>
              </a:rPr>
              <a:t>% for Rocchio </a:t>
            </a:r>
            <a:r>
              <a:rPr sz="3050" spc="-15" dirty="0">
                <a:latin typeface="Book Antiqua"/>
                <a:cs typeface="Book Antiqua"/>
              </a:rPr>
              <a:t>relevance</a:t>
            </a:r>
            <a:r>
              <a:rPr sz="3050" dirty="0">
                <a:latin typeface="Book Antiqua"/>
                <a:cs typeface="Book Antiqua"/>
              </a:rPr>
              <a:t> </a:t>
            </a:r>
            <a:r>
              <a:rPr sz="3050" spc="-10" dirty="0">
                <a:latin typeface="Book Antiqua"/>
                <a:cs typeface="Book Antiqua"/>
              </a:rPr>
              <a:t>feedback.</a:t>
            </a:r>
            <a:endParaRPr sz="3050" dirty="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700" y="5000244"/>
            <a:ext cx="23876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-42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0100" y="4922520"/>
            <a:ext cx="4254500" cy="488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TW" sz="3050" spc="-10" dirty="0">
                <a:latin typeface="Book Antiqua"/>
                <a:cs typeface="Book Antiqua"/>
              </a:rPr>
              <a:t>20</a:t>
            </a:r>
            <a:r>
              <a:rPr sz="3050" spc="-10" dirty="0">
                <a:latin typeface="Book Antiqua"/>
                <a:cs typeface="Book Antiqua"/>
              </a:rPr>
              <a:t>% for your</a:t>
            </a:r>
            <a:r>
              <a:rPr sz="3050" spc="-45" dirty="0">
                <a:latin typeface="Book Antiqua"/>
                <a:cs typeface="Book Antiqua"/>
              </a:rPr>
              <a:t> </a:t>
            </a:r>
            <a:r>
              <a:rPr sz="3050" spc="-15" dirty="0">
                <a:latin typeface="Book Antiqua"/>
                <a:cs typeface="Book Antiqua"/>
              </a:rPr>
              <a:t>report.</a:t>
            </a:r>
            <a:endParaRPr sz="3050" dirty="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400" y="5750652"/>
            <a:ext cx="23876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-42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100" dirty="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0100" y="5677660"/>
            <a:ext cx="11480165" cy="1985159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lang="en-US" altLang="zh-TW" sz="3050" spc="-10" dirty="0">
                <a:latin typeface="Book Antiqua"/>
                <a:cs typeface="Book Antiqua"/>
              </a:rPr>
              <a:t>25</a:t>
            </a:r>
            <a:r>
              <a:rPr sz="3050" spc="-10" dirty="0">
                <a:latin typeface="Book Antiqua"/>
                <a:cs typeface="Book Antiqua"/>
              </a:rPr>
              <a:t>% for performance </a:t>
            </a:r>
            <a:r>
              <a:rPr lang="en-US" sz="3050" spc="-10" dirty="0">
                <a:latin typeface="Book Antiqua"/>
                <a:cs typeface="Book Antiqua"/>
              </a:rPr>
              <a:t>better than simple baseline on public leaderboard</a:t>
            </a: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lang="en-US" altLang="zh-TW" sz="3050" spc="-10" dirty="0">
                <a:latin typeface="Book Antiqua"/>
                <a:cs typeface="Book Antiqua"/>
              </a:rPr>
              <a:t>25% for performance better than strong baseline on public leaderboard</a:t>
            </a:r>
            <a:endParaRPr sz="3050" dirty="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700" y="7792495"/>
            <a:ext cx="23876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-42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100" dirty="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0100" y="7662819"/>
            <a:ext cx="11199495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300"/>
              </a:lnSpc>
              <a:spcBef>
                <a:spcPts val="100"/>
              </a:spcBef>
            </a:pPr>
            <a:r>
              <a:rPr sz="3050" spc="-10" dirty="0">
                <a:solidFill>
                  <a:srgbClr val="BB484A"/>
                </a:solidFill>
                <a:latin typeface="Book Antiqua"/>
                <a:cs typeface="Book Antiqua"/>
              </a:rPr>
              <a:t>Note that you'll </a:t>
            </a:r>
            <a:r>
              <a:rPr sz="3050" spc="-5" dirty="0">
                <a:solidFill>
                  <a:srgbClr val="BB484A"/>
                </a:solidFill>
                <a:latin typeface="Book Antiqua"/>
                <a:cs typeface="Book Antiqua"/>
              </a:rPr>
              <a:t>get 0 </a:t>
            </a:r>
            <a:r>
              <a:rPr sz="3050" spc="-10" dirty="0">
                <a:solidFill>
                  <a:srgbClr val="BB484A"/>
                </a:solidFill>
                <a:latin typeface="Book Antiqua"/>
                <a:cs typeface="Book Antiqua"/>
              </a:rPr>
              <a:t>for performance if you don’t have </a:t>
            </a:r>
            <a:r>
              <a:rPr sz="3050" spc="-25" dirty="0">
                <a:solidFill>
                  <a:srgbClr val="BB484A"/>
                </a:solidFill>
                <a:latin typeface="Book Antiqua"/>
                <a:cs typeface="Book Antiqua"/>
              </a:rPr>
              <a:t>record </a:t>
            </a:r>
            <a:r>
              <a:rPr sz="3050" spc="-10" dirty="0">
                <a:solidFill>
                  <a:srgbClr val="BB484A"/>
                </a:solidFill>
                <a:latin typeface="Book Antiqua"/>
                <a:cs typeface="Book Antiqua"/>
              </a:rPr>
              <a:t>on  the ranking</a:t>
            </a:r>
            <a:r>
              <a:rPr sz="3050" spc="-5" dirty="0">
                <a:solidFill>
                  <a:srgbClr val="BB484A"/>
                </a:solidFill>
                <a:latin typeface="Book Antiqua"/>
                <a:cs typeface="Book Antiqua"/>
              </a:rPr>
              <a:t> </a:t>
            </a:r>
            <a:r>
              <a:rPr sz="3050" spc="-10" dirty="0">
                <a:solidFill>
                  <a:srgbClr val="BB484A"/>
                </a:solidFill>
                <a:latin typeface="Book Antiqua"/>
                <a:cs typeface="Book Antiqua"/>
              </a:rPr>
              <a:t>website</a:t>
            </a:r>
            <a:endParaRPr sz="3050" dirty="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3700" y="9082180"/>
            <a:ext cx="23876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-42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100" dirty="0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0100" y="8943115"/>
            <a:ext cx="11430000" cy="488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spc="-10" dirty="0">
                <a:solidFill>
                  <a:srgbClr val="BB484A"/>
                </a:solidFill>
                <a:latin typeface="Book Antiqua"/>
                <a:cs typeface="Book Antiqua"/>
              </a:rPr>
              <a:t>Note that you'll </a:t>
            </a:r>
            <a:r>
              <a:rPr sz="3050" spc="-5" dirty="0">
                <a:solidFill>
                  <a:srgbClr val="BB484A"/>
                </a:solidFill>
                <a:latin typeface="Book Antiqua"/>
                <a:cs typeface="Book Antiqua"/>
              </a:rPr>
              <a:t>get 0 </a:t>
            </a:r>
            <a:r>
              <a:rPr sz="3050" spc="-10" dirty="0">
                <a:solidFill>
                  <a:srgbClr val="BB484A"/>
                </a:solidFill>
                <a:latin typeface="Book Antiqua"/>
                <a:cs typeface="Book Antiqua"/>
              </a:rPr>
              <a:t>if you don't sign up the user </a:t>
            </a:r>
            <a:r>
              <a:rPr sz="3050" spc="-15" dirty="0">
                <a:solidFill>
                  <a:srgbClr val="BB484A"/>
                </a:solidFill>
                <a:latin typeface="Book Antiqua"/>
                <a:cs typeface="Book Antiqua"/>
              </a:rPr>
              <a:t>agreement</a:t>
            </a:r>
            <a:r>
              <a:rPr sz="3050" spc="110" dirty="0">
                <a:solidFill>
                  <a:srgbClr val="BB484A"/>
                </a:solidFill>
                <a:latin typeface="Book Antiqua"/>
                <a:cs typeface="Book Antiqua"/>
              </a:rPr>
              <a:t> </a:t>
            </a:r>
            <a:r>
              <a:rPr sz="3050" spc="-10" dirty="0">
                <a:solidFill>
                  <a:srgbClr val="BB484A"/>
                </a:solidFill>
                <a:latin typeface="Book Antiqua"/>
                <a:cs typeface="Book Antiqua"/>
              </a:rPr>
              <a:t>form.</a:t>
            </a:r>
            <a:endParaRPr sz="3050" dirty="0">
              <a:latin typeface="Book Antiqua"/>
              <a:cs typeface="Book Antiqua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7690007A-3E6A-1C46-AE04-82B5D784EFC1}"/>
              </a:ext>
            </a:extLst>
          </p:cNvPr>
          <p:cNvSpPr txBox="1"/>
          <p:nvPr/>
        </p:nvSpPr>
        <p:spPr>
          <a:xfrm>
            <a:off x="377391" y="6670239"/>
            <a:ext cx="23876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-42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100" dirty="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48641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2001" y="127"/>
                </a:lnTo>
              </a:path>
            </a:pathLst>
          </a:custGeom>
          <a:ln w="1270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400" y="49149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2001" y="127"/>
                </a:lnTo>
              </a:path>
            </a:pathLst>
          </a:custGeom>
          <a:ln w="1270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3700" y="3619500"/>
            <a:ext cx="55816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Competition</a:t>
            </a:r>
            <a:r>
              <a:rPr spc="-295" dirty="0"/>
              <a:t> </a:t>
            </a:r>
            <a:r>
              <a:rPr spc="45" dirty="0"/>
              <a:t>on</a:t>
            </a:r>
          </a:p>
        </p:txBody>
      </p:sp>
      <p:sp>
        <p:nvSpPr>
          <p:cNvPr id="5" name="object 5"/>
          <p:cNvSpPr/>
          <p:nvPr/>
        </p:nvSpPr>
        <p:spPr>
          <a:xfrm>
            <a:off x="6197600" y="3670300"/>
            <a:ext cx="3048000" cy="109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901700"/>
            <a:ext cx="451421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3700" y="3226561"/>
            <a:ext cx="265430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1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4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900" y="3109467"/>
            <a:ext cx="10528300" cy="1143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95"/>
              </a:spcBef>
            </a:pPr>
            <a:r>
              <a:rPr sz="3400" spc="5" dirty="0">
                <a:latin typeface="Book Antiqua"/>
                <a:cs typeface="Book Antiqua"/>
              </a:rPr>
              <a:t>In this homework, </a:t>
            </a:r>
            <a:r>
              <a:rPr sz="3400" spc="10" dirty="0">
                <a:latin typeface="Book Antiqua"/>
                <a:cs typeface="Book Antiqua"/>
              </a:rPr>
              <a:t>you </a:t>
            </a:r>
            <a:r>
              <a:rPr sz="3400" spc="-15" dirty="0">
                <a:latin typeface="Book Antiqua"/>
                <a:cs typeface="Book Antiqua"/>
              </a:rPr>
              <a:t>are </a:t>
            </a:r>
            <a:r>
              <a:rPr sz="3400" spc="5" dirty="0">
                <a:latin typeface="Book Antiqua"/>
                <a:cs typeface="Book Antiqua"/>
              </a:rPr>
              <a:t>asked to implement </a:t>
            </a:r>
            <a:r>
              <a:rPr sz="3400" b="1" spc="10" dirty="0">
                <a:latin typeface="Book Antiqua"/>
                <a:cs typeface="Book Antiqua"/>
              </a:rPr>
              <a:t>a </a:t>
            </a:r>
            <a:r>
              <a:rPr sz="3400" b="1" spc="5" dirty="0">
                <a:latin typeface="Book Antiqua"/>
                <a:cs typeface="Book Antiqua"/>
              </a:rPr>
              <a:t>small  information retrieval</a:t>
            </a:r>
            <a:r>
              <a:rPr sz="3400" b="1" dirty="0">
                <a:latin typeface="Book Antiqua"/>
                <a:cs typeface="Book Antiqua"/>
              </a:rPr>
              <a:t> </a:t>
            </a:r>
            <a:r>
              <a:rPr sz="3400" b="1" spc="5" dirty="0">
                <a:latin typeface="Book Antiqua"/>
                <a:cs typeface="Book Antiqua"/>
              </a:rPr>
              <a:t>system</a:t>
            </a:r>
            <a:r>
              <a:rPr sz="3400" spc="5" dirty="0">
                <a:latin typeface="Book Antiqua"/>
                <a:cs typeface="Book Antiqua"/>
              </a:rPr>
              <a:t>.</a:t>
            </a:r>
            <a:endParaRPr sz="34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4826761"/>
            <a:ext cx="26543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51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4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1645" marR="5080">
              <a:lnSpc>
                <a:spcPct val="107800"/>
              </a:lnSpc>
              <a:spcBef>
                <a:spcPts val="95"/>
              </a:spcBef>
              <a:tabLst>
                <a:tab pos="10496550" algn="l"/>
                <a:tab pos="11584940" algn="l"/>
              </a:tabLst>
            </a:pPr>
            <a:r>
              <a:rPr spc="-145" dirty="0"/>
              <a:t>We </a:t>
            </a:r>
            <a:r>
              <a:rPr spc="5" dirty="0"/>
              <a:t>will give </a:t>
            </a:r>
            <a:r>
              <a:rPr spc="10" dirty="0"/>
              <a:t>you a </a:t>
            </a:r>
            <a:r>
              <a:rPr spc="5" dirty="0"/>
              <a:t>bunch of Chinese news articles </a:t>
            </a:r>
            <a:r>
              <a:rPr spc="10" dirty="0"/>
              <a:t>and  </a:t>
            </a:r>
            <a:r>
              <a:rPr dirty="0"/>
              <a:t>s</a:t>
            </a:r>
            <a:r>
              <a:rPr spc="5" dirty="0"/>
              <a:t>everal </a:t>
            </a:r>
            <a:r>
              <a:rPr spc="10" dirty="0"/>
              <a:t>q</a:t>
            </a:r>
            <a:r>
              <a:rPr dirty="0"/>
              <a:t>uerie</a:t>
            </a:r>
            <a:r>
              <a:rPr spc="5" dirty="0"/>
              <a:t>s</a:t>
            </a:r>
            <a:r>
              <a:rPr dirty="0"/>
              <a:t> i</a:t>
            </a:r>
            <a:r>
              <a:rPr spc="10" dirty="0"/>
              <a:t>n</a:t>
            </a:r>
            <a:r>
              <a:rPr spc="5" dirty="0"/>
              <a:t> </a:t>
            </a:r>
            <a:r>
              <a:rPr u="heavy" spc="10" dirty="0">
                <a:uFill>
                  <a:solidFill>
                    <a:srgbClr val="000000"/>
                  </a:solidFill>
                </a:uFill>
              </a:rPr>
              <a:t>NTC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I</a:t>
            </a:r>
            <a:r>
              <a:rPr u="heavy" spc="10" dirty="0">
                <a:uFill>
                  <a:solidFill>
                    <a:srgbClr val="000000"/>
                  </a:solidFill>
                </a:uFill>
              </a:rPr>
              <a:t>R</a:t>
            </a:r>
            <a:r>
              <a:rPr u="heavy" spc="5" dirty="0">
                <a:uFill>
                  <a:solidFill>
                    <a:srgbClr val="000000"/>
                  </a:solidFill>
                </a:uFill>
              </a:rPr>
              <a:t> format</a:t>
            </a:r>
            <a:r>
              <a:rPr spc="5" dirty="0"/>
              <a:t>, </a:t>
            </a:r>
            <a:r>
              <a:rPr spc="10" dirty="0"/>
              <a:t>and</a:t>
            </a:r>
            <a:r>
              <a:rPr dirty="0"/>
              <a:t> </a:t>
            </a:r>
            <a:r>
              <a:rPr spc="10" dirty="0"/>
              <a:t>yo</a:t>
            </a:r>
            <a:r>
              <a:rPr spc="5" dirty="0"/>
              <a:t>ur</a:t>
            </a:r>
            <a:r>
              <a:rPr dirty="0"/>
              <a:t> </a:t>
            </a:r>
            <a:r>
              <a:rPr spc="5" dirty="0"/>
              <a:t>ta</a:t>
            </a:r>
            <a:r>
              <a:rPr dirty="0"/>
              <a:t>s</a:t>
            </a:r>
            <a:r>
              <a:rPr spc="10" dirty="0"/>
              <a:t>k</a:t>
            </a:r>
            <a:r>
              <a:rPr spc="5" dirty="0"/>
              <a:t> </a:t>
            </a:r>
            <a:r>
              <a:rPr dirty="0"/>
              <a:t>i</a:t>
            </a:r>
            <a:r>
              <a:rPr spc="5" dirty="0"/>
              <a:t>s</a:t>
            </a:r>
            <a:r>
              <a:rPr dirty="0"/>
              <a:t> </a:t>
            </a:r>
            <a:r>
              <a:rPr spc="5" dirty="0"/>
              <a:t>to </a:t>
            </a:r>
            <a:r>
              <a:rPr spc="-10" dirty="0"/>
              <a:t>find</a:t>
            </a:r>
            <a:r>
              <a:rPr dirty="0"/>
              <a:t>	</a:t>
            </a:r>
            <a:r>
              <a:rPr spc="5" dirty="0"/>
              <a:t>t</a:t>
            </a:r>
            <a:r>
              <a:rPr dirty="0"/>
              <a:t>he  relevant </a:t>
            </a:r>
            <a:r>
              <a:rPr spc="5" dirty="0"/>
              <a:t>documents </a:t>
            </a:r>
            <a:r>
              <a:rPr spc="10" dirty="0"/>
              <a:t>among </a:t>
            </a:r>
            <a:r>
              <a:rPr spc="5" dirty="0"/>
              <a:t>these</a:t>
            </a:r>
            <a:r>
              <a:rPr spc="45" dirty="0"/>
              <a:t> </a:t>
            </a:r>
            <a:r>
              <a:rPr spc="5" dirty="0"/>
              <a:t>articles</a:t>
            </a:r>
            <a:r>
              <a:rPr spc="15" dirty="0"/>
              <a:t> </a:t>
            </a:r>
            <a:r>
              <a:rPr spc="-5" dirty="0"/>
              <a:t>according	</a:t>
            </a:r>
            <a:r>
              <a:rPr spc="5" dirty="0"/>
              <a:t>to the  given</a:t>
            </a:r>
            <a:r>
              <a:rPr dirty="0"/>
              <a:t> queries.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3700" y="7544561"/>
            <a:ext cx="26543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51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4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900" y="7414768"/>
            <a:ext cx="1151064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95"/>
              </a:spcBef>
            </a:pPr>
            <a:r>
              <a:rPr sz="3400" spc="-95" dirty="0">
                <a:latin typeface="Book Antiqua"/>
                <a:cs typeface="Book Antiqua"/>
              </a:rPr>
              <a:t>You </a:t>
            </a:r>
            <a:r>
              <a:rPr sz="3400" spc="5" dirty="0">
                <a:latin typeface="Book Antiqua"/>
                <a:cs typeface="Book Antiqua"/>
              </a:rPr>
              <a:t>should implement the </a:t>
            </a:r>
            <a:r>
              <a:rPr sz="3400" spc="-5" dirty="0">
                <a:latin typeface="Book Antiqua"/>
                <a:cs typeface="Book Antiqua"/>
              </a:rPr>
              <a:t>retrieval </a:t>
            </a:r>
            <a:r>
              <a:rPr sz="3400" spc="5" dirty="0">
                <a:latin typeface="Book Antiqua"/>
                <a:cs typeface="Book Antiqua"/>
              </a:rPr>
              <a:t>system by </a:t>
            </a:r>
            <a:r>
              <a:rPr sz="3400" b="1" spc="-55" dirty="0">
                <a:latin typeface="Book Antiqua"/>
                <a:cs typeface="Book Antiqua"/>
              </a:rPr>
              <a:t>Vector </a:t>
            </a:r>
            <a:r>
              <a:rPr sz="3400" b="1" spc="5" dirty="0">
                <a:latin typeface="Book Antiqua"/>
                <a:cs typeface="Book Antiqua"/>
              </a:rPr>
              <a:t>Space  </a:t>
            </a:r>
            <a:r>
              <a:rPr sz="3400" b="1" spc="10" dirty="0">
                <a:latin typeface="Book Antiqua"/>
                <a:cs typeface="Book Antiqua"/>
              </a:rPr>
              <a:t>Model </a:t>
            </a:r>
            <a:r>
              <a:rPr sz="3400" spc="10" dirty="0">
                <a:latin typeface="Book Antiqua"/>
                <a:cs typeface="Book Antiqua"/>
              </a:rPr>
              <a:t>(VSM) with </a:t>
            </a:r>
            <a:r>
              <a:rPr sz="3400" b="1" spc="5" dirty="0">
                <a:latin typeface="Book Antiqua"/>
                <a:cs typeface="Book Antiqua"/>
              </a:rPr>
              <a:t>Rocchio Relevance Feedback </a:t>
            </a:r>
            <a:r>
              <a:rPr sz="3400" spc="5" dirty="0">
                <a:latin typeface="Book Antiqua"/>
                <a:cs typeface="Book Antiqua"/>
              </a:rPr>
              <a:t>(pseudo  </a:t>
            </a:r>
            <a:r>
              <a:rPr sz="3400" dirty="0">
                <a:latin typeface="Book Antiqua"/>
                <a:cs typeface="Book Antiqua"/>
              </a:rPr>
              <a:t>version).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25654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2001" y="127"/>
                </a:lnTo>
              </a:path>
            </a:pathLst>
          </a:custGeom>
          <a:ln w="1270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400" y="26162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2001" y="127"/>
                </a:lnTo>
              </a:path>
            </a:pathLst>
          </a:custGeom>
          <a:ln w="1270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3700" y="3141979"/>
            <a:ext cx="29210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-5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65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3035300"/>
            <a:ext cx="554799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heavy" spc="-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https</a:t>
            </a:r>
            <a:r>
              <a:rPr sz="3800" u="heavy" spc="-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Book Antiqua"/>
                <a:cs typeface="Book Antiqua"/>
                <a:hlinkClick r:id="rId2"/>
              </a:rPr>
              <a:t>://ww</a:t>
            </a:r>
            <a:r>
              <a:rPr sz="3800" u="heavy" spc="-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w.k</a:t>
            </a:r>
            <a:r>
              <a:rPr sz="3800" u="heavy" spc="-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Book Antiqua"/>
                <a:cs typeface="Book Antiqua"/>
                <a:hlinkClick r:id="rId2"/>
              </a:rPr>
              <a:t>aggle.com</a:t>
            </a:r>
            <a:endParaRPr sz="3800">
              <a:latin typeface="Book Antiqu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0700" y="1054100"/>
            <a:ext cx="3048000" cy="109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82900" y="4025900"/>
            <a:ext cx="7239000" cy="4978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901700"/>
            <a:ext cx="615823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Join</a:t>
            </a:r>
            <a:r>
              <a:rPr spc="-295" dirty="0"/>
              <a:t> </a:t>
            </a:r>
            <a:r>
              <a:rPr spc="-145" dirty="0"/>
              <a:t>Competition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3700" y="3141979"/>
            <a:ext cx="29210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-5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65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979420"/>
            <a:ext cx="11020425" cy="127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600"/>
              </a:lnSpc>
              <a:spcBef>
                <a:spcPts val="100"/>
              </a:spcBef>
            </a:pPr>
            <a:r>
              <a:rPr lang="en-US" sz="3800" dirty="0">
                <a:latin typeface="Book Antiqua"/>
                <a:cs typeface="Book Antiqua"/>
              </a:rPr>
              <a:t>This is individual homework. One person in each team.</a:t>
            </a:r>
            <a:endParaRPr sz="3800" dirty="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4945379"/>
            <a:ext cx="29210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-5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650" dirty="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4945379"/>
            <a:ext cx="10210165" cy="6280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600"/>
              </a:lnSpc>
              <a:spcBef>
                <a:spcPts val="100"/>
              </a:spcBef>
            </a:pPr>
            <a:r>
              <a:rPr lang="en-US" sz="3800" dirty="0">
                <a:latin typeface="Book Antiqua"/>
                <a:cs typeface="Book Antiqua"/>
              </a:rPr>
              <a:t>The link of the competition is below: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CC44896F-E4A2-704F-A416-6B6327EDE6E6}"/>
              </a:ext>
            </a:extLst>
          </p:cNvPr>
          <p:cNvSpPr txBox="1"/>
          <p:nvPr/>
        </p:nvSpPr>
        <p:spPr>
          <a:xfrm>
            <a:off x="901700" y="6243995"/>
            <a:ext cx="11020425" cy="6594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600"/>
              </a:lnSpc>
              <a:spcBef>
                <a:spcPts val="100"/>
              </a:spcBef>
            </a:pPr>
            <a:r>
              <a:rPr lang="en" altLang="zh-TW" sz="4000" dirty="0">
                <a:hlinkClick r:id="rId2"/>
              </a:rPr>
              <a:t>https://www.kaggle.com/c/wm-2020-vsm-model/</a:t>
            </a:r>
            <a:endParaRPr lang="en-US" sz="3800" dirty="0">
              <a:latin typeface="Book Antiqua"/>
              <a:cs typeface="Book Antiqua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C539813A-D711-354C-8B12-5D1B44E34D3B}"/>
              </a:ext>
            </a:extLst>
          </p:cNvPr>
          <p:cNvSpPr txBox="1"/>
          <p:nvPr/>
        </p:nvSpPr>
        <p:spPr>
          <a:xfrm>
            <a:off x="393700" y="6243995"/>
            <a:ext cx="29210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-5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650" dirty="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60E44CB-5AD1-204D-B981-778859529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585492"/>
            <a:ext cx="11912600" cy="658261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5B4DE0-8B63-3842-B229-BC1E6108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Bonus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7B59CB-3D32-5F4E-A62E-E6EE0F8A2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832" y="7313215"/>
            <a:ext cx="11049000" cy="584775"/>
          </a:xfrm>
        </p:spPr>
        <p:txBody>
          <a:bodyPr wrap="square" lIns="0" tIns="0" rIns="0" bIns="0">
            <a:spAutoFit/>
          </a:bodyPr>
          <a:lstStyle/>
          <a:p>
            <a:r>
              <a:rPr kumimoji="1" lang="en-US" altLang="zh-TW" sz="3800" kern="1200" spc="-5" dirty="0">
                <a:cs typeface="+mn-cs"/>
              </a:rPr>
              <a:t>rank 1 at public, rank 5 at private         5 points </a:t>
            </a:r>
            <a:endParaRPr kumimoji="1" lang="en-US" altLang="zh-TW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0415610-092A-864D-9136-D23F7556D2AE}"/>
              </a:ext>
            </a:extLst>
          </p:cNvPr>
          <p:cNvSpPr txBox="1"/>
          <p:nvPr/>
        </p:nvSpPr>
        <p:spPr>
          <a:xfrm>
            <a:off x="405732" y="7390021"/>
            <a:ext cx="29210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-5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650" dirty="0">
              <a:latin typeface="MS UI Gothic"/>
              <a:cs typeface="MS UI Gothic"/>
            </a:endParaRPr>
          </a:p>
        </p:txBody>
      </p:sp>
      <p:sp>
        <p:nvSpPr>
          <p:cNvPr id="7" name="文字版面配置區 2">
            <a:extLst>
              <a:ext uri="{FF2B5EF4-FFF2-40B4-BE49-F238E27FC236}">
                <a16:creationId xmlns:a16="http://schemas.microsoft.com/office/drawing/2014/main" id="{EA2F9A37-C5A6-8847-911A-64250479B1AC}"/>
              </a:ext>
            </a:extLst>
          </p:cNvPr>
          <p:cNvSpPr txBox="1">
            <a:spLocks/>
          </p:cNvSpPr>
          <p:nvPr/>
        </p:nvSpPr>
        <p:spPr>
          <a:xfrm>
            <a:off x="1555416" y="4495800"/>
            <a:ext cx="9067800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400" b="0" i="0">
                <a:solidFill>
                  <a:schemeClr val="tx1"/>
                </a:solidFill>
                <a:latin typeface="Book Antiqua"/>
                <a:ea typeface="+mn-ea"/>
                <a:cs typeface="Book Antiqu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kern="0" dirty="0"/>
              <a:t>3% for 1st</a:t>
            </a:r>
            <a:r>
              <a:rPr kumimoji="1" lang="en-US" altLang="zh-TW" kern="0" baseline="30000" dirty="0"/>
              <a:t> </a:t>
            </a:r>
            <a:r>
              <a:rPr kumimoji="1" lang="en-US" altLang="zh-TW" kern="0" dirty="0"/>
              <a:t>-3rd 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88B7E128-1006-9349-8532-FAC4A9E41297}"/>
              </a:ext>
            </a:extLst>
          </p:cNvPr>
          <p:cNvSpPr txBox="1"/>
          <p:nvPr/>
        </p:nvSpPr>
        <p:spPr>
          <a:xfrm>
            <a:off x="1009316" y="4572606"/>
            <a:ext cx="29210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-5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650" dirty="0">
              <a:latin typeface="MS UI Gothic"/>
              <a:cs typeface="MS UI Gothic"/>
            </a:endParaRPr>
          </a:p>
        </p:txBody>
      </p:sp>
      <p:sp>
        <p:nvSpPr>
          <p:cNvPr id="9" name="文字版面配置區 2">
            <a:extLst>
              <a:ext uri="{FF2B5EF4-FFF2-40B4-BE49-F238E27FC236}">
                <a16:creationId xmlns:a16="http://schemas.microsoft.com/office/drawing/2014/main" id="{D96ADEE4-E33D-3346-B641-6043E389C8F3}"/>
              </a:ext>
            </a:extLst>
          </p:cNvPr>
          <p:cNvSpPr txBox="1">
            <a:spLocks/>
          </p:cNvSpPr>
          <p:nvPr/>
        </p:nvSpPr>
        <p:spPr>
          <a:xfrm>
            <a:off x="1519321" y="5432104"/>
            <a:ext cx="9067800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400" b="0" i="0">
                <a:solidFill>
                  <a:schemeClr val="tx1"/>
                </a:solidFill>
                <a:latin typeface="Book Antiqua"/>
                <a:ea typeface="+mn-ea"/>
                <a:cs typeface="Book Antiqu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kern="0" dirty="0"/>
              <a:t>2% for 4th</a:t>
            </a:r>
            <a:r>
              <a:rPr kumimoji="1" lang="en-US" altLang="zh-TW" kern="0" baseline="30000" dirty="0"/>
              <a:t> </a:t>
            </a:r>
            <a:r>
              <a:rPr kumimoji="1" lang="en-US" altLang="zh-TW" kern="0" dirty="0"/>
              <a:t>-5th </a:t>
            </a: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29B792F-B016-664D-B08E-98EEC79C11AF}"/>
              </a:ext>
            </a:extLst>
          </p:cNvPr>
          <p:cNvSpPr txBox="1"/>
          <p:nvPr/>
        </p:nvSpPr>
        <p:spPr>
          <a:xfrm>
            <a:off x="973221" y="5508910"/>
            <a:ext cx="29210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-5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650" dirty="0">
              <a:latin typeface="MS UI Gothic"/>
              <a:cs typeface="MS UI Gothic"/>
            </a:endParaRPr>
          </a:p>
        </p:txBody>
      </p:sp>
      <p:sp>
        <p:nvSpPr>
          <p:cNvPr id="11" name="文字版面配置區 2">
            <a:extLst>
              <a:ext uri="{FF2B5EF4-FFF2-40B4-BE49-F238E27FC236}">
                <a16:creationId xmlns:a16="http://schemas.microsoft.com/office/drawing/2014/main" id="{0E629828-3A74-7440-A173-44727378ADDF}"/>
              </a:ext>
            </a:extLst>
          </p:cNvPr>
          <p:cNvSpPr txBox="1">
            <a:spLocks/>
          </p:cNvSpPr>
          <p:nvPr/>
        </p:nvSpPr>
        <p:spPr>
          <a:xfrm>
            <a:off x="1523331" y="6422704"/>
            <a:ext cx="9067800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400" b="0" i="0">
                <a:solidFill>
                  <a:schemeClr val="tx1"/>
                </a:solidFill>
                <a:latin typeface="Book Antiqua"/>
                <a:ea typeface="+mn-ea"/>
                <a:cs typeface="Book Antiqu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kern="0" dirty="0"/>
              <a:t>1% for 6th</a:t>
            </a:r>
            <a:r>
              <a:rPr kumimoji="1" lang="en-US" altLang="zh-TW" kern="0" baseline="30000" dirty="0"/>
              <a:t> </a:t>
            </a:r>
            <a:r>
              <a:rPr kumimoji="1" lang="en-US" altLang="zh-TW" kern="0" dirty="0"/>
              <a:t>-10th </a:t>
            </a: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4BD596E6-D5D6-8D4B-9A48-156231CC2896}"/>
              </a:ext>
            </a:extLst>
          </p:cNvPr>
          <p:cNvSpPr txBox="1"/>
          <p:nvPr/>
        </p:nvSpPr>
        <p:spPr>
          <a:xfrm>
            <a:off x="977231" y="6499510"/>
            <a:ext cx="29210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-5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650" dirty="0">
              <a:latin typeface="MS UI Gothic"/>
              <a:cs typeface="MS UI Gothic"/>
            </a:endParaRPr>
          </a:p>
        </p:txBody>
      </p:sp>
      <p:sp>
        <p:nvSpPr>
          <p:cNvPr id="13" name="文字版面配置區 2">
            <a:extLst>
              <a:ext uri="{FF2B5EF4-FFF2-40B4-BE49-F238E27FC236}">
                <a16:creationId xmlns:a16="http://schemas.microsoft.com/office/drawing/2014/main" id="{53D72248-5BBD-E34B-8F69-20D433556B83}"/>
              </a:ext>
            </a:extLst>
          </p:cNvPr>
          <p:cNvSpPr txBox="1">
            <a:spLocks/>
          </p:cNvSpPr>
          <p:nvPr/>
        </p:nvSpPr>
        <p:spPr>
          <a:xfrm>
            <a:off x="863600" y="3254090"/>
            <a:ext cx="1104900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400" b="0" i="0">
                <a:solidFill>
                  <a:schemeClr val="tx1"/>
                </a:solidFill>
                <a:latin typeface="Book Antiqua"/>
                <a:ea typeface="+mn-ea"/>
                <a:cs typeface="Book Antiqu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800" kern="1200" spc="-5">
                <a:cs typeface="+mn-cs"/>
              </a:rPr>
              <a:t>Extra</a:t>
            </a:r>
            <a:r>
              <a:rPr kumimoji="1" lang="en-US" altLang="zh-TW" kern="0"/>
              <a:t> score for top-10 ranking on public and private leaderboard  respectively</a:t>
            </a:r>
            <a:endParaRPr kumimoji="1" lang="en-US" altLang="zh-TW" kern="0" dirty="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28F51C33-F195-D442-8CAC-DB591A52416A}"/>
              </a:ext>
            </a:extLst>
          </p:cNvPr>
          <p:cNvSpPr txBox="1"/>
          <p:nvPr/>
        </p:nvSpPr>
        <p:spPr>
          <a:xfrm>
            <a:off x="317500" y="3330896"/>
            <a:ext cx="29210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-5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650" dirty="0">
              <a:latin typeface="MS UI Gothic"/>
              <a:cs typeface="MS UI Gothic"/>
            </a:endParaRPr>
          </a:p>
        </p:txBody>
      </p:sp>
      <p:sp>
        <p:nvSpPr>
          <p:cNvPr id="15" name="向右箭號 14">
            <a:extLst>
              <a:ext uri="{FF2B5EF4-FFF2-40B4-BE49-F238E27FC236}">
                <a16:creationId xmlns:a16="http://schemas.microsoft.com/office/drawing/2014/main" id="{E8F53125-A2FC-DE4D-AADD-F4E1BB361CAD}"/>
              </a:ext>
            </a:extLst>
          </p:cNvPr>
          <p:cNvSpPr/>
          <p:nvPr/>
        </p:nvSpPr>
        <p:spPr>
          <a:xfrm>
            <a:off x="8255000" y="7543800"/>
            <a:ext cx="381000" cy="1549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0695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901700"/>
            <a:ext cx="456120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Leaderboard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3700" y="3141979"/>
            <a:ext cx="29210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-5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650" dirty="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3035300"/>
            <a:ext cx="58864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latin typeface="Book Antiqua"/>
              </a:rPr>
              <a:t>Public/Private leaderboard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3700" y="4310379"/>
            <a:ext cx="29210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-5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65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4203700"/>
            <a:ext cx="1042860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latin typeface="Book Antiqua"/>
                <a:cs typeface="Book Antiqua"/>
              </a:rPr>
              <a:t>10/10 </a:t>
            </a:r>
            <a:r>
              <a:rPr sz="3800" spc="-5" dirty="0">
                <a:latin typeface="Book Antiqua"/>
                <a:cs typeface="Book Antiqua"/>
              </a:rPr>
              <a:t>queries for public </a:t>
            </a:r>
            <a:r>
              <a:rPr sz="3800" dirty="0">
                <a:latin typeface="Book Antiqua"/>
                <a:cs typeface="Book Antiqua"/>
              </a:rPr>
              <a:t>and </a:t>
            </a:r>
            <a:r>
              <a:rPr sz="3800" spc="-5" dirty="0">
                <a:latin typeface="Book Antiqua"/>
                <a:cs typeface="Book Antiqua"/>
              </a:rPr>
              <a:t>private</a:t>
            </a:r>
            <a:r>
              <a:rPr sz="3800" spc="-20" dirty="0">
                <a:latin typeface="Book Antiqua"/>
                <a:cs typeface="Book Antiqua"/>
              </a:rPr>
              <a:t> </a:t>
            </a:r>
            <a:r>
              <a:rPr sz="3800" spc="-10" dirty="0">
                <a:latin typeface="Book Antiqua"/>
                <a:cs typeface="Book Antiqua"/>
              </a:rPr>
              <a:t>respectively</a:t>
            </a:r>
            <a:endParaRPr sz="38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700" y="5478779"/>
            <a:ext cx="29210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-5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65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5372100"/>
            <a:ext cx="671766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latin typeface="Book Antiqua"/>
                <a:cs typeface="Book Antiqua"/>
              </a:rPr>
              <a:t>Best </a:t>
            </a:r>
            <a:r>
              <a:rPr sz="3800" dirty="0">
                <a:latin typeface="Book Antiqua"/>
                <a:cs typeface="Book Antiqua"/>
              </a:rPr>
              <a:t>on </a:t>
            </a:r>
            <a:r>
              <a:rPr sz="3800" spc="-5" dirty="0">
                <a:latin typeface="Book Antiqua"/>
                <a:cs typeface="Book Antiqua"/>
              </a:rPr>
              <a:t>public </a:t>
            </a:r>
            <a:r>
              <a:rPr sz="3800" dirty="0">
                <a:latin typeface="Arial"/>
                <a:cs typeface="Arial"/>
              </a:rPr>
              <a:t>≠ </a:t>
            </a:r>
            <a:r>
              <a:rPr sz="3800" spc="-5" dirty="0">
                <a:latin typeface="Book Antiqua"/>
                <a:cs typeface="Book Antiqua"/>
              </a:rPr>
              <a:t>best </a:t>
            </a:r>
            <a:r>
              <a:rPr sz="3800" dirty="0">
                <a:latin typeface="Book Antiqua"/>
                <a:cs typeface="Book Antiqua"/>
              </a:rPr>
              <a:t>on</a:t>
            </a:r>
            <a:r>
              <a:rPr sz="3800" spc="-150" dirty="0">
                <a:latin typeface="Book Antiqua"/>
                <a:cs typeface="Book Antiqua"/>
              </a:rPr>
              <a:t> </a:t>
            </a:r>
            <a:r>
              <a:rPr sz="3800" spc="-5" dirty="0">
                <a:latin typeface="Book Antiqua"/>
                <a:cs typeface="Book Antiqua"/>
              </a:rPr>
              <a:t>private</a:t>
            </a:r>
            <a:endParaRPr sz="38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901700"/>
            <a:ext cx="200977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3700" y="3141979"/>
            <a:ext cx="29210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-5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65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3035300"/>
            <a:ext cx="599757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latin typeface="Book Antiqua"/>
                <a:cs typeface="Book Antiqua"/>
              </a:rPr>
              <a:t>One account </a:t>
            </a:r>
            <a:r>
              <a:rPr sz="3800" dirty="0">
                <a:latin typeface="Book Antiqua"/>
                <a:cs typeface="Book Antiqua"/>
              </a:rPr>
              <a:t>per</a:t>
            </a:r>
            <a:r>
              <a:rPr sz="3800" spc="-35" dirty="0">
                <a:latin typeface="Book Antiqua"/>
                <a:cs typeface="Book Antiqua"/>
              </a:rPr>
              <a:t> </a:t>
            </a:r>
            <a:r>
              <a:rPr sz="3800" spc="-5" dirty="0">
                <a:latin typeface="Book Antiqua"/>
                <a:cs typeface="Book Antiqua"/>
              </a:rPr>
              <a:t>participant</a:t>
            </a:r>
            <a:endParaRPr sz="38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4310379"/>
            <a:ext cx="29210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-5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65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5567" y="4223701"/>
            <a:ext cx="10492105" cy="118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120" dirty="0">
                <a:latin typeface="Book Antiqua"/>
                <a:cs typeface="Book Antiqua"/>
              </a:rPr>
              <a:t>The name on the leaderboard </a:t>
            </a:r>
            <a:r>
              <a:rPr lang="en-US" sz="3800" spc="-120" dirty="0">
                <a:solidFill>
                  <a:srgbClr val="FF0000"/>
                </a:solidFill>
                <a:latin typeface="Book Antiqua"/>
                <a:cs typeface="Book Antiqua"/>
              </a:rPr>
              <a:t>must </a:t>
            </a:r>
            <a:r>
              <a:rPr lang="en-US" sz="3800" spc="-120" dirty="0">
                <a:latin typeface="Book Antiqua"/>
                <a:cs typeface="Book Antiqua"/>
              </a:rPr>
              <a:t>be your student ID(with upper case)</a:t>
            </a:r>
            <a:r>
              <a:rPr sz="3800" spc="-110" dirty="0">
                <a:latin typeface="Book Antiqua"/>
                <a:cs typeface="Book Antiqua"/>
              </a:rPr>
              <a:t>.</a:t>
            </a:r>
            <a:endParaRPr sz="3800" dirty="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700" y="5781039"/>
            <a:ext cx="29210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-5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650" dirty="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5755639"/>
            <a:ext cx="1127569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20" dirty="0">
                <a:latin typeface="Book Antiqua"/>
                <a:cs typeface="Book Antiqua"/>
              </a:rPr>
              <a:t>You </a:t>
            </a:r>
            <a:r>
              <a:rPr sz="3800" dirty="0">
                <a:latin typeface="Book Antiqua"/>
                <a:cs typeface="Book Antiqua"/>
              </a:rPr>
              <a:t>may </a:t>
            </a:r>
            <a:r>
              <a:rPr sz="3800" spc="-5" dirty="0">
                <a:latin typeface="Book Antiqua"/>
                <a:cs typeface="Book Antiqua"/>
              </a:rPr>
              <a:t>select up </a:t>
            </a:r>
            <a:r>
              <a:rPr sz="3800" dirty="0">
                <a:latin typeface="Book Antiqua"/>
                <a:cs typeface="Book Antiqua"/>
              </a:rPr>
              <a:t>to 2 </a:t>
            </a:r>
            <a:r>
              <a:rPr sz="3800" spc="-15" dirty="0">
                <a:latin typeface="Book Antiqua"/>
                <a:cs typeface="Book Antiqua"/>
              </a:rPr>
              <a:t>final </a:t>
            </a:r>
            <a:r>
              <a:rPr sz="3800" spc="-5" dirty="0">
                <a:latin typeface="Book Antiqua"/>
                <a:cs typeface="Book Antiqua"/>
              </a:rPr>
              <a:t>submissions for</a:t>
            </a:r>
            <a:r>
              <a:rPr sz="3800" spc="114" dirty="0">
                <a:latin typeface="Book Antiqua"/>
                <a:cs typeface="Book Antiqua"/>
              </a:rPr>
              <a:t> </a:t>
            </a:r>
            <a:r>
              <a:rPr sz="3800" spc="-5" dirty="0">
                <a:latin typeface="Book Antiqua"/>
                <a:cs typeface="Book Antiqua"/>
              </a:rPr>
              <a:t>judging.</a:t>
            </a:r>
            <a:endParaRPr sz="3800" dirty="0">
              <a:latin typeface="Book Antiqua"/>
              <a:cs typeface="Book Antiqua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10E74C7A-9824-7E40-95B7-E652F584EC0C}"/>
              </a:ext>
            </a:extLst>
          </p:cNvPr>
          <p:cNvSpPr txBox="1"/>
          <p:nvPr/>
        </p:nvSpPr>
        <p:spPr>
          <a:xfrm>
            <a:off x="901700" y="6769420"/>
            <a:ext cx="1049210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20" dirty="0">
                <a:latin typeface="Book Antiqua"/>
                <a:cs typeface="Book Antiqua"/>
              </a:rPr>
              <a:t>You </a:t>
            </a:r>
            <a:r>
              <a:rPr sz="3800" dirty="0">
                <a:latin typeface="Book Antiqua"/>
                <a:cs typeface="Book Antiqua"/>
              </a:rPr>
              <a:t>may </a:t>
            </a:r>
            <a:r>
              <a:rPr sz="3800" spc="-5" dirty="0">
                <a:latin typeface="Book Antiqua"/>
                <a:cs typeface="Book Antiqua"/>
              </a:rPr>
              <a:t>submit </a:t>
            </a:r>
            <a:r>
              <a:rPr sz="3800" dirty="0">
                <a:latin typeface="Book Antiqua"/>
                <a:cs typeface="Book Antiqua"/>
              </a:rPr>
              <a:t>a </a:t>
            </a:r>
            <a:r>
              <a:rPr sz="3800" spc="-5" dirty="0">
                <a:latin typeface="Book Antiqua"/>
                <a:cs typeface="Book Antiqua"/>
              </a:rPr>
              <a:t>maximum </a:t>
            </a:r>
            <a:r>
              <a:rPr sz="3800" dirty="0">
                <a:latin typeface="Book Antiqua"/>
                <a:cs typeface="Book Antiqua"/>
              </a:rPr>
              <a:t>of 5 </a:t>
            </a:r>
            <a:r>
              <a:rPr sz="3800" spc="-5" dirty="0">
                <a:latin typeface="Book Antiqua"/>
                <a:cs typeface="Book Antiqua"/>
              </a:rPr>
              <a:t>entries </a:t>
            </a:r>
            <a:r>
              <a:rPr sz="3800" dirty="0">
                <a:latin typeface="Book Antiqua"/>
                <a:cs typeface="Book Antiqua"/>
              </a:rPr>
              <a:t>per</a:t>
            </a:r>
            <a:r>
              <a:rPr sz="3800" spc="95" dirty="0">
                <a:latin typeface="Book Antiqua"/>
                <a:cs typeface="Book Antiqua"/>
              </a:rPr>
              <a:t> </a:t>
            </a:r>
            <a:r>
              <a:rPr sz="3800" spc="-110" dirty="0">
                <a:latin typeface="Book Antiqua"/>
                <a:cs typeface="Book Antiqua"/>
              </a:rPr>
              <a:t>day.</a:t>
            </a:r>
            <a:endParaRPr sz="3800" dirty="0">
              <a:latin typeface="Book Antiqua"/>
              <a:cs typeface="Book Antiqua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D820465C-4E6D-684D-9A9F-F806C45A9D46}"/>
              </a:ext>
            </a:extLst>
          </p:cNvPr>
          <p:cNvSpPr txBox="1"/>
          <p:nvPr/>
        </p:nvSpPr>
        <p:spPr>
          <a:xfrm>
            <a:off x="393700" y="6769420"/>
            <a:ext cx="29210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-5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650" dirty="0">
              <a:latin typeface="MS UI Gothic"/>
              <a:cs typeface="MS UI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901700"/>
            <a:ext cx="387794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20" dirty="0"/>
              <a:t>Deadline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3141979"/>
            <a:ext cx="29210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-5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65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3035300"/>
            <a:ext cx="851471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latin typeface="Book Antiqua"/>
                <a:cs typeface="Book Antiqua"/>
              </a:rPr>
              <a:t>Deadline: </a:t>
            </a:r>
            <a:r>
              <a:rPr sz="3800" dirty="0">
                <a:latin typeface="Book Antiqua"/>
                <a:cs typeface="Book Antiqua"/>
              </a:rPr>
              <a:t>20</a:t>
            </a:r>
            <a:r>
              <a:rPr lang="en-US" altLang="zh-TW" sz="3800" dirty="0">
                <a:latin typeface="Book Antiqua"/>
                <a:cs typeface="Book Antiqua"/>
              </a:rPr>
              <a:t>20</a:t>
            </a:r>
            <a:r>
              <a:rPr sz="3800" dirty="0">
                <a:latin typeface="Book Antiqua"/>
                <a:cs typeface="Book Antiqua"/>
              </a:rPr>
              <a:t>/04/</a:t>
            </a:r>
            <a:r>
              <a:rPr lang="en-US" altLang="zh-TW" sz="3800" dirty="0">
                <a:latin typeface="Book Antiqua"/>
                <a:cs typeface="Book Antiqua"/>
              </a:rPr>
              <a:t>19</a:t>
            </a:r>
            <a:r>
              <a:rPr sz="3800" dirty="0">
                <a:latin typeface="Book Antiqua"/>
                <a:cs typeface="Book Antiqua"/>
              </a:rPr>
              <a:t> 23:59:59</a:t>
            </a:r>
            <a:r>
              <a:rPr sz="3800" spc="-55" dirty="0">
                <a:latin typeface="Book Antiqua"/>
                <a:cs typeface="Book Antiqua"/>
              </a:rPr>
              <a:t> </a:t>
            </a:r>
            <a:r>
              <a:rPr sz="3800" spc="-5" dirty="0">
                <a:latin typeface="Book Antiqua"/>
                <a:cs typeface="Book Antiqua"/>
              </a:rPr>
              <a:t>(UTC+8)</a:t>
            </a:r>
            <a:endParaRPr sz="3800" dirty="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4310379"/>
            <a:ext cx="29210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-5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65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4203700"/>
            <a:ext cx="527494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latin typeface="Book Antiqua"/>
                <a:cs typeface="Book Antiqua"/>
              </a:rPr>
              <a:t>Late policy: </a:t>
            </a:r>
            <a:r>
              <a:rPr sz="3800" dirty="0">
                <a:latin typeface="Book Antiqua"/>
                <a:cs typeface="Book Antiqua"/>
              </a:rPr>
              <a:t>10% per</a:t>
            </a:r>
            <a:r>
              <a:rPr sz="3800" spc="-50" dirty="0">
                <a:latin typeface="Book Antiqua"/>
                <a:cs typeface="Book Antiqua"/>
              </a:rPr>
              <a:t> </a:t>
            </a:r>
            <a:r>
              <a:rPr sz="3800" spc="-5" dirty="0">
                <a:latin typeface="Book Antiqua"/>
                <a:cs typeface="Book Antiqua"/>
              </a:rPr>
              <a:t>day</a:t>
            </a:r>
            <a:endParaRPr sz="3800" dirty="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700" y="5478779"/>
            <a:ext cx="29210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-5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650" dirty="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5372100"/>
            <a:ext cx="807085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latin typeface="Book Antiqua"/>
                <a:cs typeface="Book Antiqua"/>
              </a:rPr>
              <a:t>Or email </a:t>
            </a:r>
            <a:r>
              <a:rPr sz="3800" dirty="0">
                <a:latin typeface="Book Antiqua"/>
                <a:cs typeface="Book Antiqua"/>
              </a:rPr>
              <a:t>to </a:t>
            </a:r>
            <a:r>
              <a:rPr sz="3800" spc="-75" dirty="0">
                <a:latin typeface="Book Antiqua"/>
                <a:cs typeface="Book Antiqua"/>
              </a:rPr>
              <a:t>TAs:</a:t>
            </a:r>
            <a:r>
              <a:rPr sz="3800" spc="5" dirty="0">
                <a:latin typeface="Book Antiqua"/>
                <a:cs typeface="Book Antiqua"/>
              </a:rPr>
              <a:t> </a:t>
            </a:r>
            <a:r>
              <a:rPr sz="3800" u="heavy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  <a:hlinkClick r:id="rId2"/>
              </a:rPr>
              <a:t>irlab.ntu@gmail.com</a:t>
            </a:r>
            <a:endParaRPr sz="3800" dirty="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88233" y="2507625"/>
            <a:ext cx="3338195" cy="464820"/>
          </a:xfrm>
          <a:prstGeom prst="rect">
            <a:avLst/>
          </a:prstGeom>
          <a:solidFill>
            <a:srgbClr val="FFF2CC"/>
          </a:solidFill>
          <a:ln w="19048">
            <a:solidFill>
              <a:srgbClr val="1F497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355"/>
              </a:spcBef>
            </a:pPr>
            <a:r>
              <a:rPr sz="2400" b="1" spc="-55" dirty="0">
                <a:solidFill>
                  <a:srgbClr val="7E6000"/>
                </a:solidFill>
                <a:latin typeface="Arial"/>
                <a:cs typeface="Arial"/>
              </a:rPr>
              <a:t>Your</a:t>
            </a:r>
            <a:r>
              <a:rPr sz="2400" b="1" spc="-80" dirty="0">
                <a:solidFill>
                  <a:srgbClr val="7E6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7E6000"/>
                </a:solidFill>
                <a:latin typeface="Arial"/>
                <a:cs typeface="Arial"/>
              </a:rPr>
              <a:t>Program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0332" y="5650408"/>
            <a:ext cx="536575" cy="620395"/>
          </a:xfrm>
          <a:custGeom>
            <a:avLst/>
            <a:gdLst/>
            <a:ahLst/>
            <a:cxnLst/>
            <a:rect l="l" t="t" r="r" b="b"/>
            <a:pathLst>
              <a:path w="536575" h="620395">
                <a:moveTo>
                  <a:pt x="447136" y="620263"/>
                </a:moveTo>
                <a:lnTo>
                  <a:pt x="465025" y="548733"/>
                </a:lnTo>
                <a:lnTo>
                  <a:pt x="536568" y="530835"/>
                </a:lnTo>
                <a:lnTo>
                  <a:pt x="447136" y="620263"/>
                </a:lnTo>
                <a:lnTo>
                  <a:pt x="0" y="620263"/>
                </a:lnTo>
                <a:lnTo>
                  <a:pt x="0" y="0"/>
                </a:lnTo>
                <a:lnTo>
                  <a:pt x="536568" y="0"/>
                </a:lnTo>
                <a:lnTo>
                  <a:pt x="536568" y="530835"/>
                </a:lnTo>
              </a:path>
            </a:pathLst>
          </a:custGeom>
          <a:ln w="19048">
            <a:solidFill>
              <a:srgbClr val="1F49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9833" y="5650408"/>
            <a:ext cx="536575" cy="620395"/>
          </a:xfrm>
          <a:custGeom>
            <a:avLst/>
            <a:gdLst/>
            <a:ahLst/>
            <a:cxnLst/>
            <a:rect l="l" t="t" r="r" b="b"/>
            <a:pathLst>
              <a:path w="536575" h="620395">
                <a:moveTo>
                  <a:pt x="447137" y="620263"/>
                </a:moveTo>
                <a:lnTo>
                  <a:pt x="465026" y="548733"/>
                </a:lnTo>
                <a:lnTo>
                  <a:pt x="536569" y="530835"/>
                </a:lnTo>
                <a:lnTo>
                  <a:pt x="447137" y="620263"/>
                </a:lnTo>
                <a:lnTo>
                  <a:pt x="0" y="620263"/>
                </a:lnTo>
                <a:lnTo>
                  <a:pt x="0" y="0"/>
                </a:lnTo>
                <a:lnTo>
                  <a:pt x="536569" y="0"/>
                </a:lnTo>
                <a:lnTo>
                  <a:pt x="536569" y="530835"/>
                </a:lnTo>
              </a:path>
            </a:pathLst>
          </a:custGeom>
          <a:ln w="19048">
            <a:solidFill>
              <a:srgbClr val="1F49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49332" y="5650408"/>
            <a:ext cx="536575" cy="620395"/>
          </a:xfrm>
          <a:custGeom>
            <a:avLst/>
            <a:gdLst/>
            <a:ahLst/>
            <a:cxnLst/>
            <a:rect l="l" t="t" r="r" b="b"/>
            <a:pathLst>
              <a:path w="536575" h="620395">
                <a:moveTo>
                  <a:pt x="447140" y="620263"/>
                </a:moveTo>
                <a:lnTo>
                  <a:pt x="465039" y="548733"/>
                </a:lnTo>
                <a:lnTo>
                  <a:pt x="536569" y="530835"/>
                </a:lnTo>
                <a:lnTo>
                  <a:pt x="447140" y="620263"/>
                </a:lnTo>
                <a:lnTo>
                  <a:pt x="0" y="620263"/>
                </a:lnTo>
                <a:lnTo>
                  <a:pt x="0" y="0"/>
                </a:lnTo>
                <a:lnTo>
                  <a:pt x="536569" y="0"/>
                </a:lnTo>
                <a:lnTo>
                  <a:pt x="536569" y="530835"/>
                </a:lnTo>
              </a:path>
            </a:pathLst>
          </a:custGeom>
          <a:ln w="19048">
            <a:solidFill>
              <a:srgbClr val="1F49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6120" y="1379264"/>
            <a:ext cx="536575" cy="620395"/>
          </a:xfrm>
          <a:custGeom>
            <a:avLst/>
            <a:gdLst/>
            <a:ahLst/>
            <a:cxnLst/>
            <a:rect l="l" t="t" r="r" b="b"/>
            <a:pathLst>
              <a:path w="536575" h="620394">
                <a:moveTo>
                  <a:pt x="447140" y="620265"/>
                </a:moveTo>
                <a:lnTo>
                  <a:pt x="465039" y="548722"/>
                </a:lnTo>
                <a:lnTo>
                  <a:pt x="536569" y="530832"/>
                </a:lnTo>
                <a:lnTo>
                  <a:pt x="447140" y="620265"/>
                </a:lnTo>
                <a:lnTo>
                  <a:pt x="0" y="620265"/>
                </a:lnTo>
                <a:lnTo>
                  <a:pt x="0" y="0"/>
                </a:lnTo>
                <a:lnTo>
                  <a:pt x="536569" y="0"/>
                </a:lnTo>
                <a:lnTo>
                  <a:pt x="536569" y="530832"/>
                </a:lnTo>
              </a:path>
            </a:pathLst>
          </a:custGeom>
          <a:ln w="19048">
            <a:solidFill>
              <a:srgbClr val="1F49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15100" y="1536700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97050" y="5650408"/>
            <a:ext cx="536575" cy="620395"/>
          </a:xfrm>
          <a:custGeom>
            <a:avLst/>
            <a:gdLst/>
            <a:ahLst/>
            <a:cxnLst/>
            <a:rect l="l" t="t" r="r" b="b"/>
            <a:pathLst>
              <a:path w="536575" h="620395">
                <a:moveTo>
                  <a:pt x="447139" y="620263"/>
                </a:moveTo>
                <a:lnTo>
                  <a:pt x="465038" y="548733"/>
                </a:lnTo>
                <a:lnTo>
                  <a:pt x="536568" y="530835"/>
                </a:lnTo>
                <a:lnTo>
                  <a:pt x="447139" y="620263"/>
                </a:lnTo>
                <a:lnTo>
                  <a:pt x="0" y="620263"/>
                </a:lnTo>
                <a:lnTo>
                  <a:pt x="0" y="0"/>
                </a:lnTo>
                <a:lnTo>
                  <a:pt x="536568" y="0"/>
                </a:lnTo>
                <a:lnTo>
                  <a:pt x="536568" y="530835"/>
                </a:lnTo>
              </a:path>
            </a:pathLst>
          </a:custGeom>
          <a:ln w="19048">
            <a:solidFill>
              <a:srgbClr val="1F49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76550" y="5650408"/>
            <a:ext cx="536575" cy="620395"/>
          </a:xfrm>
          <a:custGeom>
            <a:avLst/>
            <a:gdLst/>
            <a:ahLst/>
            <a:cxnLst/>
            <a:rect l="l" t="t" r="r" b="b"/>
            <a:pathLst>
              <a:path w="536575" h="620395">
                <a:moveTo>
                  <a:pt x="447139" y="620263"/>
                </a:moveTo>
                <a:lnTo>
                  <a:pt x="465038" y="548733"/>
                </a:lnTo>
                <a:lnTo>
                  <a:pt x="536568" y="530835"/>
                </a:lnTo>
                <a:lnTo>
                  <a:pt x="447139" y="620263"/>
                </a:lnTo>
                <a:lnTo>
                  <a:pt x="0" y="620263"/>
                </a:lnTo>
                <a:lnTo>
                  <a:pt x="0" y="0"/>
                </a:lnTo>
                <a:lnTo>
                  <a:pt x="536568" y="0"/>
                </a:lnTo>
                <a:lnTo>
                  <a:pt x="536568" y="530835"/>
                </a:lnTo>
              </a:path>
            </a:pathLst>
          </a:custGeom>
          <a:ln w="19048">
            <a:solidFill>
              <a:srgbClr val="1F49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17549" y="5650408"/>
            <a:ext cx="536575" cy="620395"/>
          </a:xfrm>
          <a:custGeom>
            <a:avLst/>
            <a:gdLst/>
            <a:ahLst/>
            <a:cxnLst/>
            <a:rect l="l" t="t" r="r" b="b"/>
            <a:pathLst>
              <a:path w="536575" h="620395">
                <a:moveTo>
                  <a:pt x="447140" y="620263"/>
                </a:moveTo>
                <a:lnTo>
                  <a:pt x="465039" y="548733"/>
                </a:lnTo>
                <a:lnTo>
                  <a:pt x="536569" y="530835"/>
                </a:lnTo>
                <a:lnTo>
                  <a:pt x="447140" y="620263"/>
                </a:lnTo>
                <a:lnTo>
                  <a:pt x="0" y="620263"/>
                </a:lnTo>
                <a:lnTo>
                  <a:pt x="0" y="0"/>
                </a:lnTo>
                <a:lnTo>
                  <a:pt x="536569" y="0"/>
                </a:lnTo>
                <a:lnTo>
                  <a:pt x="536569" y="530835"/>
                </a:lnTo>
              </a:path>
            </a:pathLst>
          </a:custGeom>
          <a:ln w="19048">
            <a:solidFill>
              <a:srgbClr val="1F49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09164" y="7167055"/>
            <a:ext cx="3337560" cy="1207770"/>
          </a:xfrm>
          <a:prstGeom prst="rect">
            <a:avLst/>
          </a:prstGeom>
          <a:solidFill>
            <a:srgbClr val="D8E9D3"/>
          </a:solidFill>
          <a:ln w="19048">
            <a:solidFill>
              <a:srgbClr val="1F497C"/>
            </a:solidFill>
          </a:ln>
        </p:spPr>
        <p:txBody>
          <a:bodyPr vert="horz" wrap="square" lIns="0" tIns="257175" rIns="0" bIns="0" rtlCol="0">
            <a:spAutoFit/>
          </a:bodyPr>
          <a:lstStyle/>
          <a:p>
            <a:pPr marL="1052195" marR="834390" indent="-279400">
              <a:lnSpc>
                <a:spcPts val="2800"/>
              </a:lnSpc>
              <a:spcBef>
                <a:spcPts val="2025"/>
              </a:spcBef>
            </a:pPr>
            <a:r>
              <a:rPr sz="2400" b="1" spc="-5" dirty="0">
                <a:solidFill>
                  <a:srgbClr val="264D12"/>
                </a:solidFill>
                <a:latin typeface="Arial"/>
                <a:cs typeface="Arial"/>
              </a:rPr>
              <a:t>Submissio</a:t>
            </a:r>
            <a:r>
              <a:rPr sz="2400" b="1" dirty="0">
                <a:solidFill>
                  <a:srgbClr val="264D12"/>
                </a:solidFill>
                <a:latin typeface="Arial"/>
                <a:cs typeface="Arial"/>
              </a:rPr>
              <a:t>n  </a:t>
            </a:r>
            <a:r>
              <a:rPr sz="2400" b="1" spc="-15" dirty="0">
                <a:solidFill>
                  <a:srgbClr val="264D12"/>
                </a:solidFill>
                <a:latin typeface="Arial"/>
                <a:cs typeface="Arial"/>
              </a:rPr>
              <a:t>Website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47109" y="2112235"/>
            <a:ext cx="352425" cy="300990"/>
          </a:xfrm>
          <a:custGeom>
            <a:avLst/>
            <a:gdLst/>
            <a:ahLst/>
            <a:cxnLst/>
            <a:rect l="l" t="t" r="r" b="b"/>
            <a:pathLst>
              <a:path w="352425" h="300989">
                <a:moveTo>
                  <a:pt x="0" y="150384"/>
                </a:moveTo>
                <a:lnTo>
                  <a:pt x="87993" y="150384"/>
                </a:lnTo>
                <a:lnTo>
                  <a:pt x="87993" y="0"/>
                </a:lnTo>
                <a:lnTo>
                  <a:pt x="263983" y="0"/>
                </a:lnTo>
                <a:lnTo>
                  <a:pt x="263983" y="150384"/>
                </a:lnTo>
                <a:lnTo>
                  <a:pt x="351979" y="150384"/>
                </a:lnTo>
                <a:lnTo>
                  <a:pt x="175988" y="300769"/>
                </a:lnTo>
                <a:lnTo>
                  <a:pt x="0" y="150384"/>
                </a:lnTo>
                <a:close/>
              </a:path>
            </a:pathLst>
          </a:custGeom>
          <a:ln w="19048">
            <a:solidFill>
              <a:srgbClr val="1F49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5232" y="3955606"/>
            <a:ext cx="886460" cy="626110"/>
          </a:xfrm>
          <a:custGeom>
            <a:avLst/>
            <a:gdLst/>
            <a:ahLst/>
            <a:cxnLst/>
            <a:rect l="l" t="t" r="r" b="b"/>
            <a:pathLst>
              <a:path w="886460" h="626110">
                <a:moveTo>
                  <a:pt x="64617" y="320896"/>
                </a:moveTo>
                <a:lnTo>
                  <a:pt x="108567" y="397139"/>
                </a:lnTo>
                <a:lnTo>
                  <a:pt x="797972" y="0"/>
                </a:lnTo>
                <a:lnTo>
                  <a:pt x="885872" y="152485"/>
                </a:lnTo>
                <a:lnTo>
                  <a:pt x="196466" y="549626"/>
                </a:lnTo>
                <a:lnTo>
                  <a:pt x="240416" y="625870"/>
                </a:lnTo>
                <a:lnTo>
                  <a:pt x="0" y="561219"/>
                </a:lnTo>
                <a:lnTo>
                  <a:pt x="64617" y="320896"/>
                </a:lnTo>
                <a:close/>
              </a:path>
            </a:pathLst>
          </a:custGeom>
          <a:ln w="19048">
            <a:solidFill>
              <a:srgbClr val="1F49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57766" y="5784551"/>
            <a:ext cx="2147570" cy="352425"/>
          </a:xfrm>
          <a:custGeom>
            <a:avLst/>
            <a:gdLst/>
            <a:ahLst/>
            <a:cxnLst/>
            <a:rect l="l" t="t" r="r" b="b"/>
            <a:pathLst>
              <a:path w="2147570" h="352425">
                <a:moveTo>
                  <a:pt x="1971428" y="351979"/>
                </a:moveTo>
                <a:lnTo>
                  <a:pt x="1971428" y="263983"/>
                </a:lnTo>
                <a:lnTo>
                  <a:pt x="0" y="263983"/>
                </a:lnTo>
                <a:lnTo>
                  <a:pt x="0" y="87993"/>
                </a:lnTo>
                <a:lnTo>
                  <a:pt x="1971428" y="87993"/>
                </a:lnTo>
                <a:lnTo>
                  <a:pt x="1971428" y="0"/>
                </a:lnTo>
                <a:lnTo>
                  <a:pt x="2147418" y="175988"/>
                </a:lnTo>
                <a:lnTo>
                  <a:pt x="1971428" y="351979"/>
                </a:lnTo>
                <a:close/>
              </a:path>
            </a:pathLst>
          </a:custGeom>
          <a:ln w="19048">
            <a:solidFill>
              <a:srgbClr val="1F49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68038" y="6577525"/>
            <a:ext cx="352425" cy="300990"/>
          </a:xfrm>
          <a:custGeom>
            <a:avLst/>
            <a:gdLst/>
            <a:ahLst/>
            <a:cxnLst/>
            <a:rect l="l" t="t" r="r" b="b"/>
            <a:pathLst>
              <a:path w="352425" h="300990">
                <a:moveTo>
                  <a:pt x="0" y="150383"/>
                </a:moveTo>
                <a:lnTo>
                  <a:pt x="87994" y="150383"/>
                </a:lnTo>
                <a:lnTo>
                  <a:pt x="87994" y="0"/>
                </a:lnTo>
                <a:lnTo>
                  <a:pt x="263984" y="0"/>
                </a:lnTo>
                <a:lnTo>
                  <a:pt x="263984" y="150383"/>
                </a:lnTo>
                <a:lnTo>
                  <a:pt x="351980" y="150383"/>
                </a:lnTo>
                <a:lnTo>
                  <a:pt x="175989" y="300768"/>
                </a:lnTo>
                <a:lnTo>
                  <a:pt x="0" y="150383"/>
                </a:lnTo>
                <a:close/>
              </a:path>
            </a:pathLst>
          </a:custGeom>
          <a:ln w="19048">
            <a:solidFill>
              <a:srgbClr val="1F49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98900" y="7531100"/>
            <a:ext cx="2273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MAP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&amp;</a:t>
            </a:r>
            <a:r>
              <a:rPr sz="2400" b="1" spc="-20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Ranking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02000" y="1651000"/>
            <a:ext cx="11868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NTCIR</a:t>
            </a:r>
            <a:r>
              <a:rPr sz="1400" spc="-1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dataset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04109" y="1691802"/>
            <a:ext cx="1228090" cy="120014"/>
          </a:xfrm>
          <a:custGeom>
            <a:avLst/>
            <a:gdLst/>
            <a:ahLst/>
            <a:cxnLst/>
            <a:rect l="l" t="t" r="r" b="b"/>
            <a:pathLst>
              <a:path w="1228089" h="120014">
                <a:moveTo>
                  <a:pt x="0" y="100809"/>
                </a:moveTo>
                <a:lnTo>
                  <a:pt x="1226100" y="0"/>
                </a:lnTo>
                <a:lnTo>
                  <a:pt x="1227661" y="18984"/>
                </a:lnTo>
                <a:lnTo>
                  <a:pt x="1560" y="119794"/>
                </a:lnTo>
                <a:lnTo>
                  <a:pt x="0" y="100809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27711" y="1661348"/>
            <a:ext cx="113664" cy="80010"/>
          </a:xfrm>
          <a:custGeom>
            <a:avLst/>
            <a:gdLst/>
            <a:ahLst/>
            <a:cxnLst/>
            <a:rect l="l" t="t" r="r" b="b"/>
            <a:pathLst>
              <a:path w="113664" h="80010">
                <a:moveTo>
                  <a:pt x="6591" y="79895"/>
                </a:moveTo>
                <a:lnTo>
                  <a:pt x="113057" y="30922"/>
                </a:lnTo>
                <a:lnTo>
                  <a:pt x="0" y="0"/>
                </a:lnTo>
                <a:lnTo>
                  <a:pt x="6591" y="79895"/>
                </a:lnTo>
                <a:close/>
              </a:path>
            </a:pathLst>
          </a:custGeom>
          <a:ln w="19048">
            <a:solidFill>
              <a:srgbClr val="1F49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27638" y="2110592"/>
            <a:ext cx="447675" cy="2449830"/>
          </a:xfrm>
          <a:custGeom>
            <a:avLst/>
            <a:gdLst/>
            <a:ahLst/>
            <a:cxnLst/>
            <a:rect l="l" t="t" r="r" b="b"/>
            <a:pathLst>
              <a:path w="447675" h="2449829">
                <a:moveTo>
                  <a:pt x="447638" y="3289"/>
                </a:moveTo>
                <a:lnTo>
                  <a:pt x="18762" y="2449471"/>
                </a:lnTo>
                <a:lnTo>
                  <a:pt x="0" y="2446182"/>
                </a:lnTo>
                <a:lnTo>
                  <a:pt x="428875" y="0"/>
                </a:lnTo>
                <a:lnTo>
                  <a:pt x="447638" y="3289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97537" y="4551475"/>
            <a:ext cx="79375" cy="115570"/>
          </a:xfrm>
          <a:custGeom>
            <a:avLst/>
            <a:gdLst/>
            <a:ahLst/>
            <a:cxnLst/>
            <a:rect l="l" t="t" r="r" b="b"/>
            <a:pathLst>
              <a:path w="79375" h="115570">
                <a:moveTo>
                  <a:pt x="0" y="0"/>
                </a:moveTo>
                <a:lnTo>
                  <a:pt x="20464" y="115414"/>
                </a:lnTo>
                <a:lnTo>
                  <a:pt x="78961" y="13852"/>
                </a:lnTo>
                <a:lnTo>
                  <a:pt x="0" y="0"/>
                </a:lnTo>
                <a:close/>
              </a:path>
            </a:pathLst>
          </a:custGeom>
          <a:ln w="19048">
            <a:solidFill>
              <a:srgbClr val="1F49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44209" y="3987868"/>
            <a:ext cx="728548" cy="77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689100" y="3009900"/>
            <a:ext cx="1440815" cy="6451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-8255" algn="ctr">
              <a:lnSpc>
                <a:spcPts val="1600"/>
              </a:lnSpc>
              <a:spcBef>
                <a:spcPts val="220"/>
              </a:spcBef>
            </a:pPr>
            <a:r>
              <a:rPr sz="1400" spc="-20" dirty="0">
                <a:solidFill>
                  <a:srgbClr val="666666"/>
                </a:solidFill>
                <a:latin typeface="Arial"/>
                <a:cs typeface="Arial"/>
              </a:rPr>
              <a:t>Vocabulary </a:t>
            </a:r>
            <a:r>
              <a:rPr sz="1400" spc="-10" dirty="0">
                <a:solidFill>
                  <a:srgbClr val="666666"/>
                </a:solidFill>
                <a:latin typeface="Arial"/>
                <a:cs typeface="Arial"/>
              </a:rPr>
              <a:t>File  list </a:t>
            </a: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Inverted</a:t>
            </a:r>
            <a:r>
              <a:rPr sz="1400" spc="-1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index</a:t>
            </a:r>
            <a:endParaRPr sz="1400">
              <a:latin typeface="Arial"/>
              <a:cs typeface="Arial"/>
            </a:endParaRPr>
          </a:p>
          <a:p>
            <a:pPr marR="12700" algn="ctr">
              <a:lnSpc>
                <a:spcPts val="1560"/>
              </a:lnSpc>
            </a:pP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….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56600" y="5003800"/>
            <a:ext cx="1404620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254000">
              <a:lnSpc>
                <a:spcPts val="1600"/>
              </a:lnSpc>
              <a:spcBef>
                <a:spcPts val="219"/>
              </a:spcBef>
            </a:pPr>
            <a:r>
              <a:rPr sz="1400" spc="-10" dirty="0">
                <a:solidFill>
                  <a:srgbClr val="666666"/>
                </a:solidFill>
                <a:latin typeface="Arial"/>
                <a:cs typeface="Arial"/>
              </a:rPr>
              <a:t>Ranking list  </a:t>
            </a:r>
            <a:r>
              <a:rPr sz="1400" spc="-30" dirty="0">
                <a:solidFill>
                  <a:srgbClr val="666666"/>
                </a:solidFill>
                <a:latin typeface="Arial"/>
                <a:cs typeface="Arial"/>
              </a:rPr>
              <a:t>(Top-100 </a:t>
            </a: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at</a:t>
            </a:r>
            <a:r>
              <a:rPr sz="1400" spc="-10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66666"/>
                </a:solidFill>
                <a:latin typeface="Arial"/>
                <a:cs typeface="Arial"/>
              </a:rPr>
              <a:t>most)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30690" y="1536909"/>
            <a:ext cx="2332355" cy="354965"/>
          </a:xfrm>
          <a:prstGeom prst="rect">
            <a:avLst/>
          </a:prstGeom>
          <a:solidFill>
            <a:srgbClr val="F2F2F2"/>
          </a:solidFill>
          <a:ln w="19048">
            <a:solidFill>
              <a:srgbClr val="1F497C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503555">
              <a:lnSpc>
                <a:spcPct val="100000"/>
              </a:lnSpc>
              <a:spcBef>
                <a:spcPts val="295"/>
              </a:spcBef>
            </a:pPr>
            <a:r>
              <a:rPr sz="1800" b="1" spc="-5" dirty="0">
                <a:solidFill>
                  <a:srgbClr val="999999"/>
                </a:solidFill>
                <a:latin typeface="Arial"/>
                <a:cs typeface="Arial"/>
              </a:rPr>
              <a:t>shell</a:t>
            </a:r>
            <a:r>
              <a:rPr sz="1800" b="1" spc="-7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9999"/>
                </a:solidFill>
                <a:latin typeface="Arial"/>
                <a:cs typeface="Arial"/>
              </a:rPr>
              <a:t>scripts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966668" y="2355616"/>
            <a:ext cx="1076001" cy="888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232900" y="2438400"/>
            <a:ext cx="3498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Run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121132" y="7770695"/>
            <a:ext cx="488315" cy="0"/>
          </a:xfrm>
          <a:custGeom>
            <a:avLst/>
            <a:gdLst/>
            <a:ahLst/>
            <a:cxnLst/>
            <a:rect l="l" t="t" r="r" b="b"/>
            <a:pathLst>
              <a:path w="488315">
                <a:moveTo>
                  <a:pt x="488033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1F49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11002" y="7730600"/>
            <a:ext cx="110489" cy="80645"/>
          </a:xfrm>
          <a:custGeom>
            <a:avLst/>
            <a:gdLst/>
            <a:ahLst/>
            <a:cxnLst/>
            <a:rect l="l" t="t" r="r" b="b"/>
            <a:pathLst>
              <a:path w="110490" h="80645">
                <a:moveTo>
                  <a:pt x="110127" y="0"/>
                </a:moveTo>
                <a:lnTo>
                  <a:pt x="0" y="40094"/>
                </a:lnTo>
                <a:lnTo>
                  <a:pt x="110127" y="80191"/>
                </a:lnTo>
                <a:lnTo>
                  <a:pt x="110127" y="0"/>
                </a:lnTo>
                <a:close/>
              </a:path>
            </a:pathLst>
          </a:custGeom>
          <a:ln w="19048">
            <a:solidFill>
              <a:srgbClr val="1F49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901700"/>
            <a:ext cx="79076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NTCIR </a:t>
            </a:r>
            <a:r>
              <a:rPr spc="-85" dirty="0"/>
              <a:t>Document</a:t>
            </a:r>
            <a:r>
              <a:rPr spc="-340" dirty="0"/>
              <a:t> </a:t>
            </a:r>
            <a:r>
              <a:rPr spc="-175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3700" y="3158617"/>
            <a:ext cx="19875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-340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" y="3059938"/>
            <a:ext cx="11400155" cy="83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800"/>
              </a:lnSpc>
              <a:spcBef>
                <a:spcPts val="95"/>
              </a:spcBef>
            </a:pPr>
            <a:r>
              <a:rPr sz="2450" spc="5" dirty="0">
                <a:latin typeface="Book Antiqua"/>
                <a:cs typeface="Book Antiqua"/>
              </a:rPr>
              <a:t>Please sign up the </a:t>
            </a:r>
            <a:r>
              <a:rPr sz="2450" b="1" u="heavy" spc="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USER </a:t>
            </a:r>
            <a:r>
              <a:rPr sz="2450" b="1" u="heavy" spc="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AGREEMENT </a:t>
            </a:r>
            <a:r>
              <a:rPr sz="2450" b="1" u="heavy" spc="1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FORM</a:t>
            </a:r>
            <a:r>
              <a:rPr sz="2450" b="1" spc="15" dirty="0">
                <a:latin typeface="Book Antiqua"/>
                <a:cs typeface="Book Antiqua"/>
              </a:rPr>
              <a:t> </a:t>
            </a:r>
            <a:r>
              <a:rPr sz="2450" spc="10" dirty="0">
                <a:latin typeface="Book Antiqua"/>
                <a:cs typeface="Book Antiqua"/>
              </a:rPr>
              <a:t>and </a:t>
            </a:r>
            <a:r>
              <a:rPr sz="2450" spc="5" dirty="0">
                <a:latin typeface="Book Antiqua"/>
                <a:cs typeface="Book Antiqua"/>
              </a:rPr>
              <a:t>hand it to the </a:t>
            </a:r>
            <a:r>
              <a:rPr sz="2450" spc="-55" dirty="0">
                <a:latin typeface="Book Antiqua"/>
                <a:cs typeface="Book Antiqua"/>
              </a:rPr>
              <a:t>TAs </a:t>
            </a:r>
            <a:r>
              <a:rPr sz="2450" spc="5" dirty="0">
                <a:latin typeface="Book Antiqua"/>
                <a:cs typeface="Book Antiqua"/>
              </a:rPr>
              <a:t>(at </a:t>
            </a:r>
            <a:r>
              <a:rPr sz="2450" spc="10" dirty="0">
                <a:latin typeface="Book Antiqua"/>
                <a:cs typeface="Book Antiqua"/>
              </a:rPr>
              <a:t>R302 </a:t>
            </a:r>
            <a:r>
              <a:rPr sz="2450" spc="5" dirty="0">
                <a:latin typeface="Book Antiqua"/>
                <a:cs typeface="Book Antiqua"/>
              </a:rPr>
              <a:t>of  CSIE dept.) in </a:t>
            </a:r>
            <a:r>
              <a:rPr sz="2450" spc="-5" dirty="0">
                <a:latin typeface="Book Antiqua"/>
                <a:cs typeface="Book Antiqua"/>
              </a:rPr>
              <a:t>order </a:t>
            </a:r>
            <a:r>
              <a:rPr sz="2450" spc="5" dirty="0">
                <a:latin typeface="Book Antiqua"/>
                <a:cs typeface="Book Antiqua"/>
              </a:rPr>
              <a:t>to use this</a:t>
            </a:r>
            <a:r>
              <a:rPr sz="2450" spc="-5" dirty="0">
                <a:latin typeface="Book Antiqua"/>
                <a:cs typeface="Book Antiqua"/>
              </a:rPr>
              <a:t> </a:t>
            </a:r>
            <a:r>
              <a:rPr sz="2450" spc="5" dirty="0">
                <a:latin typeface="Book Antiqua"/>
                <a:cs typeface="Book Antiqua"/>
              </a:rPr>
              <a:t>corpus.</a:t>
            </a:r>
            <a:endParaRPr sz="245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4327016"/>
            <a:ext cx="198755" cy="288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-340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1900" y="4245609"/>
            <a:ext cx="10885805" cy="401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latin typeface="Book Antiqua"/>
                <a:cs typeface="Book Antiqua"/>
              </a:rPr>
              <a:t>Note </a:t>
            </a:r>
            <a:r>
              <a:rPr sz="2450" spc="5" dirty="0">
                <a:latin typeface="Book Antiqua"/>
                <a:cs typeface="Book Antiqua"/>
              </a:rPr>
              <a:t>that you'll get </a:t>
            </a:r>
            <a:r>
              <a:rPr sz="2450" b="1" spc="15" dirty="0">
                <a:solidFill>
                  <a:srgbClr val="BB484A"/>
                </a:solidFill>
                <a:latin typeface="Book Antiqua"/>
                <a:cs typeface="Book Antiqua"/>
              </a:rPr>
              <a:t>NO </a:t>
            </a:r>
            <a:r>
              <a:rPr sz="2450" b="1" spc="-35" dirty="0">
                <a:solidFill>
                  <a:srgbClr val="BB484A"/>
                </a:solidFill>
                <a:latin typeface="Book Antiqua"/>
                <a:cs typeface="Book Antiqua"/>
              </a:rPr>
              <a:t>POINTs </a:t>
            </a:r>
            <a:r>
              <a:rPr sz="2450" dirty="0">
                <a:latin typeface="Book Antiqua"/>
                <a:cs typeface="Book Antiqua"/>
              </a:rPr>
              <a:t>if </a:t>
            </a:r>
            <a:r>
              <a:rPr sz="2450" spc="10" dirty="0">
                <a:latin typeface="Book Antiqua"/>
                <a:cs typeface="Book Antiqua"/>
              </a:rPr>
              <a:t>you </a:t>
            </a:r>
            <a:r>
              <a:rPr sz="2450" spc="5" dirty="0">
                <a:latin typeface="Book Antiqua"/>
                <a:cs typeface="Book Antiqua"/>
              </a:rPr>
              <a:t>don't sign up the user </a:t>
            </a:r>
            <a:r>
              <a:rPr sz="2450" dirty="0">
                <a:latin typeface="Book Antiqua"/>
                <a:cs typeface="Book Antiqua"/>
              </a:rPr>
              <a:t>agreement</a:t>
            </a:r>
            <a:r>
              <a:rPr sz="2450" spc="35" dirty="0">
                <a:latin typeface="Book Antiqua"/>
                <a:cs typeface="Book Antiqua"/>
              </a:rPr>
              <a:t> </a:t>
            </a:r>
            <a:r>
              <a:rPr sz="2450" spc="5" dirty="0">
                <a:latin typeface="Book Antiqua"/>
                <a:cs typeface="Book Antiqua"/>
              </a:rPr>
              <a:t>form.</a:t>
            </a:r>
            <a:endParaRPr sz="245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5076316"/>
            <a:ext cx="198755" cy="288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-340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1900" y="5007609"/>
            <a:ext cx="4445000" cy="401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15" dirty="0">
                <a:solidFill>
                  <a:srgbClr val="BB484A"/>
                </a:solidFill>
                <a:latin typeface="Book Antiqua"/>
                <a:cs typeface="Book Antiqua"/>
              </a:rPr>
              <a:t>DO NOT </a:t>
            </a:r>
            <a:r>
              <a:rPr sz="2450" spc="5" dirty="0">
                <a:latin typeface="Book Antiqua"/>
                <a:cs typeface="Book Antiqua"/>
              </a:rPr>
              <a:t>distribute this</a:t>
            </a:r>
            <a:r>
              <a:rPr sz="2450" spc="-75" dirty="0">
                <a:latin typeface="Book Antiqua"/>
                <a:cs typeface="Book Antiqua"/>
              </a:rPr>
              <a:t> </a:t>
            </a:r>
            <a:r>
              <a:rPr sz="2450" spc="5" dirty="0">
                <a:latin typeface="Book Antiqua"/>
                <a:cs typeface="Book Antiqua"/>
              </a:rPr>
              <a:t>dataset</a:t>
            </a:r>
            <a:endParaRPr sz="245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700" y="5825616"/>
            <a:ext cx="198755" cy="288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-340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3900" y="5756909"/>
            <a:ext cx="6464300" cy="39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latin typeface="Book Antiqua"/>
                <a:cs typeface="Book Antiqua"/>
              </a:rPr>
              <a:t>Download NTCIR </a:t>
            </a:r>
            <a:r>
              <a:rPr sz="2450" spc="5" dirty="0">
                <a:latin typeface="Book Antiqua"/>
                <a:cs typeface="Book Antiqua"/>
              </a:rPr>
              <a:t>document set</a:t>
            </a:r>
            <a:r>
              <a:rPr sz="2450" spc="-40" dirty="0">
                <a:latin typeface="Book Antiqua"/>
                <a:cs typeface="Book Antiqua"/>
              </a:rPr>
              <a:t> </a:t>
            </a:r>
            <a:r>
              <a:rPr lang="en-US" sz="2450" spc="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on </a:t>
            </a:r>
            <a:r>
              <a:rPr lang="en-US" sz="2450" spc="5" dirty="0" err="1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kaggle</a:t>
            </a:r>
            <a:r>
              <a:rPr sz="2450" spc="5" dirty="0">
                <a:latin typeface="Book Antiqua"/>
                <a:cs typeface="Book Antiqua"/>
              </a:rPr>
              <a:t>.</a:t>
            </a:r>
            <a:endParaRPr sz="2450" dirty="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700" y="6587617"/>
            <a:ext cx="19875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-340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3900" y="6506209"/>
            <a:ext cx="11724005" cy="401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5" dirty="0">
                <a:latin typeface="Book Antiqua"/>
                <a:cs typeface="Book Antiqua"/>
              </a:rPr>
              <a:t>We </a:t>
            </a:r>
            <a:r>
              <a:rPr sz="2450" spc="5" dirty="0">
                <a:latin typeface="Book Antiqua"/>
                <a:cs typeface="Book Antiqua"/>
              </a:rPr>
              <a:t>have indexed the </a:t>
            </a:r>
            <a:r>
              <a:rPr sz="2450" spc="10" dirty="0">
                <a:latin typeface="Book Antiqua"/>
                <a:cs typeface="Book Antiqua"/>
              </a:rPr>
              <a:t>NTCIR </a:t>
            </a:r>
            <a:r>
              <a:rPr sz="2450" spc="5" dirty="0">
                <a:latin typeface="Book Antiqua"/>
                <a:cs typeface="Book Antiqua"/>
              </a:rPr>
              <a:t>documents </a:t>
            </a:r>
            <a:r>
              <a:rPr sz="2450" spc="10" dirty="0">
                <a:latin typeface="Book Antiqua"/>
                <a:cs typeface="Book Antiqua"/>
              </a:rPr>
              <a:t>and </a:t>
            </a:r>
            <a:r>
              <a:rPr sz="2450" dirty="0">
                <a:latin typeface="Book Antiqua"/>
                <a:cs typeface="Book Antiqua"/>
              </a:rPr>
              <a:t>produced </a:t>
            </a:r>
            <a:r>
              <a:rPr sz="2450" spc="-5" dirty="0">
                <a:latin typeface="Book Antiqua"/>
                <a:cs typeface="Book Antiqua"/>
              </a:rPr>
              <a:t>three </a:t>
            </a:r>
            <a:r>
              <a:rPr sz="2450" u="heavy" spc="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MODEL </a:t>
            </a:r>
            <a:r>
              <a:rPr sz="2450" u="heavy" spc="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FILES</a:t>
            </a:r>
            <a:r>
              <a:rPr sz="2450" spc="5" dirty="0">
                <a:latin typeface="Book Antiqua"/>
                <a:cs typeface="Book Antiqua"/>
              </a:rPr>
              <a:t> for</a:t>
            </a:r>
            <a:r>
              <a:rPr sz="2450" spc="75" dirty="0">
                <a:latin typeface="Book Antiqua"/>
                <a:cs typeface="Book Antiqua"/>
              </a:rPr>
              <a:t> </a:t>
            </a:r>
            <a:r>
              <a:rPr sz="2450" spc="5" dirty="0">
                <a:latin typeface="Book Antiqua"/>
                <a:cs typeface="Book Antiqua"/>
              </a:rPr>
              <a:t>you:</a:t>
            </a:r>
            <a:endParaRPr sz="2450" dirty="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700" y="7336917"/>
            <a:ext cx="19875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-340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1900" y="7268209"/>
            <a:ext cx="1261745" cy="401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latin typeface="Book Antiqua"/>
                <a:cs typeface="Book Antiqua"/>
              </a:rPr>
              <a:t>v</a:t>
            </a:r>
            <a:r>
              <a:rPr sz="2450" spc="10" dirty="0">
                <a:latin typeface="Book Antiqua"/>
                <a:cs typeface="Book Antiqua"/>
              </a:rPr>
              <a:t>o</a:t>
            </a:r>
            <a:r>
              <a:rPr sz="2450" dirty="0">
                <a:latin typeface="Book Antiqua"/>
                <a:cs typeface="Book Antiqua"/>
              </a:rPr>
              <a:t>c</a:t>
            </a:r>
            <a:r>
              <a:rPr sz="2450" spc="5" dirty="0">
                <a:latin typeface="Book Antiqua"/>
                <a:cs typeface="Book Antiqua"/>
              </a:rPr>
              <a:t>ab.all</a:t>
            </a:r>
            <a:endParaRPr sz="245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1700" y="8086217"/>
            <a:ext cx="19875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-340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31900" y="8017509"/>
            <a:ext cx="979169" cy="401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latin typeface="Book Antiqua"/>
                <a:cs typeface="Book Antiqua"/>
              </a:rPr>
              <a:t>file-li</a:t>
            </a:r>
            <a:r>
              <a:rPr sz="2450" spc="-5" dirty="0">
                <a:latin typeface="Book Antiqua"/>
                <a:cs typeface="Book Antiqua"/>
              </a:rPr>
              <a:t>s</a:t>
            </a:r>
            <a:r>
              <a:rPr sz="2450" spc="5" dirty="0">
                <a:latin typeface="Book Antiqua"/>
                <a:cs typeface="Book Antiqua"/>
              </a:rPr>
              <a:t>t</a:t>
            </a:r>
            <a:endParaRPr sz="2450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1700" y="8848217"/>
            <a:ext cx="19875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-340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31900" y="8766809"/>
            <a:ext cx="1731010" cy="401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latin typeface="Book Antiqua"/>
                <a:cs typeface="Book Antiqua"/>
              </a:rPr>
              <a:t>inverted-file</a:t>
            </a:r>
            <a:endParaRPr sz="245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901700"/>
            <a:ext cx="917067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NTCIR </a:t>
            </a:r>
            <a:r>
              <a:rPr spc="-114" dirty="0"/>
              <a:t>Document</a:t>
            </a:r>
            <a:r>
              <a:rPr spc="-405" dirty="0"/>
              <a:t> </a:t>
            </a:r>
            <a:r>
              <a:rPr spc="-409" dirty="0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3700" y="3133217"/>
            <a:ext cx="19875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-340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" y="3034538"/>
            <a:ext cx="11363960" cy="83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800"/>
              </a:lnSpc>
              <a:spcBef>
                <a:spcPts val="95"/>
              </a:spcBef>
              <a:tabLst>
                <a:tab pos="7914640" algn="l"/>
              </a:tabLst>
            </a:pPr>
            <a:r>
              <a:rPr sz="2450" spc="5" dirty="0">
                <a:latin typeface="Book Antiqua"/>
                <a:cs typeface="Book Antiqua"/>
              </a:rPr>
              <a:t>The </a:t>
            </a:r>
            <a:r>
              <a:rPr sz="2450" spc="10" dirty="0">
                <a:latin typeface="Book Antiqua"/>
                <a:cs typeface="Book Antiqua"/>
              </a:rPr>
              <a:t>NTCIR </a:t>
            </a:r>
            <a:r>
              <a:rPr sz="2450" spc="5" dirty="0">
                <a:latin typeface="Book Antiqua"/>
                <a:cs typeface="Book Antiqua"/>
              </a:rPr>
              <a:t>document format conforms to </a:t>
            </a:r>
            <a:r>
              <a:rPr sz="2450" spc="10" dirty="0">
                <a:latin typeface="Book Antiqua"/>
                <a:cs typeface="Book Antiqua"/>
              </a:rPr>
              <a:t>XML</a:t>
            </a:r>
            <a:r>
              <a:rPr sz="2450" spc="-25" dirty="0">
                <a:latin typeface="Book Antiqua"/>
                <a:cs typeface="Book Antiqua"/>
              </a:rPr>
              <a:t> </a:t>
            </a:r>
            <a:r>
              <a:rPr sz="2450" spc="5" dirty="0">
                <a:latin typeface="Book Antiqua"/>
                <a:cs typeface="Book Antiqua"/>
              </a:rPr>
              <a:t>1.0,</a:t>
            </a:r>
            <a:r>
              <a:rPr sz="2450" spc="15" dirty="0">
                <a:latin typeface="Book Antiqua"/>
                <a:cs typeface="Book Antiqua"/>
              </a:rPr>
              <a:t> </a:t>
            </a:r>
            <a:r>
              <a:rPr sz="2450" spc="10" dirty="0">
                <a:latin typeface="Book Antiqua"/>
                <a:cs typeface="Book Antiqua"/>
              </a:rPr>
              <a:t>and	make </a:t>
            </a:r>
            <a:r>
              <a:rPr sz="2450" spc="5" dirty="0">
                <a:latin typeface="Book Antiqua"/>
                <a:cs typeface="Book Antiqua"/>
              </a:rPr>
              <a:t>use </a:t>
            </a:r>
            <a:r>
              <a:rPr sz="2450" spc="10" dirty="0">
                <a:latin typeface="Book Antiqua"/>
                <a:cs typeface="Book Antiqua"/>
              </a:rPr>
              <a:t>a </a:t>
            </a:r>
            <a:r>
              <a:rPr sz="2450" spc="5" dirty="0">
                <a:latin typeface="Book Antiqua"/>
                <a:cs typeface="Book Antiqua"/>
              </a:rPr>
              <a:t>limited set</a:t>
            </a:r>
            <a:r>
              <a:rPr sz="2450" spc="-60" dirty="0">
                <a:latin typeface="Book Antiqua"/>
                <a:cs typeface="Book Antiqua"/>
              </a:rPr>
              <a:t> </a:t>
            </a:r>
            <a:r>
              <a:rPr sz="2450" spc="5" dirty="0">
                <a:latin typeface="Book Antiqua"/>
                <a:cs typeface="Book Antiqua"/>
              </a:rPr>
              <a:t>of  tags to </a:t>
            </a:r>
            <a:r>
              <a:rPr sz="2450" spc="-5" dirty="0">
                <a:latin typeface="Book Antiqua"/>
                <a:cs typeface="Book Antiqua"/>
              </a:rPr>
              <a:t>represent different </a:t>
            </a:r>
            <a:r>
              <a:rPr sz="2450" spc="5" dirty="0">
                <a:latin typeface="Book Antiqua"/>
                <a:cs typeface="Book Antiqua"/>
              </a:rPr>
              <a:t>semantic levels of </a:t>
            </a:r>
            <a:r>
              <a:rPr sz="2450" dirty="0">
                <a:latin typeface="Book Antiqua"/>
                <a:cs typeface="Book Antiqua"/>
              </a:rPr>
              <a:t>newswire</a:t>
            </a:r>
            <a:r>
              <a:rPr sz="2450" spc="35" dirty="0">
                <a:latin typeface="Book Antiqua"/>
                <a:cs typeface="Book Antiqua"/>
              </a:rPr>
              <a:t> </a:t>
            </a:r>
            <a:r>
              <a:rPr sz="2450" spc="5" dirty="0">
                <a:latin typeface="Book Antiqua"/>
                <a:cs typeface="Book Antiqua"/>
              </a:rPr>
              <a:t>texts.</a:t>
            </a:r>
            <a:endParaRPr sz="2450" dirty="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4301616"/>
            <a:ext cx="198755" cy="288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-340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3900" y="4220209"/>
            <a:ext cx="8085455" cy="401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latin typeface="Book Antiqua"/>
                <a:cs typeface="Book Antiqua"/>
              </a:rPr>
              <a:t>The </a:t>
            </a:r>
            <a:r>
              <a:rPr sz="2450" spc="-5" dirty="0">
                <a:latin typeface="Book Antiqua"/>
                <a:cs typeface="Book Antiqua"/>
              </a:rPr>
              <a:t>root </a:t>
            </a:r>
            <a:r>
              <a:rPr sz="2450" spc="5" dirty="0">
                <a:latin typeface="Book Antiqua"/>
                <a:cs typeface="Book Antiqua"/>
              </a:rPr>
              <a:t>element is &lt;xml&gt;, it contains only one &lt;doc&gt;</a:t>
            </a:r>
            <a:r>
              <a:rPr sz="2450" spc="50" dirty="0">
                <a:latin typeface="Book Antiqua"/>
                <a:cs typeface="Book Antiqua"/>
              </a:rPr>
              <a:t> </a:t>
            </a:r>
            <a:r>
              <a:rPr sz="2450" spc="5" dirty="0">
                <a:latin typeface="Book Antiqua"/>
                <a:cs typeface="Book Antiqua"/>
              </a:rPr>
              <a:t>tag.</a:t>
            </a:r>
            <a:endParaRPr sz="2450" dirty="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700" y="5050916"/>
            <a:ext cx="198755" cy="288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-340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900" y="4952238"/>
            <a:ext cx="11649710" cy="83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800"/>
              </a:lnSpc>
              <a:spcBef>
                <a:spcPts val="95"/>
              </a:spcBef>
              <a:tabLst>
                <a:tab pos="7802880" algn="l"/>
              </a:tabLst>
            </a:pPr>
            <a:r>
              <a:rPr sz="2450" spc="15" dirty="0">
                <a:latin typeface="Book Antiqua"/>
                <a:cs typeface="Book Antiqua"/>
              </a:rPr>
              <a:t>A </a:t>
            </a:r>
            <a:r>
              <a:rPr sz="2450" spc="5" dirty="0">
                <a:latin typeface="Book Antiqua"/>
                <a:cs typeface="Book Antiqua"/>
              </a:rPr>
              <a:t>&lt;doc&gt; tag </a:t>
            </a:r>
            <a:r>
              <a:rPr sz="2450" spc="-5" dirty="0">
                <a:latin typeface="Book Antiqua"/>
                <a:cs typeface="Book Antiqua"/>
              </a:rPr>
              <a:t>represents </a:t>
            </a:r>
            <a:r>
              <a:rPr sz="2450" spc="5" dirty="0">
                <a:latin typeface="Book Antiqua"/>
                <a:cs typeface="Book Antiqua"/>
              </a:rPr>
              <a:t>exactly one </a:t>
            </a:r>
            <a:r>
              <a:rPr sz="2450" dirty="0">
                <a:latin typeface="Book Antiqua"/>
                <a:cs typeface="Book Antiqua"/>
              </a:rPr>
              <a:t>newswire</a:t>
            </a:r>
            <a:r>
              <a:rPr sz="2450" spc="-50" dirty="0">
                <a:latin typeface="Book Antiqua"/>
                <a:cs typeface="Book Antiqua"/>
              </a:rPr>
              <a:t> </a:t>
            </a:r>
            <a:r>
              <a:rPr sz="2450" spc="5" dirty="0">
                <a:latin typeface="Book Antiqua"/>
                <a:cs typeface="Book Antiqua"/>
              </a:rPr>
              <a:t>article,</a:t>
            </a:r>
            <a:r>
              <a:rPr sz="2450" spc="15" dirty="0">
                <a:latin typeface="Book Antiqua"/>
                <a:cs typeface="Book Antiqua"/>
              </a:rPr>
              <a:t> </a:t>
            </a:r>
            <a:r>
              <a:rPr sz="2450" spc="5" dirty="0">
                <a:latin typeface="Book Antiqua"/>
                <a:cs typeface="Book Antiqua"/>
              </a:rPr>
              <a:t>in	which several sub-elements  </a:t>
            </a:r>
            <a:r>
              <a:rPr sz="2450" spc="-10" dirty="0">
                <a:latin typeface="Book Antiqua"/>
                <a:cs typeface="Book Antiqua"/>
              </a:rPr>
              <a:t>are </a:t>
            </a:r>
            <a:r>
              <a:rPr sz="2450" spc="5" dirty="0">
                <a:latin typeface="Book Antiqua"/>
                <a:cs typeface="Book Antiqua"/>
              </a:rPr>
              <a:t>used to specify </a:t>
            </a:r>
            <a:r>
              <a:rPr sz="2450" spc="-5" dirty="0">
                <a:latin typeface="Book Antiqua"/>
                <a:cs typeface="Book Antiqua"/>
              </a:rPr>
              <a:t>different </a:t>
            </a:r>
            <a:r>
              <a:rPr sz="2450" spc="5" dirty="0">
                <a:latin typeface="Book Antiqua"/>
                <a:cs typeface="Book Antiqua"/>
              </a:rPr>
              <a:t>type of</a:t>
            </a:r>
            <a:r>
              <a:rPr sz="2450" spc="25" dirty="0">
                <a:latin typeface="Book Antiqua"/>
                <a:cs typeface="Book Antiqua"/>
              </a:rPr>
              <a:t> </a:t>
            </a:r>
            <a:r>
              <a:rPr sz="2450" spc="5" dirty="0">
                <a:latin typeface="Book Antiqua"/>
                <a:cs typeface="Book Antiqua"/>
              </a:rPr>
              <a:t>information:</a:t>
            </a:r>
            <a:endParaRPr sz="2450" dirty="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6206616"/>
            <a:ext cx="198755" cy="288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-340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1900" y="6137909"/>
            <a:ext cx="4304030" cy="401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latin typeface="Book Antiqua"/>
                <a:cs typeface="Book Antiqua"/>
              </a:rPr>
              <a:t>&lt;id&gt;: </a:t>
            </a:r>
            <a:r>
              <a:rPr sz="2450" spc="10" dirty="0">
                <a:latin typeface="Book Antiqua"/>
                <a:cs typeface="Book Antiqua"/>
              </a:rPr>
              <a:t>An </a:t>
            </a:r>
            <a:r>
              <a:rPr sz="2450" spc="5" dirty="0">
                <a:latin typeface="Book Antiqua"/>
                <a:cs typeface="Book Antiqua"/>
              </a:rPr>
              <a:t>unique document</a:t>
            </a:r>
            <a:r>
              <a:rPr sz="2450" spc="-135" dirty="0">
                <a:latin typeface="Book Antiqua"/>
                <a:cs typeface="Book Antiqua"/>
              </a:rPr>
              <a:t> </a:t>
            </a:r>
            <a:r>
              <a:rPr sz="2450" spc="5" dirty="0">
                <a:latin typeface="Book Antiqua"/>
                <a:cs typeface="Book Antiqua"/>
              </a:rPr>
              <a:t>ID.</a:t>
            </a:r>
            <a:endParaRPr sz="245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700" y="6968617"/>
            <a:ext cx="19875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-340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1900" y="6887209"/>
            <a:ext cx="4102735" cy="401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latin typeface="Book Antiqua"/>
                <a:cs typeface="Book Antiqua"/>
              </a:rPr>
              <a:t>&lt;date&gt;: The publication</a:t>
            </a:r>
            <a:r>
              <a:rPr sz="2450" spc="-20" dirty="0">
                <a:latin typeface="Book Antiqua"/>
                <a:cs typeface="Book Antiqua"/>
              </a:rPr>
              <a:t> </a:t>
            </a:r>
            <a:r>
              <a:rPr sz="2450" spc="5" dirty="0">
                <a:latin typeface="Book Antiqua"/>
                <a:cs typeface="Book Antiqua"/>
              </a:rPr>
              <a:t>date.</a:t>
            </a:r>
            <a:endParaRPr sz="245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700" y="7717917"/>
            <a:ext cx="19875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-340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1900" y="7649209"/>
            <a:ext cx="4121150" cy="401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latin typeface="Book Antiqua"/>
                <a:cs typeface="Book Antiqua"/>
              </a:rPr>
              <a:t>&lt;title&gt;: The title of the</a:t>
            </a:r>
            <a:r>
              <a:rPr sz="2450" spc="-60" dirty="0">
                <a:latin typeface="Book Antiqua"/>
                <a:cs typeface="Book Antiqua"/>
              </a:rPr>
              <a:t> </a:t>
            </a:r>
            <a:r>
              <a:rPr sz="2450" spc="5" dirty="0">
                <a:latin typeface="Book Antiqua"/>
                <a:cs typeface="Book Antiqua"/>
              </a:rPr>
              <a:t>article.</a:t>
            </a:r>
            <a:endParaRPr sz="245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1700" y="8467217"/>
            <a:ext cx="19875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-340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31900" y="8368538"/>
            <a:ext cx="10463530" cy="83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800"/>
              </a:lnSpc>
              <a:spcBef>
                <a:spcPts val="95"/>
              </a:spcBef>
              <a:tabLst>
                <a:tab pos="7472680" algn="l"/>
              </a:tabLst>
            </a:pPr>
            <a:r>
              <a:rPr sz="2450" spc="5" dirty="0">
                <a:latin typeface="Book Antiqua"/>
                <a:cs typeface="Book Antiqua"/>
              </a:rPr>
              <a:t>&lt;text&gt;: The content of the article, which</a:t>
            </a:r>
            <a:r>
              <a:rPr sz="2450" spc="75" dirty="0">
                <a:latin typeface="Book Antiqua"/>
                <a:cs typeface="Book Antiqua"/>
              </a:rPr>
              <a:t> </a:t>
            </a:r>
            <a:r>
              <a:rPr sz="2450" spc="10" dirty="0">
                <a:latin typeface="Book Antiqua"/>
                <a:cs typeface="Book Antiqua"/>
              </a:rPr>
              <a:t>may</a:t>
            </a:r>
            <a:r>
              <a:rPr sz="2450" spc="20" dirty="0">
                <a:latin typeface="Book Antiqua"/>
                <a:cs typeface="Book Antiqua"/>
              </a:rPr>
              <a:t> </a:t>
            </a:r>
            <a:r>
              <a:rPr sz="2450" spc="5" dirty="0">
                <a:latin typeface="Book Antiqua"/>
                <a:cs typeface="Book Antiqua"/>
              </a:rPr>
              <a:t>include	one or </a:t>
            </a:r>
            <a:r>
              <a:rPr sz="2450" dirty="0">
                <a:latin typeface="Book Antiqua"/>
                <a:cs typeface="Book Antiqua"/>
              </a:rPr>
              <a:t>more</a:t>
            </a:r>
            <a:r>
              <a:rPr sz="2450" spc="-55" dirty="0">
                <a:latin typeface="Book Antiqua"/>
                <a:cs typeface="Book Antiqua"/>
              </a:rPr>
              <a:t> </a:t>
            </a:r>
            <a:r>
              <a:rPr sz="2450" spc="5" dirty="0">
                <a:latin typeface="Book Antiqua"/>
                <a:cs typeface="Book Antiqua"/>
              </a:rPr>
              <a:t>passages  enclosed in </a:t>
            </a:r>
            <a:r>
              <a:rPr sz="2450" spc="10" dirty="0">
                <a:latin typeface="Book Antiqua"/>
                <a:cs typeface="Book Antiqua"/>
              </a:rPr>
              <a:t>&lt;p&gt;</a:t>
            </a:r>
            <a:r>
              <a:rPr sz="2450" spc="-10" dirty="0">
                <a:latin typeface="Book Antiqua"/>
                <a:cs typeface="Book Antiqua"/>
              </a:rPr>
              <a:t> </a:t>
            </a:r>
            <a:r>
              <a:rPr sz="2450" spc="5" dirty="0">
                <a:latin typeface="Book Antiqua"/>
                <a:cs typeface="Book Antiqua"/>
              </a:rPr>
              <a:t>tags.</a:t>
            </a:r>
            <a:endParaRPr sz="245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901700"/>
            <a:ext cx="60960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Format:</a:t>
            </a:r>
            <a:r>
              <a:rPr lang="en-US" altLang="zh-TW" spc="-350" dirty="0"/>
              <a:t> </a:t>
            </a:r>
            <a:r>
              <a:rPr i="1" spc="-160" dirty="0" err="1">
                <a:latin typeface="Arial"/>
                <a:cs typeface="Arial"/>
              </a:rPr>
              <a:t>vocab.all</a:t>
            </a:r>
            <a:endParaRPr i="1" spc="-16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700" y="3160496"/>
            <a:ext cx="257175" cy="378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300" spc="-480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3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3072638"/>
            <a:ext cx="1034605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dirty="0">
                <a:latin typeface="Book Antiqua"/>
                <a:cs typeface="Book Antiqua"/>
              </a:rPr>
              <a:t>This </a:t>
            </a:r>
            <a:r>
              <a:rPr sz="3300" spc="-15" dirty="0">
                <a:latin typeface="Book Antiqua"/>
                <a:cs typeface="Book Antiqua"/>
              </a:rPr>
              <a:t>file </a:t>
            </a:r>
            <a:r>
              <a:rPr sz="3300" dirty="0">
                <a:latin typeface="Book Antiqua"/>
                <a:cs typeface="Book Antiqua"/>
              </a:rPr>
              <a:t>contains all </a:t>
            </a:r>
            <a:r>
              <a:rPr sz="3300" spc="-5" dirty="0">
                <a:latin typeface="Book Antiqua"/>
                <a:cs typeface="Book Antiqua"/>
              </a:rPr>
              <a:t>vocabularies </a:t>
            </a:r>
            <a:r>
              <a:rPr sz="3300" dirty="0">
                <a:latin typeface="Book Antiqua"/>
                <a:cs typeface="Book Antiqua"/>
              </a:rPr>
              <a:t>in NTCIR</a:t>
            </a:r>
            <a:r>
              <a:rPr sz="3300" spc="15" dirty="0">
                <a:latin typeface="Book Antiqua"/>
                <a:cs typeface="Book Antiqua"/>
              </a:rPr>
              <a:t> </a:t>
            </a:r>
            <a:r>
              <a:rPr sz="3300" dirty="0">
                <a:latin typeface="Book Antiqua"/>
                <a:cs typeface="Book Antiqua"/>
              </a:rPr>
              <a:t>documents.</a:t>
            </a:r>
            <a:endParaRPr sz="33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4163796"/>
            <a:ext cx="257175" cy="378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300" spc="-480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3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4075938"/>
            <a:ext cx="786447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dirty="0">
                <a:latin typeface="Book Antiqua"/>
                <a:cs typeface="Book Antiqua"/>
              </a:rPr>
              <a:t>The </a:t>
            </a:r>
            <a:r>
              <a:rPr sz="3300" spc="-15" dirty="0">
                <a:latin typeface="Book Antiqua"/>
                <a:cs typeface="Book Antiqua"/>
              </a:rPr>
              <a:t>first </a:t>
            </a:r>
            <a:r>
              <a:rPr sz="3300" spc="-5" dirty="0">
                <a:latin typeface="Book Antiqua"/>
                <a:cs typeface="Book Antiqua"/>
              </a:rPr>
              <a:t>line is character </a:t>
            </a:r>
            <a:r>
              <a:rPr sz="3300" dirty="0">
                <a:latin typeface="Book Antiqua"/>
                <a:cs typeface="Book Antiqua"/>
              </a:rPr>
              <a:t>encoding</a:t>
            </a:r>
            <a:r>
              <a:rPr sz="3300" spc="25" dirty="0">
                <a:latin typeface="Book Antiqua"/>
                <a:cs typeface="Book Antiqua"/>
              </a:rPr>
              <a:t> </a:t>
            </a:r>
            <a:r>
              <a:rPr sz="3300" dirty="0">
                <a:latin typeface="Book Antiqua"/>
                <a:cs typeface="Book Antiqua"/>
              </a:rPr>
              <a:t>format.</a:t>
            </a:r>
            <a:endParaRPr sz="33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700" y="5179796"/>
            <a:ext cx="257175" cy="378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300" spc="-480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3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00" y="5091938"/>
            <a:ext cx="773938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dirty="0">
                <a:latin typeface="Book Antiqua"/>
                <a:cs typeface="Book Antiqua"/>
              </a:rPr>
              <a:t>Each </a:t>
            </a:r>
            <a:r>
              <a:rPr sz="3300" spc="-5" dirty="0">
                <a:latin typeface="Book Antiqua"/>
                <a:cs typeface="Book Antiqua"/>
              </a:rPr>
              <a:t>line </a:t>
            </a:r>
            <a:r>
              <a:rPr sz="3300" dirty="0">
                <a:latin typeface="Book Antiqua"/>
                <a:cs typeface="Book Antiqua"/>
              </a:rPr>
              <a:t>of the following </a:t>
            </a:r>
            <a:r>
              <a:rPr sz="3300" spc="-5" dirty="0">
                <a:latin typeface="Book Antiqua"/>
                <a:cs typeface="Book Antiqua"/>
              </a:rPr>
              <a:t>is </a:t>
            </a:r>
            <a:r>
              <a:rPr sz="3300" dirty="0">
                <a:latin typeface="Book Antiqua"/>
                <a:cs typeface="Book Antiqua"/>
              </a:rPr>
              <a:t>a</a:t>
            </a:r>
            <a:r>
              <a:rPr sz="3300" spc="-30" dirty="0">
                <a:latin typeface="Book Antiqua"/>
                <a:cs typeface="Book Antiqua"/>
              </a:rPr>
              <a:t> </a:t>
            </a:r>
            <a:r>
              <a:rPr sz="3300" spc="-35" dirty="0">
                <a:latin typeface="Book Antiqua"/>
                <a:cs typeface="Book Antiqua"/>
              </a:rPr>
              <a:t>vocabulary.</a:t>
            </a:r>
            <a:endParaRPr sz="33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700" y="6195796"/>
            <a:ext cx="257175" cy="378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300" spc="-480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3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8200" y="6095238"/>
            <a:ext cx="581342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-35" dirty="0">
                <a:solidFill>
                  <a:srgbClr val="B44C34"/>
                </a:solidFill>
                <a:latin typeface="Book Antiqua"/>
                <a:cs typeface="Book Antiqua"/>
              </a:rPr>
              <a:t>Vocabularies </a:t>
            </a:r>
            <a:r>
              <a:rPr sz="3300" spc="-20" dirty="0">
                <a:solidFill>
                  <a:srgbClr val="B44C34"/>
                </a:solidFill>
                <a:latin typeface="Book Antiqua"/>
                <a:cs typeface="Book Antiqua"/>
              </a:rPr>
              <a:t>are</a:t>
            </a:r>
            <a:r>
              <a:rPr sz="3300" spc="-5" dirty="0">
                <a:solidFill>
                  <a:srgbClr val="B44C34"/>
                </a:solidFill>
                <a:latin typeface="Book Antiqua"/>
                <a:cs typeface="Book Antiqua"/>
              </a:rPr>
              <a:t> </a:t>
            </a:r>
            <a:r>
              <a:rPr sz="3300" dirty="0">
                <a:solidFill>
                  <a:srgbClr val="B44C34"/>
                </a:solidFill>
                <a:latin typeface="Book Antiqua"/>
                <a:cs typeface="Book Antiqua"/>
              </a:rPr>
              <a:t>case-sensitive</a:t>
            </a:r>
            <a:r>
              <a:rPr sz="3300" dirty="0">
                <a:latin typeface="Book Antiqua"/>
                <a:cs typeface="Book Antiqua"/>
              </a:rPr>
              <a:t>.</a:t>
            </a:r>
            <a:endParaRPr sz="33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700" y="7199096"/>
            <a:ext cx="257175" cy="378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300" spc="-480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30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8200" y="7068972"/>
            <a:ext cx="10570845" cy="1117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600"/>
              </a:lnSpc>
              <a:spcBef>
                <a:spcPts val="95"/>
              </a:spcBef>
            </a:pPr>
            <a:r>
              <a:rPr sz="3300" dirty="0">
                <a:latin typeface="Book Antiqua"/>
                <a:cs typeface="Book Antiqua"/>
              </a:rPr>
              <a:t>Each vocabulary will </a:t>
            </a:r>
            <a:r>
              <a:rPr sz="3300" spc="-5" dirty="0">
                <a:latin typeface="Book Antiqua"/>
                <a:cs typeface="Book Antiqua"/>
              </a:rPr>
              <a:t>have </a:t>
            </a:r>
            <a:r>
              <a:rPr sz="3300" dirty="0">
                <a:latin typeface="Book Antiqua"/>
                <a:cs typeface="Book Antiqua"/>
              </a:rPr>
              <a:t>a </a:t>
            </a:r>
            <a:r>
              <a:rPr sz="3300" i="1" dirty="0">
                <a:latin typeface="Palatino Linotype"/>
                <a:cs typeface="Palatino Linotype"/>
              </a:rPr>
              <a:t>vocab_id </a:t>
            </a:r>
            <a:r>
              <a:rPr sz="3300" spc="-10" dirty="0">
                <a:latin typeface="Book Antiqua"/>
                <a:cs typeface="Book Antiqua"/>
              </a:rPr>
              <a:t>according </a:t>
            </a:r>
            <a:r>
              <a:rPr sz="3300" dirty="0">
                <a:latin typeface="Book Antiqua"/>
                <a:cs typeface="Book Antiqua"/>
              </a:rPr>
              <a:t>to its </a:t>
            </a:r>
            <a:r>
              <a:rPr sz="3300" spc="-5" dirty="0">
                <a:latin typeface="Book Antiqua"/>
                <a:cs typeface="Book Antiqua"/>
              </a:rPr>
              <a:t>line  </a:t>
            </a:r>
            <a:r>
              <a:rPr sz="3300" spc="-35" dirty="0">
                <a:latin typeface="Book Antiqua"/>
                <a:cs typeface="Book Antiqua"/>
              </a:rPr>
              <a:t>number.</a:t>
            </a:r>
            <a:endParaRPr sz="33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700" y="8761196"/>
            <a:ext cx="257175" cy="378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300" spc="-480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300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46200" y="8673338"/>
            <a:ext cx="898461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dirty="0">
                <a:latin typeface="Book Antiqua"/>
                <a:cs typeface="Book Antiqua"/>
              </a:rPr>
              <a:t>E.g. the </a:t>
            </a:r>
            <a:r>
              <a:rPr sz="3300" i="1" dirty="0">
                <a:latin typeface="Palatino Linotype"/>
                <a:cs typeface="Palatino Linotype"/>
              </a:rPr>
              <a:t>vocab_id </a:t>
            </a:r>
            <a:r>
              <a:rPr sz="3300" dirty="0">
                <a:latin typeface="Book Antiqua"/>
                <a:cs typeface="Book Antiqua"/>
              </a:rPr>
              <a:t>of </a:t>
            </a:r>
            <a:r>
              <a:rPr sz="3300" spc="-30" dirty="0">
                <a:latin typeface="Book Antiqua"/>
                <a:cs typeface="Book Antiqua"/>
              </a:rPr>
              <a:t>"Valentine" </a:t>
            </a:r>
            <a:r>
              <a:rPr sz="3300" spc="-5" dirty="0">
                <a:latin typeface="Book Antiqua"/>
                <a:cs typeface="Book Antiqua"/>
              </a:rPr>
              <a:t>is </a:t>
            </a:r>
            <a:r>
              <a:rPr sz="3300" dirty="0">
                <a:latin typeface="Book Antiqua"/>
                <a:cs typeface="Book Antiqua"/>
              </a:rPr>
              <a:t>1; "Powell" </a:t>
            </a:r>
            <a:r>
              <a:rPr sz="3300" spc="-5" dirty="0">
                <a:latin typeface="Book Antiqua"/>
                <a:cs typeface="Book Antiqua"/>
              </a:rPr>
              <a:t>is</a:t>
            </a:r>
            <a:r>
              <a:rPr sz="3300" spc="35" dirty="0">
                <a:latin typeface="Book Antiqua"/>
                <a:cs typeface="Book Antiqua"/>
              </a:rPr>
              <a:t> </a:t>
            </a:r>
            <a:r>
              <a:rPr sz="3300" dirty="0">
                <a:latin typeface="Book Antiqua"/>
                <a:cs typeface="Book Antiqua"/>
              </a:rPr>
              <a:t>2.</a:t>
            </a:r>
            <a:endParaRPr sz="3300">
              <a:latin typeface="Book Antiqua"/>
              <a:cs typeface="Book Antiqu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06974" y="191498"/>
            <a:ext cx="4920632" cy="2281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901700"/>
            <a:ext cx="60960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Format:</a:t>
            </a:r>
            <a:r>
              <a:rPr spc="-755" dirty="0"/>
              <a:t> </a:t>
            </a:r>
            <a:r>
              <a:rPr i="1" spc="-165" dirty="0">
                <a:latin typeface="Arial"/>
                <a:cs typeface="Arial"/>
              </a:rPr>
              <a:t>file</a:t>
            </a:r>
            <a:r>
              <a:rPr lang="en-US" altLang="zh-TW" i="1" spc="-165" dirty="0">
                <a:latin typeface="Arial"/>
                <a:cs typeface="Arial"/>
              </a:rPr>
              <a:t>-</a:t>
            </a:r>
            <a:r>
              <a:rPr i="1" spc="-165" dirty="0">
                <a:latin typeface="Arial"/>
                <a:cs typeface="Arial"/>
              </a:rPr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3700" y="3434079"/>
            <a:ext cx="29210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-5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65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3327400"/>
            <a:ext cx="797496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latin typeface="Book Antiqua"/>
                <a:cs typeface="Book Antiqua"/>
              </a:rPr>
              <a:t>This is </a:t>
            </a:r>
            <a:r>
              <a:rPr sz="3800" dirty="0">
                <a:latin typeface="Book Antiqua"/>
                <a:cs typeface="Book Antiqua"/>
              </a:rPr>
              <a:t>a </a:t>
            </a:r>
            <a:r>
              <a:rPr sz="3800" spc="-5" dirty="0">
                <a:latin typeface="Book Antiqua"/>
                <a:cs typeface="Book Antiqua"/>
              </a:rPr>
              <a:t>list </a:t>
            </a:r>
            <a:r>
              <a:rPr sz="3800" dirty="0">
                <a:latin typeface="Book Antiqua"/>
                <a:cs typeface="Book Antiqua"/>
              </a:rPr>
              <a:t>of all </a:t>
            </a:r>
            <a:r>
              <a:rPr sz="3800" spc="-5" dirty="0">
                <a:latin typeface="Book Antiqua"/>
                <a:cs typeface="Book Antiqua"/>
              </a:rPr>
              <a:t>NTCIR</a:t>
            </a:r>
            <a:r>
              <a:rPr sz="3800" spc="-30" dirty="0">
                <a:latin typeface="Book Antiqua"/>
                <a:cs typeface="Book Antiqua"/>
              </a:rPr>
              <a:t> </a:t>
            </a:r>
            <a:r>
              <a:rPr sz="3800" spc="-5" dirty="0">
                <a:latin typeface="Book Antiqua"/>
                <a:cs typeface="Book Antiqua"/>
              </a:rPr>
              <a:t>documents.</a:t>
            </a:r>
            <a:endParaRPr sz="38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4602479"/>
            <a:ext cx="29210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-5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65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4439920"/>
            <a:ext cx="10219055" cy="129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600"/>
              </a:lnSpc>
              <a:spcBef>
                <a:spcPts val="100"/>
              </a:spcBef>
              <a:tabLst>
                <a:tab pos="1939925" algn="l"/>
              </a:tabLst>
            </a:pPr>
            <a:r>
              <a:rPr sz="3800" spc="-5" dirty="0">
                <a:latin typeface="Book Antiqua"/>
                <a:cs typeface="Book Antiqua"/>
              </a:rPr>
              <a:t>Each line denotes </a:t>
            </a:r>
            <a:r>
              <a:rPr sz="3800" dirty="0">
                <a:latin typeface="Book Antiqua"/>
                <a:cs typeface="Book Antiqua"/>
              </a:rPr>
              <a:t>a </a:t>
            </a:r>
            <a:r>
              <a:rPr sz="3800" spc="-5" dirty="0">
                <a:latin typeface="Book Antiqua"/>
                <a:cs typeface="Book Antiqua"/>
              </a:rPr>
              <a:t>document which has its line  number	(start </a:t>
            </a:r>
            <a:r>
              <a:rPr sz="3800" spc="-20" dirty="0">
                <a:latin typeface="Book Antiqua"/>
                <a:cs typeface="Book Antiqua"/>
              </a:rPr>
              <a:t>from </a:t>
            </a:r>
            <a:r>
              <a:rPr sz="3800" dirty="0">
                <a:latin typeface="Book Antiqua"/>
                <a:cs typeface="Book Antiqua"/>
              </a:rPr>
              <a:t>0) as </a:t>
            </a:r>
            <a:r>
              <a:rPr sz="3800" spc="-5" dirty="0">
                <a:latin typeface="Book Antiqua"/>
                <a:cs typeface="Book Antiqua"/>
              </a:rPr>
              <a:t>its</a:t>
            </a:r>
            <a:r>
              <a:rPr sz="3800" spc="5" dirty="0">
                <a:latin typeface="Book Antiqua"/>
                <a:cs typeface="Book Antiqua"/>
              </a:rPr>
              <a:t> </a:t>
            </a:r>
            <a:r>
              <a:rPr sz="3800" spc="-10" dirty="0">
                <a:latin typeface="Book Antiqua"/>
                <a:cs typeface="Book Antiqua"/>
              </a:rPr>
              <a:t>file_id.</a:t>
            </a:r>
            <a:endParaRPr sz="38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6383020"/>
            <a:ext cx="250190" cy="367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spc="-484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25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6200" y="6299200"/>
            <a:ext cx="7029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Book Antiqua"/>
                <a:cs typeface="Book Antiqua"/>
              </a:rPr>
              <a:t>E</a:t>
            </a:r>
            <a:r>
              <a:rPr sz="3200" dirty="0">
                <a:latin typeface="Book Antiqua"/>
                <a:cs typeface="Book Antiqua"/>
              </a:rPr>
              <a:t>.g.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7449819"/>
            <a:ext cx="250190" cy="367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spc="-484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25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6200" y="7366000"/>
            <a:ext cx="9245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Book Antiqua"/>
                <a:cs typeface="Book Antiqua"/>
              </a:rPr>
              <a:t>./CIRB010/cdn/chi/cdn_chi_0000001 has </a:t>
            </a:r>
            <a:r>
              <a:rPr sz="3200" spc="-10" dirty="0">
                <a:latin typeface="Book Antiqua"/>
                <a:cs typeface="Book Antiqua"/>
              </a:rPr>
              <a:t>file_id</a:t>
            </a:r>
            <a:r>
              <a:rPr sz="3200" spc="-45" dirty="0">
                <a:latin typeface="Book Antiqua"/>
                <a:cs typeface="Book Antiqua"/>
              </a:rPr>
              <a:t> </a:t>
            </a:r>
            <a:r>
              <a:rPr sz="3200" dirty="0">
                <a:latin typeface="Book Antiqua"/>
                <a:cs typeface="Book Antiqua"/>
              </a:rPr>
              <a:t>0,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700" y="8516619"/>
            <a:ext cx="250190" cy="367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spc="-484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25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6200" y="8432800"/>
            <a:ext cx="9245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Book Antiqua"/>
                <a:cs typeface="Book Antiqua"/>
              </a:rPr>
              <a:t>./CIRB010/cdn/chi/cdn_chi_0000002 has </a:t>
            </a:r>
            <a:r>
              <a:rPr sz="3200" spc="-10" dirty="0">
                <a:latin typeface="Book Antiqua"/>
                <a:cs typeface="Book Antiqua"/>
              </a:rPr>
              <a:t>file_id</a:t>
            </a:r>
            <a:r>
              <a:rPr sz="3200" spc="-45" dirty="0">
                <a:latin typeface="Book Antiqua"/>
                <a:cs typeface="Book Antiqua"/>
              </a:rPr>
              <a:t> </a:t>
            </a:r>
            <a:r>
              <a:rPr sz="3200" dirty="0">
                <a:latin typeface="Book Antiqua"/>
                <a:cs typeface="Book Antiqua"/>
              </a:rPr>
              <a:t>1.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32190" y="231427"/>
            <a:ext cx="4535554" cy="2163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901700"/>
            <a:ext cx="86194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Format: </a:t>
            </a:r>
            <a:r>
              <a:rPr i="1" spc="-150" dirty="0">
                <a:latin typeface="Arial"/>
                <a:cs typeface="Arial"/>
              </a:rPr>
              <a:t>inverted-file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700" y="3497579"/>
            <a:ext cx="29210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-5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65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3390900"/>
            <a:ext cx="1130744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i="1" spc="-5" dirty="0">
                <a:latin typeface="Palatino Linotype"/>
                <a:cs typeface="Palatino Linotype"/>
              </a:rPr>
              <a:t>vocab_id </a:t>
            </a:r>
            <a:r>
              <a:rPr sz="3800" dirty="0">
                <a:latin typeface="Book Antiqua"/>
                <a:cs typeface="Book Antiqua"/>
              </a:rPr>
              <a:t>and </a:t>
            </a:r>
            <a:r>
              <a:rPr sz="3800" i="1" spc="-20" dirty="0">
                <a:latin typeface="Palatino Linotype"/>
                <a:cs typeface="Palatino Linotype"/>
              </a:rPr>
              <a:t>file_id </a:t>
            </a:r>
            <a:r>
              <a:rPr sz="3800" spc="-20" dirty="0">
                <a:latin typeface="Book Antiqua"/>
                <a:cs typeface="Book Antiqua"/>
              </a:rPr>
              <a:t>referred from </a:t>
            </a:r>
            <a:r>
              <a:rPr sz="3800" i="1" spc="-5" dirty="0">
                <a:latin typeface="Palatino Linotype"/>
                <a:cs typeface="Palatino Linotype"/>
              </a:rPr>
              <a:t>vocab.all </a:t>
            </a:r>
            <a:r>
              <a:rPr sz="3800" dirty="0">
                <a:latin typeface="Book Antiqua"/>
                <a:cs typeface="Book Antiqua"/>
              </a:rPr>
              <a:t>and</a:t>
            </a:r>
            <a:r>
              <a:rPr sz="3800" spc="80" dirty="0">
                <a:latin typeface="Book Antiqua"/>
                <a:cs typeface="Book Antiqua"/>
              </a:rPr>
              <a:t> </a:t>
            </a:r>
            <a:r>
              <a:rPr sz="3800" i="1" spc="-15" dirty="0">
                <a:latin typeface="Palatino Linotype"/>
                <a:cs typeface="Palatino Linotype"/>
              </a:rPr>
              <a:t>file-list</a:t>
            </a:r>
            <a:r>
              <a:rPr sz="3800" spc="-15" dirty="0">
                <a:latin typeface="Book Antiqua"/>
                <a:cs typeface="Book Antiqua"/>
              </a:rPr>
              <a:t>.</a:t>
            </a:r>
            <a:endParaRPr sz="38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4665979"/>
            <a:ext cx="29210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-5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65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4503420"/>
            <a:ext cx="10415905" cy="12954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3800" i="1" spc="-5" dirty="0">
                <a:latin typeface="Palatino Linotype"/>
                <a:cs typeface="Palatino Linotype"/>
              </a:rPr>
              <a:t>vocab_id_1 vocab_id_2 </a:t>
            </a:r>
            <a:r>
              <a:rPr sz="3800" spc="-5" dirty="0">
                <a:latin typeface="Book Antiqua"/>
                <a:cs typeface="Book Antiqua"/>
              </a:rPr>
              <a:t>denotes </a:t>
            </a:r>
            <a:r>
              <a:rPr sz="3800" dirty="0">
                <a:latin typeface="Book Antiqua"/>
                <a:cs typeface="Book Antiqua"/>
              </a:rPr>
              <a:t>an </a:t>
            </a:r>
            <a:r>
              <a:rPr sz="3800" b="1" spc="-5" dirty="0">
                <a:latin typeface="Book Antiqua"/>
                <a:cs typeface="Book Antiqua"/>
              </a:rPr>
              <a:t>unigram</a:t>
            </a:r>
            <a:r>
              <a:rPr sz="3800" b="1" spc="15" dirty="0">
                <a:latin typeface="Book Antiqua"/>
                <a:cs typeface="Book Antiqua"/>
              </a:rPr>
              <a:t> </a:t>
            </a:r>
            <a:r>
              <a:rPr sz="3800" dirty="0">
                <a:latin typeface="Book Antiqua"/>
                <a:cs typeface="Book Antiqua"/>
              </a:rPr>
              <a:t>when</a:t>
            </a:r>
            <a:endParaRPr sz="38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3800" i="1" spc="-5" dirty="0">
                <a:latin typeface="Palatino Linotype"/>
                <a:cs typeface="Palatino Linotype"/>
              </a:rPr>
              <a:t>vocab_id_2</a:t>
            </a:r>
            <a:r>
              <a:rPr sz="3800" spc="-5" dirty="0">
                <a:latin typeface="Book Antiqua"/>
                <a:cs typeface="Book Antiqua"/>
              </a:rPr>
              <a:t>==-1 </a:t>
            </a:r>
            <a:r>
              <a:rPr sz="3800" dirty="0">
                <a:latin typeface="Book Antiqua"/>
                <a:cs typeface="Book Antiqua"/>
              </a:rPr>
              <a:t>or a </a:t>
            </a:r>
            <a:r>
              <a:rPr sz="3800" b="1" spc="-5" dirty="0">
                <a:latin typeface="Book Antiqua"/>
                <a:cs typeface="Book Antiqua"/>
              </a:rPr>
              <a:t>bigram </a:t>
            </a:r>
            <a:r>
              <a:rPr sz="3800" dirty="0">
                <a:latin typeface="Book Antiqua"/>
                <a:cs typeface="Book Antiqua"/>
              </a:rPr>
              <a:t>when</a:t>
            </a:r>
            <a:r>
              <a:rPr sz="3800" spc="15" dirty="0">
                <a:latin typeface="Book Antiqua"/>
                <a:cs typeface="Book Antiqua"/>
              </a:rPr>
              <a:t> </a:t>
            </a:r>
            <a:r>
              <a:rPr sz="3800" i="1" spc="-5" dirty="0">
                <a:latin typeface="Palatino Linotype"/>
                <a:cs typeface="Palatino Linotype"/>
              </a:rPr>
              <a:t>vocab_id_2</a:t>
            </a:r>
            <a:r>
              <a:rPr sz="3800" spc="-5" dirty="0">
                <a:latin typeface="Book Antiqua"/>
                <a:cs typeface="Book Antiqua"/>
              </a:rPr>
              <a:t>!=-1.</a:t>
            </a:r>
            <a:endParaRPr sz="38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700" y="6469379"/>
            <a:ext cx="29210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-55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65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6306820"/>
            <a:ext cx="10967720" cy="256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600"/>
              </a:lnSpc>
              <a:spcBef>
                <a:spcPts val="100"/>
              </a:spcBef>
            </a:pPr>
            <a:r>
              <a:rPr sz="3800" spc="-5" dirty="0">
                <a:latin typeface="Book Antiqua"/>
                <a:cs typeface="Book Antiqua"/>
              </a:rPr>
              <a:t>If </a:t>
            </a:r>
            <a:r>
              <a:rPr sz="3800" spc="-20" dirty="0">
                <a:latin typeface="Book Antiqua"/>
                <a:cs typeface="Book Antiqua"/>
              </a:rPr>
              <a:t>there </a:t>
            </a:r>
            <a:r>
              <a:rPr sz="3800" spc="-25" dirty="0">
                <a:latin typeface="Book Antiqua"/>
                <a:cs typeface="Book Antiqua"/>
              </a:rPr>
              <a:t>are </a:t>
            </a:r>
            <a:r>
              <a:rPr sz="3800" b="1" dirty="0">
                <a:latin typeface="Book Antiqua"/>
                <a:cs typeface="Book Antiqua"/>
              </a:rPr>
              <a:t>N </a:t>
            </a:r>
            <a:r>
              <a:rPr sz="3800" spc="-15" dirty="0">
                <a:latin typeface="Book Antiqua"/>
                <a:cs typeface="Book Antiqua"/>
              </a:rPr>
              <a:t>files </a:t>
            </a:r>
            <a:r>
              <a:rPr sz="3800" spc="-5" dirty="0">
                <a:latin typeface="Book Antiqua"/>
                <a:cs typeface="Book Antiqua"/>
              </a:rPr>
              <a:t>containing </a:t>
            </a:r>
            <a:r>
              <a:rPr sz="3800" i="1" spc="-5" dirty="0">
                <a:latin typeface="Palatino Linotype"/>
                <a:cs typeface="Palatino Linotype"/>
              </a:rPr>
              <a:t>vocab_id_1 vocab_id_2</a:t>
            </a:r>
            <a:r>
              <a:rPr sz="3800" spc="-5" dirty="0">
                <a:latin typeface="Book Antiqua"/>
                <a:cs typeface="Book Antiqua"/>
              </a:rPr>
              <a:t>,  </a:t>
            </a:r>
            <a:r>
              <a:rPr sz="3800" spc="-20" dirty="0">
                <a:latin typeface="Book Antiqua"/>
                <a:cs typeface="Book Antiqua"/>
              </a:rPr>
              <a:t>there </a:t>
            </a:r>
            <a:r>
              <a:rPr sz="3800" dirty="0">
                <a:latin typeface="Book Antiqua"/>
                <a:cs typeface="Book Antiqua"/>
              </a:rPr>
              <a:t>will </a:t>
            </a:r>
            <a:r>
              <a:rPr sz="3800" spc="-5" dirty="0">
                <a:latin typeface="Book Antiqua"/>
                <a:cs typeface="Book Antiqua"/>
              </a:rPr>
              <a:t>be the number </a:t>
            </a:r>
            <a:r>
              <a:rPr sz="3800" b="1" dirty="0">
                <a:latin typeface="Book Antiqua"/>
                <a:cs typeface="Book Antiqua"/>
              </a:rPr>
              <a:t>N </a:t>
            </a:r>
            <a:r>
              <a:rPr sz="3800" spc="-5" dirty="0">
                <a:latin typeface="Book Antiqua"/>
                <a:cs typeface="Book Antiqua"/>
              </a:rPr>
              <a:t>next </a:t>
            </a:r>
            <a:r>
              <a:rPr sz="3800" dirty="0">
                <a:latin typeface="Book Antiqua"/>
                <a:cs typeface="Book Antiqua"/>
              </a:rPr>
              <a:t>to </a:t>
            </a:r>
            <a:r>
              <a:rPr sz="3800" spc="-5" dirty="0">
                <a:latin typeface="Book Antiqua"/>
                <a:cs typeface="Book Antiqua"/>
              </a:rPr>
              <a:t>vocab_id_2,  followed by </a:t>
            </a:r>
            <a:r>
              <a:rPr sz="3800" b="1" dirty="0">
                <a:latin typeface="Book Antiqua"/>
                <a:cs typeface="Book Antiqua"/>
              </a:rPr>
              <a:t>N </a:t>
            </a:r>
            <a:r>
              <a:rPr sz="3800" b="1" spc="-5" dirty="0">
                <a:latin typeface="Book Antiqua"/>
                <a:cs typeface="Book Antiqua"/>
              </a:rPr>
              <a:t>lines </a:t>
            </a:r>
            <a:r>
              <a:rPr sz="3800" spc="-5" dirty="0">
                <a:latin typeface="Book Antiqua"/>
                <a:cs typeface="Book Antiqua"/>
              </a:rPr>
              <a:t>that display the counts </a:t>
            </a:r>
            <a:r>
              <a:rPr sz="3800" dirty="0">
                <a:latin typeface="Book Antiqua"/>
                <a:cs typeface="Book Antiqua"/>
              </a:rPr>
              <a:t>of </a:t>
            </a:r>
            <a:r>
              <a:rPr sz="3800" spc="-5" dirty="0">
                <a:latin typeface="Book Antiqua"/>
                <a:cs typeface="Book Antiqua"/>
              </a:rPr>
              <a:t>this  </a:t>
            </a:r>
            <a:r>
              <a:rPr sz="3800" dirty="0">
                <a:latin typeface="Book Antiqua"/>
                <a:cs typeface="Book Antiqua"/>
              </a:rPr>
              <a:t>term </a:t>
            </a:r>
            <a:r>
              <a:rPr sz="3800" spc="-5" dirty="0">
                <a:latin typeface="Book Antiqua"/>
                <a:cs typeface="Book Antiqua"/>
              </a:rPr>
              <a:t>in each</a:t>
            </a:r>
            <a:r>
              <a:rPr sz="3800" spc="-15" dirty="0">
                <a:latin typeface="Book Antiqua"/>
                <a:cs typeface="Book Antiqua"/>
              </a:rPr>
              <a:t> file.</a:t>
            </a:r>
            <a:endParaRPr sz="3800">
              <a:latin typeface="Book Antiqua"/>
              <a:cs typeface="Book Antiqua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1023274-5D35-BE4F-A97D-6FA96A412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289" y="393700"/>
            <a:ext cx="2647567" cy="1816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901700"/>
            <a:ext cx="420814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Program</a:t>
            </a:r>
            <a:r>
              <a:rPr spc="-400" dirty="0"/>
              <a:t> </a:t>
            </a:r>
            <a:r>
              <a:rPr spc="-50" dirty="0"/>
              <a:t>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3700" y="3157931"/>
            <a:ext cx="249554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-440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2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500" y="3027476"/>
            <a:ext cx="11729720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  <a:tabLst>
                <a:tab pos="10544810" algn="l"/>
              </a:tabLst>
            </a:pPr>
            <a:r>
              <a:rPr sz="3200" spc="-80" dirty="0">
                <a:latin typeface="Book Antiqua"/>
                <a:cs typeface="Book Antiqua"/>
              </a:rPr>
              <a:t>Your </a:t>
            </a:r>
            <a:r>
              <a:rPr sz="3200" spc="-15" dirty="0">
                <a:latin typeface="Book Antiqua"/>
                <a:cs typeface="Book Antiqua"/>
              </a:rPr>
              <a:t>program </a:t>
            </a:r>
            <a:r>
              <a:rPr sz="3200" spc="-5" dirty="0">
                <a:latin typeface="Book Antiqua"/>
                <a:cs typeface="Book Antiqua"/>
              </a:rPr>
              <a:t>is </a:t>
            </a:r>
            <a:r>
              <a:rPr sz="3200" spc="-25" dirty="0">
                <a:latin typeface="Book Antiqua"/>
                <a:cs typeface="Book Antiqua"/>
              </a:rPr>
              <a:t>required </a:t>
            </a:r>
            <a:r>
              <a:rPr sz="3200" spc="-5" dirty="0">
                <a:latin typeface="Book Antiqua"/>
                <a:cs typeface="Book Antiqua"/>
              </a:rPr>
              <a:t>to </a:t>
            </a:r>
            <a:r>
              <a:rPr sz="3200" spc="-10" dirty="0">
                <a:latin typeface="Book Antiqua"/>
                <a:cs typeface="Book Antiqua"/>
              </a:rPr>
              <a:t>support </a:t>
            </a:r>
            <a:r>
              <a:rPr sz="3200" spc="-5" dirty="0">
                <a:latin typeface="Book Antiqua"/>
                <a:cs typeface="Book Antiqua"/>
              </a:rPr>
              <a:t>input of a</a:t>
            </a:r>
            <a:r>
              <a:rPr sz="3200" spc="195" dirty="0">
                <a:latin typeface="Book Antiqua"/>
                <a:cs typeface="Book Antiqua"/>
              </a:rPr>
              <a:t> </a:t>
            </a:r>
            <a:r>
              <a:rPr sz="3200" b="1" spc="-10" dirty="0">
                <a:latin typeface="Book Antiqua"/>
                <a:cs typeface="Book Antiqua"/>
              </a:rPr>
              <a:t>query</a:t>
            </a:r>
            <a:r>
              <a:rPr sz="3200" b="1" spc="5" dirty="0">
                <a:latin typeface="Book Antiqua"/>
                <a:cs typeface="Book Antiqua"/>
              </a:rPr>
              <a:t> </a:t>
            </a:r>
            <a:r>
              <a:rPr sz="3200" b="1" spc="-80" dirty="0">
                <a:latin typeface="Book Antiqua"/>
                <a:cs typeface="Book Antiqua"/>
              </a:rPr>
              <a:t>file</a:t>
            </a:r>
            <a:r>
              <a:rPr sz="3200" spc="-80" dirty="0">
                <a:latin typeface="Book Antiqua"/>
                <a:cs typeface="Book Antiqua"/>
              </a:rPr>
              <a:t>,	</a:t>
            </a:r>
            <a:r>
              <a:rPr sz="3200" spc="-5" dirty="0">
                <a:latin typeface="Book Antiqua"/>
                <a:cs typeface="Book Antiqua"/>
              </a:rPr>
              <a:t>and  </a:t>
            </a:r>
            <a:r>
              <a:rPr sz="3200" spc="-10" dirty="0">
                <a:latin typeface="Book Antiqua"/>
                <a:cs typeface="Book Antiqua"/>
              </a:rPr>
              <a:t>output </a:t>
            </a:r>
            <a:r>
              <a:rPr sz="3200" spc="-5" dirty="0">
                <a:latin typeface="Book Antiqua"/>
                <a:cs typeface="Book Antiqua"/>
              </a:rPr>
              <a:t>a </a:t>
            </a:r>
            <a:r>
              <a:rPr sz="3200" b="1" spc="-10" dirty="0">
                <a:latin typeface="Book Antiqua"/>
                <a:cs typeface="Book Antiqua"/>
              </a:rPr>
              <a:t>ranking </a:t>
            </a:r>
            <a:r>
              <a:rPr sz="3200" b="1" spc="-5" dirty="0">
                <a:latin typeface="Book Antiqua"/>
                <a:cs typeface="Book Antiqua"/>
              </a:rPr>
              <a:t>list</a:t>
            </a:r>
            <a:r>
              <a:rPr sz="3200" spc="-5" dirty="0">
                <a:latin typeface="Book Antiqua"/>
                <a:cs typeface="Book Antiqua"/>
              </a:rPr>
              <a:t>. (</a:t>
            </a:r>
            <a:r>
              <a:rPr sz="3200" spc="-5" dirty="0">
                <a:solidFill>
                  <a:srgbClr val="B44C34"/>
                </a:solidFill>
                <a:latin typeface="Book Antiqua"/>
                <a:cs typeface="Book Antiqua"/>
              </a:rPr>
              <a:t>Please </a:t>
            </a:r>
            <a:r>
              <a:rPr sz="3200" spc="-10" dirty="0">
                <a:solidFill>
                  <a:srgbClr val="B44C34"/>
                </a:solidFill>
                <a:latin typeface="Book Antiqua"/>
                <a:cs typeface="Book Antiqua"/>
              </a:rPr>
              <a:t>see Query File Format </a:t>
            </a:r>
            <a:r>
              <a:rPr sz="3200" spc="-5" dirty="0">
                <a:solidFill>
                  <a:srgbClr val="B44C34"/>
                </a:solidFill>
                <a:latin typeface="Book Antiqua"/>
                <a:cs typeface="Book Antiqua"/>
              </a:rPr>
              <a:t>and Ranking  </a:t>
            </a:r>
            <a:r>
              <a:rPr sz="3200" spc="-10" dirty="0">
                <a:solidFill>
                  <a:srgbClr val="B44C34"/>
                </a:solidFill>
                <a:latin typeface="Book Antiqua"/>
                <a:cs typeface="Book Antiqua"/>
              </a:rPr>
              <a:t>List Format next</a:t>
            </a:r>
            <a:r>
              <a:rPr sz="3200" dirty="0">
                <a:solidFill>
                  <a:srgbClr val="B44C34"/>
                </a:solidFill>
                <a:latin typeface="Book Antiqua"/>
                <a:cs typeface="Book Antiqua"/>
              </a:rPr>
              <a:t> </a:t>
            </a:r>
            <a:r>
              <a:rPr sz="3200" spc="-5" dirty="0">
                <a:solidFill>
                  <a:srgbClr val="B44C34"/>
                </a:solidFill>
                <a:latin typeface="Book Antiqua"/>
                <a:cs typeface="Book Antiqua"/>
              </a:rPr>
              <a:t>pages</a:t>
            </a:r>
            <a:r>
              <a:rPr sz="3200" spc="-5" dirty="0">
                <a:latin typeface="Book Antiqua"/>
                <a:cs typeface="Book Antiqua"/>
              </a:rPr>
              <a:t>)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5202631"/>
            <a:ext cx="249554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-440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2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5500" y="5072176"/>
            <a:ext cx="1132649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3200" spc="-155" dirty="0">
                <a:latin typeface="Book Antiqua"/>
                <a:cs typeface="Book Antiqua"/>
              </a:rPr>
              <a:t>We </a:t>
            </a:r>
            <a:r>
              <a:rPr sz="3200" spc="-15" dirty="0">
                <a:latin typeface="Book Antiqua"/>
                <a:cs typeface="Book Antiqua"/>
              </a:rPr>
              <a:t>provide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30 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query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topics</a:t>
            </a:r>
            <a:r>
              <a:rPr sz="3200" spc="-5" dirty="0">
                <a:latin typeface="Book Antiqua"/>
                <a:cs typeface="Book Antiqua"/>
              </a:rPr>
              <a:t> </a:t>
            </a:r>
            <a:r>
              <a:rPr sz="3200" spc="-10" dirty="0">
                <a:latin typeface="Book Antiqua"/>
                <a:cs typeface="Book Antiqua"/>
              </a:rPr>
              <a:t>for </a:t>
            </a:r>
            <a:r>
              <a:rPr sz="3200" spc="-5" dirty="0">
                <a:latin typeface="Book Antiqua"/>
                <a:cs typeface="Book Antiqua"/>
              </a:rPr>
              <a:t>you as inputs. </a:t>
            </a:r>
            <a:r>
              <a:rPr sz="3200" spc="-10" dirty="0">
                <a:latin typeface="Book Antiqua"/>
                <a:cs typeface="Book Antiqua"/>
              </a:rPr>
              <a:t>(only </a:t>
            </a:r>
            <a:r>
              <a:rPr sz="3200" spc="-5" dirty="0">
                <a:latin typeface="Book Antiqua"/>
                <a:cs typeface="Book Antiqua"/>
              </a:rPr>
              <a:t>10 with  answers and </a:t>
            </a:r>
            <a:r>
              <a:rPr sz="3200" spc="-10" dirty="0">
                <a:latin typeface="Book Antiqua"/>
                <a:cs typeface="Book Antiqua"/>
              </a:rPr>
              <a:t>the others </a:t>
            </a:r>
            <a:r>
              <a:rPr sz="3200" spc="-25" dirty="0">
                <a:latin typeface="Book Antiqua"/>
                <a:cs typeface="Book Antiqua"/>
              </a:rPr>
              <a:t>are </a:t>
            </a:r>
            <a:r>
              <a:rPr sz="3200" spc="-10" dirty="0">
                <a:latin typeface="Book Antiqua"/>
                <a:cs typeface="Book Antiqua"/>
              </a:rPr>
              <a:t>used </a:t>
            </a:r>
            <a:r>
              <a:rPr sz="3200" spc="-5" dirty="0">
                <a:latin typeface="Book Antiqua"/>
                <a:cs typeface="Book Antiqua"/>
              </a:rPr>
              <a:t>to evaluate </a:t>
            </a:r>
            <a:r>
              <a:rPr sz="3200" spc="-10" dirty="0">
                <a:latin typeface="Book Antiqua"/>
                <a:cs typeface="Book Antiqua"/>
              </a:rPr>
              <a:t>your</a:t>
            </a:r>
            <a:r>
              <a:rPr sz="3200" spc="60" dirty="0">
                <a:latin typeface="Book Antiqua"/>
                <a:cs typeface="Book Antiqua"/>
              </a:rPr>
              <a:t> </a:t>
            </a:r>
            <a:r>
              <a:rPr sz="3200" spc="-10" dirty="0">
                <a:latin typeface="Book Antiqua"/>
                <a:cs typeface="Book Antiqua"/>
              </a:rPr>
              <a:t>performance)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700" y="6726631"/>
            <a:ext cx="249554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-440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2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5500" y="6596176"/>
            <a:ext cx="1165098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  <a:tabLst>
                <a:tab pos="10372090" algn="l"/>
              </a:tabLst>
            </a:pPr>
            <a:r>
              <a:rPr sz="3200" spc="-20" dirty="0">
                <a:latin typeface="Book Antiqua"/>
                <a:cs typeface="Book Antiqua"/>
              </a:rPr>
              <a:t>There </a:t>
            </a:r>
            <a:r>
              <a:rPr sz="3200" spc="-5" dirty="0">
                <a:latin typeface="Book Antiqua"/>
                <a:cs typeface="Book Antiqua"/>
              </a:rPr>
              <a:t>is </a:t>
            </a:r>
            <a:r>
              <a:rPr sz="3200" spc="-10" dirty="0">
                <a:latin typeface="Book Antiqua"/>
                <a:cs typeface="Book Antiqua"/>
              </a:rPr>
              <a:t>no </a:t>
            </a:r>
            <a:r>
              <a:rPr sz="3200" spc="-15" dirty="0">
                <a:latin typeface="Book Antiqua"/>
                <a:cs typeface="Book Antiqua"/>
              </a:rPr>
              <a:t>restriction </a:t>
            </a:r>
            <a:r>
              <a:rPr sz="3200" spc="-5" dirty="0">
                <a:latin typeface="Book Antiqua"/>
                <a:cs typeface="Book Antiqua"/>
              </a:rPr>
              <a:t>to </a:t>
            </a:r>
            <a:r>
              <a:rPr sz="3200" spc="-10" dirty="0">
                <a:latin typeface="Book Antiqua"/>
                <a:cs typeface="Book Antiqua"/>
              </a:rPr>
              <a:t>the </a:t>
            </a:r>
            <a:r>
              <a:rPr sz="3200" spc="-15" dirty="0">
                <a:latin typeface="Book Antiqua"/>
                <a:cs typeface="Book Antiqua"/>
              </a:rPr>
              <a:t>programming</a:t>
            </a:r>
            <a:r>
              <a:rPr sz="3200" spc="140" dirty="0">
                <a:latin typeface="Book Antiqua"/>
                <a:cs typeface="Book Antiqua"/>
              </a:rPr>
              <a:t> </a:t>
            </a:r>
            <a:r>
              <a:rPr sz="3200" spc="-10" dirty="0">
                <a:latin typeface="Book Antiqua"/>
                <a:cs typeface="Book Antiqua"/>
              </a:rPr>
              <a:t>language</a:t>
            </a:r>
            <a:r>
              <a:rPr sz="3200" spc="10" dirty="0">
                <a:latin typeface="Book Antiqua"/>
                <a:cs typeface="Book Antiqua"/>
              </a:rPr>
              <a:t> </a:t>
            </a:r>
            <a:r>
              <a:rPr sz="3200" spc="-5" dirty="0">
                <a:latin typeface="Book Antiqua"/>
                <a:cs typeface="Book Antiqua"/>
              </a:rPr>
              <a:t>you	</a:t>
            </a:r>
            <a:r>
              <a:rPr sz="3200" spc="-10" dirty="0">
                <a:latin typeface="Book Antiqua"/>
                <a:cs typeface="Book Antiqua"/>
              </a:rPr>
              <a:t>use,  but </a:t>
            </a:r>
            <a:r>
              <a:rPr sz="3200" spc="-5" dirty="0">
                <a:latin typeface="Book Antiqua"/>
                <a:cs typeface="Book Antiqua"/>
              </a:rPr>
              <a:t>make </a:t>
            </a:r>
            <a:r>
              <a:rPr sz="3200" spc="-25" dirty="0">
                <a:latin typeface="Book Antiqua"/>
                <a:cs typeface="Book Antiqua"/>
              </a:rPr>
              <a:t>sure </a:t>
            </a:r>
            <a:r>
              <a:rPr sz="3200" spc="-10" dirty="0">
                <a:latin typeface="Book Antiqua"/>
                <a:cs typeface="Book Antiqua"/>
              </a:rPr>
              <a:t>your </a:t>
            </a:r>
            <a:r>
              <a:rPr sz="3200" spc="-15" dirty="0">
                <a:latin typeface="Book Antiqua"/>
                <a:cs typeface="Book Antiqua"/>
              </a:rPr>
              <a:t>program </a:t>
            </a:r>
            <a:r>
              <a:rPr sz="3200" spc="-5" dirty="0">
                <a:latin typeface="Book Antiqua"/>
                <a:cs typeface="Book Antiqua"/>
              </a:rPr>
              <a:t>is </a:t>
            </a:r>
            <a:r>
              <a:rPr sz="3200" b="1" spc="-10" dirty="0">
                <a:latin typeface="Book Antiqua"/>
                <a:cs typeface="Book Antiqua"/>
              </a:rPr>
              <a:t>executable </a:t>
            </a:r>
            <a:r>
              <a:rPr sz="3200" b="1" spc="-5" dirty="0">
                <a:latin typeface="Book Antiqua"/>
                <a:cs typeface="Book Antiqua"/>
              </a:rPr>
              <a:t>on R217</a:t>
            </a:r>
            <a:r>
              <a:rPr sz="3200" b="1" spc="95" dirty="0">
                <a:latin typeface="Book Antiqua"/>
                <a:cs typeface="Book Antiqua"/>
              </a:rPr>
              <a:t> </a:t>
            </a:r>
            <a:r>
              <a:rPr sz="3200" b="1" spc="-10" dirty="0">
                <a:latin typeface="Book Antiqua"/>
                <a:cs typeface="Book Antiqua"/>
              </a:rPr>
              <a:t>workstation.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700" y="8237931"/>
            <a:ext cx="249554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-440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22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5500" y="8107476"/>
            <a:ext cx="1025588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3200" spc="-10" dirty="0">
                <a:solidFill>
                  <a:srgbClr val="B44C34"/>
                </a:solidFill>
                <a:latin typeface="Book Antiqua"/>
                <a:cs typeface="Book Antiqua"/>
              </a:rPr>
              <a:t>Using the </a:t>
            </a:r>
            <a:r>
              <a:rPr sz="3200" spc="-20" dirty="0">
                <a:solidFill>
                  <a:srgbClr val="B44C34"/>
                </a:solidFill>
                <a:latin typeface="Book Antiqua"/>
                <a:cs typeface="Book Antiqua"/>
              </a:rPr>
              <a:t>third </a:t>
            </a:r>
            <a:r>
              <a:rPr sz="3200" spc="-5" dirty="0">
                <a:solidFill>
                  <a:srgbClr val="B44C34"/>
                </a:solidFill>
                <a:latin typeface="Book Antiqua"/>
                <a:cs typeface="Book Antiqua"/>
              </a:rPr>
              <a:t>party tools </a:t>
            </a:r>
            <a:r>
              <a:rPr sz="3200" spc="-15" dirty="0">
                <a:solidFill>
                  <a:srgbClr val="B44C34"/>
                </a:solidFill>
                <a:latin typeface="Book Antiqua"/>
                <a:cs typeface="Book Antiqua"/>
              </a:rPr>
              <a:t>directly </a:t>
            </a:r>
            <a:r>
              <a:rPr sz="3200" spc="-10" dirty="0">
                <a:solidFill>
                  <a:srgbClr val="B44C34"/>
                </a:solidFill>
                <a:latin typeface="Book Antiqua"/>
                <a:cs typeface="Book Antiqua"/>
              </a:rPr>
              <a:t>for VSM </a:t>
            </a:r>
            <a:r>
              <a:rPr sz="3200" spc="-5" dirty="0">
                <a:solidFill>
                  <a:srgbClr val="B44C34"/>
                </a:solidFill>
                <a:latin typeface="Book Antiqua"/>
                <a:cs typeface="Book Antiqua"/>
              </a:rPr>
              <a:t>or </a:t>
            </a:r>
            <a:r>
              <a:rPr sz="3200" spc="-10" dirty="0">
                <a:solidFill>
                  <a:srgbClr val="B44C34"/>
                </a:solidFill>
                <a:latin typeface="Book Antiqua"/>
                <a:cs typeface="Book Antiqua"/>
              </a:rPr>
              <a:t>Relevance  Feedback </a:t>
            </a:r>
            <a:r>
              <a:rPr sz="3200" spc="-5" dirty="0">
                <a:solidFill>
                  <a:srgbClr val="B44C34"/>
                </a:solidFill>
                <a:latin typeface="Book Antiqua"/>
                <a:cs typeface="Book Antiqua"/>
              </a:rPr>
              <a:t>is </a:t>
            </a:r>
            <a:r>
              <a:rPr sz="3200" spc="-15" dirty="0">
                <a:solidFill>
                  <a:srgbClr val="B44C34"/>
                </a:solidFill>
                <a:latin typeface="Book Antiqua"/>
                <a:cs typeface="Book Antiqua"/>
              </a:rPr>
              <a:t>prohibited.</a:t>
            </a:r>
            <a:endParaRPr sz="32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</TotalTime>
  <Words>1750</Words>
  <Application>Microsoft Macintosh PowerPoint</Application>
  <PresentationFormat>自訂</PresentationFormat>
  <Paragraphs>254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MS UI Gothic</vt:lpstr>
      <vt:lpstr>Arial</vt:lpstr>
      <vt:lpstr>Book Antiqua</vt:lpstr>
      <vt:lpstr>Calibri</vt:lpstr>
      <vt:lpstr>Century</vt:lpstr>
      <vt:lpstr>Palatino Linotype</vt:lpstr>
      <vt:lpstr>Office Theme</vt:lpstr>
      <vt:lpstr>PowerPoint 簡報</vt:lpstr>
      <vt:lpstr>Introduction</vt:lpstr>
      <vt:lpstr>PowerPoint 簡報</vt:lpstr>
      <vt:lpstr>NTCIR Document Set</vt:lpstr>
      <vt:lpstr>NTCIR Document Format</vt:lpstr>
      <vt:lpstr>Format: vocab.all</vt:lpstr>
      <vt:lpstr>Format: file-list</vt:lpstr>
      <vt:lpstr>Format: inverted-file</vt:lpstr>
      <vt:lpstr>Program IO</vt:lpstr>
      <vt:lpstr>Query File Format </vt:lpstr>
      <vt:lpstr>Ranking List Format</vt:lpstr>
      <vt:lpstr>Program Execution Details</vt:lpstr>
      <vt:lpstr>Program Execution Details (con’t)</vt:lpstr>
      <vt:lpstr>Restrictions</vt:lpstr>
      <vt:lpstr>Evaluation</vt:lpstr>
      <vt:lpstr>Report</vt:lpstr>
      <vt:lpstr>Submission</vt:lpstr>
      <vt:lpstr>Scoring</vt:lpstr>
      <vt:lpstr>Competition on</vt:lpstr>
      <vt:lpstr>https://www.kaggle.com</vt:lpstr>
      <vt:lpstr>Join Competition</vt:lpstr>
      <vt:lpstr>PowerPoint 簡報</vt:lpstr>
      <vt:lpstr>Bonus</vt:lpstr>
      <vt:lpstr>Leaderboard</vt:lpstr>
      <vt:lpstr>Rules</vt:lpstr>
      <vt:lpstr>Deadline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德浩 邱</cp:lastModifiedBy>
  <cp:revision>22</cp:revision>
  <dcterms:created xsi:type="dcterms:W3CDTF">2020-03-31T06:07:05Z</dcterms:created>
  <dcterms:modified xsi:type="dcterms:W3CDTF">2020-04-02T15:27:04Z</dcterms:modified>
</cp:coreProperties>
</file>