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6"/>
  </p:notesMasterIdLst>
  <p:handoutMasterIdLst>
    <p:handoutMasterId r:id="rId7"/>
  </p:handoutMasterIdLst>
  <p:sldIdLst>
    <p:sldId id="1008" r:id="rId2"/>
    <p:sldId id="1259" r:id="rId3"/>
    <p:sldId id="1262" r:id="rId4"/>
    <p:sldId id="1263" r:id="rId5"/>
  </p:sldIdLst>
  <p:sldSz cx="9144000" cy="6858000" type="letter"/>
  <p:notesSz cx="7010400" cy="92964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1296">
          <p15:clr>
            <a:srgbClr val="A4A3A4"/>
          </p15:clr>
        </p15:guide>
        <p15:guide id="3" orient="horz" pos="528">
          <p15:clr>
            <a:srgbClr val="A4A3A4"/>
          </p15:clr>
        </p15:guide>
        <p15:guide id="4" orient="horz" pos="2208">
          <p15:clr>
            <a:srgbClr val="A4A3A4"/>
          </p15:clr>
        </p15:guide>
        <p15:guide id="5" pos="2880">
          <p15:clr>
            <a:srgbClr val="A4A3A4"/>
          </p15:clr>
        </p15:guide>
        <p15:guide id="6" pos="960">
          <p15:clr>
            <a:srgbClr val="A4A3A4"/>
          </p15:clr>
        </p15:guide>
        <p15:guide id="7" pos="4992">
          <p15:clr>
            <a:srgbClr val="A4A3A4"/>
          </p15:clr>
        </p15:guide>
        <p15:guide id="8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DFF"/>
    <a:srgbClr val="FF40FF"/>
    <a:srgbClr val="0057AD"/>
    <a:srgbClr val="C20000"/>
    <a:srgbClr val="008000"/>
    <a:srgbClr val="00B050"/>
    <a:srgbClr val="61AA72"/>
    <a:srgbClr val="FF9999"/>
    <a:srgbClr val="FF99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1" autoAdjust="0"/>
    <p:restoredTop sz="81983" autoAdjust="0"/>
  </p:normalViewPr>
  <p:slideViewPr>
    <p:cSldViewPr snapToGrid="0">
      <p:cViewPr varScale="1">
        <p:scale>
          <a:sx n="93" d="100"/>
          <a:sy n="93" d="100"/>
        </p:scale>
        <p:origin x="2340" y="78"/>
      </p:cViewPr>
      <p:guideLst>
        <p:guide orient="horz" pos="3264"/>
        <p:guide orient="horz" pos="1296"/>
        <p:guide orient="horz" pos="528"/>
        <p:guide orient="horz" pos="2208"/>
        <p:guide pos="2880"/>
        <p:guide pos="960"/>
        <p:guide pos="49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7810" tIns="43905" rIns="87810" bIns="43905" numCol="1" anchor="t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7810" tIns="43905" rIns="87810" bIns="43905" numCol="1" anchor="t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fld id="{54A9B8CE-F397-C146-80BC-E2E93B6C71FF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7810" tIns="43905" rIns="87810" bIns="43905" numCol="1" anchor="b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7810" tIns="43905" rIns="87810" bIns="43905" numCol="1" anchor="b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fld id="{B38BC5C3-CCAD-4447-8858-ACA194A85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6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A5C295-61A2-EC47-873C-1E03FC867FF3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171B53C-6FB5-1141-9019-2E2BBD2A2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1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29018"/>
            <a:ext cx="7978410" cy="538162"/>
          </a:xfrm>
        </p:spPr>
        <p:txBody>
          <a:bodyPr/>
          <a:lstStyle>
            <a:lvl1pPr>
              <a:defRPr>
                <a:solidFill>
                  <a:srgbClr val="D5EB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BAEDCB38-AAA1-584F-BB24-68C5136B1C4A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5030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4188" y="457200"/>
            <a:ext cx="1998662" cy="605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57200"/>
            <a:ext cx="5843588" cy="605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43FBB69A-2C80-DC49-AB5C-9E17125FF4C6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299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908550" y="1797050"/>
            <a:ext cx="3919538" cy="47180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97BB7E19-496C-3D43-805E-28E7A8E5BEA0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860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08550" y="1797050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08550" y="4232275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18AA0F06-7B87-9949-8E5A-0699B7ADA8E8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418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8550" y="1797050"/>
            <a:ext cx="3919538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AA24D3D2-906A-E649-A50D-2DE71A87A3CF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184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953293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1916"/>
            <a:ext cx="7772400" cy="4864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</a:t>
            </a:r>
          </a:p>
        </p:txBody>
      </p:sp>
    </p:spTree>
    <p:extLst>
      <p:ext uri="{BB962C8B-B14F-4D97-AF65-F5344CB8AC3E}">
        <p14:creationId xmlns:p14="http://schemas.microsoft.com/office/powerpoint/2010/main" val="271952430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797050"/>
            <a:ext cx="7989888" cy="47180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76AC3E41-A567-7C4D-A3B5-EBFD1B14949B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33873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08550" y="1797050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08550" y="4232275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527FD73A-C942-3B4B-9D2D-17950A543335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6888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4B6FB5AC-9274-F84A-B4EF-38697BA80BC1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162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8550" y="1797050"/>
            <a:ext cx="3919538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A3EAE6EA-4B58-5540-8A99-17663AC188A7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244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B4F94FDE-251C-4041-8025-268D8CD7CF5B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661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7B720692-E55F-CA4B-8726-78CD86B07641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524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FA17CE2F-D5EA-F84D-9285-651FCE7717BD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4393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02CD366A-EE8F-D84C-8A52-1F8608E5D497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1813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CFB236BE-5A3D-6846-8E50-3405786B8091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63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709F466A-AE3C-C64C-A2A1-C14A5FF31EBA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4236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65100"/>
            <a:ext cx="9144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731963"/>
            <a:ext cx="7991475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5447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ransition spd="slow">
    <p:fade/>
  </p:transition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/>
          <a:ea typeface="ＭＳ Ｐゴシック" charset="0"/>
          <a:cs typeface="Times New Roman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800"/>
        </a:spcAft>
        <a:buClr>
          <a:schemeClr val="tx2"/>
        </a:buClr>
        <a:buSzPct val="75000"/>
        <a:buFont typeface="Wingdings" charset="0"/>
        <a:buChar char="l"/>
        <a:defRPr sz="24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85800" indent="-228600" algn="l" rtl="0" eaLnBrk="0" fontAlgn="base" hangingPunct="0">
        <a:spcBef>
          <a:spcPct val="0"/>
        </a:spcBef>
        <a:spcAft>
          <a:spcPts val="800"/>
        </a:spcAft>
        <a:buClr>
          <a:schemeClr val="tx2"/>
        </a:buClr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0"/>
        </a:spcBef>
        <a:spcAft>
          <a:spcPts val="800"/>
        </a:spcAft>
        <a:buClr>
          <a:schemeClr val="tx2"/>
        </a:buClr>
        <a:buSzPct val="100000"/>
        <a:buFont typeface="Arial" charset="0"/>
        <a:buChar char="•"/>
        <a:defRPr sz="2400">
          <a:solidFill>
            <a:srgbClr val="FFFFF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-69387"/>
            <a:ext cx="8966200" cy="95475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D5EBFF"/>
                </a:solidFill>
                <a:latin typeface="Arial" charset="0"/>
              </a:rPr>
              <a:t>Hardware Trojan Detection with Symbolic QED</a:t>
            </a:r>
            <a:br>
              <a:rPr lang="en-US" sz="2800" dirty="0">
                <a:solidFill>
                  <a:srgbClr val="D5EBFF"/>
                </a:solidFill>
                <a:latin typeface="Arial" charset="0"/>
              </a:rPr>
            </a:br>
            <a:r>
              <a:rPr lang="en-US" sz="2800" dirty="0">
                <a:solidFill>
                  <a:srgbClr val="D5EBFF"/>
                </a:solidFill>
                <a:latin typeface="Arial" charset="0"/>
              </a:rPr>
              <a:t>and Symbolic Initial States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BAC61-173E-8549-BF77-B1E67929B94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477125" y="6540500"/>
            <a:ext cx="166528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</a:pPr>
            <a:fld id="{E4FEF82A-6124-154E-BAEE-0B758727493B}" type="slidenum">
              <a:rPr lang="en-US" sz="1400">
                <a:solidFill>
                  <a:srgbClr val="FFFFFF"/>
                </a:solidFill>
              </a:rPr>
              <a:pPr algn="r">
                <a:spcBef>
                  <a:spcPct val="0"/>
                </a:spcBef>
              </a:pPr>
              <a:t>1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EA3616-3161-CC41-85F5-23EBC8D3D075}"/>
              </a:ext>
            </a:extLst>
          </p:cNvPr>
          <p:cNvSpPr/>
          <p:nvPr/>
        </p:nvSpPr>
        <p:spPr bwMode="auto">
          <a:xfrm>
            <a:off x="4978400" y="885363"/>
            <a:ext cx="4128245" cy="5742072"/>
          </a:xfrm>
          <a:prstGeom prst="roundRect">
            <a:avLst>
              <a:gd name="adj" fmla="val 8127"/>
            </a:avLst>
          </a:prstGeom>
          <a:gradFill rotWithShape="1">
            <a:gsLst>
              <a:gs pos="0">
                <a:srgbClr val="0057AD">
                  <a:shade val="51000"/>
                  <a:satMod val="130000"/>
                </a:srgbClr>
              </a:gs>
              <a:gs pos="100000">
                <a:srgbClr val="00387D">
                  <a:lumMod val="75000"/>
                </a:srgbClr>
              </a:gs>
            </a:gsLst>
            <a:lin ang="16200000" scaled="0"/>
          </a:gra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87170B8-B768-B749-8A30-FBFE599AAB0F}"/>
              </a:ext>
            </a:extLst>
          </p:cNvPr>
          <p:cNvSpPr txBox="1">
            <a:spLocks/>
          </p:cNvSpPr>
          <p:nvPr/>
        </p:nvSpPr>
        <p:spPr>
          <a:xfrm>
            <a:off x="132449" y="1093672"/>
            <a:ext cx="4845951" cy="55283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kern="0" dirty="0">
                <a:solidFill>
                  <a:srgbClr val="FFFF00"/>
                </a:solidFill>
              </a:rPr>
              <a:t>Trojan Characteristics</a:t>
            </a:r>
          </a:p>
          <a:p>
            <a:pPr lvl="1">
              <a:lnSpc>
                <a:spcPct val="130000"/>
              </a:lnSpc>
            </a:pPr>
            <a:r>
              <a:rPr lang="en-US" kern="0" dirty="0"/>
              <a:t>Exist in pre-silicon design.</a:t>
            </a:r>
          </a:p>
          <a:p>
            <a:pPr lvl="1">
              <a:lnSpc>
                <a:spcPct val="130000"/>
              </a:lnSpc>
            </a:pPr>
            <a:r>
              <a:rPr lang="en-US" kern="0" dirty="0"/>
              <a:t>Cause wrong logic value(s).</a:t>
            </a:r>
          </a:p>
          <a:p>
            <a:pPr>
              <a:lnSpc>
                <a:spcPct val="130000"/>
              </a:lnSpc>
            </a:pPr>
            <a:r>
              <a:rPr lang="en-US" kern="0" dirty="0">
                <a:solidFill>
                  <a:srgbClr val="FFFF00"/>
                </a:solidFill>
              </a:rPr>
              <a:t>Effective and Quick Detection</a:t>
            </a:r>
          </a:p>
          <a:p>
            <a:pPr lvl="1">
              <a:lnSpc>
                <a:spcPct val="130000"/>
              </a:lnSpc>
            </a:pPr>
            <a:r>
              <a:rPr lang="en-US" kern="0" dirty="0">
                <a:solidFill>
                  <a:schemeClr val="tx2"/>
                </a:solidFill>
              </a:rPr>
              <a:t>100%</a:t>
            </a:r>
            <a:r>
              <a:rPr lang="en-US" kern="0" dirty="0">
                <a:solidFill>
                  <a:srgbClr val="18FDFF"/>
                </a:solidFill>
              </a:rPr>
              <a:t> </a:t>
            </a:r>
            <a:r>
              <a:rPr lang="en-US" kern="0" dirty="0"/>
              <a:t>of injected Trojans in RISC-V cores detected.</a:t>
            </a:r>
          </a:p>
          <a:p>
            <a:pPr lvl="1">
              <a:lnSpc>
                <a:spcPct val="130000"/>
              </a:lnSpc>
            </a:pPr>
            <a:r>
              <a:rPr lang="en-US" kern="0" dirty="0"/>
              <a:t>Avg. runtime: </a:t>
            </a:r>
            <a:r>
              <a:rPr lang="en-US" kern="0" dirty="0">
                <a:solidFill>
                  <a:schemeClr val="tx2"/>
                </a:solidFill>
              </a:rPr>
              <a:t>11 seconds</a:t>
            </a:r>
          </a:p>
          <a:p>
            <a:pPr lvl="1">
              <a:lnSpc>
                <a:spcPct val="130000"/>
              </a:lnSpc>
            </a:pPr>
            <a:r>
              <a:rPr lang="en-US" kern="0" dirty="0"/>
              <a:t>Traces: </a:t>
            </a:r>
            <a:r>
              <a:rPr lang="en-US" kern="0" dirty="0">
                <a:solidFill>
                  <a:schemeClr val="tx2"/>
                </a:solidFill>
              </a:rPr>
              <a:t>5-6 clock cycles</a:t>
            </a:r>
          </a:p>
          <a:p>
            <a:pPr>
              <a:lnSpc>
                <a:spcPct val="130000"/>
              </a:lnSpc>
            </a:pPr>
            <a:r>
              <a:rPr lang="en-US" kern="0" dirty="0">
                <a:solidFill>
                  <a:srgbClr val="FFFF00"/>
                </a:solidFill>
              </a:rPr>
              <a:t>No False Positives</a:t>
            </a:r>
            <a:endParaRPr lang="en-US" kern="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14E32C6E-134D-044A-8D02-0AD2DC1FD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431" y="1982473"/>
            <a:ext cx="192369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2400"/>
              </a:spcAft>
              <a:defRPr/>
            </a:pPr>
            <a:r>
              <a:rPr lang="en-US" sz="2000" b="0" dirty="0">
                <a:solidFill>
                  <a:srgbClr val="FFFFFF"/>
                </a:solidFill>
                <a:ea typeface="ＭＳ Ｐゴシック" pitchFamily="34" charset="-128"/>
              </a:rPr>
              <a:t>Time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B810B17-5011-2C4F-9DD2-65EAD728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171" y="5513663"/>
            <a:ext cx="3676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66FFFF"/>
                </a:solidFill>
                <a:ea typeface="ＭＳ Ｐゴシック" pitchFamily="34" charset="-128"/>
              </a:rPr>
              <a:t>Billions of cycles delay.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66FFFF"/>
                </a:solidFill>
                <a:ea typeface="ＭＳ Ｐゴシック" pitchFamily="34" charset="-128"/>
              </a:rPr>
              <a:t>Trojan undetected.</a:t>
            </a: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A2C20402-A4D1-504E-8E9E-AEF76458DC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385" y="1586920"/>
            <a:ext cx="0" cy="3074607"/>
          </a:xfrm>
          <a:prstGeom prst="straightConnector1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33">
            <a:extLst>
              <a:ext uri="{FF2B5EF4-FFF2-40B4-BE49-F238E27FC236}">
                <a16:creationId xmlns:a16="http://schemas.microsoft.com/office/drawing/2014/main" id="{AB585047-5EB5-114C-BF89-37EA5DA6D74C}"/>
              </a:ext>
            </a:extLst>
          </p:cNvPr>
          <p:cNvGrpSpPr>
            <a:grpSpLocks/>
          </p:cNvGrpSpPr>
          <p:nvPr/>
        </p:nvGrpSpPr>
        <p:grpSpPr bwMode="auto">
          <a:xfrm rot="1313575">
            <a:off x="5705822" y="3011670"/>
            <a:ext cx="676124" cy="471992"/>
            <a:chOff x="4568666" y="4672012"/>
            <a:chExt cx="287655" cy="228600"/>
          </a:xfrm>
        </p:grpSpPr>
        <p:cxnSp>
          <p:nvCxnSpPr>
            <p:cNvPr id="12" name="Straight Connector 31">
              <a:extLst>
                <a:ext uri="{FF2B5EF4-FFF2-40B4-BE49-F238E27FC236}">
                  <a16:creationId xmlns:a16="http://schemas.microsoft.com/office/drawing/2014/main" id="{2C367226-28D0-A44D-9355-78CD633B8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545749" y="4694929"/>
              <a:ext cx="228600" cy="182764"/>
            </a:xfrm>
            <a:prstGeom prst="line">
              <a:avLst/>
            </a:prstGeom>
            <a:noFill/>
            <a:ln w="38100" algn="ctr">
              <a:solidFill>
                <a:schemeClr val="accent4">
                  <a:lumMod val="50000"/>
                </a:schemeClr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32">
              <a:extLst>
                <a:ext uri="{FF2B5EF4-FFF2-40B4-BE49-F238E27FC236}">
                  <a16:creationId xmlns:a16="http://schemas.microsoft.com/office/drawing/2014/main" id="{E7808BD5-7FB6-BC41-BE55-50D084C69F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650639" y="4694929"/>
              <a:ext cx="228600" cy="182764"/>
            </a:xfrm>
            <a:prstGeom prst="line">
              <a:avLst/>
            </a:prstGeom>
            <a:noFill/>
            <a:ln w="38100" algn="ctr">
              <a:solidFill>
                <a:schemeClr val="accent4">
                  <a:lumMod val="50000"/>
                </a:schemeClr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551B46C1-D3F7-F04A-8BA4-ECDE5924B404}"/>
              </a:ext>
            </a:extLst>
          </p:cNvPr>
          <p:cNvCxnSpPr>
            <a:cxnSpLocks noChangeShapeType="1"/>
            <a:stCxn id="47" idx="2"/>
          </p:cNvCxnSpPr>
          <p:nvPr/>
        </p:nvCxnSpPr>
        <p:spPr bwMode="auto">
          <a:xfrm>
            <a:off x="7882182" y="1604424"/>
            <a:ext cx="0" cy="830760"/>
          </a:xfrm>
          <a:prstGeom prst="straightConnector1">
            <a:avLst/>
          </a:prstGeom>
          <a:noFill/>
          <a:ln w="76200">
            <a:solidFill>
              <a:srgbClr val="FFFF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D6281C9-7096-EB47-A80F-7B06E73397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95" y="4290190"/>
            <a:ext cx="1462932" cy="14629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606F6E8-D978-294D-B11B-A646A5FAFD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20" y="1977708"/>
            <a:ext cx="1462932" cy="1462932"/>
          </a:xfrm>
          <a:prstGeom prst="rect">
            <a:avLst/>
          </a:prstGeom>
        </p:spPr>
      </p:pic>
      <p:sp>
        <p:nvSpPr>
          <p:cNvPr id="41" name="TextBox 21">
            <a:extLst>
              <a:ext uri="{FF2B5EF4-FFF2-40B4-BE49-F238E27FC236}">
                <a16:creationId xmlns:a16="http://schemas.microsoft.com/office/drawing/2014/main" id="{DAB51BDF-DF55-C048-9005-BEEC8990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445" y="2187317"/>
            <a:ext cx="2946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FFFFFF"/>
                </a:solidFill>
                <a:ea typeface="ＭＳ Ｐゴシック" pitchFamily="34" charset="-128"/>
              </a:rPr>
              <a:t>Trojan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FFFFFF"/>
                </a:solidFill>
                <a:ea typeface="ＭＳ Ｐゴシック" pitchFamily="34" charset="-128"/>
              </a:rPr>
              <a:t>Activates</a:t>
            </a:r>
          </a:p>
        </p:txBody>
      </p:sp>
      <p:cxnSp>
        <p:nvCxnSpPr>
          <p:cNvPr id="42" name="Straight Arrow Connector 11">
            <a:extLst>
              <a:ext uri="{FF2B5EF4-FFF2-40B4-BE49-F238E27FC236}">
                <a16:creationId xmlns:a16="http://schemas.microsoft.com/office/drawing/2014/main" id="{0DB15FBC-1E66-A448-A513-AB55290EDA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82181" y="3099659"/>
            <a:ext cx="0" cy="1072834"/>
          </a:xfrm>
          <a:prstGeom prst="straightConnector1">
            <a:avLst/>
          </a:prstGeom>
          <a:noFill/>
          <a:ln w="76200">
            <a:solidFill>
              <a:srgbClr val="FFFF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Box 28">
            <a:extLst>
              <a:ext uri="{FF2B5EF4-FFF2-40B4-BE49-F238E27FC236}">
                <a16:creationId xmlns:a16="http://schemas.microsoft.com/office/drawing/2014/main" id="{E7806C53-1985-C642-AC31-939E2703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876" y="3128320"/>
            <a:ext cx="3676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66FFFF"/>
                </a:solidFill>
                <a:ea typeface="ＭＳ Ｐゴシック" pitchFamily="34" charset="-128"/>
              </a:rPr>
              <a:t>5-6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66FFFF"/>
                </a:solidFill>
                <a:ea typeface="ＭＳ Ｐゴシック" pitchFamily="34" charset="-128"/>
              </a:rPr>
              <a:t>cycles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0DD551D7-A657-3F4F-9138-CA3A7EA4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431" y="1222234"/>
            <a:ext cx="294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FFFFFF"/>
                </a:solidFill>
                <a:ea typeface="ＭＳ Ｐゴシック" pitchFamily="34" charset="-128"/>
              </a:rPr>
              <a:t>Reset State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1EBFE0AB-41FF-DB4F-9721-DDEFD4E85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982" y="1204314"/>
            <a:ext cx="294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FFFFFF"/>
                </a:solidFill>
                <a:ea typeface="ＭＳ Ｐゴシック" pitchFamily="34" charset="-128"/>
              </a:rPr>
              <a:t>Symbolic State</a:t>
            </a:r>
          </a:p>
        </p:txBody>
      </p:sp>
      <p:sp>
        <p:nvSpPr>
          <p:cNvPr id="49" name="Cross 29">
            <a:extLst>
              <a:ext uri="{FF2B5EF4-FFF2-40B4-BE49-F238E27FC236}">
                <a16:creationId xmlns:a16="http://schemas.microsoft.com/office/drawing/2014/main" id="{B8B92429-7F04-134E-9D1D-F513549DE042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700412" y="4247785"/>
            <a:ext cx="363538" cy="363538"/>
          </a:xfrm>
          <a:prstGeom prst="plus">
            <a:avLst>
              <a:gd name="adj" fmla="val 34241"/>
            </a:avLst>
          </a:prstGeom>
          <a:solidFill>
            <a:srgbClr val="FC0128"/>
          </a:solidFill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66FF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1" name="Curved Up Arrow 24">
            <a:extLst>
              <a:ext uri="{FF2B5EF4-FFF2-40B4-BE49-F238E27FC236}">
                <a16:creationId xmlns:a16="http://schemas.microsoft.com/office/drawing/2014/main" id="{A1964F00-8FAF-DE4B-959B-5A56BD9328E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6249530" y="3332293"/>
            <a:ext cx="1767008" cy="645594"/>
          </a:xfrm>
          <a:prstGeom prst="curvedUpArrow">
            <a:avLst>
              <a:gd name="adj1" fmla="val 23744"/>
              <a:gd name="adj2" fmla="val 53064"/>
              <a:gd name="adj3" fmla="val 33565"/>
            </a:avLst>
          </a:prstGeom>
          <a:noFill/>
          <a:ln w="28575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srgbClr val="FFFF00"/>
              </a:solidFill>
              <a:latin typeface="Arial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FC48D9C5-61A9-004B-A471-8E92646D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633" y="1501518"/>
            <a:ext cx="3676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66FFFF"/>
                </a:solidFill>
                <a:ea typeface="ＭＳ Ｐゴシック" pitchFamily="34" charset="-128"/>
              </a:rPr>
              <a:t>1-2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66FFFF"/>
                </a:solidFill>
                <a:ea typeface="ＭＳ Ｐゴシック" pitchFamily="34" charset="-128"/>
              </a:rPr>
              <a:t>cycles</a:t>
            </a:r>
          </a:p>
        </p:txBody>
      </p:sp>
      <p:sp>
        <p:nvSpPr>
          <p:cNvPr id="54" name="TextBox 28">
            <a:extLst>
              <a:ext uri="{FF2B5EF4-FFF2-40B4-BE49-F238E27FC236}">
                <a16:creationId xmlns:a16="http://schemas.microsoft.com/office/drawing/2014/main" id="{FA3E5E7B-5C80-AC40-BAEF-95ADC41E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16" y="4633815"/>
            <a:ext cx="3676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chemeClr val="tx2"/>
                </a:solidFill>
                <a:ea typeface="ＭＳ Ｐゴシック" pitchFamily="34" charset="-128"/>
              </a:rPr>
              <a:t>Trojan Detected</a:t>
            </a:r>
          </a:p>
        </p:txBody>
      </p:sp>
      <p:sp>
        <p:nvSpPr>
          <p:cNvPr id="55" name="TextBox 26">
            <a:extLst>
              <a:ext uri="{FF2B5EF4-FFF2-40B4-BE49-F238E27FC236}">
                <a16:creationId xmlns:a16="http://schemas.microsoft.com/office/drawing/2014/main" id="{03E33604-B3A3-4F45-A39A-8432E476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67" y="3403746"/>
            <a:ext cx="2293937" cy="4508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FFFF00"/>
                </a:solidFill>
                <a:ea typeface="ＭＳ Ｐゴシック" pitchFamily="34" charset="-128"/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1062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146057"/>
            <a:ext cx="8966200" cy="5238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D5EBFF"/>
                </a:solidFill>
                <a:latin typeface="Arial" charset="0"/>
              </a:rPr>
              <a:t>How does it work?</a:t>
            </a:r>
          </a:p>
        </p:txBody>
      </p:sp>
      <p:sp>
        <p:nvSpPr>
          <p:cNvPr id="25" name="Content Placeholder 9"/>
          <p:cNvSpPr txBox="1">
            <a:spLocks/>
          </p:cNvSpPr>
          <p:nvPr/>
        </p:nvSpPr>
        <p:spPr bwMode="auto">
          <a:xfrm>
            <a:off x="428625" y="669919"/>
            <a:ext cx="8318500" cy="55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FFFF00"/>
                </a:solidFill>
                <a:latin typeface="Arial" charset="0"/>
              </a:rPr>
              <a:t>Symbolic QED with Symbolic Initialization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Arial" charset="0"/>
              </a:rPr>
              <a:t>Interleave original and duplicate instructions.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Arial" charset="0"/>
              </a:rPr>
              <a:t>Check equality of original/duplicate registers.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Arial" charset="0"/>
              </a:rPr>
              <a:t>Constrain initial state to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avoid false positives: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“In-flight” instructions commit before test.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In QED-Consistent state before test.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Operand data available during test.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Arial" charset="0"/>
              </a:rPr>
              <a:t>BMC: returns shortest counterexample.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EB50AC-F1B7-9F4B-8CCD-C32BD6CC4D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477125" y="6540500"/>
            <a:ext cx="166528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</a:pPr>
            <a:fld id="{E4FEF82A-6124-154E-BAEE-0B758727493B}" type="slidenum">
              <a:rPr lang="en-US" sz="1400">
                <a:solidFill>
                  <a:srgbClr val="FFFFFF"/>
                </a:solidFill>
              </a:rPr>
              <a:pPr algn="r">
                <a:spcBef>
                  <a:spcPct val="0"/>
                </a:spcBef>
              </a:pPr>
              <a:t>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146057"/>
            <a:ext cx="8966200" cy="5238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D5EBFF"/>
                </a:solidFill>
                <a:latin typeface="Arial" charset="0"/>
              </a:rPr>
              <a:t>What experiments did we do?</a:t>
            </a:r>
          </a:p>
        </p:txBody>
      </p:sp>
      <p:sp>
        <p:nvSpPr>
          <p:cNvPr id="25" name="Content Placeholder 9"/>
          <p:cNvSpPr txBox="1">
            <a:spLocks/>
          </p:cNvSpPr>
          <p:nvPr/>
        </p:nvSpPr>
        <p:spPr bwMode="auto">
          <a:xfrm>
            <a:off x="428625" y="669919"/>
            <a:ext cx="8318500" cy="518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FFFF00"/>
                </a:solidFill>
                <a:latin typeface="Arial" charset="0"/>
              </a:rPr>
              <a:t>Trojan Insertion in RISC-V Cores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Arial" charset="0"/>
              </a:rPr>
              <a:t>Variety of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Trojan Activation Criteria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Large counter reaches specific value.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Subset of wires reaches specific value.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Specific sequence of values on a wire.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Event counter reaches specific value.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EB50AC-F1B7-9F4B-8CCD-C32BD6CC4D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477125" y="6540500"/>
            <a:ext cx="166528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</a:pPr>
            <a:fld id="{E4FEF82A-6124-154E-BAEE-0B758727493B}" type="slidenum">
              <a:rPr lang="en-US" sz="1400">
                <a:solidFill>
                  <a:srgbClr val="FFFFFF"/>
                </a:solidFill>
              </a:rPr>
              <a:pPr algn="r">
                <a:spcBef>
                  <a:spcPct val="0"/>
                </a:spcBef>
              </a:pPr>
              <a:t>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146057"/>
            <a:ext cx="8966200" cy="5238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D5EBFF"/>
                </a:solidFill>
                <a:latin typeface="Arial" charset="0"/>
              </a:rPr>
              <a:t>What experiments did we do? (2)</a:t>
            </a:r>
          </a:p>
        </p:txBody>
      </p:sp>
      <p:sp>
        <p:nvSpPr>
          <p:cNvPr id="25" name="Content Placeholder 9"/>
          <p:cNvSpPr txBox="1">
            <a:spLocks/>
          </p:cNvSpPr>
          <p:nvPr/>
        </p:nvSpPr>
        <p:spPr bwMode="auto">
          <a:xfrm>
            <a:off x="428625" y="669919"/>
            <a:ext cx="8318500" cy="518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Arial" charset="0"/>
              </a:rPr>
              <a:t>Variety of </a:t>
            </a:r>
            <a:r>
              <a:rPr lang="en-US" altLang="zh-CN" sz="2800" dirty="0">
                <a:solidFill>
                  <a:schemeClr val="tx2"/>
                </a:solidFill>
                <a:latin typeface="Arial" charset="0"/>
              </a:rPr>
              <a:t>Trojan Effects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Any instruction changed to NOP.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Opcode of an instruction changed.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Next register read corrupted.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Next result of execution stage changed.</a:t>
            </a:r>
          </a:p>
          <a:p>
            <a:pPr marL="1428750" lvl="2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latin typeface="Arial" charset="0"/>
              </a:rPr>
              <a:t>Commit before operand data available.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atin typeface="Arial" charset="0"/>
              </a:rPr>
              <a:t>All pairs of (Trojan Activation, Effect) tested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EB50AC-F1B7-9F4B-8CCD-C32BD6CC4D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477125" y="6540500"/>
            <a:ext cx="166528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</a:pPr>
            <a:fld id="{E4FEF82A-6124-154E-BAEE-0B758727493B}" type="slidenum">
              <a:rPr lang="en-US" sz="1400">
                <a:solidFill>
                  <a:srgbClr val="FFFFFF"/>
                </a:solidFill>
              </a:rPr>
              <a:pPr algn="r">
                <a:spcBef>
                  <a:spcPct val="0"/>
                </a:spcBef>
              </a:pPr>
              <a:t>4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1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ice99_3">
  <a:themeElements>
    <a:clrScheme name="Custom 1">
      <a:dk1>
        <a:srgbClr val="969696"/>
      </a:dk1>
      <a:lt1>
        <a:srgbClr val="FFFFFF"/>
      </a:lt1>
      <a:dk2>
        <a:srgbClr val="00387D"/>
      </a:dk2>
      <a:lt2>
        <a:srgbClr val="FFFF00"/>
      </a:lt2>
      <a:accent1>
        <a:srgbClr val="0057AD"/>
      </a:accent1>
      <a:accent2>
        <a:srgbClr val="99CCFF"/>
      </a:accent2>
      <a:accent3>
        <a:srgbClr val="AAAEBF"/>
      </a:accent3>
      <a:accent4>
        <a:srgbClr val="DADADA"/>
      </a:accent4>
      <a:accent5>
        <a:srgbClr val="0080FF"/>
      </a:accent5>
      <a:accent6>
        <a:srgbClr val="8AB9E7"/>
      </a:accent6>
      <a:hlink>
        <a:srgbClr val="9933FF"/>
      </a:hlink>
      <a:folHlink>
        <a:srgbClr val="66FFFF"/>
      </a:folHlink>
    </a:clrScheme>
    <a:fontScheme name="advice99_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vice99_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vice99_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37275</TotalTime>
  <Words>237</Words>
  <Application>Microsoft Office PowerPoint</Application>
  <PresentationFormat>Letter Paper (8.5x11 in)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</vt:lpstr>
      <vt:lpstr>advice99_3</vt:lpstr>
      <vt:lpstr>Hardware Trojan Detection with Symbolic QED and Symbolic Initial States</vt:lpstr>
      <vt:lpstr>How does it work?</vt:lpstr>
      <vt:lpstr>What experiments did we do?</vt:lpstr>
      <vt:lpstr>What experiments did we do?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Eshan Singh</cp:lastModifiedBy>
  <cp:revision>2035</cp:revision>
  <dcterms:created xsi:type="dcterms:W3CDTF">2010-03-09T10:50:31Z</dcterms:created>
  <dcterms:modified xsi:type="dcterms:W3CDTF">2020-04-27T23:58:51Z</dcterms:modified>
</cp:coreProperties>
</file>