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3" r:id="rId1"/>
  </p:sldMasterIdLst>
  <p:notesMasterIdLst>
    <p:notesMasterId r:id="rId34"/>
  </p:notesMasterIdLst>
  <p:handoutMasterIdLst>
    <p:handoutMasterId r:id="rId35"/>
  </p:handoutMasterIdLst>
  <p:sldIdLst>
    <p:sldId id="1098" r:id="rId2"/>
    <p:sldId id="1260" r:id="rId3"/>
    <p:sldId id="1303" r:id="rId4"/>
    <p:sldId id="2900" r:id="rId5"/>
    <p:sldId id="2677" r:id="rId6"/>
    <p:sldId id="2908" r:id="rId7"/>
    <p:sldId id="1279" r:id="rId8"/>
    <p:sldId id="1283" r:id="rId9"/>
    <p:sldId id="1262" r:id="rId10"/>
    <p:sldId id="1293" r:id="rId11"/>
    <p:sldId id="2909" r:id="rId12"/>
    <p:sldId id="2910" r:id="rId13"/>
    <p:sldId id="1294" r:id="rId14"/>
    <p:sldId id="1295" r:id="rId15"/>
    <p:sldId id="2911" r:id="rId16"/>
    <p:sldId id="2912" r:id="rId17"/>
    <p:sldId id="2913" r:id="rId18"/>
    <p:sldId id="2914" r:id="rId19"/>
    <p:sldId id="1282" r:id="rId20"/>
    <p:sldId id="1285" r:id="rId21"/>
    <p:sldId id="1290" r:id="rId22"/>
    <p:sldId id="1288" r:id="rId23"/>
    <p:sldId id="2901" r:id="rId24"/>
    <p:sldId id="1302" r:id="rId25"/>
    <p:sldId id="1268" r:id="rId26"/>
    <p:sldId id="1286" r:id="rId27"/>
    <p:sldId id="1267" r:id="rId28"/>
    <p:sldId id="1287" r:id="rId29"/>
    <p:sldId id="1296" r:id="rId30"/>
    <p:sldId id="1289" r:id="rId31"/>
    <p:sldId id="1263" r:id="rId32"/>
    <p:sldId id="1297" r:id="rId33"/>
  </p:sldIdLst>
  <p:sldSz cx="9144000" cy="6858000" type="letter"/>
  <p:notesSz cx="7010400" cy="9296400"/>
  <p:defaultTextStyle>
    <a:defPPr>
      <a:defRPr lang="en-US"/>
    </a:defPPr>
    <a:lvl1pPr algn="ctr" rtl="0" fontAlgn="base">
      <a:spcBef>
        <a:spcPct val="50000"/>
      </a:spcBef>
      <a:spcAft>
        <a:spcPct val="0"/>
      </a:spcAft>
      <a:defRPr sz="2000" kern="1200">
        <a:solidFill>
          <a:schemeClr val="tx1"/>
        </a:solidFill>
        <a:latin typeface="Arial" charset="0"/>
        <a:ea typeface="ＭＳ Ｐゴシック" charset="0"/>
        <a:cs typeface="ＭＳ Ｐゴシック" charset="0"/>
      </a:defRPr>
    </a:lvl1pPr>
    <a:lvl2pPr marL="457200" algn="ctr" rtl="0" fontAlgn="base">
      <a:spcBef>
        <a:spcPct val="50000"/>
      </a:spcBef>
      <a:spcAft>
        <a:spcPct val="0"/>
      </a:spcAft>
      <a:defRPr sz="2000" kern="1200">
        <a:solidFill>
          <a:schemeClr val="tx1"/>
        </a:solidFill>
        <a:latin typeface="Arial" charset="0"/>
        <a:ea typeface="ＭＳ Ｐゴシック" charset="0"/>
        <a:cs typeface="ＭＳ Ｐゴシック" charset="0"/>
      </a:defRPr>
    </a:lvl2pPr>
    <a:lvl3pPr marL="914400" algn="ctr" rtl="0" fontAlgn="base">
      <a:spcBef>
        <a:spcPct val="50000"/>
      </a:spcBef>
      <a:spcAft>
        <a:spcPct val="0"/>
      </a:spcAft>
      <a:defRPr sz="2000" kern="1200">
        <a:solidFill>
          <a:schemeClr val="tx1"/>
        </a:solidFill>
        <a:latin typeface="Arial" charset="0"/>
        <a:ea typeface="ＭＳ Ｐゴシック" charset="0"/>
        <a:cs typeface="ＭＳ Ｐゴシック" charset="0"/>
      </a:defRPr>
    </a:lvl3pPr>
    <a:lvl4pPr marL="1371600" algn="ctr" rtl="0" fontAlgn="base">
      <a:spcBef>
        <a:spcPct val="50000"/>
      </a:spcBef>
      <a:spcAft>
        <a:spcPct val="0"/>
      </a:spcAft>
      <a:defRPr sz="2000" kern="1200">
        <a:solidFill>
          <a:schemeClr val="tx1"/>
        </a:solidFill>
        <a:latin typeface="Arial" charset="0"/>
        <a:ea typeface="ＭＳ Ｐゴシック" charset="0"/>
        <a:cs typeface="ＭＳ Ｐゴシック" charset="0"/>
      </a:defRPr>
    </a:lvl4pPr>
    <a:lvl5pPr marL="1828800" algn="ctr" rtl="0" fontAlgn="base">
      <a:spcBef>
        <a:spcPct val="50000"/>
      </a:spcBef>
      <a:spcAft>
        <a:spcPct val="0"/>
      </a:spcAft>
      <a:defRPr sz="2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264">
          <p15:clr>
            <a:srgbClr val="A4A3A4"/>
          </p15:clr>
        </p15:guide>
        <p15:guide id="2" orient="horz" pos="1296">
          <p15:clr>
            <a:srgbClr val="A4A3A4"/>
          </p15:clr>
        </p15:guide>
        <p15:guide id="3" orient="horz" pos="528">
          <p15:clr>
            <a:srgbClr val="A4A3A4"/>
          </p15:clr>
        </p15:guide>
        <p15:guide id="4" orient="horz" pos="2208">
          <p15:clr>
            <a:srgbClr val="A4A3A4"/>
          </p15:clr>
        </p15:guide>
        <p15:guide id="5" pos="2880">
          <p15:clr>
            <a:srgbClr val="A4A3A4"/>
          </p15:clr>
        </p15:guide>
        <p15:guide id="6" pos="960">
          <p15:clr>
            <a:srgbClr val="A4A3A4"/>
          </p15:clr>
        </p15:guide>
        <p15:guide id="7" pos="4992">
          <p15:clr>
            <a:srgbClr val="A4A3A4"/>
          </p15:clr>
        </p15:guide>
        <p15:guide id="8" pos="216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18FDFF"/>
    <a:srgbClr val="0057AD"/>
    <a:srgbClr val="C20000"/>
    <a:srgbClr val="008000"/>
    <a:srgbClr val="00B050"/>
    <a:srgbClr val="61AA72"/>
    <a:srgbClr val="FF9999"/>
    <a:srgbClr val="FF990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3" autoAdjust="0"/>
    <p:restoredTop sz="73064" autoAdjust="0"/>
  </p:normalViewPr>
  <p:slideViewPr>
    <p:cSldViewPr snapToGrid="0">
      <p:cViewPr varScale="1">
        <p:scale>
          <a:sx n="83" d="100"/>
          <a:sy n="83" d="100"/>
        </p:scale>
        <p:origin x="2544" y="90"/>
      </p:cViewPr>
      <p:guideLst>
        <p:guide orient="horz" pos="3264"/>
        <p:guide orient="horz" pos="1296"/>
        <p:guide orient="horz" pos="528"/>
        <p:guide orient="horz" pos="2208"/>
        <p:guide pos="2880"/>
        <p:guide pos="960"/>
        <p:guide pos="4992"/>
        <p:guide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06"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7810" tIns="43905" rIns="87810" bIns="43905" numCol="1" anchor="t" anchorCtr="0" compatLnSpc="1">
            <a:prstTxWarp prst="textNoShape">
              <a:avLst/>
            </a:prstTxWarp>
          </a:bodyPr>
          <a:lstStyle>
            <a:lvl1pPr algn="l" defTabSz="877888">
              <a:spcBef>
                <a:spcPct val="0"/>
              </a:spcBef>
              <a:defRPr sz="1200">
                <a:latin typeface="Trebuchet MS" charset="0"/>
                <a:cs typeface="Arial" charset="0"/>
              </a:defRPr>
            </a:lvl1pPr>
          </a:lstStyle>
          <a:p>
            <a:pPr>
              <a:defRPr/>
            </a:pPr>
            <a:endParaRPr lang="en-US"/>
          </a:p>
        </p:txBody>
      </p:sp>
      <p:sp>
        <p:nvSpPr>
          <p:cNvPr id="4608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7810" tIns="43905" rIns="87810" bIns="43905" numCol="1" anchor="t" anchorCtr="0" compatLnSpc="1">
            <a:prstTxWarp prst="textNoShape">
              <a:avLst/>
            </a:prstTxWarp>
          </a:bodyPr>
          <a:lstStyle>
            <a:lvl1pPr algn="r" defTabSz="877888">
              <a:spcBef>
                <a:spcPct val="0"/>
              </a:spcBef>
              <a:defRPr sz="1200">
                <a:latin typeface="Trebuchet MS" charset="0"/>
                <a:cs typeface="Arial" charset="0"/>
              </a:defRPr>
            </a:lvl1pPr>
          </a:lstStyle>
          <a:p>
            <a:pPr>
              <a:defRPr/>
            </a:pPr>
            <a:fld id="{54A9B8CE-F397-C146-80BC-E2E93B6C71FF}" type="datetimeFigureOut">
              <a:rPr lang="en-US"/>
              <a:pPr>
                <a:defRPr/>
              </a:pPr>
              <a:t>4/27/2020</a:t>
            </a:fld>
            <a:endParaRPr lang="en-US"/>
          </a:p>
        </p:txBody>
      </p:sp>
      <p:sp>
        <p:nvSpPr>
          <p:cNvPr id="46084" name="Rectangle 4"/>
          <p:cNvSpPr>
            <a:spLocks noGrp="1" noChangeArrowheads="1"/>
          </p:cNvSpPr>
          <p:nvPr>
            <p:ph type="ftr" sz="quarter" idx="2"/>
          </p:nvPr>
        </p:nvSpPr>
        <p:spPr bwMode="auto">
          <a:xfrm>
            <a:off x="0" y="8831263"/>
            <a:ext cx="3038475"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7810" tIns="43905" rIns="87810" bIns="43905" numCol="1" anchor="b" anchorCtr="0" compatLnSpc="1">
            <a:prstTxWarp prst="textNoShape">
              <a:avLst/>
            </a:prstTxWarp>
          </a:bodyPr>
          <a:lstStyle>
            <a:lvl1pPr algn="l" defTabSz="877888">
              <a:spcBef>
                <a:spcPct val="0"/>
              </a:spcBef>
              <a:defRPr sz="1200">
                <a:latin typeface="Trebuchet MS" charset="0"/>
                <a:cs typeface="Arial" charset="0"/>
              </a:defRPr>
            </a:lvl1pPr>
          </a:lstStyle>
          <a:p>
            <a:pPr>
              <a:defRPr/>
            </a:pPr>
            <a:endParaRPr lang="en-US"/>
          </a:p>
        </p:txBody>
      </p:sp>
      <p:sp>
        <p:nvSpPr>
          <p:cNvPr id="46085" name="Rectangle 5"/>
          <p:cNvSpPr>
            <a:spLocks noGrp="1" noChangeArrowheads="1"/>
          </p:cNvSpPr>
          <p:nvPr>
            <p:ph type="sldNum" sz="quarter" idx="3"/>
          </p:nvPr>
        </p:nvSpPr>
        <p:spPr bwMode="auto">
          <a:xfrm>
            <a:off x="3970338" y="8831263"/>
            <a:ext cx="3038475"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7810" tIns="43905" rIns="87810" bIns="43905" numCol="1" anchor="b" anchorCtr="0" compatLnSpc="1">
            <a:prstTxWarp prst="textNoShape">
              <a:avLst/>
            </a:prstTxWarp>
          </a:bodyPr>
          <a:lstStyle>
            <a:lvl1pPr algn="r" defTabSz="877888">
              <a:spcBef>
                <a:spcPct val="0"/>
              </a:spcBef>
              <a:defRPr sz="1200">
                <a:latin typeface="Trebuchet MS" charset="0"/>
                <a:cs typeface="Arial" charset="0"/>
              </a:defRPr>
            </a:lvl1pPr>
          </a:lstStyle>
          <a:p>
            <a:pPr>
              <a:defRPr/>
            </a:pPr>
            <a:fld id="{B38BC5C3-CCAD-4447-8858-ACA194A85E71}" type="slidenum">
              <a:rPr lang="en-US"/>
              <a:pPr>
                <a:defRPr/>
              </a:pPr>
              <a:t>‹#›</a:t>
            </a:fld>
            <a:endParaRPr lang="en-US"/>
          </a:p>
        </p:txBody>
      </p:sp>
    </p:spTree>
    <p:extLst>
      <p:ext uri="{BB962C8B-B14F-4D97-AF65-F5344CB8AC3E}">
        <p14:creationId xmlns:p14="http://schemas.microsoft.com/office/powerpoint/2010/main" val="31652966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824" tIns="46412" rIns="92824" bIns="46412" numCol="1" anchor="t" anchorCtr="0" compatLnSpc="1">
            <a:prstTxWarp prst="textNoShape">
              <a:avLst/>
            </a:prstTxWarp>
          </a:bodyPr>
          <a:lstStyle>
            <a:lvl1pPr algn="l" defTabSz="877888">
              <a:spcBef>
                <a:spcPct val="0"/>
              </a:spcBef>
              <a:defRPr sz="1200">
                <a:latin typeface="Calibri" charset="0"/>
                <a:cs typeface="Arial" charset="0"/>
              </a:defRPr>
            </a:lvl1pPr>
          </a:lstStyle>
          <a:p>
            <a:pPr>
              <a:defRPr/>
            </a:pPr>
            <a:endParaRPr lang="en-US"/>
          </a:p>
        </p:txBody>
      </p:sp>
      <p:sp>
        <p:nvSpPr>
          <p:cNvPr id="3" name="Date Placeholder 2"/>
          <p:cNvSpPr>
            <a:spLocks noGrp="1"/>
          </p:cNvSpPr>
          <p:nvPr>
            <p:ph type="dt" idx="1"/>
          </p:nvPr>
        </p:nvSpPr>
        <p:spPr bwMode="auto">
          <a:xfrm>
            <a:off x="3970338" y="0"/>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824" tIns="46412" rIns="92824" bIns="46412" numCol="1" anchor="t" anchorCtr="0" compatLnSpc="1">
            <a:prstTxWarp prst="textNoShape">
              <a:avLst/>
            </a:prstTxWarp>
          </a:bodyPr>
          <a:lstStyle>
            <a:lvl1pPr algn="r" defTabSz="877888">
              <a:spcBef>
                <a:spcPct val="0"/>
              </a:spcBef>
              <a:defRPr sz="1200">
                <a:latin typeface="Calibri" charset="0"/>
                <a:cs typeface="Arial" charset="0"/>
              </a:defRPr>
            </a:lvl1pPr>
          </a:lstStyle>
          <a:p>
            <a:pPr>
              <a:defRPr/>
            </a:pPr>
            <a:fld id="{4FA5C295-61A2-EC47-873C-1E03FC867FF3}" type="datetimeFigureOut">
              <a:rPr lang="en-US"/>
              <a:pPr>
                <a:defRPr/>
              </a:pPr>
              <a:t>4/27/2020</a:t>
            </a:fld>
            <a:endParaRPr lang="en-US"/>
          </a:p>
        </p:txBody>
      </p:sp>
      <p:sp>
        <p:nvSpPr>
          <p:cNvPr id="4" name="Slide Image Placeholder 3"/>
          <p:cNvSpPr>
            <a:spLocks noGrp="1" noRot="1" noChangeAspect="1"/>
          </p:cNvSpPr>
          <p:nvPr>
            <p:ph type="sldImg" idx="2"/>
          </p:nvPr>
        </p:nvSpPr>
        <p:spPr>
          <a:xfrm>
            <a:off x="1181100" y="698500"/>
            <a:ext cx="4648200" cy="3484563"/>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bwMode="auto">
          <a:xfrm>
            <a:off x="701675" y="4416425"/>
            <a:ext cx="5607050" cy="418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824" tIns="46412" rIns="92824" bIns="4641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31263"/>
            <a:ext cx="3038475" cy="46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824" tIns="46412" rIns="92824" bIns="46412" numCol="1" anchor="b" anchorCtr="0" compatLnSpc="1">
            <a:prstTxWarp prst="textNoShape">
              <a:avLst/>
            </a:prstTxWarp>
          </a:bodyPr>
          <a:lstStyle>
            <a:lvl1pPr algn="l" defTabSz="877888">
              <a:spcBef>
                <a:spcPct val="0"/>
              </a:spcBef>
              <a:defRPr sz="1200">
                <a:latin typeface="Calibri" charset="0"/>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970338" y="8831263"/>
            <a:ext cx="3038475" cy="46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824" tIns="46412" rIns="92824" bIns="46412" numCol="1" anchor="b" anchorCtr="0" compatLnSpc="1">
            <a:prstTxWarp prst="textNoShape">
              <a:avLst/>
            </a:prstTxWarp>
          </a:bodyPr>
          <a:lstStyle>
            <a:lvl1pPr algn="r" defTabSz="877888">
              <a:spcBef>
                <a:spcPct val="0"/>
              </a:spcBef>
              <a:defRPr sz="1200">
                <a:latin typeface="Calibri" charset="0"/>
                <a:cs typeface="Arial" charset="0"/>
              </a:defRPr>
            </a:lvl1pPr>
          </a:lstStyle>
          <a:p>
            <a:pPr>
              <a:defRPr/>
            </a:pPr>
            <a:fld id="{3171B53C-6FB5-1141-9019-2E2BBD2A2E3D}" type="slidenum">
              <a:rPr lang="en-US"/>
              <a:pPr>
                <a:defRPr/>
              </a:pPr>
              <a:t>‹#›</a:t>
            </a:fld>
            <a:endParaRPr lang="en-US"/>
          </a:p>
        </p:txBody>
      </p:sp>
    </p:spTree>
    <p:extLst>
      <p:ext uri="{BB962C8B-B14F-4D97-AF65-F5344CB8AC3E}">
        <p14:creationId xmlns:p14="http://schemas.microsoft.com/office/powerpoint/2010/main" val="389910111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txBox="1">
            <a:spLocks noGrp="1" noChangeArrowheads="1"/>
          </p:cNvSpPr>
          <p:nvPr/>
        </p:nvSpPr>
        <p:spPr bwMode="auto">
          <a:xfrm>
            <a:off x="3969214" y="8826047"/>
            <a:ext cx="3035101" cy="464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3101" tIns="46551" rIns="93101" bIns="46551" anchor="b"/>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0"/>
              </a:spcBef>
            </a:pPr>
            <a:fld id="{3F718C63-A5D8-C142-942F-2E679C65897A}" type="slidenum">
              <a:rPr lang="ko-KR" altLang="en-US" sz="1300">
                <a:solidFill>
                  <a:prstClr val="black"/>
                </a:solidFill>
                <a:cs typeface="Gulim" charset="0"/>
              </a:rPr>
              <a:pPr algn="r" eaLnBrk="1" hangingPunct="1">
                <a:spcBef>
                  <a:spcPct val="0"/>
                </a:spcBef>
              </a:pPr>
              <a:t>0</a:t>
            </a:fld>
            <a:endParaRPr lang="en-US" altLang="ko-KR" sz="1300">
              <a:solidFill>
                <a:prstClr val="black"/>
              </a:solidFill>
              <a:cs typeface="Gulim" charset="0"/>
            </a:endParaRPr>
          </a:p>
        </p:txBody>
      </p:sp>
      <p:sp>
        <p:nvSpPr>
          <p:cNvPr id="103426" name="Rectangle 2"/>
          <p:cNvSpPr>
            <a:spLocks noGrp="1" noRot="1" noChangeAspect="1" noChangeArrowheads="1" noTextEdit="1"/>
          </p:cNvSpPr>
          <p:nvPr>
            <p:ph type="sldImg"/>
          </p:nvPr>
        </p:nvSpPr>
        <p:spPr>
          <a:xfrm>
            <a:off x="1179513" y="696913"/>
            <a:ext cx="4643437" cy="3484562"/>
          </a:xfrm>
          <a:ln/>
        </p:spPr>
      </p:sp>
      <p:sp>
        <p:nvSpPr>
          <p:cNvPr id="103427" name="Rectangle 3"/>
          <p:cNvSpPr>
            <a:spLocks noGrp="1" noChangeArrowheads="1"/>
          </p:cNvSpPr>
          <p:nvPr>
            <p:ph type="body" idx="1"/>
          </p:nvPr>
        </p:nvSpPr>
        <p:spPr>
          <a:xfrm>
            <a:off x="934111" y="4413024"/>
            <a:ext cx="5136092" cy="4180921"/>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3101" tIns="46551" rIns="93101" bIns="46551"/>
          <a:lstStyle/>
          <a:p>
            <a:endParaRPr lang="ko-KR" altLang="en-US" dirty="0">
              <a:latin typeface="Times New Roman" charset="0"/>
              <a:cs typeface="Gulim"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Here is an example showing how symbolic initialization could help to catch the Trojan. Assume we could start in a state with all the registers holding zero values, but the counter value is right before the trojan is going to go off. Then, the following EDDI-V test will catch the Trojan.</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9</a:t>
            </a:fld>
            <a:endParaRPr lang="en-US"/>
          </a:p>
        </p:txBody>
      </p:sp>
    </p:spTree>
    <p:extLst>
      <p:ext uri="{BB962C8B-B14F-4D97-AF65-F5344CB8AC3E}">
        <p14:creationId xmlns:p14="http://schemas.microsoft.com/office/powerpoint/2010/main" val="2753903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Here is an example showing how symbolic initialization could help to catch the Trojan. Assume we could start in a state with all the registers holding zero values, but the counter value is right before the trojan is going to go off. Then, the following EDDI-V test will catch the Trojan.</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10</a:t>
            </a:fld>
            <a:endParaRPr lang="en-US"/>
          </a:p>
        </p:txBody>
      </p:sp>
    </p:spTree>
    <p:extLst>
      <p:ext uri="{BB962C8B-B14F-4D97-AF65-F5344CB8AC3E}">
        <p14:creationId xmlns:p14="http://schemas.microsoft.com/office/powerpoint/2010/main" val="2149767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Here is an example showing how symbolic initialization could help to catch the Trojan. Assume we could start in a state with all the registers holding zero values, but the counter value is right before the trojan is going to go off. Then, the following EDDI-V test will catch the Trojan.</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11</a:t>
            </a:fld>
            <a:endParaRPr lang="en-US"/>
          </a:p>
        </p:txBody>
      </p:sp>
    </p:spTree>
    <p:extLst>
      <p:ext uri="{BB962C8B-B14F-4D97-AF65-F5344CB8AC3E}">
        <p14:creationId xmlns:p14="http://schemas.microsoft.com/office/powerpoint/2010/main" val="3938505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Now, in an unconstrained setup, the initial state is no longer required QED-consistent, and the initial state is no longer required to be reachable. The problem is that we may get false positives if the design is such that the ISA is not necessarily valid when we don’t start from a state reachable from a reset state.</a:t>
            </a:r>
          </a:p>
          <a:p>
            <a:endParaRPr lang="en-US" dirty="0"/>
          </a:p>
          <a:p>
            <a:r>
              <a:rPr lang="en-US" dirty="0"/>
              <a:t>Isn’t it simple to just constrain the tool to only reachable states? Not at all…</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12</a:t>
            </a:fld>
            <a:endParaRPr lang="en-US"/>
          </a:p>
        </p:txBody>
      </p:sp>
    </p:spTree>
    <p:extLst>
      <p:ext uri="{BB962C8B-B14F-4D97-AF65-F5344CB8AC3E}">
        <p14:creationId xmlns:p14="http://schemas.microsoft.com/office/powerpoint/2010/main" val="2999272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Here is an example showing how a false positive can happen – lets say we started the test in a state where the registers are not QED consistent. Then we will fail multiple checks, even with no Trojan.</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13</a:t>
            </a:fld>
            <a:endParaRPr lang="en-US"/>
          </a:p>
        </p:txBody>
      </p:sp>
    </p:spTree>
    <p:extLst>
      <p:ext uri="{BB962C8B-B14F-4D97-AF65-F5344CB8AC3E}">
        <p14:creationId xmlns:p14="http://schemas.microsoft.com/office/powerpoint/2010/main" val="3808563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Here is an example showing how a false positive can happen – lets say we started the test in a state where the registers are not QED consistent. Then we will fail multiple checks, even with no Trojan.</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14</a:t>
            </a:fld>
            <a:endParaRPr lang="en-US"/>
          </a:p>
        </p:txBody>
      </p:sp>
    </p:spTree>
    <p:extLst>
      <p:ext uri="{BB962C8B-B14F-4D97-AF65-F5344CB8AC3E}">
        <p14:creationId xmlns:p14="http://schemas.microsoft.com/office/powerpoint/2010/main" val="974794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Here is an example showing how a false positive can happen – lets say we started the test in a state where the registers are not QED consistent. Then we will fail multiple checks, even with no Trojan.</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15</a:t>
            </a:fld>
            <a:endParaRPr lang="en-US"/>
          </a:p>
        </p:txBody>
      </p:sp>
    </p:spTree>
    <p:extLst>
      <p:ext uri="{BB962C8B-B14F-4D97-AF65-F5344CB8AC3E}">
        <p14:creationId xmlns:p14="http://schemas.microsoft.com/office/powerpoint/2010/main" val="1493863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Here is an example showing how a false positive can happen – lets say we started the test in a state where the registers are not QED consistent. Then we will fail multiple checks, even with no Trojan.</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16</a:t>
            </a:fld>
            <a:endParaRPr lang="en-US"/>
          </a:p>
        </p:txBody>
      </p:sp>
    </p:spTree>
    <p:extLst>
      <p:ext uri="{BB962C8B-B14F-4D97-AF65-F5344CB8AC3E}">
        <p14:creationId xmlns:p14="http://schemas.microsoft.com/office/powerpoint/2010/main" val="3627188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Here is an example showing how a false positive can happen – lets say we started the test in a state where the registers are not QED consistent. Then we will fail multiple checks, even with no Trojan.</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17</a:t>
            </a:fld>
            <a:endParaRPr lang="en-US"/>
          </a:p>
        </p:txBody>
      </p:sp>
    </p:spTree>
    <p:extLst>
      <p:ext uri="{BB962C8B-B14F-4D97-AF65-F5344CB8AC3E}">
        <p14:creationId xmlns:p14="http://schemas.microsoft.com/office/powerpoint/2010/main" val="1475448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dirty="0"/>
              <a:t>Therefore, we require some constraints on the starting state and a definition of what is ”correct behavior” of the processor core.</a:t>
            </a:r>
          </a:p>
          <a:p>
            <a:endParaRPr lang="en-US" dirty="0"/>
          </a:p>
          <a:p>
            <a:r>
              <a:rPr lang="en-US" dirty="0"/>
              <a:t>In experiments, we are able to observe the following.</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18</a:t>
            </a:fld>
            <a:endParaRPr lang="en-US"/>
          </a:p>
        </p:txBody>
      </p:sp>
    </p:spTree>
    <p:extLst>
      <p:ext uri="{BB962C8B-B14F-4D97-AF65-F5344CB8AC3E}">
        <p14:creationId xmlns:p14="http://schemas.microsoft.com/office/powerpoint/2010/main" val="1351312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Explain what a hardware Trojan is, and explain that in this talk we are only talking about Trojans which cause incorrect logic value(s), and exist in pre-silicon design.</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Also our goal is to simply detect the Trojan (not fix it).</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1</a:t>
            </a:fld>
            <a:endParaRPr lang="en-US"/>
          </a:p>
        </p:txBody>
      </p:sp>
    </p:spTree>
    <p:extLst>
      <p:ext uri="{BB962C8B-B14F-4D97-AF65-F5344CB8AC3E}">
        <p14:creationId xmlns:p14="http://schemas.microsoft.com/office/powerpoint/2010/main" val="2219387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Now – to get into details of what experiments we did.. We inserted a wide variety of Trojans into RISC-V cores.</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19</a:t>
            </a:fld>
            <a:endParaRPr lang="en-US"/>
          </a:p>
        </p:txBody>
      </p:sp>
    </p:spTree>
    <p:extLst>
      <p:ext uri="{BB962C8B-B14F-4D97-AF65-F5344CB8AC3E}">
        <p14:creationId xmlns:p14="http://schemas.microsoft.com/office/powerpoint/2010/main" val="1224198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First – we detected all of these Trojans, with no false positives.</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20</a:t>
            </a:fld>
            <a:endParaRPr lang="en-US"/>
          </a:p>
        </p:txBody>
      </p:sp>
    </p:spTree>
    <p:extLst>
      <p:ext uri="{BB962C8B-B14F-4D97-AF65-F5344CB8AC3E}">
        <p14:creationId xmlns:p14="http://schemas.microsoft.com/office/powerpoint/2010/main" val="1915480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And here are more details about the bug trace lengths produced as well as the runtime required for finding these Trojans.</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21</a:t>
            </a:fld>
            <a:endParaRPr lang="en-US"/>
          </a:p>
        </p:txBody>
      </p:sp>
    </p:spTree>
    <p:extLst>
      <p:ext uri="{BB962C8B-B14F-4D97-AF65-F5344CB8AC3E}">
        <p14:creationId xmlns:p14="http://schemas.microsoft.com/office/powerpoint/2010/main" val="3735092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Future Work</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22</a:t>
            </a:fld>
            <a:endParaRPr lang="en-US"/>
          </a:p>
        </p:txBody>
      </p:sp>
    </p:spTree>
    <p:extLst>
      <p:ext uri="{BB962C8B-B14F-4D97-AF65-F5344CB8AC3E}">
        <p14:creationId xmlns:p14="http://schemas.microsoft.com/office/powerpoint/2010/main" val="495628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Backup Slides Follow</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23</a:t>
            </a:fld>
            <a:endParaRPr lang="en-US"/>
          </a:p>
        </p:txBody>
      </p:sp>
    </p:spTree>
    <p:extLst>
      <p:ext uri="{BB962C8B-B14F-4D97-AF65-F5344CB8AC3E}">
        <p14:creationId xmlns:p14="http://schemas.microsoft.com/office/powerpoint/2010/main" val="567246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dirty="0"/>
              <a:t>The first assumption states that if we have the same operation on the same data, it writes the same result to state. Also the context within program has no impact.</a:t>
            </a:r>
          </a:p>
          <a:p>
            <a:endParaRPr lang="en-US" dirty="0"/>
          </a:p>
          <a:p>
            <a:r>
              <a:rPr lang="en-US" dirty="0"/>
              <a:t>An example is shown here. Importantly – we do not say assume anything about Rd1 and Rd2 having value ‘3’. We just require that the value written is consistent between the two computations.</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24</a:t>
            </a:fld>
            <a:endParaRPr lang="en-US"/>
          </a:p>
        </p:txBody>
      </p:sp>
    </p:spTree>
    <p:extLst>
      <p:ext uri="{BB962C8B-B14F-4D97-AF65-F5344CB8AC3E}">
        <p14:creationId xmlns:p14="http://schemas.microsoft.com/office/powerpoint/2010/main" val="129391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dirty="0"/>
              <a:t>Second assumption states that anytime we have a dependency, the </a:t>
            </a:r>
            <a:r>
              <a:rPr lang="en-US" dirty="0" err="1"/>
              <a:t>latestt</a:t>
            </a:r>
            <a:r>
              <a:rPr lang="en-US" dirty="0"/>
              <a:t> data is forwarded to be used in the dependent instruction.</a:t>
            </a:r>
          </a:p>
          <a:p>
            <a:endParaRPr lang="en-US" dirty="0"/>
          </a:p>
          <a:p>
            <a:r>
              <a:rPr lang="en-US" dirty="0"/>
              <a:t>An example is shown here.</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25</a:t>
            </a:fld>
            <a:endParaRPr lang="en-US"/>
          </a:p>
        </p:txBody>
      </p:sp>
    </p:spTree>
    <p:extLst>
      <p:ext uri="{BB962C8B-B14F-4D97-AF65-F5344CB8AC3E}">
        <p14:creationId xmlns:p14="http://schemas.microsoft.com/office/powerpoint/2010/main" val="209555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dirty="0"/>
              <a:t>Now lets talk about constraints on starting state.</a:t>
            </a:r>
          </a:p>
          <a:p>
            <a:endParaRPr lang="en-US" dirty="0"/>
          </a:p>
          <a:p>
            <a:r>
              <a:rPr lang="en-US" dirty="0"/>
              <a:t>We define symbolic in flight instructions to mean unfinished instructions. These exist because the design initializes the state of the system, and therefore it populates the state bits throughout the pipeline (which would normally include the state bits for instructions that are still passing through the pipeline).</a:t>
            </a:r>
          </a:p>
          <a:p>
            <a:endParaRPr lang="en-US" dirty="0"/>
          </a:p>
          <a:p>
            <a:r>
              <a:rPr lang="en-US" dirty="0"/>
              <a:t>Then constraint 1 says there exists a finite time by which SIF instructions done.</a:t>
            </a:r>
          </a:p>
          <a:p>
            <a:endParaRPr lang="en-US" dirty="0"/>
          </a:p>
          <a:p>
            <a:r>
              <a:rPr lang="en-US" dirty="0"/>
              <a:t>Then constraint 2 states that also the architectural state is QED-consistent at that time.</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26</a:t>
            </a:fld>
            <a:endParaRPr lang="en-US"/>
          </a:p>
        </p:txBody>
      </p:sp>
    </p:spTree>
    <p:extLst>
      <p:ext uri="{BB962C8B-B14F-4D97-AF65-F5344CB8AC3E}">
        <p14:creationId xmlns:p14="http://schemas.microsoft.com/office/powerpoint/2010/main" val="871792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Constraint 3 simply states that if the operand data of any instruction was available at TC, it matches what is stored in the architectural state then. If not, it is waiting on an earlier instruction.</a:t>
            </a:r>
          </a:p>
          <a:p>
            <a:endParaRPr lang="en-US" dirty="0"/>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27</a:t>
            </a:fld>
            <a:endParaRPr lang="en-US"/>
          </a:p>
        </p:txBody>
      </p:sp>
    </p:spTree>
    <p:extLst>
      <p:ext uri="{BB962C8B-B14F-4D97-AF65-F5344CB8AC3E}">
        <p14:creationId xmlns:p14="http://schemas.microsoft.com/office/powerpoint/2010/main" val="1431411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dirty="0"/>
              <a:t>Here is an illustration of the QED-constraints for an in-order three-stage pipeline.</a:t>
            </a:r>
          </a:p>
          <a:p>
            <a:r>
              <a:rPr lang="en-US" dirty="0"/>
              <a:t>The initialization – happens first. All SIF instructions that are flowing through the pipeline are shown in yellow. The state is shown on the right.</a:t>
            </a:r>
          </a:p>
          <a:p>
            <a:endParaRPr lang="en-US" dirty="0"/>
          </a:p>
          <a:p>
            <a:r>
              <a:rPr lang="en-US" dirty="0"/>
              <a:t>The starting state is not QED- consistent, but after the first SIF instruction commits it is. Afterwards, the first SQED instruction is fetched..</a:t>
            </a:r>
          </a:p>
          <a:p>
            <a:endParaRPr lang="en-US" dirty="0"/>
          </a:p>
          <a:p>
            <a:r>
              <a:rPr lang="en-US" dirty="0"/>
              <a:t>After two cycles, we reach TC (all the orange stuff – SIF stuff is out of the pipeline. Then, the first SQED instruction commits, and the duplicates follow.</a:t>
            </a:r>
          </a:p>
          <a:p>
            <a:endParaRPr lang="en-US" dirty="0"/>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28</a:t>
            </a:fld>
            <a:endParaRPr lang="en-US"/>
          </a:p>
        </p:txBody>
      </p:sp>
    </p:spTree>
    <p:extLst>
      <p:ext uri="{BB962C8B-B14F-4D97-AF65-F5344CB8AC3E}">
        <p14:creationId xmlns:p14="http://schemas.microsoft.com/office/powerpoint/2010/main" val="2200876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Why is this problem difficult to solve?</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First we give an example of a hardware Trojan that causes incorrect values in a processor core. There is a long counter, in the design that requires 2^127 clock cycles to activate an attack. The opcode of the current instruction is changed to ‘NOP’ when the Trojan activates. </a:t>
            </a:r>
          </a:p>
          <a:p>
            <a:endParaRPr lang="en-US" dirty="0"/>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2</a:t>
            </a:fld>
            <a:endParaRPr lang="en-US"/>
          </a:p>
        </p:txBody>
      </p:sp>
    </p:spTree>
    <p:extLst>
      <p:ext uri="{BB962C8B-B14F-4D97-AF65-F5344CB8AC3E}">
        <p14:creationId xmlns:p14="http://schemas.microsoft.com/office/powerpoint/2010/main" val="4056796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Here are the details on activation criteria.</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29</a:t>
            </a:fld>
            <a:endParaRPr lang="en-US"/>
          </a:p>
        </p:txBody>
      </p:sp>
    </p:spTree>
    <p:extLst>
      <p:ext uri="{BB962C8B-B14F-4D97-AF65-F5344CB8AC3E}">
        <p14:creationId xmlns:p14="http://schemas.microsoft.com/office/powerpoint/2010/main" val="1366129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Here are the details on trojan effects.</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30</a:t>
            </a:fld>
            <a:endParaRPr lang="en-US"/>
          </a:p>
        </p:txBody>
      </p:sp>
    </p:spTree>
    <p:extLst>
      <p:ext uri="{BB962C8B-B14F-4D97-AF65-F5344CB8AC3E}">
        <p14:creationId xmlns:p14="http://schemas.microsoft.com/office/powerpoint/2010/main" val="3592367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Here are the details on trojan effects.</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31</a:t>
            </a:fld>
            <a:endParaRPr lang="en-US"/>
          </a:p>
        </p:txBody>
      </p:sp>
    </p:spTree>
    <p:extLst>
      <p:ext uri="{BB962C8B-B14F-4D97-AF65-F5344CB8AC3E}">
        <p14:creationId xmlns:p14="http://schemas.microsoft.com/office/powerpoint/2010/main" val="220231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xfrm>
            <a:off x="1257300" y="719138"/>
            <a:ext cx="4802188" cy="3602037"/>
          </a:xfrm>
          <a:ln/>
        </p:spPr>
      </p:sp>
      <p:sp>
        <p:nvSpPr>
          <p:cNvPr id="37890" name="Rectangle 3"/>
          <p:cNvSpPr>
            <a:spLocks noGrp="1" noChangeArrowheads="1"/>
          </p:cNvSpPr>
          <p:nvPr>
            <p:ph type="body" idx="1"/>
          </p:nvPr>
        </p:nvSpPr>
        <p:spPr>
          <a:xfrm>
            <a:off x="976313" y="4560888"/>
            <a:ext cx="5362575" cy="43211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949325"/>
            <a:endParaRPr lang="en-US" dirty="0">
              <a:latin typeface="Times New Roman" charset="0"/>
            </a:endParaRPr>
          </a:p>
        </p:txBody>
      </p:sp>
    </p:spTree>
    <p:extLst>
      <p:ext uri="{BB962C8B-B14F-4D97-AF65-F5344CB8AC3E}">
        <p14:creationId xmlns:p14="http://schemas.microsoft.com/office/powerpoint/2010/main" val="3838773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xfrm>
            <a:off x="1266825" y="725488"/>
            <a:ext cx="4784725" cy="3587750"/>
          </a:xfrm>
          <a:ln/>
        </p:spPr>
      </p:sp>
      <p:sp>
        <p:nvSpPr>
          <p:cNvPr id="10240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latin typeface="Arial" charset="0"/>
              </a:rPr>
              <a:t>First, need to explain what QED tests are and what the EDDI-V transformation does.</a:t>
            </a:r>
          </a:p>
        </p:txBody>
      </p:sp>
      <p:sp>
        <p:nvSpPr>
          <p:cNvPr id="102403" name="Slide Number Placeholder 3"/>
          <p:cNvSpPr txBox="1">
            <a:spLocks noGrp="1"/>
          </p:cNvSpPr>
          <p:nvPr/>
        </p:nvSpPr>
        <p:spPr bwMode="auto">
          <a:xfrm>
            <a:off x="4144963" y="9121775"/>
            <a:ext cx="3171825"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20585" tIns="0" rIns="20585" bIns="0" anchor="b"/>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099317E7-D806-CE4C-9279-C6932221E95D}" type="slidenum">
              <a:rPr lang="ko-KR" altLang="en-US" sz="1300" i="1">
                <a:solidFill>
                  <a:prstClr val="black"/>
                </a:solidFill>
                <a:ea typeface="Gulim" charset="0"/>
                <a:cs typeface="Gulim" charset="0"/>
              </a:rPr>
              <a:pPr algn="r" eaLnBrk="1" hangingPunct="1"/>
              <a:t>4</a:t>
            </a:fld>
            <a:endParaRPr lang="en-US" altLang="ko-KR" sz="1300" i="1">
              <a:solidFill>
                <a:prstClr val="black"/>
              </a:solidFill>
              <a:ea typeface="Gulim" charset="0"/>
              <a:cs typeface="Gulim" charset="0"/>
            </a:endParaRPr>
          </a:p>
        </p:txBody>
      </p:sp>
    </p:spTree>
    <p:extLst>
      <p:ext uri="{BB962C8B-B14F-4D97-AF65-F5344CB8AC3E}">
        <p14:creationId xmlns:p14="http://schemas.microsoft.com/office/powerpoint/2010/main" val="1596045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xfrm>
            <a:off x="1257300" y="719138"/>
            <a:ext cx="4802188" cy="3602037"/>
          </a:xfrm>
          <a:ln/>
        </p:spPr>
      </p:sp>
      <p:sp>
        <p:nvSpPr>
          <p:cNvPr id="37890" name="Rectangle 3"/>
          <p:cNvSpPr>
            <a:spLocks noGrp="1" noChangeArrowheads="1"/>
          </p:cNvSpPr>
          <p:nvPr>
            <p:ph type="body" idx="1"/>
          </p:nvPr>
        </p:nvSpPr>
        <p:spPr>
          <a:xfrm>
            <a:off x="976313" y="4560888"/>
            <a:ext cx="5362575" cy="43211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949325"/>
            <a:endParaRPr lang="en-US" dirty="0">
              <a:latin typeface="Times New Roman" charset="0"/>
            </a:endParaRPr>
          </a:p>
        </p:txBody>
      </p:sp>
    </p:spTree>
    <p:extLst>
      <p:ext uri="{BB962C8B-B14F-4D97-AF65-F5344CB8AC3E}">
        <p14:creationId xmlns:p14="http://schemas.microsoft.com/office/powerpoint/2010/main" val="320813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As you can see, formal is what enables the exhaustiveness of the approach.</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6</a:t>
            </a:fld>
            <a:endParaRPr lang="en-US"/>
          </a:p>
        </p:txBody>
      </p:sp>
    </p:spTree>
    <p:extLst>
      <p:ext uri="{BB962C8B-B14F-4D97-AF65-F5344CB8AC3E}">
        <p14:creationId xmlns:p14="http://schemas.microsoft.com/office/powerpoint/2010/main" val="2357979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Why does SQED have trouble finding such a Trojan?</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As you recall, the tool gradually unrolls the circuit one clock cycle at a time and searches for a counterexample at each unrolling.</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From our experiments, we have observed that BMC typically runs up to around 30 cycles for large processor cores. If starting from reset, this is clearly not enough for the Trojan to activate, so the tool will end up not considering any states where the Trojan could activate. In other words, the EDDI-V test shown on the previous slide wouldn’t even be considered.</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But as we explained, we could also start the formal analysis from a starting state that is not a reset state. How about that? Clearly, we need to start in a state that is within 30 cycles of the Trojan activation. The problem is the Trojan design is not known a priori – we would not know how long the simulation is supposed to run for to get to such a “close state”, and we cannot even verify if a state is close to that. </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7</a:t>
            </a:fld>
            <a:endParaRPr lang="en-US"/>
          </a:p>
        </p:txBody>
      </p:sp>
    </p:spTree>
    <p:extLst>
      <p:ext uri="{BB962C8B-B14F-4D97-AF65-F5344CB8AC3E}">
        <p14:creationId xmlns:p14="http://schemas.microsoft.com/office/powerpoint/2010/main" val="414675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Therefore, we want to be able to relax the assumption of starting in a concrete QED-consistent state, and allow the input state as well to be chosen by the formal tool. For example, ideally, we would like to start formal analysis right before the Trojan activates, so BMC will be effective again. </a:t>
            </a:r>
          </a:p>
        </p:txBody>
      </p:sp>
      <p:sp>
        <p:nvSpPr>
          <p:cNvPr id="4" name="Slide Number Placeholder 3"/>
          <p:cNvSpPr>
            <a:spLocks noGrp="1"/>
          </p:cNvSpPr>
          <p:nvPr>
            <p:ph type="sldNum" sz="quarter" idx="10"/>
          </p:nvPr>
        </p:nvSpPr>
        <p:spPr/>
        <p:txBody>
          <a:bodyPr/>
          <a:lstStyle/>
          <a:p>
            <a:pPr>
              <a:defRPr/>
            </a:pPr>
            <a:fld id="{3171B53C-6FB5-1141-9019-2E2BBD2A2E3D}" type="slidenum">
              <a:rPr lang="en-US" smtClean="0"/>
              <a:pPr>
                <a:defRPr/>
              </a:pPr>
              <a:t>8</a:t>
            </a:fld>
            <a:endParaRPr lang="en-US"/>
          </a:p>
        </p:txBody>
      </p:sp>
    </p:spTree>
    <p:extLst>
      <p:ext uri="{BB962C8B-B14F-4D97-AF65-F5344CB8AC3E}">
        <p14:creationId xmlns:p14="http://schemas.microsoft.com/office/powerpoint/2010/main" val="3596682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9018"/>
            <a:ext cx="7978410" cy="538162"/>
          </a:xfrm>
        </p:spPr>
        <p:txBody>
          <a:bodyPr/>
          <a:lstStyle>
            <a:lvl1pPr>
              <a:defRPr>
                <a:solidFill>
                  <a:srgbClr val="D5EBFF"/>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sldNum" sz="quarter" idx="10"/>
          </p:nvPr>
        </p:nvSpPr>
        <p:spPr>
          <a:xfrm>
            <a:off x="7477125" y="6540500"/>
            <a:ext cx="1665288" cy="315913"/>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pPr algn="l">
              <a:spcBef>
                <a:spcPct val="0"/>
              </a:spcBef>
              <a:defRPr/>
            </a:pPr>
            <a:fld id="{BAEDCB38-AAA1-584F-BB24-68C5136B1C4A}" type="slidenum">
              <a:rPr lang="en-US" sz="1800">
                <a:solidFill>
                  <a:srgbClr val="FFFFFF"/>
                </a:solidFill>
              </a:rPr>
              <a:pPr algn="l">
                <a:spcBef>
                  <a:spcPct val="0"/>
                </a:spcBef>
                <a:defRPr/>
              </a:pPr>
              <a:t>‹#›</a:t>
            </a:fld>
            <a:endParaRPr lang="en-US" sz="1800">
              <a:solidFill>
                <a:srgbClr val="FFFFFF"/>
              </a:solidFill>
            </a:endParaRPr>
          </a:p>
        </p:txBody>
      </p:sp>
    </p:spTree>
    <p:extLst>
      <p:ext uri="{BB962C8B-B14F-4D97-AF65-F5344CB8AC3E}">
        <p14:creationId xmlns:p14="http://schemas.microsoft.com/office/powerpoint/2010/main" val="4211450306"/>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4188" y="457200"/>
            <a:ext cx="1998662" cy="605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57200"/>
            <a:ext cx="5843588" cy="605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sldNum" sz="quarter" idx="10"/>
          </p:nvPr>
        </p:nvSpPr>
        <p:spPr>
          <a:xfrm>
            <a:off x="7477125" y="6540500"/>
            <a:ext cx="1665288" cy="315913"/>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pPr algn="l">
              <a:spcBef>
                <a:spcPct val="0"/>
              </a:spcBef>
              <a:defRPr/>
            </a:pPr>
            <a:fld id="{43FBB69A-2C80-DC49-AB5C-9E17125FF4C6}" type="slidenum">
              <a:rPr lang="en-US" sz="1800">
                <a:solidFill>
                  <a:srgbClr val="FFFFFF"/>
                </a:solidFill>
              </a:rPr>
              <a:pPr algn="l">
                <a:spcBef>
                  <a:spcPct val="0"/>
                </a:spcBef>
                <a:defRPr/>
              </a:pPr>
              <a:t>‹#›</a:t>
            </a:fld>
            <a:endParaRPr lang="en-US" sz="1800">
              <a:solidFill>
                <a:srgbClr val="FFFFFF"/>
              </a:solidFill>
            </a:endParaRPr>
          </a:p>
        </p:txBody>
      </p:sp>
    </p:spTree>
    <p:extLst>
      <p:ext uri="{BB962C8B-B14F-4D97-AF65-F5344CB8AC3E}">
        <p14:creationId xmlns:p14="http://schemas.microsoft.com/office/powerpoint/2010/main" val="88472997"/>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994650" cy="1143000"/>
          </a:xfrm>
        </p:spPr>
        <p:txBody>
          <a:bodyPr/>
          <a:lstStyle/>
          <a:p>
            <a:r>
              <a:rPr lang="en-US"/>
              <a:t>Click to edit Master title style</a:t>
            </a:r>
          </a:p>
        </p:txBody>
      </p:sp>
      <p:sp>
        <p:nvSpPr>
          <p:cNvPr id="3" name="Text Placeholder 2"/>
          <p:cNvSpPr>
            <a:spLocks noGrp="1"/>
          </p:cNvSpPr>
          <p:nvPr>
            <p:ph type="body" sz="half" idx="1"/>
          </p:nvPr>
        </p:nvSpPr>
        <p:spPr>
          <a:xfrm>
            <a:off x="838200" y="1797050"/>
            <a:ext cx="3917950" cy="4718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908550" y="1797050"/>
            <a:ext cx="3919538" cy="4718050"/>
          </a:xfrm>
        </p:spPr>
        <p:txBody>
          <a:bodyPr/>
          <a:lstStyle/>
          <a:p>
            <a:pPr lvl="0"/>
            <a:r>
              <a:rPr lang="en-US" noProof="0"/>
              <a:t>Click icon to add chart</a:t>
            </a:r>
          </a:p>
        </p:txBody>
      </p:sp>
      <p:sp>
        <p:nvSpPr>
          <p:cNvPr id="5" name="Rectangle 2"/>
          <p:cNvSpPr>
            <a:spLocks noGrp="1" noChangeArrowheads="1"/>
          </p:cNvSpPr>
          <p:nvPr>
            <p:ph type="sldNum" sz="quarter" idx="10"/>
          </p:nvPr>
        </p:nvSpPr>
        <p:spPr>
          <a:xfrm>
            <a:off x="7477125" y="6540500"/>
            <a:ext cx="1665288" cy="315913"/>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pPr algn="l">
              <a:spcBef>
                <a:spcPct val="0"/>
              </a:spcBef>
              <a:defRPr/>
            </a:pPr>
            <a:fld id="{97BB7E19-496C-3D43-805E-28E7A8E5BEA0}" type="slidenum">
              <a:rPr lang="en-US" sz="1800">
                <a:solidFill>
                  <a:srgbClr val="FFFFFF"/>
                </a:solidFill>
              </a:rPr>
              <a:pPr algn="l">
                <a:spcBef>
                  <a:spcPct val="0"/>
                </a:spcBef>
                <a:defRPr/>
              </a:pPr>
              <a:t>‹#›</a:t>
            </a:fld>
            <a:endParaRPr lang="en-US" sz="1800">
              <a:solidFill>
                <a:srgbClr val="FFFFFF"/>
              </a:solidFill>
            </a:endParaRPr>
          </a:p>
        </p:txBody>
      </p:sp>
    </p:spTree>
    <p:extLst>
      <p:ext uri="{BB962C8B-B14F-4D97-AF65-F5344CB8AC3E}">
        <p14:creationId xmlns:p14="http://schemas.microsoft.com/office/powerpoint/2010/main" val="417718601"/>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994650" cy="1143000"/>
          </a:xfrm>
        </p:spPr>
        <p:txBody>
          <a:bodyPr/>
          <a:lstStyle/>
          <a:p>
            <a:r>
              <a:rPr lang="en-US"/>
              <a:t>Click to edit Master title style</a:t>
            </a:r>
          </a:p>
        </p:txBody>
      </p:sp>
      <p:sp>
        <p:nvSpPr>
          <p:cNvPr id="3" name="Text Placeholder 2"/>
          <p:cNvSpPr>
            <a:spLocks noGrp="1"/>
          </p:cNvSpPr>
          <p:nvPr>
            <p:ph type="body" sz="half" idx="1"/>
          </p:nvPr>
        </p:nvSpPr>
        <p:spPr>
          <a:xfrm>
            <a:off x="838200" y="1797050"/>
            <a:ext cx="3917950" cy="4718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08550" y="1797050"/>
            <a:ext cx="3919538" cy="2282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08550" y="4232275"/>
            <a:ext cx="3919538" cy="2282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p:cNvSpPr>
            <a:spLocks noGrp="1" noChangeArrowheads="1"/>
          </p:cNvSpPr>
          <p:nvPr>
            <p:ph type="sldNum" sz="quarter" idx="10"/>
          </p:nvPr>
        </p:nvSpPr>
        <p:spPr>
          <a:xfrm>
            <a:off x="7477125" y="6540500"/>
            <a:ext cx="1665288" cy="315913"/>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pPr algn="l">
              <a:spcBef>
                <a:spcPct val="0"/>
              </a:spcBef>
              <a:defRPr/>
            </a:pPr>
            <a:fld id="{18AA0F06-7B87-9949-8E5A-0699B7ADA8E8}" type="slidenum">
              <a:rPr lang="en-US" sz="1800">
                <a:solidFill>
                  <a:srgbClr val="FFFFFF"/>
                </a:solidFill>
              </a:rPr>
              <a:pPr algn="l">
                <a:spcBef>
                  <a:spcPct val="0"/>
                </a:spcBef>
                <a:defRPr/>
              </a:pPr>
              <a:t>‹#›</a:t>
            </a:fld>
            <a:endParaRPr lang="en-US" sz="1800">
              <a:solidFill>
                <a:srgbClr val="FFFFFF"/>
              </a:solidFill>
            </a:endParaRPr>
          </a:p>
        </p:txBody>
      </p:sp>
    </p:spTree>
    <p:extLst>
      <p:ext uri="{BB962C8B-B14F-4D97-AF65-F5344CB8AC3E}">
        <p14:creationId xmlns:p14="http://schemas.microsoft.com/office/powerpoint/2010/main" val="3641241894"/>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994650" cy="1143000"/>
          </a:xfrm>
        </p:spPr>
        <p:txBody>
          <a:bodyPr/>
          <a:lstStyle/>
          <a:p>
            <a:r>
              <a:rPr lang="en-US"/>
              <a:t>Click to edit Master title style</a:t>
            </a:r>
          </a:p>
        </p:txBody>
      </p:sp>
      <p:sp>
        <p:nvSpPr>
          <p:cNvPr id="3" name="Text Placeholder 2"/>
          <p:cNvSpPr>
            <a:spLocks noGrp="1"/>
          </p:cNvSpPr>
          <p:nvPr>
            <p:ph type="body" sz="half" idx="1"/>
          </p:nvPr>
        </p:nvSpPr>
        <p:spPr>
          <a:xfrm>
            <a:off x="838200" y="1797050"/>
            <a:ext cx="3917950" cy="4718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8550" y="1797050"/>
            <a:ext cx="3919538" cy="4718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sldNum" sz="quarter" idx="10"/>
          </p:nvPr>
        </p:nvSpPr>
        <p:spPr>
          <a:xfrm>
            <a:off x="7477125" y="6540500"/>
            <a:ext cx="1665288" cy="315913"/>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pPr algn="l">
              <a:spcBef>
                <a:spcPct val="0"/>
              </a:spcBef>
              <a:defRPr/>
            </a:pPr>
            <a:fld id="{AA24D3D2-906A-E649-A50D-2DE71A87A3CF}" type="slidenum">
              <a:rPr lang="en-US" sz="1800">
                <a:solidFill>
                  <a:srgbClr val="FFFFFF"/>
                </a:solidFill>
              </a:rPr>
              <a:pPr algn="l">
                <a:spcBef>
                  <a:spcPct val="0"/>
                </a:spcBef>
                <a:defRPr/>
              </a:pPr>
              <a:t>‹#›</a:t>
            </a:fld>
            <a:endParaRPr lang="en-US" sz="1800">
              <a:solidFill>
                <a:srgbClr val="FFFFFF"/>
              </a:solidFill>
            </a:endParaRPr>
          </a:p>
        </p:txBody>
      </p:sp>
    </p:spTree>
    <p:extLst>
      <p:ext uri="{BB962C8B-B14F-4D97-AF65-F5344CB8AC3E}">
        <p14:creationId xmlns:p14="http://schemas.microsoft.com/office/powerpoint/2010/main" val="606711848"/>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1600" b="1">
              <a:solidFill>
                <a:srgbClr val="FFFFFF"/>
              </a:solidFill>
              <a:latin typeface="Arial"/>
              <a:ea typeface="ＭＳ Ｐゴシック" charset="0"/>
              <a:cs typeface="Arial" charset="0"/>
            </a:endParaRPr>
          </a:p>
        </p:txBody>
      </p:sp>
      <p:sp>
        <p:nvSpPr>
          <p:cNvPr id="5" name="Rectangle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1600" b="1">
              <a:solidFill>
                <a:srgbClr val="FFFFFF"/>
              </a:solidFill>
              <a:latin typeface="Arial"/>
              <a:ea typeface="ＭＳ Ｐゴシック" charset="0"/>
              <a:cs typeface="Arial" charset="0"/>
            </a:endParaRPr>
          </a:p>
        </p:txBody>
      </p:sp>
      <p:sp>
        <p:nvSpPr>
          <p:cNvPr id="6" name="Rectangle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1600" b="1">
              <a:solidFill>
                <a:srgbClr val="FFFFFF"/>
              </a:solidFill>
              <a:latin typeface="Arial"/>
              <a:ea typeface="ＭＳ Ｐゴシック" charset="0"/>
              <a:cs typeface="Arial" charset="0"/>
            </a:endParaRPr>
          </a:p>
        </p:txBody>
      </p:sp>
      <p:sp>
        <p:nvSpPr>
          <p:cNvPr id="7" name="Rectangle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1600" b="1">
              <a:solidFill>
                <a:srgbClr val="FFFFFF"/>
              </a:solidFill>
              <a:latin typeface="Arial"/>
              <a:ea typeface="ＭＳ Ｐゴシック" charset="0"/>
              <a:cs typeface="Arial" charset="0"/>
            </a:endParaRPr>
          </a:p>
        </p:txBody>
      </p:sp>
      <p:sp>
        <p:nvSpPr>
          <p:cNvPr id="8" name="Rectangle 7"/>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1600" b="1">
              <a:solidFill>
                <a:srgbClr val="FFFFFF"/>
              </a:solidFill>
              <a:latin typeface="Arial"/>
              <a:ea typeface="ＭＳ Ｐゴシック" charset="0"/>
              <a:cs typeface="Arial" charset="0"/>
            </a:endParaRPr>
          </a:p>
        </p:txBody>
      </p:sp>
      <p:sp>
        <p:nvSpPr>
          <p:cNvPr id="10" name="Rectangle 9"/>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1600" b="1">
              <a:solidFill>
                <a:srgbClr val="FFFFFF"/>
              </a:solidFill>
              <a:latin typeface="Arial"/>
              <a:ea typeface="ＭＳ Ｐゴシック" charset="0"/>
              <a:cs typeface="Arial" charset="0"/>
            </a:endParaRPr>
          </a:p>
        </p:txBody>
      </p:sp>
      <p:sp>
        <p:nvSpPr>
          <p:cNvPr id="11" name="Rectangle 10"/>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1600" b="1">
              <a:solidFill>
                <a:srgbClr val="FFFFFF"/>
              </a:solidFill>
              <a:latin typeface="Arial"/>
              <a:ea typeface="ＭＳ Ｐゴシック" charset="0"/>
              <a:cs typeface="Arial" charset="0"/>
            </a:endParaRPr>
          </a:p>
        </p:txBody>
      </p:sp>
      <p:sp>
        <p:nvSpPr>
          <p:cNvPr id="12" name="Rectangle 11"/>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1600" b="1">
              <a:solidFill>
                <a:srgbClr val="FFFFFF"/>
              </a:solidFill>
              <a:latin typeface="Arial"/>
              <a:ea typeface="ＭＳ Ｐゴシック" charset="0"/>
              <a:cs typeface="Arial" charset="0"/>
            </a:endParaRPr>
          </a:p>
        </p:txBody>
      </p:sp>
      <p:sp>
        <p:nvSpPr>
          <p:cNvPr id="13" name="Rectangle 12"/>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1600" b="1">
              <a:solidFill>
                <a:srgbClr val="FFFFFF"/>
              </a:solidFill>
              <a:latin typeface="Arial"/>
              <a:ea typeface="ＭＳ Ｐゴシック" charset="0"/>
              <a:cs typeface="Arial" charset="0"/>
            </a:endParaRPr>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3" name="Title 2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0953293"/>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91916"/>
            <a:ext cx="7772400" cy="48644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p:cNvSpPr>
          <p:nvPr>
            <p:ph type="title"/>
          </p:nvPr>
        </p:nvSpPr>
        <p:spPr/>
        <p:txBody>
          <a:bodyPr/>
          <a:lstStyle/>
          <a:p>
            <a:r>
              <a:rPr lang="en-US" dirty="0"/>
              <a:t>Click to edit Master title </a:t>
            </a:r>
          </a:p>
        </p:txBody>
      </p:sp>
    </p:spTree>
    <p:extLst>
      <p:ext uri="{BB962C8B-B14F-4D97-AF65-F5344CB8AC3E}">
        <p14:creationId xmlns:p14="http://schemas.microsoft.com/office/powerpoint/2010/main" val="271952430"/>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994650" cy="1143000"/>
          </a:xfrm>
        </p:spPr>
        <p:txBody>
          <a:bodyPr/>
          <a:lstStyle/>
          <a:p>
            <a:r>
              <a:rPr lang="en-US"/>
              <a:t>Click to edit Master title style</a:t>
            </a:r>
          </a:p>
        </p:txBody>
      </p:sp>
      <p:sp>
        <p:nvSpPr>
          <p:cNvPr id="3" name="Table Placeholder 2"/>
          <p:cNvSpPr>
            <a:spLocks noGrp="1"/>
          </p:cNvSpPr>
          <p:nvPr>
            <p:ph type="tbl" idx="1"/>
          </p:nvPr>
        </p:nvSpPr>
        <p:spPr>
          <a:xfrm>
            <a:off x="838200" y="1797050"/>
            <a:ext cx="7989888" cy="4718050"/>
          </a:xfrm>
        </p:spPr>
        <p:txBody>
          <a:bodyPr/>
          <a:lstStyle/>
          <a:p>
            <a:pPr lvl="0"/>
            <a:endParaRPr lang="en-US" noProof="0"/>
          </a:p>
        </p:txBody>
      </p:sp>
      <p:sp>
        <p:nvSpPr>
          <p:cNvPr id="4" name="Slide Number Placeholder 3"/>
          <p:cNvSpPr>
            <a:spLocks noGrp="1"/>
          </p:cNvSpPr>
          <p:nvPr>
            <p:ph type="sldNum" sz="quarter" idx="10"/>
          </p:nvPr>
        </p:nvSpPr>
        <p:spPr>
          <a:xfrm>
            <a:off x="7477125" y="6540500"/>
            <a:ext cx="1665288" cy="315913"/>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pPr algn="l">
              <a:spcBef>
                <a:spcPct val="0"/>
              </a:spcBef>
              <a:defRPr/>
            </a:pPr>
            <a:fld id="{76AC3E41-A567-7C4D-A3B5-EBFD1B14949B}" type="slidenum">
              <a:rPr lang="en-US" sz="1800">
                <a:solidFill>
                  <a:srgbClr val="FFFFFF"/>
                </a:solidFill>
              </a:rPr>
              <a:pPr algn="l">
                <a:spcBef>
                  <a:spcPct val="0"/>
                </a:spcBef>
                <a:defRPr/>
              </a:pPr>
              <a:t>‹#›</a:t>
            </a:fld>
            <a:endParaRPr lang="en-US" sz="1800">
              <a:solidFill>
                <a:srgbClr val="FFFFFF"/>
              </a:solidFill>
            </a:endParaRPr>
          </a:p>
        </p:txBody>
      </p:sp>
    </p:spTree>
    <p:extLst>
      <p:ext uri="{BB962C8B-B14F-4D97-AF65-F5344CB8AC3E}">
        <p14:creationId xmlns:p14="http://schemas.microsoft.com/office/powerpoint/2010/main" val="3683433873"/>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994650" cy="1143000"/>
          </a:xfrm>
        </p:spPr>
        <p:txBody>
          <a:bodyPr/>
          <a:lstStyle/>
          <a:p>
            <a:r>
              <a:rPr lang="en-US"/>
              <a:t>Click to edit Master title style</a:t>
            </a:r>
          </a:p>
        </p:txBody>
      </p:sp>
      <p:sp>
        <p:nvSpPr>
          <p:cNvPr id="3" name="Content Placeholder 2"/>
          <p:cNvSpPr>
            <a:spLocks noGrp="1"/>
          </p:cNvSpPr>
          <p:nvPr>
            <p:ph sz="half" idx="1"/>
          </p:nvPr>
        </p:nvSpPr>
        <p:spPr>
          <a:xfrm>
            <a:off x="838200" y="1797050"/>
            <a:ext cx="3917950" cy="4718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08550" y="1797050"/>
            <a:ext cx="3919538" cy="2282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08550" y="4232275"/>
            <a:ext cx="3919538" cy="2282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7477125" y="6540500"/>
            <a:ext cx="1665288" cy="315913"/>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pPr algn="l">
              <a:spcBef>
                <a:spcPct val="0"/>
              </a:spcBef>
              <a:defRPr/>
            </a:pPr>
            <a:fld id="{527FD73A-C942-3B4B-9D2D-17950A543335}" type="slidenum">
              <a:rPr lang="en-US" sz="1800">
                <a:solidFill>
                  <a:srgbClr val="FFFFFF"/>
                </a:solidFill>
              </a:rPr>
              <a:pPr algn="l">
                <a:spcBef>
                  <a:spcPct val="0"/>
                </a:spcBef>
                <a:defRPr/>
              </a:pPr>
              <a:t>‹#›</a:t>
            </a:fld>
            <a:endParaRPr lang="en-US" sz="1800">
              <a:solidFill>
                <a:srgbClr val="FFFFFF"/>
              </a:solidFill>
            </a:endParaRPr>
          </a:p>
        </p:txBody>
      </p:sp>
    </p:spTree>
    <p:extLst>
      <p:ext uri="{BB962C8B-B14F-4D97-AF65-F5344CB8AC3E}">
        <p14:creationId xmlns:p14="http://schemas.microsoft.com/office/powerpoint/2010/main" val="360196888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sldNum" sz="quarter" idx="10"/>
          </p:nvPr>
        </p:nvSpPr>
        <p:spPr>
          <a:xfrm>
            <a:off x="7477125" y="6540500"/>
            <a:ext cx="1665288" cy="315913"/>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pPr algn="l">
              <a:spcBef>
                <a:spcPct val="0"/>
              </a:spcBef>
              <a:defRPr/>
            </a:pPr>
            <a:fld id="{4B6FB5AC-9274-F84A-B4EF-38697BA80BC1}" type="slidenum">
              <a:rPr lang="en-US" sz="1800">
                <a:solidFill>
                  <a:srgbClr val="FFFFFF"/>
                </a:solidFill>
              </a:rPr>
              <a:pPr algn="l">
                <a:spcBef>
                  <a:spcPct val="0"/>
                </a:spcBef>
                <a:defRPr/>
              </a:pPr>
              <a:t>‹#›</a:t>
            </a:fld>
            <a:endParaRPr lang="en-US" sz="1800">
              <a:solidFill>
                <a:srgbClr val="FFFFFF"/>
              </a:solidFill>
            </a:endParaRPr>
          </a:p>
        </p:txBody>
      </p:sp>
    </p:spTree>
    <p:extLst>
      <p:ext uri="{BB962C8B-B14F-4D97-AF65-F5344CB8AC3E}">
        <p14:creationId xmlns:p14="http://schemas.microsoft.com/office/powerpoint/2010/main" val="388391621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797050"/>
            <a:ext cx="3917950" cy="471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8550" y="1797050"/>
            <a:ext cx="3919538" cy="471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sldNum" sz="quarter" idx="10"/>
          </p:nvPr>
        </p:nvSpPr>
        <p:spPr>
          <a:xfrm>
            <a:off x="7477125" y="6540500"/>
            <a:ext cx="1665288" cy="315913"/>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pPr algn="l">
              <a:spcBef>
                <a:spcPct val="0"/>
              </a:spcBef>
              <a:defRPr/>
            </a:pPr>
            <a:fld id="{A3EAE6EA-4B58-5540-8A99-17663AC188A7}" type="slidenum">
              <a:rPr lang="en-US" sz="1800">
                <a:solidFill>
                  <a:srgbClr val="FFFFFF"/>
                </a:solidFill>
              </a:rPr>
              <a:pPr algn="l">
                <a:spcBef>
                  <a:spcPct val="0"/>
                </a:spcBef>
                <a:defRPr/>
              </a:pPr>
              <a:t>‹#›</a:t>
            </a:fld>
            <a:endParaRPr lang="en-US" sz="1800">
              <a:solidFill>
                <a:srgbClr val="FFFFFF"/>
              </a:solidFill>
            </a:endParaRPr>
          </a:p>
        </p:txBody>
      </p:sp>
    </p:spTree>
    <p:extLst>
      <p:ext uri="{BB962C8B-B14F-4D97-AF65-F5344CB8AC3E}">
        <p14:creationId xmlns:p14="http://schemas.microsoft.com/office/powerpoint/2010/main" val="368402446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sldNum" sz="quarter" idx="10"/>
          </p:nvPr>
        </p:nvSpPr>
        <p:spPr>
          <a:xfrm>
            <a:off x="7477125" y="6540500"/>
            <a:ext cx="1665288" cy="315913"/>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pPr algn="l">
              <a:spcBef>
                <a:spcPct val="0"/>
              </a:spcBef>
              <a:defRPr/>
            </a:pPr>
            <a:fld id="{B4F94FDE-251C-4041-8025-268D8CD7CF5B}" type="slidenum">
              <a:rPr lang="en-US" sz="1800">
                <a:solidFill>
                  <a:srgbClr val="FFFFFF"/>
                </a:solidFill>
              </a:rPr>
              <a:pPr algn="l">
                <a:spcBef>
                  <a:spcPct val="0"/>
                </a:spcBef>
                <a:defRPr/>
              </a:pPr>
              <a:t>‹#›</a:t>
            </a:fld>
            <a:endParaRPr lang="en-US" sz="1800">
              <a:solidFill>
                <a:srgbClr val="FFFFFF"/>
              </a:solidFill>
            </a:endParaRPr>
          </a:p>
        </p:txBody>
      </p:sp>
    </p:spTree>
    <p:extLst>
      <p:ext uri="{BB962C8B-B14F-4D97-AF65-F5344CB8AC3E}">
        <p14:creationId xmlns:p14="http://schemas.microsoft.com/office/powerpoint/2010/main" val="886766180"/>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noChangeArrowheads="1"/>
          </p:cNvSpPr>
          <p:nvPr>
            <p:ph type="sldNum" sz="quarter" idx="10"/>
          </p:nvPr>
        </p:nvSpPr>
        <p:spPr>
          <a:xfrm>
            <a:off x="7477125" y="6540500"/>
            <a:ext cx="1665288" cy="315913"/>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pPr algn="l">
              <a:spcBef>
                <a:spcPct val="0"/>
              </a:spcBef>
              <a:defRPr/>
            </a:pPr>
            <a:fld id="{7B720692-E55F-CA4B-8726-78CD86B07641}" type="slidenum">
              <a:rPr lang="en-US" sz="1800">
                <a:solidFill>
                  <a:srgbClr val="FFFFFF"/>
                </a:solidFill>
              </a:rPr>
              <a:pPr algn="l">
                <a:spcBef>
                  <a:spcPct val="0"/>
                </a:spcBef>
                <a:defRPr/>
              </a:pPr>
              <a:t>‹#›</a:t>
            </a:fld>
            <a:endParaRPr lang="en-US" sz="1800">
              <a:solidFill>
                <a:srgbClr val="FFFFFF"/>
              </a:solidFill>
            </a:endParaRPr>
          </a:p>
        </p:txBody>
      </p:sp>
    </p:spTree>
    <p:extLst>
      <p:ext uri="{BB962C8B-B14F-4D97-AF65-F5344CB8AC3E}">
        <p14:creationId xmlns:p14="http://schemas.microsoft.com/office/powerpoint/2010/main" val="148805241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477125" y="6540500"/>
            <a:ext cx="1665288" cy="315913"/>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pPr algn="l">
              <a:spcBef>
                <a:spcPct val="0"/>
              </a:spcBef>
              <a:defRPr/>
            </a:pPr>
            <a:fld id="{FA17CE2F-D5EA-F84D-9285-651FCE7717BD}" type="slidenum">
              <a:rPr lang="en-US" sz="1800">
                <a:solidFill>
                  <a:srgbClr val="FFFFFF"/>
                </a:solidFill>
              </a:rPr>
              <a:pPr algn="l">
                <a:spcBef>
                  <a:spcPct val="0"/>
                </a:spcBef>
                <a:defRPr/>
              </a:pPr>
              <a:t>‹#›</a:t>
            </a:fld>
            <a:endParaRPr lang="en-US" sz="1800">
              <a:solidFill>
                <a:srgbClr val="FFFFFF"/>
              </a:solidFill>
            </a:endParaRPr>
          </a:p>
        </p:txBody>
      </p:sp>
    </p:spTree>
    <p:extLst>
      <p:ext uri="{BB962C8B-B14F-4D97-AF65-F5344CB8AC3E}">
        <p14:creationId xmlns:p14="http://schemas.microsoft.com/office/powerpoint/2010/main" val="3517043939"/>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sldNum" sz="quarter" idx="10"/>
          </p:nvPr>
        </p:nvSpPr>
        <p:spPr>
          <a:xfrm>
            <a:off x="7477125" y="6540500"/>
            <a:ext cx="1665288" cy="315913"/>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pPr algn="l">
              <a:spcBef>
                <a:spcPct val="0"/>
              </a:spcBef>
              <a:defRPr/>
            </a:pPr>
            <a:fld id="{02CD366A-EE8F-D84C-8A52-1F8608E5D497}" type="slidenum">
              <a:rPr lang="en-US" sz="1800">
                <a:solidFill>
                  <a:srgbClr val="FFFFFF"/>
                </a:solidFill>
              </a:rPr>
              <a:pPr algn="l">
                <a:spcBef>
                  <a:spcPct val="0"/>
                </a:spcBef>
                <a:defRPr/>
              </a:pPr>
              <a:t>‹#›</a:t>
            </a:fld>
            <a:endParaRPr lang="en-US" sz="1800">
              <a:solidFill>
                <a:srgbClr val="FFFFFF"/>
              </a:solidFill>
            </a:endParaRPr>
          </a:p>
        </p:txBody>
      </p:sp>
    </p:spTree>
    <p:extLst>
      <p:ext uri="{BB962C8B-B14F-4D97-AF65-F5344CB8AC3E}">
        <p14:creationId xmlns:p14="http://schemas.microsoft.com/office/powerpoint/2010/main" val="192961813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sldNum" sz="quarter" idx="10"/>
          </p:nvPr>
        </p:nvSpPr>
        <p:spPr>
          <a:xfrm>
            <a:off x="7477125" y="6540500"/>
            <a:ext cx="1665288" cy="315913"/>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pPr algn="l">
              <a:spcBef>
                <a:spcPct val="0"/>
              </a:spcBef>
              <a:defRPr/>
            </a:pPr>
            <a:fld id="{CFB236BE-5A3D-6846-8E50-3405786B8091}" type="slidenum">
              <a:rPr lang="en-US" sz="1800">
                <a:solidFill>
                  <a:srgbClr val="FFFFFF"/>
                </a:solidFill>
              </a:rPr>
              <a:pPr algn="l">
                <a:spcBef>
                  <a:spcPct val="0"/>
                </a:spcBef>
                <a:defRPr/>
              </a:pPr>
              <a:t>‹#›</a:t>
            </a:fld>
            <a:endParaRPr lang="en-US" sz="1800">
              <a:solidFill>
                <a:srgbClr val="FFFFFF"/>
              </a:solidFill>
            </a:endParaRPr>
          </a:p>
        </p:txBody>
      </p:sp>
    </p:spTree>
    <p:extLst>
      <p:ext uri="{BB962C8B-B14F-4D97-AF65-F5344CB8AC3E}">
        <p14:creationId xmlns:p14="http://schemas.microsoft.com/office/powerpoint/2010/main" val="30185638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sldNum" sz="quarter" idx="10"/>
          </p:nvPr>
        </p:nvSpPr>
        <p:spPr>
          <a:xfrm>
            <a:off x="7477125" y="6540500"/>
            <a:ext cx="1665288" cy="315913"/>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pPr algn="l">
              <a:spcBef>
                <a:spcPct val="0"/>
              </a:spcBef>
              <a:defRPr/>
            </a:pPr>
            <a:fld id="{709F466A-AE3C-C64C-A2A1-C14A5FF31EBA}" type="slidenum">
              <a:rPr lang="en-US" sz="1800">
                <a:solidFill>
                  <a:srgbClr val="FFFFFF"/>
                </a:solidFill>
              </a:rPr>
              <a:pPr algn="l">
                <a:spcBef>
                  <a:spcPct val="0"/>
                </a:spcBef>
                <a:defRPr/>
              </a:pPr>
              <a:t>‹#›</a:t>
            </a:fld>
            <a:endParaRPr lang="en-US" sz="1800">
              <a:solidFill>
                <a:srgbClr val="FFFFFF"/>
              </a:solidFill>
            </a:endParaRPr>
          </a:p>
        </p:txBody>
      </p:sp>
    </p:spTree>
    <p:extLst>
      <p:ext uri="{BB962C8B-B14F-4D97-AF65-F5344CB8AC3E}">
        <p14:creationId xmlns:p14="http://schemas.microsoft.com/office/powerpoint/2010/main" val="1754542361"/>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1032D"/>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0" y="165100"/>
            <a:ext cx="9144000" cy="67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p>
            <a:pPr lvl="0"/>
            <a:r>
              <a:rPr lang="en-US"/>
              <a:t>Slide Title</a:t>
            </a:r>
          </a:p>
        </p:txBody>
      </p:sp>
      <p:sp>
        <p:nvSpPr>
          <p:cNvPr id="1027" name="Rectangle 4"/>
          <p:cNvSpPr>
            <a:spLocks noGrp="1" noChangeArrowheads="1"/>
          </p:cNvSpPr>
          <p:nvPr>
            <p:ph type="body" idx="1"/>
          </p:nvPr>
        </p:nvSpPr>
        <p:spPr bwMode="auto">
          <a:xfrm>
            <a:off x="576263" y="1731963"/>
            <a:ext cx="7991475" cy="4718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p>
            <a:pPr lvl="0"/>
            <a:r>
              <a:rPr lang="en-US"/>
              <a:t>Body Text</a:t>
            </a:r>
          </a:p>
          <a:p>
            <a:pPr lvl="1"/>
            <a:r>
              <a:rPr lang="en-US"/>
              <a:t> Second Level</a:t>
            </a:r>
          </a:p>
          <a:p>
            <a:pPr lvl="2"/>
            <a:r>
              <a:rPr lang="en-US"/>
              <a:t>Third Level</a:t>
            </a:r>
          </a:p>
        </p:txBody>
      </p:sp>
    </p:spTree>
    <p:extLst>
      <p:ext uri="{BB962C8B-B14F-4D97-AF65-F5344CB8AC3E}">
        <p14:creationId xmlns:p14="http://schemas.microsoft.com/office/powerpoint/2010/main" val="2005447104"/>
      </p:ext>
    </p:extLst>
  </p:cSld>
  <p:clrMap bg1="dk2" tx1="lt1" bg2="dk1"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ransition spd="slow">
    <p:fade/>
  </p:transition>
  <p:hf hdr="0" ftr="0" dt="0"/>
  <p:txStyles>
    <p:titleStyle>
      <a:lvl1pPr algn="ctr" rtl="0" eaLnBrk="0" fontAlgn="base" hangingPunct="0">
        <a:lnSpc>
          <a:spcPct val="90000"/>
        </a:lnSpc>
        <a:spcBef>
          <a:spcPct val="0"/>
        </a:spcBef>
        <a:spcAft>
          <a:spcPct val="0"/>
        </a:spcAft>
        <a:defRPr sz="3600" b="1">
          <a:solidFill>
            <a:srgbClr val="C7F0FF"/>
          </a:solidFill>
          <a:latin typeface="Times New Roman"/>
          <a:ea typeface="ＭＳ Ｐゴシック" charset="0"/>
          <a:cs typeface="Times New Roman"/>
        </a:defRPr>
      </a:lvl1pPr>
      <a:lvl2pPr algn="ctr" rtl="0" eaLnBrk="0" fontAlgn="base" hangingPunct="0">
        <a:lnSpc>
          <a:spcPct val="90000"/>
        </a:lnSpc>
        <a:spcBef>
          <a:spcPct val="0"/>
        </a:spcBef>
        <a:spcAft>
          <a:spcPct val="0"/>
        </a:spcAft>
        <a:defRPr sz="3600" b="1">
          <a:solidFill>
            <a:srgbClr val="C7F0FF"/>
          </a:solidFill>
          <a:latin typeface="Times New Roman" charset="0"/>
          <a:ea typeface="ＭＳ Ｐゴシック" charset="0"/>
          <a:cs typeface="Times New Roman" pitchFamily="18" charset="0"/>
        </a:defRPr>
      </a:lvl2pPr>
      <a:lvl3pPr algn="ctr" rtl="0" eaLnBrk="0" fontAlgn="base" hangingPunct="0">
        <a:lnSpc>
          <a:spcPct val="90000"/>
        </a:lnSpc>
        <a:spcBef>
          <a:spcPct val="0"/>
        </a:spcBef>
        <a:spcAft>
          <a:spcPct val="0"/>
        </a:spcAft>
        <a:defRPr sz="3600" b="1">
          <a:solidFill>
            <a:srgbClr val="C7F0FF"/>
          </a:solidFill>
          <a:latin typeface="Times New Roman" charset="0"/>
          <a:ea typeface="ＭＳ Ｐゴシック" charset="0"/>
          <a:cs typeface="Times New Roman" pitchFamily="18" charset="0"/>
        </a:defRPr>
      </a:lvl3pPr>
      <a:lvl4pPr algn="ctr" rtl="0" eaLnBrk="0" fontAlgn="base" hangingPunct="0">
        <a:lnSpc>
          <a:spcPct val="90000"/>
        </a:lnSpc>
        <a:spcBef>
          <a:spcPct val="0"/>
        </a:spcBef>
        <a:spcAft>
          <a:spcPct val="0"/>
        </a:spcAft>
        <a:defRPr sz="3600" b="1">
          <a:solidFill>
            <a:srgbClr val="C7F0FF"/>
          </a:solidFill>
          <a:latin typeface="Times New Roman" charset="0"/>
          <a:ea typeface="ＭＳ Ｐゴシック" charset="0"/>
          <a:cs typeface="Times New Roman" pitchFamily="18" charset="0"/>
        </a:defRPr>
      </a:lvl4pPr>
      <a:lvl5pPr algn="ctr" rtl="0" eaLnBrk="0" fontAlgn="base" hangingPunct="0">
        <a:lnSpc>
          <a:spcPct val="90000"/>
        </a:lnSpc>
        <a:spcBef>
          <a:spcPct val="0"/>
        </a:spcBef>
        <a:spcAft>
          <a:spcPct val="0"/>
        </a:spcAft>
        <a:defRPr sz="3600" b="1">
          <a:solidFill>
            <a:srgbClr val="C7F0FF"/>
          </a:solidFill>
          <a:latin typeface="Times New Roman" charset="0"/>
          <a:ea typeface="ＭＳ Ｐゴシック" charset="0"/>
          <a:cs typeface="Times New Roman" pitchFamily="18" charset="0"/>
        </a:defRPr>
      </a:lvl5pPr>
      <a:lvl6pPr marL="457200" algn="l" rtl="0" eaLnBrk="1" fontAlgn="base" hangingPunct="1">
        <a:lnSpc>
          <a:spcPct val="90000"/>
        </a:lnSpc>
        <a:spcBef>
          <a:spcPct val="0"/>
        </a:spcBef>
        <a:spcAft>
          <a:spcPct val="0"/>
        </a:spcAft>
        <a:defRPr sz="4800" b="1">
          <a:solidFill>
            <a:schemeClr val="folHlink"/>
          </a:solidFill>
          <a:latin typeface="Arial" charset="0"/>
        </a:defRPr>
      </a:lvl6pPr>
      <a:lvl7pPr marL="914400" algn="l" rtl="0" eaLnBrk="1" fontAlgn="base" hangingPunct="1">
        <a:lnSpc>
          <a:spcPct val="90000"/>
        </a:lnSpc>
        <a:spcBef>
          <a:spcPct val="0"/>
        </a:spcBef>
        <a:spcAft>
          <a:spcPct val="0"/>
        </a:spcAft>
        <a:defRPr sz="4800" b="1">
          <a:solidFill>
            <a:schemeClr val="folHlink"/>
          </a:solidFill>
          <a:latin typeface="Arial" charset="0"/>
        </a:defRPr>
      </a:lvl7pPr>
      <a:lvl8pPr marL="1371600" algn="l" rtl="0" eaLnBrk="1" fontAlgn="base" hangingPunct="1">
        <a:lnSpc>
          <a:spcPct val="90000"/>
        </a:lnSpc>
        <a:spcBef>
          <a:spcPct val="0"/>
        </a:spcBef>
        <a:spcAft>
          <a:spcPct val="0"/>
        </a:spcAft>
        <a:defRPr sz="4800" b="1">
          <a:solidFill>
            <a:schemeClr val="folHlink"/>
          </a:solidFill>
          <a:latin typeface="Arial" charset="0"/>
        </a:defRPr>
      </a:lvl8pPr>
      <a:lvl9pPr marL="1828800" algn="l" rtl="0" eaLnBrk="1" fontAlgn="base" hangingPunct="1">
        <a:lnSpc>
          <a:spcPct val="90000"/>
        </a:lnSpc>
        <a:spcBef>
          <a:spcPct val="0"/>
        </a:spcBef>
        <a:spcAft>
          <a:spcPct val="0"/>
        </a:spcAft>
        <a:defRPr sz="4800" b="1">
          <a:solidFill>
            <a:schemeClr val="folHlink"/>
          </a:solidFill>
          <a:latin typeface="Arial" charset="0"/>
        </a:defRPr>
      </a:lvl9pPr>
    </p:titleStyle>
    <p:body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032D"/>
            </a:gs>
            <a:gs pos="36000">
              <a:srgbClr val="01032D"/>
            </a:gs>
            <a:gs pos="100000">
              <a:srgbClr val="0049A5"/>
            </a:gs>
          </a:gsLst>
          <a:lin ang="5400000"/>
        </a:gradFill>
        <a:effectLst/>
      </p:bgPr>
    </p:bg>
    <p:spTree>
      <p:nvGrpSpPr>
        <p:cNvPr id="1" name=""/>
        <p:cNvGrpSpPr/>
        <p:nvPr/>
      </p:nvGrpSpPr>
      <p:grpSpPr>
        <a:xfrm>
          <a:off x="0" y="0"/>
          <a:ext cx="0" cy="0"/>
          <a:chOff x="0" y="0"/>
          <a:chExt cx="0" cy="0"/>
        </a:xfrm>
      </p:grpSpPr>
      <p:sp>
        <p:nvSpPr>
          <p:cNvPr id="8" name="Rectangle 2"/>
          <p:cNvSpPr>
            <a:spLocks noChangeArrowheads="1"/>
          </p:cNvSpPr>
          <p:nvPr/>
        </p:nvSpPr>
        <p:spPr bwMode="auto">
          <a:xfrm>
            <a:off x="37612" y="477476"/>
            <a:ext cx="9067800" cy="119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nchor="ctr"/>
          <a:lstStyle/>
          <a:p>
            <a:pPr eaLnBrk="0" hangingPunct="0">
              <a:lnSpc>
                <a:spcPct val="140000"/>
              </a:lnSpc>
              <a:spcBef>
                <a:spcPct val="0"/>
              </a:spcBef>
              <a:defRPr/>
            </a:pPr>
            <a:r>
              <a:rPr lang="en-US" altLang="ko-KR" sz="3600" b="1" dirty="0">
                <a:solidFill>
                  <a:srgbClr val="FFFF00">
                    <a:lumMod val="60000"/>
                    <a:lumOff val="40000"/>
                  </a:srgbClr>
                </a:solidFill>
                <a:latin typeface="Arial (Headings)"/>
                <a:ea typeface="Gulim" charset="0"/>
                <a:cs typeface="Arial (Headings)"/>
              </a:rPr>
              <a:t>Hardware Trojan Detection with Symbolic QED: Symbolic Initial States</a:t>
            </a:r>
          </a:p>
        </p:txBody>
      </p:sp>
      <p:sp>
        <p:nvSpPr>
          <p:cNvPr id="3" name="Rectangle 1">
            <a:extLst>
              <a:ext uri="{FF2B5EF4-FFF2-40B4-BE49-F238E27FC236}">
                <a16:creationId xmlns:a16="http://schemas.microsoft.com/office/drawing/2014/main" id="{EAAA5E8D-080C-FE46-98FA-C5CB197D0B75}"/>
              </a:ext>
            </a:extLst>
          </p:cNvPr>
          <p:cNvSpPr>
            <a:spLocks noChangeArrowheads="1"/>
          </p:cNvSpPr>
          <p:nvPr/>
        </p:nvSpPr>
        <p:spPr bwMode="auto">
          <a:xfrm>
            <a:off x="123690" y="3951932"/>
            <a:ext cx="8895643" cy="11226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lgn="ctr" eaLnBrk="0" hangingPunct="0">
              <a:lnSpc>
                <a:spcPct val="120000"/>
              </a:lnSpc>
              <a:buClr>
                <a:srgbClr val="FFFF00"/>
              </a:buClr>
              <a:buSzPct val="75000"/>
              <a:buFont typeface="Wingdings" charset="0"/>
              <a:buNone/>
            </a:pPr>
            <a:r>
              <a:rPr lang="en-US" altLang="ko-KR" sz="2400" baseline="30000" dirty="0">
                <a:solidFill>
                  <a:srgbClr val="66FFFF"/>
                </a:solidFill>
                <a:cs typeface="Gulim" charset="0"/>
              </a:rPr>
              <a:t>1</a:t>
            </a:r>
            <a:r>
              <a:rPr lang="en-US" altLang="ko-KR" sz="2400" dirty="0">
                <a:solidFill>
                  <a:srgbClr val="66FFFF"/>
                </a:solidFill>
                <a:cs typeface="Gulim" charset="0"/>
              </a:rPr>
              <a:t>-Department of EE, </a:t>
            </a:r>
            <a:r>
              <a:rPr lang="en-US" altLang="ko-KR" sz="2400" baseline="30000" dirty="0">
                <a:solidFill>
                  <a:srgbClr val="66FFFF"/>
                </a:solidFill>
                <a:cs typeface="Gulim" charset="0"/>
              </a:rPr>
              <a:t>2</a:t>
            </a:r>
            <a:r>
              <a:rPr lang="en-US" altLang="ko-KR" sz="2400" dirty="0">
                <a:solidFill>
                  <a:srgbClr val="66FFFF"/>
                </a:solidFill>
                <a:cs typeface="Gulim" charset="0"/>
              </a:rPr>
              <a:t>-Department of CS,</a:t>
            </a:r>
          </a:p>
          <a:p>
            <a:pPr marL="342900" indent="-342900" algn="ctr" eaLnBrk="0" hangingPunct="0">
              <a:lnSpc>
                <a:spcPct val="120000"/>
              </a:lnSpc>
              <a:buClr>
                <a:srgbClr val="FFFF00"/>
              </a:buClr>
              <a:buSzPct val="75000"/>
              <a:buFont typeface="Wingdings" charset="0"/>
              <a:buNone/>
            </a:pPr>
            <a:r>
              <a:rPr lang="en-US" altLang="ko-KR" sz="2400" dirty="0">
                <a:solidFill>
                  <a:srgbClr val="66FFFF"/>
                </a:solidFill>
                <a:cs typeface="Gulim" charset="0"/>
              </a:rPr>
              <a:t>Stanford University</a:t>
            </a:r>
          </a:p>
        </p:txBody>
      </p:sp>
      <p:sp>
        <p:nvSpPr>
          <p:cNvPr id="5" name="Rectangle 1">
            <a:extLst>
              <a:ext uri="{FF2B5EF4-FFF2-40B4-BE49-F238E27FC236}">
                <a16:creationId xmlns:a16="http://schemas.microsoft.com/office/drawing/2014/main" id="{BB977D65-941D-D24A-AA43-CDD714DAF964}"/>
              </a:ext>
            </a:extLst>
          </p:cNvPr>
          <p:cNvSpPr>
            <a:spLocks noChangeArrowheads="1"/>
          </p:cNvSpPr>
          <p:nvPr/>
        </p:nvSpPr>
        <p:spPr bwMode="auto">
          <a:xfrm>
            <a:off x="0" y="2371703"/>
            <a:ext cx="91440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lgn="ctr" eaLnBrk="0" hangingPunct="0">
              <a:spcAft>
                <a:spcPts val="0"/>
              </a:spcAft>
              <a:buClr>
                <a:srgbClr val="FFFF00"/>
              </a:buClr>
              <a:buSzPct val="75000"/>
              <a:buFont typeface="Wingdings" charset="0"/>
              <a:buNone/>
            </a:pPr>
            <a:r>
              <a:rPr lang="en-US" altLang="ko-KR" dirty="0">
                <a:solidFill>
                  <a:srgbClr val="FFFFFF"/>
                </a:solidFill>
                <a:ea typeface="Gulim" charset="0"/>
                <a:cs typeface="Gulim" charset="0"/>
              </a:rPr>
              <a:t>Shashank Nuthakki</a:t>
            </a:r>
            <a:r>
              <a:rPr lang="en-US" altLang="ko-KR" baseline="30000" dirty="0">
                <a:solidFill>
                  <a:srgbClr val="FFFFFF"/>
                </a:solidFill>
                <a:ea typeface="Gulim" charset="0"/>
                <a:cs typeface="Gulim" charset="0"/>
              </a:rPr>
              <a:t>1</a:t>
            </a:r>
            <a:r>
              <a:rPr lang="en-US" altLang="ko-KR" dirty="0">
                <a:solidFill>
                  <a:srgbClr val="FFFFFF"/>
                </a:solidFill>
                <a:ea typeface="Gulim" charset="0"/>
                <a:cs typeface="Gulim" charset="0"/>
              </a:rPr>
              <a:t>, Karthik Ganesan</a:t>
            </a:r>
            <a:r>
              <a:rPr lang="en-US" altLang="ko-KR" baseline="30000" dirty="0">
                <a:solidFill>
                  <a:srgbClr val="FFFFFF"/>
                </a:solidFill>
                <a:ea typeface="Gulim" charset="0"/>
                <a:cs typeface="Gulim" charset="0"/>
              </a:rPr>
              <a:t>1</a:t>
            </a:r>
            <a:r>
              <a:rPr lang="en-US" altLang="ko-KR" dirty="0">
                <a:solidFill>
                  <a:srgbClr val="FFFFFF"/>
                </a:solidFill>
                <a:ea typeface="Gulim" charset="0"/>
                <a:cs typeface="Gulim" charset="0"/>
              </a:rPr>
              <a:t>, </a:t>
            </a:r>
            <a:r>
              <a:rPr lang="en-US" dirty="0"/>
              <a:t>Mohammad </a:t>
            </a:r>
            <a:r>
              <a:rPr lang="en-US" dirty="0" err="1"/>
              <a:t>Rahmani</a:t>
            </a:r>
            <a:r>
              <a:rPr lang="en-US" dirty="0"/>
              <a:t> Fadiheh</a:t>
            </a:r>
            <a:r>
              <a:rPr lang="en-US" baseline="30000" dirty="0"/>
              <a:t>3</a:t>
            </a:r>
            <a:r>
              <a:rPr lang="en-US" dirty="0"/>
              <a:t>, </a:t>
            </a:r>
          </a:p>
          <a:p>
            <a:pPr marL="342900" indent="-342900" algn="ctr" eaLnBrk="0" hangingPunct="0">
              <a:spcAft>
                <a:spcPts val="0"/>
              </a:spcAft>
              <a:buClr>
                <a:srgbClr val="FFFF00"/>
              </a:buClr>
              <a:buSzPct val="75000"/>
              <a:buFont typeface="Wingdings" charset="0"/>
              <a:buNone/>
            </a:pPr>
            <a:r>
              <a:rPr lang="en-US" altLang="ko-KR" dirty="0" err="1">
                <a:solidFill>
                  <a:srgbClr val="FFFFFF"/>
                </a:solidFill>
                <a:ea typeface="Gulim" charset="0"/>
                <a:cs typeface="Gulim" charset="0"/>
              </a:rPr>
              <a:t>Eshan</a:t>
            </a:r>
            <a:r>
              <a:rPr lang="en-US" altLang="ko-KR" dirty="0">
                <a:solidFill>
                  <a:srgbClr val="FFFFFF"/>
                </a:solidFill>
                <a:ea typeface="Gulim" charset="0"/>
                <a:cs typeface="Gulim" charset="0"/>
              </a:rPr>
              <a:t> Singh</a:t>
            </a:r>
            <a:r>
              <a:rPr lang="en-US" altLang="ko-KR" baseline="30000" dirty="0">
                <a:solidFill>
                  <a:srgbClr val="FFFFFF"/>
                </a:solidFill>
                <a:ea typeface="Gulim" charset="0"/>
                <a:cs typeface="Gulim" charset="0"/>
              </a:rPr>
              <a:t>1</a:t>
            </a:r>
            <a:r>
              <a:rPr lang="en-US" altLang="ko-KR" dirty="0">
                <a:solidFill>
                  <a:srgbClr val="FFFFFF"/>
                </a:solidFill>
                <a:ea typeface="Gulim" charset="0"/>
                <a:cs typeface="Gulim" charset="0"/>
              </a:rPr>
              <a:t>, </a:t>
            </a:r>
            <a:r>
              <a:rPr lang="en-US" dirty="0"/>
              <a:t>Dominik Stoffel</a:t>
            </a:r>
            <a:r>
              <a:rPr lang="en-US" baseline="30000" dirty="0"/>
              <a:t>3</a:t>
            </a:r>
            <a:r>
              <a:rPr lang="en-US" dirty="0"/>
              <a:t>, Wolfgang Kunz</a:t>
            </a:r>
            <a:r>
              <a:rPr lang="en-US" baseline="30000" dirty="0"/>
              <a:t>3</a:t>
            </a:r>
            <a:r>
              <a:rPr lang="en-US" dirty="0">
                <a:solidFill>
                  <a:srgbClr val="FFFFFF"/>
                </a:solidFill>
                <a:ea typeface="Gulim" charset="0"/>
              </a:rPr>
              <a:t>, </a:t>
            </a:r>
          </a:p>
          <a:p>
            <a:pPr marL="342900" indent="-342900" algn="ctr" eaLnBrk="0" hangingPunct="0">
              <a:spcAft>
                <a:spcPts val="0"/>
              </a:spcAft>
              <a:buClr>
                <a:srgbClr val="FFFF00"/>
              </a:buClr>
              <a:buSzPct val="75000"/>
              <a:buFont typeface="Wingdings" charset="0"/>
              <a:buNone/>
            </a:pPr>
            <a:r>
              <a:rPr lang="en-US" altLang="ko-KR" dirty="0">
                <a:solidFill>
                  <a:srgbClr val="FFFFFF"/>
                </a:solidFill>
                <a:ea typeface="Gulim" charset="0"/>
                <a:cs typeface="Gulim" charset="0"/>
              </a:rPr>
              <a:t>Clark Barrett</a:t>
            </a:r>
            <a:r>
              <a:rPr lang="en-US" altLang="ko-KR" baseline="30000" dirty="0">
                <a:solidFill>
                  <a:srgbClr val="FFFFFF"/>
                </a:solidFill>
                <a:ea typeface="Gulim" charset="0"/>
                <a:cs typeface="Gulim" charset="0"/>
              </a:rPr>
              <a:t>2</a:t>
            </a:r>
            <a:r>
              <a:rPr lang="en-US" altLang="ko-KR" dirty="0">
                <a:solidFill>
                  <a:srgbClr val="FFFFFF"/>
                </a:solidFill>
                <a:ea typeface="Gulim" charset="0"/>
                <a:cs typeface="Gulim" charset="0"/>
              </a:rPr>
              <a:t>, </a:t>
            </a:r>
            <a:r>
              <a:rPr lang="en-US" altLang="ko-KR" dirty="0" err="1">
                <a:solidFill>
                  <a:srgbClr val="FFFFFF"/>
                </a:solidFill>
                <a:ea typeface="Gulim" charset="0"/>
                <a:cs typeface="Gulim" charset="0"/>
              </a:rPr>
              <a:t>Subhasish</a:t>
            </a:r>
            <a:r>
              <a:rPr lang="en-US" altLang="ko-KR" dirty="0">
                <a:solidFill>
                  <a:srgbClr val="FFFFFF"/>
                </a:solidFill>
                <a:ea typeface="Gulim" charset="0"/>
                <a:cs typeface="Gulim" charset="0"/>
              </a:rPr>
              <a:t> Mitra</a:t>
            </a:r>
            <a:r>
              <a:rPr lang="en-US" altLang="ko-KR" baseline="30000" dirty="0">
                <a:solidFill>
                  <a:srgbClr val="FFFFFF"/>
                </a:solidFill>
                <a:ea typeface="Gulim" charset="0"/>
                <a:cs typeface="Gulim" charset="0"/>
              </a:rPr>
              <a:t>1,2</a:t>
            </a:r>
            <a:endParaRPr lang="en-US" altLang="ko-KR" dirty="0">
              <a:solidFill>
                <a:srgbClr val="FFFFFF"/>
              </a:solidFill>
              <a:ea typeface="Gulim" charset="0"/>
              <a:cs typeface="Gulim" charset="0"/>
            </a:endParaRPr>
          </a:p>
        </p:txBody>
      </p:sp>
      <p:sp>
        <p:nvSpPr>
          <p:cNvPr id="6" name="Rectangle 1">
            <a:extLst>
              <a:ext uri="{FF2B5EF4-FFF2-40B4-BE49-F238E27FC236}">
                <a16:creationId xmlns:a16="http://schemas.microsoft.com/office/drawing/2014/main" id="{AE7FC42A-F799-B245-8732-833A6498DBEA}"/>
              </a:ext>
            </a:extLst>
          </p:cNvPr>
          <p:cNvSpPr>
            <a:spLocks noChangeArrowheads="1"/>
          </p:cNvSpPr>
          <p:nvPr/>
        </p:nvSpPr>
        <p:spPr bwMode="auto">
          <a:xfrm>
            <a:off x="209769" y="5331338"/>
            <a:ext cx="8895643" cy="11226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eaLnBrk="0" hangingPunct="0">
              <a:lnSpc>
                <a:spcPct val="120000"/>
              </a:lnSpc>
              <a:buClr>
                <a:srgbClr val="FFFF00"/>
              </a:buClr>
              <a:buSzPct val="75000"/>
            </a:pPr>
            <a:r>
              <a:rPr lang="en-US" altLang="ko-KR" sz="2400" baseline="30000" dirty="0">
                <a:solidFill>
                  <a:srgbClr val="66FFFF"/>
                </a:solidFill>
                <a:cs typeface="Gulim" charset="0"/>
              </a:rPr>
              <a:t>3</a:t>
            </a:r>
            <a:r>
              <a:rPr lang="en-US" altLang="ko-KR" sz="2400" dirty="0">
                <a:solidFill>
                  <a:srgbClr val="66FFFF"/>
                </a:solidFill>
                <a:cs typeface="Gulim" charset="0"/>
              </a:rPr>
              <a:t>-Department of ECE, </a:t>
            </a:r>
          </a:p>
          <a:p>
            <a:pPr marL="342900" indent="-342900" eaLnBrk="0" hangingPunct="0">
              <a:lnSpc>
                <a:spcPct val="120000"/>
              </a:lnSpc>
              <a:buClr>
                <a:srgbClr val="FFFF00"/>
              </a:buClr>
              <a:buSzPct val="75000"/>
            </a:pPr>
            <a:r>
              <a:rPr lang="en-US" sz="2400" dirty="0" err="1">
                <a:solidFill>
                  <a:srgbClr val="18FDFF"/>
                </a:solidFill>
              </a:rPr>
              <a:t>Technische</a:t>
            </a:r>
            <a:r>
              <a:rPr lang="en-US" sz="2400" dirty="0">
                <a:solidFill>
                  <a:srgbClr val="18FDFF"/>
                </a:solidFill>
              </a:rPr>
              <a:t> Universität Kaiserslautern, Germany </a:t>
            </a:r>
            <a:endParaRPr lang="en-US" altLang="ko-KR" sz="2400" dirty="0">
              <a:solidFill>
                <a:srgbClr val="18FDFF"/>
              </a:solidFill>
              <a:cs typeface="Gulim" charset="0"/>
            </a:endParaRPr>
          </a:p>
        </p:txBody>
      </p:sp>
    </p:spTree>
    <p:extLst>
      <p:ext uri="{BB962C8B-B14F-4D97-AF65-F5344CB8AC3E}">
        <p14:creationId xmlns:p14="http://schemas.microsoft.com/office/powerpoint/2010/main" val="3459098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How To Catch Trojan Example</a:t>
            </a:r>
          </a:p>
        </p:txBody>
      </p:sp>
      <p:sp>
        <p:nvSpPr>
          <p:cNvPr id="12" name="Content Placeholder 9">
            <a:extLst>
              <a:ext uri="{FF2B5EF4-FFF2-40B4-BE49-F238E27FC236}">
                <a16:creationId xmlns:a16="http://schemas.microsoft.com/office/drawing/2014/main" id="{01D3A4D1-B58D-B143-8F16-A6D4B422DB44}"/>
              </a:ext>
            </a:extLst>
          </p:cNvPr>
          <p:cNvSpPr txBox="1">
            <a:spLocks/>
          </p:cNvSpPr>
          <p:nvPr/>
        </p:nvSpPr>
        <p:spPr bwMode="auto">
          <a:xfrm>
            <a:off x="1108753" y="984250"/>
            <a:ext cx="6368372" cy="1583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spcAft>
                <a:spcPts val="600"/>
              </a:spcAft>
              <a:buNone/>
            </a:pPr>
            <a:endParaRPr lang="en-US" altLang="zh-CN" sz="2000" dirty="0">
              <a:solidFill>
                <a:schemeClr val="tx1"/>
              </a:solidFill>
              <a:latin typeface="Arial" panose="020B0604020202020204" pitchFamily="34" charset="0"/>
              <a:ea typeface="Cambria Math" panose="02040503050406030204" pitchFamily="18" charset="0"/>
              <a:cs typeface="Arial" panose="020B0604020202020204" pitchFamily="34" charset="0"/>
            </a:endParaRPr>
          </a:p>
          <a:p>
            <a:pPr marL="0" indent="0" algn="ctr">
              <a:spcAft>
                <a:spcPts val="600"/>
              </a:spcAft>
              <a:buNone/>
            </a:pPr>
            <a:r>
              <a:rPr lang="en-US" altLang="zh-CN" sz="2000" u="sng" dirty="0">
                <a:solidFill>
                  <a:schemeClr val="tx1"/>
                </a:solidFill>
                <a:latin typeface="Arial" panose="020B0604020202020204" pitchFamily="34" charset="0"/>
                <a:ea typeface="Cambria Math" panose="02040503050406030204" pitchFamily="18" charset="0"/>
                <a:cs typeface="Arial" panose="020B0604020202020204" pitchFamily="34" charset="0"/>
              </a:rPr>
              <a:t>Initialization:</a:t>
            </a:r>
            <a:r>
              <a:rPr lang="en-US" altLang="zh-CN" sz="2000" dirty="0">
                <a:solidFill>
                  <a:schemeClr val="tx1"/>
                </a:solidFill>
                <a:latin typeface="Arial" panose="020B0604020202020204" pitchFamily="34" charset="0"/>
                <a:ea typeface="Cambria Math" panose="02040503050406030204" pitchFamily="18" charset="0"/>
                <a:cs typeface="Arial" panose="020B0604020202020204" pitchFamily="34" charset="0"/>
              </a:rPr>
              <a:t> </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R1 = </a:t>
            </a: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R17 </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 0; </a:t>
            </a:r>
          </a:p>
          <a:p>
            <a:pPr marL="0" indent="0" algn="ctr">
              <a:spcAft>
                <a:spcPts val="600"/>
              </a:spcAft>
              <a:buNone/>
            </a:pP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Counter = 2</a:t>
            </a:r>
            <a:r>
              <a:rPr lang="en-US" altLang="zh-CN" sz="2000" baseline="30000" dirty="0">
                <a:solidFill>
                  <a:schemeClr val="tx1"/>
                </a:solidFill>
                <a:latin typeface="Consolas" panose="020B0609020204030204" pitchFamily="49" charset="0"/>
                <a:ea typeface="Cambria Math" panose="02040503050406030204" pitchFamily="18" charset="0"/>
                <a:cs typeface="Consolas" panose="020B0609020204030204" pitchFamily="49" charset="0"/>
              </a:rPr>
              <a:t>127</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-2</a:t>
            </a: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000" dirty="0">
                <a:solidFill>
                  <a:srgbClr val="FFFF00"/>
                </a:solidFill>
                <a:latin typeface="Consolas" panose="020B0609020204030204" pitchFamily="49" charset="0"/>
                <a:cs typeface="Consolas" panose="020B0609020204030204" pitchFamily="49" charset="0"/>
              </a:rPr>
              <a:t> </a:t>
            </a:r>
            <a:endParaRPr lang="en-US" altLang="zh-CN" sz="2000" dirty="0">
              <a:latin typeface="Consolas" panose="020B0609020204030204" pitchFamily="49" charset="0"/>
              <a:cs typeface="Consolas" panose="020B0609020204030204" pitchFamily="49" charset="0"/>
            </a:endParaRPr>
          </a:p>
        </p:txBody>
      </p:sp>
      <p:sp>
        <p:nvSpPr>
          <p:cNvPr id="3" name="Rectangle 2">
            <a:extLst>
              <a:ext uri="{FF2B5EF4-FFF2-40B4-BE49-F238E27FC236}">
                <a16:creationId xmlns:a16="http://schemas.microsoft.com/office/drawing/2014/main" id="{1A051DC4-644D-B84C-A51B-704132A09EC5}"/>
              </a:ext>
            </a:extLst>
          </p:cNvPr>
          <p:cNvSpPr/>
          <p:nvPr/>
        </p:nvSpPr>
        <p:spPr>
          <a:xfrm>
            <a:off x="1963214" y="2080075"/>
            <a:ext cx="1877438" cy="504497"/>
          </a:xfrm>
          <a:prstGeom prst="rect">
            <a:avLst/>
          </a:prstGeom>
        </p:spPr>
        <p:txBody>
          <a:bodyPr wrap="none">
            <a:spAutoFit/>
          </a:bodyPr>
          <a:lstStyle/>
          <a:p>
            <a:pPr>
              <a:lnSpc>
                <a:spcPct val="150000"/>
              </a:lnSpc>
              <a:spcAft>
                <a:spcPts val="600"/>
              </a:spcAft>
            </a:pPr>
            <a:r>
              <a:rPr lang="en-US" altLang="zh-CN" dirty="0">
                <a:latin typeface="Consolas" panose="020B0609020204030204" pitchFamily="49" charset="0"/>
                <a:ea typeface="Cambria Math" panose="02040503050406030204" pitchFamily="18" charset="0"/>
                <a:cs typeface="Consolas" panose="020B0609020204030204" pitchFamily="49" charset="0"/>
              </a:rPr>
              <a:t>R1 </a:t>
            </a:r>
            <a:r>
              <a:rPr lang="en-US" dirty="0">
                <a:solidFill>
                  <a:srgbClr val="FFFFFF"/>
                </a:solidFill>
                <a:latin typeface="Consolas" pitchFamily="49" charset="0"/>
              </a:rPr>
              <a:t>←</a:t>
            </a:r>
            <a:r>
              <a:rPr lang="en-US" altLang="zh-CN" dirty="0">
                <a:latin typeface="Consolas" panose="020B0609020204030204" pitchFamily="49" charset="0"/>
                <a:ea typeface="Cambria Math" panose="02040503050406030204" pitchFamily="18" charset="0"/>
                <a:cs typeface="Consolas" panose="020B0609020204030204" pitchFamily="49" charset="0"/>
              </a:rPr>
              <a:t> R1 + 2 </a:t>
            </a:r>
          </a:p>
        </p:txBody>
      </p:sp>
      <p:sp>
        <p:nvSpPr>
          <p:cNvPr id="4" name="Rectangle 3">
            <a:extLst>
              <a:ext uri="{FF2B5EF4-FFF2-40B4-BE49-F238E27FC236}">
                <a16:creationId xmlns:a16="http://schemas.microsoft.com/office/drawing/2014/main" id="{208DE752-DAB6-FE4F-96E5-6C8FD22742AD}"/>
              </a:ext>
            </a:extLst>
          </p:cNvPr>
          <p:cNvSpPr/>
          <p:nvPr/>
        </p:nvSpPr>
        <p:spPr>
          <a:xfrm>
            <a:off x="5030193" y="2064684"/>
            <a:ext cx="2302233" cy="504497"/>
          </a:xfrm>
          <a:prstGeom prst="rect">
            <a:avLst/>
          </a:prstGeom>
        </p:spPr>
        <p:txBody>
          <a:bodyPr wrap="none">
            <a:spAutoFit/>
          </a:bodyPr>
          <a:lstStyle/>
          <a:p>
            <a:pPr>
              <a:lnSpc>
                <a:spcPct val="150000"/>
              </a:lnSpc>
              <a:spcAft>
                <a:spcPts val="600"/>
              </a:spcAft>
            </a:pPr>
            <a:r>
              <a:rPr lang="en-US" altLang="zh-CN" dirty="0">
                <a:latin typeface="Consolas" panose="020B0609020204030204" pitchFamily="49" charset="0"/>
                <a:ea typeface="Cambria Math" panose="02040503050406030204" pitchFamily="18" charset="0"/>
                <a:cs typeface="Consolas" panose="020B0609020204030204" pitchFamily="49" charset="0"/>
              </a:rPr>
              <a:t>Counter = 2</a:t>
            </a:r>
            <a:r>
              <a:rPr lang="en-US" altLang="zh-CN" baseline="30000" dirty="0">
                <a:latin typeface="Consolas" panose="020B0609020204030204" pitchFamily="49" charset="0"/>
                <a:ea typeface="Cambria Math" panose="02040503050406030204" pitchFamily="18" charset="0"/>
                <a:cs typeface="Consolas" panose="020B0609020204030204" pitchFamily="49" charset="0"/>
              </a:rPr>
              <a:t>127</a:t>
            </a:r>
            <a:r>
              <a:rPr lang="en-US" altLang="zh-CN" dirty="0">
                <a:latin typeface="Consolas" panose="020B0609020204030204" pitchFamily="49" charset="0"/>
                <a:ea typeface="Cambria Math" panose="02040503050406030204" pitchFamily="18" charset="0"/>
                <a:cs typeface="Consolas" panose="020B0609020204030204" pitchFamily="49" charset="0"/>
              </a:rPr>
              <a:t>-1</a:t>
            </a:r>
          </a:p>
        </p:txBody>
      </p:sp>
      <p:sp>
        <p:nvSpPr>
          <p:cNvPr id="9" name="Slide Number Placeholder 8">
            <a:extLst>
              <a:ext uri="{FF2B5EF4-FFF2-40B4-BE49-F238E27FC236}">
                <a16:creationId xmlns:a16="http://schemas.microsoft.com/office/drawing/2014/main" id="{CCA1CF1B-8CEA-B745-9AAE-CB7AEE21197B}"/>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9</a:t>
            </a:fld>
            <a:endParaRPr lang="en-US" sz="1800" dirty="0">
              <a:solidFill>
                <a:srgbClr val="FFFFFF"/>
              </a:solidFill>
            </a:endParaRPr>
          </a:p>
        </p:txBody>
      </p:sp>
    </p:spTree>
    <p:extLst>
      <p:ext uri="{BB962C8B-B14F-4D97-AF65-F5344CB8AC3E}">
        <p14:creationId xmlns:p14="http://schemas.microsoft.com/office/powerpoint/2010/main" val="2998590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How To Catch Trojan Example</a:t>
            </a:r>
          </a:p>
        </p:txBody>
      </p:sp>
      <p:sp>
        <p:nvSpPr>
          <p:cNvPr id="12" name="Content Placeholder 9">
            <a:extLst>
              <a:ext uri="{FF2B5EF4-FFF2-40B4-BE49-F238E27FC236}">
                <a16:creationId xmlns:a16="http://schemas.microsoft.com/office/drawing/2014/main" id="{01D3A4D1-B58D-B143-8F16-A6D4B422DB44}"/>
              </a:ext>
            </a:extLst>
          </p:cNvPr>
          <p:cNvSpPr txBox="1">
            <a:spLocks/>
          </p:cNvSpPr>
          <p:nvPr/>
        </p:nvSpPr>
        <p:spPr bwMode="auto">
          <a:xfrm>
            <a:off x="1108753" y="984250"/>
            <a:ext cx="6368372" cy="1583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spcAft>
                <a:spcPts val="600"/>
              </a:spcAft>
              <a:buNone/>
            </a:pPr>
            <a:endParaRPr lang="en-US" altLang="zh-CN" sz="2000" dirty="0">
              <a:solidFill>
                <a:schemeClr val="tx1"/>
              </a:solidFill>
              <a:latin typeface="Arial" panose="020B0604020202020204" pitchFamily="34" charset="0"/>
              <a:ea typeface="Cambria Math" panose="02040503050406030204" pitchFamily="18" charset="0"/>
              <a:cs typeface="Arial" panose="020B0604020202020204" pitchFamily="34" charset="0"/>
            </a:endParaRPr>
          </a:p>
          <a:p>
            <a:pPr marL="0" indent="0" algn="ctr">
              <a:spcAft>
                <a:spcPts val="600"/>
              </a:spcAft>
              <a:buNone/>
            </a:pPr>
            <a:r>
              <a:rPr lang="en-US" altLang="zh-CN" sz="2000" u="sng" dirty="0">
                <a:solidFill>
                  <a:schemeClr val="tx1"/>
                </a:solidFill>
                <a:latin typeface="Arial" panose="020B0604020202020204" pitchFamily="34" charset="0"/>
                <a:ea typeface="Cambria Math" panose="02040503050406030204" pitchFamily="18" charset="0"/>
                <a:cs typeface="Arial" panose="020B0604020202020204" pitchFamily="34" charset="0"/>
              </a:rPr>
              <a:t>Initialization:</a:t>
            </a:r>
            <a:r>
              <a:rPr lang="en-US" altLang="zh-CN" sz="2000" dirty="0">
                <a:solidFill>
                  <a:schemeClr val="tx1"/>
                </a:solidFill>
                <a:latin typeface="Arial" panose="020B0604020202020204" pitchFamily="34" charset="0"/>
                <a:ea typeface="Cambria Math" panose="02040503050406030204" pitchFamily="18" charset="0"/>
                <a:cs typeface="Arial" panose="020B0604020202020204" pitchFamily="34" charset="0"/>
              </a:rPr>
              <a:t> </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R1 = </a:t>
            </a: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R17 </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 0; </a:t>
            </a:r>
          </a:p>
          <a:p>
            <a:pPr marL="0" indent="0" algn="ctr">
              <a:spcAft>
                <a:spcPts val="600"/>
              </a:spcAft>
              <a:buNone/>
            </a:pP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Counter = 2</a:t>
            </a:r>
            <a:r>
              <a:rPr lang="en-US" altLang="zh-CN" sz="2000" baseline="30000" dirty="0">
                <a:solidFill>
                  <a:schemeClr val="tx1"/>
                </a:solidFill>
                <a:latin typeface="Consolas" panose="020B0609020204030204" pitchFamily="49" charset="0"/>
                <a:ea typeface="Cambria Math" panose="02040503050406030204" pitchFamily="18" charset="0"/>
                <a:cs typeface="Consolas" panose="020B0609020204030204" pitchFamily="49" charset="0"/>
              </a:rPr>
              <a:t>127</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-2</a:t>
            </a: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000" dirty="0">
                <a:solidFill>
                  <a:srgbClr val="FFFF00"/>
                </a:solidFill>
                <a:latin typeface="Consolas" panose="020B0609020204030204" pitchFamily="49" charset="0"/>
                <a:cs typeface="Consolas" panose="020B0609020204030204" pitchFamily="49" charset="0"/>
              </a:rPr>
              <a:t> </a:t>
            </a:r>
            <a:endParaRPr lang="en-US" altLang="zh-CN" sz="2000" dirty="0">
              <a:latin typeface="Consolas" panose="020B0609020204030204" pitchFamily="49" charset="0"/>
              <a:cs typeface="Consolas" panose="020B0609020204030204" pitchFamily="49" charset="0"/>
            </a:endParaRPr>
          </a:p>
        </p:txBody>
      </p:sp>
      <p:sp>
        <p:nvSpPr>
          <p:cNvPr id="14" name="Content Placeholder 9">
            <a:extLst>
              <a:ext uri="{FF2B5EF4-FFF2-40B4-BE49-F238E27FC236}">
                <a16:creationId xmlns:a16="http://schemas.microsoft.com/office/drawing/2014/main" id="{377CA65B-BD61-494E-8BC5-114BBE4EB8D7}"/>
              </a:ext>
            </a:extLst>
          </p:cNvPr>
          <p:cNvSpPr txBox="1">
            <a:spLocks/>
          </p:cNvSpPr>
          <p:nvPr/>
        </p:nvSpPr>
        <p:spPr bwMode="auto">
          <a:xfrm>
            <a:off x="3732738" y="2568252"/>
            <a:ext cx="4603220" cy="4903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spcAft>
                <a:spcPts val="600"/>
              </a:spcAft>
              <a:buNone/>
            </a:pP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Counter = 2</a:t>
            </a:r>
            <a:r>
              <a:rPr lang="en-US" altLang="zh-CN" sz="2000" baseline="30000" dirty="0">
                <a:solidFill>
                  <a:schemeClr val="tx1"/>
                </a:solidFill>
                <a:latin typeface="Consolas" panose="020B0609020204030204" pitchFamily="49" charset="0"/>
                <a:ea typeface="Cambria Math" panose="02040503050406030204" pitchFamily="18" charset="0"/>
                <a:cs typeface="Consolas" panose="020B0609020204030204" pitchFamily="49" charset="0"/>
              </a:rPr>
              <a:t>127</a:t>
            </a:r>
            <a:r>
              <a:rPr lang="en-US" altLang="zh-CN" sz="28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800" dirty="0">
                <a:solidFill>
                  <a:srgbClr val="FFFF00"/>
                </a:solidFill>
                <a:latin typeface="Consolas" panose="020B0609020204030204" pitchFamily="49" charset="0"/>
                <a:cs typeface="Consolas" panose="020B0609020204030204" pitchFamily="49" charset="0"/>
              </a:rPr>
              <a:t> </a:t>
            </a:r>
            <a:endParaRPr lang="en-US" altLang="zh-CN" sz="2800" dirty="0">
              <a:latin typeface="Consolas" panose="020B0609020204030204" pitchFamily="49" charset="0"/>
              <a:cs typeface="Consolas" panose="020B0609020204030204" pitchFamily="49" charset="0"/>
            </a:endParaRPr>
          </a:p>
        </p:txBody>
      </p:sp>
      <p:sp>
        <p:nvSpPr>
          <p:cNvPr id="3" name="Rectangle 2">
            <a:extLst>
              <a:ext uri="{FF2B5EF4-FFF2-40B4-BE49-F238E27FC236}">
                <a16:creationId xmlns:a16="http://schemas.microsoft.com/office/drawing/2014/main" id="{1A051DC4-644D-B84C-A51B-704132A09EC5}"/>
              </a:ext>
            </a:extLst>
          </p:cNvPr>
          <p:cNvSpPr/>
          <p:nvPr/>
        </p:nvSpPr>
        <p:spPr>
          <a:xfrm>
            <a:off x="1963214" y="2080075"/>
            <a:ext cx="1877438" cy="504497"/>
          </a:xfrm>
          <a:prstGeom prst="rect">
            <a:avLst/>
          </a:prstGeom>
        </p:spPr>
        <p:txBody>
          <a:bodyPr wrap="none">
            <a:spAutoFit/>
          </a:bodyPr>
          <a:lstStyle/>
          <a:p>
            <a:pPr>
              <a:lnSpc>
                <a:spcPct val="150000"/>
              </a:lnSpc>
              <a:spcAft>
                <a:spcPts val="600"/>
              </a:spcAft>
            </a:pPr>
            <a:r>
              <a:rPr lang="en-US" altLang="zh-CN" dirty="0">
                <a:latin typeface="Consolas" panose="020B0609020204030204" pitchFamily="49" charset="0"/>
                <a:ea typeface="Cambria Math" panose="02040503050406030204" pitchFamily="18" charset="0"/>
                <a:cs typeface="Consolas" panose="020B0609020204030204" pitchFamily="49" charset="0"/>
              </a:rPr>
              <a:t>R1 </a:t>
            </a:r>
            <a:r>
              <a:rPr lang="en-US" dirty="0">
                <a:solidFill>
                  <a:srgbClr val="FFFFFF"/>
                </a:solidFill>
                <a:latin typeface="Consolas" pitchFamily="49" charset="0"/>
              </a:rPr>
              <a:t>←</a:t>
            </a:r>
            <a:r>
              <a:rPr lang="en-US" altLang="zh-CN" dirty="0">
                <a:latin typeface="Consolas" panose="020B0609020204030204" pitchFamily="49" charset="0"/>
                <a:ea typeface="Cambria Math" panose="02040503050406030204" pitchFamily="18" charset="0"/>
                <a:cs typeface="Consolas" panose="020B0609020204030204" pitchFamily="49" charset="0"/>
              </a:rPr>
              <a:t> R1 + 2 </a:t>
            </a:r>
          </a:p>
        </p:txBody>
      </p:sp>
      <p:sp>
        <p:nvSpPr>
          <p:cNvPr id="4" name="Rectangle 3">
            <a:extLst>
              <a:ext uri="{FF2B5EF4-FFF2-40B4-BE49-F238E27FC236}">
                <a16:creationId xmlns:a16="http://schemas.microsoft.com/office/drawing/2014/main" id="{208DE752-DAB6-FE4F-96E5-6C8FD22742AD}"/>
              </a:ext>
            </a:extLst>
          </p:cNvPr>
          <p:cNvSpPr/>
          <p:nvPr/>
        </p:nvSpPr>
        <p:spPr>
          <a:xfrm>
            <a:off x="5030193" y="2064684"/>
            <a:ext cx="2302233" cy="504497"/>
          </a:xfrm>
          <a:prstGeom prst="rect">
            <a:avLst/>
          </a:prstGeom>
        </p:spPr>
        <p:txBody>
          <a:bodyPr wrap="none">
            <a:spAutoFit/>
          </a:bodyPr>
          <a:lstStyle/>
          <a:p>
            <a:pPr>
              <a:lnSpc>
                <a:spcPct val="150000"/>
              </a:lnSpc>
              <a:spcAft>
                <a:spcPts val="600"/>
              </a:spcAft>
            </a:pPr>
            <a:r>
              <a:rPr lang="en-US" altLang="zh-CN" dirty="0">
                <a:latin typeface="Consolas" panose="020B0609020204030204" pitchFamily="49" charset="0"/>
                <a:ea typeface="Cambria Math" panose="02040503050406030204" pitchFamily="18" charset="0"/>
                <a:cs typeface="Consolas" panose="020B0609020204030204" pitchFamily="49" charset="0"/>
              </a:rPr>
              <a:t>Counter = 2</a:t>
            </a:r>
            <a:r>
              <a:rPr lang="en-US" altLang="zh-CN" baseline="30000" dirty="0">
                <a:latin typeface="Consolas" panose="020B0609020204030204" pitchFamily="49" charset="0"/>
                <a:ea typeface="Cambria Math" panose="02040503050406030204" pitchFamily="18" charset="0"/>
                <a:cs typeface="Consolas" panose="020B0609020204030204" pitchFamily="49" charset="0"/>
              </a:rPr>
              <a:t>127</a:t>
            </a:r>
            <a:r>
              <a:rPr lang="en-US" altLang="zh-CN" dirty="0">
                <a:latin typeface="Consolas" panose="020B0609020204030204" pitchFamily="49" charset="0"/>
                <a:ea typeface="Cambria Math" panose="02040503050406030204" pitchFamily="18" charset="0"/>
                <a:cs typeface="Consolas" panose="020B0609020204030204" pitchFamily="49" charset="0"/>
              </a:rPr>
              <a:t>-1</a:t>
            </a:r>
          </a:p>
        </p:txBody>
      </p:sp>
      <p:sp>
        <p:nvSpPr>
          <p:cNvPr id="9" name="Slide Number Placeholder 8">
            <a:extLst>
              <a:ext uri="{FF2B5EF4-FFF2-40B4-BE49-F238E27FC236}">
                <a16:creationId xmlns:a16="http://schemas.microsoft.com/office/drawing/2014/main" id="{CCA1CF1B-8CEA-B745-9AAE-CB7AEE21197B}"/>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10</a:t>
            </a:fld>
            <a:endParaRPr lang="en-US" sz="1800" dirty="0">
              <a:solidFill>
                <a:srgbClr val="FFFFFF"/>
              </a:solidFill>
            </a:endParaRPr>
          </a:p>
        </p:txBody>
      </p:sp>
      <p:sp>
        <p:nvSpPr>
          <p:cNvPr id="16" name="Content Placeholder 9">
            <a:extLst>
              <a:ext uri="{FF2B5EF4-FFF2-40B4-BE49-F238E27FC236}">
                <a16:creationId xmlns:a16="http://schemas.microsoft.com/office/drawing/2014/main" id="{855058E4-EB81-834E-AFC3-3A1CB26C9239}"/>
              </a:ext>
            </a:extLst>
          </p:cNvPr>
          <p:cNvSpPr txBox="1">
            <a:spLocks/>
          </p:cNvSpPr>
          <p:nvPr/>
        </p:nvSpPr>
        <p:spPr bwMode="auto">
          <a:xfrm>
            <a:off x="574789" y="2567354"/>
            <a:ext cx="4603220" cy="668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lnSpc>
                <a:spcPct val="150000"/>
              </a:lnSpc>
              <a:spcAft>
                <a:spcPts val="600"/>
              </a:spcAft>
              <a:buNone/>
            </a:pP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R17 </a:t>
            </a:r>
            <a:r>
              <a:rPr lang="en-US" sz="2000" dirty="0">
                <a:latin typeface="Consolas" pitchFamily="49" charset="0"/>
              </a:rPr>
              <a:t>←</a:t>
            </a: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 R17 </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+ 2</a:t>
            </a:r>
          </a:p>
          <a:p>
            <a:pPr marL="0" indent="0" algn="ctr">
              <a:lnSpc>
                <a:spcPct val="150000"/>
              </a:lnSpc>
              <a:spcAft>
                <a:spcPts val="600"/>
              </a:spcAft>
              <a:buNone/>
            </a:pPr>
            <a:r>
              <a:rPr lang="en-US" altLang="zh-CN" sz="28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800" dirty="0">
                <a:solidFill>
                  <a:srgbClr val="FFFF00"/>
                </a:solidFill>
                <a:latin typeface="Consolas" panose="020B0609020204030204" pitchFamily="49" charset="0"/>
                <a:cs typeface="Consolas" panose="020B0609020204030204" pitchFamily="49" charset="0"/>
              </a:rPr>
              <a:t> </a:t>
            </a:r>
            <a:endParaRPr lang="en-US" altLang="zh-CN"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64134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How To Catch Trojan Example</a:t>
            </a:r>
          </a:p>
        </p:txBody>
      </p:sp>
      <p:pic>
        <p:nvPicPr>
          <p:cNvPr id="5" name="Picture 4">
            <a:extLst>
              <a:ext uri="{FF2B5EF4-FFF2-40B4-BE49-F238E27FC236}">
                <a16:creationId xmlns:a16="http://schemas.microsoft.com/office/drawing/2014/main" id="{60D57E40-B4D8-EC4D-A3F4-3D50E448C5A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1185" y="2235954"/>
            <a:ext cx="1045655" cy="1045655"/>
          </a:xfrm>
          <a:prstGeom prst="rect">
            <a:avLst/>
          </a:prstGeom>
        </p:spPr>
      </p:pic>
      <p:sp>
        <p:nvSpPr>
          <p:cNvPr id="12" name="Content Placeholder 9">
            <a:extLst>
              <a:ext uri="{FF2B5EF4-FFF2-40B4-BE49-F238E27FC236}">
                <a16:creationId xmlns:a16="http://schemas.microsoft.com/office/drawing/2014/main" id="{01D3A4D1-B58D-B143-8F16-A6D4B422DB44}"/>
              </a:ext>
            </a:extLst>
          </p:cNvPr>
          <p:cNvSpPr txBox="1">
            <a:spLocks/>
          </p:cNvSpPr>
          <p:nvPr/>
        </p:nvSpPr>
        <p:spPr bwMode="auto">
          <a:xfrm>
            <a:off x="1108753" y="984250"/>
            <a:ext cx="6368372" cy="1583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spcAft>
                <a:spcPts val="600"/>
              </a:spcAft>
              <a:buNone/>
            </a:pPr>
            <a:endParaRPr lang="en-US" altLang="zh-CN" sz="2000" dirty="0">
              <a:solidFill>
                <a:schemeClr val="tx1"/>
              </a:solidFill>
              <a:latin typeface="Arial" panose="020B0604020202020204" pitchFamily="34" charset="0"/>
              <a:ea typeface="Cambria Math" panose="02040503050406030204" pitchFamily="18" charset="0"/>
              <a:cs typeface="Arial" panose="020B0604020202020204" pitchFamily="34" charset="0"/>
            </a:endParaRPr>
          </a:p>
          <a:p>
            <a:pPr marL="0" indent="0" algn="ctr">
              <a:spcAft>
                <a:spcPts val="600"/>
              </a:spcAft>
              <a:buNone/>
            </a:pPr>
            <a:r>
              <a:rPr lang="en-US" altLang="zh-CN" sz="2000" u="sng" dirty="0">
                <a:solidFill>
                  <a:schemeClr val="tx1"/>
                </a:solidFill>
                <a:latin typeface="Arial" panose="020B0604020202020204" pitchFamily="34" charset="0"/>
                <a:ea typeface="Cambria Math" panose="02040503050406030204" pitchFamily="18" charset="0"/>
                <a:cs typeface="Arial" panose="020B0604020202020204" pitchFamily="34" charset="0"/>
              </a:rPr>
              <a:t>Initialization:</a:t>
            </a:r>
            <a:r>
              <a:rPr lang="en-US" altLang="zh-CN" sz="2000" dirty="0">
                <a:solidFill>
                  <a:schemeClr val="tx1"/>
                </a:solidFill>
                <a:latin typeface="Arial" panose="020B0604020202020204" pitchFamily="34" charset="0"/>
                <a:ea typeface="Cambria Math" panose="02040503050406030204" pitchFamily="18" charset="0"/>
                <a:cs typeface="Arial" panose="020B0604020202020204" pitchFamily="34" charset="0"/>
              </a:rPr>
              <a:t> </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R1 = </a:t>
            </a: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R17 </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 0; </a:t>
            </a:r>
          </a:p>
          <a:p>
            <a:pPr marL="0" indent="0" algn="ctr">
              <a:spcAft>
                <a:spcPts val="600"/>
              </a:spcAft>
              <a:buNone/>
            </a:pP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Counter = 2</a:t>
            </a:r>
            <a:r>
              <a:rPr lang="en-US" altLang="zh-CN" sz="2000" baseline="30000" dirty="0">
                <a:solidFill>
                  <a:schemeClr val="tx1"/>
                </a:solidFill>
                <a:latin typeface="Consolas" panose="020B0609020204030204" pitchFamily="49" charset="0"/>
                <a:ea typeface="Cambria Math" panose="02040503050406030204" pitchFamily="18" charset="0"/>
                <a:cs typeface="Consolas" panose="020B0609020204030204" pitchFamily="49" charset="0"/>
              </a:rPr>
              <a:t>127</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-2</a:t>
            </a: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000" dirty="0">
                <a:solidFill>
                  <a:srgbClr val="FFFF00"/>
                </a:solidFill>
                <a:latin typeface="Consolas" panose="020B0609020204030204" pitchFamily="49" charset="0"/>
                <a:cs typeface="Consolas" panose="020B0609020204030204" pitchFamily="49" charset="0"/>
              </a:rPr>
              <a:t> </a:t>
            </a:r>
            <a:endParaRPr lang="en-US" altLang="zh-CN" sz="2000" dirty="0">
              <a:latin typeface="Consolas" panose="020B0609020204030204" pitchFamily="49" charset="0"/>
              <a:cs typeface="Consolas" panose="020B0609020204030204" pitchFamily="49" charset="0"/>
            </a:endParaRPr>
          </a:p>
        </p:txBody>
      </p:sp>
      <p:sp>
        <p:nvSpPr>
          <p:cNvPr id="14" name="Content Placeholder 9">
            <a:extLst>
              <a:ext uri="{FF2B5EF4-FFF2-40B4-BE49-F238E27FC236}">
                <a16:creationId xmlns:a16="http://schemas.microsoft.com/office/drawing/2014/main" id="{377CA65B-BD61-494E-8BC5-114BBE4EB8D7}"/>
              </a:ext>
            </a:extLst>
          </p:cNvPr>
          <p:cNvSpPr txBox="1">
            <a:spLocks/>
          </p:cNvSpPr>
          <p:nvPr/>
        </p:nvSpPr>
        <p:spPr bwMode="auto">
          <a:xfrm>
            <a:off x="3732738" y="2568252"/>
            <a:ext cx="4603220" cy="4903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spcAft>
                <a:spcPts val="600"/>
              </a:spcAft>
              <a:buNone/>
            </a:pP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Counter = 2</a:t>
            </a:r>
            <a:r>
              <a:rPr lang="en-US" altLang="zh-CN" sz="2000" baseline="30000" dirty="0">
                <a:solidFill>
                  <a:schemeClr val="tx1"/>
                </a:solidFill>
                <a:latin typeface="Consolas" panose="020B0609020204030204" pitchFamily="49" charset="0"/>
                <a:ea typeface="Cambria Math" panose="02040503050406030204" pitchFamily="18" charset="0"/>
                <a:cs typeface="Consolas" panose="020B0609020204030204" pitchFamily="49" charset="0"/>
              </a:rPr>
              <a:t>127</a:t>
            </a:r>
            <a:r>
              <a:rPr lang="en-US" altLang="zh-CN" sz="28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800" dirty="0">
                <a:solidFill>
                  <a:srgbClr val="FFFF00"/>
                </a:solidFill>
                <a:latin typeface="Consolas" panose="020B0609020204030204" pitchFamily="49" charset="0"/>
                <a:cs typeface="Consolas" panose="020B0609020204030204" pitchFamily="49" charset="0"/>
              </a:rPr>
              <a:t> </a:t>
            </a:r>
            <a:endParaRPr lang="en-US" altLang="zh-CN" sz="2800" dirty="0">
              <a:latin typeface="Consolas" panose="020B0609020204030204" pitchFamily="49" charset="0"/>
              <a:cs typeface="Consolas" panose="020B0609020204030204" pitchFamily="49" charset="0"/>
            </a:endParaRPr>
          </a:p>
        </p:txBody>
      </p:sp>
      <p:sp>
        <p:nvSpPr>
          <p:cNvPr id="2" name="Rectangle 1">
            <a:extLst>
              <a:ext uri="{FF2B5EF4-FFF2-40B4-BE49-F238E27FC236}">
                <a16:creationId xmlns:a16="http://schemas.microsoft.com/office/drawing/2014/main" id="{2B239EC8-A27D-D340-9D4A-D8C187C700D5}"/>
              </a:ext>
            </a:extLst>
          </p:cNvPr>
          <p:cNvSpPr/>
          <p:nvPr/>
        </p:nvSpPr>
        <p:spPr>
          <a:xfrm>
            <a:off x="673046" y="3144351"/>
            <a:ext cx="4572000" cy="400110"/>
          </a:xfrm>
          <a:prstGeom prst="rect">
            <a:avLst/>
          </a:prstGeom>
        </p:spPr>
        <p:txBody>
          <a:bodyPr>
            <a:spAutoFit/>
          </a:bodyPr>
          <a:lstStyle/>
          <a:p>
            <a:pPr>
              <a:spcAft>
                <a:spcPts val="600"/>
              </a:spcAft>
            </a:pPr>
            <a:r>
              <a:rPr lang="en-US" altLang="zh-CN" dirty="0">
                <a:solidFill>
                  <a:srgbClr val="18FDFF"/>
                </a:solidFill>
                <a:latin typeface="Consolas" panose="020B0609020204030204" pitchFamily="49" charset="0"/>
                <a:ea typeface="Cambria Math" panose="02040503050406030204" pitchFamily="18" charset="0"/>
                <a:cs typeface="Consolas" panose="020B0609020204030204" pitchFamily="49" charset="0"/>
              </a:rPr>
              <a:t>Check R1 == R17 </a:t>
            </a:r>
            <a:r>
              <a:rPr lang="en-US" altLang="zh-CN" dirty="0">
                <a:solidFill>
                  <a:srgbClr val="FF40FF"/>
                </a:solidFill>
                <a:latin typeface="Cambria Math" panose="02040503050406030204" pitchFamily="18" charset="0"/>
                <a:ea typeface="Cambria Math" panose="02040503050406030204" pitchFamily="18" charset="0"/>
              </a:rPr>
              <a:t>(Fails!)</a:t>
            </a:r>
            <a:r>
              <a:rPr lang="en-US" altLang="zh-CN" dirty="0">
                <a:solidFill>
                  <a:srgbClr val="18FDFF"/>
                </a:solidFill>
                <a:latin typeface="Cambria Math" panose="02040503050406030204" pitchFamily="18" charset="0"/>
                <a:ea typeface="Cambria Math" panose="02040503050406030204" pitchFamily="18" charset="0"/>
              </a:rPr>
              <a:t> </a:t>
            </a:r>
          </a:p>
        </p:txBody>
      </p:sp>
      <p:sp>
        <p:nvSpPr>
          <p:cNvPr id="3" name="Rectangle 2">
            <a:extLst>
              <a:ext uri="{FF2B5EF4-FFF2-40B4-BE49-F238E27FC236}">
                <a16:creationId xmlns:a16="http://schemas.microsoft.com/office/drawing/2014/main" id="{1A051DC4-644D-B84C-A51B-704132A09EC5}"/>
              </a:ext>
            </a:extLst>
          </p:cNvPr>
          <p:cNvSpPr/>
          <p:nvPr/>
        </p:nvSpPr>
        <p:spPr>
          <a:xfrm>
            <a:off x="1963214" y="2080075"/>
            <a:ext cx="1877438" cy="504497"/>
          </a:xfrm>
          <a:prstGeom prst="rect">
            <a:avLst/>
          </a:prstGeom>
        </p:spPr>
        <p:txBody>
          <a:bodyPr wrap="none">
            <a:spAutoFit/>
          </a:bodyPr>
          <a:lstStyle/>
          <a:p>
            <a:pPr>
              <a:lnSpc>
                <a:spcPct val="150000"/>
              </a:lnSpc>
              <a:spcAft>
                <a:spcPts val="600"/>
              </a:spcAft>
            </a:pPr>
            <a:r>
              <a:rPr lang="en-US" altLang="zh-CN" dirty="0">
                <a:latin typeface="Consolas" panose="020B0609020204030204" pitchFamily="49" charset="0"/>
                <a:ea typeface="Cambria Math" panose="02040503050406030204" pitchFamily="18" charset="0"/>
                <a:cs typeface="Consolas" panose="020B0609020204030204" pitchFamily="49" charset="0"/>
              </a:rPr>
              <a:t>R1 </a:t>
            </a:r>
            <a:r>
              <a:rPr lang="en-US" dirty="0">
                <a:solidFill>
                  <a:srgbClr val="FFFFFF"/>
                </a:solidFill>
                <a:latin typeface="Consolas" pitchFamily="49" charset="0"/>
              </a:rPr>
              <a:t>←</a:t>
            </a:r>
            <a:r>
              <a:rPr lang="en-US" altLang="zh-CN" dirty="0">
                <a:latin typeface="Consolas" panose="020B0609020204030204" pitchFamily="49" charset="0"/>
                <a:ea typeface="Cambria Math" panose="02040503050406030204" pitchFamily="18" charset="0"/>
                <a:cs typeface="Consolas" panose="020B0609020204030204" pitchFamily="49" charset="0"/>
              </a:rPr>
              <a:t> R1 + 2 </a:t>
            </a:r>
          </a:p>
        </p:txBody>
      </p:sp>
      <p:sp>
        <p:nvSpPr>
          <p:cNvPr id="4" name="Rectangle 3">
            <a:extLst>
              <a:ext uri="{FF2B5EF4-FFF2-40B4-BE49-F238E27FC236}">
                <a16:creationId xmlns:a16="http://schemas.microsoft.com/office/drawing/2014/main" id="{208DE752-DAB6-FE4F-96E5-6C8FD22742AD}"/>
              </a:ext>
            </a:extLst>
          </p:cNvPr>
          <p:cNvSpPr/>
          <p:nvPr/>
        </p:nvSpPr>
        <p:spPr>
          <a:xfrm>
            <a:off x="5030193" y="2064684"/>
            <a:ext cx="2302233" cy="504497"/>
          </a:xfrm>
          <a:prstGeom prst="rect">
            <a:avLst/>
          </a:prstGeom>
        </p:spPr>
        <p:txBody>
          <a:bodyPr wrap="none">
            <a:spAutoFit/>
          </a:bodyPr>
          <a:lstStyle/>
          <a:p>
            <a:pPr>
              <a:lnSpc>
                <a:spcPct val="150000"/>
              </a:lnSpc>
              <a:spcAft>
                <a:spcPts val="600"/>
              </a:spcAft>
            </a:pPr>
            <a:r>
              <a:rPr lang="en-US" altLang="zh-CN" dirty="0">
                <a:latin typeface="Consolas" panose="020B0609020204030204" pitchFamily="49" charset="0"/>
                <a:ea typeface="Cambria Math" panose="02040503050406030204" pitchFamily="18" charset="0"/>
                <a:cs typeface="Consolas" panose="020B0609020204030204" pitchFamily="49" charset="0"/>
              </a:rPr>
              <a:t>Counter = 2</a:t>
            </a:r>
            <a:r>
              <a:rPr lang="en-US" altLang="zh-CN" baseline="30000" dirty="0">
                <a:latin typeface="Consolas" panose="020B0609020204030204" pitchFamily="49" charset="0"/>
                <a:ea typeface="Cambria Math" panose="02040503050406030204" pitchFamily="18" charset="0"/>
                <a:cs typeface="Consolas" panose="020B0609020204030204" pitchFamily="49" charset="0"/>
              </a:rPr>
              <a:t>127</a:t>
            </a:r>
            <a:r>
              <a:rPr lang="en-US" altLang="zh-CN" dirty="0">
                <a:latin typeface="Consolas" panose="020B0609020204030204" pitchFamily="49" charset="0"/>
                <a:ea typeface="Cambria Math" panose="02040503050406030204" pitchFamily="18" charset="0"/>
                <a:cs typeface="Consolas" panose="020B0609020204030204" pitchFamily="49" charset="0"/>
              </a:rPr>
              <a:t>-1</a:t>
            </a:r>
          </a:p>
        </p:txBody>
      </p:sp>
      <p:sp>
        <p:nvSpPr>
          <p:cNvPr id="18" name="Rectangle 17">
            <a:extLst>
              <a:ext uri="{FF2B5EF4-FFF2-40B4-BE49-F238E27FC236}">
                <a16:creationId xmlns:a16="http://schemas.microsoft.com/office/drawing/2014/main" id="{144E021E-3558-EF45-BCB1-EE200DCA0F92}"/>
              </a:ext>
            </a:extLst>
          </p:cNvPr>
          <p:cNvSpPr/>
          <p:nvPr/>
        </p:nvSpPr>
        <p:spPr>
          <a:xfrm>
            <a:off x="2006939" y="3831003"/>
            <a:ext cx="4572000" cy="496931"/>
          </a:xfrm>
          <a:prstGeom prst="rect">
            <a:avLst/>
          </a:prstGeom>
        </p:spPr>
        <p:txBody>
          <a:bodyPr>
            <a:spAutoFit/>
          </a:bodyPr>
          <a:lstStyle/>
          <a:p>
            <a:pPr marL="400050" indent="-400050">
              <a:lnSpc>
                <a:spcPct val="150000"/>
              </a:lnSpc>
              <a:spcAft>
                <a:spcPts val="600"/>
              </a:spcAft>
            </a:pPr>
            <a:r>
              <a:rPr lang="en-US" altLang="zh-CN" dirty="0"/>
              <a:t>Trojan Detected.</a:t>
            </a:r>
          </a:p>
        </p:txBody>
      </p:sp>
      <p:sp>
        <p:nvSpPr>
          <p:cNvPr id="7" name="Rectangle 6">
            <a:extLst>
              <a:ext uri="{FF2B5EF4-FFF2-40B4-BE49-F238E27FC236}">
                <a16:creationId xmlns:a16="http://schemas.microsoft.com/office/drawing/2014/main" id="{D2958A8C-AFCC-6B44-AA0F-76A88460BAA4}"/>
              </a:ext>
            </a:extLst>
          </p:cNvPr>
          <p:cNvSpPr/>
          <p:nvPr/>
        </p:nvSpPr>
        <p:spPr>
          <a:xfrm>
            <a:off x="6866333" y="2658400"/>
            <a:ext cx="2204642" cy="400110"/>
          </a:xfrm>
          <a:prstGeom prst="rect">
            <a:avLst/>
          </a:prstGeom>
        </p:spPr>
        <p:txBody>
          <a:bodyPr wrap="none">
            <a:spAutoFit/>
          </a:bodyPr>
          <a:lstStyle/>
          <a:p>
            <a:r>
              <a:rPr lang="en-US" altLang="zh-CN" dirty="0">
                <a:solidFill>
                  <a:srgbClr val="FF40FF"/>
                </a:solidFill>
                <a:latin typeface="Cambria Math" panose="02040503050406030204" pitchFamily="18" charset="0"/>
                <a:ea typeface="Cambria Math" panose="02040503050406030204" pitchFamily="18" charset="0"/>
              </a:rPr>
              <a:t>(Trojan activates!)</a:t>
            </a:r>
            <a:endParaRPr lang="en-US" dirty="0"/>
          </a:p>
        </p:txBody>
      </p:sp>
      <p:sp>
        <p:nvSpPr>
          <p:cNvPr id="9" name="Slide Number Placeholder 8">
            <a:extLst>
              <a:ext uri="{FF2B5EF4-FFF2-40B4-BE49-F238E27FC236}">
                <a16:creationId xmlns:a16="http://schemas.microsoft.com/office/drawing/2014/main" id="{CCA1CF1B-8CEA-B745-9AAE-CB7AEE21197B}"/>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11</a:t>
            </a:fld>
            <a:endParaRPr lang="en-US" sz="1800" dirty="0">
              <a:solidFill>
                <a:srgbClr val="FFFFFF"/>
              </a:solidFill>
            </a:endParaRPr>
          </a:p>
        </p:txBody>
      </p:sp>
      <p:sp>
        <p:nvSpPr>
          <p:cNvPr id="16" name="Content Placeholder 9">
            <a:extLst>
              <a:ext uri="{FF2B5EF4-FFF2-40B4-BE49-F238E27FC236}">
                <a16:creationId xmlns:a16="http://schemas.microsoft.com/office/drawing/2014/main" id="{6D26E47E-55CB-524B-A3D2-B8C5144D109A}"/>
              </a:ext>
            </a:extLst>
          </p:cNvPr>
          <p:cNvSpPr txBox="1">
            <a:spLocks/>
          </p:cNvSpPr>
          <p:nvPr/>
        </p:nvSpPr>
        <p:spPr bwMode="auto">
          <a:xfrm>
            <a:off x="283129" y="2548642"/>
            <a:ext cx="4603220" cy="5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lnSpc>
                <a:spcPct val="150000"/>
              </a:lnSpc>
              <a:spcAft>
                <a:spcPts val="600"/>
              </a:spcAft>
              <a:buNone/>
            </a:pPr>
            <a:r>
              <a:rPr lang="en-US" altLang="zh-CN" sz="2000" dirty="0">
                <a:solidFill>
                  <a:srgbClr val="FF40FF"/>
                </a:solidFill>
                <a:latin typeface="Consolas" panose="020B0609020204030204" pitchFamily="49" charset="0"/>
                <a:ea typeface="Cambria Math" panose="02040503050406030204" pitchFamily="18" charset="0"/>
                <a:cs typeface="Consolas" panose="020B0609020204030204" pitchFamily="49" charset="0"/>
              </a:rPr>
              <a:t>NOP</a:t>
            </a:r>
          </a:p>
        </p:txBody>
      </p:sp>
    </p:spTree>
    <p:extLst>
      <p:ext uri="{BB962C8B-B14F-4D97-AF65-F5344CB8AC3E}">
        <p14:creationId xmlns:p14="http://schemas.microsoft.com/office/powerpoint/2010/main" val="327391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138"/>
            <a:ext cx="8966200" cy="647700"/>
          </a:xfrm>
        </p:spPr>
        <p:txBody>
          <a:bodyPr>
            <a:spAutoFit/>
          </a:bodyPr>
          <a:lstStyle/>
          <a:p>
            <a:pPr>
              <a:lnSpc>
                <a:spcPct val="100000"/>
              </a:lnSpc>
            </a:pPr>
            <a:r>
              <a:rPr lang="en-US" dirty="0">
                <a:solidFill>
                  <a:srgbClr val="D5EBFF"/>
                </a:solidFill>
                <a:latin typeface="Arial" charset="0"/>
              </a:rPr>
              <a:t>Challenge : Avoiding False Positives </a:t>
            </a:r>
          </a:p>
        </p:txBody>
      </p:sp>
      <p:sp>
        <p:nvSpPr>
          <p:cNvPr id="6" name="Content Placeholder 9">
            <a:extLst>
              <a:ext uri="{FF2B5EF4-FFF2-40B4-BE49-F238E27FC236}">
                <a16:creationId xmlns:a16="http://schemas.microsoft.com/office/drawing/2014/main" id="{31E5EE0A-85C7-D54C-9538-448CE9E4B07D}"/>
              </a:ext>
            </a:extLst>
          </p:cNvPr>
          <p:cNvSpPr txBox="1">
            <a:spLocks/>
          </p:cNvSpPr>
          <p:nvPr/>
        </p:nvSpPr>
        <p:spPr bwMode="auto">
          <a:xfrm>
            <a:off x="263623" y="858747"/>
            <a:ext cx="8318500" cy="5186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a:lnSpc>
                <a:spcPct val="150000"/>
              </a:lnSpc>
              <a:spcAft>
                <a:spcPts val="600"/>
              </a:spcAft>
            </a:pPr>
            <a:r>
              <a:rPr lang="en-US" altLang="zh-CN" dirty="0">
                <a:solidFill>
                  <a:srgbClr val="FFFF00"/>
                </a:solidFill>
                <a:latin typeface="Arial" charset="0"/>
              </a:rPr>
              <a:t>Cannot use unconstrained initialization: false positives </a:t>
            </a:r>
            <a:endParaRPr lang="en-US" altLang="zh-CN" dirty="0">
              <a:latin typeface="Arial" charset="0"/>
            </a:endParaRPr>
          </a:p>
          <a:p>
            <a:pPr lvl="1">
              <a:lnSpc>
                <a:spcPct val="150000"/>
              </a:lnSpc>
              <a:spcAft>
                <a:spcPts val="600"/>
              </a:spcAft>
            </a:pPr>
            <a:r>
              <a:rPr lang="en-US" altLang="zh-CN" dirty="0">
                <a:latin typeface="Arial" charset="0"/>
              </a:rPr>
              <a:t>Unconstrained initial state </a:t>
            </a:r>
            <a:r>
              <a:rPr lang="en-US" altLang="zh-CN" dirty="0">
                <a:solidFill>
                  <a:srgbClr val="FF40FF"/>
                </a:solidFill>
                <a:latin typeface="Arial" charset="0"/>
              </a:rPr>
              <a:t>may not be QED-consistent.</a:t>
            </a:r>
          </a:p>
          <a:p>
            <a:pPr lvl="1">
              <a:lnSpc>
                <a:spcPct val="150000"/>
              </a:lnSpc>
              <a:spcAft>
                <a:spcPts val="600"/>
              </a:spcAft>
            </a:pPr>
            <a:r>
              <a:rPr lang="en-US" altLang="zh-CN" dirty="0">
                <a:latin typeface="Arial" charset="0"/>
              </a:rPr>
              <a:t>Unconstrained initial state </a:t>
            </a:r>
            <a:r>
              <a:rPr lang="en-US" altLang="zh-CN" dirty="0">
                <a:solidFill>
                  <a:srgbClr val="FF40FF"/>
                </a:solidFill>
                <a:latin typeface="Arial" charset="0"/>
              </a:rPr>
              <a:t>may not be reachable.</a:t>
            </a:r>
          </a:p>
          <a:p>
            <a:pPr lvl="1">
              <a:lnSpc>
                <a:spcPct val="150000"/>
              </a:lnSpc>
              <a:spcAft>
                <a:spcPts val="600"/>
              </a:spcAft>
            </a:pPr>
            <a:endParaRPr lang="en-US" altLang="zh-CN" dirty="0">
              <a:solidFill>
                <a:srgbClr val="FF40FF"/>
              </a:solidFill>
              <a:latin typeface="Arial" charset="0"/>
            </a:endParaRPr>
          </a:p>
          <a:p>
            <a:pPr>
              <a:lnSpc>
                <a:spcPct val="150000"/>
              </a:lnSpc>
              <a:spcAft>
                <a:spcPts val="600"/>
              </a:spcAft>
            </a:pPr>
            <a:r>
              <a:rPr lang="en-US" altLang="zh-CN" dirty="0">
                <a:solidFill>
                  <a:srgbClr val="FFFF00"/>
                </a:solidFill>
                <a:latin typeface="Arial" charset="0"/>
              </a:rPr>
              <a:t>Constrain tool to only consider reachable states?</a:t>
            </a:r>
          </a:p>
          <a:p>
            <a:pPr lvl="1">
              <a:lnSpc>
                <a:spcPct val="150000"/>
              </a:lnSpc>
              <a:spcAft>
                <a:spcPts val="600"/>
              </a:spcAft>
            </a:pPr>
            <a:r>
              <a:rPr lang="en-US" altLang="zh-CN" dirty="0">
                <a:latin typeface="Arial" charset="0"/>
              </a:rPr>
              <a:t>Not feasible – requires solving for reachable set.</a:t>
            </a:r>
          </a:p>
          <a:p>
            <a:pPr lvl="1">
              <a:lnSpc>
                <a:spcPct val="150000"/>
              </a:lnSpc>
              <a:spcAft>
                <a:spcPts val="600"/>
              </a:spcAft>
            </a:pPr>
            <a:r>
              <a:rPr lang="en-US" altLang="zh-CN" dirty="0">
                <a:latin typeface="Arial" charset="0"/>
              </a:rPr>
              <a:t>Problem has been unsolved for decades… </a:t>
            </a:r>
          </a:p>
          <a:p>
            <a:pPr marL="457200" lvl="1" indent="0">
              <a:lnSpc>
                <a:spcPct val="150000"/>
              </a:lnSpc>
              <a:spcAft>
                <a:spcPts val="600"/>
              </a:spcAft>
              <a:buNone/>
            </a:pPr>
            <a:endParaRPr lang="en-US" altLang="zh-CN" dirty="0">
              <a:latin typeface="Arial" charset="0"/>
            </a:endParaRPr>
          </a:p>
          <a:p>
            <a:pPr lvl="1">
              <a:lnSpc>
                <a:spcPct val="150000"/>
              </a:lnSpc>
              <a:spcAft>
                <a:spcPts val="600"/>
              </a:spcAft>
            </a:pPr>
            <a:endParaRPr lang="en-US" altLang="zh-CN" dirty="0">
              <a:latin typeface="Arial" charset="0"/>
            </a:endParaRPr>
          </a:p>
        </p:txBody>
      </p:sp>
      <p:sp>
        <p:nvSpPr>
          <p:cNvPr id="3" name="Slide Number Placeholder 2">
            <a:extLst>
              <a:ext uri="{FF2B5EF4-FFF2-40B4-BE49-F238E27FC236}">
                <a16:creationId xmlns:a16="http://schemas.microsoft.com/office/drawing/2014/main" id="{B02785E0-0AA0-A34D-A9E4-749C2513EE51}"/>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12</a:t>
            </a:fld>
            <a:endParaRPr lang="en-US" sz="1800" dirty="0">
              <a:solidFill>
                <a:srgbClr val="FFFFFF"/>
              </a:solidFill>
            </a:endParaRPr>
          </a:p>
        </p:txBody>
      </p:sp>
    </p:spTree>
    <p:extLst>
      <p:ext uri="{BB962C8B-B14F-4D97-AF65-F5344CB8AC3E}">
        <p14:creationId xmlns:p14="http://schemas.microsoft.com/office/powerpoint/2010/main" val="2631650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False Positive Example (No Trojan)</a:t>
            </a:r>
          </a:p>
        </p:txBody>
      </p:sp>
      <p:sp>
        <p:nvSpPr>
          <p:cNvPr id="3" name="Rectangle 2">
            <a:extLst>
              <a:ext uri="{FF2B5EF4-FFF2-40B4-BE49-F238E27FC236}">
                <a16:creationId xmlns:a16="http://schemas.microsoft.com/office/drawing/2014/main" id="{1A051DC4-644D-B84C-A51B-704132A09EC5}"/>
              </a:ext>
            </a:extLst>
          </p:cNvPr>
          <p:cNvSpPr/>
          <p:nvPr/>
        </p:nvSpPr>
        <p:spPr>
          <a:xfrm>
            <a:off x="1815201" y="1722268"/>
            <a:ext cx="1877438" cy="504497"/>
          </a:xfrm>
          <a:prstGeom prst="rect">
            <a:avLst/>
          </a:prstGeom>
        </p:spPr>
        <p:txBody>
          <a:bodyPr wrap="none">
            <a:spAutoFit/>
          </a:bodyPr>
          <a:lstStyle/>
          <a:p>
            <a:pPr>
              <a:lnSpc>
                <a:spcPct val="150000"/>
              </a:lnSpc>
              <a:spcAft>
                <a:spcPts val="600"/>
              </a:spcAft>
            </a:pPr>
            <a:r>
              <a:rPr lang="en-US" altLang="zh-CN" dirty="0">
                <a:latin typeface="Consolas" panose="020B0609020204030204" pitchFamily="49" charset="0"/>
                <a:ea typeface="Cambria Math" panose="02040503050406030204" pitchFamily="18" charset="0"/>
                <a:cs typeface="Consolas" panose="020B0609020204030204" pitchFamily="49" charset="0"/>
              </a:rPr>
              <a:t>R1 </a:t>
            </a:r>
            <a:r>
              <a:rPr lang="en-US" dirty="0">
                <a:solidFill>
                  <a:srgbClr val="FFFFFF"/>
                </a:solidFill>
                <a:latin typeface="Consolas" pitchFamily="49" charset="0"/>
              </a:rPr>
              <a:t>←</a:t>
            </a:r>
            <a:r>
              <a:rPr lang="en-US" altLang="zh-CN" dirty="0">
                <a:latin typeface="Consolas" panose="020B0609020204030204" pitchFamily="49" charset="0"/>
                <a:ea typeface="Cambria Math" panose="02040503050406030204" pitchFamily="18" charset="0"/>
                <a:cs typeface="Consolas" panose="020B0609020204030204" pitchFamily="49" charset="0"/>
              </a:rPr>
              <a:t> R1 + 2 </a:t>
            </a:r>
          </a:p>
        </p:txBody>
      </p:sp>
      <p:sp>
        <p:nvSpPr>
          <p:cNvPr id="20" name="Content Placeholder 9">
            <a:extLst>
              <a:ext uri="{FF2B5EF4-FFF2-40B4-BE49-F238E27FC236}">
                <a16:creationId xmlns:a16="http://schemas.microsoft.com/office/drawing/2014/main" id="{507CFA2F-4138-2342-9393-0D11BB2E0B41}"/>
              </a:ext>
            </a:extLst>
          </p:cNvPr>
          <p:cNvSpPr txBox="1">
            <a:spLocks/>
          </p:cNvSpPr>
          <p:nvPr/>
        </p:nvSpPr>
        <p:spPr bwMode="auto">
          <a:xfrm>
            <a:off x="442913" y="984250"/>
            <a:ext cx="4649040" cy="218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lnSpc>
                <a:spcPct val="150000"/>
              </a:lnSpc>
              <a:spcAft>
                <a:spcPts val="600"/>
              </a:spcAft>
              <a:buNone/>
            </a:pP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R9</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←R1;</a:t>
            </a: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 R10</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←R2; </a:t>
            </a: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R11</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←R3; …</a:t>
            </a:r>
            <a:r>
              <a:rPr lang="en-US" altLang="zh-CN" sz="28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800" dirty="0">
                <a:solidFill>
                  <a:srgbClr val="FFFF00"/>
                </a:solidFill>
                <a:latin typeface="Consolas" panose="020B0609020204030204" pitchFamily="49" charset="0"/>
                <a:cs typeface="Consolas" panose="020B0609020204030204" pitchFamily="49" charset="0"/>
              </a:rPr>
              <a:t> </a:t>
            </a:r>
            <a:endParaRPr lang="en-US" altLang="zh-CN" sz="2800" dirty="0">
              <a:latin typeface="Consolas" panose="020B0609020204030204" pitchFamily="49" charset="0"/>
              <a:cs typeface="Consolas" panose="020B0609020204030204" pitchFamily="49" charset="0"/>
            </a:endParaRPr>
          </a:p>
        </p:txBody>
      </p:sp>
      <p:grpSp>
        <p:nvGrpSpPr>
          <p:cNvPr id="21" name="Group 20">
            <a:extLst>
              <a:ext uri="{FF2B5EF4-FFF2-40B4-BE49-F238E27FC236}">
                <a16:creationId xmlns:a16="http://schemas.microsoft.com/office/drawing/2014/main" id="{53AF8843-158C-0948-A491-EF45A864D4DA}"/>
              </a:ext>
            </a:extLst>
          </p:cNvPr>
          <p:cNvGrpSpPr/>
          <p:nvPr/>
        </p:nvGrpSpPr>
        <p:grpSpPr>
          <a:xfrm>
            <a:off x="5623560" y="1705674"/>
            <a:ext cx="2685458" cy="2341057"/>
            <a:chOff x="5770205" y="2655929"/>
            <a:chExt cx="2685458" cy="2341057"/>
          </a:xfrm>
        </p:grpSpPr>
        <p:sp>
          <p:nvSpPr>
            <p:cNvPr id="22" name="Rectangle 21">
              <a:extLst>
                <a:ext uri="{FF2B5EF4-FFF2-40B4-BE49-F238E27FC236}">
                  <a16:creationId xmlns:a16="http://schemas.microsoft.com/office/drawing/2014/main" id="{47BB8A8F-7F4E-F44B-896B-FC876541A30A}"/>
                </a:ext>
              </a:extLst>
            </p:cNvPr>
            <p:cNvSpPr>
              <a:spLocks noChangeArrowheads="1"/>
            </p:cNvSpPr>
            <p:nvPr/>
          </p:nvSpPr>
          <p:spPr bwMode="auto">
            <a:xfrm>
              <a:off x="5820727"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3" name="TextBox 22">
              <a:extLst>
                <a:ext uri="{FF2B5EF4-FFF2-40B4-BE49-F238E27FC236}">
                  <a16:creationId xmlns:a16="http://schemas.microsoft.com/office/drawing/2014/main" id="{FCF6BF08-B622-6E43-BBC1-7BEF490BAFC2}"/>
                </a:ext>
              </a:extLst>
            </p:cNvPr>
            <p:cNvSpPr txBox="1"/>
            <p:nvPr/>
          </p:nvSpPr>
          <p:spPr>
            <a:xfrm>
              <a:off x="5770205" y="2655929"/>
              <a:ext cx="484931" cy="276999"/>
            </a:xfrm>
            <a:prstGeom prst="rect">
              <a:avLst/>
            </a:prstGeom>
            <a:noFill/>
          </p:spPr>
          <p:txBody>
            <a:bodyPr wrap="square" rtlCol="0">
              <a:spAutoFit/>
            </a:bodyPr>
            <a:lstStyle/>
            <a:p>
              <a:r>
                <a:rPr lang="en-US" sz="1200" dirty="0"/>
                <a:t>R0</a:t>
              </a:r>
            </a:p>
          </p:txBody>
        </p:sp>
        <p:sp>
          <p:nvSpPr>
            <p:cNvPr id="24" name="Rectangle 23">
              <a:extLst>
                <a:ext uri="{FF2B5EF4-FFF2-40B4-BE49-F238E27FC236}">
                  <a16:creationId xmlns:a16="http://schemas.microsoft.com/office/drawing/2014/main" id="{D9A6B21C-AAA0-274F-929B-880CED8C5B47}"/>
                </a:ext>
              </a:extLst>
            </p:cNvPr>
            <p:cNvSpPr>
              <a:spLocks noChangeArrowheads="1"/>
            </p:cNvSpPr>
            <p:nvPr/>
          </p:nvSpPr>
          <p:spPr bwMode="auto">
            <a:xfrm>
              <a:off x="6479461"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5" name="TextBox 24">
              <a:extLst>
                <a:ext uri="{FF2B5EF4-FFF2-40B4-BE49-F238E27FC236}">
                  <a16:creationId xmlns:a16="http://schemas.microsoft.com/office/drawing/2014/main" id="{AE993A17-BC5F-A841-A2F4-C8CF1E055F78}"/>
                </a:ext>
              </a:extLst>
            </p:cNvPr>
            <p:cNvSpPr txBox="1"/>
            <p:nvPr/>
          </p:nvSpPr>
          <p:spPr>
            <a:xfrm>
              <a:off x="6428939" y="2655929"/>
              <a:ext cx="484931" cy="276999"/>
            </a:xfrm>
            <a:prstGeom prst="rect">
              <a:avLst/>
            </a:prstGeom>
            <a:noFill/>
          </p:spPr>
          <p:txBody>
            <a:bodyPr wrap="square" rtlCol="0">
              <a:spAutoFit/>
            </a:bodyPr>
            <a:lstStyle/>
            <a:p>
              <a:r>
                <a:rPr lang="en-US" sz="1200" dirty="0"/>
                <a:t>R1</a:t>
              </a:r>
            </a:p>
          </p:txBody>
        </p:sp>
        <p:sp>
          <p:nvSpPr>
            <p:cNvPr id="26" name="Rectangle 25">
              <a:extLst>
                <a:ext uri="{FF2B5EF4-FFF2-40B4-BE49-F238E27FC236}">
                  <a16:creationId xmlns:a16="http://schemas.microsoft.com/office/drawing/2014/main" id="{85F6645C-7ECF-CE4A-9F04-786872236E35}"/>
                </a:ext>
              </a:extLst>
            </p:cNvPr>
            <p:cNvSpPr>
              <a:spLocks noChangeArrowheads="1"/>
            </p:cNvSpPr>
            <p:nvPr/>
          </p:nvSpPr>
          <p:spPr bwMode="auto">
            <a:xfrm>
              <a:off x="7138195"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7" name="TextBox 26">
              <a:extLst>
                <a:ext uri="{FF2B5EF4-FFF2-40B4-BE49-F238E27FC236}">
                  <a16:creationId xmlns:a16="http://schemas.microsoft.com/office/drawing/2014/main" id="{2B950200-D953-4846-9EB1-E46418A243F7}"/>
                </a:ext>
              </a:extLst>
            </p:cNvPr>
            <p:cNvSpPr txBox="1"/>
            <p:nvPr/>
          </p:nvSpPr>
          <p:spPr>
            <a:xfrm>
              <a:off x="7087673" y="2655929"/>
              <a:ext cx="484931" cy="276999"/>
            </a:xfrm>
            <a:prstGeom prst="rect">
              <a:avLst/>
            </a:prstGeom>
            <a:noFill/>
          </p:spPr>
          <p:txBody>
            <a:bodyPr wrap="square" rtlCol="0">
              <a:spAutoFit/>
            </a:bodyPr>
            <a:lstStyle/>
            <a:p>
              <a:r>
                <a:rPr lang="en-US" sz="1200" dirty="0"/>
                <a:t>R2</a:t>
              </a:r>
            </a:p>
          </p:txBody>
        </p:sp>
        <p:sp>
          <p:nvSpPr>
            <p:cNvPr id="28" name="Rectangle 27">
              <a:extLst>
                <a:ext uri="{FF2B5EF4-FFF2-40B4-BE49-F238E27FC236}">
                  <a16:creationId xmlns:a16="http://schemas.microsoft.com/office/drawing/2014/main" id="{C3C8E08F-B319-BB45-8A8C-5EE5062DBB07}"/>
                </a:ext>
              </a:extLst>
            </p:cNvPr>
            <p:cNvSpPr>
              <a:spLocks noChangeArrowheads="1"/>
            </p:cNvSpPr>
            <p:nvPr/>
          </p:nvSpPr>
          <p:spPr bwMode="auto">
            <a:xfrm>
              <a:off x="7796929"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9" name="TextBox 28">
              <a:extLst>
                <a:ext uri="{FF2B5EF4-FFF2-40B4-BE49-F238E27FC236}">
                  <a16:creationId xmlns:a16="http://schemas.microsoft.com/office/drawing/2014/main" id="{E50F5140-E989-F848-A9A1-DB5F5E3D7853}"/>
                </a:ext>
              </a:extLst>
            </p:cNvPr>
            <p:cNvSpPr txBox="1"/>
            <p:nvPr/>
          </p:nvSpPr>
          <p:spPr>
            <a:xfrm>
              <a:off x="7746407" y="2655929"/>
              <a:ext cx="484931" cy="276999"/>
            </a:xfrm>
            <a:prstGeom prst="rect">
              <a:avLst/>
            </a:prstGeom>
            <a:noFill/>
          </p:spPr>
          <p:txBody>
            <a:bodyPr wrap="square" rtlCol="0">
              <a:spAutoFit/>
            </a:bodyPr>
            <a:lstStyle/>
            <a:p>
              <a:r>
                <a:rPr lang="en-US" sz="1200" dirty="0"/>
                <a:t>R3</a:t>
              </a:r>
            </a:p>
          </p:txBody>
        </p:sp>
        <p:sp>
          <p:nvSpPr>
            <p:cNvPr id="30" name="Rectangle 29">
              <a:extLst>
                <a:ext uri="{FF2B5EF4-FFF2-40B4-BE49-F238E27FC236}">
                  <a16:creationId xmlns:a16="http://schemas.microsoft.com/office/drawing/2014/main" id="{5FD76AFB-4F5B-2F41-87C3-2FECA30C5434}"/>
                </a:ext>
              </a:extLst>
            </p:cNvPr>
            <p:cNvSpPr>
              <a:spLocks noChangeArrowheads="1"/>
            </p:cNvSpPr>
            <p:nvPr/>
          </p:nvSpPr>
          <p:spPr bwMode="auto">
            <a:xfrm>
              <a:off x="5820727"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1" name="TextBox 30">
              <a:extLst>
                <a:ext uri="{FF2B5EF4-FFF2-40B4-BE49-F238E27FC236}">
                  <a16:creationId xmlns:a16="http://schemas.microsoft.com/office/drawing/2014/main" id="{1EFCDD32-AAC1-0547-80FA-30501E21791E}"/>
                </a:ext>
              </a:extLst>
            </p:cNvPr>
            <p:cNvSpPr txBox="1"/>
            <p:nvPr/>
          </p:nvSpPr>
          <p:spPr>
            <a:xfrm>
              <a:off x="5770205" y="3231635"/>
              <a:ext cx="484931" cy="276999"/>
            </a:xfrm>
            <a:prstGeom prst="rect">
              <a:avLst/>
            </a:prstGeom>
            <a:noFill/>
          </p:spPr>
          <p:txBody>
            <a:bodyPr wrap="square" rtlCol="0">
              <a:spAutoFit/>
            </a:bodyPr>
            <a:lstStyle/>
            <a:p>
              <a:r>
                <a:rPr lang="en-US" sz="1200" dirty="0"/>
                <a:t>R4</a:t>
              </a:r>
            </a:p>
          </p:txBody>
        </p:sp>
        <p:sp>
          <p:nvSpPr>
            <p:cNvPr id="32" name="Rectangle 31">
              <a:extLst>
                <a:ext uri="{FF2B5EF4-FFF2-40B4-BE49-F238E27FC236}">
                  <a16:creationId xmlns:a16="http://schemas.microsoft.com/office/drawing/2014/main" id="{3EC122DA-DEB2-A647-95BF-706300DDA550}"/>
                </a:ext>
              </a:extLst>
            </p:cNvPr>
            <p:cNvSpPr>
              <a:spLocks noChangeArrowheads="1"/>
            </p:cNvSpPr>
            <p:nvPr/>
          </p:nvSpPr>
          <p:spPr bwMode="auto">
            <a:xfrm>
              <a:off x="6479461"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3" name="TextBox 32">
              <a:extLst>
                <a:ext uri="{FF2B5EF4-FFF2-40B4-BE49-F238E27FC236}">
                  <a16:creationId xmlns:a16="http://schemas.microsoft.com/office/drawing/2014/main" id="{61BF5D6A-EC44-9549-AF09-E98622496688}"/>
                </a:ext>
              </a:extLst>
            </p:cNvPr>
            <p:cNvSpPr txBox="1"/>
            <p:nvPr/>
          </p:nvSpPr>
          <p:spPr>
            <a:xfrm>
              <a:off x="6428939" y="3231635"/>
              <a:ext cx="484931" cy="276999"/>
            </a:xfrm>
            <a:prstGeom prst="rect">
              <a:avLst/>
            </a:prstGeom>
            <a:noFill/>
          </p:spPr>
          <p:txBody>
            <a:bodyPr wrap="square" rtlCol="0">
              <a:spAutoFit/>
            </a:bodyPr>
            <a:lstStyle/>
            <a:p>
              <a:r>
                <a:rPr lang="en-US" sz="1200" dirty="0"/>
                <a:t>R5</a:t>
              </a:r>
            </a:p>
          </p:txBody>
        </p:sp>
        <p:sp>
          <p:nvSpPr>
            <p:cNvPr id="34" name="Rectangle 33">
              <a:extLst>
                <a:ext uri="{FF2B5EF4-FFF2-40B4-BE49-F238E27FC236}">
                  <a16:creationId xmlns:a16="http://schemas.microsoft.com/office/drawing/2014/main" id="{86F7480D-E5A9-2C48-A189-294DA286212F}"/>
                </a:ext>
              </a:extLst>
            </p:cNvPr>
            <p:cNvSpPr>
              <a:spLocks noChangeArrowheads="1"/>
            </p:cNvSpPr>
            <p:nvPr/>
          </p:nvSpPr>
          <p:spPr bwMode="auto">
            <a:xfrm>
              <a:off x="7138195"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5" name="TextBox 34">
              <a:extLst>
                <a:ext uri="{FF2B5EF4-FFF2-40B4-BE49-F238E27FC236}">
                  <a16:creationId xmlns:a16="http://schemas.microsoft.com/office/drawing/2014/main" id="{7E9E97E1-1708-AA40-8AB6-B9AF494E1B1D}"/>
                </a:ext>
              </a:extLst>
            </p:cNvPr>
            <p:cNvSpPr txBox="1"/>
            <p:nvPr/>
          </p:nvSpPr>
          <p:spPr>
            <a:xfrm>
              <a:off x="7087673" y="3231635"/>
              <a:ext cx="484931" cy="276999"/>
            </a:xfrm>
            <a:prstGeom prst="rect">
              <a:avLst/>
            </a:prstGeom>
            <a:noFill/>
          </p:spPr>
          <p:txBody>
            <a:bodyPr wrap="square" rtlCol="0">
              <a:spAutoFit/>
            </a:bodyPr>
            <a:lstStyle/>
            <a:p>
              <a:r>
                <a:rPr lang="en-US" sz="1200" dirty="0"/>
                <a:t>R6</a:t>
              </a:r>
            </a:p>
          </p:txBody>
        </p:sp>
        <p:sp>
          <p:nvSpPr>
            <p:cNvPr id="36" name="Rectangle 35">
              <a:extLst>
                <a:ext uri="{FF2B5EF4-FFF2-40B4-BE49-F238E27FC236}">
                  <a16:creationId xmlns:a16="http://schemas.microsoft.com/office/drawing/2014/main" id="{B4284F9F-2537-DE43-8620-F44BA68EE241}"/>
                </a:ext>
              </a:extLst>
            </p:cNvPr>
            <p:cNvSpPr>
              <a:spLocks noChangeArrowheads="1"/>
            </p:cNvSpPr>
            <p:nvPr/>
          </p:nvSpPr>
          <p:spPr bwMode="auto">
            <a:xfrm>
              <a:off x="7796929"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7" name="TextBox 36">
              <a:extLst>
                <a:ext uri="{FF2B5EF4-FFF2-40B4-BE49-F238E27FC236}">
                  <a16:creationId xmlns:a16="http://schemas.microsoft.com/office/drawing/2014/main" id="{602E9527-3BCA-EB4A-BE71-73175CFE8C5D}"/>
                </a:ext>
              </a:extLst>
            </p:cNvPr>
            <p:cNvSpPr txBox="1"/>
            <p:nvPr/>
          </p:nvSpPr>
          <p:spPr>
            <a:xfrm>
              <a:off x="7746407" y="3231635"/>
              <a:ext cx="484931" cy="276999"/>
            </a:xfrm>
            <a:prstGeom prst="rect">
              <a:avLst/>
            </a:prstGeom>
            <a:noFill/>
          </p:spPr>
          <p:txBody>
            <a:bodyPr wrap="square" rtlCol="0">
              <a:spAutoFit/>
            </a:bodyPr>
            <a:lstStyle/>
            <a:p>
              <a:r>
                <a:rPr lang="en-US" sz="1200" dirty="0"/>
                <a:t>R7</a:t>
              </a:r>
            </a:p>
          </p:txBody>
        </p:sp>
        <p:sp>
          <p:nvSpPr>
            <p:cNvPr id="38" name="Rectangle 37">
              <a:extLst>
                <a:ext uri="{FF2B5EF4-FFF2-40B4-BE49-F238E27FC236}">
                  <a16:creationId xmlns:a16="http://schemas.microsoft.com/office/drawing/2014/main" id="{345853D5-EB7B-E541-875F-824E4A7E3C21}"/>
                </a:ext>
              </a:extLst>
            </p:cNvPr>
            <p:cNvSpPr>
              <a:spLocks noChangeArrowheads="1"/>
            </p:cNvSpPr>
            <p:nvPr/>
          </p:nvSpPr>
          <p:spPr bwMode="auto">
            <a:xfrm>
              <a:off x="5820727"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9" name="TextBox 38">
              <a:extLst>
                <a:ext uri="{FF2B5EF4-FFF2-40B4-BE49-F238E27FC236}">
                  <a16:creationId xmlns:a16="http://schemas.microsoft.com/office/drawing/2014/main" id="{958F35C2-D7F1-BE4B-8DBF-8CF78C9628E6}"/>
                </a:ext>
              </a:extLst>
            </p:cNvPr>
            <p:cNvSpPr txBox="1"/>
            <p:nvPr/>
          </p:nvSpPr>
          <p:spPr>
            <a:xfrm>
              <a:off x="5770205" y="3807341"/>
              <a:ext cx="484931" cy="276999"/>
            </a:xfrm>
            <a:prstGeom prst="rect">
              <a:avLst/>
            </a:prstGeom>
            <a:noFill/>
          </p:spPr>
          <p:txBody>
            <a:bodyPr wrap="square" rtlCol="0">
              <a:spAutoFit/>
            </a:bodyPr>
            <a:lstStyle/>
            <a:p>
              <a:r>
                <a:rPr lang="en-US" sz="1200" dirty="0"/>
                <a:t>R8</a:t>
              </a:r>
            </a:p>
          </p:txBody>
        </p:sp>
        <p:sp>
          <p:nvSpPr>
            <p:cNvPr id="40" name="Rectangle 39">
              <a:extLst>
                <a:ext uri="{FF2B5EF4-FFF2-40B4-BE49-F238E27FC236}">
                  <a16:creationId xmlns:a16="http://schemas.microsoft.com/office/drawing/2014/main" id="{DEAEE0B7-A397-9440-B761-461A7173B698}"/>
                </a:ext>
              </a:extLst>
            </p:cNvPr>
            <p:cNvSpPr>
              <a:spLocks noChangeArrowheads="1"/>
            </p:cNvSpPr>
            <p:nvPr/>
          </p:nvSpPr>
          <p:spPr bwMode="auto">
            <a:xfrm>
              <a:off x="6479461"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0x0A</a:t>
              </a:r>
            </a:p>
          </p:txBody>
        </p:sp>
        <p:sp>
          <p:nvSpPr>
            <p:cNvPr id="41" name="TextBox 40">
              <a:extLst>
                <a:ext uri="{FF2B5EF4-FFF2-40B4-BE49-F238E27FC236}">
                  <a16:creationId xmlns:a16="http://schemas.microsoft.com/office/drawing/2014/main" id="{EE750539-90AD-7E45-8DD2-9854BD3A26F1}"/>
                </a:ext>
              </a:extLst>
            </p:cNvPr>
            <p:cNvSpPr txBox="1"/>
            <p:nvPr/>
          </p:nvSpPr>
          <p:spPr>
            <a:xfrm>
              <a:off x="6428939" y="3807341"/>
              <a:ext cx="484931" cy="276999"/>
            </a:xfrm>
            <a:prstGeom prst="rect">
              <a:avLst/>
            </a:prstGeom>
            <a:noFill/>
          </p:spPr>
          <p:txBody>
            <a:bodyPr wrap="square" rtlCol="0">
              <a:spAutoFit/>
            </a:bodyPr>
            <a:lstStyle/>
            <a:p>
              <a:r>
                <a:rPr lang="en-US" sz="1200" dirty="0"/>
                <a:t>R9</a:t>
              </a:r>
            </a:p>
          </p:txBody>
        </p:sp>
        <p:sp>
          <p:nvSpPr>
            <p:cNvPr id="42" name="Rectangle 41">
              <a:extLst>
                <a:ext uri="{FF2B5EF4-FFF2-40B4-BE49-F238E27FC236}">
                  <a16:creationId xmlns:a16="http://schemas.microsoft.com/office/drawing/2014/main" id="{97B7C9F3-DC4A-0F44-8F0C-488D5559CABD}"/>
                </a:ext>
              </a:extLst>
            </p:cNvPr>
            <p:cNvSpPr>
              <a:spLocks noChangeArrowheads="1"/>
            </p:cNvSpPr>
            <p:nvPr/>
          </p:nvSpPr>
          <p:spPr bwMode="auto">
            <a:xfrm>
              <a:off x="7138195"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3" name="TextBox 42">
              <a:extLst>
                <a:ext uri="{FF2B5EF4-FFF2-40B4-BE49-F238E27FC236}">
                  <a16:creationId xmlns:a16="http://schemas.microsoft.com/office/drawing/2014/main" id="{79A7DBBF-393F-2C49-9520-3B70C5E174CC}"/>
                </a:ext>
              </a:extLst>
            </p:cNvPr>
            <p:cNvSpPr txBox="1"/>
            <p:nvPr/>
          </p:nvSpPr>
          <p:spPr>
            <a:xfrm>
              <a:off x="7087673" y="3807341"/>
              <a:ext cx="484931" cy="276999"/>
            </a:xfrm>
            <a:prstGeom prst="rect">
              <a:avLst/>
            </a:prstGeom>
            <a:noFill/>
          </p:spPr>
          <p:txBody>
            <a:bodyPr wrap="square" rtlCol="0">
              <a:spAutoFit/>
            </a:bodyPr>
            <a:lstStyle/>
            <a:p>
              <a:r>
                <a:rPr lang="en-US" sz="1200" dirty="0"/>
                <a:t>R10</a:t>
              </a:r>
            </a:p>
          </p:txBody>
        </p:sp>
        <p:sp>
          <p:nvSpPr>
            <p:cNvPr id="44" name="Rectangle 43">
              <a:extLst>
                <a:ext uri="{FF2B5EF4-FFF2-40B4-BE49-F238E27FC236}">
                  <a16:creationId xmlns:a16="http://schemas.microsoft.com/office/drawing/2014/main" id="{A973389A-BC35-FC4A-90E9-09D282F3B3A1}"/>
                </a:ext>
              </a:extLst>
            </p:cNvPr>
            <p:cNvSpPr>
              <a:spLocks noChangeArrowheads="1"/>
            </p:cNvSpPr>
            <p:nvPr/>
          </p:nvSpPr>
          <p:spPr bwMode="auto">
            <a:xfrm>
              <a:off x="7796929"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5" name="TextBox 44">
              <a:extLst>
                <a:ext uri="{FF2B5EF4-FFF2-40B4-BE49-F238E27FC236}">
                  <a16:creationId xmlns:a16="http://schemas.microsoft.com/office/drawing/2014/main" id="{158046C5-F4B2-1040-9A47-075096BEE183}"/>
                </a:ext>
              </a:extLst>
            </p:cNvPr>
            <p:cNvSpPr txBox="1"/>
            <p:nvPr/>
          </p:nvSpPr>
          <p:spPr>
            <a:xfrm>
              <a:off x="7746407" y="3807341"/>
              <a:ext cx="484931" cy="276999"/>
            </a:xfrm>
            <a:prstGeom prst="rect">
              <a:avLst/>
            </a:prstGeom>
            <a:noFill/>
          </p:spPr>
          <p:txBody>
            <a:bodyPr wrap="square" rtlCol="0">
              <a:spAutoFit/>
            </a:bodyPr>
            <a:lstStyle/>
            <a:p>
              <a:r>
                <a:rPr lang="en-US" sz="1200" dirty="0"/>
                <a:t>R11</a:t>
              </a:r>
            </a:p>
          </p:txBody>
        </p:sp>
        <p:sp>
          <p:nvSpPr>
            <p:cNvPr id="46" name="Rectangle 45">
              <a:extLst>
                <a:ext uri="{FF2B5EF4-FFF2-40B4-BE49-F238E27FC236}">
                  <a16:creationId xmlns:a16="http://schemas.microsoft.com/office/drawing/2014/main" id="{89C3CACC-7A2F-D648-A785-83A5B2FB8A6A}"/>
                </a:ext>
              </a:extLst>
            </p:cNvPr>
            <p:cNvSpPr>
              <a:spLocks noChangeArrowheads="1"/>
            </p:cNvSpPr>
            <p:nvPr/>
          </p:nvSpPr>
          <p:spPr bwMode="auto">
            <a:xfrm>
              <a:off x="5820727"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7" name="TextBox 46">
              <a:extLst>
                <a:ext uri="{FF2B5EF4-FFF2-40B4-BE49-F238E27FC236}">
                  <a16:creationId xmlns:a16="http://schemas.microsoft.com/office/drawing/2014/main" id="{233DE669-1184-C646-80BC-18CC85A28BD2}"/>
                </a:ext>
              </a:extLst>
            </p:cNvPr>
            <p:cNvSpPr txBox="1"/>
            <p:nvPr/>
          </p:nvSpPr>
          <p:spPr>
            <a:xfrm>
              <a:off x="5770205" y="4383047"/>
              <a:ext cx="484931" cy="276999"/>
            </a:xfrm>
            <a:prstGeom prst="rect">
              <a:avLst/>
            </a:prstGeom>
            <a:noFill/>
          </p:spPr>
          <p:txBody>
            <a:bodyPr wrap="square" rtlCol="0">
              <a:spAutoFit/>
            </a:bodyPr>
            <a:lstStyle/>
            <a:p>
              <a:r>
                <a:rPr lang="en-US" sz="1200" dirty="0"/>
                <a:t>R12</a:t>
              </a:r>
            </a:p>
          </p:txBody>
        </p:sp>
        <p:sp>
          <p:nvSpPr>
            <p:cNvPr id="48" name="Rectangle 47">
              <a:extLst>
                <a:ext uri="{FF2B5EF4-FFF2-40B4-BE49-F238E27FC236}">
                  <a16:creationId xmlns:a16="http://schemas.microsoft.com/office/drawing/2014/main" id="{44013F33-0910-A343-A44A-2DA1656F56E0}"/>
                </a:ext>
              </a:extLst>
            </p:cNvPr>
            <p:cNvSpPr>
              <a:spLocks noChangeArrowheads="1"/>
            </p:cNvSpPr>
            <p:nvPr/>
          </p:nvSpPr>
          <p:spPr bwMode="auto">
            <a:xfrm>
              <a:off x="6479461"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9" name="TextBox 48">
              <a:extLst>
                <a:ext uri="{FF2B5EF4-FFF2-40B4-BE49-F238E27FC236}">
                  <a16:creationId xmlns:a16="http://schemas.microsoft.com/office/drawing/2014/main" id="{AC5040BF-20DA-604A-8C35-7A5A03C14B5E}"/>
                </a:ext>
              </a:extLst>
            </p:cNvPr>
            <p:cNvSpPr txBox="1"/>
            <p:nvPr/>
          </p:nvSpPr>
          <p:spPr>
            <a:xfrm>
              <a:off x="6428939" y="4383047"/>
              <a:ext cx="484931" cy="276999"/>
            </a:xfrm>
            <a:prstGeom prst="rect">
              <a:avLst/>
            </a:prstGeom>
            <a:noFill/>
          </p:spPr>
          <p:txBody>
            <a:bodyPr wrap="square" rtlCol="0">
              <a:spAutoFit/>
            </a:bodyPr>
            <a:lstStyle/>
            <a:p>
              <a:r>
                <a:rPr lang="en-US" sz="1200" dirty="0"/>
                <a:t>R13</a:t>
              </a:r>
            </a:p>
          </p:txBody>
        </p:sp>
        <p:sp>
          <p:nvSpPr>
            <p:cNvPr id="50" name="Rectangle 49">
              <a:extLst>
                <a:ext uri="{FF2B5EF4-FFF2-40B4-BE49-F238E27FC236}">
                  <a16:creationId xmlns:a16="http://schemas.microsoft.com/office/drawing/2014/main" id="{5F0C38AE-67DA-B64C-9FDA-F929129B5B69}"/>
                </a:ext>
              </a:extLst>
            </p:cNvPr>
            <p:cNvSpPr>
              <a:spLocks noChangeArrowheads="1"/>
            </p:cNvSpPr>
            <p:nvPr/>
          </p:nvSpPr>
          <p:spPr bwMode="auto">
            <a:xfrm>
              <a:off x="7138195"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51" name="TextBox 50">
              <a:extLst>
                <a:ext uri="{FF2B5EF4-FFF2-40B4-BE49-F238E27FC236}">
                  <a16:creationId xmlns:a16="http://schemas.microsoft.com/office/drawing/2014/main" id="{FBB5114C-6BAD-B749-883A-F72589B5847E}"/>
                </a:ext>
              </a:extLst>
            </p:cNvPr>
            <p:cNvSpPr txBox="1"/>
            <p:nvPr/>
          </p:nvSpPr>
          <p:spPr>
            <a:xfrm>
              <a:off x="7087673" y="4383047"/>
              <a:ext cx="484931" cy="276999"/>
            </a:xfrm>
            <a:prstGeom prst="rect">
              <a:avLst/>
            </a:prstGeom>
            <a:noFill/>
          </p:spPr>
          <p:txBody>
            <a:bodyPr wrap="square" rtlCol="0">
              <a:spAutoFit/>
            </a:bodyPr>
            <a:lstStyle/>
            <a:p>
              <a:r>
                <a:rPr lang="en-US" sz="1200" dirty="0"/>
                <a:t>R14</a:t>
              </a:r>
            </a:p>
          </p:txBody>
        </p:sp>
        <p:sp>
          <p:nvSpPr>
            <p:cNvPr id="52" name="Rectangle 51">
              <a:extLst>
                <a:ext uri="{FF2B5EF4-FFF2-40B4-BE49-F238E27FC236}">
                  <a16:creationId xmlns:a16="http://schemas.microsoft.com/office/drawing/2014/main" id="{50ADED6B-19FA-7E4A-8978-E5EAEBC4DB36}"/>
                </a:ext>
              </a:extLst>
            </p:cNvPr>
            <p:cNvSpPr>
              <a:spLocks noChangeArrowheads="1"/>
            </p:cNvSpPr>
            <p:nvPr/>
          </p:nvSpPr>
          <p:spPr bwMode="auto">
            <a:xfrm>
              <a:off x="7796929"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53" name="TextBox 52">
              <a:extLst>
                <a:ext uri="{FF2B5EF4-FFF2-40B4-BE49-F238E27FC236}">
                  <a16:creationId xmlns:a16="http://schemas.microsoft.com/office/drawing/2014/main" id="{B5EB943C-F116-F042-9113-C79B51854967}"/>
                </a:ext>
              </a:extLst>
            </p:cNvPr>
            <p:cNvSpPr txBox="1"/>
            <p:nvPr/>
          </p:nvSpPr>
          <p:spPr>
            <a:xfrm>
              <a:off x="7746407" y="4383047"/>
              <a:ext cx="484931" cy="276999"/>
            </a:xfrm>
            <a:prstGeom prst="rect">
              <a:avLst/>
            </a:prstGeom>
            <a:noFill/>
          </p:spPr>
          <p:txBody>
            <a:bodyPr wrap="square" rtlCol="0">
              <a:spAutoFit/>
            </a:bodyPr>
            <a:lstStyle/>
            <a:p>
              <a:r>
                <a:rPr lang="en-US" sz="1200"/>
                <a:t>R15</a:t>
              </a:r>
              <a:endParaRPr lang="en-US" sz="1200" dirty="0"/>
            </a:p>
          </p:txBody>
        </p:sp>
      </p:grpSp>
      <p:grpSp>
        <p:nvGrpSpPr>
          <p:cNvPr id="54" name="Group 53">
            <a:extLst>
              <a:ext uri="{FF2B5EF4-FFF2-40B4-BE49-F238E27FC236}">
                <a16:creationId xmlns:a16="http://schemas.microsoft.com/office/drawing/2014/main" id="{BA3DF6E8-7039-2F4B-9C81-E181ED3679A5}"/>
              </a:ext>
            </a:extLst>
          </p:cNvPr>
          <p:cNvGrpSpPr/>
          <p:nvPr/>
        </p:nvGrpSpPr>
        <p:grpSpPr>
          <a:xfrm>
            <a:off x="6319440" y="4396735"/>
            <a:ext cx="1447637" cy="878800"/>
            <a:chOff x="4544430" y="5364919"/>
            <a:chExt cx="1447637" cy="878800"/>
          </a:xfrm>
        </p:grpSpPr>
        <p:sp>
          <p:nvSpPr>
            <p:cNvPr id="55" name="Rectangle 54">
              <a:extLst>
                <a:ext uri="{FF2B5EF4-FFF2-40B4-BE49-F238E27FC236}">
                  <a16:creationId xmlns:a16="http://schemas.microsoft.com/office/drawing/2014/main" id="{3E0D796F-C91F-5E4F-8296-E303BEF22F96}"/>
                </a:ext>
              </a:extLst>
            </p:cNvPr>
            <p:cNvSpPr>
              <a:spLocks noChangeArrowheads="1"/>
            </p:cNvSpPr>
            <p:nvPr/>
          </p:nvSpPr>
          <p:spPr bwMode="auto">
            <a:xfrm>
              <a:off x="4544430" y="5480448"/>
              <a:ext cx="224325" cy="208182"/>
            </a:xfrm>
            <a:prstGeom prst="rect">
              <a:avLst/>
            </a:prstGeom>
            <a:solidFill>
              <a:srgbClr val="92D050"/>
            </a:solidFill>
            <a:ln w="38100">
              <a:solidFill>
                <a:schemeClr val="tx1"/>
              </a:solidFill>
              <a:miter lim="800000"/>
              <a:headEnd/>
              <a:tailEnd/>
            </a:ln>
            <a:effectLst/>
          </p:spPr>
          <p:txBody>
            <a:bodyPr wrap="none" anchor="ctr"/>
            <a:lstStyle/>
            <a:p>
              <a:pPr algn="ctr" eaLnBrk="0" hangingPunct="0"/>
              <a:endParaRPr lang="en-US" sz="2000" dirty="0">
                <a:latin typeface="Arial"/>
                <a:cs typeface="Arial"/>
              </a:endParaRPr>
            </a:p>
          </p:txBody>
        </p:sp>
        <p:sp>
          <p:nvSpPr>
            <p:cNvPr id="56" name="Rectangle 55">
              <a:extLst>
                <a:ext uri="{FF2B5EF4-FFF2-40B4-BE49-F238E27FC236}">
                  <a16:creationId xmlns:a16="http://schemas.microsoft.com/office/drawing/2014/main" id="{9147313D-9DCF-114F-AE69-4CC2418143BA}"/>
                </a:ext>
              </a:extLst>
            </p:cNvPr>
            <p:cNvSpPr>
              <a:spLocks noChangeArrowheads="1"/>
            </p:cNvSpPr>
            <p:nvPr/>
          </p:nvSpPr>
          <p:spPr bwMode="auto">
            <a:xfrm>
              <a:off x="4544430" y="5938250"/>
              <a:ext cx="224325" cy="208182"/>
            </a:xfrm>
            <a:prstGeom prst="rect">
              <a:avLst/>
            </a:prstGeom>
            <a:solidFill>
              <a:srgbClr val="FFC000"/>
            </a:solidFill>
            <a:ln w="38100">
              <a:solidFill>
                <a:schemeClr val="tx1"/>
              </a:solidFill>
              <a:miter lim="800000"/>
              <a:headEnd/>
              <a:tailEnd/>
            </a:ln>
            <a:effectLst/>
          </p:spPr>
          <p:txBody>
            <a:bodyPr wrap="none" anchor="ctr"/>
            <a:lstStyle/>
            <a:p>
              <a:pPr algn="ctr" eaLnBrk="0" hangingPunct="0"/>
              <a:endParaRPr lang="en-US" sz="2000" dirty="0">
                <a:latin typeface="Arial"/>
                <a:cs typeface="Arial"/>
              </a:endParaRPr>
            </a:p>
          </p:txBody>
        </p:sp>
        <p:sp>
          <p:nvSpPr>
            <p:cNvPr id="57" name="Rectangle 56">
              <a:extLst>
                <a:ext uri="{FF2B5EF4-FFF2-40B4-BE49-F238E27FC236}">
                  <a16:creationId xmlns:a16="http://schemas.microsoft.com/office/drawing/2014/main" id="{E6B4EF10-2350-7D4B-B823-C47CE918E65F}"/>
                </a:ext>
              </a:extLst>
            </p:cNvPr>
            <p:cNvSpPr/>
            <p:nvPr/>
          </p:nvSpPr>
          <p:spPr>
            <a:xfrm>
              <a:off x="4746215" y="5364919"/>
              <a:ext cx="1069524" cy="400110"/>
            </a:xfrm>
            <a:prstGeom prst="rect">
              <a:avLst/>
            </a:prstGeom>
          </p:spPr>
          <p:txBody>
            <a:bodyPr wrap="none">
              <a:spAutoFit/>
            </a:bodyPr>
            <a:lstStyle/>
            <a:p>
              <a:pPr algn="ctr" eaLnBrk="0" hangingPunct="0"/>
              <a:r>
                <a:rPr lang="en-US" dirty="0">
                  <a:latin typeface="Arial"/>
                  <a:cs typeface="Arial"/>
                </a:rPr>
                <a:t>Original</a:t>
              </a:r>
            </a:p>
          </p:txBody>
        </p:sp>
        <p:sp>
          <p:nvSpPr>
            <p:cNvPr id="58" name="Rectangle 57">
              <a:extLst>
                <a:ext uri="{FF2B5EF4-FFF2-40B4-BE49-F238E27FC236}">
                  <a16:creationId xmlns:a16="http://schemas.microsoft.com/office/drawing/2014/main" id="{8F25B2EC-5D58-C64B-91A3-445D2F1E1BB5}"/>
                </a:ext>
              </a:extLst>
            </p:cNvPr>
            <p:cNvSpPr/>
            <p:nvPr/>
          </p:nvSpPr>
          <p:spPr>
            <a:xfrm>
              <a:off x="4736595" y="5843609"/>
              <a:ext cx="1255472" cy="400110"/>
            </a:xfrm>
            <a:prstGeom prst="rect">
              <a:avLst/>
            </a:prstGeom>
          </p:spPr>
          <p:txBody>
            <a:bodyPr wrap="none">
              <a:spAutoFit/>
            </a:bodyPr>
            <a:lstStyle/>
            <a:p>
              <a:pPr algn="ctr" eaLnBrk="0" hangingPunct="0"/>
              <a:r>
                <a:rPr lang="en-US" dirty="0">
                  <a:latin typeface="Arial"/>
                  <a:cs typeface="Arial"/>
                </a:rPr>
                <a:t>Duplicate</a:t>
              </a:r>
            </a:p>
          </p:txBody>
        </p:sp>
      </p:grpSp>
      <p:sp>
        <p:nvSpPr>
          <p:cNvPr id="257" name="Rectangle 256">
            <a:extLst>
              <a:ext uri="{FF2B5EF4-FFF2-40B4-BE49-F238E27FC236}">
                <a16:creationId xmlns:a16="http://schemas.microsoft.com/office/drawing/2014/main" id="{DBBA0EAF-CA57-0C47-82F1-0B9554346952}"/>
              </a:ext>
            </a:extLst>
          </p:cNvPr>
          <p:cNvSpPr/>
          <p:nvPr/>
        </p:nvSpPr>
        <p:spPr>
          <a:xfrm>
            <a:off x="4635173" y="968644"/>
            <a:ext cx="4572000" cy="506934"/>
          </a:xfrm>
          <a:prstGeom prst="rect">
            <a:avLst/>
          </a:prstGeom>
        </p:spPr>
        <p:txBody>
          <a:bodyPr>
            <a:spAutoFit/>
          </a:bodyPr>
          <a:lstStyle/>
          <a:p>
            <a:pPr>
              <a:lnSpc>
                <a:spcPct val="150000"/>
              </a:lnSpc>
              <a:spcAft>
                <a:spcPts val="600"/>
              </a:spcAft>
            </a:pPr>
            <a:r>
              <a:rPr lang="en-US" altLang="zh-CN" dirty="0">
                <a:latin typeface="Arial" panose="020B0604020202020204" pitchFamily="34" charset="0"/>
                <a:ea typeface="Cambria Math" panose="02040503050406030204" pitchFamily="18" charset="0"/>
                <a:cs typeface="Arial" panose="020B0604020202020204" pitchFamily="34" charset="0"/>
              </a:rPr>
              <a:t>Register File (initialization):</a:t>
            </a:r>
          </a:p>
        </p:txBody>
      </p:sp>
      <p:sp>
        <p:nvSpPr>
          <p:cNvPr id="5" name="Slide Number Placeholder 4">
            <a:extLst>
              <a:ext uri="{FF2B5EF4-FFF2-40B4-BE49-F238E27FC236}">
                <a16:creationId xmlns:a16="http://schemas.microsoft.com/office/drawing/2014/main" id="{581E7E56-B016-494E-8621-38D29C1E66D6}"/>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13</a:t>
            </a:fld>
            <a:r>
              <a:rPr lang="en-US" sz="1800" dirty="0">
                <a:solidFill>
                  <a:srgbClr val="FFFFFF"/>
                </a:solidFill>
              </a:rPr>
              <a:t>	</a:t>
            </a:r>
          </a:p>
        </p:txBody>
      </p:sp>
    </p:spTree>
    <p:extLst>
      <p:ext uri="{BB962C8B-B14F-4D97-AF65-F5344CB8AC3E}">
        <p14:creationId xmlns:p14="http://schemas.microsoft.com/office/powerpoint/2010/main" val="313921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False Positive Example (No Trojan)</a:t>
            </a:r>
          </a:p>
        </p:txBody>
      </p:sp>
      <p:sp>
        <p:nvSpPr>
          <p:cNvPr id="15" name="Content Placeholder 9">
            <a:extLst>
              <a:ext uri="{FF2B5EF4-FFF2-40B4-BE49-F238E27FC236}">
                <a16:creationId xmlns:a16="http://schemas.microsoft.com/office/drawing/2014/main" id="{739B305C-3193-6E4C-B150-96EC00832275}"/>
              </a:ext>
            </a:extLst>
          </p:cNvPr>
          <p:cNvSpPr txBox="1">
            <a:spLocks/>
          </p:cNvSpPr>
          <p:nvPr/>
        </p:nvSpPr>
        <p:spPr bwMode="auto">
          <a:xfrm>
            <a:off x="389264" y="2209547"/>
            <a:ext cx="4603220" cy="668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lnSpc>
                <a:spcPct val="150000"/>
              </a:lnSpc>
              <a:spcAft>
                <a:spcPts val="600"/>
              </a:spcAft>
              <a:buNone/>
            </a:pP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R9 </a:t>
            </a:r>
            <a:r>
              <a:rPr lang="en-US" sz="2000" dirty="0">
                <a:latin typeface="Consolas" pitchFamily="49" charset="0"/>
              </a:rPr>
              <a:t>←</a:t>
            </a: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 R9 </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+ 2</a:t>
            </a:r>
          </a:p>
          <a:p>
            <a:pPr marL="0" indent="0" algn="ctr">
              <a:lnSpc>
                <a:spcPct val="150000"/>
              </a:lnSpc>
              <a:spcAft>
                <a:spcPts val="600"/>
              </a:spcAft>
              <a:buNone/>
            </a:pPr>
            <a:r>
              <a:rPr lang="en-US" altLang="zh-CN" sz="28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800" dirty="0">
                <a:solidFill>
                  <a:srgbClr val="FFFF00"/>
                </a:solidFill>
                <a:latin typeface="Consolas" panose="020B0609020204030204" pitchFamily="49" charset="0"/>
                <a:cs typeface="Consolas" panose="020B0609020204030204" pitchFamily="49" charset="0"/>
              </a:rPr>
              <a:t> </a:t>
            </a:r>
            <a:endParaRPr lang="en-US" altLang="zh-CN" sz="2800" dirty="0">
              <a:latin typeface="Consolas" panose="020B0609020204030204" pitchFamily="49" charset="0"/>
              <a:cs typeface="Consolas" panose="020B0609020204030204" pitchFamily="49" charset="0"/>
            </a:endParaRPr>
          </a:p>
        </p:txBody>
      </p:sp>
      <p:sp>
        <p:nvSpPr>
          <p:cNvPr id="3" name="Rectangle 2">
            <a:extLst>
              <a:ext uri="{FF2B5EF4-FFF2-40B4-BE49-F238E27FC236}">
                <a16:creationId xmlns:a16="http://schemas.microsoft.com/office/drawing/2014/main" id="{1A051DC4-644D-B84C-A51B-704132A09EC5}"/>
              </a:ext>
            </a:extLst>
          </p:cNvPr>
          <p:cNvSpPr/>
          <p:nvPr/>
        </p:nvSpPr>
        <p:spPr>
          <a:xfrm>
            <a:off x="1815201" y="1722268"/>
            <a:ext cx="1877438" cy="504497"/>
          </a:xfrm>
          <a:prstGeom prst="rect">
            <a:avLst/>
          </a:prstGeom>
        </p:spPr>
        <p:txBody>
          <a:bodyPr wrap="none">
            <a:spAutoFit/>
          </a:bodyPr>
          <a:lstStyle/>
          <a:p>
            <a:pPr>
              <a:lnSpc>
                <a:spcPct val="150000"/>
              </a:lnSpc>
              <a:spcAft>
                <a:spcPts val="600"/>
              </a:spcAft>
            </a:pPr>
            <a:r>
              <a:rPr lang="en-US" altLang="zh-CN" dirty="0">
                <a:latin typeface="Consolas" panose="020B0609020204030204" pitchFamily="49" charset="0"/>
                <a:ea typeface="Cambria Math" panose="02040503050406030204" pitchFamily="18" charset="0"/>
                <a:cs typeface="Consolas" panose="020B0609020204030204" pitchFamily="49" charset="0"/>
              </a:rPr>
              <a:t>R1 </a:t>
            </a:r>
            <a:r>
              <a:rPr lang="en-US" dirty="0">
                <a:solidFill>
                  <a:srgbClr val="FFFFFF"/>
                </a:solidFill>
                <a:latin typeface="Consolas" pitchFamily="49" charset="0"/>
              </a:rPr>
              <a:t>←</a:t>
            </a:r>
            <a:r>
              <a:rPr lang="en-US" altLang="zh-CN" dirty="0">
                <a:latin typeface="Consolas" panose="020B0609020204030204" pitchFamily="49" charset="0"/>
                <a:ea typeface="Cambria Math" panose="02040503050406030204" pitchFamily="18" charset="0"/>
                <a:cs typeface="Consolas" panose="020B0609020204030204" pitchFamily="49" charset="0"/>
              </a:rPr>
              <a:t> R1 + 2 </a:t>
            </a:r>
          </a:p>
        </p:txBody>
      </p:sp>
      <p:sp>
        <p:nvSpPr>
          <p:cNvPr id="20" name="Content Placeholder 9">
            <a:extLst>
              <a:ext uri="{FF2B5EF4-FFF2-40B4-BE49-F238E27FC236}">
                <a16:creationId xmlns:a16="http://schemas.microsoft.com/office/drawing/2014/main" id="{507CFA2F-4138-2342-9393-0D11BB2E0B41}"/>
              </a:ext>
            </a:extLst>
          </p:cNvPr>
          <p:cNvSpPr txBox="1">
            <a:spLocks/>
          </p:cNvSpPr>
          <p:nvPr/>
        </p:nvSpPr>
        <p:spPr bwMode="auto">
          <a:xfrm>
            <a:off x="442913" y="984250"/>
            <a:ext cx="4649040" cy="218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lnSpc>
                <a:spcPct val="150000"/>
              </a:lnSpc>
              <a:spcAft>
                <a:spcPts val="600"/>
              </a:spcAft>
              <a:buNone/>
            </a:pP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R9</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←R1;</a:t>
            </a: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 R10</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←R2; </a:t>
            </a: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R11</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←R3; …</a:t>
            </a:r>
            <a:r>
              <a:rPr lang="en-US" altLang="zh-CN" sz="28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800" dirty="0">
                <a:solidFill>
                  <a:srgbClr val="FFFF00"/>
                </a:solidFill>
                <a:latin typeface="Consolas" panose="020B0609020204030204" pitchFamily="49" charset="0"/>
                <a:cs typeface="Consolas" panose="020B0609020204030204" pitchFamily="49" charset="0"/>
              </a:rPr>
              <a:t> </a:t>
            </a:r>
            <a:endParaRPr lang="en-US" altLang="zh-CN" sz="2800" dirty="0">
              <a:latin typeface="Consolas" panose="020B0609020204030204" pitchFamily="49" charset="0"/>
              <a:cs typeface="Consolas" panose="020B0609020204030204" pitchFamily="49" charset="0"/>
            </a:endParaRPr>
          </a:p>
        </p:txBody>
      </p:sp>
      <p:grpSp>
        <p:nvGrpSpPr>
          <p:cNvPr id="21" name="Group 20">
            <a:extLst>
              <a:ext uri="{FF2B5EF4-FFF2-40B4-BE49-F238E27FC236}">
                <a16:creationId xmlns:a16="http://schemas.microsoft.com/office/drawing/2014/main" id="{53AF8843-158C-0948-A491-EF45A864D4DA}"/>
              </a:ext>
            </a:extLst>
          </p:cNvPr>
          <p:cNvGrpSpPr/>
          <p:nvPr/>
        </p:nvGrpSpPr>
        <p:grpSpPr>
          <a:xfrm>
            <a:off x="5623560" y="1705674"/>
            <a:ext cx="2685458" cy="2341057"/>
            <a:chOff x="5770205" y="2655929"/>
            <a:chExt cx="2685458" cy="2341057"/>
          </a:xfrm>
        </p:grpSpPr>
        <p:sp>
          <p:nvSpPr>
            <p:cNvPr id="22" name="Rectangle 21">
              <a:extLst>
                <a:ext uri="{FF2B5EF4-FFF2-40B4-BE49-F238E27FC236}">
                  <a16:creationId xmlns:a16="http://schemas.microsoft.com/office/drawing/2014/main" id="{47BB8A8F-7F4E-F44B-896B-FC876541A30A}"/>
                </a:ext>
              </a:extLst>
            </p:cNvPr>
            <p:cNvSpPr>
              <a:spLocks noChangeArrowheads="1"/>
            </p:cNvSpPr>
            <p:nvPr/>
          </p:nvSpPr>
          <p:spPr bwMode="auto">
            <a:xfrm>
              <a:off x="5820727"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3" name="TextBox 22">
              <a:extLst>
                <a:ext uri="{FF2B5EF4-FFF2-40B4-BE49-F238E27FC236}">
                  <a16:creationId xmlns:a16="http://schemas.microsoft.com/office/drawing/2014/main" id="{FCF6BF08-B622-6E43-BBC1-7BEF490BAFC2}"/>
                </a:ext>
              </a:extLst>
            </p:cNvPr>
            <p:cNvSpPr txBox="1"/>
            <p:nvPr/>
          </p:nvSpPr>
          <p:spPr>
            <a:xfrm>
              <a:off x="5770205" y="2655929"/>
              <a:ext cx="484931" cy="276999"/>
            </a:xfrm>
            <a:prstGeom prst="rect">
              <a:avLst/>
            </a:prstGeom>
            <a:noFill/>
          </p:spPr>
          <p:txBody>
            <a:bodyPr wrap="square" rtlCol="0">
              <a:spAutoFit/>
            </a:bodyPr>
            <a:lstStyle/>
            <a:p>
              <a:r>
                <a:rPr lang="en-US" sz="1200" dirty="0"/>
                <a:t>R0</a:t>
              </a:r>
            </a:p>
          </p:txBody>
        </p:sp>
        <p:sp>
          <p:nvSpPr>
            <p:cNvPr id="24" name="Rectangle 23">
              <a:extLst>
                <a:ext uri="{FF2B5EF4-FFF2-40B4-BE49-F238E27FC236}">
                  <a16:creationId xmlns:a16="http://schemas.microsoft.com/office/drawing/2014/main" id="{D9A6B21C-AAA0-274F-929B-880CED8C5B47}"/>
                </a:ext>
              </a:extLst>
            </p:cNvPr>
            <p:cNvSpPr>
              <a:spLocks noChangeArrowheads="1"/>
            </p:cNvSpPr>
            <p:nvPr/>
          </p:nvSpPr>
          <p:spPr bwMode="auto">
            <a:xfrm>
              <a:off x="6479461"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5" name="TextBox 24">
              <a:extLst>
                <a:ext uri="{FF2B5EF4-FFF2-40B4-BE49-F238E27FC236}">
                  <a16:creationId xmlns:a16="http://schemas.microsoft.com/office/drawing/2014/main" id="{AE993A17-BC5F-A841-A2F4-C8CF1E055F78}"/>
                </a:ext>
              </a:extLst>
            </p:cNvPr>
            <p:cNvSpPr txBox="1"/>
            <p:nvPr/>
          </p:nvSpPr>
          <p:spPr>
            <a:xfrm>
              <a:off x="6428939" y="2655929"/>
              <a:ext cx="484931" cy="276999"/>
            </a:xfrm>
            <a:prstGeom prst="rect">
              <a:avLst/>
            </a:prstGeom>
            <a:noFill/>
          </p:spPr>
          <p:txBody>
            <a:bodyPr wrap="square" rtlCol="0">
              <a:spAutoFit/>
            </a:bodyPr>
            <a:lstStyle/>
            <a:p>
              <a:r>
                <a:rPr lang="en-US" sz="1200" dirty="0"/>
                <a:t>R1</a:t>
              </a:r>
            </a:p>
          </p:txBody>
        </p:sp>
        <p:sp>
          <p:nvSpPr>
            <p:cNvPr id="26" name="Rectangle 25">
              <a:extLst>
                <a:ext uri="{FF2B5EF4-FFF2-40B4-BE49-F238E27FC236}">
                  <a16:creationId xmlns:a16="http://schemas.microsoft.com/office/drawing/2014/main" id="{85F6645C-7ECF-CE4A-9F04-786872236E35}"/>
                </a:ext>
              </a:extLst>
            </p:cNvPr>
            <p:cNvSpPr>
              <a:spLocks noChangeArrowheads="1"/>
            </p:cNvSpPr>
            <p:nvPr/>
          </p:nvSpPr>
          <p:spPr bwMode="auto">
            <a:xfrm>
              <a:off x="7138195"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7" name="TextBox 26">
              <a:extLst>
                <a:ext uri="{FF2B5EF4-FFF2-40B4-BE49-F238E27FC236}">
                  <a16:creationId xmlns:a16="http://schemas.microsoft.com/office/drawing/2014/main" id="{2B950200-D953-4846-9EB1-E46418A243F7}"/>
                </a:ext>
              </a:extLst>
            </p:cNvPr>
            <p:cNvSpPr txBox="1"/>
            <p:nvPr/>
          </p:nvSpPr>
          <p:spPr>
            <a:xfrm>
              <a:off x="7087673" y="2655929"/>
              <a:ext cx="484931" cy="276999"/>
            </a:xfrm>
            <a:prstGeom prst="rect">
              <a:avLst/>
            </a:prstGeom>
            <a:noFill/>
          </p:spPr>
          <p:txBody>
            <a:bodyPr wrap="square" rtlCol="0">
              <a:spAutoFit/>
            </a:bodyPr>
            <a:lstStyle/>
            <a:p>
              <a:r>
                <a:rPr lang="en-US" sz="1200" dirty="0"/>
                <a:t>R2</a:t>
              </a:r>
            </a:p>
          </p:txBody>
        </p:sp>
        <p:sp>
          <p:nvSpPr>
            <p:cNvPr id="28" name="Rectangle 27">
              <a:extLst>
                <a:ext uri="{FF2B5EF4-FFF2-40B4-BE49-F238E27FC236}">
                  <a16:creationId xmlns:a16="http://schemas.microsoft.com/office/drawing/2014/main" id="{C3C8E08F-B319-BB45-8A8C-5EE5062DBB07}"/>
                </a:ext>
              </a:extLst>
            </p:cNvPr>
            <p:cNvSpPr>
              <a:spLocks noChangeArrowheads="1"/>
            </p:cNvSpPr>
            <p:nvPr/>
          </p:nvSpPr>
          <p:spPr bwMode="auto">
            <a:xfrm>
              <a:off x="7796929"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9" name="TextBox 28">
              <a:extLst>
                <a:ext uri="{FF2B5EF4-FFF2-40B4-BE49-F238E27FC236}">
                  <a16:creationId xmlns:a16="http://schemas.microsoft.com/office/drawing/2014/main" id="{E50F5140-E989-F848-A9A1-DB5F5E3D7853}"/>
                </a:ext>
              </a:extLst>
            </p:cNvPr>
            <p:cNvSpPr txBox="1"/>
            <p:nvPr/>
          </p:nvSpPr>
          <p:spPr>
            <a:xfrm>
              <a:off x="7746407" y="2655929"/>
              <a:ext cx="484931" cy="276999"/>
            </a:xfrm>
            <a:prstGeom prst="rect">
              <a:avLst/>
            </a:prstGeom>
            <a:noFill/>
          </p:spPr>
          <p:txBody>
            <a:bodyPr wrap="square" rtlCol="0">
              <a:spAutoFit/>
            </a:bodyPr>
            <a:lstStyle/>
            <a:p>
              <a:r>
                <a:rPr lang="en-US" sz="1200" dirty="0"/>
                <a:t>R3</a:t>
              </a:r>
            </a:p>
          </p:txBody>
        </p:sp>
        <p:sp>
          <p:nvSpPr>
            <p:cNvPr id="30" name="Rectangle 29">
              <a:extLst>
                <a:ext uri="{FF2B5EF4-FFF2-40B4-BE49-F238E27FC236}">
                  <a16:creationId xmlns:a16="http://schemas.microsoft.com/office/drawing/2014/main" id="{5FD76AFB-4F5B-2F41-87C3-2FECA30C5434}"/>
                </a:ext>
              </a:extLst>
            </p:cNvPr>
            <p:cNvSpPr>
              <a:spLocks noChangeArrowheads="1"/>
            </p:cNvSpPr>
            <p:nvPr/>
          </p:nvSpPr>
          <p:spPr bwMode="auto">
            <a:xfrm>
              <a:off x="5820727"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1" name="TextBox 30">
              <a:extLst>
                <a:ext uri="{FF2B5EF4-FFF2-40B4-BE49-F238E27FC236}">
                  <a16:creationId xmlns:a16="http://schemas.microsoft.com/office/drawing/2014/main" id="{1EFCDD32-AAC1-0547-80FA-30501E21791E}"/>
                </a:ext>
              </a:extLst>
            </p:cNvPr>
            <p:cNvSpPr txBox="1"/>
            <p:nvPr/>
          </p:nvSpPr>
          <p:spPr>
            <a:xfrm>
              <a:off x="5770205" y="3231635"/>
              <a:ext cx="484931" cy="276999"/>
            </a:xfrm>
            <a:prstGeom prst="rect">
              <a:avLst/>
            </a:prstGeom>
            <a:noFill/>
          </p:spPr>
          <p:txBody>
            <a:bodyPr wrap="square" rtlCol="0">
              <a:spAutoFit/>
            </a:bodyPr>
            <a:lstStyle/>
            <a:p>
              <a:r>
                <a:rPr lang="en-US" sz="1200" dirty="0"/>
                <a:t>R4</a:t>
              </a:r>
            </a:p>
          </p:txBody>
        </p:sp>
        <p:sp>
          <p:nvSpPr>
            <p:cNvPr id="32" name="Rectangle 31">
              <a:extLst>
                <a:ext uri="{FF2B5EF4-FFF2-40B4-BE49-F238E27FC236}">
                  <a16:creationId xmlns:a16="http://schemas.microsoft.com/office/drawing/2014/main" id="{3EC122DA-DEB2-A647-95BF-706300DDA550}"/>
                </a:ext>
              </a:extLst>
            </p:cNvPr>
            <p:cNvSpPr>
              <a:spLocks noChangeArrowheads="1"/>
            </p:cNvSpPr>
            <p:nvPr/>
          </p:nvSpPr>
          <p:spPr bwMode="auto">
            <a:xfrm>
              <a:off x="6479461"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3" name="TextBox 32">
              <a:extLst>
                <a:ext uri="{FF2B5EF4-FFF2-40B4-BE49-F238E27FC236}">
                  <a16:creationId xmlns:a16="http://schemas.microsoft.com/office/drawing/2014/main" id="{61BF5D6A-EC44-9549-AF09-E98622496688}"/>
                </a:ext>
              </a:extLst>
            </p:cNvPr>
            <p:cNvSpPr txBox="1"/>
            <p:nvPr/>
          </p:nvSpPr>
          <p:spPr>
            <a:xfrm>
              <a:off x="6428939" y="3231635"/>
              <a:ext cx="484931" cy="276999"/>
            </a:xfrm>
            <a:prstGeom prst="rect">
              <a:avLst/>
            </a:prstGeom>
            <a:noFill/>
          </p:spPr>
          <p:txBody>
            <a:bodyPr wrap="square" rtlCol="0">
              <a:spAutoFit/>
            </a:bodyPr>
            <a:lstStyle/>
            <a:p>
              <a:r>
                <a:rPr lang="en-US" sz="1200" dirty="0"/>
                <a:t>R5</a:t>
              </a:r>
            </a:p>
          </p:txBody>
        </p:sp>
        <p:sp>
          <p:nvSpPr>
            <p:cNvPr id="34" name="Rectangle 33">
              <a:extLst>
                <a:ext uri="{FF2B5EF4-FFF2-40B4-BE49-F238E27FC236}">
                  <a16:creationId xmlns:a16="http://schemas.microsoft.com/office/drawing/2014/main" id="{86F7480D-E5A9-2C48-A189-294DA286212F}"/>
                </a:ext>
              </a:extLst>
            </p:cNvPr>
            <p:cNvSpPr>
              <a:spLocks noChangeArrowheads="1"/>
            </p:cNvSpPr>
            <p:nvPr/>
          </p:nvSpPr>
          <p:spPr bwMode="auto">
            <a:xfrm>
              <a:off x="7138195"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5" name="TextBox 34">
              <a:extLst>
                <a:ext uri="{FF2B5EF4-FFF2-40B4-BE49-F238E27FC236}">
                  <a16:creationId xmlns:a16="http://schemas.microsoft.com/office/drawing/2014/main" id="{7E9E97E1-1708-AA40-8AB6-B9AF494E1B1D}"/>
                </a:ext>
              </a:extLst>
            </p:cNvPr>
            <p:cNvSpPr txBox="1"/>
            <p:nvPr/>
          </p:nvSpPr>
          <p:spPr>
            <a:xfrm>
              <a:off x="7087673" y="3231635"/>
              <a:ext cx="484931" cy="276999"/>
            </a:xfrm>
            <a:prstGeom prst="rect">
              <a:avLst/>
            </a:prstGeom>
            <a:noFill/>
          </p:spPr>
          <p:txBody>
            <a:bodyPr wrap="square" rtlCol="0">
              <a:spAutoFit/>
            </a:bodyPr>
            <a:lstStyle/>
            <a:p>
              <a:r>
                <a:rPr lang="en-US" sz="1200" dirty="0"/>
                <a:t>R6</a:t>
              </a:r>
            </a:p>
          </p:txBody>
        </p:sp>
        <p:sp>
          <p:nvSpPr>
            <p:cNvPr id="36" name="Rectangle 35">
              <a:extLst>
                <a:ext uri="{FF2B5EF4-FFF2-40B4-BE49-F238E27FC236}">
                  <a16:creationId xmlns:a16="http://schemas.microsoft.com/office/drawing/2014/main" id="{B4284F9F-2537-DE43-8620-F44BA68EE241}"/>
                </a:ext>
              </a:extLst>
            </p:cNvPr>
            <p:cNvSpPr>
              <a:spLocks noChangeArrowheads="1"/>
            </p:cNvSpPr>
            <p:nvPr/>
          </p:nvSpPr>
          <p:spPr bwMode="auto">
            <a:xfrm>
              <a:off x="7796929"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7" name="TextBox 36">
              <a:extLst>
                <a:ext uri="{FF2B5EF4-FFF2-40B4-BE49-F238E27FC236}">
                  <a16:creationId xmlns:a16="http://schemas.microsoft.com/office/drawing/2014/main" id="{602E9527-3BCA-EB4A-BE71-73175CFE8C5D}"/>
                </a:ext>
              </a:extLst>
            </p:cNvPr>
            <p:cNvSpPr txBox="1"/>
            <p:nvPr/>
          </p:nvSpPr>
          <p:spPr>
            <a:xfrm>
              <a:off x="7746407" y="3231635"/>
              <a:ext cx="484931" cy="276999"/>
            </a:xfrm>
            <a:prstGeom prst="rect">
              <a:avLst/>
            </a:prstGeom>
            <a:noFill/>
          </p:spPr>
          <p:txBody>
            <a:bodyPr wrap="square" rtlCol="0">
              <a:spAutoFit/>
            </a:bodyPr>
            <a:lstStyle/>
            <a:p>
              <a:r>
                <a:rPr lang="en-US" sz="1200" dirty="0"/>
                <a:t>R7</a:t>
              </a:r>
            </a:p>
          </p:txBody>
        </p:sp>
        <p:sp>
          <p:nvSpPr>
            <p:cNvPr id="38" name="Rectangle 37">
              <a:extLst>
                <a:ext uri="{FF2B5EF4-FFF2-40B4-BE49-F238E27FC236}">
                  <a16:creationId xmlns:a16="http://schemas.microsoft.com/office/drawing/2014/main" id="{345853D5-EB7B-E541-875F-824E4A7E3C21}"/>
                </a:ext>
              </a:extLst>
            </p:cNvPr>
            <p:cNvSpPr>
              <a:spLocks noChangeArrowheads="1"/>
            </p:cNvSpPr>
            <p:nvPr/>
          </p:nvSpPr>
          <p:spPr bwMode="auto">
            <a:xfrm>
              <a:off x="5820727"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9" name="TextBox 38">
              <a:extLst>
                <a:ext uri="{FF2B5EF4-FFF2-40B4-BE49-F238E27FC236}">
                  <a16:creationId xmlns:a16="http://schemas.microsoft.com/office/drawing/2014/main" id="{958F35C2-D7F1-BE4B-8DBF-8CF78C9628E6}"/>
                </a:ext>
              </a:extLst>
            </p:cNvPr>
            <p:cNvSpPr txBox="1"/>
            <p:nvPr/>
          </p:nvSpPr>
          <p:spPr>
            <a:xfrm>
              <a:off x="5770205" y="3807341"/>
              <a:ext cx="484931" cy="276999"/>
            </a:xfrm>
            <a:prstGeom prst="rect">
              <a:avLst/>
            </a:prstGeom>
            <a:noFill/>
          </p:spPr>
          <p:txBody>
            <a:bodyPr wrap="square" rtlCol="0">
              <a:spAutoFit/>
            </a:bodyPr>
            <a:lstStyle/>
            <a:p>
              <a:r>
                <a:rPr lang="en-US" sz="1200" dirty="0"/>
                <a:t>R8</a:t>
              </a:r>
            </a:p>
          </p:txBody>
        </p:sp>
        <p:sp>
          <p:nvSpPr>
            <p:cNvPr id="40" name="Rectangle 39">
              <a:extLst>
                <a:ext uri="{FF2B5EF4-FFF2-40B4-BE49-F238E27FC236}">
                  <a16:creationId xmlns:a16="http://schemas.microsoft.com/office/drawing/2014/main" id="{DEAEE0B7-A397-9440-B761-461A7173B698}"/>
                </a:ext>
              </a:extLst>
            </p:cNvPr>
            <p:cNvSpPr>
              <a:spLocks noChangeArrowheads="1"/>
            </p:cNvSpPr>
            <p:nvPr/>
          </p:nvSpPr>
          <p:spPr bwMode="auto">
            <a:xfrm>
              <a:off x="6479461"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0x0A</a:t>
              </a:r>
            </a:p>
          </p:txBody>
        </p:sp>
        <p:sp>
          <p:nvSpPr>
            <p:cNvPr id="41" name="TextBox 40">
              <a:extLst>
                <a:ext uri="{FF2B5EF4-FFF2-40B4-BE49-F238E27FC236}">
                  <a16:creationId xmlns:a16="http://schemas.microsoft.com/office/drawing/2014/main" id="{EE750539-90AD-7E45-8DD2-9854BD3A26F1}"/>
                </a:ext>
              </a:extLst>
            </p:cNvPr>
            <p:cNvSpPr txBox="1"/>
            <p:nvPr/>
          </p:nvSpPr>
          <p:spPr>
            <a:xfrm>
              <a:off x="6428939" y="3807341"/>
              <a:ext cx="484931" cy="276999"/>
            </a:xfrm>
            <a:prstGeom prst="rect">
              <a:avLst/>
            </a:prstGeom>
            <a:noFill/>
          </p:spPr>
          <p:txBody>
            <a:bodyPr wrap="square" rtlCol="0">
              <a:spAutoFit/>
            </a:bodyPr>
            <a:lstStyle/>
            <a:p>
              <a:r>
                <a:rPr lang="en-US" sz="1200" dirty="0"/>
                <a:t>R9</a:t>
              </a:r>
            </a:p>
          </p:txBody>
        </p:sp>
        <p:sp>
          <p:nvSpPr>
            <p:cNvPr id="42" name="Rectangle 41">
              <a:extLst>
                <a:ext uri="{FF2B5EF4-FFF2-40B4-BE49-F238E27FC236}">
                  <a16:creationId xmlns:a16="http://schemas.microsoft.com/office/drawing/2014/main" id="{97B7C9F3-DC4A-0F44-8F0C-488D5559CABD}"/>
                </a:ext>
              </a:extLst>
            </p:cNvPr>
            <p:cNvSpPr>
              <a:spLocks noChangeArrowheads="1"/>
            </p:cNvSpPr>
            <p:nvPr/>
          </p:nvSpPr>
          <p:spPr bwMode="auto">
            <a:xfrm>
              <a:off x="7138195"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3" name="TextBox 42">
              <a:extLst>
                <a:ext uri="{FF2B5EF4-FFF2-40B4-BE49-F238E27FC236}">
                  <a16:creationId xmlns:a16="http://schemas.microsoft.com/office/drawing/2014/main" id="{79A7DBBF-393F-2C49-9520-3B70C5E174CC}"/>
                </a:ext>
              </a:extLst>
            </p:cNvPr>
            <p:cNvSpPr txBox="1"/>
            <p:nvPr/>
          </p:nvSpPr>
          <p:spPr>
            <a:xfrm>
              <a:off x="7087673" y="3807341"/>
              <a:ext cx="484931" cy="276999"/>
            </a:xfrm>
            <a:prstGeom prst="rect">
              <a:avLst/>
            </a:prstGeom>
            <a:noFill/>
          </p:spPr>
          <p:txBody>
            <a:bodyPr wrap="square" rtlCol="0">
              <a:spAutoFit/>
            </a:bodyPr>
            <a:lstStyle/>
            <a:p>
              <a:r>
                <a:rPr lang="en-US" sz="1200" dirty="0"/>
                <a:t>R10</a:t>
              </a:r>
            </a:p>
          </p:txBody>
        </p:sp>
        <p:sp>
          <p:nvSpPr>
            <p:cNvPr id="44" name="Rectangle 43">
              <a:extLst>
                <a:ext uri="{FF2B5EF4-FFF2-40B4-BE49-F238E27FC236}">
                  <a16:creationId xmlns:a16="http://schemas.microsoft.com/office/drawing/2014/main" id="{A973389A-BC35-FC4A-90E9-09D282F3B3A1}"/>
                </a:ext>
              </a:extLst>
            </p:cNvPr>
            <p:cNvSpPr>
              <a:spLocks noChangeArrowheads="1"/>
            </p:cNvSpPr>
            <p:nvPr/>
          </p:nvSpPr>
          <p:spPr bwMode="auto">
            <a:xfrm>
              <a:off x="7796929"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5" name="TextBox 44">
              <a:extLst>
                <a:ext uri="{FF2B5EF4-FFF2-40B4-BE49-F238E27FC236}">
                  <a16:creationId xmlns:a16="http://schemas.microsoft.com/office/drawing/2014/main" id="{158046C5-F4B2-1040-9A47-075096BEE183}"/>
                </a:ext>
              </a:extLst>
            </p:cNvPr>
            <p:cNvSpPr txBox="1"/>
            <p:nvPr/>
          </p:nvSpPr>
          <p:spPr>
            <a:xfrm>
              <a:off x="7746407" y="3807341"/>
              <a:ext cx="484931" cy="276999"/>
            </a:xfrm>
            <a:prstGeom prst="rect">
              <a:avLst/>
            </a:prstGeom>
            <a:noFill/>
          </p:spPr>
          <p:txBody>
            <a:bodyPr wrap="square" rtlCol="0">
              <a:spAutoFit/>
            </a:bodyPr>
            <a:lstStyle/>
            <a:p>
              <a:r>
                <a:rPr lang="en-US" sz="1200" dirty="0"/>
                <a:t>R11</a:t>
              </a:r>
            </a:p>
          </p:txBody>
        </p:sp>
        <p:sp>
          <p:nvSpPr>
            <p:cNvPr id="46" name="Rectangle 45">
              <a:extLst>
                <a:ext uri="{FF2B5EF4-FFF2-40B4-BE49-F238E27FC236}">
                  <a16:creationId xmlns:a16="http://schemas.microsoft.com/office/drawing/2014/main" id="{89C3CACC-7A2F-D648-A785-83A5B2FB8A6A}"/>
                </a:ext>
              </a:extLst>
            </p:cNvPr>
            <p:cNvSpPr>
              <a:spLocks noChangeArrowheads="1"/>
            </p:cNvSpPr>
            <p:nvPr/>
          </p:nvSpPr>
          <p:spPr bwMode="auto">
            <a:xfrm>
              <a:off x="5820727"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7" name="TextBox 46">
              <a:extLst>
                <a:ext uri="{FF2B5EF4-FFF2-40B4-BE49-F238E27FC236}">
                  <a16:creationId xmlns:a16="http://schemas.microsoft.com/office/drawing/2014/main" id="{233DE669-1184-C646-80BC-18CC85A28BD2}"/>
                </a:ext>
              </a:extLst>
            </p:cNvPr>
            <p:cNvSpPr txBox="1"/>
            <p:nvPr/>
          </p:nvSpPr>
          <p:spPr>
            <a:xfrm>
              <a:off x="5770205" y="4383047"/>
              <a:ext cx="484931" cy="276999"/>
            </a:xfrm>
            <a:prstGeom prst="rect">
              <a:avLst/>
            </a:prstGeom>
            <a:noFill/>
          </p:spPr>
          <p:txBody>
            <a:bodyPr wrap="square" rtlCol="0">
              <a:spAutoFit/>
            </a:bodyPr>
            <a:lstStyle/>
            <a:p>
              <a:r>
                <a:rPr lang="en-US" sz="1200" dirty="0"/>
                <a:t>R12</a:t>
              </a:r>
            </a:p>
          </p:txBody>
        </p:sp>
        <p:sp>
          <p:nvSpPr>
            <p:cNvPr id="48" name="Rectangle 47">
              <a:extLst>
                <a:ext uri="{FF2B5EF4-FFF2-40B4-BE49-F238E27FC236}">
                  <a16:creationId xmlns:a16="http://schemas.microsoft.com/office/drawing/2014/main" id="{44013F33-0910-A343-A44A-2DA1656F56E0}"/>
                </a:ext>
              </a:extLst>
            </p:cNvPr>
            <p:cNvSpPr>
              <a:spLocks noChangeArrowheads="1"/>
            </p:cNvSpPr>
            <p:nvPr/>
          </p:nvSpPr>
          <p:spPr bwMode="auto">
            <a:xfrm>
              <a:off x="6479461"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9" name="TextBox 48">
              <a:extLst>
                <a:ext uri="{FF2B5EF4-FFF2-40B4-BE49-F238E27FC236}">
                  <a16:creationId xmlns:a16="http://schemas.microsoft.com/office/drawing/2014/main" id="{AC5040BF-20DA-604A-8C35-7A5A03C14B5E}"/>
                </a:ext>
              </a:extLst>
            </p:cNvPr>
            <p:cNvSpPr txBox="1"/>
            <p:nvPr/>
          </p:nvSpPr>
          <p:spPr>
            <a:xfrm>
              <a:off x="6428939" y="4383047"/>
              <a:ext cx="484931" cy="276999"/>
            </a:xfrm>
            <a:prstGeom prst="rect">
              <a:avLst/>
            </a:prstGeom>
            <a:noFill/>
          </p:spPr>
          <p:txBody>
            <a:bodyPr wrap="square" rtlCol="0">
              <a:spAutoFit/>
            </a:bodyPr>
            <a:lstStyle/>
            <a:p>
              <a:r>
                <a:rPr lang="en-US" sz="1200" dirty="0"/>
                <a:t>R13</a:t>
              </a:r>
            </a:p>
          </p:txBody>
        </p:sp>
        <p:sp>
          <p:nvSpPr>
            <p:cNvPr id="50" name="Rectangle 49">
              <a:extLst>
                <a:ext uri="{FF2B5EF4-FFF2-40B4-BE49-F238E27FC236}">
                  <a16:creationId xmlns:a16="http://schemas.microsoft.com/office/drawing/2014/main" id="{5F0C38AE-67DA-B64C-9FDA-F929129B5B69}"/>
                </a:ext>
              </a:extLst>
            </p:cNvPr>
            <p:cNvSpPr>
              <a:spLocks noChangeArrowheads="1"/>
            </p:cNvSpPr>
            <p:nvPr/>
          </p:nvSpPr>
          <p:spPr bwMode="auto">
            <a:xfrm>
              <a:off x="7138195"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51" name="TextBox 50">
              <a:extLst>
                <a:ext uri="{FF2B5EF4-FFF2-40B4-BE49-F238E27FC236}">
                  <a16:creationId xmlns:a16="http://schemas.microsoft.com/office/drawing/2014/main" id="{FBB5114C-6BAD-B749-883A-F72589B5847E}"/>
                </a:ext>
              </a:extLst>
            </p:cNvPr>
            <p:cNvSpPr txBox="1"/>
            <p:nvPr/>
          </p:nvSpPr>
          <p:spPr>
            <a:xfrm>
              <a:off x="7087673" y="4383047"/>
              <a:ext cx="484931" cy="276999"/>
            </a:xfrm>
            <a:prstGeom prst="rect">
              <a:avLst/>
            </a:prstGeom>
            <a:noFill/>
          </p:spPr>
          <p:txBody>
            <a:bodyPr wrap="square" rtlCol="0">
              <a:spAutoFit/>
            </a:bodyPr>
            <a:lstStyle/>
            <a:p>
              <a:r>
                <a:rPr lang="en-US" sz="1200" dirty="0"/>
                <a:t>R14</a:t>
              </a:r>
            </a:p>
          </p:txBody>
        </p:sp>
        <p:sp>
          <p:nvSpPr>
            <p:cNvPr id="52" name="Rectangle 51">
              <a:extLst>
                <a:ext uri="{FF2B5EF4-FFF2-40B4-BE49-F238E27FC236}">
                  <a16:creationId xmlns:a16="http://schemas.microsoft.com/office/drawing/2014/main" id="{50ADED6B-19FA-7E4A-8978-E5EAEBC4DB36}"/>
                </a:ext>
              </a:extLst>
            </p:cNvPr>
            <p:cNvSpPr>
              <a:spLocks noChangeArrowheads="1"/>
            </p:cNvSpPr>
            <p:nvPr/>
          </p:nvSpPr>
          <p:spPr bwMode="auto">
            <a:xfrm>
              <a:off x="7796929"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53" name="TextBox 52">
              <a:extLst>
                <a:ext uri="{FF2B5EF4-FFF2-40B4-BE49-F238E27FC236}">
                  <a16:creationId xmlns:a16="http://schemas.microsoft.com/office/drawing/2014/main" id="{B5EB943C-F116-F042-9113-C79B51854967}"/>
                </a:ext>
              </a:extLst>
            </p:cNvPr>
            <p:cNvSpPr txBox="1"/>
            <p:nvPr/>
          </p:nvSpPr>
          <p:spPr>
            <a:xfrm>
              <a:off x="7746407" y="4383047"/>
              <a:ext cx="484931" cy="276999"/>
            </a:xfrm>
            <a:prstGeom prst="rect">
              <a:avLst/>
            </a:prstGeom>
            <a:noFill/>
          </p:spPr>
          <p:txBody>
            <a:bodyPr wrap="square" rtlCol="0">
              <a:spAutoFit/>
            </a:bodyPr>
            <a:lstStyle/>
            <a:p>
              <a:r>
                <a:rPr lang="en-US" sz="1200"/>
                <a:t>R15</a:t>
              </a:r>
              <a:endParaRPr lang="en-US" sz="1200" dirty="0"/>
            </a:p>
          </p:txBody>
        </p:sp>
      </p:grpSp>
      <p:grpSp>
        <p:nvGrpSpPr>
          <p:cNvPr id="54" name="Group 53">
            <a:extLst>
              <a:ext uri="{FF2B5EF4-FFF2-40B4-BE49-F238E27FC236}">
                <a16:creationId xmlns:a16="http://schemas.microsoft.com/office/drawing/2014/main" id="{BA3DF6E8-7039-2F4B-9C81-E181ED3679A5}"/>
              </a:ext>
            </a:extLst>
          </p:cNvPr>
          <p:cNvGrpSpPr/>
          <p:nvPr/>
        </p:nvGrpSpPr>
        <p:grpSpPr>
          <a:xfrm>
            <a:off x="6319440" y="4396735"/>
            <a:ext cx="1447637" cy="878800"/>
            <a:chOff x="4544430" y="5364919"/>
            <a:chExt cx="1447637" cy="878800"/>
          </a:xfrm>
        </p:grpSpPr>
        <p:sp>
          <p:nvSpPr>
            <p:cNvPr id="55" name="Rectangle 54">
              <a:extLst>
                <a:ext uri="{FF2B5EF4-FFF2-40B4-BE49-F238E27FC236}">
                  <a16:creationId xmlns:a16="http://schemas.microsoft.com/office/drawing/2014/main" id="{3E0D796F-C91F-5E4F-8296-E303BEF22F96}"/>
                </a:ext>
              </a:extLst>
            </p:cNvPr>
            <p:cNvSpPr>
              <a:spLocks noChangeArrowheads="1"/>
            </p:cNvSpPr>
            <p:nvPr/>
          </p:nvSpPr>
          <p:spPr bwMode="auto">
            <a:xfrm>
              <a:off x="4544430" y="5480448"/>
              <a:ext cx="224325" cy="208182"/>
            </a:xfrm>
            <a:prstGeom prst="rect">
              <a:avLst/>
            </a:prstGeom>
            <a:solidFill>
              <a:srgbClr val="92D050"/>
            </a:solidFill>
            <a:ln w="38100">
              <a:solidFill>
                <a:schemeClr val="tx1"/>
              </a:solidFill>
              <a:miter lim="800000"/>
              <a:headEnd/>
              <a:tailEnd/>
            </a:ln>
            <a:effectLst/>
          </p:spPr>
          <p:txBody>
            <a:bodyPr wrap="none" anchor="ctr"/>
            <a:lstStyle/>
            <a:p>
              <a:pPr algn="ctr" eaLnBrk="0" hangingPunct="0"/>
              <a:endParaRPr lang="en-US" sz="2000" dirty="0">
                <a:latin typeface="Arial"/>
                <a:cs typeface="Arial"/>
              </a:endParaRPr>
            </a:p>
          </p:txBody>
        </p:sp>
        <p:sp>
          <p:nvSpPr>
            <p:cNvPr id="56" name="Rectangle 55">
              <a:extLst>
                <a:ext uri="{FF2B5EF4-FFF2-40B4-BE49-F238E27FC236}">
                  <a16:creationId xmlns:a16="http://schemas.microsoft.com/office/drawing/2014/main" id="{9147313D-9DCF-114F-AE69-4CC2418143BA}"/>
                </a:ext>
              </a:extLst>
            </p:cNvPr>
            <p:cNvSpPr>
              <a:spLocks noChangeArrowheads="1"/>
            </p:cNvSpPr>
            <p:nvPr/>
          </p:nvSpPr>
          <p:spPr bwMode="auto">
            <a:xfrm>
              <a:off x="4544430" y="5938250"/>
              <a:ext cx="224325" cy="208182"/>
            </a:xfrm>
            <a:prstGeom prst="rect">
              <a:avLst/>
            </a:prstGeom>
            <a:solidFill>
              <a:srgbClr val="FFC000"/>
            </a:solidFill>
            <a:ln w="38100">
              <a:solidFill>
                <a:schemeClr val="tx1"/>
              </a:solidFill>
              <a:miter lim="800000"/>
              <a:headEnd/>
              <a:tailEnd/>
            </a:ln>
            <a:effectLst/>
          </p:spPr>
          <p:txBody>
            <a:bodyPr wrap="none" anchor="ctr"/>
            <a:lstStyle/>
            <a:p>
              <a:pPr algn="ctr" eaLnBrk="0" hangingPunct="0"/>
              <a:endParaRPr lang="en-US" sz="2000" dirty="0">
                <a:latin typeface="Arial"/>
                <a:cs typeface="Arial"/>
              </a:endParaRPr>
            </a:p>
          </p:txBody>
        </p:sp>
        <p:sp>
          <p:nvSpPr>
            <p:cNvPr id="57" name="Rectangle 56">
              <a:extLst>
                <a:ext uri="{FF2B5EF4-FFF2-40B4-BE49-F238E27FC236}">
                  <a16:creationId xmlns:a16="http://schemas.microsoft.com/office/drawing/2014/main" id="{E6B4EF10-2350-7D4B-B823-C47CE918E65F}"/>
                </a:ext>
              </a:extLst>
            </p:cNvPr>
            <p:cNvSpPr/>
            <p:nvPr/>
          </p:nvSpPr>
          <p:spPr>
            <a:xfrm>
              <a:off x="4746215" y="5364919"/>
              <a:ext cx="1069524" cy="400110"/>
            </a:xfrm>
            <a:prstGeom prst="rect">
              <a:avLst/>
            </a:prstGeom>
          </p:spPr>
          <p:txBody>
            <a:bodyPr wrap="none">
              <a:spAutoFit/>
            </a:bodyPr>
            <a:lstStyle/>
            <a:p>
              <a:pPr algn="ctr" eaLnBrk="0" hangingPunct="0"/>
              <a:r>
                <a:rPr lang="en-US" dirty="0">
                  <a:latin typeface="Arial"/>
                  <a:cs typeface="Arial"/>
                </a:rPr>
                <a:t>Original</a:t>
              </a:r>
            </a:p>
          </p:txBody>
        </p:sp>
        <p:sp>
          <p:nvSpPr>
            <p:cNvPr id="58" name="Rectangle 57">
              <a:extLst>
                <a:ext uri="{FF2B5EF4-FFF2-40B4-BE49-F238E27FC236}">
                  <a16:creationId xmlns:a16="http://schemas.microsoft.com/office/drawing/2014/main" id="{8F25B2EC-5D58-C64B-91A3-445D2F1E1BB5}"/>
                </a:ext>
              </a:extLst>
            </p:cNvPr>
            <p:cNvSpPr/>
            <p:nvPr/>
          </p:nvSpPr>
          <p:spPr>
            <a:xfrm>
              <a:off x="4736595" y="5843609"/>
              <a:ext cx="1255472" cy="400110"/>
            </a:xfrm>
            <a:prstGeom prst="rect">
              <a:avLst/>
            </a:prstGeom>
          </p:spPr>
          <p:txBody>
            <a:bodyPr wrap="none">
              <a:spAutoFit/>
            </a:bodyPr>
            <a:lstStyle/>
            <a:p>
              <a:pPr algn="ctr" eaLnBrk="0" hangingPunct="0"/>
              <a:r>
                <a:rPr lang="en-US" dirty="0">
                  <a:latin typeface="Arial"/>
                  <a:cs typeface="Arial"/>
                </a:rPr>
                <a:t>Duplicate</a:t>
              </a:r>
            </a:p>
          </p:txBody>
        </p:sp>
      </p:grpSp>
      <p:grpSp>
        <p:nvGrpSpPr>
          <p:cNvPr id="59" name="Group 58">
            <a:extLst>
              <a:ext uri="{FF2B5EF4-FFF2-40B4-BE49-F238E27FC236}">
                <a16:creationId xmlns:a16="http://schemas.microsoft.com/office/drawing/2014/main" id="{DC00F42A-D201-234B-AD59-5F31C8EB0556}"/>
              </a:ext>
            </a:extLst>
          </p:cNvPr>
          <p:cNvGrpSpPr/>
          <p:nvPr/>
        </p:nvGrpSpPr>
        <p:grpSpPr>
          <a:xfrm>
            <a:off x="5623560" y="1709928"/>
            <a:ext cx="2685458" cy="2341057"/>
            <a:chOff x="5770205" y="2655929"/>
            <a:chExt cx="2685458" cy="2341057"/>
          </a:xfrm>
        </p:grpSpPr>
        <p:sp>
          <p:nvSpPr>
            <p:cNvPr id="60" name="Rectangle 59">
              <a:extLst>
                <a:ext uri="{FF2B5EF4-FFF2-40B4-BE49-F238E27FC236}">
                  <a16:creationId xmlns:a16="http://schemas.microsoft.com/office/drawing/2014/main" id="{A698B2AA-06E1-F94A-996A-11AABB54D292}"/>
                </a:ext>
              </a:extLst>
            </p:cNvPr>
            <p:cNvSpPr>
              <a:spLocks noChangeArrowheads="1"/>
            </p:cNvSpPr>
            <p:nvPr/>
          </p:nvSpPr>
          <p:spPr bwMode="auto">
            <a:xfrm>
              <a:off x="5820727"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61" name="TextBox 60">
              <a:extLst>
                <a:ext uri="{FF2B5EF4-FFF2-40B4-BE49-F238E27FC236}">
                  <a16:creationId xmlns:a16="http://schemas.microsoft.com/office/drawing/2014/main" id="{E204D8BA-5BD1-4240-84FF-092A1402CC7D}"/>
                </a:ext>
              </a:extLst>
            </p:cNvPr>
            <p:cNvSpPr txBox="1"/>
            <p:nvPr/>
          </p:nvSpPr>
          <p:spPr>
            <a:xfrm>
              <a:off x="5770205" y="2655929"/>
              <a:ext cx="484931" cy="276999"/>
            </a:xfrm>
            <a:prstGeom prst="rect">
              <a:avLst/>
            </a:prstGeom>
            <a:noFill/>
          </p:spPr>
          <p:txBody>
            <a:bodyPr wrap="square" rtlCol="0">
              <a:spAutoFit/>
            </a:bodyPr>
            <a:lstStyle/>
            <a:p>
              <a:r>
                <a:rPr lang="en-US" sz="1200" dirty="0"/>
                <a:t>R0</a:t>
              </a:r>
            </a:p>
          </p:txBody>
        </p:sp>
        <p:sp>
          <p:nvSpPr>
            <p:cNvPr id="62" name="Rectangle 61">
              <a:extLst>
                <a:ext uri="{FF2B5EF4-FFF2-40B4-BE49-F238E27FC236}">
                  <a16:creationId xmlns:a16="http://schemas.microsoft.com/office/drawing/2014/main" id="{89870C0D-AC3A-F84E-AB5E-CDAA27CA4AFF}"/>
                </a:ext>
              </a:extLst>
            </p:cNvPr>
            <p:cNvSpPr>
              <a:spLocks noChangeArrowheads="1"/>
            </p:cNvSpPr>
            <p:nvPr/>
          </p:nvSpPr>
          <p:spPr bwMode="auto">
            <a:xfrm>
              <a:off x="6479461"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0x02</a:t>
              </a:r>
            </a:p>
          </p:txBody>
        </p:sp>
        <p:sp>
          <p:nvSpPr>
            <p:cNvPr id="63" name="TextBox 62">
              <a:extLst>
                <a:ext uri="{FF2B5EF4-FFF2-40B4-BE49-F238E27FC236}">
                  <a16:creationId xmlns:a16="http://schemas.microsoft.com/office/drawing/2014/main" id="{B8DC63A7-1A0A-994E-96B5-7D8FC4501E4D}"/>
                </a:ext>
              </a:extLst>
            </p:cNvPr>
            <p:cNvSpPr txBox="1"/>
            <p:nvPr/>
          </p:nvSpPr>
          <p:spPr>
            <a:xfrm>
              <a:off x="6428939" y="2655929"/>
              <a:ext cx="484931" cy="276999"/>
            </a:xfrm>
            <a:prstGeom prst="rect">
              <a:avLst/>
            </a:prstGeom>
            <a:noFill/>
          </p:spPr>
          <p:txBody>
            <a:bodyPr wrap="square" rtlCol="0">
              <a:spAutoFit/>
            </a:bodyPr>
            <a:lstStyle/>
            <a:p>
              <a:r>
                <a:rPr lang="en-US" sz="1200" dirty="0"/>
                <a:t>R1</a:t>
              </a:r>
            </a:p>
          </p:txBody>
        </p:sp>
        <p:sp>
          <p:nvSpPr>
            <p:cNvPr id="64" name="Rectangle 63">
              <a:extLst>
                <a:ext uri="{FF2B5EF4-FFF2-40B4-BE49-F238E27FC236}">
                  <a16:creationId xmlns:a16="http://schemas.microsoft.com/office/drawing/2014/main" id="{878E29FC-4372-974A-9FC1-177451E4F19E}"/>
                </a:ext>
              </a:extLst>
            </p:cNvPr>
            <p:cNvSpPr>
              <a:spLocks noChangeArrowheads="1"/>
            </p:cNvSpPr>
            <p:nvPr/>
          </p:nvSpPr>
          <p:spPr bwMode="auto">
            <a:xfrm>
              <a:off x="7138195"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65" name="TextBox 64">
              <a:extLst>
                <a:ext uri="{FF2B5EF4-FFF2-40B4-BE49-F238E27FC236}">
                  <a16:creationId xmlns:a16="http://schemas.microsoft.com/office/drawing/2014/main" id="{2B374AED-6132-B34D-99C8-15F73960352A}"/>
                </a:ext>
              </a:extLst>
            </p:cNvPr>
            <p:cNvSpPr txBox="1"/>
            <p:nvPr/>
          </p:nvSpPr>
          <p:spPr>
            <a:xfrm>
              <a:off x="7087673" y="2655929"/>
              <a:ext cx="484931" cy="276999"/>
            </a:xfrm>
            <a:prstGeom prst="rect">
              <a:avLst/>
            </a:prstGeom>
            <a:noFill/>
          </p:spPr>
          <p:txBody>
            <a:bodyPr wrap="square" rtlCol="0">
              <a:spAutoFit/>
            </a:bodyPr>
            <a:lstStyle/>
            <a:p>
              <a:r>
                <a:rPr lang="en-US" sz="1200" dirty="0"/>
                <a:t>R2</a:t>
              </a:r>
            </a:p>
          </p:txBody>
        </p:sp>
        <p:sp>
          <p:nvSpPr>
            <p:cNvPr id="66" name="Rectangle 65">
              <a:extLst>
                <a:ext uri="{FF2B5EF4-FFF2-40B4-BE49-F238E27FC236}">
                  <a16:creationId xmlns:a16="http://schemas.microsoft.com/office/drawing/2014/main" id="{22424C04-C78C-3849-9287-ABBF259C74DD}"/>
                </a:ext>
              </a:extLst>
            </p:cNvPr>
            <p:cNvSpPr>
              <a:spLocks noChangeArrowheads="1"/>
            </p:cNvSpPr>
            <p:nvPr/>
          </p:nvSpPr>
          <p:spPr bwMode="auto">
            <a:xfrm>
              <a:off x="7796929"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67" name="TextBox 66">
              <a:extLst>
                <a:ext uri="{FF2B5EF4-FFF2-40B4-BE49-F238E27FC236}">
                  <a16:creationId xmlns:a16="http://schemas.microsoft.com/office/drawing/2014/main" id="{E8D07087-423B-F14D-B6AC-8838A13908E5}"/>
                </a:ext>
              </a:extLst>
            </p:cNvPr>
            <p:cNvSpPr txBox="1"/>
            <p:nvPr/>
          </p:nvSpPr>
          <p:spPr>
            <a:xfrm>
              <a:off x="7746407" y="2655929"/>
              <a:ext cx="484931" cy="276999"/>
            </a:xfrm>
            <a:prstGeom prst="rect">
              <a:avLst/>
            </a:prstGeom>
            <a:noFill/>
          </p:spPr>
          <p:txBody>
            <a:bodyPr wrap="square" rtlCol="0">
              <a:spAutoFit/>
            </a:bodyPr>
            <a:lstStyle/>
            <a:p>
              <a:r>
                <a:rPr lang="en-US" sz="1200" dirty="0"/>
                <a:t>R3</a:t>
              </a:r>
            </a:p>
          </p:txBody>
        </p:sp>
        <p:sp>
          <p:nvSpPr>
            <p:cNvPr id="68" name="Rectangle 67">
              <a:extLst>
                <a:ext uri="{FF2B5EF4-FFF2-40B4-BE49-F238E27FC236}">
                  <a16:creationId xmlns:a16="http://schemas.microsoft.com/office/drawing/2014/main" id="{E081F194-E79C-AE43-AA80-EA97A61DEFB5}"/>
                </a:ext>
              </a:extLst>
            </p:cNvPr>
            <p:cNvSpPr>
              <a:spLocks noChangeArrowheads="1"/>
            </p:cNvSpPr>
            <p:nvPr/>
          </p:nvSpPr>
          <p:spPr bwMode="auto">
            <a:xfrm>
              <a:off x="5820727"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69" name="TextBox 68">
              <a:extLst>
                <a:ext uri="{FF2B5EF4-FFF2-40B4-BE49-F238E27FC236}">
                  <a16:creationId xmlns:a16="http://schemas.microsoft.com/office/drawing/2014/main" id="{F0A0AD58-1B44-6C40-84A7-BD5D5E2A2A30}"/>
                </a:ext>
              </a:extLst>
            </p:cNvPr>
            <p:cNvSpPr txBox="1"/>
            <p:nvPr/>
          </p:nvSpPr>
          <p:spPr>
            <a:xfrm>
              <a:off x="5770205" y="3231635"/>
              <a:ext cx="484931" cy="276999"/>
            </a:xfrm>
            <a:prstGeom prst="rect">
              <a:avLst/>
            </a:prstGeom>
            <a:noFill/>
          </p:spPr>
          <p:txBody>
            <a:bodyPr wrap="square" rtlCol="0">
              <a:spAutoFit/>
            </a:bodyPr>
            <a:lstStyle/>
            <a:p>
              <a:r>
                <a:rPr lang="en-US" sz="1200" dirty="0"/>
                <a:t>R4</a:t>
              </a:r>
            </a:p>
          </p:txBody>
        </p:sp>
        <p:sp>
          <p:nvSpPr>
            <p:cNvPr id="70" name="Rectangle 69">
              <a:extLst>
                <a:ext uri="{FF2B5EF4-FFF2-40B4-BE49-F238E27FC236}">
                  <a16:creationId xmlns:a16="http://schemas.microsoft.com/office/drawing/2014/main" id="{1428D7C6-1BE3-0A40-877E-02198C13785E}"/>
                </a:ext>
              </a:extLst>
            </p:cNvPr>
            <p:cNvSpPr>
              <a:spLocks noChangeArrowheads="1"/>
            </p:cNvSpPr>
            <p:nvPr/>
          </p:nvSpPr>
          <p:spPr bwMode="auto">
            <a:xfrm>
              <a:off x="6479461"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71" name="TextBox 70">
              <a:extLst>
                <a:ext uri="{FF2B5EF4-FFF2-40B4-BE49-F238E27FC236}">
                  <a16:creationId xmlns:a16="http://schemas.microsoft.com/office/drawing/2014/main" id="{2EF818F8-D910-B148-BEB5-856AD0749EA6}"/>
                </a:ext>
              </a:extLst>
            </p:cNvPr>
            <p:cNvSpPr txBox="1"/>
            <p:nvPr/>
          </p:nvSpPr>
          <p:spPr>
            <a:xfrm>
              <a:off x="6428939" y="3231635"/>
              <a:ext cx="484931" cy="276999"/>
            </a:xfrm>
            <a:prstGeom prst="rect">
              <a:avLst/>
            </a:prstGeom>
            <a:noFill/>
          </p:spPr>
          <p:txBody>
            <a:bodyPr wrap="square" rtlCol="0">
              <a:spAutoFit/>
            </a:bodyPr>
            <a:lstStyle/>
            <a:p>
              <a:r>
                <a:rPr lang="en-US" sz="1200" dirty="0"/>
                <a:t>R5</a:t>
              </a:r>
            </a:p>
          </p:txBody>
        </p:sp>
        <p:sp>
          <p:nvSpPr>
            <p:cNvPr id="72" name="Rectangle 71">
              <a:extLst>
                <a:ext uri="{FF2B5EF4-FFF2-40B4-BE49-F238E27FC236}">
                  <a16:creationId xmlns:a16="http://schemas.microsoft.com/office/drawing/2014/main" id="{09C40583-5023-1B4C-85D1-4C837D5D2CF3}"/>
                </a:ext>
              </a:extLst>
            </p:cNvPr>
            <p:cNvSpPr>
              <a:spLocks noChangeArrowheads="1"/>
            </p:cNvSpPr>
            <p:nvPr/>
          </p:nvSpPr>
          <p:spPr bwMode="auto">
            <a:xfrm>
              <a:off x="7138195"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73" name="TextBox 72">
              <a:extLst>
                <a:ext uri="{FF2B5EF4-FFF2-40B4-BE49-F238E27FC236}">
                  <a16:creationId xmlns:a16="http://schemas.microsoft.com/office/drawing/2014/main" id="{805333F9-4F7C-694C-A08D-AE27BD95ED59}"/>
                </a:ext>
              </a:extLst>
            </p:cNvPr>
            <p:cNvSpPr txBox="1"/>
            <p:nvPr/>
          </p:nvSpPr>
          <p:spPr>
            <a:xfrm>
              <a:off x="7087673" y="3231635"/>
              <a:ext cx="484931" cy="276999"/>
            </a:xfrm>
            <a:prstGeom prst="rect">
              <a:avLst/>
            </a:prstGeom>
            <a:noFill/>
          </p:spPr>
          <p:txBody>
            <a:bodyPr wrap="square" rtlCol="0">
              <a:spAutoFit/>
            </a:bodyPr>
            <a:lstStyle/>
            <a:p>
              <a:r>
                <a:rPr lang="en-US" sz="1200" dirty="0"/>
                <a:t>R6</a:t>
              </a:r>
            </a:p>
          </p:txBody>
        </p:sp>
        <p:sp>
          <p:nvSpPr>
            <p:cNvPr id="74" name="Rectangle 73">
              <a:extLst>
                <a:ext uri="{FF2B5EF4-FFF2-40B4-BE49-F238E27FC236}">
                  <a16:creationId xmlns:a16="http://schemas.microsoft.com/office/drawing/2014/main" id="{33A1DAB4-668E-7646-809C-A7338CE0FBCC}"/>
                </a:ext>
              </a:extLst>
            </p:cNvPr>
            <p:cNvSpPr>
              <a:spLocks noChangeArrowheads="1"/>
            </p:cNvSpPr>
            <p:nvPr/>
          </p:nvSpPr>
          <p:spPr bwMode="auto">
            <a:xfrm>
              <a:off x="7796929"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75" name="TextBox 74">
              <a:extLst>
                <a:ext uri="{FF2B5EF4-FFF2-40B4-BE49-F238E27FC236}">
                  <a16:creationId xmlns:a16="http://schemas.microsoft.com/office/drawing/2014/main" id="{568C4FEA-489F-EC4F-BAC4-49906CE0085D}"/>
                </a:ext>
              </a:extLst>
            </p:cNvPr>
            <p:cNvSpPr txBox="1"/>
            <p:nvPr/>
          </p:nvSpPr>
          <p:spPr>
            <a:xfrm>
              <a:off x="7746407" y="3231635"/>
              <a:ext cx="484931" cy="276999"/>
            </a:xfrm>
            <a:prstGeom prst="rect">
              <a:avLst/>
            </a:prstGeom>
            <a:noFill/>
          </p:spPr>
          <p:txBody>
            <a:bodyPr wrap="square" rtlCol="0">
              <a:spAutoFit/>
            </a:bodyPr>
            <a:lstStyle/>
            <a:p>
              <a:r>
                <a:rPr lang="en-US" sz="1200" dirty="0"/>
                <a:t>R7</a:t>
              </a:r>
            </a:p>
          </p:txBody>
        </p:sp>
        <p:sp>
          <p:nvSpPr>
            <p:cNvPr id="76" name="Rectangle 75">
              <a:extLst>
                <a:ext uri="{FF2B5EF4-FFF2-40B4-BE49-F238E27FC236}">
                  <a16:creationId xmlns:a16="http://schemas.microsoft.com/office/drawing/2014/main" id="{081BE411-ADED-BB4E-9D1E-F8810C0BA851}"/>
                </a:ext>
              </a:extLst>
            </p:cNvPr>
            <p:cNvSpPr>
              <a:spLocks noChangeArrowheads="1"/>
            </p:cNvSpPr>
            <p:nvPr/>
          </p:nvSpPr>
          <p:spPr bwMode="auto">
            <a:xfrm>
              <a:off x="5820727"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77" name="TextBox 76">
              <a:extLst>
                <a:ext uri="{FF2B5EF4-FFF2-40B4-BE49-F238E27FC236}">
                  <a16:creationId xmlns:a16="http://schemas.microsoft.com/office/drawing/2014/main" id="{7D69CDFB-436D-4A48-9771-4688B247B60B}"/>
                </a:ext>
              </a:extLst>
            </p:cNvPr>
            <p:cNvSpPr txBox="1"/>
            <p:nvPr/>
          </p:nvSpPr>
          <p:spPr>
            <a:xfrm>
              <a:off x="5770205" y="3807341"/>
              <a:ext cx="484931" cy="276999"/>
            </a:xfrm>
            <a:prstGeom prst="rect">
              <a:avLst/>
            </a:prstGeom>
            <a:noFill/>
          </p:spPr>
          <p:txBody>
            <a:bodyPr wrap="square" rtlCol="0">
              <a:spAutoFit/>
            </a:bodyPr>
            <a:lstStyle/>
            <a:p>
              <a:r>
                <a:rPr lang="en-US" sz="1200" dirty="0"/>
                <a:t>R8</a:t>
              </a:r>
            </a:p>
          </p:txBody>
        </p:sp>
        <p:sp>
          <p:nvSpPr>
            <p:cNvPr id="78" name="Rectangle 77">
              <a:extLst>
                <a:ext uri="{FF2B5EF4-FFF2-40B4-BE49-F238E27FC236}">
                  <a16:creationId xmlns:a16="http://schemas.microsoft.com/office/drawing/2014/main" id="{F4ABCD7D-9F46-B145-B1CA-CE50C6C44927}"/>
                </a:ext>
              </a:extLst>
            </p:cNvPr>
            <p:cNvSpPr>
              <a:spLocks noChangeArrowheads="1"/>
            </p:cNvSpPr>
            <p:nvPr/>
          </p:nvSpPr>
          <p:spPr bwMode="auto">
            <a:xfrm>
              <a:off x="6479461"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0x0A</a:t>
              </a:r>
            </a:p>
          </p:txBody>
        </p:sp>
        <p:sp>
          <p:nvSpPr>
            <p:cNvPr id="79" name="TextBox 78">
              <a:extLst>
                <a:ext uri="{FF2B5EF4-FFF2-40B4-BE49-F238E27FC236}">
                  <a16:creationId xmlns:a16="http://schemas.microsoft.com/office/drawing/2014/main" id="{13819DBD-9ABF-7949-BDC6-0E5FBAE1082A}"/>
                </a:ext>
              </a:extLst>
            </p:cNvPr>
            <p:cNvSpPr txBox="1"/>
            <p:nvPr/>
          </p:nvSpPr>
          <p:spPr>
            <a:xfrm>
              <a:off x="6428939" y="3807341"/>
              <a:ext cx="484931" cy="276999"/>
            </a:xfrm>
            <a:prstGeom prst="rect">
              <a:avLst/>
            </a:prstGeom>
            <a:noFill/>
          </p:spPr>
          <p:txBody>
            <a:bodyPr wrap="square" rtlCol="0">
              <a:spAutoFit/>
            </a:bodyPr>
            <a:lstStyle/>
            <a:p>
              <a:r>
                <a:rPr lang="en-US" sz="1200" dirty="0"/>
                <a:t>R9</a:t>
              </a:r>
            </a:p>
          </p:txBody>
        </p:sp>
        <p:sp>
          <p:nvSpPr>
            <p:cNvPr id="80" name="Rectangle 79">
              <a:extLst>
                <a:ext uri="{FF2B5EF4-FFF2-40B4-BE49-F238E27FC236}">
                  <a16:creationId xmlns:a16="http://schemas.microsoft.com/office/drawing/2014/main" id="{4C46CE13-8B11-2B48-ABA3-27C54B97CD26}"/>
                </a:ext>
              </a:extLst>
            </p:cNvPr>
            <p:cNvSpPr>
              <a:spLocks noChangeArrowheads="1"/>
            </p:cNvSpPr>
            <p:nvPr/>
          </p:nvSpPr>
          <p:spPr bwMode="auto">
            <a:xfrm>
              <a:off x="7138195"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1" name="TextBox 80">
              <a:extLst>
                <a:ext uri="{FF2B5EF4-FFF2-40B4-BE49-F238E27FC236}">
                  <a16:creationId xmlns:a16="http://schemas.microsoft.com/office/drawing/2014/main" id="{2AB6FF9D-5EB9-934A-A3F5-41F95073F405}"/>
                </a:ext>
              </a:extLst>
            </p:cNvPr>
            <p:cNvSpPr txBox="1"/>
            <p:nvPr/>
          </p:nvSpPr>
          <p:spPr>
            <a:xfrm>
              <a:off x="7087673" y="3807341"/>
              <a:ext cx="484931" cy="276999"/>
            </a:xfrm>
            <a:prstGeom prst="rect">
              <a:avLst/>
            </a:prstGeom>
            <a:noFill/>
          </p:spPr>
          <p:txBody>
            <a:bodyPr wrap="square" rtlCol="0">
              <a:spAutoFit/>
            </a:bodyPr>
            <a:lstStyle/>
            <a:p>
              <a:r>
                <a:rPr lang="en-US" sz="1200" dirty="0"/>
                <a:t>R10</a:t>
              </a:r>
            </a:p>
          </p:txBody>
        </p:sp>
        <p:sp>
          <p:nvSpPr>
            <p:cNvPr id="82" name="Rectangle 81">
              <a:extLst>
                <a:ext uri="{FF2B5EF4-FFF2-40B4-BE49-F238E27FC236}">
                  <a16:creationId xmlns:a16="http://schemas.microsoft.com/office/drawing/2014/main" id="{36130351-7DFB-9F4A-BAA4-39553D94D2E7}"/>
                </a:ext>
              </a:extLst>
            </p:cNvPr>
            <p:cNvSpPr>
              <a:spLocks noChangeArrowheads="1"/>
            </p:cNvSpPr>
            <p:nvPr/>
          </p:nvSpPr>
          <p:spPr bwMode="auto">
            <a:xfrm>
              <a:off x="7796929"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3" name="TextBox 82">
              <a:extLst>
                <a:ext uri="{FF2B5EF4-FFF2-40B4-BE49-F238E27FC236}">
                  <a16:creationId xmlns:a16="http://schemas.microsoft.com/office/drawing/2014/main" id="{2322BCE6-DEC6-2142-9FB6-35A17DC1313C}"/>
                </a:ext>
              </a:extLst>
            </p:cNvPr>
            <p:cNvSpPr txBox="1"/>
            <p:nvPr/>
          </p:nvSpPr>
          <p:spPr>
            <a:xfrm>
              <a:off x="7746407" y="3807341"/>
              <a:ext cx="484931" cy="276999"/>
            </a:xfrm>
            <a:prstGeom prst="rect">
              <a:avLst/>
            </a:prstGeom>
            <a:noFill/>
          </p:spPr>
          <p:txBody>
            <a:bodyPr wrap="square" rtlCol="0">
              <a:spAutoFit/>
            </a:bodyPr>
            <a:lstStyle/>
            <a:p>
              <a:r>
                <a:rPr lang="en-US" sz="1200" dirty="0"/>
                <a:t>R11</a:t>
              </a:r>
            </a:p>
          </p:txBody>
        </p:sp>
        <p:sp>
          <p:nvSpPr>
            <p:cNvPr id="84" name="Rectangle 83">
              <a:extLst>
                <a:ext uri="{FF2B5EF4-FFF2-40B4-BE49-F238E27FC236}">
                  <a16:creationId xmlns:a16="http://schemas.microsoft.com/office/drawing/2014/main" id="{356BFA73-E6B0-DD45-8C5B-B5FCD314EA47}"/>
                </a:ext>
              </a:extLst>
            </p:cNvPr>
            <p:cNvSpPr>
              <a:spLocks noChangeArrowheads="1"/>
            </p:cNvSpPr>
            <p:nvPr/>
          </p:nvSpPr>
          <p:spPr bwMode="auto">
            <a:xfrm>
              <a:off x="5820727"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5" name="TextBox 84">
              <a:extLst>
                <a:ext uri="{FF2B5EF4-FFF2-40B4-BE49-F238E27FC236}">
                  <a16:creationId xmlns:a16="http://schemas.microsoft.com/office/drawing/2014/main" id="{7D112A48-9B4A-5B4C-8B74-DC380BED5D17}"/>
                </a:ext>
              </a:extLst>
            </p:cNvPr>
            <p:cNvSpPr txBox="1"/>
            <p:nvPr/>
          </p:nvSpPr>
          <p:spPr>
            <a:xfrm>
              <a:off x="5770205" y="4383047"/>
              <a:ext cx="484931" cy="276999"/>
            </a:xfrm>
            <a:prstGeom prst="rect">
              <a:avLst/>
            </a:prstGeom>
            <a:noFill/>
          </p:spPr>
          <p:txBody>
            <a:bodyPr wrap="square" rtlCol="0">
              <a:spAutoFit/>
            </a:bodyPr>
            <a:lstStyle/>
            <a:p>
              <a:r>
                <a:rPr lang="en-US" sz="1200" dirty="0"/>
                <a:t>R12</a:t>
              </a:r>
            </a:p>
          </p:txBody>
        </p:sp>
        <p:sp>
          <p:nvSpPr>
            <p:cNvPr id="86" name="Rectangle 85">
              <a:extLst>
                <a:ext uri="{FF2B5EF4-FFF2-40B4-BE49-F238E27FC236}">
                  <a16:creationId xmlns:a16="http://schemas.microsoft.com/office/drawing/2014/main" id="{E02D9F72-A09A-3645-8174-36CBF4156C42}"/>
                </a:ext>
              </a:extLst>
            </p:cNvPr>
            <p:cNvSpPr>
              <a:spLocks noChangeArrowheads="1"/>
            </p:cNvSpPr>
            <p:nvPr/>
          </p:nvSpPr>
          <p:spPr bwMode="auto">
            <a:xfrm>
              <a:off x="6479461"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7" name="TextBox 86">
              <a:extLst>
                <a:ext uri="{FF2B5EF4-FFF2-40B4-BE49-F238E27FC236}">
                  <a16:creationId xmlns:a16="http://schemas.microsoft.com/office/drawing/2014/main" id="{7996ABDC-3985-C240-9941-9034B35761F1}"/>
                </a:ext>
              </a:extLst>
            </p:cNvPr>
            <p:cNvSpPr txBox="1"/>
            <p:nvPr/>
          </p:nvSpPr>
          <p:spPr>
            <a:xfrm>
              <a:off x="6428939" y="4383047"/>
              <a:ext cx="484931" cy="276999"/>
            </a:xfrm>
            <a:prstGeom prst="rect">
              <a:avLst/>
            </a:prstGeom>
            <a:noFill/>
          </p:spPr>
          <p:txBody>
            <a:bodyPr wrap="square" rtlCol="0">
              <a:spAutoFit/>
            </a:bodyPr>
            <a:lstStyle/>
            <a:p>
              <a:r>
                <a:rPr lang="en-US" sz="1200" dirty="0"/>
                <a:t>R13</a:t>
              </a:r>
            </a:p>
          </p:txBody>
        </p:sp>
        <p:sp>
          <p:nvSpPr>
            <p:cNvPr id="88" name="Rectangle 87">
              <a:extLst>
                <a:ext uri="{FF2B5EF4-FFF2-40B4-BE49-F238E27FC236}">
                  <a16:creationId xmlns:a16="http://schemas.microsoft.com/office/drawing/2014/main" id="{6A680534-4D57-9F43-A3FE-99B9443EA5BE}"/>
                </a:ext>
              </a:extLst>
            </p:cNvPr>
            <p:cNvSpPr>
              <a:spLocks noChangeArrowheads="1"/>
            </p:cNvSpPr>
            <p:nvPr/>
          </p:nvSpPr>
          <p:spPr bwMode="auto">
            <a:xfrm>
              <a:off x="7138195"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9" name="TextBox 88">
              <a:extLst>
                <a:ext uri="{FF2B5EF4-FFF2-40B4-BE49-F238E27FC236}">
                  <a16:creationId xmlns:a16="http://schemas.microsoft.com/office/drawing/2014/main" id="{093973CB-5158-F04F-85CE-0F2FAD60A528}"/>
                </a:ext>
              </a:extLst>
            </p:cNvPr>
            <p:cNvSpPr txBox="1"/>
            <p:nvPr/>
          </p:nvSpPr>
          <p:spPr>
            <a:xfrm>
              <a:off x="7087673" y="4383047"/>
              <a:ext cx="484931" cy="276999"/>
            </a:xfrm>
            <a:prstGeom prst="rect">
              <a:avLst/>
            </a:prstGeom>
            <a:noFill/>
          </p:spPr>
          <p:txBody>
            <a:bodyPr wrap="square" rtlCol="0">
              <a:spAutoFit/>
            </a:bodyPr>
            <a:lstStyle/>
            <a:p>
              <a:r>
                <a:rPr lang="en-US" sz="1200" dirty="0"/>
                <a:t>R14</a:t>
              </a:r>
            </a:p>
          </p:txBody>
        </p:sp>
        <p:sp>
          <p:nvSpPr>
            <p:cNvPr id="90" name="Rectangle 89">
              <a:extLst>
                <a:ext uri="{FF2B5EF4-FFF2-40B4-BE49-F238E27FC236}">
                  <a16:creationId xmlns:a16="http://schemas.microsoft.com/office/drawing/2014/main" id="{ACE63C7A-309F-074E-B8DE-BC760F0342DF}"/>
                </a:ext>
              </a:extLst>
            </p:cNvPr>
            <p:cNvSpPr>
              <a:spLocks noChangeArrowheads="1"/>
            </p:cNvSpPr>
            <p:nvPr/>
          </p:nvSpPr>
          <p:spPr bwMode="auto">
            <a:xfrm>
              <a:off x="7796929"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91" name="TextBox 90">
              <a:extLst>
                <a:ext uri="{FF2B5EF4-FFF2-40B4-BE49-F238E27FC236}">
                  <a16:creationId xmlns:a16="http://schemas.microsoft.com/office/drawing/2014/main" id="{63862FE5-1DD0-064E-9701-91FE678E2617}"/>
                </a:ext>
              </a:extLst>
            </p:cNvPr>
            <p:cNvSpPr txBox="1"/>
            <p:nvPr/>
          </p:nvSpPr>
          <p:spPr>
            <a:xfrm>
              <a:off x="7746407" y="4383047"/>
              <a:ext cx="484931" cy="276999"/>
            </a:xfrm>
            <a:prstGeom prst="rect">
              <a:avLst/>
            </a:prstGeom>
            <a:noFill/>
          </p:spPr>
          <p:txBody>
            <a:bodyPr wrap="square" rtlCol="0">
              <a:spAutoFit/>
            </a:bodyPr>
            <a:lstStyle/>
            <a:p>
              <a:r>
                <a:rPr lang="en-US" sz="1200"/>
                <a:t>R15</a:t>
              </a:r>
              <a:endParaRPr lang="en-US" sz="1200" dirty="0"/>
            </a:p>
          </p:txBody>
        </p:sp>
      </p:grpSp>
      <p:sp>
        <p:nvSpPr>
          <p:cNvPr id="258" name="Rectangle 257">
            <a:extLst>
              <a:ext uri="{FF2B5EF4-FFF2-40B4-BE49-F238E27FC236}">
                <a16:creationId xmlns:a16="http://schemas.microsoft.com/office/drawing/2014/main" id="{B9EFC9D7-4A94-7B45-9411-28665D92E687}"/>
              </a:ext>
            </a:extLst>
          </p:cNvPr>
          <p:cNvSpPr/>
          <p:nvPr/>
        </p:nvSpPr>
        <p:spPr>
          <a:xfrm>
            <a:off x="4635173" y="977258"/>
            <a:ext cx="4572000" cy="506934"/>
          </a:xfrm>
          <a:prstGeom prst="rect">
            <a:avLst/>
          </a:prstGeom>
        </p:spPr>
        <p:txBody>
          <a:bodyPr>
            <a:spAutoFit/>
          </a:bodyPr>
          <a:lstStyle/>
          <a:p>
            <a:pPr>
              <a:lnSpc>
                <a:spcPct val="150000"/>
              </a:lnSpc>
              <a:spcAft>
                <a:spcPts val="600"/>
              </a:spcAft>
            </a:pPr>
            <a:r>
              <a:rPr lang="en-US" altLang="zh-CN" dirty="0">
                <a:latin typeface="Arial" panose="020B0604020202020204" pitchFamily="34" charset="0"/>
                <a:ea typeface="Cambria Math" panose="02040503050406030204" pitchFamily="18" charset="0"/>
                <a:cs typeface="Arial" panose="020B0604020202020204" pitchFamily="34" charset="0"/>
              </a:rPr>
              <a:t>Register File (state):</a:t>
            </a:r>
          </a:p>
        </p:txBody>
      </p:sp>
      <p:sp>
        <p:nvSpPr>
          <p:cNvPr id="5" name="Slide Number Placeholder 4">
            <a:extLst>
              <a:ext uri="{FF2B5EF4-FFF2-40B4-BE49-F238E27FC236}">
                <a16:creationId xmlns:a16="http://schemas.microsoft.com/office/drawing/2014/main" id="{581E7E56-B016-494E-8621-38D29C1E66D6}"/>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14</a:t>
            </a:fld>
            <a:r>
              <a:rPr lang="en-US" sz="1800" dirty="0">
                <a:solidFill>
                  <a:srgbClr val="FFFFFF"/>
                </a:solidFill>
              </a:rPr>
              <a:t>	</a:t>
            </a:r>
          </a:p>
        </p:txBody>
      </p:sp>
    </p:spTree>
    <p:extLst>
      <p:ext uri="{BB962C8B-B14F-4D97-AF65-F5344CB8AC3E}">
        <p14:creationId xmlns:p14="http://schemas.microsoft.com/office/powerpoint/2010/main" val="533648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False Positive Example (No Trojan)</a:t>
            </a:r>
          </a:p>
        </p:txBody>
      </p:sp>
      <p:sp>
        <p:nvSpPr>
          <p:cNvPr id="15" name="Content Placeholder 9">
            <a:extLst>
              <a:ext uri="{FF2B5EF4-FFF2-40B4-BE49-F238E27FC236}">
                <a16:creationId xmlns:a16="http://schemas.microsoft.com/office/drawing/2014/main" id="{739B305C-3193-6E4C-B150-96EC00832275}"/>
              </a:ext>
            </a:extLst>
          </p:cNvPr>
          <p:cNvSpPr txBox="1">
            <a:spLocks/>
          </p:cNvSpPr>
          <p:nvPr/>
        </p:nvSpPr>
        <p:spPr bwMode="auto">
          <a:xfrm>
            <a:off x="389264" y="2209547"/>
            <a:ext cx="4603220" cy="668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lnSpc>
                <a:spcPct val="150000"/>
              </a:lnSpc>
              <a:spcAft>
                <a:spcPts val="600"/>
              </a:spcAft>
              <a:buNone/>
            </a:pP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R9 </a:t>
            </a:r>
            <a:r>
              <a:rPr lang="en-US" sz="2000" dirty="0">
                <a:latin typeface="Consolas" pitchFamily="49" charset="0"/>
              </a:rPr>
              <a:t>←</a:t>
            </a: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 R9 </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+ 2</a:t>
            </a:r>
          </a:p>
          <a:p>
            <a:pPr marL="0" indent="0" algn="ctr">
              <a:lnSpc>
                <a:spcPct val="150000"/>
              </a:lnSpc>
              <a:spcAft>
                <a:spcPts val="600"/>
              </a:spcAft>
              <a:buNone/>
            </a:pPr>
            <a:r>
              <a:rPr lang="en-US" altLang="zh-CN" sz="28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800" dirty="0">
                <a:solidFill>
                  <a:srgbClr val="FFFF00"/>
                </a:solidFill>
                <a:latin typeface="Consolas" panose="020B0609020204030204" pitchFamily="49" charset="0"/>
                <a:cs typeface="Consolas" panose="020B0609020204030204" pitchFamily="49" charset="0"/>
              </a:rPr>
              <a:t> </a:t>
            </a:r>
            <a:endParaRPr lang="en-US" altLang="zh-CN" sz="2800" dirty="0">
              <a:latin typeface="Consolas" panose="020B0609020204030204" pitchFamily="49" charset="0"/>
              <a:cs typeface="Consolas" panose="020B0609020204030204" pitchFamily="49" charset="0"/>
            </a:endParaRPr>
          </a:p>
        </p:txBody>
      </p:sp>
      <p:sp>
        <p:nvSpPr>
          <p:cNvPr id="16" name="Content Placeholder 9">
            <a:extLst>
              <a:ext uri="{FF2B5EF4-FFF2-40B4-BE49-F238E27FC236}">
                <a16:creationId xmlns:a16="http://schemas.microsoft.com/office/drawing/2014/main" id="{66BE9059-6CA4-5B4A-915E-2DFC4B03ED3A}"/>
              </a:ext>
            </a:extLst>
          </p:cNvPr>
          <p:cNvSpPr txBox="1">
            <a:spLocks/>
          </p:cNvSpPr>
          <p:nvPr/>
        </p:nvSpPr>
        <p:spPr bwMode="auto">
          <a:xfrm>
            <a:off x="322963" y="2714815"/>
            <a:ext cx="4603220" cy="5118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lnSpc>
                <a:spcPct val="150000"/>
              </a:lnSpc>
              <a:spcAft>
                <a:spcPts val="600"/>
              </a:spcAft>
              <a:buNone/>
            </a:pP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R10 </a:t>
            </a:r>
            <a:r>
              <a:rPr lang="en-US" sz="2000" dirty="0">
                <a:latin typeface="Consolas" pitchFamily="49" charset="0"/>
              </a:rPr>
              <a:t>←</a:t>
            </a: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 R9 </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+ 6</a:t>
            </a:r>
          </a:p>
          <a:p>
            <a:pPr marL="0" indent="0" algn="ctr">
              <a:lnSpc>
                <a:spcPct val="150000"/>
              </a:lnSpc>
              <a:spcAft>
                <a:spcPts val="600"/>
              </a:spcAft>
              <a:buNone/>
            </a:pPr>
            <a:r>
              <a:rPr lang="en-US" altLang="zh-CN" sz="28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800" dirty="0">
                <a:solidFill>
                  <a:srgbClr val="FFFF00"/>
                </a:solidFill>
                <a:latin typeface="Consolas" panose="020B0609020204030204" pitchFamily="49" charset="0"/>
                <a:cs typeface="Consolas" panose="020B0609020204030204" pitchFamily="49" charset="0"/>
              </a:rPr>
              <a:t> </a:t>
            </a:r>
            <a:endParaRPr lang="en-US" altLang="zh-CN" sz="2800" dirty="0">
              <a:latin typeface="Consolas" panose="020B0609020204030204" pitchFamily="49" charset="0"/>
              <a:cs typeface="Consolas" panose="020B0609020204030204" pitchFamily="49" charset="0"/>
            </a:endParaRPr>
          </a:p>
        </p:txBody>
      </p:sp>
      <p:sp>
        <p:nvSpPr>
          <p:cNvPr id="3" name="Rectangle 2">
            <a:extLst>
              <a:ext uri="{FF2B5EF4-FFF2-40B4-BE49-F238E27FC236}">
                <a16:creationId xmlns:a16="http://schemas.microsoft.com/office/drawing/2014/main" id="{1A051DC4-644D-B84C-A51B-704132A09EC5}"/>
              </a:ext>
            </a:extLst>
          </p:cNvPr>
          <p:cNvSpPr/>
          <p:nvPr/>
        </p:nvSpPr>
        <p:spPr>
          <a:xfrm>
            <a:off x="1815201" y="1722268"/>
            <a:ext cx="1877438" cy="504497"/>
          </a:xfrm>
          <a:prstGeom prst="rect">
            <a:avLst/>
          </a:prstGeom>
        </p:spPr>
        <p:txBody>
          <a:bodyPr wrap="none">
            <a:spAutoFit/>
          </a:bodyPr>
          <a:lstStyle/>
          <a:p>
            <a:pPr>
              <a:lnSpc>
                <a:spcPct val="150000"/>
              </a:lnSpc>
              <a:spcAft>
                <a:spcPts val="600"/>
              </a:spcAft>
            </a:pPr>
            <a:r>
              <a:rPr lang="en-US" altLang="zh-CN" dirty="0">
                <a:latin typeface="Consolas" panose="020B0609020204030204" pitchFamily="49" charset="0"/>
                <a:ea typeface="Cambria Math" panose="02040503050406030204" pitchFamily="18" charset="0"/>
                <a:cs typeface="Consolas" panose="020B0609020204030204" pitchFamily="49" charset="0"/>
              </a:rPr>
              <a:t>R1 </a:t>
            </a:r>
            <a:r>
              <a:rPr lang="en-US" dirty="0">
                <a:solidFill>
                  <a:srgbClr val="FFFFFF"/>
                </a:solidFill>
                <a:latin typeface="Consolas" pitchFamily="49" charset="0"/>
              </a:rPr>
              <a:t>←</a:t>
            </a:r>
            <a:r>
              <a:rPr lang="en-US" altLang="zh-CN" dirty="0">
                <a:latin typeface="Consolas" panose="020B0609020204030204" pitchFamily="49" charset="0"/>
                <a:ea typeface="Cambria Math" panose="02040503050406030204" pitchFamily="18" charset="0"/>
                <a:cs typeface="Consolas" panose="020B0609020204030204" pitchFamily="49" charset="0"/>
              </a:rPr>
              <a:t> R1 + 2 </a:t>
            </a:r>
          </a:p>
        </p:txBody>
      </p:sp>
      <p:sp>
        <p:nvSpPr>
          <p:cNvPr id="20" name="Content Placeholder 9">
            <a:extLst>
              <a:ext uri="{FF2B5EF4-FFF2-40B4-BE49-F238E27FC236}">
                <a16:creationId xmlns:a16="http://schemas.microsoft.com/office/drawing/2014/main" id="{507CFA2F-4138-2342-9393-0D11BB2E0B41}"/>
              </a:ext>
            </a:extLst>
          </p:cNvPr>
          <p:cNvSpPr txBox="1">
            <a:spLocks/>
          </p:cNvSpPr>
          <p:nvPr/>
        </p:nvSpPr>
        <p:spPr bwMode="auto">
          <a:xfrm>
            <a:off x="442913" y="984250"/>
            <a:ext cx="4649040" cy="218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lnSpc>
                <a:spcPct val="150000"/>
              </a:lnSpc>
              <a:spcAft>
                <a:spcPts val="600"/>
              </a:spcAft>
              <a:buNone/>
            </a:pP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R9</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←R1;</a:t>
            </a: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 R10</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←R2; </a:t>
            </a: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R11</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←R3; …</a:t>
            </a:r>
            <a:r>
              <a:rPr lang="en-US" altLang="zh-CN" sz="28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800" dirty="0">
                <a:solidFill>
                  <a:srgbClr val="FFFF00"/>
                </a:solidFill>
                <a:latin typeface="Consolas" panose="020B0609020204030204" pitchFamily="49" charset="0"/>
                <a:cs typeface="Consolas" panose="020B0609020204030204" pitchFamily="49" charset="0"/>
              </a:rPr>
              <a:t> </a:t>
            </a:r>
            <a:endParaRPr lang="en-US" altLang="zh-CN" sz="2800" dirty="0">
              <a:latin typeface="Consolas" panose="020B0609020204030204" pitchFamily="49" charset="0"/>
              <a:cs typeface="Consolas" panose="020B0609020204030204" pitchFamily="49" charset="0"/>
            </a:endParaRPr>
          </a:p>
        </p:txBody>
      </p:sp>
      <p:grpSp>
        <p:nvGrpSpPr>
          <p:cNvPr id="21" name="Group 20">
            <a:extLst>
              <a:ext uri="{FF2B5EF4-FFF2-40B4-BE49-F238E27FC236}">
                <a16:creationId xmlns:a16="http://schemas.microsoft.com/office/drawing/2014/main" id="{53AF8843-158C-0948-A491-EF45A864D4DA}"/>
              </a:ext>
            </a:extLst>
          </p:cNvPr>
          <p:cNvGrpSpPr/>
          <p:nvPr/>
        </p:nvGrpSpPr>
        <p:grpSpPr>
          <a:xfrm>
            <a:off x="5623560" y="1705674"/>
            <a:ext cx="2685458" cy="2341057"/>
            <a:chOff x="5770205" y="2655929"/>
            <a:chExt cx="2685458" cy="2341057"/>
          </a:xfrm>
        </p:grpSpPr>
        <p:sp>
          <p:nvSpPr>
            <p:cNvPr id="22" name="Rectangle 21">
              <a:extLst>
                <a:ext uri="{FF2B5EF4-FFF2-40B4-BE49-F238E27FC236}">
                  <a16:creationId xmlns:a16="http://schemas.microsoft.com/office/drawing/2014/main" id="{47BB8A8F-7F4E-F44B-896B-FC876541A30A}"/>
                </a:ext>
              </a:extLst>
            </p:cNvPr>
            <p:cNvSpPr>
              <a:spLocks noChangeArrowheads="1"/>
            </p:cNvSpPr>
            <p:nvPr/>
          </p:nvSpPr>
          <p:spPr bwMode="auto">
            <a:xfrm>
              <a:off x="5820727"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3" name="TextBox 22">
              <a:extLst>
                <a:ext uri="{FF2B5EF4-FFF2-40B4-BE49-F238E27FC236}">
                  <a16:creationId xmlns:a16="http://schemas.microsoft.com/office/drawing/2014/main" id="{FCF6BF08-B622-6E43-BBC1-7BEF490BAFC2}"/>
                </a:ext>
              </a:extLst>
            </p:cNvPr>
            <p:cNvSpPr txBox="1"/>
            <p:nvPr/>
          </p:nvSpPr>
          <p:spPr>
            <a:xfrm>
              <a:off x="5770205" y="2655929"/>
              <a:ext cx="484931" cy="276999"/>
            </a:xfrm>
            <a:prstGeom prst="rect">
              <a:avLst/>
            </a:prstGeom>
            <a:noFill/>
          </p:spPr>
          <p:txBody>
            <a:bodyPr wrap="square" rtlCol="0">
              <a:spAutoFit/>
            </a:bodyPr>
            <a:lstStyle/>
            <a:p>
              <a:r>
                <a:rPr lang="en-US" sz="1200" dirty="0"/>
                <a:t>R0</a:t>
              </a:r>
            </a:p>
          </p:txBody>
        </p:sp>
        <p:sp>
          <p:nvSpPr>
            <p:cNvPr id="24" name="Rectangle 23">
              <a:extLst>
                <a:ext uri="{FF2B5EF4-FFF2-40B4-BE49-F238E27FC236}">
                  <a16:creationId xmlns:a16="http://schemas.microsoft.com/office/drawing/2014/main" id="{D9A6B21C-AAA0-274F-929B-880CED8C5B47}"/>
                </a:ext>
              </a:extLst>
            </p:cNvPr>
            <p:cNvSpPr>
              <a:spLocks noChangeArrowheads="1"/>
            </p:cNvSpPr>
            <p:nvPr/>
          </p:nvSpPr>
          <p:spPr bwMode="auto">
            <a:xfrm>
              <a:off x="6479461"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5" name="TextBox 24">
              <a:extLst>
                <a:ext uri="{FF2B5EF4-FFF2-40B4-BE49-F238E27FC236}">
                  <a16:creationId xmlns:a16="http://schemas.microsoft.com/office/drawing/2014/main" id="{AE993A17-BC5F-A841-A2F4-C8CF1E055F78}"/>
                </a:ext>
              </a:extLst>
            </p:cNvPr>
            <p:cNvSpPr txBox="1"/>
            <p:nvPr/>
          </p:nvSpPr>
          <p:spPr>
            <a:xfrm>
              <a:off x="6428939" y="2655929"/>
              <a:ext cx="484931" cy="276999"/>
            </a:xfrm>
            <a:prstGeom prst="rect">
              <a:avLst/>
            </a:prstGeom>
            <a:noFill/>
          </p:spPr>
          <p:txBody>
            <a:bodyPr wrap="square" rtlCol="0">
              <a:spAutoFit/>
            </a:bodyPr>
            <a:lstStyle/>
            <a:p>
              <a:r>
                <a:rPr lang="en-US" sz="1200" dirty="0"/>
                <a:t>R1</a:t>
              </a:r>
            </a:p>
          </p:txBody>
        </p:sp>
        <p:sp>
          <p:nvSpPr>
            <p:cNvPr id="26" name="Rectangle 25">
              <a:extLst>
                <a:ext uri="{FF2B5EF4-FFF2-40B4-BE49-F238E27FC236}">
                  <a16:creationId xmlns:a16="http://schemas.microsoft.com/office/drawing/2014/main" id="{85F6645C-7ECF-CE4A-9F04-786872236E35}"/>
                </a:ext>
              </a:extLst>
            </p:cNvPr>
            <p:cNvSpPr>
              <a:spLocks noChangeArrowheads="1"/>
            </p:cNvSpPr>
            <p:nvPr/>
          </p:nvSpPr>
          <p:spPr bwMode="auto">
            <a:xfrm>
              <a:off x="7138195"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7" name="TextBox 26">
              <a:extLst>
                <a:ext uri="{FF2B5EF4-FFF2-40B4-BE49-F238E27FC236}">
                  <a16:creationId xmlns:a16="http://schemas.microsoft.com/office/drawing/2014/main" id="{2B950200-D953-4846-9EB1-E46418A243F7}"/>
                </a:ext>
              </a:extLst>
            </p:cNvPr>
            <p:cNvSpPr txBox="1"/>
            <p:nvPr/>
          </p:nvSpPr>
          <p:spPr>
            <a:xfrm>
              <a:off x="7087673" y="2655929"/>
              <a:ext cx="484931" cy="276999"/>
            </a:xfrm>
            <a:prstGeom prst="rect">
              <a:avLst/>
            </a:prstGeom>
            <a:noFill/>
          </p:spPr>
          <p:txBody>
            <a:bodyPr wrap="square" rtlCol="0">
              <a:spAutoFit/>
            </a:bodyPr>
            <a:lstStyle/>
            <a:p>
              <a:r>
                <a:rPr lang="en-US" sz="1200" dirty="0"/>
                <a:t>R2</a:t>
              </a:r>
            </a:p>
          </p:txBody>
        </p:sp>
        <p:sp>
          <p:nvSpPr>
            <p:cNvPr id="28" name="Rectangle 27">
              <a:extLst>
                <a:ext uri="{FF2B5EF4-FFF2-40B4-BE49-F238E27FC236}">
                  <a16:creationId xmlns:a16="http://schemas.microsoft.com/office/drawing/2014/main" id="{C3C8E08F-B319-BB45-8A8C-5EE5062DBB07}"/>
                </a:ext>
              </a:extLst>
            </p:cNvPr>
            <p:cNvSpPr>
              <a:spLocks noChangeArrowheads="1"/>
            </p:cNvSpPr>
            <p:nvPr/>
          </p:nvSpPr>
          <p:spPr bwMode="auto">
            <a:xfrm>
              <a:off x="7796929"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9" name="TextBox 28">
              <a:extLst>
                <a:ext uri="{FF2B5EF4-FFF2-40B4-BE49-F238E27FC236}">
                  <a16:creationId xmlns:a16="http://schemas.microsoft.com/office/drawing/2014/main" id="{E50F5140-E989-F848-A9A1-DB5F5E3D7853}"/>
                </a:ext>
              </a:extLst>
            </p:cNvPr>
            <p:cNvSpPr txBox="1"/>
            <p:nvPr/>
          </p:nvSpPr>
          <p:spPr>
            <a:xfrm>
              <a:off x="7746407" y="2655929"/>
              <a:ext cx="484931" cy="276999"/>
            </a:xfrm>
            <a:prstGeom prst="rect">
              <a:avLst/>
            </a:prstGeom>
            <a:noFill/>
          </p:spPr>
          <p:txBody>
            <a:bodyPr wrap="square" rtlCol="0">
              <a:spAutoFit/>
            </a:bodyPr>
            <a:lstStyle/>
            <a:p>
              <a:r>
                <a:rPr lang="en-US" sz="1200" dirty="0"/>
                <a:t>R3</a:t>
              </a:r>
            </a:p>
          </p:txBody>
        </p:sp>
        <p:sp>
          <p:nvSpPr>
            <p:cNvPr id="30" name="Rectangle 29">
              <a:extLst>
                <a:ext uri="{FF2B5EF4-FFF2-40B4-BE49-F238E27FC236}">
                  <a16:creationId xmlns:a16="http://schemas.microsoft.com/office/drawing/2014/main" id="{5FD76AFB-4F5B-2F41-87C3-2FECA30C5434}"/>
                </a:ext>
              </a:extLst>
            </p:cNvPr>
            <p:cNvSpPr>
              <a:spLocks noChangeArrowheads="1"/>
            </p:cNvSpPr>
            <p:nvPr/>
          </p:nvSpPr>
          <p:spPr bwMode="auto">
            <a:xfrm>
              <a:off x="5820727"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1" name="TextBox 30">
              <a:extLst>
                <a:ext uri="{FF2B5EF4-FFF2-40B4-BE49-F238E27FC236}">
                  <a16:creationId xmlns:a16="http://schemas.microsoft.com/office/drawing/2014/main" id="{1EFCDD32-AAC1-0547-80FA-30501E21791E}"/>
                </a:ext>
              </a:extLst>
            </p:cNvPr>
            <p:cNvSpPr txBox="1"/>
            <p:nvPr/>
          </p:nvSpPr>
          <p:spPr>
            <a:xfrm>
              <a:off x="5770205" y="3231635"/>
              <a:ext cx="484931" cy="276999"/>
            </a:xfrm>
            <a:prstGeom prst="rect">
              <a:avLst/>
            </a:prstGeom>
            <a:noFill/>
          </p:spPr>
          <p:txBody>
            <a:bodyPr wrap="square" rtlCol="0">
              <a:spAutoFit/>
            </a:bodyPr>
            <a:lstStyle/>
            <a:p>
              <a:r>
                <a:rPr lang="en-US" sz="1200" dirty="0"/>
                <a:t>R4</a:t>
              </a:r>
            </a:p>
          </p:txBody>
        </p:sp>
        <p:sp>
          <p:nvSpPr>
            <p:cNvPr id="32" name="Rectangle 31">
              <a:extLst>
                <a:ext uri="{FF2B5EF4-FFF2-40B4-BE49-F238E27FC236}">
                  <a16:creationId xmlns:a16="http://schemas.microsoft.com/office/drawing/2014/main" id="{3EC122DA-DEB2-A647-95BF-706300DDA550}"/>
                </a:ext>
              </a:extLst>
            </p:cNvPr>
            <p:cNvSpPr>
              <a:spLocks noChangeArrowheads="1"/>
            </p:cNvSpPr>
            <p:nvPr/>
          </p:nvSpPr>
          <p:spPr bwMode="auto">
            <a:xfrm>
              <a:off x="6479461"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3" name="TextBox 32">
              <a:extLst>
                <a:ext uri="{FF2B5EF4-FFF2-40B4-BE49-F238E27FC236}">
                  <a16:creationId xmlns:a16="http://schemas.microsoft.com/office/drawing/2014/main" id="{61BF5D6A-EC44-9549-AF09-E98622496688}"/>
                </a:ext>
              </a:extLst>
            </p:cNvPr>
            <p:cNvSpPr txBox="1"/>
            <p:nvPr/>
          </p:nvSpPr>
          <p:spPr>
            <a:xfrm>
              <a:off x="6428939" y="3231635"/>
              <a:ext cx="484931" cy="276999"/>
            </a:xfrm>
            <a:prstGeom prst="rect">
              <a:avLst/>
            </a:prstGeom>
            <a:noFill/>
          </p:spPr>
          <p:txBody>
            <a:bodyPr wrap="square" rtlCol="0">
              <a:spAutoFit/>
            </a:bodyPr>
            <a:lstStyle/>
            <a:p>
              <a:r>
                <a:rPr lang="en-US" sz="1200" dirty="0"/>
                <a:t>R5</a:t>
              </a:r>
            </a:p>
          </p:txBody>
        </p:sp>
        <p:sp>
          <p:nvSpPr>
            <p:cNvPr id="34" name="Rectangle 33">
              <a:extLst>
                <a:ext uri="{FF2B5EF4-FFF2-40B4-BE49-F238E27FC236}">
                  <a16:creationId xmlns:a16="http://schemas.microsoft.com/office/drawing/2014/main" id="{86F7480D-E5A9-2C48-A189-294DA286212F}"/>
                </a:ext>
              </a:extLst>
            </p:cNvPr>
            <p:cNvSpPr>
              <a:spLocks noChangeArrowheads="1"/>
            </p:cNvSpPr>
            <p:nvPr/>
          </p:nvSpPr>
          <p:spPr bwMode="auto">
            <a:xfrm>
              <a:off x="7138195"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5" name="TextBox 34">
              <a:extLst>
                <a:ext uri="{FF2B5EF4-FFF2-40B4-BE49-F238E27FC236}">
                  <a16:creationId xmlns:a16="http://schemas.microsoft.com/office/drawing/2014/main" id="{7E9E97E1-1708-AA40-8AB6-B9AF494E1B1D}"/>
                </a:ext>
              </a:extLst>
            </p:cNvPr>
            <p:cNvSpPr txBox="1"/>
            <p:nvPr/>
          </p:nvSpPr>
          <p:spPr>
            <a:xfrm>
              <a:off x="7087673" y="3231635"/>
              <a:ext cx="484931" cy="276999"/>
            </a:xfrm>
            <a:prstGeom prst="rect">
              <a:avLst/>
            </a:prstGeom>
            <a:noFill/>
          </p:spPr>
          <p:txBody>
            <a:bodyPr wrap="square" rtlCol="0">
              <a:spAutoFit/>
            </a:bodyPr>
            <a:lstStyle/>
            <a:p>
              <a:r>
                <a:rPr lang="en-US" sz="1200" dirty="0"/>
                <a:t>R6</a:t>
              </a:r>
            </a:p>
          </p:txBody>
        </p:sp>
        <p:sp>
          <p:nvSpPr>
            <p:cNvPr id="36" name="Rectangle 35">
              <a:extLst>
                <a:ext uri="{FF2B5EF4-FFF2-40B4-BE49-F238E27FC236}">
                  <a16:creationId xmlns:a16="http://schemas.microsoft.com/office/drawing/2014/main" id="{B4284F9F-2537-DE43-8620-F44BA68EE241}"/>
                </a:ext>
              </a:extLst>
            </p:cNvPr>
            <p:cNvSpPr>
              <a:spLocks noChangeArrowheads="1"/>
            </p:cNvSpPr>
            <p:nvPr/>
          </p:nvSpPr>
          <p:spPr bwMode="auto">
            <a:xfrm>
              <a:off x="7796929"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7" name="TextBox 36">
              <a:extLst>
                <a:ext uri="{FF2B5EF4-FFF2-40B4-BE49-F238E27FC236}">
                  <a16:creationId xmlns:a16="http://schemas.microsoft.com/office/drawing/2014/main" id="{602E9527-3BCA-EB4A-BE71-73175CFE8C5D}"/>
                </a:ext>
              </a:extLst>
            </p:cNvPr>
            <p:cNvSpPr txBox="1"/>
            <p:nvPr/>
          </p:nvSpPr>
          <p:spPr>
            <a:xfrm>
              <a:off x="7746407" y="3231635"/>
              <a:ext cx="484931" cy="276999"/>
            </a:xfrm>
            <a:prstGeom prst="rect">
              <a:avLst/>
            </a:prstGeom>
            <a:noFill/>
          </p:spPr>
          <p:txBody>
            <a:bodyPr wrap="square" rtlCol="0">
              <a:spAutoFit/>
            </a:bodyPr>
            <a:lstStyle/>
            <a:p>
              <a:r>
                <a:rPr lang="en-US" sz="1200" dirty="0"/>
                <a:t>R7</a:t>
              </a:r>
            </a:p>
          </p:txBody>
        </p:sp>
        <p:sp>
          <p:nvSpPr>
            <p:cNvPr id="38" name="Rectangle 37">
              <a:extLst>
                <a:ext uri="{FF2B5EF4-FFF2-40B4-BE49-F238E27FC236}">
                  <a16:creationId xmlns:a16="http://schemas.microsoft.com/office/drawing/2014/main" id="{345853D5-EB7B-E541-875F-824E4A7E3C21}"/>
                </a:ext>
              </a:extLst>
            </p:cNvPr>
            <p:cNvSpPr>
              <a:spLocks noChangeArrowheads="1"/>
            </p:cNvSpPr>
            <p:nvPr/>
          </p:nvSpPr>
          <p:spPr bwMode="auto">
            <a:xfrm>
              <a:off x="5820727"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9" name="TextBox 38">
              <a:extLst>
                <a:ext uri="{FF2B5EF4-FFF2-40B4-BE49-F238E27FC236}">
                  <a16:creationId xmlns:a16="http://schemas.microsoft.com/office/drawing/2014/main" id="{958F35C2-D7F1-BE4B-8DBF-8CF78C9628E6}"/>
                </a:ext>
              </a:extLst>
            </p:cNvPr>
            <p:cNvSpPr txBox="1"/>
            <p:nvPr/>
          </p:nvSpPr>
          <p:spPr>
            <a:xfrm>
              <a:off x="5770205" y="3807341"/>
              <a:ext cx="484931" cy="276999"/>
            </a:xfrm>
            <a:prstGeom prst="rect">
              <a:avLst/>
            </a:prstGeom>
            <a:noFill/>
          </p:spPr>
          <p:txBody>
            <a:bodyPr wrap="square" rtlCol="0">
              <a:spAutoFit/>
            </a:bodyPr>
            <a:lstStyle/>
            <a:p>
              <a:r>
                <a:rPr lang="en-US" sz="1200" dirty="0"/>
                <a:t>R8</a:t>
              </a:r>
            </a:p>
          </p:txBody>
        </p:sp>
        <p:sp>
          <p:nvSpPr>
            <p:cNvPr id="40" name="Rectangle 39">
              <a:extLst>
                <a:ext uri="{FF2B5EF4-FFF2-40B4-BE49-F238E27FC236}">
                  <a16:creationId xmlns:a16="http://schemas.microsoft.com/office/drawing/2014/main" id="{DEAEE0B7-A397-9440-B761-461A7173B698}"/>
                </a:ext>
              </a:extLst>
            </p:cNvPr>
            <p:cNvSpPr>
              <a:spLocks noChangeArrowheads="1"/>
            </p:cNvSpPr>
            <p:nvPr/>
          </p:nvSpPr>
          <p:spPr bwMode="auto">
            <a:xfrm>
              <a:off x="6479461"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0x0A</a:t>
              </a:r>
            </a:p>
          </p:txBody>
        </p:sp>
        <p:sp>
          <p:nvSpPr>
            <p:cNvPr id="41" name="TextBox 40">
              <a:extLst>
                <a:ext uri="{FF2B5EF4-FFF2-40B4-BE49-F238E27FC236}">
                  <a16:creationId xmlns:a16="http://schemas.microsoft.com/office/drawing/2014/main" id="{EE750539-90AD-7E45-8DD2-9854BD3A26F1}"/>
                </a:ext>
              </a:extLst>
            </p:cNvPr>
            <p:cNvSpPr txBox="1"/>
            <p:nvPr/>
          </p:nvSpPr>
          <p:spPr>
            <a:xfrm>
              <a:off x="6428939" y="3807341"/>
              <a:ext cx="484931" cy="276999"/>
            </a:xfrm>
            <a:prstGeom prst="rect">
              <a:avLst/>
            </a:prstGeom>
            <a:noFill/>
          </p:spPr>
          <p:txBody>
            <a:bodyPr wrap="square" rtlCol="0">
              <a:spAutoFit/>
            </a:bodyPr>
            <a:lstStyle/>
            <a:p>
              <a:r>
                <a:rPr lang="en-US" sz="1200" dirty="0"/>
                <a:t>R9</a:t>
              </a:r>
            </a:p>
          </p:txBody>
        </p:sp>
        <p:sp>
          <p:nvSpPr>
            <p:cNvPr id="42" name="Rectangle 41">
              <a:extLst>
                <a:ext uri="{FF2B5EF4-FFF2-40B4-BE49-F238E27FC236}">
                  <a16:creationId xmlns:a16="http://schemas.microsoft.com/office/drawing/2014/main" id="{97B7C9F3-DC4A-0F44-8F0C-488D5559CABD}"/>
                </a:ext>
              </a:extLst>
            </p:cNvPr>
            <p:cNvSpPr>
              <a:spLocks noChangeArrowheads="1"/>
            </p:cNvSpPr>
            <p:nvPr/>
          </p:nvSpPr>
          <p:spPr bwMode="auto">
            <a:xfrm>
              <a:off x="7138195"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3" name="TextBox 42">
              <a:extLst>
                <a:ext uri="{FF2B5EF4-FFF2-40B4-BE49-F238E27FC236}">
                  <a16:creationId xmlns:a16="http://schemas.microsoft.com/office/drawing/2014/main" id="{79A7DBBF-393F-2C49-9520-3B70C5E174CC}"/>
                </a:ext>
              </a:extLst>
            </p:cNvPr>
            <p:cNvSpPr txBox="1"/>
            <p:nvPr/>
          </p:nvSpPr>
          <p:spPr>
            <a:xfrm>
              <a:off x="7087673" y="3807341"/>
              <a:ext cx="484931" cy="276999"/>
            </a:xfrm>
            <a:prstGeom prst="rect">
              <a:avLst/>
            </a:prstGeom>
            <a:noFill/>
          </p:spPr>
          <p:txBody>
            <a:bodyPr wrap="square" rtlCol="0">
              <a:spAutoFit/>
            </a:bodyPr>
            <a:lstStyle/>
            <a:p>
              <a:r>
                <a:rPr lang="en-US" sz="1200" dirty="0"/>
                <a:t>R10</a:t>
              </a:r>
            </a:p>
          </p:txBody>
        </p:sp>
        <p:sp>
          <p:nvSpPr>
            <p:cNvPr id="44" name="Rectangle 43">
              <a:extLst>
                <a:ext uri="{FF2B5EF4-FFF2-40B4-BE49-F238E27FC236}">
                  <a16:creationId xmlns:a16="http://schemas.microsoft.com/office/drawing/2014/main" id="{A973389A-BC35-FC4A-90E9-09D282F3B3A1}"/>
                </a:ext>
              </a:extLst>
            </p:cNvPr>
            <p:cNvSpPr>
              <a:spLocks noChangeArrowheads="1"/>
            </p:cNvSpPr>
            <p:nvPr/>
          </p:nvSpPr>
          <p:spPr bwMode="auto">
            <a:xfrm>
              <a:off x="7796929"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5" name="TextBox 44">
              <a:extLst>
                <a:ext uri="{FF2B5EF4-FFF2-40B4-BE49-F238E27FC236}">
                  <a16:creationId xmlns:a16="http://schemas.microsoft.com/office/drawing/2014/main" id="{158046C5-F4B2-1040-9A47-075096BEE183}"/>
                </a:ext>
              </a:extLst>
            </p:cNvPr>
            <p:cNvSpPr txBox="1"/>
            <p:nvPr/>
          </p:nvSpPr>
          <p:spPr>
            <a:xfrm>
              <a:off x="7746407" y="3807341"/>
              <a:ext cx="484931" cy="276999"/>
            </a:xfrm>
            <a:prstGeom prst="rect">
              <a:avLst/>
            </a:prstGeom>
            <a:noFill/>
          </p:spPr>
          <p:txBody>
            <a:bodyPr wrap="square" rtlCol="0">
              <a:spAutoFit/>
            </a:bodyPr>
            <a:lstStyle/>
            <a:p>
              <a:r>
                <a:rPr lang="en-US" sz="1200" dirty="0"/>
                <a:t>R11</a:t>
              </a:r>
            </a:p>
          </p:txBody>
        </p:sp>
        <p:sp>
          <p:nvSpPr>
            <p:cNvPr id="46" name="Rectangle 45">
              <a:extLst>
                <a:ext uri="{FF2B5EF4-FFF2-40B4-BE49-F238E27FC236}">
                  <a16:creationId xmlns:a16="http://schemas.microsoft.com/office/drawing/2014/main" id="{89C3CACC-7A2F-D648-A785-83A5B2FB8A6A}"/>
                </a:ext>
              </a:extLst>
            </p:cNvPr>
            <p:cNvSpPr>
              <a:spLocks noChangeArrowheads="1"/>
            </p:cNvSpPr>
            <p:nvPr/>
          </p:nvSpPr>
          <p:spPr bwMode="auto">
            <a:xfrm>
              <a:off x="5820727"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7" name="TextBox 46">
              <a:extLst>
                <a:ext uri="{FF2B5EF4-FFF2-40B4-BE49-F238E27FC236}">
                  <a16:creationId xmlns:a16="http://schemas.microsoft.com/office/drawing/2014/main" id="{233DE669-1184-C646-80BC-18CC85A28BD2}"/>
                </a:ext>
              </a:extLst>
            </p:cNvPr>
            <p:cNvSpPr txBox="1"/>
            <p:nvPr/>
          </p:nvSpPr>
          <p:spPr>
            <a:xfrm>
              <a:off x="5770205" y="4383047"/>
              <a:ext cx="484931" cy="276999"/>
            </a:xfrm>
            <a:prstGeom prst="rect">
              <a:avLst/>
            </a:prstGeom>
            <a:noFill/>
          </p:spPr>
          <p:txBody>
            <a:bodyPr wrap="square" rtlCol="0">
              <a:spAutoFit/>
            </a:bodyPr>
            <a:lstStyle/>
            <a:p>
              <a:r>
                <a:rPr lang="en-US" sz="1200" dirty="0"/>
                <a:t>R12</a:t>
              </a:r>
            </a:p>
          </p:txBody>
        </p:sp>
        <p:sp>
          <p:nvSpPr>
            <p:cNvPr id="48" name="Rectangle 47">
              <a:extLst>
                <a:ext uri="{FF2B5EF4-FFF2-40B4-BE49-F238E27FC236}">
                  <a16:creationId xmlns:a16="http://schemas.microsoft.com/office/drawing/2014/main" id="{44013F33-0910-A343-A44A-2DA1656F56E0}"/>
                </a:ext>
              </a:extLst>
            </p:cNvPr>
            <p:cNvSpPr>
              <a:spLocks noChangeArrowheads="1"/>
            </p:cNvSpPr>
            <p:nvPr/>
          </p:nvSpPr>
          <p:spPr bwMode="auto">
            <a:xfrm>
              <a:off x="6479461"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9" name="TextBox 48">
              <a:extLst>
                <a:ext uri="{FF2B5EF4-FFF2-40B4-BE49-F238E27FC236}">
                  <a16:creationId xmlns:a16="http://schemas.microsoft.com/office/drawing/2014/main" id="{AC5040BF-20DA-604A-8C35-7A5A03C14B5E}"/>
                </a:ext>
              </a:extLst>
            </p:cNvPr>
            <p:cNvSpPr txBox="1"/>
            <p:nvPr/>
          </p:nvSpPr>
          <p:spPr>
            <a:xfrm>
              <a:off x="6428939" y="4383047"/>
              <a:ext cx="484931" cy="276999"/>
            </a:xfrm>
            <a:prstGeom prst="rect">
              <a:avLst/>
            </a:prstGeom>
            <a:noFill/>
          </p:spPr>
          <p:txBody>
            <a:bodyPr wrap="square" rtlCol="0">
              <a:spAutoFit/>
            </a:bodyPr>
            <a:lstStyle/>
            <a:p>
              <a:r>
                <a:rPr lang="en-US" sz="1200" dirty="0"/>
                <a:t>R13</a:t>
              </a:r>
            </a:p>
          </p:txBody>
        </p:sp>
        <p:sp>
          <p:nvSpPr>
            <p:cNvPr id="50" name="Rectangle 49">
              <a:extLst>
                <a:ext uri="{FF2B5EF4-FFF2-40B4-BE49-F238E27FC236}">
                  <a16:creationId xmlns:a16="http://schemas.microsoft.com/office/drawing/2014/main" id="{5F0C38AE-67DA-B64C-9FDA-F929129B5B69}"/>
                </a:ext>
              </a:extLst>
            </p:cNvPr>
            <p:cNvSpPr>
              <a:spLocks noChangeArrowheads="1"/>
            </p:cNvSpPr>
            <p:nvPr/>
          </p:nvSpPr>
          <p:spPr bwMode="auto">
            <a:xfrm>
              <a:off x="7138195"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51" name="TextBox 50">
              <a:extLst>
                <a:ext uri="{FF2B5EF4-FFF2-40B4-BE49-F238E27FC236}">
                  <a16:creationId xmlns:a16="http://schemas.microsoft.com/office/drawing/2014/main" id="{FBB5114C-6BAD-B749-883A-F72589B5847E}"/>
                </a:ext>
              </a:extLst>
            </p:cNvPr>
            <p:cNvSpPr txBox="1"/>
            <p:nvPr/>
          </p:nvSpPr>
          <p:spPr>
            <a:xfrm>
              <a:off x="7087673" y="4383047"/>
              <a:ext cx="484931" cy="276999"/>
            </a:xfrm>
            <a:prstGeom prst="rect">
              <a:avLst/>
            </a:prstGeom>
            <a:noFill/>
          </p:spPr>
          <p:txBody>
            <a:bodyPr wrap="square" rtlCol="0">
              <a:spAutoFit/>
            </a:bodyPr>
            <a:lstStyle/>
            <a:p>
              <a:r>
                <a:rPr lang="en-US" sz="1200" dirty="0"/>
                <a:t>R14</a:t>
              </a:r>
            </a:p>
          </p:txBody>
        </p:sp>
        <p:sp>
          <p:nvSpPr>
            <p:cNvPr id="52" name="Rectangle 51">
              <a:extLst>
                <a:ext uri="{FF2B5EF4-FFF2-40B4-BE49-F238E27FC236}">
                  <a16:creationId xmlns:a16="http://schemas.microsoft.com/office/drawing/2014/main" id="{50ADED6B-19FA-7E4A-8978-E5EAEBC4DB36}"/>
                </a:ext>
              </a:extLst>
            </p:cNvPr>
            <p:cNvSpPr>
              <a:spLocks noChangeArrowheads="1"/>
            </p:cNvSpPr>
            <p:nvPr/>
          </p:nvSpPr>
          <p:spPr bwMode="auto">
            <a:xfrm>
              <a:off x="7796929"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53" name="TextBox 52">
              <a:extLst>
                <a:ext uri="{FF2B5EF4-FFF2-40B4-BE49-F238E27FC236}">
                  <a16:creationId xmlns:a16="http://schemas.microsoft.com/office/drawing/2014/main" id="{B5EB943C-F116-F042-9113-C79B51854967}"/>
                </a:ext>
              </a:extLst>
            </p:cNvPr>
            <p:cNvSpPr txBox="1"/>
            <p:nvPr/>
          </p:nvSpPr>
          <p:spPr>
            <a:xfrm>
              <a:off x="7746407" y="4383047"/>
              <a:ext cx="484931" cy="276999"/>
            </a:xfrm>
            <a:prstGeom prst="rect">
              <a:avLst/>
            </a:prstGeom>
            <a:noFill/>
          </p:spPr>
          <p:txBody>
            <a:bodyPr wrap="square" rtlCol="0">
              <a:spAutoFit/>
            </a:bodyPr>
            <a:lstStyle/>
            <a:p>
              <a:r>
                <a:rPr lang="en-US" sz="1200"/>
                <a:t>R15</a:t>
              </a:r>
              <a:endParaRPr lang="en-US" sz="1200" dirty="0"/>
            </a:p>
          </p:txBody>
        </p:sp>
      </p:grpSp>
      <p:grpSp>
        <p:nvGrpSpPr>
          <p:cNvPr id="54" name="Group 53">
            <a:extLst>
              <a:ext uri="{FF2B5EF4-FFF2-40B4-BE49-F238E27FC236}">
                <a16:creationId xmlns:a16="http://schemas.microsoft.com/office/drawing/2014/main" id="{BA3DF6E8-7039-2F4B-9C81-E181ED3679A5}"/>
              </a:ext>
            </a:extLst>
          </p:cNvPr>
          <p:cNvGrpSpPr/>
          <p:nvPr/>
        </p:nvGrpSpPr>
        <p:grpSpPr>
          <a:xfrm>
            <a:off x="6319440" y="4396735"/>
            <a:ext cx="1447637" cy="878800"/>
            <a:chOff x="4544430" y="5364919"/>
            <a:chExt cx="1447637" cy="878800"/>
          </a:xfrm>
        </p:grpSpPr>
        <p:sp>
          <p:nvSpPr>
            <p:cNvPr id="55" name="Rectangle 54">
              <a:extLst>
                <a:ext uri="{FF2B5EF4-FFF2-40B4-BE49-F238E27FC236}">
                  <a16:creationId xmlns:a16="http://schemas.microsoft.com/office/drawing/2014/main" id="{3E0D796F-C91F-5E4F-8296-E303BEF22F96}"/>
                </a:ext>
              </a:extLst>
            </p:cNvPr>
            <p:cNvSpPr>
              <a:spLocks noChangeArrowheads="1"/>
            </p:cNvSpPr>
            <p:nvPr/>
          </p:nvSpPr>
          <p:spPr bwMode="auto">
            <a:xfrm>
              <a:off x="4544430" y="5480448"/>
              <a:ext cx="224325" cy="208182"/>
            </a:xfrm>
            <a:prstGeom prst="rect">
              <a:avLst/>
            </a:prstGeom>
            <a:solidFill>
              <a:srgbClr val="92D050"/>
            </a:solidFill>
            <a:ln w="38100">
              <a:solidFill>
                <a:schemeClr val="tx1"/>
              </a:solidFill>
              <a:miter lim="800000"/>
              <a:headEnd/>
              <a:tailEnd/>
            </a:ln>
            <a:effectLst/>
          </p:spPr>
          <p:txBody>
            <a:bodyPr wrap="none" anchor="ctr"/>
            <a:lstStyle/>
            <a:p>
              <a:pPr algn="ctr" eaLnBrk="0" hangingPunct="0"/>
              <a:endParaRPr lang="en-US" sz="2000" dirty="0">
                <a:latin typeface="Arial"/>
                <a:cs typeface="Arial"/>
              </a:endParaRPr>
            </a:p>
          </p:txBody>
        </p:sp>
        <p:sp>
          <p:nvSpPr>
            <p:cNvPr id="56" name="Rectangle 55">
              <a:extLst>
                <a:ext uri="{FF2B5EF4-FFF2-40B4-BE49-F238E27FC236}">
                  <a16:creationId xmlns:a16="http://schemas.microsoft.com/office/drawing/2014/main" id="{9147313D-9DCF-114F-AE69-4CC2418143BA}"/>
                </a:ext>
              </a:extLst>
            </p:cNvPr>
            <p:cNvSpPr>
              <a:spLocks noChangeArrowheads="1"/>
            </p:cNvSpPr>
            <p:nvPr/>
          </p:nvSpPr>
          <p:spPr bwMode="auto">
            <a:xfrm>
              <a:off x="4544430" y="5938250"/>
              <a:ext cx="224325" cy="208182"/>
            </a:xfrm>
            <a:prstGeom prst="rect">
              <a:avLst/>
            </a:prstGeom>
            <a:solidFill>
              <a:srgbClr val="FFC000"/>
            </a:solidFill>
            <a:ln w="38100">
              <a:solidFill>
                <a:schemeClr val="tx1"/>
              </a:solidFill>
              <a:miter lim="800000"/>
              <a:headEnd/>
              <a:tailEnd/>
            </a:ln>
            <a:effectLst/>
          </p:spPr>
          <p:txBody>
            <a:bodyPr wrap="none" anchor="ctr"/>
            <a:lstStyle/>
            <a:p>
              <a:pPr algn="ctr" eaLnBrk="0" hangingPunct="0"/>
              <a:endParaRPr lang="en-US" sz="2000" dirty="0">
                <a:latin typeface="Arial"/>
                <a:cs typeface="Arial"/>
              </a:endParaRPr>
            </a:p>
          </p:txBody>
        </p:sp>
        <p:sp>
          <p:nvSpPr>
            <p:cNvPr id="57" name="Rectangle 56">
              <a:extLst>
                <a:ext uri="{FF2B5EF4-FFF2-40B4-BE49-F238E27FC236}">
                  <a16:creationId xmlns:a16="http://schemas.microsoft.com/office/drawing/2014/main" id="{E6B4EF10-2350-7D4B-B823-C47CE918E65F}"/>
                </a:ext>
              </a:extLst>
            </p:cNvPr>
            <p:cNvSpPr/>
            <p:nvPr/>
          </p:nvSpPr>
          <p:spPr>
            <a:xfrm>
              <a:off x="4746215" y="5364919"/>
              <a:ext cx="1069524" cy="400110"/>
            </a:xfrm>
            <a:prstGeom prst="rect">
              <a:avLst/>
            </a:prstGeom>
          </p:spPr>
          <p:txBody>
            <a:bodyPr wrap="none">
              <a:spAutoFit/>
            </a:bodyPr>
            <a:lstStyle/>
            <a:p>
              <a:pPr algn="ctr" eaLnBrk="0" hangingPunct="0"/>
              <a:r>
                <a:rPr lang="en-US" dirty="0">
                  <a:latin typeface="Arial"/>
                  <a:cs typeface="Arial"/>
                </a:rPr>
                <a:t>Original</a:t>
              </a:r>
            </a:p>
          </p:txBody>
        </p:sp>
        <p:sp>
          <p:nvSpPr>
            <p:cNvPr id="58" name="Rectangle 57">
              <a:extLst>
                <a:ext uri="{FF2B5EF4-FFF2-40B4-BE49-F238E27FC236}">
                  <a16:creationId xmlns:a16="http://schemas.microsoft.com/office/drawing/2014/main" id="{8F25B2EC-5D58-C64B-91A3-445D2F1E1BB5}"/>
                </a:ext>
              </a:extLst>
            </p:cNvPr>
            <p:cNvSpPr/>
            <p:nvPr/>
          </p:nvSpPr>
          <p:spPr>
            <a:xfrm>
              <a:off x="4736595" y="5843609"/>
              <a:ext cx="1255472" cy="400110"/>
            </a:xfrm>
            <a:prstGeom prst="rect">
              <a:avLst/>
            </a:prstGeom>
          </p:spPr>
          <p:txBody>
            <a:bodyPr wrap="none">
              <a:spAutoFit/>
            </a:bodyPr>
            <a:lstStyle/>
            <a:p>
              <a:pPr algn="ctr" eaLnBrk="0" hangingPunct="0"/>
              <a:r>
                <a:rPr lang="en-US" dirty="0">
                  <a:latin typeface="Arial"/>
                  <a:cs typeface="Arial"/>
                </a:rPr>
                <a:t>Duplicate</a:t>
              </a:r>
            </a:p>
          </p:txBody>
        </p:sp>
      </p:grpSp>
      <p:grpSp>
        <p:nvGrpSpPr>
          <p:cNvPr id="59" name="Group 58">
            <a:extLst>
              <a:ext uri="{FF2B5EF4-FFF2-40B4-BE49-F238E27FC236}">
                <a16:creationId xmlns:a16="http://schemas.microsoft.com/office/drawing/2014/main" id="{DC00F42A-D201-234B-AD59-5F31C8EB0556}"/>
              </a:ext>
            </a:extLst>
          </p:cNvPr>
          <p:cNvGrpSpPr/>
          <p:nvPr/>
        </p:nvGrpSpPr>
        <p:grpSpPr>
          <a:xfrm>
            <a:off x="5623560" y="1709928"/>
            <a:ext cx="2685458" cy="2341057"/>
            <a:chOff x="5770205" y="2655929"/>
            <a:chExt cx="2685458" cy="2341057"/>
          </a:xfrm>
        </p:grpSpPr>
        <p:sp>
          <p:nvSpPr>
            <p:cNvPr id="60" name="Rectangle 59">
              <a:extLst>
                <a:ext uri="{FF2B5EF4-FFF2-40B4-BE49-F238E27FC236}">
                  <a16:creationId xmlns:a16="http://schemas.microsoft.com/office/drawing/2014/main" id="{A698B2AA-06E1-F94A-996A-11AABB54D292}"/>
                </a:ext>
              </a:extLst>
            </p:cNvPr>
            <p:cNvSpPr>
              <a:spLocks noChangeArrowheads="1"/>
            </p:cNvSpPr>
            <p:nvPr/>
          </p:nvSpPr>
          <p:spPr bwMode="auto">
            <a:xfrm>
              <a:off x="5820727"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61" name="TextBox 60">
              <a:extLst>
                <a:ext uri="{FF2B5EF4-FFF2-40B4-BE49-F238E27FC236}">
                  <a16:creationId xmlns:a16="http://schemas.microsoft.com/office/drawing/2014/main" id="{E204D8BA-5BD1-4240-84FF-092A1402CC7D}"/>
                </a:ext>
              </a:extLst>
            </p:cNvPr>
            <p:cNvSpPr txBox="1"/>
            <p:nvPr/>
          </p:nvSpPr>
          <p:spPr>
            <a:xfrm>
              <a:off x="5770205" y="2655929"/>
              <a:ext cx="484931" cy="276999"/>
            </a:xfrm>
            <a:prstGeom prst="rect">
              <a:avLst/>
            </a:prstGeom>
            <a:noFill/>
          </p:spPr>
          <p:txBody>
            <a:bodyPr wrap="square" rtlCol="0">
              <a:spAutoFit/>
            </a:bodyPr>
            <a:lstStyle/>
            <a:p>
              <a:r>
                <a:rPr lang="en-US" sz="1200" dirty="0"/>
                <a:t>R0</a:t>
              </a:r>
            </a:p>
          </p:txBody>
        </p:sp>
        <p:sp>
          <p:nvSpPr>
            <p:cNvPr id="62" name="Rectangle 61">
              <a:extLst>
                <a:ext uri="{FF2B5EF4-FFF2-40B4-BE49-F238E27FC236}">
                  <a16:creationId xmlns:a16="http://schemas.microsoft.com/office/drawing/2014/main" id="{89870C0D-AC3A-F84E-AB5E-CDAA27CA4AFF}"/>
                </a:ext>
              </a:extLst>
            </p:cNvPr>
            <p:cNvSpPr>
              <a:spLocks noChangeArrowheads="1"/>
            </p:cNvSpPr>
            <p:nvPr/>
          </p:nvSpPr>
          <p:spPr bwMode="auto">
            <a:xfrm>
              <a:off x="6479461"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0x02</a:t>
              </a:r>
            </a:p>
          </p:txBody>
        </p:sp>
        <p:sp>
          <p:nvSpPr>
            <p:cNvPr id="63" name="TextBox 62">
              <a:extLst>
                <a:ext uri="{FF2B5EF4-FFF2-40B4-BE49-F238E27FC236}">
                  <a16:creationId xmlns:a16="http://schemas.microsoft.com/office/drawing/2014/main" id="{B8DC63A7-1A0A-994E-96B5-7D8FC4501E4D}"/>
                </a:ext>
              </a:extLst>
            </p:cNvPr>
            <p:cNvSpPr txBox="1"/>
            <p:nvPr/>
          </p:nvSpPr>
          <p:spPr>
            <a:xfrm>
              <a:off x="6428939" y="2655929"/>
              <a:ext cx="484931" cy="276999"/>
            </a:xfrm>
            <a:prstGeom prst="rect">
              <a:avLst/>
            </a:prstGeom>
            <a:noFill/>
          </p:spPr>
          <p:txBody>
            <a:bodyPr wrap="square" rtlCol="0">
              <a:spAutoFit/>
            </a:bodyPr>
            <a:lstStyle/>
            <a:p>
              <a:r>
                <a:rPr lang="en-US" sz="1200" dirty="0"/>
                <a:t>R1</a:t>
              </a:r>
            </a:p>
          </p:txBody>
        </p:sp>
        <p:sp>
          <p:nvSpPr>
            <p:cNvPr id="64" name="Rectangle 63">
              <a:extLst>
                <a:ext uri="{FF2B5EF4-FFF2-40B4-BE49-F238E27FC236}">
                  <a16:creationId xmlns:a16="http://schemas.microsoft.com/office/drawing/2014/main" id="{878E29FC-4372-974A-9FC1-177451E4F19E}"/>
                </a:ext>
              </a:extLst>
            </p:cNvPr>
            <p:cNvSpPr>
              <a:spLocks noChangeArrowheads="1"/>
            </p:cNvSpPr>
            <p:nvPr/>
          </p:nvSpPr>
          <p:spPr bwMode="auto">
            <a:xfrm>
              <a:off x="7138195"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65" name="TextBox 64">
              <a:extLst>
                <a:ext uri="{FF2B5EF4-FFF2-40B4-BE49-F238E27FC236}">
                  <a16:creationId xmlns:a16="http://schemas.microsoft.com/office/drawing/2014/main" id="{2B374AED-6132-B34D-99C8-15F73960352A}"/>
                </a:ext>
              </a:extLst>
            </p:cNvPr>
            <p:cNvSpPr txBox="1"/>
            <p:nvPr/>
          </p:nvSpPr>
          <p:spPr>
            <a:xfrm>
              <a:off x="7087673" y="2655929"/>
              <a:ext cx="484931" cy="276999"/>
            </a:xfrm>
            <a:prstGeom prst="rect">
              <a:avLst/>
            </a:prstGeom>
            <a:noFill/>
          </p:spPr>
          <p:txBody>
            <a:bodyPr wrap="square" rtlCol="0">
              <a:spAutoFit/>
            </a:bodyPr>
            <a:lstStyle/>
            <a:p>
              <a:r>
                <a:rPr lang="en-US" sz="1200" dirty="0"/>
                <a:t>R2</a:t>
              </a:r>
            </a:p>
          </p:txBody>
        </p:sp>
        <p:sp>
          <p:nvSpPr>
            <p:cNvPr id="66" name="Rectangle 65">
              <a:extLst>
                <a:ext uri="{FF2B5EF4-FFF2-40B4-BE49-F238E27FC236}">
                  <a16:creationId xmlns:a16="http://schemas.microsoft.com/office/drawing/2014/main" id="{22424C04-C78C-3849-9287-ABBF259C74DD}"/>
                </a:ext>
              </a:extLst>
            </p:cNvPr>
            <p:cNvSpPr>
              <a:spLocks noChangeArrowheads="1"/>
            </p:cNvSpPr>
            <p:nvPr/>
          </p:nvSpPr>
          <p:spPr bwMode="auto">
            <a:xfrm>
              <a:off x="7796929"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67" name="TextBox 66">
              <a:extLst>
                <a:ext uri="{FF2B5EF4-FFF2-40B4-BE49-F238E27FC236}">
                  <a16:creationId xmlns:a16="http://schemas.microsoft.com/office/drawing/2014/main" id="{E8D07087-423B-F14D-B6AC-8838A13908E5}"/>
                </a:ext>
              </a:extLst>
            </p:cNvPr>
            <p:cNvSpPr txBox="1"/>
            <p:nvPr/>
          </p:nvSpPr>
          <p:spPr>
            <a:xfrm>
              <a:off x="7746407" y="2655929"/>
              <a:ext cx="484931" cy="276999"/>
            </a:xfrm>
            <a:prstGeom prst="rect">
              <a:avLst/>
            </a:prstGeom>
            <a:noFill/>
          </p:spPr>
          <p:txBody>
            <a:bodyPr wrap="square" rtlCol="0">
              <a:spAutoFit/>
            </a:bodyPr>
            <a:lstStyle/>
            <a:p>
              <a:r>
                <a:rPr lang="en-US" sz="1200" dirty="0"/>
                <a:t>R3</a:t>
              </a:r>
            </a:p>
          </p:txBody>
        </p:sp>
        <p:sp>
          <p:nvSpPr>
            <p:cNvPr id="68" name="Rectangle 67">
              <a:extLst>
                <a:ext uri="{FF2B5EF4-FFF2-40B4-BE49-F238E27FC236}">
                  <a16:creationId xmlns:a16="http://schemas.microsoft.com/office/drawing/2014/main" id="{E081F194-E79C-AE43-AA80-EA97A61DEFB5}"/>
                </a:ext>
              </a:extLst>
            </p:cNvPr>
            <p:cNvSpPr>
              <a:spLocks noChangeArrowheads="1"/>
            </p:cNvSpPr>
            <p:nvPr/>
          </p:nvSpPr>
          <p:spPr bwMode="auto">
            <a:xfrm>
              <a:off x="5820727"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69" name="TextBox 68">
              <a:extLst>
                <a:ext uri="{FF2B5EF4-FFF2-40B4-BE49-F238E27FC236}">
                  <a16:creationId xmlns:a16="http://schemas.microsoft.com/office/drawing/2014/main" id="{F0A0AD58-1B44-6C40-84A7-BD5D5E2A2A30}"/>
                </a:ext>
              </a:extLst>
            </p:cNvPr>
            <p:cNvSpPr txBox="1"/>
            <p:nvPr/>
          </p:nvSpPr>
          <p:spPr>
            <a:xfrm>
              <a:off x="5770205" y="3231635"/>
              <a:ext cx="484931" cy="276999"/>
            </a:xfrm>
            <a:prstGeom prst="rect">
              <a:avLst/>
            </a:prstGeom>
            <a:noFill/>
          </p:spPr>
          <p:txBody>
            <a:bodyPr wrap="square" rtlCol="0">
              <a:spAutoFit/>
            </a:bodyPr>
            <a:lstStyle/>
            <a:p>
              <a:r>
                <a:rPr lang="en-US" sz="1200" dirty="0"/>
                <a:t>R4</a:t>
              </a:r>
            </a:p>
          </p:txBody>
        </p:sp>
        <p:sp>
          <p:nvSpPr>
            <p:cNvPr id="70" name="Rectangle 69">
              <a:extLst>
                <a:ext uri="{FF2B5EF4-FFF2-40B4-BE49-F238E27FC236}">
                  <a16:creationId xmlns:a16="http://schemas.microsoft.com/office/drawing/2014/main" id="{1428D7C6-1BE3-0A40-877E-02198C13785E}"/>
                </a:ext>
              </a:extLst>
            </p:cNvPr>
            <p:cNvSpPr>
              <a:spLocks noChangeArrowheads="1"/>
            </p:cNvSpPr>
            <p:nvPr/>
          </p:nvSpPr>
          <p:spPr bwMode="auto">
            <a:xfrm>
              <a:off x="6479461"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71" name="TextBox 70">
              <a:extLst>
                <a:ext uri="{FF2B5EF4-FFF2-40B4-BE49-F238E27FC236}">
                  <a16:creationId xmlns:a16="http://schemas.microsoft.com/office/drawing/2014/main" id="{2EF818F8-D910-B148-BEB5-856AD0749EA6}"/>
                </a:ext>
              </a:extLst>
            </p:cNvPr>
            <p:cNvSpPr txBox="1"/>
            <p:nvPr/>
          </p:nvSpPr>
          <p:spPr>
            <a:xfrm>
              <a:off x="6428939" y="3231635"/>
              <a:ext cx="484931" cy="276999"/>
            </a:xfrm>
            <a:prstGeom prst="rect">
              <a:avLst/>
            </a:prstGeom>
            <a:noFill/>
          </p:spPr>
          <p:txBody>
            <a:bodyPr wrap="square" rtlCol="0">
              <a:spAutoFit/>
            </a:bodyPr>
            <a:lstStyle/>
            <a:p>
              <a:r>
                <a:rPr lang="en-US" sz="1200" dirty="0"/>
                <a:t>R5</a:t>
              </a:r>
            </a:p>
          </p:txBody>
        </p:sp>
        <p:sp>
          <p:nvSpPr>
            <p:cNvPr id="72" name="Rectangle 71">
              <a:extLst>
                <a:ext uri="{FF2B5EF4-FFF2-40B4-BE49-F238E27FC236}">
                  <a16:creationId xmlns:a16="http://schemas.microsoft.com/office/drawing/2014/main" id="{09C40583-5023-1B4C-85D1-4C837D5D2CF3}"/>
                </a:ext>
              </a:extLst>
            </p:cNvPr>
            <p:cNvSpPr>
              <a:spLocks noChangeArrowheads="1"/>
            </p:cNvSpPr>
            <p:nvPr/>
          </p:nvSpPr>
          <p:spPr bwMode="auto">
            <a:xfrm>
              <a:off x="7138195"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73" name="TextBox 72">
              <a:extLst>
                <a:ext uri="{FF2B5EF4-FFF2-40B4-BE49-F238E27FC236}">
                  <a16:creationId xmlns:a16="http://schemas.microsoft.com/office/drawing/2014/main" id="{805333F9-4F7C-694C-A08D-AE27BD95ED59}"/>
                </a:ext>
              </a:extLst>
            </p:cNvPr>
            <p:cNvSpPr txBox="1"/>
            <p:nvPr/>
          </p:nvSpPr>
          <p:spPr>
            <a:xfrm>
              <a:off x="7087673" y="3231635"/>
              <a:ext cx="484931" cy="276999"/>
            </a:xfrm>
            <a:prstGeom prst="rect">
              <a:avLst/>
            </a:prstGeom>
            <a:noFill/>
          </p:spPr>
          <p:txBody>
            <a:bodyPr wrap="square" rtlCol="0">
              <a:spAutoFit/>
            </a:bodyPr>
            <a:lstStyle/>
            <a:p>
              <a:r>
                <a:rPr lang="en-US" sz="1200" dirty="0"/>
                <a:t>R6</a:t>
              </a:r>
            </a:p>
          </p:txBody>
        </p:sp>
        <p:sp>
          <p:nvSpPr>
            <p:cNvPr id="74" name="Rectangle 73">
              <a:extLst>
                <a:ext uri="{FF2B5EF4-FFF2-40B4-BE49-F238E27FC236}">
                  <a16:creationId xmlns:a16="http://schemas.microsoft.com/office/drawing/2014/main" id="{33A1DAB4-668E-7646-809C-A7338CE0FBCC}"/>
                </a:ext>
              </a:extLst>
            </p:cNvPr>
            <p:cNvSpPr>
              <a:spLocks noChangeArrowheads="1"/>
            </p:cNvSpPr>
            <p:nvPr/>
          </p:nvSpPr>
          <p:spPr bwMode="auto">
            <a:xfrm>
              <a:off x="7796929"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75" name="TextBox 74">
              <a:extLst>
                <a:ext uri="{FF2B5EF4-FFF2-40B4-BE49-F238E27FC236}">
                  <a16:creationId xmlns:a16="http://schemas.microsoft.com/office/drawing/2014/main" id="{568C4FEA-489F-EC4F-BAC4-49906CE0085D}"/>
                </a:ext>
              </a:extLst>
            </p:cNvPr>
            <p:cNvSpPr txBox="1"/>
            <p:nvPr/>
          </p:nvSpPr>
          <p:spPr>
            <a:xfrm>
              <a:off x="7746407" y="3231635"/>
              <a:ext cx="484931" cy="276999"/>
            </a:xfrm>
            <a:prstGeom prst="rect">
              <a:avLst/>
            </a:prstGeom>
            <a:noFill/>
          </p:spPr>
          <p:txBody>
            <a:bodyPr wrap="square" rtlCol="0">
              <a:spAutoFit/>
            </a:bodyPr>
            <a:lstStyle/>
            <a:p>
              <a:r>
                <a:rPr lang="en-US" sz="1200" dirty="0"/>
                <a:t>R7</a:t>
              </a:r>
            </a:p>
          </p:txBody>
        </p:sp>
        <p:sp>
          <p:nvSpPr>
            <p:cNvPr id="76" name="Rectangle 75">
              <a:extLst>
                <a:ext uri="{FF2B5EF4-FFF2-40B4-BE49-F238E27FC236}">
                  <a16:creationId xmlns:a16="http://schemas.microsoft.com/office/drawing/2014/main" id="{081BE411-ADED-BB4E-9D1E-F8810C0BA851}"/>
                </a:ext>
              </a:extLst>
            </p:cNvPr>
            <p:cNvSpPr>
              <a:spLocks noChangeArrowheads="1"/>
            </p:cNvSpPr>
            <p:nvPr/>
          </p:nvSpPr>
          <p:spPr bwMode="auto">
            <a:xfrm>
              <a:off x="5820727"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77" name="TextBox 76">
              <a:extLst>
                <a:ext uri="{FF2B5EF4-FFF2-40B4-BE49-F238E27FC236}">
                  <a16:creationId xmlns:a16="http://schemas.microsoft.com/office/drawing/2014/main" id="{7D69CDFB-436D-4A48-9771-4688B247B60B}"/>
                </a:ext>
              </a:extLst>
            </p:cNvPr>
            <p:cNvSpPr txBox="1"/>
            <p:nvPr/>
          </p:nvSpPr>
          <p:spPr>
            <a:xfrm>
              <a:off x="5770205" y="3807341"/>
              <a:ext cx="484931" cy="276999"/>
            </a:xfrm>
            <a:prstGeom prst="rect">
              <a:avLst/>
            </a:prstGeom>
            <a:noFill/>
          </p:spPr>
          <p:txBody>
            <a:bodyPr wrap="square" rtlCol="0">
              <a:spAutoFit/>
            </a:bodyPr>
            <a:lstStyle/>
            <a:p>
              <a:r>
                <a:rPr lang="en-US" sz="1200" dirty="0"/>
                <a:t>R8</a:t>
              </a:r>
            </a:p>
          </p:txBody>
        </p:sp>
        <p:sp>
          <p:nvSpPr>
            <p:cNvPr id="78" name="Rectangle 77">
              <a:extLst>
                <a:ext uri="{FF2B5EF4-FFF2-40B4-BE49-F238E27FC236}">
                  <a16:creationId xmlns:a16="http://schemas.microsoft.com/office/drawing/2014/main" id="{F4ABCD7D-9F46-B145-B1CA-CE50C6C44927}"/>
                </a:ext>
              </a:extLst>
            </p:cNvPr>
            <p:cNvSpPr>
              <a:spLocks noChangeArrowheads="1"/>
            </p:cNvSpPr>
            <p:nvPr/>
          </p:nvSpPr>
          <p:spPr bwMode="auto">
            <a:xfrm>
              <a:off x="6479461"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0x0A</a:t>
              </a:r>
            </a:p>
          </p:txBody>
        </p:sp>
        <p:sp>
          <p:nvSpPr>
            <p:cNvPr id="79" name="TextBox 78">
              <a:extLst>
                <a:ext uri="{FF2B5EF4-FFF2-40B4-BE49-F238E27FC236}">
                  <a16:creationId xmlns:a16="http://schemas.microsoft.com/office/drawing/2014/main" id="{13819DBD-9ABF-7949-BDC6-0E5FBAE1082A}"/>
                </a:ext>
              </a:extLst>
            </p:cNvPr>
            <p:cNvSpPr txBox="1"/>
            <p:nvPr/>
          </p:nvSpPr>
          <p:spPr>
            <a:xfrm>
              <a:off x="6428939" y="3807341"/>
              <a:ext cx="484931" cy="276999"/>
            </a:xfrm>
            <a:prstGeom prst="rect">
              <a:avLst/>
            </a:prstGeom>
            <a:noFill/>
          </p:spPr>
          <p:txBody>
            <a:bodyPr wrap="square" rtlCol="0">
              <a:spAutoFit/>
            </a:bodyPr>
            <a:lstStyle/>
            <a:p>
              <a:r>
                <a:rPr lang="en-US" sz="1200" dirty="0"/>
                <a:t>R9</a:t>
              </a:r>
            </a:p>
          </p:txBody>
        </p:sp>
        <p:sp>
          <p:nvSpPr>
            <p:cNvPr id="80" name="Rectangle 79">
              <a:extLst>
                <a:ext uri="{FF2B5EF4-FFF2-40B4-BE49-F238E27FC236}">
                  <a16:creationId xmlns:a16="http://schemas.microsoft.com/office/drawing/2014/main" id="{4C46CE13-8B11-2B48-ABA3-27C54B97CD26}"/>
                </a:ext>
              </a:extLst>
            </p:cNvPr>
            <p:cNvSpPr>
              <a:spLocks noChangeArrowheads="1"/>
            </p:cNvSpPr>
            <p:nvPr/>
          </p:nvSpPr>
          <p:spPr bwMode="auto">
            <a:xfrm>
              <a:off x="7138195"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1" name="TextBox 80">
              <a:extLst>
                <a:ext uri="{FF2B5EF4-FFF2-40B4-BE49-F238E27FC236}">
                  <a16:creationId xmlns:a16="http://schemas.microsoft.com/office/drawing/2014/main" id="{2AB6FF9D-5EB9-934A-A3F5-41F95073F405}"/>
                </a:ext>
              </a:extLst>
            </p:cNvPr>
            <p:cNvSpPr txBox="1"/>
            <p:nvPr/>
          </p:nvSpPr>
          <p:spPr>
            <a:xfrm>
              <a:off x="7087673" y="3807341"/>
              <a:ext cx="484931" cy="276999"/>
            </a:xfrm>
            <a:prstGeom prst="rect">
              <a:avLst/>
            </a:prstGeom>
            <a:noFill/>
          </p:spPr>
          <p:txBody>
            <a:bodyPr wrap="square" rtlCol="0">
              <a:spAutoFit/>
            </a:bodyPr>
            <a:lstStyle/>
            <a:p>
              <a:r>
                <a:rPr lang="en-US" sz="1200" dirty="0"/>
                <a:t>R10</a:t>
              </a:r>
            </a:p>
          </p:txBody>
        </p:sp>
        <p:sp>
          <p:nvSpPr>
            <p:cNvPr id="82" name="Rectangle 81">
              <a:extLst>
                <a:ext uri="{FF2B5EF4-FFF2-40B4-BE49-F238E27FC236}">
                  <a16:creationId xmlns:a16="http://schemas.microsoft.com/office/drawing/2014/main" id="{36130351-7DFB-9F4A-BAA4-39553D94D2E7}"/>
                </a:ext>
              </a:extLst>
            </p:cNvPr>
            <p:cNvSpPr>
              <a:spLocks noChangeArrowheads="1"/>
            </p:cNvSpPr>
            <p:nvPr/>
          </p:nvSpPr>
          <p:spPr bwMode="auto">
            <a:xfrm>
              <a:off x="7796929"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3" name="TextBox 82">
              <a:extLst>
                <a:ext uri="{FF2B5EF4-FFF2-40B4-BE49-F238E27FC236}">
                  <a16:creationId xmlns:a16="http://schemas.microsoft.com/office/drawing/2014/main" id="{2322BCE6-DEC6-2142-9FB6-35A17DC1313C}"/>
                </a:ext>
              </a:extLst>
            </p:cNvPr>
            <p:cNvSpPr txBox="1"/>
            <p:nvPr/>
          </p:nvSpPr>
          <p:spPr>
            <a:xfrm>
              <a:off x="7746407" y="3807341"/>
              <a:ext cx="484931" cy="276999"/>
            </a:xfrm>
            <a:prstGeom prst="rect">
              <a:avLst/>
            </a:prstGeom>
            <a:noFill/>
          </p:spPr>
          <p:txBody>
            <a:bodyPr wrap="square" rtlCol="0">
              <a:spAutoFit/>
            </a:bodyPr>
            <a:lstStyle/>
            <a:p>
              <a:r>
                <a:rPr lang="en-US" sz="1200" dirty="0"/>
                <a:t>R11</a:t>
              </a:r>
            </a:p>
          </p:txBody>
        </p:sp>
        <p:sp>
          <p:nvSpPr>
            <p:cNvPr id="84" name="Rectangle 83">
              <a:extLst>
                <a:ext uri="{FF2B5EF4-FFF2-40B4-BE49-F238E27FC236}">
                  <a16:creationId xmlns:a16="http://schemas.microsoft.com/office/drawing/2014/main" id="{356BFA73-E6B0-DD45-8C5B-B5FCD314EA47}"/>
                </a:ext>
              </a:extLst>
            </p:cNvPr>
            <p:cNvSpPr>
              <a:spLocks noChangeArrowheads="1"/>
            </p:cNvSpPr>
            <p:nvPr/>
          </p:nvSpPr>
          <p:spPr bwMode="auto">
            <a:xfrm>
              <a:off x="5820727"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5" name="TextBox 84">
              <a:extLst>
                <a:ext uri="{FF2B5EF4-FFF2-40B4-BE49-F238E27FC236}">
                  <a16:creationId xmlns:a16="http://schemas.microsoft.com/office/drawing/2014/main" id="{7D112A48-9B4A-5B4C-8B74-DC380BED5D17}"/>
                </a:ext>
              </a:extLst>
            </p:cNvPr>
            <p:cNvSpPr txBox="1"/>
            <p:nvPr/>
          </p:nvSpPr>
          <p:spPr>
            <a:xfrm>
              <a:off x="5770205" y="4383047"/>
              <a:ext cx="484931" cy="276999"/>
            </a:xfrm>
            <a:prstGeom prst="rect">
              <a:avLst/>
            </a:prstGeom>
            <a:noFill/>
          </p:spPr>
          <p:txBody>
            <a:bodyPr wrap="square" rtlCol="0">
              <a:spAutoFit/>
            </a:bodyPr>
            <a:lstStyle/>
            <a:p>
              <a:r>
                <a:rPr lang="en-US" sz="1200" dirty="0"/>
                <a:t>R12</a:t>
              </a:r>
            </a:p>
          </p:txBody>
        </p:sp>
        <p:sp>
          <p:nvSpPr>
            <p:cNvPr id="86" name="Rectangle 85">
              <a:extLst>
                <a:ext uri="{FF2B5EF4-FFF2-40B4-BE49-F238E27FC236}">
                  <a16:creationId xmlns:a16="http://schemas.microsoft.com/office/drawing/2014/main" id="{E02D9F72-A09A-3645-8174-36CBF4156C42}"/>
                </a:ext>
              </a:extLst>
            </p:cNvPr>
            <p:cNvSpPr>
              <a:spLocks noChangeArrowheads="1"/>
            </p:cNvSpPr>
            <p:nvPr/>
          </p:nvSpPr>
          <p:spPr bwMode="auto">
            <a:xfrm>
              <a:off x="6479461"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7" name="TextBox 86">
              <a:extLst>
                <a:ext uri="{FF2B5EF4-FFF2-40B4-BE49-F238E27FC236}">
                  <a16:creationId xmlns:a16="http://schemas.microsoft.com/office/drawing/2014/main" id="{7996ABDC-3985-C240-9941-9034B35761F1}"/>
                </a:ext>
              </a:extLst>
            </p:cNvPr>
            <p:cNvSpPr txBox="1"/>
            <p:nvPr/>
          </p:nvSpPr>
          <p:spPr>
            <a:xfrm>
              <a:off x="6428939" y="4383047"/>
              <a:ext cx="484931" cy="276999"/>
            </a:xfrm>
            <a:prstGeom prst="rect">
              <a:avLst/>
            </a:prstGeom>
            <a:noFill/>
          </p:spPr>
          <p:txBody>
            <a:bodyPr wrap="square" rtlCol="0">
              <a:spAutoFit/>
            </a:bodyPr>
            <a:lstStyle/>
            <a:p>
              <a:r>
                <a:rPr lang="en-US" sz="1200" dirty="0"/>
                <a:t>R13</a:t>
              </a:r>
            </a:p>
          </p:txBody>
        </p:sp>
        <p:sp>
          <p:nvSpPr>
            <p:cNvPr id="88" name="Rectangle 87">
              <a:extLst>
                <a:ext uri="{FF2B5EF4-FFF2-40B4-BE49-F238E27FC236}">
                  <a16:creationId xmlns:a16="http://schemas.microsoft.com/office/drawing/2014/main" id="{6A680534-4D57-9F43-A3FE-99B9443EA5BE}"/>
                </a:ext>
              </a:extLst>
            </p:cNvPr>
            <p:cNvSpPr>
              <a:spLocks noChangeArrowheads="1"/>
            </p:cNvSpPr>
            <p:nvPr/>
          </p:nvSpPr>
          <p:spPr bwMode="auto">
            <a:xfrm>
              <a:off x="7138195"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9" name="TextBox 88">
              <a:extLst>
                <a:ext uri="{FF2B5EF4-FFF2-40B4-BE49-F238E27FC236}">
                  <a16:creationId xmlns:a16="http://schemas.microsoft.com/office/drawing/2014/main" id="{093973CB-5158-F04F-85CE-0F2FAD60A528}"/>
                </a:ext>
              </a:extLst>
            </p:cNvPr>
            <p:cNvSpPr txBox="1"/>
            <p:nvPr/>
          </p:nvSpPr>
          <p:spPr>
            <a:xfrm>
              <a:off x="7087673" y="4383047"/>
              <a:ext cx="484931" cy="276999"/>
            </a:xfrm>
            <a:prstGeom prst="rect">
              <a:avLst/>
            </a:prstGeom>
            <a:noFill/>
          </p:spPr>
          <p:txBody>
            <a:bodyPr wrap="square" rtlCol="0">
              <a:spAutoFit/>
            </a:bodyPr>
            <a:lstStyle/>
            <a:p>
              <a:r>
                <a:rPr lang="en-US" sz="1200" dirty="0"/>
                <a:t>R14</a:t>
              </a:r>
            </a:p>
          </p:txBody>
        </p:sp>
        <p:sp>
          <p:nvSpPr>
            <p:cNvPr id="90" name="Rectangle 89">
              <a:extLst>
                <a:ext uri="{FF2B5EF4-FFF2-40B4-BE49-F238E27FC236}">
                  <a16:creationId xmlns:a16="http://schemas.microsoft.com/office/drawing/2014/main" id="{ACE63C7A-309F-074E-B8DE-BC760F0342DF}"/>
                </a:ext>
              </a:extLst>
            </p:cNvPr>
            <p:cNvSpPr>
              <a:spLocks noChangeArrowheads="1"/>
            </p:cNvSpPr>
            <p:nvPr/>
          </p:nvSpPr>
          <p:spPr bwMode="auto">
            <a:xfrm>
              <a:off x="7796929"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91" name="TextBox 90">
              <a:extLst>
                <a:ext uri="{FF2B5EF4-FFF2-40B4-BE49-F238E27FC236}">
                  <a16:creationId xmlns:a16="http://schemas.microsoft.com/office/drawing/2014/main" id="{63862FE5-1DD0-064E-9701-91FE678E2617}"/>
                </a:ext>
              </a:extLst>
            </p:cNvPr>
            <p:cNvSpPr txBox="1"/>
            <p:nvPr/>
          </p:nvSpPr>
          <p:spPr>
            <a:xfrm>
              <a:off x="7746407" y="4383047"/>
              <a:ext cx="484931" cy="276999"/>
            </a:xfrm>
            <a:prstGeom prst="rect">
              <a:avLst/>
            </a:prstGeom>
            <a:noFill/>
          </p:spPr>
          <p:txBody>
            <a:bodyPr wrap="square" rtlCol="0">
              <a:spAutoFit/>
            </a:bodyPr>
            <a:lstStyle/>
            <a:p>
              <a:r>
                <a:rPr lang="en-US" sz="1200"/>
                <a:t>R15</a:t>
              </a:r>
              <a:endParaRPr lang="en-US" sz="1200" dirty="0"/>
            </a:p>
          </p:txBody>
        </p:sp>
      </p:grpSp>
      <p:grpSp>
        <p:nvGrpSpPr>
          <p:cNvPr id="92" name="Group 91">
            <a:extLst>
              <a:ext uri="{FF2B5EF4-FFF2-40B4-BE49-F238E27FC236}">
                <a16:creationId xmlns:a16="http://schemas.microsoft.com/office/drawing/2014/main" id="{581B14EF-8772-4942-BF18-10C214466118}"/>
              </a:ext>
            </a:extLst>
          </p:cNvPr>
          <p:cNvGrpSpPr/>
          <p:nvPr/>
        </p:nvGrpSpPr>
        <p:grpSpPr>
          <a:xfrm>
            <a:off x="5623560" y="1709928"/>
            <a:ext cx="2685458" cy="2341057"/>
            <a:chOff x="5770205" y="2655929"/>
            <a:chExt cx="2685458" cy="2341057"/>
          </a:xfrm>
        </p:grpSpPr>
        <p:sp>
          <p:nvSpPr>
            <p:cNvPr id="93" name="Rectangle 92">
              <a:extLst>
                <a:ext uri="{FF2B5EF4-FFF2-40B4-BE49-F238E27FC236}">
                  <a16:creationId xmlns:a16="http://schemas.microsoft.com/office/drawing/2014/main" id="{833FB57D-1B41-6041-BC41-285F6669DC13}"/>
                </a:ext>
              </a:extLst>
            </p:cNvPr>
            <p:cNvSpPr>
              <a:spLocks noChangeArrowheads="1"/>
            </p:cNvSpPr>
            <p:nvPr/>
          </p:nvSpPr>
          <p:spPr bwMode="auto">
            <a:xfrm>
              <a:off x="5820727"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94" name="TextBox 93">
              <a:extLst>
                <a:ext uri="{FF2B5EF4-FFF2-40B4-BE49-F238E27FC236}">
                  <a16:creationId xmlns:a16="http://schemas.microsoft.com/office/drawing/2014/main" id="{8E76DCB5-0575-7D40-97DA-F5F752F6F388}"/>
                </a:ext>
              </a:extLst>
            </p:cNvPr>
            <p:cNvSpPr txBox="1"/>
            <p:nvPr/>
          </p:nvSpPr>
          <p:spPr>
            <a:xfrm>
              <a:off x="5770205" y="2655929"/>
              <a:ext cx="484931" cy="276999"/>
            </a:xfrm>
            <a:prstGeom prst="rect">
              <a:avLst/>
            </a:prstGeom>
            <a:noFill/>
          </p:spPr>
          <p:txBody>
            <a:bodyPr wrap="square" rtlCol="0">
              <a:spAutoFit/>
            </a:bodyPr>
            <a:lstStyle/>
            <a:p>
              <a:r>
                <a:rPr lang="en-US" sz="1200" dirty="0"/>
                <a:t>R0</a:t>
              </a:r>
            </a:p>
          </p:txBody>
        </p:sp>
        <p:sp>
          <p:nvSpPr>
            <p:cNvPr id="95" name="Rectangle 94">
              <a:extLst>
                <a:ext uri="{FF2B5EF4-FFF2-40B4-BE49-F238E27FC236}">
                  <a16:creationId xmlns:a16="http://schemas.microsoft.com/office/drawing/2014/main" id="{434C53AE-12B5-924A-8C53-9AC99059CB66}"/>
                </a:ext>
              </a:extLst>
            </p:cNvPr>
            <p:cNvSpPr>
              <a:spLocks noChangeArrowheads="1"/>
            </p:cNvSpPr>
            <p:nvPr/>
          </p:nvSpPr>
          <p:spPr bwMode="auto">
            <a:xfrm>
              <a:off x="6479461"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0x02</a:t>
              </a:r>
            </a:p>
          </p:txBody>
        </p:sp>
        <p:sp>
          <p:nvSpPr>
            <p:cNvPr id="96" name="TextBox 95">
              <a:extLst>
                <a:ext uri="{FF2B5EF4-FFF2-40B4-BE49-F238E27FC236}">
                  <a16:creationId xmlns:a16="http://schemas.microsoft.com/office/drawing/2014/main" id="{ADC0DBA7-2307-CB4C-80C7-F97F45BC2FCE}"/>
                </a:ext>
              </a:extLst>
            </p:cNvPr>
            <p:cNvSpPr txBox="1"/>
            <p:nvPr/>
          </p:nvSpPr>
          <p:spPr>
            <a:xfrm>
              <a:off x="6428939" y="2655929"/>
              <a:ext cx="484931" cy="276999"/>
            </a:xfrm>
            <a:prstGeom prst="rect">
              <a:avLst/>
            </a:prstGeom>
            <a:noFill/>
          </p:spPr>
          <p:txBody>
            <a:bodyPr wrap="square" rtlCol="0">
              <a:spAutoFit/>
            </a:bodyPr>
            <a:lstStyle/>
            <a:p>
              <a:r>
                <a:rPr lang="en-US" sz="1200" dirty="0"/>
                <a:t>R1</a:t>
              </a:r>
            </a:p>
          </p:txBody>
        </p:sp>
        <p:sp>
          <p:nvSpPr>
            <p:cNvPr id="97" name="Rectangle 96">
              <a:extLst>
                <a:ext uri="{FF2B5EF4-FFF2-40B4-BE49-F238E27FC236}">
                  <a16:creationId xmlns:a16="http://schemas.microsoft.com/office/drawing/2014/main" id="{FAFB03A8-A99A-8948-AAC1-47943F5EB568}"/>
                </a:ext>
              </a:extLst>
            </p:cNvPr>
            <p:cNvSpPr>
              <a:spLocks noChangeArrowheads="1"/>
            </p:cNvSpPr>
            <p:nvPr/>
          </p:nvSpPr>
          <p:spPr bwMode="auto">
            <a:xfrm>
              <a:off x="7138195"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98" name="TextBox 97">
              <a:extLst>
                <a:ext uri="{FF2B5EF4-FFF2-40B4-BE49-F238E27FC236}">
                  <a16:creationId xmlns:a16="http://schemas.microsoft.com/office/drawing/2014/main" id="{9714064C-44F8-5941-ADE8-D4DBC20759BF}"/>
                </a:ext>
              </a:extLst>
            </p:cNvPr>
            <p:cNvSpPr txBox="1"/>
            <p:nvPr/>
          </p:nvSpPr>
          <p:spPr>
            <a:xfrm>
              <a:off x="7087673" y="2655929"/>
              <a:ext cx="484931" cy="276999"/>
            </a:xfrm>
            <a:prstGeom prst="rect">
              <a:avLst/>
            </a:prstGeom>
            <a:noFill/>
          </p:spPr>
          <p:txBody>
            <a:bodyPr wrap="square" rtlCol="0">
              <a:spAutoFit/>
            </a:bodyPr>
            <a:lstStyle/>
            <a:p>
              <a:r>
                <a:rPr lang="en-US" sz="1200" dirty="0"/>
                <a:t>R2</a:t>
              </a:r>
            </a:p>
          </p:txBody>
        </p:sp>
        <p:sp>
          <p:nvSpPr>
            <p:cNvPr id="99" name="Rectangle 98">
              <a:extLst>
                <a:ext uri="{FF2B5EF4-FFF2-40B4-BE49-F238E27FC236}">
                  <a16:creationId xmlns:a16="http://schemas.microsoft.com/office/drawing/2014/main" id="{674F7B23-3664-2C40-AB48-4BD5908A3968}"/>
                </a:ext>
              </a:extLst>
            </p:cNvPr>
            <p:cNvSpPr>
              <a:spLocks noChangeArrowheads="1"/>
            </p:cNvSpPr>
            <p:nvPr/>
          </p:nvSpPr>
          <p:spPr bwMode="auto">
            <a:xfrm>
              <a:off x="7796929"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00" name="TextBox 99">
              <a:extLst>
                <a:ext uri="{FF2B5EF4-FFF2-40B4-BE49-F238E27FC236}">
                  <a16:creationId xmlns:a16="http://schemas.microsoft.com/office/drawing/2014/main" id="{D6E02306-1A3C-A848-BD59-76FF44B2C086}"/>
                </a:ext>
              </a:extLst>
            </p:cNvPr>
            <p:cNvSpPr txBox="1"/>
            <p:nvPr/>
          </p:nvSpPr>
          <p:spPr>
            <a:xfrm>
              <a:off x="7746407" y="2655929"/>
              <a:ext cx="484931" cy="276999"/>
            </a:xfrm>
            <a:prstGeom prst="rect">
              <a:avLst/>
            </a:prstGeom>
            <a:noFill/>
          </p:spPr>
          <p:txBody>
            <a:bodyPr wrap="square" rtlCol="0">
              <a:spAutoFit/>
            </a:bodyPr>
            <a:lstStyle/>
            <a:p>
              <a:r>
                <a:rPr lang="en-US" sz="1200" dirty="0"/>
                <a:t>R3</a:t>
              </a:r>
            </a:p>
          </p:txBody>
        </p:sp>
        <p:sp>
          <p:nvSpPr>
            <p:cNvPr id="101" name="Rectangle 100">
              <a:extLst>
                <a:ext uri="{FF2B5EF4-FFF2-40B4-BE49-F238E27FC236}">
                  <a16:creationId xmlns:a16="http://schemas.microsoft.com/office/drawing/2014/main" id="{DCEA3CCB-DCA3-EA4C-AB87-1AC8D0094863}"/>
                </a:ext>
              </a:extLst>
            </p:cNvPr>
            <p:cNvSpPr>
              <a:spLocks noChangeArrowheads="1"/>
            </p:cNvSpPr>
            <p:nvPr/>
          </p:nvSpPr>
          <p:spPr bwMode="auto">
            <a:xfrm>
              <a:off x="5820727"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02" name="TextBox 101">
              <a:extLst>
                <a:ext uri="{FF2B5EF4-FFF2-40B4-BE49-F238E27FC236}">
                  <a16:creationId xmlns:a16="http://schemas.microsoft.com/office/drawing/2014/main" id="{86F829D0-6804-AB48-AEBD-E38FAF16C83B}"/>
                </a:ext>
              </a:extLst>
            </p:cNvPr>
            <p:cNvSpPr txBox="1"/>
            <p:nvPr/>
          </p:nvSpPr>
          <p:spPr>
            <a:xfrm>
              <a:off x="5770205" y="3231635"/>
              <a:ext cx="484931" cy="276999"/>
            </a:xfrm>
            <a:prstGeom prst="rect">
              <a:avLst/>
            </a:prstGeom>
            <a:noFill/>
          </p:spPr>
          <p:txBody>
            <a:bodyPr wrap="square" rtlCol="0">
              <a:spAutoFit/>
            </a:bodyPr>
            <a:lstStyle/>
            <a:p>
              <a:r>
                <a:rPr lang="en-US" sz="1200" dirty="0"/>
                <a:t>R4</a:t>
              </a:r>
            </a:p>
          </p:txBody>
        </p:sp>
        <p:sp>
          <p:nvSpPr>
            <p:cNvPr id="103" name="Rectangle 102">
              <a:extLst>
                <a:ext uri="{FF2B5EF4-FFF2-40B4-BE49-F238E27FC236}">
                  <a16:creationId xmlns:a16="http://schemas.microsoft.com/office/drawing/2014/main" id="{72E60DF0-A723-824E-B755-3E25F653500B}"/>
                </a:ext>
              </a:extLst>
            </p:cNvPr>
            <p:cNvSpPr>
              <a:spLocks noChangeArrowheads="1"/>
            </p:cNvSpPr>
            <p:nvPr/>
          </p:nvSpPr>
          <p:spPr bwMode="auto">
            <a:xfrm>
              <a:off x="6479461"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04" name="TextBox 103">
              <a:extLst>
                <a:ext uri="{FF2B5EF4-FFF2-40B4-BE49-F238E27FC236}">
                  <a16:creationId xmlns:a16="http://schemas.microsoft.com/office/drawing/2014/main" id="{6446BB60-8D93-2841-9F0E-607E77CAE966}"/>
                </a:ext>
              </a:extLst>
            </p:cNvPr>
            <p:cNvSpPr txBox="1"/>
            <p:nvPr/>
          </p:nvSpPr>
          <p:spPr>
            <a:xfrm>
              <a:off x="6428939" y="3231635"/>
              <a:ext cx="484931" cy="276999"/>
            </a:xfrm>
            <a:prstGeom prst="rect">
              <a:avLst/>
            </a:prstGeom>
            <a:noFill/>
          </p:spPr>
          <p:txBody>
            <a:bodyPr wrap="square" rtlCol="0">
              <a:spAutoFit/>
            </a:bodyPr>
            <a:lstStyle/>
            <a:p>
              <a:r>
                <a:rPr lang="en-US" sz="1200" dirty="0"/>
                <a:t>R5</a:t>
              </a:r>
            </a:p>
          </p:txBody>
        </p:sp>
        <p:sp>
          <p:nvSpPr>
            <p:cNvPr id="105" name="Rectangle 104">
              <a:extLst>
                <a:ext uri="{FF2B5EF4-FFF2-40B4-BE49-F238E27FC236}">
                  <a16:creationId xmlns:a16="http://schemas.microsoft.com/office/drawing/2014/main" id="{7ADB303C-D370-1440-9536-084AFB81BD76}"/>
                </a:ext>
              </a:extLst>
            </p:cNvPr>
            <p:cNvSpPr>
              <a:spLocks noChangeArrowheads="1"/>
            </p:cNvSpPr>
            <p:nvPr/>
          </p:nvSpPr>
          <p:spPr bwMode="auto">
            <a:xfrm>
              <a:off x="7138195"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06" name="TextBox 105">
              <a:extLst>
                <a:ext uri="{FF2B5EF4-FFF2-40B4-BE49-F238E27FC236}">
                  <a16:creationId xmlns:a16="http://schemas.microsoft.com/office/drawing/2014/main" id="{F715C124-1867-034B-8072-3B127A0D061B}"/>
                </a:ext>
              </a:extLst>
            </p:cNvPr>
            <p:cNvSpPr txBox="1"/>
            <p:nvPr/>
          </p:nvSpPr>
          <p:spPr>
            <a:xfrm>
              <a:off x="7087673" y="3231635"/>
              <a:ext cx="484931" cy="276999"/>
            </a:xfrm>
            <a:prstGeom prst="rect">
              <a:avLst/>
            </a:prstGeom>
            <a:noFill/>
          </p:spPr>
          <p:txBody>
            <a:bodyPr wrap="square" rtlCol="0">
              <a:spAutoFit/>
            </a:bodyPr>
            <a:lstStyle/>
            <a:p>
              <a:r>
                <a:rPr lang="en-US" sz="1200" dirty="0"/>
                <a:t>R6</a:t>
              </a:r>
            </a:p>
          </p:txBody>
        </p:sp>
        <p:sp>
          <p:nvSpPr>
            <p:cNvPr id="107" name="Rectangle 106">
              <a:extLst>
                <a:ext uri="{FF2B5EF4-FFF2-40B4-BE49-F238E27FC236}">
                  <a16:creationId xmlns:a16="http://schemas.microsoft.com/office/drawing/2014/main" id="{F8594DBA-D14F-A548-B5B4-FCB614ECF3EC}"/>
                </a:ext>
              </a:extLst>
            </p:cNvPr>
            <p:cNvSpPr>
              <a:spLocks noChangeArrowheads="1"/>
            </p:cNvSpPr>
            <p:nvPr/>
          </p:nvSpPr>
          <p:spPr bwMode="auto">
            <a:xfrm>
              <a:off x="7796929"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08" name="TextBox 107">
              <a:extLst>
                <a:ext uri="{FF2B5EF4-FFF2-40B4-BE49-F238E27FC236}">
                  <a16:creationId xmlns:a16="http://schemas.microsoft.com/office/drawing/2014/main" id="{214A2791-BDB0-D44F-B244-6EF1022DC8F4}"/>
                </a:ext>
              </a:extLst>
            </p:cNvPr>
            <p:cNvSpPr txBox="1"/>
            <p:nvPr/>
          </p:nvSpPr>
          <p:spPr>
            <a:xfrm>
              <a:off x="7746407" y="3231635"/>
              <a:ext cx="484931" cy="276999"/>
            </a:xfrm>
            <a:prstGeom prst="rect">
              <a:avLst/>
            </a:prstGeom>
            <a:noFill/>
          </p:spPr>
          <p:txBody>
            <a:bodyPr wrap="square" rtlCol="0">
              <a:spAutoFit/>
            </a:bodyPr>
            <a:lstStyle/>
            <a:p>
              <a:r>
                <a:rPr lang="en-US" sz="1200" dirty="0"/>
                <a:t>R7</a:t>
              </a:r>
            </a:p>
          </p:txBody>
        </p:sp>
        <p:sp>
          <p:nvSpPr>
            <p:cNvPr id="109" name="Rectangle 108">
              <a:extLst>
                <a:ext uri="{FF2B5EF4-FFF2-40B4-BE49-F238E27FC236}">
                  <a16:creationId xmlns:a16="http://schemas.microsoft.com/office/drawing/2014/main" id="{968DD836-1919-FA40-B5AE-2ED0C6A00DE1}"/>
                </a:ext>
              </a:extLst>
            </p:cNvPr>
            <p:cNvSpPr>
              <a:spLocks noChangeArrowheads="1"/>
            </p:cNvSpPr>
            <p:nvPr/>
          </p:nvSpPr>
          <p:spPr bwMode="auto">
            <a:xfrm>
              <a:off x="5820727"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10" name="TextBox 109">
              <a:extLst>
                <a:ext uri="{FF2B5EF4-FFF2-40B4-BE49-F238E27FC236}">
                  <a16:creationId xmlns:a16="http://schemas.microsoft.com/office/drawing/2014/main" id="{3F1CD5E0-56FD-6B4E-9ACF-6DD1F3672628}"/>
                </a:ext>
              </a:extLst>
            </p:cNvPr>
            <p:cNvSpPr txBox="1"/>
            <p:nvPr/>
          </p:nvSpPr>
          <p:spPr>
            <a:xfrm>
              <a:off x="5770205" y="3807341"/>
              <a:ext cx="484931" cy="276999"/>
            </a:xfrm>
            <a:prstGeom prst="rect">
              <a:avLst/>
            </a:prstGeom>
            <a:noFill/>
          </p:spPr>
          <p:txBody>
            <a:bodyPr wrap="square" rtlCol="0">
              <a:spAutoFit/>
            </a:bodyPr>
            <a:lstStyle/>
            <a:p>
              <a:r>
                <a:rPr lang="en-US" sz="1200" dirty="0"/>
                <a:t>R8</a:t>
              </a:r>
            </a:p>
          </p:txBody>
        </p:sp>
        <p:sp>
          <p:nvSpPr>
            <p:cNvPr id="111" name="Rectangle 110">
              <a:extLst>
                <a:ext uri="{FF2B5EF4-FFF2-40B4-BE49-F238E27FC236}">
                  <a16:creationId xmlns:a16="http://schemas.microsoft.com/office/drawing/2014/main" id="{33306064-42AD-C441-999C-C04C25167006}"/>
                </a:ext>
              </a:extLst>
            </p:cNvPr>
            <p:cNvSpPr>
              <a:spLocks noChangeArrowheads="1"/>
            </p:cNvSpPr>
            <p:nvPr/>
          </p:nvSpPr>
          <p:spPr bwMode="auto">
            <a:xfrm>
              <a:off x="6479461"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0x0C</a:t>
              </a:r>
            </a:p>
          </p:txBody>
        </p:sp>
        <p:sp>
          <p:nvSpPr>
            <p:cNvPr id="112" name="TextBox 111">
              <a:extLst>
                <a:ext uri="{FF2B5EF4-FFF2-40B4-BE49-F238E27FC236}">
                  <a16:creationId xmlns:a16="http://schemas.microsoft.com/office/drawing/2014/main" id="{BA7239FA-C168-204D-9184-04A013DD465D}"/>
                </a:ext>
              </a:extLst>
            </p:cNvPr>
            <p:cNvSpPr txBox="1"/>
            <p:nvPr/>
          </p:nvSpPr>
          <p:spPr>
            <a:xfrm>
              <a:off x="6428939" y="3807341"/>
              <a:ext cx="484931" cy="276999"/>
            </a:xfrm>
            <a:prstGeom prst="rect">
              <a:avLst/>
            </a:prstGeom>
            <a:noFill/>
          </p:spPr>
          <p:txBody>
            <a:bodyPr wrap="square" rtlCol="0">
              <a:spAutoFit/>
            </a:bodyPr>
            <a:lstStyle/>
            <a:p>
              <a:r>
                <a:rPr lang="en-US" sz="1200" dirty="0"/>
                <a:t>R9</a:t>
              </a:r>
            </a:p>
          </p:txBody>
        </p:sp>
        <p:sp>
          <p:nvSpPr>
            <p:cNvPr id="113" name="Rectangle 112">
              <a:extLst>
                <a:ext uri="{FF2B5EF4-FFF2-40B4-BE49-F238E27FC236}">
                  <a16:creationId xmlns:a16="http://schemas.microsoft.com/office/drawing/2014/main" id="{DF2FE919-26B0-BC4E-AF25-780B447294C8}"/>
                </a:ext>
              </a:extLst>
            </p:cNvPr>
            <p:cNvSpPr>
              <a:spLocks noChangeArrowheads="1"/>
            </p:cNvSpPr>
            <p:nvPr/>
          </p:nvSpPr>
          <p:spPr bwMode="auto">
            <a:xfrm>
              <a:off x="7138195"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14" name="TextBox 113">
              <a:extLst>
                <a:ext uri="{FF2B5EF4-FFF2-40B4-BE49-F238E27FC236}">
                  <a16:creationId xmlns:a16="http://schemas.microsoft.com/office/drawing/2014/main" id="{3BD42DA5-7E37-A744-AAC0-8218D8C4DEF6}"/>
                </a:ext>
              </a:extLst>
            </p:cNvPr>
            <p:cNvSpPr txBox="1"/>
            <p:nvPr/>
          </p:nvSpPr>
          <p:spPr>
            <a:xfrm>
              <a:off x="7087673" y="3807341"/>
              <a:ext cx="484931" cy="276999"/>
            </a:xfrm>
            <a:prstGeom prst="rect">
              <a:avLst/>
            </a:prstGeom>
            <a:noFill/>
          </p:spPr>
          <p:txBody>
            <a:bodyPr wrap="square" rtlCol="0">
              <a:spAutoFit/>
            </a:bodyPr>
            <a:lstStyle/>
            <a:p>
              <a:r>
                <a:rPr lang="en-US" sz="1200" dirty="0"/>
                <a:t>R10</a:t>
              </a:r>
            </a:p>
          </p:txBody>
        </p:sp>
        <p:sp>
          <p:nvSpPr>
            <p:cNvPr id="115" name="Rectangle 114">
              <a:extLst>
                <a:ext uri="{FF2B5EF4-FFF2-40B4-BE49-F238E27FC236}">
                  <a16:creationId xmlns:a16="http://schemas.microsoft.com/office/drawing/2014/main" id="{5632121E-DBBD-A042-AE62-1770F0E22AE3}"/>
                </a:ext>
              </a:extLst>
            </p:cNvPr>
            <p:cNvSpPr>
              <a:spLocks noChangeArrowheads="1"/>
            </p:cNvSpPr>
            <p:nvPr/>
          </p:nvSpPr>
          <p:spPr bwMode="auto">
            <a:xfrm>
              <a:off x="7796929"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16" name="TextBox 115">
              <a:extLst>
                <a:ext uri="{FF2B5EF4-FFF2-40B4-BE49-F238E27FC236}">
                  <a16:creationId xmlns:a16="http://schemas.microsoft.com/office/drawing/2014/main" id="{74F39B84-DC34-FF4B-99D0-5EA83FD925B6}"/>
                </a:ext>
              </a:extLst>
            </p:cNvPr>
            <p:cNvSpPr txBox="1"/>
            <p:nvPr/>
          </p:nvSpPr>
          <p:spPr>
            <a:xfrm>
              <a:off x="7746407" y="3807341"/>
              <a:ext cx="484931" cy="276999"/>
            </a:xfrm>
            <a:prstGeom prst="rect">
              <a:avLst/>
            </a:prstGeom>
            <a:noFill/>
          </p:spPr>
          <p:txBody>
            <a:bodyPr wrap="square" rtlCol="0">
              <a:spAutoFit/>
            </a:bodyPr>
            <a:lstStyle/>
            <a:p>
              <a:r>
                <a:rPr lang="en-US" sz="1200" dirty="0"/>
                <a:t>R11</a:t>
              </a:r>
            </a:p>
          </p:txBody>
        </p:sp>
        <p:sp>
          <p:nvSpPr>
            <p:cNvPr id="117" name="Rectangle 116">
              <a:extLst>
                <a:ext uri="{FF2B5EF4-FFF2-40B4-BE49-F238E27FC236}">
                  <a16:creationId xmlns:a16="http://schemas.microsoft.com/office/drawing/2014/main" id="{A084FC44-28CA-1F49-ACB2-EBF972484E23}"/>
                </a:ext>
              </a:extLst>
            </p:cNvPr>
            <p:cNvSpPr>
              <a:spLocks noChangeArrowheads="1"/>
            </p:cNvSpPr>
            <p:nvPr/>
          </p:nvSpPr>
          <p:spPr bwMode="auto">
            <a:xfrm>
              <a:off x="5820727"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18" name="TextBox 117">
              <a:extLst>
                <a:ext uri="{FF2B5EF4-FFF2-40B4-BE49-F238E27FC236}">
                  <a16:creationId xmlns:a16="http://schemas.microsoft.com/office/drawing/2014/main" id="{8E609EA1-A286-6849-B71D-770C81BDCC64}"/>
                </a:ext>
              </a:extLst>
            </p:cNvPr>
            <p:cNvSpPr txBox="1"/>
            <p:nvPr/>
          </p:nvSpPr>
          <p:spPr>
            <a:xfrm>
              <a:off x="5770205" y="4383047"/>
              <a:ext cx="484931" cy="276999"/>
            </a:xfrm>
            <a:prstGeom prst="rect">
              <a:avLst/>
            </a:prstGeom>
            <a:noFill/>
          </p:spPr>
          <p:txBody>
            <a:bodyPr wrap="square" rtlCol="0">
              <a:spAutoFit/>
            </a:bodyPr>
            <a:lstStyle/>
            <a:p>
              <a:r>
                <a:rPr lang="en-US" sz="1200" dirty="0"/>
                <a:t>R12</a:t>
              </a:r>
            </a:p>
          </p:txBody>
        </p:sp>
        <p:sp>
          <p:nvSpPr>
            <p:cNvPr id="119" name="Rectangle 118">
              <a:extLst>
                <a:ext uri="{FF2B5EF4-FFF2-40B4-BE49-F238E27FC236}">
                  <a16:creationId xmlns:a16="http://schemas.microsoft.com/office/drawing/2014/main" id="{B8245A02-11BF-0846-8171-8CD805A10FF6}"/>
                </a:ext>
              </a:extLst>
            </p:cNvPr>
            <p:cNvSpPr>
              <a:spLocks noChangeArrowheads="1"/>
            </p:cNvSpPr>
            <p:nvPr/>
          </p:nvSpPr>
          <p:spPr bwMode="auto">
            <a:xfrm>
              <a:off x="6479461"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20" name="TextBox 119">
              <a:extLst>
                <a:ext uri="{FF2B5EF4-FFF2-40B4-BE49-F238E27FC236}">
                  <a16:creationId xmlns:a16="http://schemas.microsoft.com/office/drawing/2014/main" id="{1CBE443B-232B-D741-9893-59E2140E1342}"/>
                </a:ext>
              </a:extLst>
            </p:cNvPr>
            <p:cNvSpPr txBox="1"/>
            <p:nvPr/>
          </p:nvSpPr>
          <p:spPr>
            <a:xfrm>
              <a:off x="6428939" y="4383047"/>
              <a:ext cx="484931" cy="276999"/>
            </a:xfrm>
            <a:prstGeom prst="rect">
              <a:avLst/>
            </a:prstGeom>
            <a:noFill/>
          </p:spPr>
          <p:txBody>
            <a:bodyPr wrap="square" rtlCol="0">
              <a:spAutoFit/>
            </a:bodyPr>
            <a:lstStyle/>
            <a:p>
              <a:r>
                <a:rPr lang="en-US" sz="1200" dirty="0"/>
                <a:t>R13</a:t>
              </a:r>
            </a:p>
          </p:txBody>
        </p:sp>
        <p:sp>
          <p:nvSpPr>
            <p:cNvPr id="121" name="Rectangle 120">
              <a:extLst>
                <a:ext uri="{FF2B5EF4-FFF2-40B4-BE49-F238E27FC236}">
                  <a16:creationId xmlns:a16="http://schemas.microsoft.com/office/drawing/2014/main" id="{80B8E99A-A04C-6E4B-BD4C-B6698230426D}"/>
                </a:ext>
              </a:extLst>
            </p:cNvPr>
            <p:cNvSpPr>
              <a:spLocks noChangeArrowheads="1"/>
            </p:cNvSpPr>
            <p:nvPr/>
          </p:nvSpPr>
          <p:spPr bwMode="auto">
            <a:xfrm>
              <a:off x="7138195"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22" name="TextBox 121">
              <a:extLst>
                <a:ext uri="{FF2B5EF4-FFF2-40B4-BE49-F238E27FC236}">
                  <a16:creationId xmlns:a16="http://schemas.microsoft.com/office/drawing/2014/main" id="{DB402FBB-3C5B-4543-A813-850AAEF3D6AE}"/>
                </a:ext>
              </a:extLst>
            </p:cNvPr>
            <p:cNvSpPr txBox="1"/>
            <p:nvPr/>
          </p:nvSpPr>
          <p:spPr>
            <a:xfrm>
              <a:off x="7087673" y="4383047"/>
              <a:ext cx="484931" cy="276999"/>
            </a:xfrm>
            <a:prstGeom prst="rect">
              <a:avLst/>
            </a:prstGeom>
            <a:noFill/>
          </p:spPr>
          <p:txBody>
            <a:bodyPr wrap="square" rtlCol="0">
              <a:spAutoFit/>
            </a:bodyPr>
            <a:lstStyle/>
            <a:p>
              <a:r>
                <a:rPr lang="en-US" sz="1200" dirty="0"/>
                <a:t>R14</a:t>
              </a:r>
            </a:p>
          </p:txBody>
        </p:sp>
        <p:sp>
          <p:nvSpPr>
            <p:cNvPr id="123" name="Rectangle 122">
              <a:extLst>
                <a:ext uri="{FF2B5EF4-FFF2-40B4-BE49-F238E27FC236}">
                  <a16:creationId xmlns:a16="http://schemas.microsoft.com/office/drawing/2014/main" id="{C691C66A-DD2F-3649-BBEF-B630E083C111}"/>
                </a:ext>
              </a:extLst>
            </p:cNvPr>
            <p:cNvSpPr>
              <a:spLocks noChangeArrowheads="1"/>
            </p:cNvSpPr>
            <p:nvPr/>
          </p:nvSpPr>
          <p:spPr bwMode="auto">
            <a:xfrm>
              <a:off x="7796929"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24" name="TextBox 123">
              <a:extLst>
                <a:ext uri="{FF2B5EF4-FFF2-40B4-BE49-F238E27FC236}">
                  <a16:creationId xmlns:a16="http://schemas.microsoft.com/office/drawing/2014/main" id="{3F4A1C11-16A7-D845-81DB-FAB0CDCE53E7}"/>
                </a:ext>
              </a:extLst>
            </p:cNvPr>
            <p:cNvSpPr txBox="1"/>
            <p:nvPr/>
          </p:nvSpPr>
          <p:spPr>
            <a:xfrm>
              <a:off x="7746407" y="4383047"/>
              <a:ext cx="484931" cy="276999"/>
            </a:xfrm>
            <a:prstGeom prst="rect">
              <a:avLst/>
            </a:prstGeom>
            <a:noFill/>
          </p:spPr>
          <p:txBody>
            <a:bodyPr wrap="square" rtlCol="0">
              <a:spAutoFit/>
            </a:bodyPr>
            <a:lstStyle/>
            <a:p>
              <a:r>
                <a:rPr lang="en-US" sz="1200"/>
                <a:t>R15</a:t>
              </a:r>
              <a:endParaRPr lang="en-US" sz="1200" dirty="0"/>
            </a:p>
          </p:txBody>
        </p:sp>
      </p:grpSp>
      <p:sp>
        <p:nvSpPr>
          <p:cNvPr id="258" name="Rectangle 257">
            <a:extLst>
              <a:ext uri="{FF2B5EF4-FFF2-40B4-BE49-F238E27FC236}">
                <a16:creationId xmlns:a16="http://schemas.microsoft.com/office/drawing/2014/main" id="{B9EFC9D7-4A94-7B45-9411-28665D92E687}"/>
              </a:ext>
            </a:extLst>
          </p:cNvPr>
          <p:cNvSpPr/>
          <p:nvPr/>
        </p:nvSpPr>
        <p:spPr>
          <a:xfrm>
            <a:off x="4635173" y="977258"/>
            <a:ext cx="4572000" cy="506934"/>
          </a:xfrm>
          <a:prstGeom prst="rect">
            <a:avLst/>
          </a:prstGeom>
        </p:spPr>
        <p:txBody>
          <a:bodyPr>
            <a:spAutoFit/>
          </a:bodyPr>
          <a:lstStyle/>
          <a:p>
            <a:pPr>
              <a:lnSpc>
                <a:spcPct val="150000"/>
              </a:lnSpc>
              <a:spcAft>
                <a:spcPts val="600"/>
              </a:spcAft>
            </a:pPr>
            <a:r>
              <a:rPr lang="en-US" altLang="zh-CN" dirty="0">
                <a:latin typeface="Arial" panose="020B0604020202020204" pitchFamily="34" charset="0"/>
                <a:ea typeface="Cambria Math" panose="02040503050406030204" pitchFamily="18" charset="0"/>
                <a:cs typeface="Arial" panose="020B0604020202020204" pitchFamily="34" charset="0"/>
              </a:rPr>
              <a:t>Register File (state):</a:t>
            </a:r>
          </a:p>
        </p:txBody>
      </p:sp>
      <p:sp>
        <p:nvSpPr>
          <p:cNvPr id="5" name="Slide Number Placeholder 4">
            <a:extLst>
              <a:ext uri="{FF2B5EF4-FFF2-40B4-BE49-F238E27FC236}">
                <a16:creationId xmlns:a16="http://schemas.microsoft.com/office/drawing/2014/main" id="{581E7E56-B016-494E-8621-38D29C1E66D6}"/>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15</a:t>
            </a:fld>
            <a:r>
              <a:rPr lang="en-US" sz="1800" dirty="0">
                <a:solidFill>
                  <a:srgbClr val="FFFFFF"/>
                </a:solidFill>
              </a:rPr>
              <a:t>	</a:t>
            </a:r>
          </a:p>
        </p:txBody>
      </p:sp>
    </p:spTree>
    <p:extLst>
      <p:ext uri="{BB962C8B-B14F-4D97-AF65-F5344CB8AC3E}">
        <p14:creationId xmlns:p14="http://schemas.microsoft.com/office/powerpoint/2010/main" val="3176637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False Positive Example (No Trojan)</a:t>
            </a:r>
          </a:p>
        </p:txBody>
      </p:sp>
      <p:sp>
        <p:nvSpPr>
          <p:cNvPr id="15" name="Content Placeholder 9">
            <a:extLst>
              <a:ext uri="{FF2B5EF4-FFF2-40B4-BE49-F238E27FC236}">
                <a16:creationId xmlns:a16="http://schemas.microsoft.com/office/drawing/2014/main" id="{739B305C-3193-6E4C-B150-96EC00832275}"/>
              </a:ext>
            </a:extLst>
          </p:cNvPr>
          <p:cNvSpPr txBox="1">
            <a:spLocks/>
          </p:cNvSpPr>
          <p:nvPr/>
        </p:nvSpPr>
        <p:spPr bwMode="auto">
          <a:xfrm>
            <a:off x="389264" y="2209547"/>
            <a:ext cx="4603220" cy="668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lnSpc>
                <a:spcPct val="150000"/>
              </a:lnSpc>
              <a:spcAft>
                <a:spcPts val="600"/>
              </a:spcAft>
              <a:buNone/>
            </a:pP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R9 </a:t>
            </a:r>
            <a:r>
              <a:rPr lang="en-US" sz="2000" dirty="0">
                <a:latin typeface="Consolas" pitchFamily="49" charset="0"/>
              </a:rPr>
              <a:t>←</a:t>
            </a: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 R9 </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+ 2</a:t>
            </a:r>
          </a:p>
          <a:p>
            <a:pPr marL="0" indent="0" algn="ctr">
              <a:lnSpc>
                <a:spcPct val="150000"/>
              </a:lnSpc>
              <a:spcAft>
                <a:spcPts val="600"/>
              </a:spcAft>
              <a:buNone/>
            </a:pPr>
            <a:r>
              <a:rPr lang="en-US" altLang="zh-CN" sz="28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800" dirty="0">
                <a:solidFill>
                  <a:srgbClr val="FFFF00"/>
                </a:solidFill>
                <a:latin typeface="Consolas" panose="020B0609020204030204" pitchFamily="49" charset="0"/>
                <a:cs typeface="Consolas" panose="020B0609020204030204" pitchFamily="49" charset="0"/>
              </a:rPr>
              <a:t> </a:t>
            </a:r>
            <a:endParaRPr lang="en-US" altLang="zh-CN" sz="2800" dirty="0">
              <a:latin typeface="Consolas" panose="020B0609020204030204" pitchFamily="49" charset="0"/>
              <a:cs typeface="Consolas" panose="020B0609020204030204" pitchFamily="49" charset="0"/>
            </a:endParaRPr>
          </a:p>
        </p:txBody>
      </p:sp>
      <p:sp>
        <p:nvSpPr>
          <p:cNvPr id="16" name="Content Placeholder 9">
            <a:extLst>
              <a:ext uri="{FF2B5EF4-FFF2-40B4-BE49-F238E27FC236}">
                <a16:creationId xmlns:a16="http://schemas.microsoft.com/office/drawing/2014/main" id="{66BE9059-6CA4-5B4A-915E-2DFC4B03ED3A}"/>
              </a:ext>
            </a:extLst>
          </p:cNvPr>
          <p:cNvSpPr txBox="1">
            <a:spLocks/>
          </p:cNvSpPr>
          <p:nvPr/>
        </p:nvSpPr>
        <p:spPr bwMode="auto">
          <a:xfrm>
            <a:off x="322963" y="2714815"/>
            <a:ext cx="4603220" cy="5118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lnSpc>
                <a:spcPct val="150000"/>
              </a:lnSpc>
              <a:spcAft>
                <a:spcPts val="600"/>
              </a:spcAft>
              <a:buNone/>
            </a:pP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R10 </a:t>
            </a:r>
            <a:r>
              <a:rPr lang="en-US" sz="2000" dirty="0">
                <a:latin typeface="Consolas" pitchFamily="49" charset="0"/>
              </a:rPr>
              <a:t>←</a:t>
            </a: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 R9 </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+ 6</a:t>
            </a:r>
          </a:p>
          <a:p>
            <a:pPr marL="0" indent="0" algn="ctr">
              <a:lnSpc>
                <a:spcPct val="150000"/>
              </a:lnSpc>
              <a:spcAft>
                <a:spcPts val="600"/>
              </a:spcAft>
              <a:buNone/>
            </a:pPr>
            <a:r>
              <a:rPr lang="en-US" altLang="zh-CN" sz="28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800" dirty="0">
                <a:solidFill>
                  <a:srgbClr val="FFFF00"/>
                </a:solidFill>
                <a:latin typeface="Consolas" panose="020B0609020204030204" pitchFamily="49" charset="0"/>
                <a:cs typeface="Consolas" panose="020B0609020204030204" pitchFamily="49" charset="0"/>
              </a:rPr>
              <a:t> </a:t>
            </a:r>
            <a:endParaRPr lang="en-US" altLang="zh-CN" sz="2800" dirty="0">
              <a:latin typeface="Consolas" panose="020B0609020204030204" pitchFamily="49" charset="0"/>
              <a:cs typeface="Consolas" panose="020B0609020204030204" pitchFamily="49" charset="0"/>
            </a:endParaRPr>
          </a:p>
        </p:txBody>
      </p:sp>
      <p:sp>
        <p:nvSpPr>
          <p:cNvPr id="17" name="Content Placeholder 9">
            <a:extLst>
              <a:ext uri="{FF2B5EF4-FFF2-40B4-BE49-F238E27FC236}">
                <a16:creationId xmlns:a16="http://schemas.microsoft.com/office/drawing/2014/main" id="{280826A9-DA37-264B-A3DF-4457B92F7476}"/>
              </a:ext>
            </a:extLst>
          </p:cNvPr>
          <p:cNvSpPr txBox="1">
            <a:spLocks/>
          </p:cNvSpPr>
          <p:nvPr/>
        </p:nvSpPr>
        <p:spPr bwMode="auto">
          <a:xfrm>
            <a:off x="386064" y="3207663"/>
            <a:ext cx="4603220" cy="5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lnSpc>
                <a:spcPct val="150000"/>
              </a:lnSpc>
              <a:spcAft>
                <a:spcPts val="600"/>
              </a:spcAft>
              <a:buNone/>
            </a:pP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R2 </a:t>
            </a:r>
            <a:r>
              <a:rPr lang="en-US" sz="2000" dirty="0">
                <a:latin typeface="Consolas" pitchFamily="49" charset="0"/>
              </a:rPr>
              <a:t>← </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R1 + 6</a:t>
            </a:r>
          </a:p>
        </p:txBody>
      </p:sp>
      <p:sp>
        <p:nvSpPr>
          <p:cNvPr id="3" name="Rectangle 2">
            <a:extLst>
              <a:ext uri="{FF2B5EF4-FFF2-40B4-BE49-F238E27FC236}">
                <a16:creationId xmlns:a16="http://schemas.microsoft.com/office/drawing/2014/main" id="{1A051DC4-644D-B84C-A51B-704132A09EC5}"/>
              </a:ext>
            </a:extLst>
          </p:cNvPr>
          <p:cNvSpPr/>
          <p:nvPr/>
        </p:nvSpPr>
        <p:spPr>
          <a:xfrm>
            <a:off x="1815201" y="1722268"/>
            <a:ext cx="1877438" cy="504497"/>
          </a:xfrm>
          <a:prstGeom prst="rect">
            <a:avLst/>
          </a:prstGeom>
        </p:spPr>
        <p:txBody>
          <a:bodyPr wrap="none">
            <a:spAutoFit/>
          </a:bodyPr>
          <a:lstStyle/>
          <a:p>
            <a:pPr>
              <a:lnSpc>
                <a:spcPct val="150000"/>
              </a:lnSpc>
              <a:spcAft>
                <a:spcPts val="600"/>
              </a:spcAft>
            </a:pPr>
            <a:r>
              <a:rPr lang="en-US" altLang="zh-CN" dirty="0">
                <a:latin typeface="Consolas" panose="020B0609020204030204" pitchFamily="49" charset="0"/>
                <a:ea typeface="Cambria Math" panose="02040503050406030204" pitchFamily="18" charset="0"/>
                <a:cs typeface="Consolas" panose="020B0609020204030204" pitchFamily="49" charset="0"/>
              </a:rPr>
              <a:t>R1 </a:t>
            </a:r>
            <a:r>
              <a:rPr lang="en-US" dirty="0">
                <a:solidFill>
                  <a:srgbClr val="FFFFFF"/>
                </a:solidFill>
                <a:latin typeface="Consolas" pitchFamily="49" charset="0"/>
              </a:rPr>
              <a:t>←</a:t>
            </a:r>
            <a:r>
              <a:rPr lang="en-US" altLang="zh-CN" dirty="0">
                <a:latin typeface="Consolas" panose="020B0609020204030204" pitchFamily="49" charset="0"/>
                <a:ea typeface="Cambria Math" panose="02040503050406030204" pitchFamily="18" charset="0"/>
                <a:cs typeface="Consolas" panose="020B0609020204030204" pitchFamily="49" charset="0"/>
              </a:rPr>
              <a:t> R1 + 2 </a:t>
            </a:r>
          </a:p>
        </p:txBody>
      </p:sp>
      <p:sp>
        <p:nvSpPr>
          <p:cNvPr id="20" name="Content Placeholder 9">
            <a:extLst>
              <a:ext uri="{FF2B5EF4-FFF2-40B4-BE49-F238E27FC236}">
                <a16:creationId xmlns:a16="http://schemas.microsoft.com/office/drawing/2014/main" id="{507CFA2F-4138-2342-9393-0D11BB2E0B41}"/>
              </a:ext>
            </a:extLst>
          </p:cNvPr>
          <p:cNvSpPr txBox="1">
            <a:spLocks/>
          </p:cNvSpPr>
          <p:nvPr/>
        </p:nvSpPr>
        <p:spPr bwMode="auto">
          <a:xfrm>
            <a:off x="442913" y="984250"/>
            <a:ext cx="4649040" cy="218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lnSpc>
                <a:spcPct val="150000"/>
              </a:lnSpc>
              <a:spcAft>
                <a:spcPts val="600"/>
              </a:spcAft>
              <a:buNone/>
            </a:pP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R9</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←R1;</a:t>
            </a: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 R10</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←R2; </a:t>
            </a: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R11</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←R3; …</a:t>
            </a:r>
            <a:r>
              <a:rPr lang="en-US" altLang="zh-CN" sz="28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800" dirty="0">
                <a:solidFill>
                  <a:srgbClr val="FFFF00"/>
                </a:solidFill>
                <a:latin typeface="Consolas" panose="020B0609020204030204" pitchFamily="49" charset="0"/>
                <a:cs typeface="Consolas" panose="020B0609020204030204" pitchFamily="49" charset="0"/>
              </a:rPr>
              <a:t> </a:t>
            </a:r>
            <a:endParaRPr lang="en-US" altLang="zh-CN" sz="2800" dirty="0">
              <a:latin typeface="Consolas" panose="020B0609020204030204" pitchFamily="49" charset="0"/>
              <a:cs typeface="Consolas" panose="020B0609020204030204" pitchFamily="49" charset="0"/>
            </a:endParaRPr>
          </a:p>
        </p:txBody>
      </p:sp>
      <p:grpSp>
        <p:nvGrpSpPr>
          <p:cNvPr id="21" name="Group 20">
            <a:extLst>
              <a:ext uri="{FF2B5EF4-FFF2-40B4-BE49-F238E27FC236}">
                <a16:creationId xmlns:a16="http://schemas.microsoft.com/office/drawing/2014/main" id="{53AF8843-158C-0948-A491-EF45A864D4DA}"/>
              </a:ext>
            </a:extLst>
          </p:cNvPr>
          <p:cNvGrpSpPr/>
          <p:nvPr/>
        </p:nvGrpSpPr>
        <p:grpSpPr>
          <a:xfrm>
            <a:off x="5623560" y="1705674"/>
            <a:ext cx="2685458" cy="2341057"/>
            <a:chOff x="5770205" y="2655929"/>
            <a:chExt cx="2685458" cy="2341057"/>
          </a:xfrm>
        </p:grpSpPr>
        <p:sp>
          <p:nvSpPr>
            <p:cNvPr id="22" name="Rectangle 21">
              <a:extLst>
                <a:ext uri="{FF2B5EF4-FFF2-40B4-BE49-F238E27FC236}">
                  <a16:creationId xmlns:a16="http://schemas.microsoft.com/office/drawing/2014/main" id="{47BB8A8F-7F4E-F44B-896B-FC876541A30A}"/>
                </a:ext>
              </a:extLst>
            </p:cNvPr>
            <p:cNvSpPr>
              <a:spLocks noChangeArrowheads="1"/>
            </p:cNvSpPr>
            <p:nvPr/>
          </p:nvSpPr>
          <p:spPr bwMode="auto">
            <a:xfrm>
              <a:off x="5820727"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3" name="TextBox 22">
              <a:extLst>
                <a:ext uri="{FF2B5EF4-FFF2-40B4-BE49-F238E27FC236}">
                  <a16:creationId xmlns:a16="http://schemas.microsoft.com/office/drawing/2014/main" id="{FCF6BF08-B622-6E43-BBC1-7BEF490BAFC2}"/>
                </a:ext>
              </a:extLst>
            </p:cNvPr>
            <p:cNvSpPr txBox="1"/>
            <p:nvPr/>
          </p:nvSpPr>
          <p:spPr>
            <a:xfrm>
              <a:off x="5770205" y="2655929"/>
              <a:ext cx="484931" cy="276999"/>
            </a:xfrm>
            <a:prstGeom prst="rect">
              <a:avLst/>
            </a:prstGeom>
            <a:noFill/>
          </p:spPr>
          <p:txBody>
            <a:bodyPr wrap="square" rtlCol="0">
              <a:spAutoFit/>
            </a:bodyPr>
            <a:lstStyle/>
            <a:p>
              <a:r>
                <a:rPr lang="en-US" sz="1200" dirty="0"/>
                <a:t>R0</a:t>
              </a:r>
            </a:p>
          </p:txBody>
        </p:sp>
        <p:sp>
          <p:nvSpPr>
            <p:cNvPr id="24" name="Rectangle 23">
              <a:extLst>
                <a:ext uri="{FF2B5EF4-FFF2-40B4-BE49-F238E27FC236}">
                  <a16:creationId xmlns:a16="http://schemas.microsoft.com/office/drawing/2014/main" id="{D9A6B21C-AAA0-274F-929B-880CED8C5B47}"/>
                </a:ext>
              </a:extLst>
            </p:cNvPr>
            <p:cNvSpPr>
              <a:spLocks noChangeArrowheads="1"/>
            </p:cNvSpPr>
            <p:nvPr/>
          </p:nvSpPr>
          <p:spPr bwMode="auto">
            <a:xfrm>
              <a:off x="6479461"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5" name="TextBox 24">
              <a:extLst>
                <a:ext uri="{FF2B5EF4-FFF2-40B4-BE49-F238E27FC236}">
                  <a16:creationId xmlns:a16="http://schemas.microsoft.com/office/drawing/2014/main" id="{AE993A17-BC5F-A841-A2F4-C8CF1E055F78}"/>
                </a:ext>
              </a:extLst>
            </p:cNvPr>
            <p:cNvSpPr txBox="1"/>
            <p:nvPr/>
          </p:nvSpPr>
          <p:spPr>
            <a:xfrm>
              <a:off x="6428939" y="2655929"/>
              <a:ext cx="484931" cy="276999"/>
            </a:xfrm>
            <a:prstGeom prst="rect">
              <a:avLst/>
            </a:prstGeom>
            <a:noFill/>
          </p:spPr>
          <p:txBody>
            <a:bodyPr wrap="square" rtlCol="0">
              <a:spAutoFit/>
            </a:bodyPr>
            <a:lstStyle/>
            <a:p>
              <a:r>
                <a:rPr lang="en-US" sz="1200" dirty="0"/>
                <a:t>R1</a:t>
              </a:r>
            </a:p>
          </p:txBody>
        </p:sp>
        <p:sp>
          <p:nvSpPr>
            <p:cNvPr id="26" name="Rectangle 25">
              <a:extLst>
                <a:ext uri="{FF2B5EF4-FFF2-40B4-BE49-F238E27FC236}">
                  <a16:creationId xmlns:a16="http://schemas.microsoft.com/office/drawing/2014/main" id="{85F6645C-7ECF-CE4A-9F04-786872236E35}"/>
                </a:ext>
              </a:extLst>
            </p:cNvPr>
            <p:cNvSpPr>
              <a:spLocks noChangeArrowheads="1"/>
            </p:cNvSpPr>
            <p:nvPr/>
          </p:nvSpPr>
          <p:spPr bwMode="auto">
            <a:xfrm>
              <a:off x="7138195"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7" name="TextBox 26">
              <a:extLst>
                <a:ext uri="{FF2B5EF4-FFF2-40B4-BE49-F238E27FC236}">
                  <a16:creationId xmlns:a16="http://schemas.microsoft.com/office/drawing/2014/main" id="{2B950200-D953-4846-9EB1-E46418A243F7}"/>
                </a:ext>
              </a:extLst>
            </p:cNvPr>
            <p:cNvSpPr txBox="1"/>
            <p:nvPr/>
          </p:nvSpPr>
          <p:spPr>
            <a:xfrm>
              <a:off x="7087673" y="2655929"/>
              <a:ext cx="484931" cy="276999"/>
            </a:xfrm>
            <a:prstGeom prst="rect">
              <a:avLst/>
            </a:prstGeom>
            <a:noFill/>
          </p:spPr>
          <p:txBody>
            <a:bodyPr wrap="square" rtlCol="0">
              <a:spAutoFit/>
            </a:bodyPr>
            <a:lstStyle/>
            <a:p>
              <a:r>
                <a:rPr lang="en-US" sz="1200" dirty="0"/>
                <a:t>R2</a:t>
              </a:r>
            </a:p>
          </p:txBody>
        </p:sp>
        <p:sp>
          <p:nvSpPr>
            <p:cNvPr id="28" name="Rectangle 27">
              <a:extLst>
                <a:ext uri="{FF2B5EF4-FFF2-40B4-BE49-F238E27FC236}">
                  <a16:creationId xmlns:a16="http://schemas.microsoft.com/office/drawing/2014/main" id="{C3C8E08F-B319-BB45-8A8C-5EE5062DBB07}"/>
                </a:ext>
              </a:extLst>
            </p:cNvPr>
            <p:cNvSpPr>
              <a:spLocks noChangeArrowheads="1"/>
            </p:cNvSpPr>
            <p:nvPr/>
          </p:nvSpPr>
          <p:spPr bwMode="auto">
            <a:xfrm>
              <a:off x="7796929"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9" name="TextBox 28">
              <a:extLst>
                <a:ext uri="{FF2B5EF4-FFF2-40B4-BE49-F238E27FC236}">
                  <a16:creationId xmlns:a16="http://schemas.microsoft.com/office/drawing/2014/main" id="{E50F5140-E989-F848-A9A1-DB5F5E3D7853}"/>
                </a:ext>
              </a:extLst>
            </p:cNvPr>
            <p:cNvSpPr txBox="1"/>
            <p:nvPr/>
          </p:nvSpPr>
          <p:spPr>
            <a:xfrm>
              <a:off x="7746407" y="2655929"/>
              <a:ext cx="484931" cy="276999"/>
            </a:xfrm>
            <a:prstGeom prst="rect">
              <a:avLst/>
            </a:prstGeom>
            <a:noFill/>
          </p:spPr>
          <p:txBody>
            <a:bodyPr wrap="square" rtlCol="0">
              <a:spAutoFit/>
            </a:bodyPr>
            <a:lstStyle/>
            <a:p>
              <a:r>
                <a:rPr lang="en-US" sz="1200" dirty="0"/>
                <a:t>R3</a:t>
              </a:r>
            </a:p>
          </p:txBody>
        </p:sp>
        <p:sp>
          <p:nvSpPr>
            <p:cNvPr id="30" name="Rectangle 29">
              <a:extLst>
                <a:ext uri="{FF2B5EF4-FFF2-40B4-BE49-F238E27FC236}">
                  <a16:creationId xmlns:a16="http://schemas.microsoft.com/office/drawing/2014/main" id="{5FD76AFB-4F5B-2F41-87C3-2FECA30C5434}"/>
                </a:ext>
              </a:extLst>
            </p:cNvPr>
            <p:cNvSpPr>
              <a:spLocks noChangeArrowheads="1"/>
            </p:cNvSpPr>
            <p:nvPr/>
          </p:nvSpPr>
          <p:spPr bwMode="auto">
            <a:xfrm>
              <a:off x="5820727"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1" name="TextBox 30">
              <a:extLst>
                <a:ext uri="{FF2B5EF4-FFF2-40B4-BE49-F238E27FC236}">
                  <a16:creationId xmlns:a16="http://schemas.microsoft.com/office/drawing/2014/main" id="{1EFCDD32-AAC1-0547-80FA-30501E21791E}"/>
                </a:ext>
              </a:extLst>
            </p:cNvPr>
            <p:cNvSpPr txBox="1"/>
            <p:nvPr/>
          </p:nvSpPr>
          <p:spPr>
            <a:xfrm>
              <a:off x="5770205" y="3231635"/>
              <a:ext cx="484931" cy="276999"/>
            </a:xfrm>
            <a:prstGeom prst="rect">
              <a:avLst/>
            </a:prstGeom>
            <a:noFill/>
          </p:spPr>
          <p:txBody>
            <a:bodyPr wrap="square" rtlCol="0">
              <a:spAutoFit/>
            </a:bodyPr>
            <a:lstStyle/>
            <a:p>
              <a:r>
                <a:rPr lang="en-US" sz="1200" dirty="0"/>
                <a:t>R4</a:t>
              </a:r>
            </a:p>
          </p:txBody>
        </p:sp>
        <p:sp>
          <p:nvSpPr>
            <p:cNvPr id="32" name="Rectangle 31">
              <a:extLst>
                <a:ext uri="{FF2B5EF4-FFF2-40B4-BE49-F238E27FC236}">
                  <a16:creationId xmlns:a16="http://schemas.microsoft.com/office/drawing/2014/main" id="{3EC122DA-DEB2-A647-95BF-706300DDA550}"/>
                </a:ext>
              </a:extLst>
            </p:cNvPr>
            <p:cNvSpPr>
              <a:spLocks noChangeArrowheads="1"/>
            </p:cNvSpPr>
            <p:nvPr/>
          </p:nvSpPr>
          <p:spPr bwMode="auto">
            <a:xfrm>
              <a:off x="6479461"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3" name="TextBox 32">
              <a:extLst>
                <a:ext uri="{FF2B5EF4-FFF2-40B4-BE49-F238E27FC236}">
                  <a16:creationId xmlns:a16="http://schemas.microsoft.com/office/drawing/2014/main" id="{61BF5D6A-EC44-9549-AF09-E98622496688}"/>
                </a:ext>
              </a:extLst>
            </p:cNvPr>
            <p:cNvSpPr txBox="1"/>
            <p:nvPr/>
          </p:nvSpPr>
          <p:spPr>
            <a:xfrm>
              <a:off x="6428939" y="3231635"/>
              <a:ext cx="484931" cy="276999"/>
            </a:xfrm>
            <a:prstGeom prst="rect">
              <a:avLst/>
            </a:prstGeom>
            <a:noFill/>
          </p:spPr>
          <p:txBody>
            <a:bodyPr wrap="square" rtlCol="0">
              <a:spAutoFit/>
            </a:bodyPr>
            <a:lstStyle/>
            <a:p>
              <a:r>
                <a:rPr lang="en-US" sz="1200" dirty="0"/>
                <a:t>R5</a:t>
              </a:r>
            </a:p>
          </p:txBody>
        </p:sp>
        <p:sp>
          <p:nvSpPr>
            <p:cNvPr id="34" name="Rectangle 33">
              <a:extLst>
                <a:ext uri="{FF2B5EF4-FFF2-40B4-BE49-F238E27FC236}">
                  <a16:creationId xmlns:a16="http://schemas.microsoft.com/office/drawing/2014/main" id="{86F7480D-E5A9-2C48-A189-294DA286212F}"/>
                </a:ext>
              </a:extLst>
            </p:cNvPr>
            <p:cNvSpPr>
              <a:spLocks noChangeArrowheads="1"/>
            </p:cNvSpPr>
            <p:nvPr/>
          </p:nvSpPr>
          <p:spPr bwMode="auto">
            <a:xfrm>
              <a:off x="7138195"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5" name="TextBox 34">
              <a:extLst>
                <a:ext uri="{FF2B5EF4-FFF2-40B4-BE49-F238E27FC236}">
                  <a16:creationId xmlns:a16="http://schemas.microsoft.com/office/drawing/2014/main" id="{7E9E97E1-1708-AA40-8AB6-B9AF494E1B1D}"/>
                </a:ext>
              </a:extLst>
            </p:cNvPr>
            <p:cNvSpPr txBox="1"/>
            <p:nvPr/>
          </p:nvSpPr>
          <p:spPr>
            <a:xfrm>
              <a:off x="7087673" y="3231635"/>
              <a:ext cx="484931" cy="276999"/>
            </a:xfrm>
            <a:prstGeom prst="rect">
              <a:avLst/>
            </a:prstGeom>
            <a:noFill/>
          </p:spPr>
          <p:txBody>
            <a:bodyPr wrap="square" rtlCol="0">
              <a:spAutoFit/>
            </a:bodyPr>
            <a:lstStyle/>
            <a:p>
              <a:r>
                <a:rPr lang="en-US" sz="1200" dirty="0"/>
                <a:t>R6</a:t>
              </a:r>
            </a:p>
          </p:txBody>
        </p:sp>
        <p:sp>
          <p:nvSpPr>
            <p:cNvPr id="36" name="Rectangle 35">
              <a:extLst>
                <a:ext uri="{FF2B5EF4-FFF2-40B4-BE49-F238E27FC236}">
                  <a16:creationId xmlns:a16="http://schemas.microsoft.com/office/drawing/2014/main" id="{B4284F9F-2537-DE43-8620-F44BA68EE241}"/>
                </a:ext>
              </a:extLst>
            </p:cNvPr>
            <p:cNvSpPr>
              <a:spLocks noChangeArrowheads="1"/>
            </p:cNvSpPr>
            <p:nvPr/>
          </p:nvSpPr>
          <p:spPr bwMode="auto">
            <a:xfrm>
              <a:off x="7796929"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7" name="TextBox 36">
              <a:extLst>
                <a:ext uri="{FF2B5EF4-FFF2-40B4-BE49-F238E27FC236}">
                  <a16:creationId xmlns:a16="http://schemas.microsoft.com/office/drawing/2014/main" id="{602E9527-3BCA-EB4A-BE71-73175CFE8C5D}"/>
                </a:ext>
              </a:extLst>
            </p:cNvPr>
            <p:cNvSpPr txBox="1"/>
            <p:nvPr/>
          </p:nvSpPr>
          <p:spPr>
            <a:xfrm>
              <a:off x="7746407" y="3231635"/>
              <a:ext cx="484931" cy="276999"/>
            </a:xfrm>
            <a:prstGeom prst="rect">
              <a:avLst/>
            </a:prstGeom>
            <a:noFill/>
          </p:spPr>
          <p:txBody>
            <a:bodyPr wrap="square" rtlCol="0">
              <a:spAutoFit/>
            </a:bodyPr>
            <a:lstStyle/>
            <a:p>
              <a:r>
                <a:rPr lang="en-US" sz="1200" dirty="0"/>
                <a:t>R7</a:t>
              </a:r>
            </a:p>
          </p:txBody>
        </p:sp>
        <p:sp>
          <p:nvSpPr>
            <p:cNvPr id="38" name="Rectangle 37">
              <a:extLst>
                <a:ext uri="{FF2B5EF4-FFF2-40B4-BE49-F238E27FC236}">
                  <a16:creationId xmlns:a16="http://schemas.microsoft.com/office/drawing/2014/main" id="{345853D5-EB7B-E541-875F-824E4A7E3C21}"/>
                </a:ext>
              </a:extLst>
            </p:cNvPr>
            <p:cNvSpPr>
              <a:spLocks noChangeArrowheads="1"/>
            </p:cNvSpPr>
            <p:nvPr/>
          </p:nvSpPr>
          <p:spPr bwMode="auto">
            <a:xfrm>
              <a:off x="5820727"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9" name="TextBox 38">
              <a:extLst>
                <a:ext uri="{FF2B5EF4-FFF2-40B4-BE49-F238E27FC236}">
                  <a16:creationId xmlns:a16="http://schemas.microsoft.com/office/drawing/2014/main" id="{958F35C2-D7F1-BE4B-8DBF-8CF78C9628E6}"/>
                </a:ext>
              </a:extLst>
            </p:cNvPr>
            <p:cNvSpPr txBox="1"/>
            <p:nvPr/>
          </p:nvSpPr>
          <p:spPr>
            <a:xfrm>
              <a:off x="5770205" y="3807341"/>
              <a:ext cx="484931" cy="276999"/>
            </a:xfrm>
            <a:prstGeom prst="rect">
              <a:avLst/>
            </a:prstGeom>
            <a:noFill/>
          </p:spPr>
          <p:txBody>
            <a:bodyPr wrap="square" rtlCol="0">
              <a:spAutoFit/>
            </a:bodyPr>
            <a:lstStyle/>
            <a:p>
              <a:r>
                <a:rPr lang="en-US" sz="1200" dirty="0"/>
                <a:t>R8</a:t>
              </a:r>
            </a:p>
          </p:txBody>
        </p:sp>
        <p:sp>
          <p:nvSpPr>
            <p:cNvPr id="40" name="Rectangle 39">
              <a:extLst>
                <a:ext uri="{FF2B5EF4-FFF2-40B4-BE49-F238E27FC236}">
                  <a16:creationId xmlns:a16="http://schemas.microsoft.com/office/drawing/2014/main" id="{DEAEE0B7-A397-9440-B761-461A7173B698}"/>
                </a:ext>
              </a:extLst>
            </p:cNvPr>
            <p:cNvSpPr>
              <a:spLocks noChangeArrowheads="1"/>
            </p:cNvSpPr>
            <p:nvPr/>
          </p:nvSpPr>
          <p:spPr bwMode="auto">
            <a:xfrm>
              <a:off x="6479461"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0x0A</a:t>
              </a:r>
            </a:p>
          </p:txBody>
        </p:sp>
        <p:sp>
          <p:nvSpPr>
            <p:cNvPr id="41" name="TextBox 40">
              <a:extLst>
                <a:ext uri="{FF2B5EF4-FFF2-40B4-BE49-F238E27FC236}">
                  <a16:creationId xmlns:a16="http://schemas.microsoft.com/office/drawing/2014/main" id="{EE750539-90AD-7E45-8DD2-9854BD3A26F1}"/>
                </a:ext>
              </a:extLst>
            </p:cNvPr>
            <p:cNvSpPr txBox="1"/>
            <p:nvPr/>
          </p:nvSpPr>
          <p:spPr>
            <a:xfrm>
              <a:off x="6428939" y="3807341"/>
              <a:ext cx="484931" cy="276999"/>
            </a:xfrm>
            <a:prstGeom prst="rect">
              <a:avLst/>
            </a:prstGeom>
            <a:noFill/>
          </p:spPr>
          <p:txBody>
            <a:bodyPr wrap="square" rtlCol="0">
              <a:spAutoFit/>
            </a:bodyPr>
            <a:lstStyle/>
            <a:p>
              <a:r>
                <a:rPr lang="en-US" sz="1200" dirty="0"/>
                <a:t>R9</a:t>
              </a:r>
            </a:p>
          </p:txBody>
        </p:sp>
        <p:sp>
          <p:nvSpPr>
            <p:cNvPr id="42" name="Rectangle 41">
              <a:extLst>
                <a:ext uri="{FF2B5EF4-FFF2-40B4-BE49-F238E27FC236}">
                  <a16:creationId xmlns:a16="http://schemas.microsoft.com/office/drawing/2014/main" id="{97B7C9F3-DC4A-0F44-8F0C-488D5559CABD}"/>
                </a:ext>
              </a:extLst>
            </p:cNvPr>
            <p:cNvSpPr>
              <a:spLocks noChangeArrowheads="1"/>
            </p:cNvSpPr>
            <p:nvPr/>
          </p:nvSpPr>
          <p:spPr bwMode="auto">
            <a:xfrm>
              <a:off x="7138195"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3" name="TextBox 42">
              <a:extLst>
                <a:ext uri="{FF2B5EF4-FFF2-40B4-BE49-F238E27FC236}">
                  <a16:creationId xmlns:a16="http://schemas.microsoft.com/office/drawing/2014/main" id="{79A7DBBF-393F-2C49-9520-3B70C5E174CC}"/>
                </a:ext>
              </a:extLst>
            </p:cNvPr>
            <p:cNvSpPr txBox="1"/>
            <p:nvPr/>
          </p:nvSpPr>
          <p:spPr>
            <a:xfrm>
              <a:off x="7087673" y="3807341"/>
              <a:ext cx="484931" cy="276999"/>
            </a:xfrm>
            <a:prstGeom prst="rect">
              <a:avLst/>
            </a:prstGeom>
            <a:noFill/>
          </p:spPr>
          <p:txBody>
            <a:bodyPr wrap="square" rtlCol="0">
              <a:spAutoFit/>
            </a:bodyPr>
            <a:lstStyle/>
            <a:p>
              <a:r>
                <a:rPr lang="en-US" sz="1200" dirty="0"/>
                <a:t>R10</a:t>
              </a:r>
            </a:p>
          </p:txBody>
        </p:sp>
        <p:sp>
          <p:nvSpPr>
            <p:cNvPr id="44" name="Rectangle 43">
              <a:extLst>
                <a:ext uri="{FF2B5EF4-FFF2-40B4-BE49-F238E27FC236}">
                  <a16:creationId xmlns:a16="http://schemas.microsoft.com/office/drawing/2014/main" id="{A973389A-BC35-FC4A-90E9-09D282F3B3A1}"/>
                </a:ext>
              </a:extLst>
            </p:cNvPr>
            <p:cNvSpPr>
              <a:spLocks noChangeArrowheads="1"/>
            </p:cNvSpPr>
            <p:nvPr/>
          </p:nvSpPr>
          <p:spPr bwMode="auto">
            <a:xfrm>
              <a:off x="7796929"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5" name="TextBox 44">
              <a:extLst>
                <a:ext uri="{FF2B5EF4-FFF2-40B4-BE49-F238E27FC236}">
                  <a16:creationId xmlns:a16="http://schemas.microsoft.com/office/drawing/2014/main" id="{158046C5-F4B2-1040-9A47-075096BEE183}"/>
                </a:ext>
              </a:extLst>
            </p:cNvPr>
            <p:cNvSpPr txBox="1"/>
            <p:nvPr/>
          </p:nvSpPr>
          <p:spPr>
            <a:xfrm>
              <a:off x="7746407" y="3807341"/>
              <a:ext cx="484931" cy="276999"/>
            </a:xfrm>
            <a:prstGeom prst="rect">
              <a:avLst/>
            </a:prstGeom>
            <a:noFill/>
          </p:spPr>
          <p:txBody>
            <a:bodyPr wrap="square" rtlCol="0">
              <a:spAutoFit/>
            </a:bodyPr>
            <a:lstStyle/>
            <a:p>
              <a:r>
                <a:rPr lang="en-US" sz="1200" dirty="0"/>
                <a:t>R11</a:t>
              </a:r>
            </a:p>
          </p:txBody>
        </p:sp>
        <p:sp>
          <p:nvSpPr>
            <p:cNvPr id="46" name="Rectangle 45">
              <a:extLst>
                <a:ext uri="{FF2B5EF4-FFF2-40B4-BE49-F238E27FC236}">
                  <a16:creationId xmlns:a16="http://schemas.microsoft.com/office/drawing/2014/main" id="{89C3CACC-7A2F-D648-A785-83A5B2FB8A6A}"/>
                </a:ext>
              </a:extLst>
            </p:cNvPr>
            <p:cNvSpPr>
              <a:spLocks noChangeArrowheads="1"/>
            </p:cNvSpPr>
            <p:nvPr/>
          </p:nvSpPr>
          <p:spPr bwMode="auto">
            <a:xfrm>
              <a:off x="5820727"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7" name="TextBox 46">
              <a:extLst>
                <a:ext uri="{FF2B5EF4-FFF2-40B4-BE49-F238E27FC236}">
                  <a16:creationId xmlns:a16="http://schemas.microsoft.com/office/drawing/2014/main" id="{233DE669-1184-C646-80BC-18CC85A28BD2}"/>
                </a:ext>
              </a:extLst>
            </p:cNvPr>
            <p:cNvSpPr txBox="1"/>
            <p:nvPr/>
          </p:nvSpPr>
          <p:spPr>
            <a:xfrm>
              <a:off x="5770205" y="4383047"/>
              <a:ext cx="484931" cy="276999"/>
            </a:xfrm>
            <a:prstGeom prst="rect">
              <a:avLst/>
            </a:prstGeom>
            <a:noFill/>
          </p:spPr>
          <p:txBody>
            <a:bodyPr wrap="square" rtlCol="0">
              <a:spAutoFit/>
            </a:bodyPr>
            <a:lstStyle/>
            <a:p>
              <a:r>
                <a:rPr lang="en-US" sz="1200" dirty="0"/>
                <a:t>R12</a:t>
              </a:r>
            </a:p>
          </p:txBody>
        </p:sp>
        <p:sp>
          <p:nvSpPr>
            <p:cNvPr id="48" name="Rectangle 47">
              <a:extLst>
                <a:ext uri="{FF2B5EF4-FFF2-40B4-BE49-F238E27FC236}">
                  <a16:creationId xmlns:a16="http://schemas.microsoft.com/office/drawing/2014/main" id="{44013F33-0910-A343-A44A-2DA1656F56E0}"/>
                </a:ext>
              </a:extLst>
            </p:cNvPr>
            <p:cNvSpPr>
              <a:spLocks noChangeArrowheads="1"/>
            </p:cNvSpPr>
            <p:nvPr/>
          </p:nvSpPr>
          <p:spPr bwMode="auto">
            <a:xfrm>
              <a:off x="6479461"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9" name="TextBox 48">
              <a:extLst>
                <a:ext uri="{FF2B5EF4-FFF2-40B4-BE49-F238E27FC236}">
                  <a16:creationId xmlns:a16="http://schemas.microsoft.com/office/drawing/2014/main" id="{AC5040BF-20DA-604A-8C35-7A5A03C14B5E}"/>
                </a:ext>
              </a:extLst>
            </p:cNvPr>
            <p:cNvSpPr txBox="1"/>
            <p:nvPr/>
          </p:nvSpPr>
          <p:spPr>
            <a:xfrm>
              <a:off x="6428939" y="4383047"/>
              <a:ext cx="484931" cy="276999"/>
            </a:xfrm>
            <a:prstGeom prst="rect">
              <a:avLst/>
            </a:prstGeom>
            <a:noFill/>
          </p:spPr>
          <p:txBody>
            <a:bodyPr wrap="square" rtlCol="0">
              <a:spAutoFit/>
            </a:bodyPr>
            <a:lstStyle/>
            <a:p>
              <a:r>
                <a:rPr lang="en-US" sz="1200" dirty="0"/>
                <a:t>R13</a:t>
              </a:r>
            </a:p>
          </p:txBody>
        </p:sp>
        <p:sp>
          <p:nvSpPr>
            <p:cNvPr id="50" name="Rectangle 49">
              <a:extLst>
                <a:ext uri="{FF2B5EF4-FFF2-40B4-BE49-F238E27FC236}">
                  <a16:creationId xmlns:a16="http://schemas.microsoft.com/office/drawing/2014/main" id="{5F0C38AE-67DA-B64C-9FDA-F929129B5B69}"/>
                </a:ext>
              </a:extLst>
            </p:cNvPr>
            <p:cNvSpPr>
              <a:spLocks noChangeArrowheads="1"/>
            </p:cNvSpPr>
            <p:nvPr/>
          </p:nvSpPr>
          <p:spPr bwMode="auto">
            <a:xfrm>
              <a:off x="7138195"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51" name="TextBox 50">
              <a:extLst>
                <a:ext uri="{FF2B5EF4-FFF2-40B4-BE49-F238E27FC236}">
                  <a16:creationId xmlns:a16="http://schemas.microsoft.com/office/drawing/2014/main" id="{FBB5114C-6BAD-B749-883A-F72589B5847E}"/>
                </a:ext>
              </a:extLst>
            </p:cNvPr>
            <p:cNvSpPr txBox="1"/>
            <p:nvPr/>
          </p:nvSpPr>
          <p:spPr>
            <a:xfrm>
              <a:off x="7087673" y="4383047"/>
              <a:ext cx="484931" cy="276999"/>
            </a:xfrm>
            <a:prstGeom prst="rect">
              <a:avLst/>
            </a:prstGeom>
            <a:noFill/>
          </p:spPr>
          <p:txBody>
            <a:bodyPr wrap="square" rtlCol="0">
              <a:spAutoFit/>
            </a:bodyPr>
            <a:lstStyle/>
            <a:p>
              <a:r>
                <a:rPr lang="en-US" sz="1200" dirty="0"/>
                <a:t>R14</a:t>
              </a:r>
            </a:p>
          </p:txBody>
        </p:sp>
        <p:sp>
          <p:nvSpPr>
            <p:cNvPr id="52" name="Rectangle 51">
              <a:extLst>
                <a:ext uri="{FF2B5EF4-FFF2-40B4-BE49-F238E27FC236}">
                  <a16:creationId xmlns:a16="http://schemas.microsoft.com/office/drawing/2014/main" id="{50ADED6B-19FA-7E4A-8978-E5EAEBC4DB36}"/>
                </a:ext>
              </a:extLst>
            </p:cNvPr>
            <p:cNvSpPr>
              <a:spLocks noChangeArrowheads="1"/>
            </p:cNvSpPr>
            <p:nvPr/>
          </p:nvSpPr>
          <p:spPr bwMode="auto">
            <a:xfrm>
              <a:off x="7796929"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53" name="TextBox 52">
              <a:extLst>
                <a:ext uri="{FF2B5EF4-FFF2-40B4-BE49-F238E27FC236}">
                  <a16:creationId xmlns:a16="http://schemas.microsoft.com/office/drawing/2014/main" id="{B5EB943C-F116-F042-9113-C79B51854967}"/>
                </a:ext>
              </a:extLst>
            </p:cNvPr>
            <p:cNvSpPr txBox="1"/>
            <p:nvPr/>
          </p:nvSpPr>
          <p:spPr>
            <a:xfrm>
              <a:off x="7746407" y="4383047"/>
              <a:ext cx="484931" cy="276999"/>
            </a:xfrm>
            <a:prstGeom prst="rect">
              <a:avLst/>
            </a:prstGeom>
            <a:noFill/>
          </p:spPr>
          <p:txBody>
            <a:bodyPr wrap="square" rtlCol="0">
              <a:spAutoFit/>
            </a:bodyPr>
            <a:lstStyle/>
            <a:p>
              <a:r>
                <a:rPr lang="en-US" sz="1200"/>
                <a:t>R15</a:t>
              </a:r>
              <a:endParaRPr lang="en-US" sz="1200" dirty="0"/>
            </a:p>
          </p:txBody>
        </p:sp>
      </p:grpSp>
      <p:grpSp>
        <p:nvGrpSpPr>
          <p:cNvPr id="54" name="Group 53">
            <a:extLst>
              <a:ext uri="{FF2B5EF4-FFF2-40B4-BE49-F238E27FC236}">
                <a16:creationId xmlns:a16="http://schemas.microsoft.com/office/drawing/2014/main" id="{BA3DF6E8-7039-2F4B-9C81-E181ED3679A5}"/>
              </a:ext>
            </a:extLst>
          </p:cNvPr>
          <p:cNvGrpSpPr/>
          <p:nvPr/>
        </p:nvGrpSpPr>
        <p:grpSpPr>
          <a:xfrm>
            <a:off x="6319440" y="4396735"/>
            <a:ext cx="1447637" cy="878800"/>
            <a:chOff x="4544430" y="5364919"/>
            <a:chExt cx="1447637" cy="878800"/>
          </a:xfrm>
        </p:grpSpPr>
        <p:sp>
          <p:nvSpPr>
            <p:cNvPr id="55" name="Rectangle 54">
              <a:extLst>
                <a:ext uri="{FF2B5EF4-FFF2-40B4-BE49-F238E27FC236}">
                  <a16:creationId xmlns:a16="http://schemas.microsoft.com/office/drawing/2014/main" id="{3E0D796F-C91F-5E4F-8296-E303BEF22F96}"/>
                </a:ext>
              </a:extLst>
            </p:cNvPr>
            <p:cNvSpPr>
              <a:spLocks noChangeArrowheads="1"/>
            </p:cNvSpPr>
            <p:nvPr/>
          </p:nvSpPr>
          <p:spPr bwMode="auto">
            <a:xfrm>
              <a:off x="4544430" y="5480448"/>
              <a:ext cx="224325" cy="208182"/>
            </a:xfrm>
            <a:prstGeom prst="rect">
              <a:avLst/>
            </a:prstGeom>
            <a:solidFill>
              <a:srgbClr val="92D050"/>
            </a:solidFill>
            <a:ln w="38100">
              <a:solidFill>
                <a:schemeClr val="tx1"/>
              </a:solidFill>
              <a:miter lim="800000"/>
              <a:headEnd/>
              <a:tailEnd/>
            </a:ln>
            <a:effectLst/>
          </p:spPr>
          <p:txBody>
            <a:bodyPr wrap="none" anchor="ctr"/>
            <a:lstStyle/>
            <a:p>
              <a:pPr algn="ctr" eaLnBrk="0" hangingPunct="0"/>
              <a:endParaRPr lang="en-US" sz="2000" dirty="0">
                <a:latin typeface="Arial"/>
                <a:cs typeface="Arial"/>
              </a:endParaRPr>
            </a:p>
          </p:txBody>
        </p:sp>
        <p:sp>
          <p:nvSpPr>
            <p:cNvPr id="56" name="Rectangle 55">
              <a:extLst>
                <a:ext uri="{FF2B5EF4-FFF2-40B4-BE49-F238E27FC236}">
                  <a16:creationId xmlns:a16="http://schemas.microsoft.com/office/drawing/2014/main" id="{9147313D-9DCF-114F-AE69-4CC2418143BA}"/>
                </a:ext>
              </a:extLst>
            </p:cNvPr>
            <p:cNvSpPr>
              <a:spLocks noChangeArrowheads="1"/>
            </p:cNvSpPr>
            <p:nvPr/>
          </p:nvSpPr>
          <p:spPr bwMode="auto">
            <a:xfrm>
              <a:off x="4544430" y="5938250"/>
              <a:ext cx="224325" cy="208182"/>
            </a:xfrm>
            <a:prstGeom prst="rect">
              <a:avLst/>
            </a:prstGeom>
            <a:solidFill>
              <a:srgbClr val="FFC000"/>
            </a:solidFill>
            <a:ln w="38100">
              <a:solidFill>
                <a:schemeClr val="tx1"/>
              </a:solidFill>
              <a:miter lim="800000"/>
              <a:headEnd/>
              <a:tailEnd/>
            </a:ln>
            <a:effectLst/>
          </p:spPr>
          <p:txBody>
            <a:bodyPr wrap="none" anchor="ctr"/>
            <a:lstStyle/>
            <a:p>
              <a:pPr algn="ctr" eaLnBrk="0" hangingPunct="0"/>
              <a:endParaRPr lang="en-US" sz="2000" dirty="0">
                <a:latin typeface="Arial"/>
                <a:cs typeface="Arial"/>
              </a:endParaRPr>
            </a:p>
          </p:txBody>
        </p:sp>
        <p:sp>
          <p:nvSpPr>
            <p:cNvPr id="57" name="Rectangle 56">
              <a:extLst>
                <a:ext uri="{FF2B5EF4-FFF2-40B4-BE49-F238E27FC236}">
                  <a16:creationId xmlns:a16="http://schemas.microsoft.com/office/drawing/2014/main" id="{E6B4EF10-2350-7D4B-B823-C47CE918E65F}"/>
                </a:ext>
              </a:extLst>
            </p:cNvPr>
            <p:cNvSpPr/>
            <p:nvPr/>
          </p:nvSpPr>
          <p:spPr>
            <a:xfrm>
              <a:off x="4746215" y="5364919"/>
              <a:ext cx="1069524" cy="400110"/>
            </a:xfrm>
            <a:prstGeom prst="rect">
              <a:avLst/>
            </a:prstGeom>
          </p:spPr>
          <p:txBody>
            <a:bodyPr wrap="none">
              <a:spAutoFit/>
            </a:bodyPr>
            <a:lstStyle/>
            <a:p>
              <a:pPr algn="ctr" eaLnBrk="0" hangingPunct="0"/>
              <a:r>
                <a:rPr lang="en-US" dirty="0">
                  <a:latin typeface="Arial"/>
                  <a:cs typeface="Arial"/>
                </a:rPr>
                <a:t>Original</a:t>
              </a:r>
            </a:p>
          </p:txBody>
        </p:sp>
        <p:sp>
          <p:nvSpPr>
            <p:cNvPr id="58" name="Rectangle 57">
              <a:extLst>
                <a:ext uri="{FF2B5EF4-FFF2-40B4-BE49-F238E27FC236}">
                  <a16:creationId xmlns:a16="http://schemas.microsoft.com/office/drawing/2014/main" id="{8F25B2EC-5D58-C64B-91A3-445D2F1E1BB5}"/>
                </a:ext>
              </a:extLst>
            </p:cNvPr>
            <p:cNvSpPr/>
            <p:nvPr/>
          </p:nvSpPr>
          <p:spPr>
            <a:xfrm>
              <a:off x="4736595" y="5843609"/>
              <a:ext cx="1255472" cy="400110"/>
            </a:xfrm>
            <a:prstGeom prst="rect">
              <a:avLst/>
            </a:prstGeom>
          </p:spPr>
          <p:txBody>
            <a:bodyPr wrap="none">
              <a:spAutoFit/>
            </a:bodyPr>
            <a:lstStyle/>
            <a:p>
              <a:pPr algn="ctr" eaLnBrk="0" hangingPunct="0"/>
              <a:r>
                <a:rPr lang="en-US" dirty="0">
                  <a:latin typeface="Arial"/>
                  <a:cs typeface="Arial"/>
                </a:rPr>
                <a:t>Duplicate</a:t>
              </a:r>
            </a:p>
          </p:txBody>
        </p:sp>
      </p:grpSp>
      <p:grpSp>
        <p:nvGrpSpPr>
          <p:cNvPr id="59" name="Group 58">
            <a:extLst>
              <a:ext uri="{FF2B5EF4-FFF2-40B4-BE49-F238E27FC236}">
                <a16:creationId xmlns:a16="http://schemas.microsoft.com/office/drawing/2014/main" id="{DC00F42A-D201-234B-AD59-5F31C8EB0556}"/>
              </a:ext>
            </a:extLst>
          </p:cNvPr>
          <p:cNvGrpSpPr/>
          <p:nvPr/>
        </p:nvGrpSpPr>
        <p:grpSpPr>
          <a:xfrm>
            <a:off x="5623560" y="1709928"/>
            <a:ext cx="2685458" cy="2341057"/>
            <a:chOff x="5770205" y="2655929"/>
            <a:chExt cx="2685458" cy="2341057"/>
          </a:xfrm>
        </p:grpSpPr>
        <p:sp>
          <p:nvSpPr>
            <p:cNvPr id="60" name="Rectangle 59">
              <a:extLst>
                <a:ext uri="{FF2B5EF4-FFF2-40B4-BE49-F238E27FC236}">
                  <a16:creationId xmlns:a16="http://schemas.microsoft.com/office/drawing/2014/main" id="{A698B2AA-06E1-F94A-996A-11AABB54D292}"/>
                </a:ext>
              </a:extLst>
            </p:cNvPr>
            <p:cNvSpPr>
              <a:spLocks noChangeArrowheads="1"/>
            </p:cNvSpPr>
            <p:nvPr/>
          </p:nvSpPr>
          <p:spPr bwMode="auto">
            <a:xfrm>
              <a:off x="5820727"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61" name="TextBox 60">
              <a:extLst>
                <a:ext uri="{FF2B5EF4-FFF2-40B4-BE49-F238E27FC236}">
                  <a16:creationId xmlns:a16="http://schemas.microsoft.com/office/drawing/2014/main" id="{E204D8BA-5BD1-4240-84FF-092A1402CC7D}"/>
                </a:ext>
              </a:extLst>
            </p:cNvPr>
            <p:cNvSpPr txBox="1"/>
            <p:nvPr/>
          </p:nvSpPr>
          <p:spPr>
            <a:xfrm>
              <a:off x="5770205" y="2655929"/>
              <a:ext cx="484931" cy="276999"/>
            </a:xfrm>
            <a:prstGeom prst="rect">
              <a:avLst/>
            </a:prstGeom>
            <a:noFill/>
          </p:spPr>
          <p:txBody>
            <a:bodyPr wrap="square" rtlCol="0">
              <a:spAutoFit/>
            </a:bodyPr>
            <a:lstStyle/>
            <a:p>
              <a:r>
                <a:rPr lang="en-US" sz="1200" dirty="0"/>
                <a:t>R0</a:t>
              </a:r>
            </a:p>
          </p:txBody>
        </p:sp>
        <p:sp>
          <p:nvSpPr>
            <p:cNvPr id="62" name="Rectangle 61">
              <a:extLst>
                <a:ext uri="{FF2B5EF4-FFF2-40B4-BE49-F238E27FC236}">
                  <a16:creationId xmlns:a16="http://schemas.microsoft.com/office/drawing/2014/main" id="{89870C0D-AC3A-F84E-AB5E-CDAA27CA4AFF}"/>
                </a:ext>
              </a:extLst>
            </p:cNvPr>
            <p:cNvSpPr>
              <a:spLocks noChangeArrowheads="1"/>
            </p:cNvSpPr>
            <p:nvPr/>
          </p:nvSpPr>
          <p:spPr bwMode="auto">
            <a:xfrm>
              <a:off x="6479461"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0x02</a:t>
              </a:r>
            </a:p>
          </p:txBody>
        </p:sp>
        <p:sp>
          <p:nvSpPr>
            <p:cNvPr id="63" name="TextBox 62">
              <a:extLst>
                <a:ext uri="{FF2B5EF4-FFF2-40B4-BE49-F238E27FC236}">
                  <a16:creationId xmlns:a16="http://schemas.microsoft.com/office/drawing/2014/main" id="{B8DC63A7-1A0A-994E-96B5-7D8FC4501E4D}"/>
                </a:ext>
              </a:extLst>
            </p:cNvPr>
            <p:cNvSpPr txBox="1"/>
            <p:nvPr/>
          </p:nvSpPr>
          <p:spPr>
            <a:xfrm>
              <a:off x="6428939" y="2655929"/>
              <a:ext cx="484931" cy="276999"/>
            </a:xfrm>
            <a:prstGeom prst="rect">
              <a:avLst/>
            </a:prstGeom>
            <a:noFill/>
          </p:spPr>
          <p:txBody>
            <a:bodyPr wrap="square" rtlCol="0">
              <a:spAutoFit/>
            </a:bodyPr>
            <a:lstStyle/>
            <a:p>
              <a:r>
                <a:rPr lang="en-US" sz="1200" dirty="0"/>
                <a:t>R1</a:t>
              </a:r>
            </a:p>
          </p:txBody>
        </p:sp>
        <p:sp>
          <p:nvSpPr>
            <p:cNvPr id="64" name="Rectangle 63">
              <a:extLst>
                <a:ext uri="{FF2B5EF4-FFF2-40B4-BE49-F238E27FC236}">
                  <a16:creationId xmlns:a16="http://schemas.microsoft.com/office/drawing/2014/main" id="{878E29FC-4372-974A-9FC1-177451E4F19E}"/>
                </a:ext>
              </a:extLst>
            </p:cNvPr>
            <p:cNvSpPr>
              <a:spLocks noChangeArrowheads="1"/>
            </p:cNvSpPr>
            <p:nvPr/>
          </p:nvSpPr>
          <p:spPr bwMode="auto">
            <a:xfrm>
              <a:off x="7138195"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65" name="TextBox 64">
              <a:extLst>
                <a:ext uri="{FF2B5EF4-FFF2-40B4-BE49-F238E27FC236}">
                  <a16:creationId xmlns:a16="http://schemas.microsoft.com/office/drawing/2014/main" id="{2B374AED-6132-B34D-99C8-15F73960352A}"/>
                </a:ext>
              </a:extLst>
            </p:cNvPr>
            <p:cNvSpPr txBox="1"/>
            <p:nvPr/>
          </p:nvSpPr>
          <p:spPr>
            <a:xfrm>
              <a:off x="7087673" y="2655929"/>
              <a:ext cx="484931" cy="276999"/>
            </a:xfrm>
            <a:prstGeom prst="rect">
              <a:avLst/>
            </a:prstGeom>
            <a:noFill/>
          </p:spPr>
          <p:txBody>
            <a:bodyPr wrap="square" rtlCol="0">
              <a:spAutoFit/>
            </a:bodyPr>
            <a:lstStyle/>
            <a:p>
              <a:r>
                <a:rPr lang="en-US" sz="1200" dirty="0"/>
                <a:t>R2</a:t>
              </a:r>
            </a:p>
          </p:txBody>
        </p:sp>
        <p:sp>
          <p:nvSpPr>
            <p:cNvPr id="66" name="Rectangle 65">
              <a:extLst>
                <a:ext uri="{FF2B5EF4-FFF2-40B4-BE49-F238E27FC236}">
                  <a16:creationId xmlns:a16="http://schemas.microsoft.com/office/drawing/2014/main" id="{22424C04-C78C-3849-9287-ABBF259C74DD}"/>
                </a:ext>
              </a:extLst>
            </p:cNvPr>
            <p:cNvSpPr>
              <a:spLocks noChangeArrowheads="1"/>
            </p:cNvSpPr>
            <p:nvPr/>
          </p:nvSpPr>
          <p:spPr bwMode="auto">
            <a:xfrm>
              <a:off x="7796929"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67" name="TextBox 66">
              <a:extLst>
                <a:ext uri="{FF2B5EF4-FFF2-40B4-BE49-F238E27FC236}">
                  <a16:creationId xmlns:a16="http://schemas.microsoft.com/office/drawing/2014/main" id="{E8D07087-423B-F14D-B6AC-8838A13908E5}"/>
                </a:ext>
              </a:extLst>
            </p:cNvPr>
            <p:cNvSpPr txBox="1"/>
            <p:nvPr/>
          </p:nvSpPr>
          <p:spPr>
            <a:xfrm>
              <a:off x="7746407" y="2655929"/>
              <a:ext cx="484931" cy="276999"/>
            </a:xfrm>
            <a:prstGeom prst="rect">
              <a:avLst/>
            </a:prstGeom>
            <a:noFill/>
          </p:spPr>
          <p:txBody>
            <a:bodyPr wrap="square" rtlCol="0">
              <a:spAutoFit/>
            </a:bodyPr>
            <a:lstStyle/>
            <a:p>
              <a:r>
                <a:rPr lang="en-US" sz="1200" dirty="0"/>
                <a:t>R3</a:t>
              </a:r>
            </a:p>
          </p:txBody>
        </p:sp>
        <p:sp>
          <p:nvSpPr>
            <p:cNvPr id="68" name="Rectangle 67">
              <a:extLst>
                <a:ext uri="{FF2B5EF4-FFF2-40B4-BE49-F238E27FC236}">
                  <a16:creationId xmlns:a16="http://schemas.microsoft.com/office/drawing/2014/main" id="{E081F194-E79C-AE43-AA80-EA97A61DEFB5}"/>
                </a:ext>
              </a:extLst>
            </p:cNvPr>
            <p:cNvSpPr>
              <a:spLocks noChangeArrowheads="1"/>
            </p:cNvSpPr>
            <p:nvPr/>
          </p:nvSpPr>
          <p:spPr bwMode="auto">
            <a:xfrm>
              <a:off x="5820727"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69" name="TextBox 68">
              <a:extLst>
                <a:ext uri="{FF2B5EF4-FFF2-40B4-BE49-F238E27FC236}">
                  <a16:creationId xmlns:a16="http://schemas.microsoft.com/office/drawing/2014/main" id="{F0A0AD58-1B44-6C40-84A7-BD5D5E2A2A30}"/>
                </a:ext>
              </a:extLst>
            </p:cNvPr>
            <p:cNvSpPr txBox="1"/>
            <p:nvPr/>
          </p:nvSpPr>
          <p:spPr>
            <a:xfrm>
              <a:off x="5770205" y="3231635"/>
              <a:ext cx="484931" cy="276999"/>
            </a:xfrm>
            <a:prstGeom prst="rect">
              <a:avLst/>
            </a:prstGeom>
            <a:noFill/>
          </p:spPr>
          <p:txBody>
            <a:bodyPr wrap="square" rtlCol="0">
              <a:spAutoFit/>
            </a:bodyPr>
            <a:lstStyle/>
            <a:p>
              <a:r>
                <a:rPr lang="en-US" sz="1200" dirty="0"/>
                <a:t>R4</a:t>
              </a:r>
            </a:p>
          </p:txBody>
        </p:sp>
        <p:sp>
          <p:nvSpPr>
            <p:cNvPr id="70" name="Rectangle 69">
              <a:extLst>
                <a:ext uri="{FF2B5EF4-FFF2-40B4-BE49-F238E27FC236}">
                  <a16:creationId xmlns:a16="http://schemas.microsoft.com/office/drawing/2014/main" id="{1428D7C6-1BE3-0A40-877E-02198C13785E}"/>
                </a:ext>
              </a:extLst>
            </p:cNvPr>
            <p:cNvSpPr>
              <a:spLocks noChangeArrowheads="1"/>
            </p:cNvSpPr>
            <p:nvPr/>
          </p:nvSpPr>
          <p:spPr bwMode="auto">
            <a:xfrm>
              <a:off x="6479461"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71" name="TextBox 70">
              <a:extLst>
                <a:ext uri="{FF2B5EF4-FFF2-40B4-BE49-F238E27FC236}">
                  <a16:creationId xmlns:a16="http://schemas.microsoft.com/office/drawing/2014/main" id="{2EF818F8-D910-B148-BEB5-856AD0749EA6}"/>
                </a:ext>
              </a:extLst>
            </p:cNvPr>
            <p:cNvSpPr txBox="1"/>
            <p:nvPr/>
          </p:nvSpPr>
          <p:spPr>
            <a:xfrm>
              <a:off x="6428939" y="3231635"/>
              <a:ext cx="484931" cy="276999"/>
            </a:xfrm>
            <a:prstGeom prst="rect">
              <a:avLst/>
            </a:prstGeom>
            <a:noFill/>
          </p:spPr>
          <p:txBody>
            <a:bodyPr wrap="square" rtlCol="0">
              <a:spAutoFit/>
            </a:bodyPr>
            <a:lstStyle/>
            <a:p>
              <a:r>
                <a:rPr lang="en-US" sz="1200" dirty="0"/>
                <a:t>R5</a:t>
              </a:r>
            </a:p>
          </p:txBody>
        </p:sp>
        <p:sp>
          <p:nvSpPr>
            <p:cNvPr id="72" name="Rectangle 71">
              <a:extLst>
                <a:ext uri="{FF2B5EF4-FFF2-40B4-BE49-F238E27FC236}">
                  <a16:creationId xmlns:a16="http://schemas.microsoft.com/office/drawing/2014/main" id="{09C40583-5023-1B4C-85D1-4C837D5D2CF3}"/>
                </a:ext>
              </a:extLst>
            </p:cNvPr>
            <p:cNvSpPr>
              <a:spLocks noChangeArrowheads="1"/>
            </p:cNvSpPr>
            <p:nvPr/>
          </p:nvSpPr>
          <p:spPr bwMode="auto">
            <a:xfrm>
              <a:off x="7138195"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73" name="TextBox 72">
              <a:extLst>
                <a:ext uri="{FF2B5EF4-FFF2-40B4-BE49-F238E27FC236}">
                  <a16:creationId xmlns:a16="http://schemas.microsoft.com/office/drawing/2014/main" id="{805333F9-4F7C-694C-A08D-AE27BD95ED59}"/>
                </a:ext>
              </a:extLst>
            </p:cNvPr>
            <p:cNvSpPr txBox="1"/>
            <p:nvPr/>
          </p:nvSpPr>
          <p:spPr>
            <a:xfrm>
              <a:off x="7087673" y="3231635"/>
              <a:ext cx="484931" cy="276999"/>
            </a:xfrm>
            <a:prstGeom prst="rect">
              <a:avLst/>
            </a:prstGeom>
            <a:noFill/>
          </p:spPr>
          <p:txBody>
            <a:bodyPr wrap="square" rtlCol="0">
              <a:spAutoFit/>
            </a:bodyPr>
            <a:lstStyle/>
            <a:p>
              <a:r>
                <a:rPr lang="en-US" sz="1200" dirty="0"/>
                <a:t>R6</a:t>
              </a:r>
            </a:p>
          </p:txBody>
        </p:sp>
        <p:sp>
          <p:nvSpPr>
            <p:cNvPr id="74" name="Rectangle 73">
              <a:extLst>
                <a:ext uri="{FF2B5EF4-FFF2-40B4-BE49-F238E27FC236}">
                  <a16:creationId xmlns:a16="http://schemas.microsoft.com/office/drawing/2014/main" id="{33A1DAB4-668E-7646-809C-A7338CE0FBCC}"/>
                </a:ext>
              </a:extLst>
            </p:cNvPr>
            <p:cNvSpPr>
              <a:spLocks noChangeArrowheads="1"/>
            </p:cNvSpPr>
            <p:nvPr/>
          </p:nvSpPr>
          <p:spPr bwMode="auto">
            <a:xfrm>
              <a:off x="7796929"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75" name="TextBox 74">
              <a:extLst>
                <a:ext uri="{FF2B5EF4-FFF2-40B4-BE49-F238E27FC236}">
                  <a16:creationId xmlns:a16="http://schemas.microsoft.com/office/drawing/2014/main" id="{568C4FEA-489F-EC4F-BAC4-49906CE0085D}"/>
                </a:ext>
              </a:extLst>
            </p:cNvPr>
            <p:cNvSpPr txBox="1"/>
            <p:nvPr/>
          </p:nvSpPr>
          <p:spPr>
            <a:xfrm>
              <a:off x="7746407" y="3231635"/>
              <a:ext cx="484931" cy="276999"/>
            </a:xfrm>
            <a:prstGeom prst="rect">
              <a:avLst/>
            </a:prstGeom>
            <a:noFill/>
          </p:spPr>
          <p:txBody>
            <a:bodyPr wrap="square" rtlCol="0">
              <a:spAutoFit/>
            </a:bodyPr>
            <a:lstStyle/>
            <a:p>
              <a:r>
                <a:rPr lang="en-US" sz="1200" dirty="0"/>
                <a:t>R7</a:t>
              </a:r>
            </a:p>
          </p:txBody>
        </p:sp>
        <p:sp>
          <p:nvSpPr>
            <p:cNvPr id="76" name="Rectangle 75">
              <a:extLst>
                <a:ext uri="{FF2B5EF4-FFF2-40B4-BE49-F238E27FC236}">
                  <a16:creationId xmlns:a16="http://schemas.microsoft.com/office/drawing/2014/main" id="{081BE411-ADED-BB4E-9D1E-F8810C0BA851}"/>
                </a:ext>
              </a:extLst>
            </p:cNvPr>
            <p:cNvSpPr>
              <a:spLocks noChangeArrowheads="1"/>
            </p:cNvSpPr>
            <p:nvPr/>
          </p:nvSpPr>
          <p:spPr bwMode="auto">
            <a:xfrm>
              <a:off x="5820727"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77" name="TextBox 76">
              <a:extLst>
                <a:ext uri="{FF2B5EF4-FFF2-40B4-BE49-F238E27FC236}">
                  <a16:creationId xmlns:a16="http://schemas.microsoft.com/office/drawing/2014/main" id="{7D69CDFB-436D-4A48-9771-4688B247B60B}"/>
                </a:ext>
              </a:extLst>
            </p:cNvPr>
            <p:cNvSpPr txBox="1"/>
            <p:nvPr/>
          </p:nvSpPr>
          <p:spPr>
            <a:xfrm>
              <a:off x="5770205" y="3807341"/>
              <a:ext cx="484931" cy="276999"/>
            </a:xfrm>
            <a:prstGeom prst="rect">
              <a:avLst/>
            </a:prstGeom>
            <a:noFill/>
          </p:spPr>
          <p:txBody>
            <a:bodyPr wrap="square" rtlCol="0">
              <a:spAutoFit/>
            </a:bodyPr>
            <a:lstStyle/>
            <a:p>
              <a:r>
                <a:rPr lang="en-US" sz="1200" dirty="0"/>
                <a:t>R8</a:t>
              </a:r>
            </a:p>
          </p:txBody>
        </p:sp>
        <p:sp>
          <p:nvSpPr>
            <p:cNvPr id="78" name="Rectangle 77">
              <a:extLst>
                <a:ext uri="{FF2B5EF4-FFF2-40B4-BE49-F238E27FC236}">
                  <a16:creationId xmlns:a16="http://schemas.microsoft.com/office/drawing/2014/main" id="{F4ABCD7D-9F46-B145-B1CA-CE50C6C44927}"/>
                </a:ext>
              </a:extLst>
            </p:cNvPr>
            <p:cNvSpPr>
              <a:spLocks noChangeArrowheads="1"/>
            </p:cNvSpPr>
            <p:nvPr/>
          </p:nvSpPr>
          <p:spPr bwMode="auto">
            <a:xfrm>
              <a:off x="6479461"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0x0A</a:t>
              </a:r>
            </a:p>
          </p:txBody>
        </p:sp>
        <p:sp>
          <p:nvSpPr>
            <p:cNvPr id="79" name="TextBox 78">
              <a:extLst>
                <a:ext uri="{FF2B5EF4-FFF2-40B4-BE49-F238E27FC236}">
                  <a16:creationId xmlns:a16="http://schemas.microsoft.com/office/drawing/2014/main" id="{13819DBD-9ABF-7949-BDC6-0E5FBAE1082A}"/>
                </a:ext>
              </a:extLst>
            </p:cNvPr>
            <p:cNvSpPr txBox="1"/>
            <p:nvPr/>
          </p:nvSpPr>
          <p:spPr>
            <a:xfrm>
              <a:off x="6428939" y="3807341"/>
              <a:ext cx="484931" cy="276999"/>
            </a:xfrm>
            <a:prstGeom prst="rect">
              <a:avLst/>
            </a:prstGeom>
            <a:noFill/>
          </p:spPr>
          <p:txBody>
            <a:bodyPr wrap="square" rtlCol="0">
              <a:spAutoFit/>
            </a:bodyPr>
            <a:lstStyle/>
            <a:p>
              <a:r>
                <a:rPr lang="en-US" sz="1200" dirty="0"/>
                <a:t>R9</a:t>
              </a:r>
            </a:p>
          </p:txBody>
        </p:sp>
        <p:sp>
          <p:nvSpPr>
            <p:cNvPr id="80" name="Rectangle 79">
              <a:extLst>
                <a:ext uri="{FF2B5EF4-FFF2-40B4-BE49-F238E27FC236}">
                  <a16:creationId xmlns:a16="http://schemas.microsoft.com/office/drawing/2014/main" id="{4C46CE13-8B11-2B48-ABA3-27C54B97CD26}"/>
                </a:ext>
              </a:extLst>
            </p:cNvPr>
            <p:cNvSpPr>
              <a:spLocks noChangeArrowheads="1"/>
            </p:cNvSpPr>
            <p:nvPr/>
          </p:nvSpPr>
          <p:spPr bwMode="auto">
            <a:xfrm>
              <a:off x="7138195"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1" name="TextBox 80">
              <a:extLst>
                <a:ext uri="{FF2B5EF4-FFF2-40B4-BE49-F238E27FC236}">
                  <a16:creationId xmlns:a16="http://schemas.microsoft.com/office/drawing/2014/main" id="{2AB6FF9D-5EB9-934A-A3F5-41F95073F405}"/>
                </a:ext>
              </a:extLst>
            </p:cNvPr>
            <p:cNvSpPr txBox="1"/>
            <p:nvPr/>
          </p:nvSpPr>
          <p:spPr>
            <a:xfrm>
              <a:off x="7087673" y="3807341"/>
              <a:ext cx="484931" cy="276999"/>
            </a:xfrm>
            <a:prstGeom prst="rect">
              <a:avLst/>
            </a:prstGeom>
            <a:noFill/>
          </p:spPr>
          <p:txBody>
            <a:bodyPr wrap="square" rtlCol="0">
              <a:spAutoFit/>
            </a:bodyPr>
            <a:lstStyle/>
            <a:p>
              <a:r>
                <a:rPr lang="en-US" sz="1200" dirty="0"/>
                <a:t>R10</a:t>
              </a:r>
            </a:p>
          </p:txBody>
        </p:sp>
        <p:sp>
          <p:nvSpPr>
            <p:cNvPr id="82" name="Rectangle 81">
              <a:extLst>
                <a:ext uri="{FF2B5EF4-FFF2-40B4-BE49-F238E27FC236}">
                  <a16:creationId xmlns:a16="http://schemas.microsoft.com/office/drawing/2014/main" id="{36130351-7DFB-9F4A-BAA4-39553D94D2E7}"/>
                </a:ext>
              </a:extLst>
            </p:cNvPr>
            <p:cNvSpPr>
              <a:spLocks noChangeArrowheads="1"/>
            </p:cNvSpPr>
            <p:nvPr/>
          </p:nvSpPr>
          <p:spPr bwMode="auto">
            <a:xfrm>
              <a:off x="7796929"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3" name="TextBox 82">
              <a:extLst>
                <a:ext uri="{FF2B5EF4-FFF2-40B4-BE49-F238E27FC236}">
                  <a16:creationId xmlns:a16="http://schemas.microsoft.com/office/drawing/2014/main" id="{2322BCE6-DEC6-2142-9FB6-35A17DC1313C}"/>
                </a:ext>
              </a:extLst>
            </p:cNvPr>
            <p:cNvSpPr txBox="1"/>
            <p:nvPr/>
          </p:nvSpPr>
          <p:spPr>
            <a:xfrm>
              <a:off x="7746407" y="3807341"/>
              <a:ext cx="484931" cy="276999"/>
            </a:xfrm>
            <a:prstGeom prst="rect">
              <a:avLst/>
            </a:prstGeom>
            <a:noFill/>
          </p:spPr>
          <p:txBody>
            <a:bodyPr wrap="square" rtlCol="0">
              <a:spAutoFit/>
            </a:bodyPr>
            <a:lstStyle/>
            <a:p>
              <a:r>
                <a:rPr lang="en-US" sz="1200" dirty="0"/>
                <a:t>R11</a:t>
              </a:r>
            </a:p>
          </p:txBody>
        </p:sp>
        <p:sp>
          <p:nvSpPr>
            <p:cNvPr id="84" name="Rectangle 83">
              <a:extLst>
                <a:ext uri="{FF2B5EF4-FFF2-40B4-BE49-F238E27FC236}">
                  <a16:creationId xmlns:a16="http://schemas.microsoft.com/office/drawing/2014/main" id="{356BFA73-E6B0-DD45-8C5B-B5FCD314EA47}"/>
                </a:ext>
              </a:extLst>
            </p:cNvPr>
            <p:cNvSpPr>
              <a:spLocks noChangeArrowheads="1"/>
            </p:cNvSpPr>
            <p:nvPr/>
          </p:nvSpPr>
          <p:spPr bwMode="auto">
            <a:xfrm>
              <a:off x="5820727"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5" name="TextBox 84">
              <a:extLst>
                <a:ext uri="{FF2B5EF4-FFF2-40B4-BE49-F238E27FC236}">
                  <a16:creationId xmlns:a16="http://schemas.microsoft.com/office/drawing/2014/main" id="{7D112A48-9B4A-5B4C-8B74-DC380BED5D17}"/>
                </a:ext>
              </a:extLst>
            </p:cNvPr>
            <p:cNvSpPr txBox="1"/>
            <p:nvPr/>
          </p:nvSpPr>
          <p:spPr>
            <a:xfrm>
              <a:off x="5770205" y="4383047"/>
              <a:ext cx="484931" cy="276999"/>
            </a:xfrm>
            <a:prstGeom prst="rect">
              <a:avLst/>
            </a:prstGeom>
            <a:noFill/>
          </p:spPr>
          <p:txBody>
            <a:bodyPr wrap="square" rtlCol="0">
              <a:spAutoFit/>
            </a:bodyPr>
            <a:lstStyle/>
            <a:p>
              <a:r>
                <a:rPr lang="en-US" sz="1200" dirty="0"/>
                <a:t>R12</a:t>
              </a:r>
            </a:p>
          </p:txBody>
        </p:sp>
        <p:sp>
          <p:nvSpPr>
            <p:cNvPr id="86" name="Rectangle 85">
              <a:extLst>
                <a:ext uri="{FF2B5EF4-FFF2-40B4-BE49-F238E27FC236}">
                  <a16:creationId xmlns:a16="http://schemas.microsoft.com/office/drawing/2014/main" id="{E02D9F72-A09A-3645-8174-36CBF4156C42}"/>
                </a:ext>
              </a:extLst>
            </p:cNvPr>
            <p:cNvSpPr>
              <a:spLocks noChangeArrowheads="1"/>
            </p:cNvSpPr>
            <p:nvPr/>
          </p:nvSpPr>
          <p:spPr bwMode="auto">
            <a:xfrm>
              <a:off x="6479461"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7" name="TextBox 86">
              <a:extLst>
                <a:ext uri="{FF2B5EF4-FFF2-40B4-BE49-F238E27FC236}">
                  <a16:creationId xmlns:a16="http://schemas.microsoft.com/office/drawing/2014/main" id="{7996ABDC-3985-C240-9941-9034B35761F1}"/>
                </a:ext>
              </a:extLst>
            </p:cNvPr>
            <p:cNvSpPr txBox="1"/>
            <p:nvPr/>
          </p:nvSpPr>
          <p:spPr>
            <a:xfrm>
              <a:off x="6428939" y="4383047"/>
              <a:ext cx="484931" cy="276999"/>
            </a:xfrm>
            <a:prstGeom prst="rect">
              <a:avLst/>
            </a:prstGeom>
            <a:noFill/>
          </p:spPr>
          <p:txBody>
            <a:bodyPr wrap="square" rtlCol="0">
              <a:spAutoFit/>
            </a:bodyPr>
            <a:lstStyle/>
            <a:p>
              <a:r>
                <a:rPr lang="en-US" sz="1200" dirty="0"/>
                <a:t>R13</a:t>
              </a:r>
            </a:p>
          </p:txBody>
        </p:sp>
        <p:sp>
          <p:nvSpPr>
            <p:cNvPr id="88" name="Rectangle 87">
              <a:extLst>
                <a:ext uri="{FF2B5EF4-FFF2-40B4-BE49-F238E27FC236}">
                  <a16:creationId xmlns:a16="http://schemas.microsoft.com/office/drawing/2014/main" id="{6A680534-4D57-9F43-A3FE-99B9443EA5BE}"/>
                </a:ext>
              </a:extLst>
            </p:cNvPr>
            <p:cNvSpPr>
              <a:spLocks noChangeArrowheads="1"/>
            </p:cNvSpPr>
            <p:nvPr/>
          </p:nvSpPr>
          <p:spPr bwMode="auto">
            <a:xfrm>
              <a:off x="7138195"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9" name="TextBox 88">
              <a:extLst>
                <a:ext uri="{FF2B5EF4-FFF2-40B4-BE49-F238E27FC236}">
                  <a16:creationId xmlns:a16="http://schemas.microsoft.com/office/drawing/2014/main" id="{093973CB-5158-F04F-85CE-0F2FAD60A528}"/>
                </a:ext>
              </a:extLst>
            </p:cNvPr>
            <p:cNvSpPr txBox="1"/>
            <p:nvPr/>
          </p:nvSpPr>
          <p:spPr>
            <a:xfrm>
              <a:off x="7087673" y="4383047"/>
              <a:ext cx="484931" cy="276999"/>
            </a:xfrm>
            <a:prstGeom prst="rect">
              <a:avLst/>
            </a:prstGeom>
            <a:noFill/>
          </p:spPr>
          <p:txBody>
            <a:bodyPr wrap="square" rtlCol="0">
              <a:spAutoFit/>
            </a:bodyPr>
            <a:lstStyle/>
            <a:p>
              <a:r>
                <a:rPr lang="en-US" sz="1200" dirty="0"/>
                <a:t>R14</a:t>
              </a:r>
            </a:p>
          </p:txBody>
        </p:sp>
        <p:sp>
          <p:nvSpPr>
            <p:cNvPr id="90" name="Rectangle 89">
              <a:extLst>
                <a:ext uri="{FF2B5EF4-FFF2-40B4-BE49-F238E27FC236}">
                  <a16:creationId xmlns:a16="http://schemas.microsoft.com/office/drawing/2014/main" id="{ACE63C7A-309F-074E-B8DE-BC760F0342DF}"/>
                </a:ext>
              </a:extLst>
            </p:cNvPr>
            <p:cNvSpPr>
              <a:spLocks noChangeArrowheads="1"/>
            </p:cNvSpPr>
            <p:nvPr/>
          </p:nvSpPr>
          <p:spPr bwMode="auto">
            <a:xfrm>
              <a:off x="7796929"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91" name="TextBox 90">
              <a:extLst>
                <a:ext uri="{FF2B5EF4-FFF2-40B4-BE49-F238E27FC236}">
                  <a16:creationId xmlns:a16="http://schemas.microsoft.com/office/drawing/2014/main" id="{63862FE5-1DD0-064E-9701-91FE678E2617}"/>
                </a:ext>
              </a:extLst>
            </p:cNvPr>
            <p:cNvSpPr txBox="1"/>
            <p:nvPr/>
          </p:nvSpPr>
          <p:spPr>
            <a:xfrm>
              <a:off x="7746407" y="4383047"/>
              <a:ext cx="484931" cy="276999"/>
            </a:xfrm>
            <a:prstGeom prst="rect">
              <a:avLst/>
            </a:prstGeom>
            <a:noFill/>
          </p:spPr>
          <p:txBody>
            <a:bodyPr wrap="square" rtlCol="0">
              <a:spAutoFit/>
            </a:bodyPr>
            <a:lstStyle/>
            <a:p>
              <a:r>
                <a:rPr lang="en-US" sz="1200"/>
                <a:t>R15</a:t>
              </a:r>
              <a:endParaRPr lang="en-US" sz="1200" dirty="0"/>
            </a:p>
          </p:txBody>
        </p:sp>
      </p:grpSp>
      <p:grpSp>
        <p:nvGrpSpPr>
          <p:cNvPr id="92" name="Group 91">
            <a:extLst>
              <a:ext uri="{FF2B5EF4-FFF2-40B4-BE49-F238E27FC236}">
                <a16:creationId xmlns:a16="http://schemas.microsoft.com/office/drawing/2014/main" id="{581B14EF-8772-4942-BF18-10C214466118}"/>
              </a:ext>
            </a:extLst>
          </p:cNvPr>
          <p:cNvGrpSpPr/>
          <p:nvPr/>
        </p:nvGrpSpPr>
        <p:grpSpPr>
          <a:xfrm>
            <a:off x="5623560" y="1709928"/>
            <a:ext cx="2685458" cy="2341057"/>
            <a:chOff x="5770205" y="2655929"/>
            <a:chExt cx="2685458" cy="2341057"/>
          </a:xfrm>
        </p:grpSpPr>
        <p:sp>
          <p:nvSpPr>
            <p:cNvPr id="93" name="Rectangle 92">
              <a:extLst>
                <a:ext uri="{FF2B5EF4-FFF2-40B4-BE49-F238E27FC236}">
                  <a16:creationId xmlns:a16="http://schemas.microsoft.com/office/drawing/2014/main" id="{833FB57D-1B41-6041-BC41-285F6669DC13}"/>
                </a:ext>
              </a:extLst>
            </p:cNvPr>
            <p:cNvSpPr>
              <a:spLocks noChangeArrowheads="1"/>
            </p:cNvSpPr>
            <p:nvPr/>
          </p:nvSpPr>
          <p:spPr bwMode="auto">
            <a:xfrm>
              <a:off x="5820727"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94" name="TextBox 93">
              <a:extLst>
                <a:ext uri="{FF2B5EF4-FFF2-40B4-BE49-F238E27FC236}">
                  <a16:creationId xmlns:a16="http://schemas.microsoft.com/office/drawing/2014/main" id="{8E76DCB5-0575-7D40-97DA-F5F752F6F388}"/>
                </a:ext>
              </a:extLst>
            </p:cNvPr>
            <p:cNvSpPr txBox="1"/>
            <p:nvPr/>
          </p:nvSpPr>
          <p:spPr>
            <a:xfrm>
              <a:off x="5770205" y="2655929"/>
              <a:ext cx="484931" cy="276999"/>
            </a:xfrm>
            <a:prstGeom prst="rect">
              <a:avLst/>
            </a:prstGeom>
            <a:noFill/>
          </p:spPr>
          <p:txBody>
            <a:bodyPr wrap="square" rtlCol="0">
              <a:spAutoFit/>
            </a:bodyPr>
            <a:lstStyle/>
            <a:p>
              <a:r>
                <a:rPr lang="en-US" sz="1200" dirty="0"/>
                <a:t>R0</a:t>
              </a:r>
            </a:p>
          </p:txBody>
        </p:sp>
        <p:sp>
          <p:nvSpPr>
            <p:cNvPr id="95" name="Rectangle 94">
              <a:extLst>
                <a:ext uri="{FF2B5EF4-FFF2-40B4-BE49-F238E27FC236}">
                  <a16:creationId xmlns:a16="http://schemas.microsoft.com/office/drawing/2014/main" id="{434C53AE-12B5-924A-8C53-9AC99059CB66}"/>
                </a:ext>
              </a:extLst>
            </p:cNvPr>
            <p:cNvSpPr>
              <a:spLocks noChangeArrowheads="1"/>
            </p:cNvSpPr>
            <p:nvPr/>
          </p:nvSpPr>
          <p:spPr bwMode="auto">
            <a:xfrm>
              <a:off x="6479461"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0x02</a:t>
              </a:r>
            </a:p>
          </p:txBody>
        </p:sp>
        <p:sp>
          <p:nvSpPr>
            <p:cNvPr id="96" name="TextBox 95">
              <a:extLst>
                <a:ext uri="{FF2B5EF4-FFF2-40B4-BE49-F238E27FC236}">
                  <a16:creationId xmlns:a16="http://schemas.microsoft.com/office/drawing/2014/main" id="{ADC0DBA7-2307-CB4C-80C7-F97F45BC2FCE}"/>
                </a:ext>
              </a:extLst>
            </p:cNvPr>
            <p:cNvSpPr txBox="1"/>
            <p:nvPr/>
          </p:nvSpPr>
          <p:spPr>
            <a:xfrm>
              <a:off x="6428939" y="2655929"/>
              <a:ext cx="484931" cy="276999"/>
            </a:xfrm>
            <a:prstGeom prst="rect">
              <a:avLst/>
            </a:prstGeom>
            <a:noFill/>
          </p:spPr>
          <p:txBody>
            <a:bodyPr wrap="square" rtlCol="0">
              <a:spAutoFit/>
            </a:bodyPr>
            <a:lstStyle/>
            <a:p>
              <a:r>
                <a:rPr lang="en-US" sz="1200" dirty="0"/>
                <a:t>R1</a:t>
              </a:r>
            </a:p>
          </p:txBody>
        </p:sp>
        <p:sp>
          <p:nvSpPr>
            <p:cNvPr id="97" name="Rectangle 96">
              <a:extLst>
                <a:ext uri="{FF2B5EF4-FFF2-40B4-BE49-F238E27FC236}">
                  <a16:creationId xmlns:a16="http://schemas.microsoft.com/office/drawing/2014/main" id="{FAFB03A8-A99A-8948-AAC1-47943F5EB568}"/>
                </a:ext>
              </a:extLst>
            </p:cNvPr>
            <p:cNvSpPr>
              <a:spLocks noChangeArrowheads="1"/>
            </p:cNvSpPr>
            <p:nvPr/>
          </p:nvSpPr>
          <p:spPr bwMode="auto">
            <a:xfrm>
              <a:off x="7138195"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98" name="TextBox 97">
              <a:extLst>
                <a:ext uri="{FF2B5EF4-FFF2-40B4-BE49-F238E27FC236}">
                  <a16:creationId xmlns:a16="http://schemas.microsoft.com/office/drawing/2014/main" id="{9714064C-44F8-5941-ADE8-D4DBC20759BF}"/>
                </a:ext>
              </a:extLst>
            </p:cNvPr>
            <p:cNvSpPr txBox="1"/>
            <p:nvPr/>
          </p:nvSpPr>
          <p:spPr>
            <a:xfrm>
              <a:off x="7087673" y="2655929"/>
              <a:ext cx="484931" cy="276999"/>
            </a:xfrm>
            <a:prstGeom prst="rect">
              <a:avLst/>
            </a:prstGeom>
            <a:noFill/>
          </p:spPr>
          <p:txBody>
            <a:bodyPr wrap="square" rtlCol="0">
              <a:spAutoFit/>
            </a:bodyPr>
            <a:lstStyle/>
            <a:p>
              <a:r>
                <a:rPr lang="en-US" sz="1200" dirty="0"/>
                <a:t>R2</a:t>
              </a:r>
            </a:p>
          </p:txBody>
        </p:sp>
        <p:sp>
          <p:nvSpPr>
            <p:cNvPr id="99" name="Rectangle 98">
              <a:extLst>
                <a:ext uri="{FF2B5EF4-FFF2-40B4-BE49-F238E27FC236}">
                  <a16:creationId xmlns:a16="http://schemas.microsoft.com/office/drawing/2014/main" id="{674F7B23-3664-2C40-AB48-4BD5908A3968}"/>
                </a:ext>
              </a:extLst>
            </p:cNvPr>
            <p:cNvSpPr>
              <a:spLocks noChangeArrowheads="1"/>
            </p:cNvSpPr>
            <p:nvPr/>
          </p:nvSpPr>
          <p:spPr bwMode="auto">
            <a:xfrm>
              <a:off x="7796929"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00" name="TextBox 99">
              <a:extLst>
                <a:ext uri="{FF2B5EF4-FFF2-40B4-BE49-F238E27FC236}">
                  <a16:creationId xmlns:a16="http://schemas.microsoft.com/office/drawing/2014/main" id="{D6E02306-1A3C-A848-BD59-76FF44B2C086}"/>
                </a:ext>
              </a:extLst>
            </p:cNvPr>
            <p:cNvSpPr txBox="1"/>
            <p:nvPr/>
          </p:nvSpPr>
          <p:spPr>
            <a:xfrm>
              <a:off x="7746407" y="2655929"/>
              <a:ext cx="484931" cy="276999"/>
            </a:xfrm>
            <a:prstGeom prst="rect">
              <a:avLst/>
            </a:prstGeom>
            <a:noFill/>
          </p:spPr>
          <p:txBody>
            <a:bodyPr wrap="square" rtlCol="0">
              <a:spAutoFit/>
            </a:bodyPr>
            <a:lstStyle/>
            <a:p>
              <a:r>
                <a:rPr lang="en-US" sz="1200" dirty="0"/>
                <a:t>R3</a:t>
              </a:r>
            </a:p>
          </p:txBody>
        </p:sp>
        <p:sp>
          <p:nvSpPr>
            <p:cNvPr id="101" name="Rectangle 100">
              <a:extLst>
                <a:ext uri="{FF2B5EF4-FFF2-40B4-BE49-F238E27FC236}">
                  <a16:creationId xmlns:a16="http://schemas.microsoft.com/office/drawing/2014/main" id="{DCEA3CCB-DCA3-EA4C-AB87-1AC8D0094863}"/>
                </a:ext>
              </a:extLst>
            </p:cNvPr>
            <p:cNvSpPr>
              <a:spLocks noChangeArrowheads="1"/>
            </p:cNvSpPr>
            <p:nvPr/>
          </p:nvSpPr>
          <p:spPr bwMode="auto">
            <a:xfrm>
              <a:off x="5820727"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02" name="TextBox 101">
              <a:extLst>
                <a:ext uri="{FF2B5EF4-FFF2-40B4-BE49-F238E27FC236}">
                  <a16:creationId xmlns:a16="http://schemas.microsoft.com/office/drawing/2014/main" id="{86F829D0-6804-AB48-AEBD-E38FAF16C83B}"/>
                </a:ext>
              </a:extLst>
            </p:cNvPr>
            <p:cNvSpPr txBox="1"/>
            <p:nvPr/>
          </p:nvSpPr>
          <p:spPr>
            <a:xfrm>
              <a:off x="5770205" y="3231635"/>
              <a:ext cx="484931" cy="276999"/>
            </a:xfrm>
            <a:prstGeom prst="rect">
              <a:avLst/>
            </a:prstGeom>
            <a:noFill/>
          </p:spPr>
          <p:txBody>
            <a:bodyPr wrap="square" rtlCol="0">
              <a:spAutoFit/>
            </a:bodyPr>
            <a:lstStyle/>
            <a:p>
              <a:r>
                <a:rPr lang="en-US" sz="1200" dirty="0"/>
                <a:t>R4</a:t>
              </a:r>
            </a:p>
          </p:txBody>
        </p:sp>
        <p:sp>
          <p:nvSpPr>
            <p:cNvPr id="103" name="Rectangle 102">
              <a:extLst>
                <a:ext uri="{FF2B5EF4-FFF2-40B4-BE49-F238E27FC236}">
                  <a16:creationId xmlns:a16="http://schemas.microsoft.com/office/drawing/2014/main" id="{72E60DF0-A723-824E-B755-3E25F653500B}"/>
                </a:ext>
              </a:extLst>
            </p:cNvPr>
            <p:cNvSpPr>
              <a:spLocks noChangeArrowheads="1"/>
            </p:cNvSpPr>
            <p:nvPr/>
          </p:nvSpPr>
          <p:spPr bwMode="auto">
            <a:xfrm>
              <a:off x="6479461"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04" name="TextBox 103">
              <a:extLst>
                <a:ext uri="{FF2B5EF4-FFF2-40B4-BE49-F238E27FC236}">
                  <a16:creationId xmlns:a16="http://schemas.microsoft.com/office/drawing/2014/main" id="{6446BB60-8D93-2841-9F0E-607E77CAE966}"/>
                </a:ext>
              </a:extLst>
            </p:cNvPr>
            <p:cNvSpPr txBox="1"/>
            <p:nvPr/>
          </p:nvSpPr>
          <p:spPr>
            <a:xfrm>
              <a:off x="6428939" y="3231635"/>
              <a:ext cx="484931" cy="276999"/>
            </a:xfrm>
            <a:prstGeom prst="rect">
              <a:avLst/>
            </a:prstGeom>
            <a:noFill/>
          </p:spPr>
          <p:txBody>
            <a:bodyPr wrap="square" rtlCol="0">
              <a:spAutoFit/>
            </a:bodyPr>
            <a:lstStyle/>
            <a:p>
              <a:r>
                <a:rPr lang="en-US" sz="1200" dirty="0"/>
                <a:t>R5</a:t>
              </a:r>
            </a:p>
          </p:txBody>
        </p:sp>
        <p:sp>
          <p:nvSpPr>
            <p:cNvPr id="105" name="Rectangle 104">
              <a:extLst>
                <a:ext uri="{FF2B5EF4-FFF2-40B4-BE49-F238E27FC236}">
                  <a16:creationId xmlns:a16="http://schemas.microsoft.com/office/drawing/2014/main" id="{7ADB303C-D370-1440-9536-084AFB81BD76}"/>
                </a:ext>
              </a:extLst>
            </p:cNvPr>
            <p:cNvSpPr>
              <a:spLocks noChangeArrowheads="1"/>
            </p:cNvSpPr>
            <p:nvPr/>
          </p:nvSpPr>
          <p:spPr bwMode="auto">
            <a:xfrm>
              <a:off x="7138195"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06" name="TextBox 105">
              <a:extLst>
                <a:ext uri="{FF2B5EF4-FFF2-40B4-BE49-F238E27FC236}">
                  <a16:creationId xmlns:a16="http://schemas.microsoft.com/office/drawing/2014/main" id="{F715C124-1867-034B-8072-3B127A0D061B}"/>
                </a:ext>
              </a:extLst>
            </p:cNvPr>
            <p:cNvSpPr txBox="1"/>
            <p:nvPr/>
          </p:nvSpPr>
          <p:spPr>
            <a:xfrm>
              <a:off x="7087673" y="3231635"/>
              <a:ext cx="484931" cy="276999"/>
            </a:xfrm>
            <a:prstGeom prst="rect">
              <a:avLst/>
            </a:prstGeom>
            <a:noFill/>
          </p:spPr>
          <p:txBody>
            <a:bodyPr wrap="square" rtlCol="0">
              <a:spAutoFit/>
            </a:bodyPr>
            <a:lstStyle/>
            <a:p>
              <a:r>
                <a:rPr lang="en-US" sz="1200" dirty="0"/>
                <a:t>R6</a:t>
              </a:r>
            </a:p>
          </p:txBody>
        </p:sp>
        <p:sp>
          <p:nvSpPr>
            <p:cNvPr id="107" name="Rectangle 106">
              <a:extLst>
                <a:ext uri="{FF2B5EF4-FFF2-40B4-BE49-F238E27FC236}">
                  <a16:creationId xmlns:a16="http://schemas.microsoft.com/office/drawing/2014/main" id="{F8594DBA-D14F-A548-B5B4-FCB614ECF3EC}"/>
                </a:ext>
              </a:extLst>
            </p:cNvPr>
            <p:cNvSpPr>
              <a:spLocks noChangeArrowheads="1"/>
            </p:cNvSpPr>
            <p:nvPr/>
          </p:nvSpPr>
          <p:spPr bwMode="auto">
            <a:xfrm>
              <a:off x="7796929"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08" name="TextBox 107">
              <a:extLst>
                <a:ext uri="{FF2B5EF4-FFF2-40B4-BE49-F238E27FC236}">
                  <a16:creationId xmlns:a16="http://schemas.microsoft.com/office/drawing/2014/main" id="{214A2791-BDB0-D44F-B244-6EF1022DC8F4}"/>
                </a:ext>
              </a:extLst>
            </p:cNvPr>
            <p:cNvSpPr txBox="1"/>
            <p:nvPr/>
          </p:nvSpPr>
          <p:spPr>
            <a:xfrm>
              <a:off x="7746407" y="3231635"/>
              <a:ext cx="484931" cy="276999"/>
            </a:xfrm>
            <a:prstGeom prst="rect">
              <a:avLst/>
            </a:prstGeom>
            <a:noFill/>
          </p:spPr>
          <p:txBody>
            <a:bodyPr wrap="square" rtlCol="0">
              <a:spAutoFit/>
            </a:bodyPr>
            <a:lstStyle/>
            <a:p>
              <a:r>
                <a:rPr lang="en-US" sz="1200" dirty="0"/>
                <a:t>R7</a:t>
              </a:r>
            </a:p>
          </p:txBody>
        </p:sp>
        <p:sp>
          <p:nvSpPr>
            <p:cNvPr id="109" name="Rectangle 108">
              <a:extLst>
                <a:ext uri="{FF2B5EF4-FFF2-40B4-BE49-F238E27FC236}">
                  <a16:creationId xmlns:a16="http://schemas.microsoft.com/office/drawing/2014/main" id="{968DD836-1919-FA40-B5AE-2ED0C6A00DE1}"/>
                </a:ext>
              </a:extLst>
            </p:cNvPr>
            <p:cNvSpPr>
              <a:spLocks noChangeArrowheads="1"/>
            </p:cNvSpPr>
            <p:nvPr/>
          </p:nvSpPr>
          <p:spPr bwMode="auto">
            <a:xfrm>
              <a:off x="5820727"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10" name="TextBox 109">
              <a:extLst>
                <a:ext uri="{FF2B5EF4-FFF2-40B4-BE49-F238E27FC236}">
                  <a16:creationId xmlns:a16="http://schemas.microsoft.com/office/drawing/2014/main" id="{3F1CD5E0-56FD-6B4E-9ACF-6DD1F3672628}"/>
                </a:ext>
              </a:extLst>
            </p:cNvPr>
            <p:cNvSpPr txBox="1"/>
            <p:nvPr/>
          </p:nvSpPr>
          <p:spPr>
            <a:xfrm>
              <a:off x="5770205" y="3807341"/>
              <a:ext cx="484931" cy="276999"/>
            </a:xfrm>
            <a:prstGeom prst="rect">
              <a:avLst/>
            </a:prstGeom>
            <a:noFill/>
          </p:spPr>
          <p:txBody>
            <a:bodyPr wrap="square" rtlCol="0">
              <a:spAutoFit/>
            </a:bodyPr>
            <a:lstStyle/>
            <a:p>
              <a:r>
                <a:rPr lang="en-US" sz="1200" dirty="0"/>
                <a:t>R8</a:t>
              </a:r>
            </a:p>
          </p:txBody>
        </p:sp>
        <p:sp>
          <p:nvSpPr>
            <p:cNvPr id="111" name="Rectangle 110">
              <a:extLst>
                <a:ext uri="{FF2B5EF4-FFF2-40B4-BE49-F238E27FC236}">
                  <a16:creationId xmlns:a16="http://schemas.microsoft.com/office/drawing/2014/main" id="{33306064-42AD-C441-999C-C04C25167006}"/>
                </a:ext>
              </a:extLst>
            </p:cNvPr>
            <p:cNvSpPr>
              <a:spLocks noChangeArrowheads="1"/>
            </p:cNvSpPr>
            <p:nvPr/>
          </p:nvSpPr>
          <p:spPr bwMode="auto">
            <a:xfrm>
              <a:off x="6479461"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0x0C</a:t>
              </a:r>
            </a:p>
          </p:txBody>
        </p:sp>
        <p:sp>
          <p:nvSpPr>
            <p:cNvPr id="112" name="TextBox 111">
              <a:extLst>
                <a:ext uri="{FF2B5EF4-FFF2-40B4-BE49-F238E27FC236}">
                  <a16:creationId xmlns:a16="http://schemas.microsoft.com/office/drawing/2014/main" id="{BA7239FA-C168-204D-9184-04A013DD465D}"/>
                </a:ext>
              </a:extLst>
            </p:cNvPr>
            <p:cNvSpPr txBox="1"/>
            <p:nvPr/>
          </p:nvSpPr>
          <p:spPr>
            <a:xfrm>
              <a:off x="6428939" y="3807341"/>
              <a:ext cx="484931" cy="276999"/>
            </a:xfrm>
            <a:prstGeom prst="rect">
              <a:avLst/>
            </a:prstGeom>
            <a:noFill/>
          </p:spPr>
          <p:txBody>
            <a:bodyPr wrap="square" rtlCol="0">
              <a:spAutoFit/>
            </a:bodyPr>
            <a:lstStyle/>
            <a:p>
              <a:r>
                <a:rPr lang="en-US" sz="1200" dirty="0"/>
                <a:t>R9</a:t>
              </a:r>
            </a:p>
          </p:txBody>
        </p:sp>
        <p:sp>
          <p:nvSpPr>
            <p:cNvPr id="113" name="Rectangle 112">
              <a:extLst>
                <a:ext uri="{FF2B5EF4-FFF2-40B4-BE49-F238E27FC236}">
                  <a16:creationId xmlns:a16="http://schemas.microsoft.com/office/drawing/2014/main" id="{DF2FE919-26B0-BC4E-AF25-780B447294C8}"/>
                </a:ext>
              </a:extLst>
            </p:cNvPr>
            <p:cNvSpPr>
              <a:spLocks noChangeArrowheads="1"/>
            </p:cNvSpPr>
            <p:nvPr/>
          </p:nvSpPr>
          <p:spPr bwMode="auto">
            <a:xfrm>
              <a:off x="7138195"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14" name="TextBox 113">
              <a:extLst>
                <a:ext uri="{FF2B5EF4-FFF2-40B4-BE49-F238E27FC236}">
                  <a16:creationId xmlns:a16="http://schemas.microsoft.com/office/drawing/2014/main" id="{3BD42DA5-7E37-A744-AAC0-8218D8C4DEF6}"/>
                </a:ext>
              </a:extLst>
            </p:cNvPr>
            <p:cNvSpPr txBox="1"/>
            <p:nvPr/>
          </p:nvSpPr>
          <p:spPr>
            <a:xfrm>
              <a:off x="7087673" y="3807341"/>
              <a:ext cx="484931" cy="276999"/>
            </a:xfrm>
            <a:prstGeom prst="rect">
              <a:avLst/>
            </a:prstGeom>
            <a:noFill/>
          </p:spPr>
          <p:txBody>
            <a:bodyPr wrap="square" rtlCol="0">
              <a:spAutoFit/>
            </a:bodyPr>
            <a:lstStyle/>
            <a:p>
              <a:r>
                <a:rPr lang="en-US" sz="1200" dirty="0"/>
                <a:t>R10</a:t>
              </a:r>
            </a:p>
          </p:txBody>
        </p:sp>
        <p:sp>
          <p:nvSpPr>
            <p:cNvPr id="115" name="Rectangle 114">
              <a:extLst>
                <a:ext uri="{FF2B5EF4-FFF2-40B4-BE49-F238E27FC236}">
                  <a16:creationId xmlns:a16="http://schemas.microsoft.com/office/drawing/2014/main" id="{5632121E-DBBD-A042-AE62-1770F0E22AE3}"/>
                </a:ext>
              </a:extLst>
            </p:cNvPr>
            <p:cNvSpPr>
              <a:spLocks noChangeArrowheads="1"/>
            </p:cNvSpPr>
            <p:nvPr/>
          </p:nvSpPr>
          <p:spPr bwMode="auto">
            <a:xfrm>
              <a:off x="7796929"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16" name="TextBox 115">
              <a:extLst>
                <a:ext uri="{FF2B5EF4-FFF2-40B4-BE49-F238E27FC236}">
                  <a16:creationId xmlns:a16="http://schemas.microsoft.com/office/drawing/2014/main" id="{74F39B84-DC34-FF4B-99D0-5EA83FD925B6}"/>
                </a:ext>
              </a:extLst>
            </p:cNvPr>
            <p:cNvSpPr txBox="1"/>
            <p:nvPr/>
          </p:nvSpPr>
          <p:spPr>
            <a:xfrm>
              <a:off x="7746407" y="3807341"/>
              <a:ext cx="484931" cy="276999"/>
            </a:xfrm>
            <a:prstGeom prst="rect">
              <a:avLst/>
            </a:prstGeom>
            <a:noFill/>
          </p:spPr>
          <p:txBody>
            <a:bodyPr wrap="square" rtlCol="0">
              <a:spAutoFit/>
            </a:bodyPr>
            <a:lstStyle/>
            <a:p>
              <a:r>
                <a:rPr lang="en-US" sz="1200" dirty="0"/>
                <a:t>R11</a:t>
              </a:r>
            </a:p>
          </p:txBody>
        </p:sp>
        <p:sp>
          <p:nvSpPr>
            <p:cNvPr id="117" name="Rectangle 116">
              <a:extLst>
                <a:ext uri="{FF2B5EF4-FFF2-40B4-BE49-F238E27FC236}">
                  <a16:creationId xmlns:a16="http://schemas.microsoft.com/office/drawing/2014/main" id="{A084FC44-28CA-1F49-ACB2-EBF972484E23}"/>
                </a:ext>
              </a:extLst>
            </p:cNvPr>
            <p:cNvSpPr>
              <a:spLocks noChangeArrowheads="1"/>
            </p:cNvSpPr>
            <p:nvPr/>
          </p:nvSpPr>
          <p:spPr bwMode="auto">
            <a:xfrm>
              <a:off x="5820727"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18" name="TextBox 117">
              <a:extLst>
                <a:ext uri="{FF2B5EF4-FFF2-40B4-BE49-F238E27FC236}">
                  <a16:creationId xmlns:a16="http://schemas.microsoft.com/office/drawing/2014/main" id="{8E609EA1-A286-6849-B71D-770C81BDCC64}"/>
                </a:ext>
              </a:extLst>
            </p:cNvPr>
            <p:cNvSpPr txBox="1"/>
            <p:nvPr/>
          </p:nvSpPr>
          <p:spPr>
            <a:xfrm>
              <a:off x="5770205" y="4383047"/>
              <a:ext cx="484931" cy="276999"/>
            </a:xfrm>
            <a:prstGeom prst="rect">
              <a:avLst/>
            </a:prstGeom>
            <a:noFill/>
          </p:spPr>
          <p:txBody>
            <a:bodyPr wrap="square" rtlCol="0">
              <a:spAutoFit/>
            </a:bodyPr>
            <a:lstStyle/>
            <a:p>
              <a:r>
                <a:rPr lang="en-US" sz="1200" dirty="0"/>
                <a:t>R12</a:t>
              </a:r>
            </a:p>
          </p:txBody>
        </p:sp>
        <p:sp>
          <p:nvSpPr>
            <p:cNvPr id="119" name="Rectangle 118">
              <a:extLst>
                <a:ext uri="{FF2B5EF4-FFF2-40B4-BE49-F238E27FC236}">
                  <a16:creationId xmlns:a16="http://schemas.microsoft.com/office/drawing/2014/main" id="{B8245A02-11BF-0846-8171-8CD805A10FF6}"/>
                </a:ext>
              </a:extLst>
            </p:cNvPr>
            <p:cNvSpPr>
              <a:spLocks noChangeArrowheads="1"/>
            </p:cNvSpPr>
            <p:nvPr/>
          </p:nvSpPr>
          <p:spPr bwMode="auto">
            <a:xfrm>
              <a:off x="6479461"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20" name="TextBox 119">
              <a:extLst>
                <a:ext uri="{FF2B5EF4-FFF2-40B4-BE49-F238E27FC236}">
                  <a16:creationId xmlns:a16="http://schemas.microsoft.com/office/drawing/2014/main" id="{1CBE443B-232B-D741-9893-59E2140E1342}"/>
                </a:ext>
              </a:extLst>
            </p:cNvPr>
            <p:cNvSpPr txBox="1"/>
            <p:nvPr/>
          </p:nvSpPr>
          <p:spPr>
            <a:xfrm>
              <a:off x="6428939" y="4383047"/>
              <a:ext cx="484931" cy="276999"/>
            </a:xfrm>
            <a:prstGeom prst="rect">
              <a:avLst/>
            </a:prstGeom>
            <a:noFill/>
          </p:spPr>
          <p:txBody>
            <a:bodyPr wrap="square" rtlCol="0">
              <a:spAutoFit/>
            </a:bodyPr>
            <a:lstStyle/>
            <a:p>
              <a:r>
                <a:rPr lang="en-US" sz="1200" dirty="0"/>
                <a:t>R13</a:t>
              </a:r>
            </a:p>
          </p:txBody>
        </p:sp>
        <p:sp>
          <p:nvSpPr>
            <p:cNvPr id="121" name="Rectangle 120">
              <a:extLst>
                <a:ext uri="{FF2B5EF4-FFF2-40B4-BE49-F238E27FC236}">
                  <a16:creationId xmlns:a16="http://schemas.microsoft.com/office/drawing/2014/main" id="{80B8E99A-A04C-6E4B-BD4C-B6698230426D}"/>
                </a:ext>
              </a:extLst>
            </p:cNvPr>
            <p:cNvSpPr>
              <a:spLocks noChangeArrowheads="1"/>
            </p:cNvSpPr>
            <p:nvPr/>
          </p:nvSpPr>
          <p:spPr bwMode="auto">
            <a:xfrm>
              <a:off x="7138195"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22" name="TextBox 121">
              <a:extLst>
                <a:ext uri="{FF2B5EF4-FFF2-40B4-BE49-F238E27FC236}">
                  <a16:creationId xmlns:a16="http://schemas.microsoft.com/office/drawing/2014/main" id="{DB402FBB-3C5B-4543-A813-850AAEF3D6AE}"/>
                </a:ext>
              </a:extLst>
            </p:cNvPr>
            <p:cNvSpPr txBox="1"/>
            <p:nvPr/>
          </p:nvSpPr>
          <p:spPr>
            <a:xfrm>
              <a:off x="7087673" y="4383047"/>
              <a:ext cx="484931" cy="276999"/>
            </a:xfrm>
            <a:prstGeom prst="rect">
              <a:avLst/>
            </a:prstGeom>
            <a:noFill/>
          </p:spPr>
          <p:txBody>
            <a:bodyPr wrap="square" rtlCol="0">
              <a:spAutoFit/>
            </a:bodyPr>
            <a:lstStyle/>
            <a:p>
              <a:r>
                <a:rPr lang="en-US" sz="1200" dirty="0"/>
                <a:t>R14</a:t>
              </a:r>
            </a:p>
          </p:txBody>
        </p:sp>
        <p:sp>
          <p:nvSpPr>
            <p:cNvPr id="123" name="Rectangle 122">
              <a:extLst>
                <a:ext uri="{FF2B5EF4-FFF2-40B4-BE49-F238E27FC236}">
                  <a16:creationId xmlns:a16="http://schemas.microsoft.com/office/drawing/2014/main" id="{C691C66A-DD2F-3649-BBEF-B630E083C111}"/>
                </a:ext>
              </a:extLst>
            </p:cNvPr>
            <p:cNvSpPr>
              <a:spLocks noChangeArrowheads="1"/>
            </p:cNvSpPr>
            <p:nvPr/>
          </p:nvSpPr>
          <p:spPr bwMode="auto">
            <a:xfrm>
              <a:off x="7796929"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24" name="TextBox 123">
              <a:extLst>
                <a:ext uri="{FF2B5EF4-FFF2-40B4-BE49-F238E27FC236}">
                  <a16:creationId xmlns:a16="http://schemas.microsoft.com/office/drawing/2014/main" id="{3F4A1C11-16A7-D845-81DB-FAB0CDCE53E7}"/>
                </a:ext>
              </a:extLst>
            </p:cNvPr>
            <p:cNvSpPr txBox="1"/>
            <p:nvPr/>
          </p:nvSpPr>
          <p:spPr>
            <a:xfrm>
              <a:off x="7746407" y="4383047"/>
              <a:ext cx="484931" cy="276999"/>
            </a:xfrm>
            <a:prstGeom prst="rect">
              <a:avLst/>
            </a:prstGeom>
            <a:noFill/>
          </p:spPr>
          <p:txBody>
            <a:bodyPr wrap="square" rtlCol="0">
              <a:spAutoFit/>
            </a:bodyPr>
            <a:lstStyle/>
            <a:p>
              <a:r>
                <a:rPr lang="en-US" sz="1200"/>
                <a:t>R15</a:t>
              </a:r>
              <a:endParaRPr lang="en-US" sz="1200" dirty="0"/>
            </a:p>
          </p:txBody>
        </p:sp>
      </p:grpSp>
      <p:grpSp>
        <p:nvGrpSpPr>
          <p:cNvPr id="125" name="Group 124">
            <a:extLst>
              <a:ext uri="{FF2B5EF4-FFF2-40B4-BE49-F238E27FC236}">
                <a16:creationId xmlns:a16="http://schemas.microsoft.com/office/drawing/2014/main" id="{9451A821-8871-7D49-9F97-C08E78B27492}"/>
              </a:ext>
            </a:extLst>
          </p:cNvPr>
          <p:cNvGrpSpPr/>
          <p:nvPr/>
        </p:nvGrpSpPr>
        <p:grpSpPr>
          <a:xfrm>
            <a:off x="5623560" y="1709928"/>
            <a:ext cx="2685458" cy="2341057"/>
            <a:chOff x="5770205" y="2655929"/>
            <a:chExt cx="2685458" cy="2341057"/>
          </a:xfrm>
        </p:grpSpPr>
        <p:sp>
          <p:nvSpPr>
            <p:cNvPr id="126" name="Rectangle 125">
              <a:extLst>
                <a:ext uri="{FF2B5EF4-FFF2-40B4-BE49-F238E27FC236}">
                  <a16:creationId xmlns:a16="http://schemas.microsoft.com/office/drawing/2014/main" id="{300167D0-67DB-254F-AC2B-C61B97479CD9}"/>
                </a:ext>
              </a:extLst>
            </p:cNvPr>
            <p:cNvSpPr>
              <a:spLocks noChangeArrowheads="1"/>
            </p:cNvSpPr>
            <p:nvPr/>
          </p:nvSpPr>
          <p:spPr bwMode="auto">
            <a:xfrm>
              <a:off x="5820727"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27" name="TextBox 126">
              <a:extLst>
                <a:ext uri="{FF2B5EF4-FFF2-40B4-BE49-F238E27FC236}">
                  <a16:creationId xmlns:a16="http://schemas.microsoft.com/office/drawing/2014/main" id="{58265EEE-74E3-3147-9228-94C80C8F88C7}"/>
                </a:ext>
              </a:extLst>
            </p:cNvPr>
            <p:cNvSpPr txBox="1"/>
            <p:nvPr/>
          </p:nvSpPr>
          <p:spPr>
            <a:xfrm>
              <a:off x="5770205" y="2655929"/>
              <a:ext cx="484931" cy="276999"/>
            </a:xfrm>
            <a:prstGeom prst="rect">
              <a:avLst/>
            </a:prstGeom>
            <a:noFill/>
          </p:spPr>
          <p:txBody>
            <a:bodyPr wrap="square" rtlCol="0">
              <a:spAutoFit/>
            </a:bodyPr>
            <a:lstStyle/>
            <a:p>
              <a:r>
                <a:rPr lang="en-US" sz="1200" dirty="0"/>
                <a:t>R0</a:t>
              </a:r>
            </a:p>
          </p:txBody>
        </p:sp>
        <p:sp>
          <p:nvSpPr>
            <p:cNvPr id="128" name="Rectangle 127">
              <a:extLst>
                <a:ext uri="{FF2B5EF4-FFF2-40B4-BE49-F238E27FC236}">
                  <a16:creationId xmlns:a16="http://schemas.microsoft.com/office/drawing/2014/main" id="{119AC33A-FE11-7743-8D7B-233BD2933E8F}"/>
                </a:ext>
              </a:extLst>
            </p:cNvPr>
            <p:cNvSpPr>
              <a:spLocks noChangeArrowheads="1"/>
            </p:cNvSpPr>
            <p:nvPr/>
          </p:nvSpPr>
          <p:spPr bwMode="auto">
            <a:xfrm>
              <a:off x="6479461"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0x02</a:t>
              </a:r>
            </a:p>
          </p:txBody>
        </p:sp>
        <p:sp>
          <p:nvSpPr>
            <p:cNvPr id="129" name="TextBox 128">
              <a:extLst>
                <a:ext uri="{FF2B5EF4-FFF2-40B4-BE49-F238E27FC236}">
                  <a16:creationId xmlns:a16="http://schemas.microsoft.com/office/drawing/2014/main" id="{2EA76D06-D2A7-544D-83A2-BF9A43C41FFE}"/>
                </a:ext>
              </a:extLst>
            </p:cNvPr>
            <p:cNvSpPr txBox="1"/>
            <p:nvPr/>
          </p:nvSpPr>
          <p:spPr>
            <a:xfrm>
              <a:off x="6428939" y="2655929"/>
              <a:ext cx="484931" cy="276999"/>
            </a:xfrm>
            <a:prstGeom prst="rect">
              <a:avLst/>
            </a:prstGeom>
            <a:noFill/>
          </p:spPr>
          <p:txBody>
            <a:bodyPr wrap="square" rtlCol="0">
              <a:spAutoFit/>
            </a:bodyPr>
            <a:lstStyle/>
            <a:p>
              <a:r>
                <a:rPr lang="en-US" sz="1200" dirty="0"/>
                <a:t>R1</a:t>
              </a:r>
            </a:p>
          </p:txBody>
        </p:sp>
        <p:sp>
          <p:nvSpPr>
            <p:cNvPr id="130" name="Rectangle 129">
              <a:extLst>
                <a:ext uri="{FF2B5EF4-FFF2-40B4-BE49-F238E27FC236}">
                  <a16:creationId xmlns:a16="http://schemas.microsoft.com/office/drawing/2014/main" id="{6715F882-2CE7-A84D-B03F-43A6F01AF6A9}"/>
                </a:ext>
              </a:extLst>
            </p:cNvPr>
            <p:cNvSpPr>
              <a:spLocks noChangeArrowheads="1"/>
            </p:cNvSpPr>
            <p:nvPr/>
          </p:nvSpPr>
          <p:spPr bwMode="auto">
            <a:xfrm>
              <a:off x="7138195"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31" name="TextBox 130">
              <a:extLst>
                <a:ext uri="{FF2B5EF4-FFF2-40B4-BE49-F238E27FC236}">
                  <a16:creationId xmlns:a16="http://schemas.microsoft.com/office/drawing/2014/main" id="{4F7E45F5-708F-1C48-9DCF-EDDEDDDC240B}"/>
                </a:ext>
              </a:extLst>
            </p:cNvPr>
            <p:cNvSpPr txBox="1"/>
            <p:nvPr/>
          </p:nvSpPr>
          <p:spPr>
            <a:xfrm>
              <a:off x="7087673" y="2655929"/>
              <a:ext cx="484931" cy="276999"/>
            </a:xfrm>
            <a:prstGeom prst="rect">
              <a:avLst/>
            </a:prstGeom>
            <a:noFill/>
          </p:spPr>
          <p:txBody>
            <a:bodyPr wrap="square" rtlCol="0">
              <a:spAutoFit/>
            </a:bodyPr>
            <a:lstStyle/>
            <a:p>
              <a:r>
                <a:rPr lang="en-US" sz="1200" dirty="0"/>
                <a:t>R2</a:t>
              </a:r>
            </a:p>
          </p:txBody>
        </p:sp>
        <p:sp>
          <p:nvSpPr>
            <p:cNvPr id="132" name="Rectangle 131">
              <a:extLst>
                <a:ext uri="{FF2B5EF4-FFF2-40B4-BE49-F238E27FC236}">
                  <a16:creationId xmlns:a16="http://schemas.microsoft.com/office/drawing/2014/main" id="{0134FC04-45C4-324E-945A-FFA08B091719}"/>
                </a:ext>
              </a:extLst>
            </p:cNvPr>
            <p:cNvSpPr>
              <a:spLocks noChangeArrowheads="1"/>
            </p:cNvSpPr>
            <p:nvPr/>
          </p:nvSpPr>
          <p:spPr bwMode="auto">
            <a:xfrm>
              <a:off x="7796929"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33" name="TextBox 132">
              <a:extLst>
                <a:ext uri="{FF2B5EF4-FFF2-40B4-BE49-F238E27FC236}">
                  <a16:creationId xmlns:a16="http://schemas.microsoft.com/office/drawing/2014/main" id="{47494F6B-F501-D640-8010-BC345B9E92B2}"/>
                </a:ext>
              </a:extLst>
            </p:cNvPr>
            <p:cNvSpPr txBox="1"/>
            <p:nvPr/>
          </p:nvSpPr>
          <p:spPr>
            <a:xfrm>
              <a:off x="7746407" y="2655929"/>
              <a:ext cx="484931" cy="276999"/>
            </a:xfrm>
            <a:prstGeom prst="rect">
              <a:avLst/>
            </a:prstGeom>
            <a:noFill/>
          </p:spPr>
          <p:txBody>
            <a:bodyPr wrap="square" rtlCol="0">
              <a:spAutoFit/>
            </a:bodyPr>
            <a:lstStyle/>
            <a:p>
              <a:r>
                <a:rPr lang="en-US" sz="1200" dirty="0"/>
                <a:t>R3</a:t>
              </a:r>
            </a:p>
          </p:txBody>
        </p:sp>
        <p:sp>
          <p:nvSpPr>
            <p:cNvPr id="134" name="Rectangle 133">
              <a:extLst>
                <a:ext uri="{FF2B5EF4-FFF2-40B4-BE49-F238E27FC236}">
                  <a16:creationId xmlns:a16="http://schemas.microsoft.com/office/drawing/2014/main" id="{4F5F4E75-1061-9942-B787-BFEB388FD332}"/>
                </a:ext>
              </a:extLst>
            </p:cNvPr>
            <p:cNvSpPr>
              <a:spLocks noChangeArrowheads="1"/>
            </p:cNvSpPr>
            <p:nvPr/>
          </p:nvSpPr>
          <p:spPr bwMode="auto">
            <a:xfrm>
              <a:off x="5820727"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35" name="TextBox 134">
              <a:extLst>
                <a:ext uri="{FF2B5EF4-FFF2-40B4-BE49-F238E27FC236}">
                  <a16:creationId xmlns:a16="http://schemas.microsoft.com/office/drawing/2014/main" id="{FF2CDF01-7B3D-AB41-A0B5-F761554D0F88}"/>
                </a:ext>
              </a:extLst>
            </p:cNvPr>
            <p:cNvSpPr txBox="1"/>
            <p:nvPr/>
          </p:nvSpPr>
          <p:spPr>
            <a:xfrm>
              <a:off x="5770205" y="3231635"/>
              <a:ext cx="484931" cy="276999"/>
            </a:xfrm>
            <a:prstGeom prst="rect">
              <a:avLst/>
            </a:prstGeom>
            <a:noFill/>
          </p:spPr>
          <p:txBody>
            <a:bodyPr wrap="square" rtlCol="0">
              <a:spAutoFit/>
            </a:bodyPr>
            <a:lstStyle/>
            <a:p>
              <a:r>
                <a:rPr lang="en-US" sz="1200" dirty="0"/>
                <a:t>R4</a:t>
              </a:r>
            </a:p>
          </p:txBody>
        </p:sp>
        <p:sp>
          <p:nvSpPr>
            <p:cNvPr id="136" name="Rectangle 135">
              <a:extLst>
                <a:ext uri="{FF2B5EF4-FFF2-40B4-BE49-F238E27FC236}">
                  <a16:creationId xmlns:a16="http://schemas.microsoft.com/office/drawing/2014/main" id="{3B91D4E1-5972-C945-B7DE-7675D394B121}"/>
                </a:ext>
              </a:extLst>
            </p:cNvPr>
            <p:cNvSpPr>
              <a:spLocks noChangeArrowheads="1"/>
            </p:cNvSpPr>
            <p:nvPr/>
          </p:nvSpPr>
          <p:spPr bwMode="auto">
            <a:xfrm>
              <a:off x="6479461"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37" name="TextBox 136">
              <a:extLst>
                <a:ext uri="{FF2B5EF4-FFF2-40B4-BE49-F238E27FC236}">
                  <a16:creationId xmlns:a16="http://schemas.microsoft.com/office/drawing/2014/main" id="{4D76F933-7F26-CA44-A55E-1C6ED2C35386}"/>
                </a:ext>
              </a:extLst>
            </p:cNvPr>
            <p:cNvSpPr txBox="1"/>
            <p:nvPr/>
          </p:nvSpPr>
          <p:spPr>
            <a:xfrm>
              <a:off x="6428939" y="3231635"/>
              <a:ext cx="484931" cy="276999"/>
            </a:xfrm>
            <a:prstGeom prst="rect">
              <a:avLst/>
            </a:prstGeom>
            <a:noFill/>
          </p:spPr>
          <p:txBody>
            <a:bodyPr wrap="square" rtlCol="0">
              <a:spAutoFit/>
            </a:bodyPr>
            <a:lstStyle/>
            <a:p>
              <a:r>
                <a:rPr lang="en-US" sz="1200" dirty="0"/>
                <a:t>R5</a:t>
              </a:r>
            </a:p>
          </p:txBody>
        </p:sp>
        <p:sp>
          <p:nvSpPr>
            <p:cNvPr id="138" name="Rectangle 137">
              <a:extLst>
                <a:ext uri="{FF2B5EF4-FFF2-40B4-BE49-F238E27FC236}">
                  <a16:creationId xmlns:a16="http://schemas.microsoft.com/office/drawing/2014/main" id="{51354609-B968-7541-B27B-36260CD7FF3E}"/>
                </a:ext>
              </a:extLst>
            </p:cNvPr>
            <p:cNvSpPr>
              <a:spLocks noChangeArrowheads="1"/>
            </p:cNvSpPr>
            <p:nvPr/>
          </p:nvSpPr>
          <p:spPr bwMode="auto">
            <a:xfrm>
              <a:off x="7138195"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39" name="TextBox 138">
              <a:extLst>
                <a:ext uri="{FF2B5EF4-FFF2-40B4-BE49-F238E27FC236}">
                  <a16:creationId xmlns:a16="http://schemas.microsoft.com/office/drawing/2014/main" id="{E1A6184E-3627-6E45-AC78-4E46D8C4F39A}"/>
                </a:ext>
              </a:extLst>
            </p:cNvPr>
            <p:cNvSpPr txBox="1"/>
            <p:nvPr/>
          </p:nvSpPr>
          <p:spPr>
            <a:xfrm>
              <a:off x="7087673" y="3231635"/>
              <a:ext cx="484931" cy="276999"/>
            </a:xfrm>
            <a:prstGeom prst="rect">
              <a:avLst/>
            </a:prstGeom>
            <a:noFill/>
          </p:spPr>
          <p:txBody>
            <a:bodyPr wrap="square" rtlCol="0">
              <a:spAutoFit/>
            </a:bodyPr>
            <a:lstStyle/>
            <a:p>
              <a:r>
                <a:rPr lang="en-US" sz="1200" dirty="0"/>
                <a:t>R6</a:t>
              </a:r>
            </a:p>
          </p:txBody>
        </p:sp>
        <p:sp>
          <p:nvSpPr>
            <p:cNvPr id="140" name="Rectangle 139">
              <a:extLst>
                <a:ext uri="{FF2B5EF4-FFF2-40B4-BE49-F238E27FC236}">
                  <a16:creationId xmlns:a16="http://schemas.microsoft.com/office/drawing/2014/main" id="{0C8EC1E8-6315-EA47-A84F-06C3A18331DE}"/>
                </a:ext>
              </a:extLst>
            </p:cNvPr>
            <p:cNvSpPr>
              <a:spLocks noChangeArrowheads="1"/>
            </p:cNvSpPr>
            <p:nvPr/>
          </p:nvSpPr>
          <p:spPr bwMode="auto">
            <a:xfrm>
              <a:off x="7796929"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41" name="TextBox 140">
              <a:extLst>
                <a:ext uri="{FF2B5EF4-FFF2-40B4-BE49-F238E27FC236}">
                  <a16:creationId xmlns:a16="http://schemas.microsoft.com/office/drawing/2014/main" id="{25A71402-B1EA-004B-A622-7EB9413790AC}"/>
                </a:ext>
              </a:extLst>
            </p:cNvPr>
            <p:cNvSpPr txBox="1"/>
            <p:nvPr/>
          </p:nvSpPr>
          <p:spPr>
            <a:xfrm>
              <a:off x="7746407" y="3231635"/>
              <a:ext cx="484931" cy="276999"/>
            </a:xfrm>
            <a:prstGeom prst="rect">
              <a:avLst/>
            </a:prstGeom>
            <a:noFill/>
          </p:spPr>
          <p:txBody>
            <a:bodyPr wrap="square" rtlCol="0">
              <a:spAutoFit/>
            </a:bodyPr>
            <a:lstStyle/>
            <a:p>
              <a:r>
                <a:rPr lang="en-US" sz="1200" dirty="0"/>
                <a:t>R7</a:t>
              </a:r>
            </a:p>
          </p:txBody>
        </p:sp>
        <p:sp>
          <p:nvSpPr>
            <p:cNvPr id="142" name="Rectangle 141">
              <a:extLst>
                <a:ext uri="{FF2B5EF4-FFF2-40B4-BE49-F238E27FC236}">
                  <a16:creationId xmlns:a16="http://schemas.microsoft.com/office/drawing/2014/main" id="{6B7668BD-4A24-F24F-BFA3-4831049DD891}"/>
                </a:ext>
              </a:extLst>
            </p:cNvPr>
            <p:cNvSpPr>
              <a:spLocks noChangeArrowheads="1"/>
            </p:cNvSpPr>
            <p:nvPr/>
          </p:nvSpPr>
          <p:spPr bwMode="auto">
            <a:xfrm>
              <a:off x="5820727"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43" name="TextBox 142">
              <a:extLst>
                <a:ext uri="{FF2B5EF4-FFF2-40B4-BE49-F238E27FC236}">
                  <a16:creationId xmlns:a16="http://schemas.microsoft.com/office/drawing/2014/main" id="{1129291C-C72D-8041-A7F6-16160F173AB4}"/>
                </a:ext>
              </a:extLst>
            </p:cNvPr>
            <p:cNvSpPr txBox="1"/>
            <p:nvPr/>
          </p:nvSpPr>
          <p:spPr>
            <a:xfrm>
              <a:off x="5770205" y="3807341"/>
              <a:ext cx="484931" cy="276999"/>
            </a:xfrm>
            <a:prstGeom prst="rect">
              <a:avLst/>
            </a:prstGeom>
            <a:noFill/>
          </p:spPr>
          <p:txBody>
            <a:bodyPr wrap="square" rtlCol="0">
              <a:spAutoFit/>
            </a:bodyPr>
            <a:lstStyle/>
            <a:p>
              <a:r>
                <a:rPr lang="en-US" sz="1200" dirty="0"/>
                <a:t>R8</a:t>
              </a:r>
            </a:p>
          </p:txBody>
        </p:sp>
        <p:sp>
          <p:nvSpPr>
            <p:cNvPr id="144" name="Rectangle 143">
              <a:extLst>
                <a:ext uri="{FF2B5EF4-FFF2-40B4-BE49-F238E27FC236}">
                  <a16:creationId xmlns:a16="http://schemas.microsoft.com/office/drawing/2014/main" id="{E9C1A7C8-8CC9-FD4C-9958-70EE573E1237}"/>
                </a:ext>
              </a:extLst>
            </p:cNvPr>
            <p:cNvSpPr>
              <a:spLocks noChangeArrowheads="1"/>
            </p:cNvSpPr>
            <p:nvPr/>
          </p:nvSpPr>
          <p:spPr bwMode="auto">
            <a:xfrm>
              <a:off x="6479461"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0x0C</a:t>
              </a:r>
            </a:p>
          </p:txBody>
        </p:sp>
        <p:sp>
          <p:nvSpPr>
            <p:cNvPr id="145" name="TextBox 144">
              <a:extLst>
                <a:ext uri="{FF2B5EF4-FFF2-40B4-BE49-F238E27FC236}">
                  <a16:creationId xmlns:a16="http://schemas.microsoft.com/office/drawing/2014/main" id="{7C7C9798-01B5-6545-8648-ADC259131FD7}"/>
                </a:ext>
              </a:extLst>
            </p:cNvPr>
            <p:cNvSpPr txBox="1"/>
            <p:nvPr/>
          </p:nvSpPr>
          <p:spPr>
            <a:xfrm>
              <a:off x="6428939" y="3807341"/>
              <a:ext cx="484931" cy="276999"/>
            </a:xfrm>
            <a:prstGeom prst="rect">
              <a:avLst/>
            </a:prstGeom>
            <a:noFill/>
          </p:spPr>
          <p:txBody>
            <a:bodyPr wrap="square" rtlCol="0">
              <a:spAutoFit/>
            </a:bodyPr>
            <a:lstStyle/>
            <a:p>
              <a:r>
                <a:rPr lang="en-US" sz="1200" dirty="0"/>
                <a:t>R9</a:t>
              </a:r>
            </a:p>
          </p:txBody>
        </p:sp>
        <p:sp>
          <p:nvSpPr>
            <p:cNvPr id="146" name="Rectangle 145">
              <a:extLst>
                <a:ext uri="{FF2B5EF4-FFF2-40B4-BE49-F238E27FC236}">
                  <a16:creationId xmlns:a16="http://schemas.microsoft.com/office/drawing/2014/main" id="{847D5FEC-C6BA-B84A-961E-C3F2AD437BC4}"/>
                </a:ext>
              </a:extLst>
            </p:cNvPr>
            <p:cNvSpPr>
              <a:spLocks noChangeArrowheads="1"/>
            </p:cNvSpPr>
            <p:nvPr/>
          </p:nvSpPr>
          <p:spPr bwMode="auto">
            <a:xfrm>
              <a:off x="7138195"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0x12</a:t>
              </a:r>
            </a:p>
          </p:txBody>
        </p:sp>
        <p:sp>
          <p:nvSpPr>
            <p:cNvPr id="147" name="TextBox 146">
              <a:extLst>
                <a:ext uri="{FF2B5EF4-FFF2-40B4-BE49-F238E27FC236}">
                  <a16:creationId xmlns:a16="http://schemas.microsoft.com/office/drawing/2014/main" id="{2E21D451-F59F-554D-A2DA-7DAEA67FE077}"/>
                </a:ext>
              </a:extLst>
            </p:cNvPr>
            <p:cNvSpPr txBox="1"/>
            <p:nvPr/>
          </p:nvSpPr>
          <p:spPr>
            <a:xfrm>
              <a:off x="7087673" y="3807341"/>
              <a:ext cx="484931" cy="276999"/>
            </a:xfrm>
            <a:prstGeom prst="rect">
              <a:avLst/>
            </a:prstGeom>
            <a:noFill/>
          </p:spPr>
          <p:txBody>
            <a:bodyPr wrap="square" rtlCol="0">
              <a:spAutoFit/>
            </a:bodyPr>
            <a:lstStyle/>
            <a:p>
              <a:r>
                <a:rPr lang="en-US" sz="1200" dirty="0"/>
                <a:t>R10</a:t>
              </a:r>
            </a:p>
          </p:txBody>
        </p:sp>
        <p:sp>
          <p:nvSpPr>
            <p:cNvPr id="148" name="Rectangle 147">
              <a:extLst>
                <a:ext uri="{FF2B5EF4-FFF2-40B4-BE49-F238E27FC236}">
                  <a16:creationId xmlns:a16="http://schemas.microsoft.com/office/drawing/2014/main" id="{2999C161-AA53-764B-86A8-F34E6D9B8611}"/>
                </a:ext>
              </a:extLst>
            </p:cNvPr>
            <p:cNvSpPr>
              <a:spLocks noChangeArrowheads="1"/>
            </p:cNvSpPr>
            <p:nvPr/>
          </p:nvSpPr>
          <p:spPr bwMode="auto">
            <a:xfrm>
              <a:off x="7796929"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49" name="TextBox 148">
              <a:extLst>
                <a:ext uri="{FF2B5EF4-FFF2-40B4-BE49-F238E27FC236}">
                  <a16:creationId xmlns:a16="http://schemas.microsoft.com/office/drawing/2014/main" id="{AE783AE7-9DA3-5E41-9CF9-54C85F03A84B}"/>
                </a:ext>
              </a:extLst>
            </p:cNvPr>
            <p:cNvSpPr txBox="1"/>
            <p:nvPr/>
          </p:nvSpPr>
          <p:spPr>
            <a:xfrm>
              <a:off x="7746407" y="3807341"/>
              <a:ext cx="484931" cy="276999"/>
            </a:xfrm>
            <a:prstGeom prst="rect">
              <a:avLst/>
            </a:prstGeom>
            <a:noFill/>
          </p:spPr>
          <p:txBody>
            <a:bodyPr wrap="square" rtlCol="0">
              <a:spAutoFit/>
            </a:bodyPr>
            <a:lstStyle/>
            <a:p>
              <a:r>
                <a:rPr lang="en-US" sz="1200" dirty="0"/>
                <a:t>R11</a:t>
              </a:r>
            </a:p>
          </p:txBody>
        </p:sp>
        <p:sp>
          <p:nvSpPr>
            <p:cNvPr id="150" name="Rectangle 149">
              <a:extLst>
                <a:ext uri="{FF2B5EF4-FFF2-40B4-BE49-F238E27FC236}">
                  <a16:creationId xmlns:a16="http://schemas.microsoft.com/office/drawing/2014/main" id="{55620450-F19C-8644-9958-DEB1BF48FF9D}"/>
                </a:ext>
              </a:extLst>
            </p:cNvPr>
            <p:cNvSpPr>
              <a:spLocks noChangeArrowheads="1"/>
            </p:cNvSpPr>
            <p:nvPr/>
          </p:nvSpPr>
          <p:spPr bwMode="auto">
            <a:xfrm>
              <a:off x="5820727"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51" name="TextBox 150">
              <a:extLst>
                <a:ext uri="{FF2B5EF4-FFF2-40B4-BE49-F238E27FC236}">
                  <a16:creationId xmlns:a16="http://schemas.microsoft.com/office/drawing/2014/main" id="{5E4C7C6B-B4B7-D447-9B56-35A8B30CAD90}"/>
                </a:ext>
              </a:extLst>
            </p:cNvPr>
            <p:cNvSpPr txBox="1"/>
            <p:nvPr/>
          </p:nvSpPr>
          <p:spPr>
            <a:xfrm>
              <a:off x="5770205" y="4383047"/>
              <a:ext cx="484931" cy="276999"/>
            </a:xfrm>
            <a:prstGeom prst="rect">
              <a:avLst/>
            </a:prstGeom>
            <a:noFill/>
          </p:spPr>
          <p:txBody>
            <a:bodyPr wrap="square" rtlCol="0">
              <a:spAutoFit/>
            </a:bodyPr>
            <a:lstStyle/>
            <a:p>
              <a:r>
                <a:rPr lang="en-US" sz="1200" dirty="0"/>
                <a:t>R12</a:t>
              </a:r>
            </a:p>
          </p:txBody>
        </p:sp>
        <p:sp>
          <p:nvSpPr>
            <p:cNvPr id="152" name="Rectangle 151">
              <a:extLst>
                <a:ext uri="{FF2B5EF4-FFF2-40B4-BE49-F238E27FC236}">
                  <a16:creationId xmlns:a16="http://schemas.microsoft.com/office/drawing/2014/main" id="{BD161691-6A82-5844-9312-F69CDBEA8A12}"/>
                </a:ext>
              </a:extLst>
            </p:cNvPr>
            <p:cNvSpPr>
              <a:spLocks noChangeArrowheads="1"/>
            </p:cNvSpPr>
            <p:nvPr/>
          </p:nvSpPr>
          <p:spPr bwMode="auto">
            <a:xfrm>
              <a:off x="6479461"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53" name="TextBox 152">
              <a:extLst>
                <a:ext uri="{FF2B5EF4-FFF2-40B4-BE49-F238E27FC236}">
                  <a16:creationId xmlns:a16="http://schemas.microsoft.com/office/drawing/2014/main" id="{544D0C5D-0E3E-FB4D-956E-6A0C33544D14}"/>
                </a:ext>
              </a:extLst>
            </p:cNvPr>
            <p:cNvSpPr txBox="1"/>
            <p:nvPr/>
          </p:nvSpPr>
          <p:spPr>
            <a:xfrm>
              <a:off x="6428939" y="4383047"/>
              <a:ext cx="484931" cy="276999"/>
            </a:xfrm>
            <a:prstGeom prst="rect">
              <a:avLst/>
            </a:prstGeom>
            <a:noFill/>
          </p:spPr>
          <p:txBody>
            <a:bodyPr wrap="square" rtlCol="0">
              <a:spAutoFit/>
            </a:bodyPr>
            <a:lstStyle/>
            <a:p>
              <a:r>
                <a:rPr lang="en-US" sz="1200" dirty="0"/>
                <a:t>R13</a:t>
              </a:r>
            </a:p>
          </p:txBody>
        </p:sp>
        <p:sp>
          <p:nvSpPr>
            <p:cNvPr id="154" name="Rectangle 153">
              <a:extLst>
                <a:ext uri="{FF2B5EF4-FFF2-40B4-BE49-F238E27FC236}">
                  <a16:creationId xmlns:a16="http://schemas.microsoft.com/office/drawing/2014/main" id="{9B806CBA-6950-3549-AE57-42AEB95FC972}"/>
                </a:ext>
              </a:extLst>
            </p:cNvPr>
            <p:cNvSpPr>
              <a:spLocks noChangeArrowheads="1"/>
            </p:cNvSpPr>
            <p:nvPr/>
          </p:nvSpPr>
          <p:spPr bwMode="auto">
            <a:xfrm>
              <a:off x="7138195"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55" name="TextBox 154">
              <a:extLst>
                <a:ext uri="{FF2B5EF4-FFF2-40B4-BE49-F238E27FC236}">
                  <a16:creationId xmlns:a16="http://schemas.microsoft.com/office/drawing/2014/main" id="{A8A668BF-C2FF-3543-BE27-160C32760416}"/>
                </a:ext>
              </a:extLst>
            </p:cNvPr>
            <p:cNvSpPr txBox="1"/>
            <p:nvPr/>
          </p:nvSpPr>
          <p:spPr>
            <a:xfrm>
              <a:off x="7087673" y="4383047"/>
              <a:ext cx="484931" cy="276999"/>
            </a:xfrm>
            <a:prstGeom prst="rect">
              <a:avLst/>
            </a:prstGeom>
            <a:noFill/>
          </p:spPr>
          <p:txBody>
            <a:bodyPr wrap="square" rtlCol="0">
              <a:spAutoFit/>
            </a:bodyPr>
            <a:lstStyle/>
            <a:p>
              <a:r>
                <a:rPr lang="en-US" sz="1200" dirty="0"/>
                <a:t>R14</a:t>
              </a:r>
            </a:p>
          </p:txBody>
        </p:sp>
        <p:sp>
          <p:nvSpPr>
            <p:cNvPr id="156" name="Rectangle 155">
              <a:extLst>
                <a:ext uri="{FF2B5EF4-FFF2-40B4-BE49-F238E27FC236}">
                  <a16:creationId xmlns:a16="http://schemas.microsoft.com/office/drawing/2014/main" id="{59104F8A-8083-E848-90EC-5113C5B42F51}"/>
                </a:ext>
              </a:extLst>
            </p:cNvPr>
            <p:cNvSpPr>
              <a:spLocks noChangeArrowheads="1"/>
            </p:cNvSpPr>
            <p:nvPr/>
          </p:nvSpPr>
          <p:spPr bwMode="auto">
            <a:xfrm>
              <a:off x="7796929"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57" name="TextBox 156">
              <a:extLst>
                <a:ext uri="{FF2B5EF4-FFF2-40B4-BE49-F238E27FC236}">
                  <a16:creationId xmlns:a16="http://schemas.microsoft.com/office/drawing/2014/main" id="{0AF7987C-0E5C-654B-9CCC-AB3C5FDB3962}"/>
                </a:ext>
              </a:extLst>
            </p:cNvPr>
            <p:cNvSpPr txBox="1"/>
            <p:nvPr/>
          </p:nvSpPr>
          <p:spPr>
            <a:xfrm>
              <a:off x="7746407" y="4383047"/>
              <a:ext cx="484931" cy="276999"/>
            </a:xfrm>
            <a:prstGeom prst="rect">
              <a:avLst/>
            </a:prstGeom>
            <a:noFill/>
          </p:spPr>
          <p:txBody>
            <a:bodyPr wrap="square" rtlCol="0">
              <a:spAutoFit/>
            </a:bodyPr>
            <a:lstStyle/>
            <a:p>
              <a:r>
                <a:rPr lang="en-US" sz="1200"/>
                <a:t>R15</a:t>
              </a:r>
              <a:endParaRPr lang="en-US" sz="1200" dirty="0"/>
            </a:p>
          </p:txBody>
        </p:sp>
      </p:grpSp>
      <p:sp>
        <p:nvSpPr>
          <p:cNvPr id="258" name="Rectangle 257">
            <a:extLst>
              <a:ext uri="{FF2B5EF4-FFF2-40B4-BE49-F238E27FC236}">
                <a16:creationId xmlns:a16="http://schemas.microsoft.com/office/drawing/2014/main" id="{B9EFC9D7-4A94-7B45-9411-28665D92E687}"/>
              </a:ext>
            </a:extLst>
          </p:cNvPr>
          <p:cNvSpPr/>
          <p:nvPr/>
        </p:nvSpPr>
        <p:spPr>
          <a:xfrm>
            <a:off x="4635173" y="977258"/>
            <a:ext cx="4572000" cy="506934"/>
          </a:xfrm>
          <a:prstGeom prst="rect">
            <a:avLst/>
          </a:prstGeom>
        </p:spPr>
        <p:txBody>
          <a:bodyPr>
            <a:spAutoFit/>
          </a:bodyPr>
          <a:lstStyle/>
          <a:p>
            <a:pPr>
              <a:lnSpc>
                <a:spcPct val="150000"/>
              </a:lnSpc>
              <a:spcAft>
                <a:spcPts val="600"/>
              </a:spcAft>
            </a:pPr>
            <a:r>
              <a:rPr lang="en-US" altLang="zh-CN" dirty="0">
                <a:latin typeface="Arial" panose="020B0604020202020204" pitchFamily="34" charset="0"/>
                <a:ea typeface="Cambria Math" panose="02040503050406030204" pitchFamily="18" charset="0"/>
                <a:cs typeface="Arial" panose="020B0604020202020204" pitchFamily="34" charset="0"/>
              </a:rPr>
              <a:t>Register File (state):</a:t>
            </a:r>
          </a:p>
        </p:txBody>
      </p:sp>
      <p:sp>
        <p:nvSpPr>
          <p:cNvPr id="5" name="Slide Number Placeholder 4">
            <a:extLst>
              <a:ext uri="{FF2B5EF4-FFF2-40B4-BE49-F238E27FC236}">
                <a16:creationId xmlns:a16="http://schemas.microsoft.com/office/drawing/2014/main" id="{581E7E56-B016-494E-8621-38D29C1E66D6}"/>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16</a:t>
            </a:fld>
            <a:r>
              <a:rPr lang="en-US" sz="1800" dirty="0">
                <a:solidFill>
                  <a:srgbClr val="FFFFFF"/>
                </a:solidFill>
              </a:rPr>
              <a:t>	</a:t>
            </a:r>
          </a:p>
        </p:txBody>
      </p:sp>
    </p:spTree>
    <p:extLst>
      <p:ext uri="{BB962C8B-B14F-4D97-AF65-F5344CB8AC3E}">
        <p14:creationId xmlns:p14="http://schemas.microsoft.com/office/powerpoint/2010/main" val="3157744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False Positive Example (No Trojan)</a:t>
            </a:r>
          </a:p>
        </p:txBody>
      </p:sp>
      <p:sp>
        <p:nvSpPr>
          <p:cNvPr id="15" name="Content Placeholder 9">
            <a:extLst>
              <a:ext uri="{FF2B5EF4-FFF2-40B4-BE49-F238E27FC236}">
                <a16:creationId xmlns:a16="http://schemas.microsoft.com/office/drawing/2014/main" id="{739B305C-3193-6E4C-B150-96EC00832275}"/>
              </a:ext>
            </a:extLst>
          </p:cNvPr>
          <p:cNvSpPr txBox="1">
            <a:spLocks/>
          </p:cNvSpPr>
          <p:nvPr/>
        </p:nvSpPr>
        <p:spPr bwMode="auto">
          <a:xfrm>
            <a:off x="389264" y="2209547"/>
            <a:ext cx="4603220" cy="668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lnSpc>
                <a:spcPct val="150000"/>
              </a:lnSpc>
              <a:spcAft>
                <a:spcPts val="600"/>
              </a:spcAft>
              <a:buNone/>
            </a:pP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R9 </a:t>
            </a:r>
            <a:r>
              <a:rPr lang="en-US" sz="2000" dirty="0">
                <a:latin typeface="Consolas" pitchFamily="49" charset="0"/>
              </a:rPr>
              <a:t>←</a:t>
            </a: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 R9 </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+ 2</a:t>
            </a:r>
          </a:p>
          <a:p>
            <a:pPr marL="0" indent="0" algn="ctr">
              <a:lnSpc>
                <a:spcPct val="150000"/>
              </a:lnSpc>
              <a:spcAft>
                <a:spcPts val="600"/>
              </a:spcAft>
              <a:buNone/>
            </a:pPr>
            <a:r>
              <a:rPr lang="en-US" altLang="zh-CN" sz="28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800" dirty="0">
                <a:solidFill>
                  <a:srgbClr val="FFFF00"/>
                </a:solidFill>
                <a:latin typeface="Consolas" panose="020B0609020204030204" pitchFamily="49" charset="0"/>
                <a:cs typeface="Consolas" panose="020B0609020204030204" pitchFamily="49" charset="0"/>
              </a:rPr>
              <a:t> </a:t>
            </a:r>
            <a:endParaRPr lang="en-US" altLang="zh-CN" sz="2800" dirty="0">
              <a:latin typeface="Consolas" panose="020B0609020204030204" pitchFamily="49" charset="0"/>
              <a:cs typeface="Consolas" panose="020B0609020204030204" pitchFamily="49" charset="0"/>
            </a:endParaRPr>
          </a:p>
        </p:txBody>
      </p:sp>
      <p:sp>
        <p:nvSpPr>
          <p:cNvPr id="16" name="Content Placeholder 9">
            <a:extLst>
              <a:ext uri="{FF2B5EF4-FFF2-40B4-BE49-F238E27FC236}">
                <a16:creationId xmlns:a16="http://schemas.microsoft.com/office/drawing/2014/main" id="{66BE9059-6CA4-5B4A-915E-2DFC4B03ED3A}"/>
              </a:ext>
            </a:extLst>
          </p:cNvPr>
          <p:cNvSpPr txBox="1">
            <a:spLocks/>
          </p:cNvSpPr>
          <p:nvPr/>
        </p:nvSpPr>
        <p:spPr bwMode="auto">
          <a:xfrm>
            <a:off x="322963" y="2714815"/>
            <a:ext cx="4603220" cy="5118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lnSpc>
                <a:spcPct val="150000"/>
              </a:lnSpc>
              <a:spcAft>
                <a:spcPts val="600"/>
              </a:spcAft>
              <a:buNone/>
            </a:pP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R10 </a:t>
            </a:r>
            <a:r>
              <a:rPr lang="en-US" sz="2000" dirty="0">
                <a:latin typeface="Consolas" pitchFamily="49" charset="0"/>
              </a:rPr>
              <a:t>←</a:t>
            </a:r>
            <a:r>
              <a:rPr lang="en-US" altLang="zh-CN" sz="2000" dirty="0">
                <a:solidFill>
                  <a:schemeClr val="tx2"/>
                </a:solidFill>
                <a:latin typeface="Consolas" panose="020B0609020204030204" pitchFamily="49" charset="0"/>
                <a:ea typeface="Cambria Math" panose="02040503050406030204" pitchFamily="18" charset="0"/>
                <a:cs typeface="Consolas" panose="020B0609020204030204" pitchFamily="49" charset="0"/>
              </a:rPr>
              <a:t> R9 </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+ 6</a:t>
            </a:r>
          </a:p>
          <a:p>
            <a:pPr marL="0" indent="0" algn="ctr">
              <a:lnSpc>
                <a:spcPct val="150000"/>
              </a:lnSpc>
              <a:spcAft>
                <a:spcPts val="600"/>
              </a:spcAft>
              <a:buNone/>
            </a:pPr>
            <a:r>
              <a:rPr lang="en-US" altLang="zh-CN" sz="28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800" dirty="0">
                <a:solidFill>
                  <a:srgbClr val="FFFF00"/>
                </a:solidFill>
                <a:latin typeface="Consolas" panose="020B0609020204030204" pitchFamily="49" charset="0"/>
                <a:cs typeface="Consolas" panose="020B0609020204030204" pitchFamily="49" charset="0"/>
              </a:rPr>
              <a:t> </a:t>
            </a:r>
            <a:endParaRPr lang="en-US" altLang="zh-CN" sz="2800" dirty="0">
              <a:latin typeface="Consolas" panose="020B0609020204030204" pitchFamily="49" charset="0"/>
              <a:cs typeface="Consolas" panose="020B0609020204030204" pitchFamily="49" charset="0"/>
            </a:endParaRPr>
          </a:p>
        </p:txBody>
      </p:sp>
      <p:sp>
        <p:nvSpPr>
          <p:cNvPr id="17" name="Content Placeholder 9">
            <a:extLst>
              <a:ext uri="{FF2B5EF4-FFF2-40B4-BE49-F238E27FC236}">
                <a16:creationId xmlns:a16="http://schemas.microsoft.com/office/drawing/2014/main" id="{280826A9-DA37-264B-A3DF-4457B92F7476}"/>
              </a:ext>
            </a:extLst>
          </p:cNvPr>
          <p:cNvSpPr txBox="1">
            <a:spLocks/>
          </p:cNvSpPr>
          <p:nvPr/>
        </p:nvSpPr>
        <p:spPr bwMode="auto">
          <a:xfrm>
            <a:off x="386064" y="3207663"/>
            <a:ext cx="4603220" cy="5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lnSpc>
                <a:spcPct val="150000"/>
              </a:lnSpc>
              <a:spcAft>
                <a:spcPts val="600"/>
              </a:spcAft>
              <a:buNone/>
            </a:pP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R2 </a:t>
            </a:r>
            <a:r>
              <a:rPr lang="en-US" sz="2000" dirty="0">
                <a:latin typeface="Consolas" pitchFamily="49" charset="0"/>
              </a:rPr>
              <a:t>← </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R1 + 6</a:t>
            </a:r>
          </a:p>
        </p:txBody>
      </p:sp>
      <p:sp>
        <p:nvSpPr>
          <p:cNvPr id="2" name="Rectangle 1">
            <a:extLst>
              <a:ext uri="{FF2B5EF4-FFF2-40B4-BE49-F238E27FC236}">
                <a16:creationId xmlns:a16="http://schemas.microsoft.com/office/drawing/2014/main" id="{2B239EC8-A27D-D340-9D4A-D8C187C700D5}"/>
              </a:ext>
            </a:extLst>
          </p:cNvPr>
          <p:cNvSpPr/>
          <p:nvPr/>
        </p:nvSpPr>
        <p:spPr>
          <a:xfrm>
            <a:off x="368851" y="3875926"/>
            <a:ext cx="4572000" cy="938719"/>
          </a:xfrm>
          <a:prstGeom prst="rect">
            <a:avLst/>
          </a:prstGeom>
        </p:spPr>
        <p:txBody>
          <a:bodyPr>
            <a:spAutoFit/>
          </a:bodyPr>
          <a:lstStyle/>
          <a:p>
            <a:pPr>
              <a:spcAft>
                <a:spcPts val="600"/>
              </a:spcAft>
            </a:pPr>
            <a:r>
              <a:rPr lang="en-US" altLang="zh-CN" dirty="0">
                <a:solidFill>
                  <a:srgbClr val="FF40FF"/>
                </a:solidFill>
                <a:latin typeface="Consolas" panose="020B0609020204030204" pitchFamily="49" charset="0"/>
                <a:ea typeface="Cambria Math" panose="02040503050406030204" pitchFamily="18" charset="0"/>
                <a:cs typeface="Consolas" panose="020B0609020204030204" pitchFamily="49" charset="0"/>
              </a:rPr>
              <a:t>Check R1 == R9 </a:t>
            </a:r>
            <a:r>
              <a:rPr lang="en-US" altLang="zh-CN" dirty="0">
                <a:solidFill>
                  <a:srgbClr val="FF40FF"/>
                </a:solidFill>
                <a:latin typeface="Arial" panose="020B0604020202020204" pitchFamily="34" charset="0"/>
                <a:ea typeface="Cambria Math" panose="02040503050406030204" pitchFamily="18" charset="0"/>
                <a:cs typeface="Arial" panose="020B0604020202020204" pitchFamily="34" charset="0"/>
              </a:rPr>
              <a:t>(Fails!)</a:t>
            </a:r>
          </a:p>
          <a:p>
            <a:pPr>
              <a:spcAft>
                <a:spcPts val="600"/>
              </a:spcAft>
            </a:pPr>
            <a:r>
              <a:rPr lang="en-US" altLang="zh-CN" dirty="0">
                <a:solidFill>
                  <a:srgbClr val="FF40FF"/>
                </a:solidFill>
                <a:latin typeface="Consolas" panose="020B0609020204030204" pitchFamily="49" charset="0"/>
                <a:ea typeface="Cambria Math" panose="02040503050406030204" pitchFamily="18" charset="0"/>
                <a:cs typeface="Consolas" panose="020B0609020204030204" pitchFamily="49" charset="0"/>
              </a:rPr>
              <a:t>Check R2 == R10 </a:t>
            </a:r>
            <a:r>
              <a:rPr lang="en-US" altLang="zh-CN" dirty="0">
                <a:solidFill>
                  <a:srgbClr val="FF40FF"/>
                </a:solidFill>
                <a:latin typeface="Arial" panose="020B0604020202020204" pitchFamily="34" charset="0"/>
                <a:ea typeface="Cambria Math" panose="02040503050406030204" pitchFamily="18" charset="0"/>
                <a:cs typeface="Arial" panose="020B0604020202020204" pitchFamily="34" charset="0"/>
              </a:rPr>
              <a:t>(Fails!)</a:t>
            </a:r>
          </a:p>
        </p:txBody>
      </p:sp>
      <p:sp>
        <p:nvSpPr>
          <p:cNvPr id="3" name="Rectangle 2">
            <a:extLst>
              <a:ext uri="{FF2B5EF4-FFF2-40B4-BE49-F238E27FC236}">
                <a16:creationId xmlns:a16="http://schemas.microsoft.com/office/drawing/2014/main" id="{1A051DC4-644D-B84C-A51B-704132A09EC5}"/>
              </a:ext>
            </a:extLst>
          </p:cNvPr>
          <p:cNvSpPr/>
          <p:nvPr/>
        </p:nvSpPr>
        <p:spPr>
          <a:xfrm>
            <a:off x="1815201" y="1722268"/>
            <a:ext cx="1877438" cy="504497"/>
          </a:xfrm>
          <a:prstGeom prst="rect">
            <a:avLst/>
          </a:prstGeom>
        </p:spPr>
        <p:txBody>
          <a:bodyPr wrap="none">
            <a:spAutoFit/>
          </a:bodyPr>
          <a:lstStyle/>
          <a:p>
            <a:pPr>
              <a:lnSpc>
                <a:spcPct val="150000"/>
              </a:lnSpc>
              <a:spcAft>
                <a:spcPts val="600"/>
              </a:spcAft>
            </a:pPr>
            <a:r>
              <a:rPr lang="en-US" altLang="zh-CN" dirty="0">
                <a:latin typeface="Consolas" panose="020B0609020204030204" pitchFamily="49" charset="0"/>
                <a:ea typeface="Cambria Math" panose="02040503050406030204" pitchFamily="18" charset="0"/>
                <a:cs typeface="Consolas" panose="020B0609020204030204" pitchFamily="49" charset="0"/>
              </a:rPr>
              <a:t>R1 </a:t>
            </a:r>
            <a:r>
              <a:rPr lang="en-US" dirty="0">
                <a:solidFill>
                  <a:srgbClr val="FFFFFF"/>
                </a:solidFill>
                <a:latin typeface="Consolas" pitchFamily="49" charset="0"/>
              </a:rPr>
              <a:t>←</a:t>
            </a:r>
            <a:r>
              <a:rPr lang="en-US" altLang="zh-CN" dirty="0">
                <a:latin typeface="Consolas" panose="020B0609020204030204" pitchFamily="49" charset="0"/>
                <a:ea typeface="Cambria Math" panose="02040503050406030204" pitchFamily="18" charset="0"/>
                <a:cs typeface="Consolas" panose="020B0609020204030204" pitchFamily="49" charset="0"/>
              </a:rPr>
              <a:t> R1 + 2 </a:t>
            </a:r>
          </a:p>
        </p:txBody>
      </p:sp>
      <p:sp>
        <p:nvSpPr>
          <p:cNvPr id="18" name="Rectangle 17">
            <a:extLst>
              <a:ext uri="{FF2B5EF4-FFF2-40B4-BE49-F238E27FC236}">
                <a16:creationId xmlns:a16="http://schemas.microsoft.com/office/drawing/2014/main" id="{144E021E-3558-EF45-BCB1-EE200DCA0F92}"/>
              </a:ext>
            </a:extLst>
          </p:cNvPr>
          <p:cNvSpPr/>
          <p:nvPr/>
        </p:nvSpPr>
        <p:spPr>
          <a:xfrm>
            <a:off x="2301875" y="5200308"/>
            <a:ext cx="4572000" cy="496931"/>
          </a:xfrm>
          <a:prstGeom prst="rect">
            <a:avLst/>
          </a:prstGeom>
        </p:spPr>
        <p:txBody>
          <a:bodyPr>
            <a:spAutoFit/>
          </a:bodyPr>
          <a:lstStyle/>
          <a:p>
            <a:pPr marL="400050" indent="-400050">
              <a:lnSpc>
                <a:spcPct val="150000"/>
              </a:lnSpc>
              <a:spcAft>
                <a:spcPts val="600"/>
              </a:spcAft>
            </a:pPr>
            <a:r>
              <a:rPr lang="en-US" altLang="zh-CN" dirty="0"/>
              <a:t>False Positive – No Trojan in Design.</a:t>
            </a:r>
          </a:p>
        </p:txBody>
      </p:sp>
      <p:sp>
        <p:nvSpPr>
          <p:cNvPr id="20" name="Content Placeholder 9">
            <a:extLst>
              <a:ext uri="{FF2B5EF4-FFF2-40B4-BE49-F238E27FC236}">
                <a16:creationId xmlns:a16="http://schemas.microsoft.com/office/drawing/2014/main" id="{507CFA2F-4138-2342-9393-0D11BB2E0B41}"/>
              </a:ext>
            </a:extLst>
          </p:cNvPr>
          <p:cNvSpPr txBox="1">
            <a:spLocks/>
          </p:cNvSpPr>
          <p:nvPr/>
        </p:nvSpPr>
        <p:spPr bwMode="auto">
          <a:xfrm>
            <a:off x="442913" y="984250"/>
            <a:ext cx="4649040" cy="218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gn="ctr">
              <a:lnSpc>
                <a:spcPct val="150000"/>
              </a:lnSpc>
              <a:spcAft>
                <a:spcPts val="600"/>
              </a:spcAft>
              <a:buNone/>
            </a:pP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R9</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←R1;</a:t>
            </a: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 R10</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←R2; </a:t>
            </a:r>
            <a:r>
              <a:rPr lang="en-US" altLang="zh-CN" sz="2000" dirty="0">
                <a:solidFill>
                  <a:srgbClr val="FFFF00"/>
                </a:solidFill>
                <a:latin typeface="Consolas" panose="020B0609020204030204" pitchFamily="49" charset="0"/>
                <a:ea typeface="Cambria Math" panose="02040503050406030204" pitchFamily="18" charset="0"/>
                <a:cs typeface="Consolas" panose="020B0609020204030204" pitchFamily="49" charset="0"/>
              </a:rPr>
              <a:t>R11</a:t>
            </a:r>
            <a:r>
              <a:rPr lang="en-US" altLang="zh-CN" sz="2000" dirty="0">
                <a:solidFill>
                  <a:schemeClr val="tx1"/>
                </a:solidFill>
                <a:latin typeface="Consolas" panose="020B0609020204030204" pitchFamily="49" charset="0"/>
                <a:ea typeface="Cambria Math" panose="02040503050406030204" pitchFamily="18" charset="0"/>
                <a:cs typeface="Consolas" panose="020B0609020204030204" pitchFamily="49" charset="0"/>
              </a:rPr>
              <a:t>←R3; …</a:t>
            </a:r>
            <a:r>
              <a:rPr lang="en-US" altLang="zh-CN" sz="2800" dirty="0">
                <a:solidFill>
                  <a:srgbClr val="FFFF00"/>
                </a:solidFill>
                <a:latin typeface="Consolas" panose="020B0609020204030204" pitchFamily="49" charset="0"/>
                <a:ea typeface="Cambria Math" panose="02040503050406030204" pitchFamily="18" charset="0"/>
                <a:cs typeface="Consolas" panose="020B0609020204030204" pitchFamily="49" charset="0"/>
              </a:rPr>
              <a:t>  </a:t>
            </a:r>
            <a:r>
              <a:rPr lang="en-US" altLang="zh-CN" sz="2800" dirty="0">
                <a:solidFill>
                  <a:srgbClr val="FFFF00"/>
                </a:solidFill>
                <a:latin typeface="Consolas" panose="020B0609020204030204" pitchFamily="49" charset="0"/>
                <a:cs typeface="Consolas" panose="020B0609020204030204" pitchFamily="49" charset="0"/>
              </a:rPr>
              <a:t> </a:t>
            </a:r>
            <a:endParaRPr lang="en-US" altLang="zh-CN" sz="2800" dirty="0">
              <a:latin typeface="Consolas" panose="020B0609020204030204" pitchFamily="49" charset="0"/>
              <a:cs typeface="Consolas" panose="020B0609020204030204" pitchFamily="49" charset="0"/>
            </a:endParaRPr>
          </a:p>
        </p:txBody>
      </p:sp>
      <p:grpSp>
        <p:nvGrpSpPr>
          <p:cNvPr id="21" name="Group 20">
            <a:extLst>
              <a:ext uri="{FF2B5EF4-FFF2-40B4-BE49-F238E27FC236}">
                <a16:creationId xmlns:a16="http://schemas.microsoft.com/office/drawing/2014/main" id="{53AF8843-158C-0948-A491-EF45A864D4DA}"/>
              </a:ext>
            </a:extLst>
          </p:cNvPr>
          <p:cNvGrpSpPr/>
          <p:nvPr/>
        </p:nvGrpSpPr>
        <p:grpSpPr>
          <a:xfrm>
            <a:off x="5623560" y="1705674"/>
            <a:ext cx="2685458" cy="2341057"/>
            <a:chOff x="5770205" y="2655929"/>
            <a:chExt cx="2685458" cy="2341057"/>
          </a:xfrm>
        </p:grpSpPr>
        <p:sp>
          <p:nvSpPr>
            <p:cNvPr id="22" name="Rectangle 21">
              <a:extLst>
                <a:ext uri="{FF2B5EF4-FFF2-40B4-BE49-F238E27FC236}">
                  <a16:creationId xmlns:a16="http://schemas.microsoft.com/office/drawing/2014/main" id="{47BB8A8F-7F4E-F44B-896B-FC876541A30A}"/>
                </a:ext>
              </a:extLst>
            </p:cNvPr>
            <p:cNvSpPr>
              <a:spLocks noChangeArrowheads="1"/>
            </p:cNvSpPr>
            <p:nvPr/>
          </p:nvSpPr>
          <p:spPr bwMode="auto">
            <a:xfrm>
              <a:off x="5820727"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3" name="TextBox 22">
              <a:extLst>
                <a:ext uri="{FF2B5EF4-FFF2-40B4-BE49-F238E27FC236}">
                  <a16:creationId xmlns:a16="http://schemas.microsoft.com/office/drawing/2014/main" id="{FCF6BF08-B622-6E43-BBC1-7BEF490BAFC2}"/>
                </a:ext>
              </a:extLst>
            </p:cNvPr>
            <p:cNvSpPr txBox="1"/>
            <p:nvPr/>
          </p:nvSpPr>
          <p:spPr>
            <a:xfrm>
              <a:off x="5770205" y="2655929"/>
              <a:ext cx="484931" cy="276999"/>
            </a:xfrm>
            <a:prstGeom prst="rect">
              <a:avLst/>
            </a:prstGeom>
            <a:noFill/>
          </p:spPr>
          <p:txBody>
            <a:bodyPr wrap="square" rtlCol="0">
              <a:spAutoFit/>
            </a:bodyPr>
            <a:lstStyle/>
            <a:p>
              <a:r>
                <a:rPr lang="en-US" sz="1200" dirty="0"/>
                <a:t>R0</a:t>
              </a:r>
            </a:p>
          </p:txBody>
        </p:sp>
        <p:sp>
          <p:nvSpPr>
            <p:cNvPr id="24" name="Rectangle 23">
              <a:extLst>
                <a:ext uri="{FF2B5EF4-FFF2-40B4-BE49-F238E27FC236}">
                  <a16:creationId xmlns:a16="http://schemas.microsoft.com/office/drawing/2014/main" id="{D9A6B21C-AAA0-274F-929B-880CED8C5B47}"/>
                </a:ext>
              </a:extLst>
            </p:cNvPr>
            <p:cNvSpPr>
              <a:spLocks noChangeArrowheads="1"/>
            </p:cNvSpPr>
            <p:nvPr/>
          </p:nvSpPr>
          <p:spPr bwMode="auto">
            <a:xfrm>
              <a:off x="6479461"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5" name="TextBox 24">
              <a:extLst>
                <a:ext uri="{FF2B5EF4-FFF2-40B4-BE49-F238E27FC236}">
                  <a16:creationId xmlns:a16="http://schemas.microsoft.com/office/drawing/2014/main" id="{AE993A17-BC5F-A841-A2F4-C8CF1E055F78}"/>
                </a:ext>
              </a:extLst>
            </p:cNvPr>
            <p:cNvSpPr txBox="1"/>
            <p:nvPr/>
          </p:nvSpPr>
          <p:spPr>
            <a:xfrm>
              <a:off x="6428939" y="2655929"/>
              <a:ext cx="484931" cy="276999"/>
            </a:xfrm>
            <a:prstGeom prst="rect">
              <a:avLst/>
            </a:prstGeom>
            <a:noFill/>
          </p:spPr>
          <p:txBody>
            <a:bodyPr wrap="square" rtlCol="0">
              <a:spAutoFit/>
            </a:bodyPr>
            <a:lstStyle/>
            <a:p>
              <a:r>
                <a:rPr lang="en-US" sz="1200" dirty="0"/>
                <a:t>R1</a:t>
              </a:r>
            </a:p>
          </p:txBody>
        </p:sp>
        <p:sp>
          <p:nvSpPr>
            <p:cNvPr id="26" name="Rectangle 25">
              <a:extLst>
                <a:ext uri="{FF2B5EF4-FFF2-40B4-BE49-F238E27FC236}">
                  <a16:creationId xmlns:a16="http://schemas.microsoft.com/office/drawing/2014/main" id="{85F6645C-7ECF-CE4A-9F04-786872236E35}"/>
                </a:ext>
              </a:extLst>
            </p:cNvPr>
            <p:cNvSpPr>
              <a:spLocks noChangeArrowheads="1"/>
            </p:cNvSpPr>
            <p:nvPr/>
          </p:nvSpPr>
          <p:spPr bwMode="auto">
            <a:xfrm>
              <a:off x="7138195"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7" name="TextBox 26">
              <a:extLst>
                <a:ext uri="{FF2B5EF4-FFF2-40B4-BE49-F238E27FC236}">
                  <a16:creationId xmlns:a16="http://schemas.microsoft.com/office/drawing/2014/main" id="{2B950200-D953-4846-9EB1-E46418A243F7}"/>
                </a:ext>
              </a:extLst>
            </p:cNvPr>
            <p:cNvSpPr txBox="1"/>
            <p:nvPr/>
          </p:nvSpPr>
          <p:spPr>
            <a:xfrm>
              <a:off x="7087673" y="2655929"/>
              <a:ext cx="484931" cy="276999"/>
            </a:xfrm>
            <a:prstGeom prst="rect">
              <a:avLst/>
            </a:prstGeom>
            <a:noFill/>
          </p:spPr>
          <p:txBody>
            <a:bodyPr wrap="square" rtlCol="0">
              <a:spAutoFit/>
            </a:bodyPr>
            <a:lstStyle/>
            <a:p>
              <a:r>
                <a:rPr lang="en-US" sz="1200" dirty="0"/>
                <a:t>R2</a:t>
              </a:r>
            </a:p>
          </p:txBody>
        </p:sp>
        <p:sp>
          <p:nvSpPr>
            <p:cNvPr id="28" name="Rectangle 27">
              <a:extLst>
                <a:ext uri="{FF2B5EF4-FFF2-40B4-BE49-F238E27FC236}">
                  <a16:creationId xmlns:a16="http://schemas.microsoft.com/office/drawing/2014/main" id="{C3C8E08F-B319-BB45-8A8C-5EE5062DBB07}"/>
                </a:ext>
              </a:extLst>
            </p:cNvPr>
            <p:cNvSpPr>
              <a:spLocks noChangeArrowheads="1"/>
            </p:cNvSpPr>
            <p:nvPr/>
          </p:nvSpPr>
          <p:spPr bwMode="auto">
            <a:xfrm>
              <a:off x="7796929"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29" name="TextBox 28">
              <a:extLst>
                <a:ext uri="{FF2B5EF4-FFF2-40B4-BE49-F238E27FC236}">
                  <a16:creationId xmlns:a16="http://schemas.microsoft.com/office/drawing/2014/main" id="{E50F5140-E989-F848-A9A1-DB5F5E3D7853}"/>
                </a:ext>
              </a:extLst>
            </p:cNvPr>
            <p:cNvSpPr txBox="1"/>
            <p:nvPr/>
          </p:nvSpPr>
          <p:spPr>
            <a:xfrm>
              <a:off x="7746407" y="2655929"/>
              <a:ext cx="484931" cy="276999"/>
            </a:xfrm>
            <a:prstGeom prst="rect">
              <a:avLst/>
            </a:prstGeom>
            <a:noFill/>
          </p:spPr>
          <p:txBody>
            <a:bodyPr wrap="square" rtlCol="0">
              <a:spAutoFit/>
            </a:bodyPr>
            <a:lstStyle/>
            <a:p>
              <a:r>
                <a:rPr lang="en-US" sz="1200" dirty="0"/>
                <a:t>R3</a:t>
              </a:r>
            </a:p>
          </p:txBody>
        </p:sp>
        <p:sp>
          <p:nvSpPr>
            <p:cNvPr id="30" name="Rectangle 29">
              <a:extLst>
                <a:ext uri="{FF2B5EF4-FFF2-40B4-BE49-F238E27FC236}">
                  <a16:creationId xmlns:a16="http://schemas.microsoft.com/office/drawing/2014/main" id="{5FD76AFB-4F5B-2F41-87C3-2FECA30C5434}"/>
                </a:ext>
              </a:extLst>
            </p:cNvPr>
            <p:cNvSpPr>
              <a:spLocks noChangeArrowheads="1"/>
            </p:cNvSpPr>
            <p:nvPr/>
          </p:nvSpPr>
          <p:spPr bwMode="auto">
            <a:xfrm>
              <a:off x="5820727"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1" name="TextBox 30">
              <a:extLst>
                <a:ext uri="{FF2B5EF4-FFF2-40B4-BE49-F238E27FC236}">
                  <a16:creationId xmlns:a16="http://schemas.microsoft.com/office/drawing/2014/main" id="{1EFCDD32-AAC1-0547-80FA-30501E21791E}"/>
                </a:ext>
              </a:extLst>
            </p:cNvPr>
            <p:cNvSpPr txBox="1"/>
            <p:nvPr/>
          </p:nvSpPr>
          <p:spPr>
            <a:xfrm>
              <a:off x="5770205" y="3231635"/>
              <a:ext cx="484931" cy="276999"/>
            </a:xfrm>
            <a:prstGeom prst="rect">
              <a:avLst/>
            </a:prstGeom>
            <a:noFill/>
          </p:spPr>
          <p:txBody>
            <a:bodyPr wrap="square" rtlCol="0">
              <a:spAutoFit/>
            </a:bodyPr>
            <a:lstStyle/>
            <a:p>
              <a:r>
                <a:rPr lang="en-US" sz="1200" dirty="0"/>
                <a:t>R4</a:t>
              </a:r>
            </a:p>
          </p:txBody>
        </p:sp>
        <p:sp>
          <p:nvSpPr>
            <p:cNvPr id="32" name="Rectangle 31">
              <a:extLst>
                <a:ext uri="{FF2B5EF4-FFF2-40B4-BE49-F238E27FC236}">
                  <a16:creationId xmlns:a16="http://schemas.microsoft.com/office/drawing/2014/main" id="{3EC122DA-DEB2-A647-95BF-706300DDA550}"/>
                </a:ext>
              </a:extLst>
            </p:cNvPr>
            <p:cNvSpPr>
              <a:spLocks noChangeArrowheads="1"/>
            </p:cNvSpPr>
            <p:nvPr/>
          </p:nvSpPr>
          <p:spPr bwMode="auto">
            <a:xfrm>
              <a:off x="6479461"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3" name="TextBox 32">
              <a:extLst>
                <a:ext uri="{FF2B5EF4-FFF2-40B4-BE49-F238E27FC236}">
                  <a16:creationId xmlns:a16="http://schemas.microsoft.com/office/drawing/2014/main" id="{61BF5D6A-EC44-9549-AF09-E98622496688}"/>
                </a:ext>
              </a:extLst>
            </p:cNvPr>
            <p:cNvSpPr txBox="1"/>
            <p:nvPr/>
          </p:nvSpPr>
          <p:spPr>
            <a:xfrm>
              <a:off x="6428939" y="3231635"/>
              <a:ext cx="484931" cy="276999"/>
            </a:xfrm>
            <a:prstGeom prst="rect">
              <a:avLst/>
            </a:prstGeom>
            <a:noFill/>
          </p:spPr>
          <p:txBody>
            <a:bodyPr wrap="square" rtlCol="0">
              <a:spAutoFit/>
            </a:bodyPr>
            <a:lstStyle/>
            <a:p>
              <a:r>
                <a:rPr lang="en-US" sz="1200" dirty="0"/>
                <a:t>R5</a:t>
              </a:r>
            </a:p>
          </p:txBody>
        </p:sp>
        <p:sp>
          <p:nvSpPr>
            <p:cNvPr id="34" name="Rectangle 33">
              <a:extLst>
                <a:ext uri="{FF2B5EF4-FFF2-40B4-BE49-F238E27FC236}">
                  <a16:creationId xmlns:a16="http://schemas.microsoft.com/office/drawing/2014/main" id="{86F7480D-E5A9-2C48-A189-294DA286212F}"/>
                </a:ext>
              </a:extLst>
            </p:cNvPr>
            <p:cNvSpPr>
              <a:spLocks noChangeArrowheads="1"/>
            </p:cNvSpPr>
            <p:nvPr/>
          </p:nvSpPr>
          <p:spPr bwMode="auto">
            <a:xfrm>
              <a:off x="7138195"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5" name="TextBox 34">
              <a:extLst>
                <a:ext uri="{FF2B5EF4-FFF2-40B4-BE49-F238E27FC236}">
                  <a16:creationId xmlns:a16="http://schemas.microsoft.com/office/drawing/2014/main" id="{7E9E97E1-1708-AA40-8AB6-B9AF494E1B1D}"/>
                </a:ext>
              </a:extLst>
            </p:cNvPr>
            <p:cNvSpPr txBox="1"/>
            <p:nvPr/>
          </p:nvSpPr>
          <p:spPr>
            <a:xfrm>
              <a:off x="7087673" y="3231635"/>
              <a:ext cx="484931" cy="276999"/>
            </a:xfrm>
            <a:prstGeom prst="rect">
              <a:avLst/>
            </a:prstGeom>
            <a:noFill/>
          </p:spPr>
          <p:txBody>
            <a:bodyPr wrap="square" rtlCol="0">
              <a:spAutoFit/>
            </a:bodyPr>
            <a:lstStyle/>
            <a:p>
              <a:r>
                <a:rPr lang="en-US" sz="1200" dirty="0"/>
                <a:t>R6</a:t>
              </a:r>
            </a:p>
          </p:txBody>
        </p:sp>
        <p:sp>
          <p:nvSpPr>
            <p:cNvPr id="36" name="Rectangle 35">
              <a:extLst>
                <a:ext uri="{FF2B5EF4-FFF2-40B4-BE49-F238E27FC236}">
                  <a16:creationId xmlns:a16="http://schemas.microsoft.com/office/drawing/2014/main" id="{B4284F9F-2537-DE43-8620-F44BA68EE241}"/>
                </a:ext>
              </a:extLst>
            </p:cNvPr>
            <p:cNvSpPr>
              <a:spLocks noChangeArrowheads="1"/>
            </p:cNvSpPr>
            <p:nvPr/>
          </p:nvSpPr>
          <p:spPr bwMode="auto">
            <a:xfrm>
              <a:off x="7796929"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7" name="TextBox 36">
              <a:extLst>
                <a:ext uri="{FF2B5EF4-FFF2-40B4-BE49-F238E27FC236}">
                  <a16:creationId xmlns:a16="http://schemas.microsoft.com/office/drawing/2014/main" id="{602E9527-3BCA-EB4A-BE71-73175CFE8C5D}"/>
                </a:ext>
              </a:extLst>
            </p:cNvPr>
            <p:cNvSpPr txBox="1"/>
            <p:nvPr/>
          </p:nvSpPr>
          <p:spPr>
            <a:xfrm>
              <a:off x="7746407" y="3231635"/>
              <a:ext cx="484931" cy="276999"/>
            </a:xfrm>
            <a:prstGeom prst="rect">
              <a:avLst/>
            </a:prstGeom>
            <a:noFill/>
          </p:spPr>
          <p:txBody>
            <a:bodyPr wrap="square" rtlCol="0">
              <a:spAutoFit/>
            </a:bodyPr>
            <a:lstStyle/>
            <a:p>
              <a:r>
                <a:rPr lang="en-US" sz="1200" dirty="0"/>
                <a:t>R7</a:t>
              </a:r>
            </a:p>
          </p:txBody>
        </p:sp>
        <p:sp>
          <p:nvSpPr>
            <p:cNvPr id="38" name="Rectangle 37">
              <a:extLst>
                <a:ext uri="{FF2B5EF4-FFF2-40B4-BE49-F238E27FC236}">
                  <a16:creationId xmlns:a16="http://schemas.microsoft.com/office/drawing/2014/main" id="{345853D5-EB7B-E541-875F-824E4A7E3C21}"/>
                </a:ext>
              </a:extLst>
            </p:cNvPr>
            <p:cNvSpPr>
              <a:spLocks noChangeArrowheads="1"/>
            </p:cNvSpPr>
            <p:nvPr/>
          </p:nvSpPr>
          <p:spPr bwMode="auto">
            <a:xfrm>
              <a:off x="5820727"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39" name="TextBox 38">
              <a:extLst>
                <a:ext uri="{FF2B5EF4-FFF2-40B4-BE49-F238E27FC236}">
                  <a16:creationId xmlns:a16="http://schemas.microsoft.com/office/drawing/2014/main" id="{958F35C2-D7F1-BE4B-8DBF-8CF78C9628E6}"/>
                </a:ext>
              </a:extLst>
            </p:cNvPr>
            <p:cNvSpPr txBox="1"/>
            <p:nvPr/>
          </p:nvSpPr>
          <p:spPr>
            <a:xfrm>
              <a:off x="5770205" y="3807341"/>
              <a:ext cx="484931" cy="276999"/>
            </a:xfrm>
            <a:prstGeom prst="rect">
              <a:avLst/>
            </a:prstGeom>
            <a:noFill/>
          </p:spPr>
          <p:txBody>
            <a:bodyPr wrap="square" rtlCol="0">
              <a:spAutoFit/>
            </a:bodyPr>
            <a:lstStyle/>
            <a:p>
              <a:r>
                <a:rPr lang="en-US" sz="1200" dirty="0"/>
                <a:t>R8</a:t>
              </a:r>
            </a:p>
          </p:txBody>
        </p:sp>
        <p:sp>
          <p:nvSpPr>
            <p:cNvPr id="40" name="Rectangle 39">
              <a:extLst>
                <a:ext uri="{FF2B5EF4-FFF2-40B4-BE49-F238E27FC236}">
                  <a16:creationId xmlns:a16="http://schemas.microsoft.com/office/drawing/2014/main" id="{DEAEE0B7-A397-9440-B761-461A7173B698}"/>
                </a:ext>
              </a:extLst>
            </p:cNvPr>
            <p:cNvSpPr>
              <a:spLocks noChangeArrowheads="1"/>
            </p:cNvSpPr>
            <p:nvPr/>
          </p:nvSpPr>
          <p:spPr bwMode="auto">
            <a:xfrm>
              <a:off x="6479461"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0x0A</a:t>
              </a:r>
            </a:p>
          </p:txBody>
        </p:sp>
        <p:sp>
          <p:nvSpPr>
            <p:cNvPr id="41" name="TextBox 40">
              <a:extLst>
                <a:ext uri="{FF2B5EF4-FFF2-40B4-BE49-F238E27FC236}">
                  <a16:creationId xmlns:a16="http://schemas.microsoft.com/office/drawing/2014/main" id="{EE750539-90AD-7E45-8DD2-9854BD3A26F1}"/>
                </a:ext>
              </a:extLst>
            </p:cNvPr>
            <p:cNvSpPr txBox="1"/>
            <p:nvPr/>
          </p:nvSpPr>
          <p:spPr>
            <a:xfrm>
              <a:off x="6428939" y="3807341"/>
              <a:ext cx="484931" cy="276999"/>
            </a:xfrm>
            <a:prstGeom prst="rect">
              <a:avLst/>
            </a:prstGeom>
            <a:noFill/>
          </p:spPr>
          <p:txBody>
            <a:bodyPr wrap="square" rtlCol="0">
              <a:spAutoFit/>
            </a:bodyPr>
            <a:lstStyle/>
            <a:p>
              <a:r>
                <a:rPr lang="en-US" sz="1200" dirty="0"/>
                <a:t>R9</a:t>
              </a:r>
            </a:p>
          </p:txBody>
        </p:sp>
        <p:sp>
          <p:nvSpPr>
            <p:cNvPr id="42" name="Rectangle 41">
              <a:extLst>
                <a:ext uri="{FF2B5EF4-FFF2-40B4-BE49-F238E27FC236}">
                  <a16:creationId xmlns:a16="http://schemas.microsoft.com/office/drawing/2014/main" id="{97B7C9F3-DC4A-0F44-8F0C-488D5559CABD}"/>
                </a:ext>
              </a:extLst>
            </p:cNvPr>
            <p:cNvSpPr>
              <a:spLocks noChangeArrowheads="1"/>
            </p:cNvSpPr>
            <p:nvPr/>
          </p:nvSpPr>
          <p:spPr bwMode="auto">
            <a:xfrm>
              <a:off x="7138195"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3" name="TextBox 42">
              <a:extLst>
                <a:ext uri="{FF2B5EF4-FFF2-40B4-BE49-F238E27FC236}">
                  <a16:creationId xmlns:a16="http://schemas.microsoft.com/office/drawing/2014/main" id="{79A7DBBF-393F-2C49-9520-3B70C5E174CC}"/>
                </a:ext>
              </a:extLst>
            </p:cNvPr>
            <p:cNvSpPr txBox="1"/>
            <p:nvPr/>
          </p:nvSpPr>
          <p:spPr>
            <a:xfrm>
              <a:off x="7087673" y="3807341"/>
              <a:ext cx="484931" cy="276999"/>
            </a:xfrm>
            <a:prstGeom prst="rect">
              <a:avLst/>
            </a:prstGeom>
            <a:noFill/>
          </p:spPr>
          <p:txBody>
            <a:bodyPr wrap="square" rtlCol="0">
              <a:spAutoFit/>
            </a:bodyPr>
            <a:lstStyle/>
            <a:p>
              <a:r>
                <a:rPr lang="en-US" sz="1200" dirty="0"/>
                <a:t>R10</a:t>
              </a:r>
            </a:p>
          </p:txBody>
        </p:sp>
        <p:sp>
          <p:nvSpPr>
            <p:cNvPr id="44" name="Rectangle 43">
              <a:extLst>
                <a:ext uri="{FF2B5EF4-FFF2-40B4-BE49-F238E27FC236}">
                  <a16:creationId xmlns:a16="http://schemas.microsoft.com/office/drawing/2014/main" id="{A973389A-BC35-FC4A-90E9-09D282F3B3A1}"/>
                </a:ext>
              </a:extLst>
            </p:cNvPr>
            <p:cNvSpPr>
              <a:spLocks noChangeArrowheads="1"/>
            </p:cNvSpPr>
            <p:nvPr/>
          </p:nvSpPr>
          <p:spPr bwMode="auto">
            <a:xfrm>
              <a:off x="7796929"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5" name="TextBox 44">
              <a:extLst>
                <a:ext uri="{FF2B5EF4-FFF2-40B4-BE49-F238E27FC236}">
                  <a16:creationId xmlns:a16="http://schemas.microsoft.com/office/drawing/2014/main" id="{158046C5-F4B2-1040-9A47-075096BEE183}"/>
                </a:ext>
              </a:extLst>
            </p:cNvPr>
            <p:cNvSpPr txBox="1"/>
            <p:nvPr/>
          </p:nvSpPr>
          <p:spPr>
            <a:xfrm>
              <a:off x="7746407" y="3807341"/>
              <a:ext cx="484931" cy="276999"/>
            </a:xfrm>
            <a:prstGeom prst="rect">
              <a:avLst/>
            </a:prstGeom>
            <a:noFill/>
          </p:spPr>
          <p:txBody>
            <a:bodyPr wrap="square" rtlCol="0">
              <a:spAutoFit/>
            </a:bodyPr>
            <a:lstStyle/>
            <a:p>
              <a:r>
                <a:rPr lang="en-US" sz="1200" dirty="0"/>
                <a:t>R11</a:t>
              </a:r>
            </a:p>
          </p:txBody>
        </p:sp>
        <p:sp>
          <p:nvSpPr>
            <p:cNvPr id="46" name="Rectangle 45">
              <a:extLst>
                <a:ext uri="{FF2B5EF4-FFF2-40B4-BE49-F238E27FC236}">
                  <a16:creationId xmlns:a16="http://schemas.microsoft.com/office/drawing/2014/main" id="{89C3CACC-7A2F-D648-A785-83A5B2FB8A6A}"/>
                </a:ext>
              </a:extLst>
            </p:cNvPr>
            <p:cNvSpPr>
              <a:spLocks noChangeArrowheads="1"/>
            </p:cNvSpPr>
            <p:nvPr/>
          </p:nvSpPr>
          <p:spPr bwMode="auto">
            <a:xfrm>
              <a:off x="5820727"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7" name="TextBox 46">
              <a:extLst>
                <a:ext uri="{FF2B5EF4-FFF2-40B4-BE49-F238E27FC236}">
                  <a16:creationId xmlns:a16="http://schemas.microsoft.com/office/drawing/2014/main" id="{233DE669-1184-C646-80BC-18CC85A28BD2}"/>
                </a:ext>
              </a:extLst>
            </p:cNvPr>
            <p:cNvSpPr txBox="1"/>
            <p:nvPr/>
          </p:nvSpPr>
          <p:spPr>
            <a:xfrm>
              <a:off x="5770205" y="4383047"/>
              <a:ext cx="484931" cy="276999"/>
            </a:xfrm>
            <a:prstGeom prst="rect">
              <a:avLst/>
            </a:prstGeom>
            <a:noFill/>
          </p:spPr>
          <p:txBody>
            <a:bodyPr wrap="square" rtlCol="0">
              <a:spAutoFit/>
            </a:bodyPr>
            <a:lstStyle/>
            <a:p>
              <a:r>
                <a:rPr lang="en-US" sz="1200" dirty="0"/>
                <a:t>R12</a:t>
              </a:r>
            </a:p>
          </p:txBody>
        </p:sp>
        <p:sp>
          <p:nvSpPr>
            <p:cNvPr id="48" name="Rectangle 47">
              <a:extLst>
                <a:ext uri="{FF2B5EF4-FFF2-40B4-BE49-F238E27FC236}">
                  <a16:creationId xmlns:a16="http://schemas.microsoft.com/office/drawing/2014/main" id="{44013F33-0910-A343-A44A-2DA1656F56E0}"/>
                </a:ext>
              </a:extLst>
            </p:cNvPr>
            <p:cNvSpPr>
              <a:spLocks noChangeArrowheads="1"/>
            </p:cNvSpPr>
            <p:nvPr/>
          </p:nvSpPr>
          <p:spPr bwMode="auto">
            <a:xfrm>
              <a:off x="6479461"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49" name="TextBox 48">
              <a:extLst>
                <a:ext uri="{FF2B5EF4-FFF2-40B4-BE49-F238E27FC236}">
                  <a16:creationId xmlns:a16="http://schemas.microsoft.com/office/drawing/2014/main" id="{AC5040BF-20DA-604A-8C35-7A5A03C14B5E}"/>
                </a:ext>
              </a:extLst>
            </p:cNvPr>
            <p:cNvSpPr txBox="1"/>
            <p:nvPr/>
          </p:nvSpPr>
          <p:spPr>
            <a:xfrm>
              <a:off x="6428939" y="4383047"/>
              <a:ext cx="484931" cy="276999"/>
            </a:xfrm>
            <a:prstGeom prst="rect">
              <a:avLst/>
            </a:prstGeom>
            <a:noFill/>
          </p:spPr>
          <p:txBody>
            <a:bodyPr wrap="square" rtlCol="0">
              <a:spAutoFit/>
            </a:bodyPr>
            <a:lstStyle/>
            <a:p>
              <a:r>
                <a:rPr lang="en-US" sz="1200" dirty="0"/>
                <a:t>R13</a:t>
              </a:r>
            </a:p>
          </p:txBody>
        </p:sp>
        <p:sp>
          <p:nvSpPr>
            <p:cNvPr id="50" name="Rectangle 49">
              <a:extLst>
                <a:ext uri="{FF2B5EF4-FFF2-40B4-BE49-F238E27FC236}">
                  <a16:creationId xmlns:a16="http://schemas.microsoft.com/office/drawing/2014/main" id="{5F0C38AE-67DA-B64C-9FDA-F929129B5B69}"/>
                </a:ext>
              </a:extLst>
            </p:cNvPr>
            <p:cNvSpPr>
              <a:spLocks noChangeArrowheads="1"/>
            </p:cNvSpPr>
            <p:nvPr/>
          </p:nvSpPr>
          <p:spPr bwMode="auto">
            <a:xfrm>
              <a:off x="7138195"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51" name="TextBox 50">
              <a:extLst>
                <a:ext uri="{FF2B5EF4-FFF2-40B4-BE49-F238E27FC236}">
                  <a16:creationId xmlns:a16="http://schemas.microsoft.com/office/drawing/2014/main" id="{FBB5114C-6BAD-B749-883A-F72589B5847E}"/>
                </a:ext>
              </a:extLst>
            </p:cNvPr>
            <p:cNvSpPr txBox="1"/>
            <p:nvPr/>
          </p:nvSpPr>
          <p:spPr>
            <a:xfrm>
              <a:off x="7087673" y="4383047"/>
              <a:ext cx="484931" cy="276999"/>
            </a:xfrm>
            <a:prstGeom prst="rect">
              <a:avLst/>
            </a:prstGeom>
            <a:noFill/>
          </p:spPr>
          <p:txBody>
            <a:bodyPr wrap="square" rtlCol="0">
              <a:spAutoFit/>
            </a:bodyPr>
            <a:lstStyle/>
            <a:p>
              <a:r>
                <a:rPr lang="en-US" sz="1200" dirty="0"/>
                <a:t>R14</a:t>
              </a:r>
            </a:p>
          </p:txBody>
        </p:sp>
        <p:sp>
          <p:nvSpPr>
            <p:cNvPr id="52" name="Rectangle 51">
              <a:extLst>
                <a:ext uri="{FF2B5EF4-FFF2-40B4-BE49-F238E27FC236}">
                  <a16:creationId xmlns:a16="http://schemas.microsoft.com/office/drawing/2014/main" id="{50ADED6B-19FA-7E4A-8978-E5EAEBC4DB36}"/>
                </a:ext>
              </a:extLst>
            </p:cNvPr>
            <p:cNvSpPr>
              <a:spLocks noChangeArrowheads="1"/>
            </p:cNvSpPr>
            <p:nvPr/>
          </p:nvSpPr>
          <p:spPr bwMode="auto">
            <a:xfrm>
              <a:off x="7796929"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53" name="TextBox 52">
              <a:extLst>
                <a:ext uri="{FF2B5EF4-FFF2-40B4-BE49-F238E27FC236}">
                  <a16:creationId xmlns:a16="http://schemas.microsoft.com/office/drawing/2014/main" id="{B5EB943C-F116-F042-9113-C79B51854967}"/>
                </a:ext>
              </a:extLst>
            </p:cNvPr>
            <p:cNvSpPr txBox="1"/>
            <p:nvPr/>
          </p:nvSpPr>
          <p:spPr>
            <a:xfrm>
              <a:off x="7746407" y="4383047"/>
              <a:ext cx="484931" cy="276999"/>
            </a:xfrm>
            <a:prstGeom prst="rect">
              <a:avLst/>
            </a:prstGeom>
            <a:noFill/>
          </p:spPr>
          <p:txBody>
            <a:bodyPr wrap="square" rtlCol="0">
              <a:spAutoFit/>
            </a:bodyPr>
            <a:lstStyle/>
            <a:p>
              <a:r>
                <a:rPr lang="en-US" sz="1200"/>
                <a:t>R15</a:t>
              </a:r>
              <a:endParaRPr lang="en-US" sz="1200" dirty="0"/>
            </a:p>
          </p:txBody>
        </p:sp>
      </p:grpSp>
      <p:grpSp>
        <p:nvGrpSpPr>
          <p:cNvPr id="54" name="Group 53">
            <a:extLst>
              <a:ext uri="{FF2B5EF4-FFF2-40B4-BE49-F238E27FC236}">
                <a16:creationId xmlns:a16="http://schemas.microsoft.com/office/drawing/2014/main" id="{BA3DF6E8-7039-2F4B-9C81-E181ED3679A5}"/>
              </a:ext>
            </a:extLst>
          </p:cNvPr>
          <p:cNvGrpSpPr/>
          <p:nvPr/>
        </p:nvGrpSpPr>
        <p:grpSpPr>
          <a:xfrm>
            <a:off x="6319440" y="4396735"/>
            <a:ext cx="1447637" cy="878800"/>
            <a:chOff x="4544430" y="5364919"/>
            <a:chExt cx="1447637" cy="878800"/>
          </a:xfrm>
        </p:grpSpPr>
        <p:sp>
          <p:nvSpPr>
            <p:cNvPr id="55" name="Rectangle 54">
              <a:extLst>
                <a:ext uri="{FF2B5EF4-FFF2-40B4-BE49-F238E27FC236}">
                  <a16:creationId xmlns:a16="http://schemas.microsoft.com/office/drawing/2014/main" id="{3E0D796F-C91F-5E4F-8296-E303BEF22F96}"/>
                </a:ext>
              </a:extLst>
            </p:cNvPr>
            <p:cNvSpPr>
              <a:spLocks noChangeArrowheads="1"/>
            </p:cNvSpPr>
            <p:nvPr/>
          </p:nvSpPr>
          <p:spPr bwMode="auto">
            <a:xfrm>
              <a:off x="4544430" y="5480448"/>
              <a:ext cx="224325" cy="208182"/>
            </a:xfrm>
            <a:prstGeom prst="rect">
              <a:avLst/>
            </a:prstGeom>
            <a:solidFill>
              <a:srgbClr val="92D050"/>
            </a:solidFill>
            <a:ln w="38100">
              <a:solidFill>
                <a:schemeClr val="tx1"/>
              </a:solidFill>
              <a:miter lim="800000"/>
              <a:headEnd/>
              <a:tailEnd/>
            </a:ln>
            <a:effectLst/>
          </p:spPr>
          <p:txBody>
            <a:bodyPr wrap="none" anchor="ctr"/>
            <a:lstStyle/>
            <a:p>
              <a:pPr algn="ctr" eaLnBrk="0" hangingPunct="0"/>
              <a:endParaRPr lang="en-US" sz="2000" dirty="0">
                <a:latin typeface="Arial"/>
                <a:cs typeface="Arial"/>
              </a:endParaRPr>
            </a:p>
          </p:txBody>
        </p:sp>
        <p:sp>
          <p:nvSpPr>
            <p:cNvPr id="56" name="Rectangle 55">
              <a:extLst>
                <a:ext uri="{FF2B5EF4-FFF2-40B4-BE49-F238E27FC236}">
                  <a16:creationId xmlns:a16="http://schemas.microsoft.com/office/drawing/2014/main" id="{9147313D-9DCF-114F-AE69-4CC2418143BA}"/>
                </a:ext>
              </a:extLst>
            </p:cNvPr>
            <p:cNvSpPr>
              <a:spLocks noChangeArrowheads="1"/>
            </p:cNvSpPr>
            <p:nvPr/>
          </p:nvSpPr>
          <p:spPr bwMode="auto">
            <a:xfrm>
              <a:off x="4544430" y="5938250"/>
              <a:ext cx="224325" cy="208182"/>
            </a:xfrm>
            <a:prstGeom prst="rect">
              <a:avLst/>
            </a:prstGeom>
            <a:solidFill>
              <a:srgbClr val="FFC000"/>
            </a:solidFill>
            <a:ln w="38100">
              <a:solidFill>
                <a:schemeClr val="tx1"/>
              </a:solidFill>
              <a:miter lim="800000"/>
              <a:headEnd/>
              <a:tailEnd/>
            </a:ln>
            <a:effectLst/>
          </p:spPr>
          <p:txBody>
            <a:bodyPr wrap="none" anchor="ctr"/>
            <a:lstStyle/>
            <a:p>
              <a:pPr algn="ctr" eaLnBrk="0" hangingPunct="0"/>
              <a:endParaRPr lang="en-US" sz="2000" dirty="0">
                <a:latin typeface="Arial"/>
                <a:cs typeface="Arial"/>
              </a:endParaRPr>
            </a:p>
          </p:txBody>
        </p:sp>
        <p:sp>
          <p:nvSpPr>
            <p:cNvPr id="57" name="Rectangle 56">
              <a:extLst>
                <a:ext uri="{FF2B5EF4-FFF2-40B4-BE49-F238E27FC236}">
                  <a16:creationId xmlns:a16="http://schemas.microsoft.com/office/drawing/2014/main" id="{E6B4EF10-2350-7D4B-B823-C47CE918E65F}"/>
                </a:ext>
              </a:extLst>
            </p:cNvPr>
            <p:cNvSpPr/>
            <p:nvPr/>
          </p:nvSpPr>
          <p:spPr>
            <a:xfrm>
              <a:off x="4746215" y="5364919"/>
              <a:ext cx="1069524" cy="400110"/>
            </a:xfrm>
            <a:prstGeom prst="rect">
              <a:avLst/>
            </a:prstGeom>
          </p:spPr>
          <p:txBody>
            <a:bodyPr wrap="none">
              <a:spAutoFit/>
            </a:bodyPr>
            <a:lstStyle/>
            <a:p>
              <a:pPr algn="ctr" eaLnBrk="0" hangingPunct="0"/>
              <a:r>
                <a:rPr lang="en-US" dirty="0">
                  <a:latin typeface="Arial"/>
                  <a:cs typeface="Arial"/>
                </a:rPr>
                <a:t>Original</a:t>
              </a:r>
            </a:p>
          </p:txBody>
        </p:sp>
        <p:sp>
          <p:nvSpPr>
            <p:cNvPr id="58" name="Rectangle 57">
              <a:extLst>
                <a:ext uri="{FF2B5EF4-FFF2-40B4-BE49-F238E27FC236}">
                  <a16:creationId xmlns:a16="http://schemas.microsoft.com/office/drawing/2014/main" id="{8F25B2EC-5D58-C64B-91A3-445D2F1E1BB5}"/>
                </a:ext>
              </a:extLst>
            </p:cNvPr>
            <p:cNvSpPr/>
            <p:nvPr/>
          </p:nvSpPr>
          <p:spPr>
            <a:xfrm>
              <a:off x="4736595" y="5843609"/>
              <a:ext cx="1255472" cy="400110"/>
            </a:xfrm>
            <a:prstGeom prst="rect">
              <a:avLst/>
            </a:prstGeom>
          </p:spPr>
          <p:txBody>
            <a:bodyPr wrap="none">
              <a:spAutoFit/>
            </a:bodyPr>
            <a:lstStyle/>
            <a:p>
              <a:pPr algn="ctr" eaLnBrk="0" hangingPunct="0"/>
              <a:r>
                <a:rPr lang="en-US" dirty="0">
                  <a:latin typeface="Arial"/>
                  <a:cs typeface="Arial"/>
                </a:rPr>
                <a:t>Duplicate</a:t>
              </a:r>
            </a:p>
          </p:txBody>
        </p:sp>
      </p:grpSp>
      <p:grpSp>
        <p:nvGrpSpPr>
          <p:cNvPr id="59" name="Group 58">
            <a:extLst>
              <a:ext uri="{FF2B5EF4-FFF2-40B4-BE49-F238E27FC236}">
                <a16:creationId xmlns:a16="http://schemas.microsoft.com/office/drawing/2014/main" id="{DC00F42A-D201-234B-AD59-5F31C8EB0556}"/>
              </a:ext>
            </a:extLst>
          </p:cNvPr>
          <p:cNvGrpSpPr/>
          <p:nvPr/>
        </p:nvGrpSpPr>
        <p:grpSpPr>
          <a:xfrm>
            <a:off x="5623560" y="1709928"/>
            <a:ext cx="2685458" cy="2341057"/>
            <a:chOff x="5770205" y="2655929"/>
            <a:chExt cx="2685458" cy="2341057"/>
          </a:xfrm>
        </p:grpSpPr>
        <p:sp>
          <p:nvSpPr>
            <p:cNvPr id="60" name="Rectangle 59">
              <a:extLst>
                <a:ext uri="{FF2B5EF4-FFF2-40B4-BE49-F238E27FC236}">
                  <a16:creationId xmlns:a16="http://schemas.microsoft.com/office/drawing/2014/main" id="{A698B2AA-06E1-F94A-996A-11AABB54D292}"/>
                </a:ext>
              </a:extLst>
            </p:cNvPr>
            <p:cNvSpPr>
              <a:spLocks noChangeArrowheads="1"/>
            </p:cNvSpPr>
            <p:nvPr/>
          </p:nvSpPr>
          <p:spPr bwMode="auto">
            <a:xfrm>
              <a:off x="5820727"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61" name="TextBox 60">
              <a:extLst>
                <a:ext uri="{FF2B5EF4-FFF2-40B4-BE49-F238E27FC236}">
                  <a16:creationId xmlns:a16="http://schemas.microsoft.com/office/drawing/2014/main" id="{E204D8BA-5BD1-4240-84FF-092A1402CC7D}"/>
                </a:ext>
              </a:extLst>
            </p:cNvPr>
            <p:cNvSpPr txBox="1"/>
            <p:nvPr/>
          </p:nvSpPr>
          <p:spPr>
            <a:xfrm>
              <a:off x="5770205" y="2655929"/>
              <a:ext cx="484931" cy="276999"/>
            </a:xfrm>
            <a:prstGeom prst="rect">
              <a:avLst/>
            </a:prstGeom>
            <a:noFill/>
          </p:spPr>
          <p:txBody>
            <a:bodyPr wrap="square" rtlCol="0">
              <a:spAutoFit/>
            </a:bodyPr>
            <a:lstStyle/>
            <a:p>
              <a:r>
                <a:rPr lang="en-US" sz="1200" dirty="0"/>
                <a:t>R0</a:t>
              </a:r>
            </a:p>
          </p:txBody>
        </p:sp>
        <p:sp>
          <p:nvSpPr>
            <p:cNvPr id="62" name="Rectangle 61">
              <a:extLst>
                <a:ext uri="{FF2B5EF4-FFF2-40B4-BE49-F238E27FC236}">
                  <a16:creationId xmlns:a16="http://schemas.microsoft.com/office/drawing/2014/main" id="{89870C0D-AC3A-F84E-AB5E-CDAA27CA4AFF}"/>
                </a:ext>
              </a:extLst>
            </p:cNvPr>
            <p:cNvSpPr>
              <a:spLocks noChangeArrowheads="1"/>
            </p:cNvSpPr>
            <p:nvPr/>
          </p:nvSpPr>
          <p:spPr bwMode="auto">
            <a:xfrm>
              <a:off x="6479461"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0x02</a:t>
              </a:r>
            </a:p>
          </p:txBody>
        </p:sp>
        <p:sp>
          <p:nvSpPr>
            <p:cNvPr id="63" name="TextBox 62">
              <a:extLst>
                <a:ext uri="{FF2B5EF4-FFF2-40B4-BE49-F238E27FC236}">
                  <a16:creationId xmlns:a16="http://schemas.microsoft.com/office/drawing/2014/main" id="{B8DC63A7-1A0A-994E-96B5-7D8FC4501E4D}"/>
                </a:ext>
              </a:extLst>
            </p:cNvPr>
            <p:cNvSpPr txBox="1"/>
            <p:nvPr/>
          </p:nvSpPr>
          <p:spPr>
            <a:xfrm>
              <a:off x="6428939" y="2655929"/>
              <a:ext cx="484931" cy="276999"/>
            </a:xfrm>
            <a:prstGeom prst="rect">
              <a:avLst/>
            </a:prstGeom>
            <a:noFill/>
          </p:spPr>
          <p:txBody>
            <a:bodyPr wrap="square" rtlCol="0">
              <a:spAutoFit/>
            </a:bodyPr>
            <a:lstStyle/>
            <a:p>
              <a:r>
                <a:rPr lang="en-US" sz="1200" dirty="0"/>
                <a:t>R1</a:t>
              </a:r>
            </a:p>
          </p:txBody>
        </p:sp>
        <p:sp>
          <p:nvSpPr>
            <p:cNvPr id="64" name="Rectangle 63">
              <a:extLst>
                <a:ext uri="{FF2B5EF4-FFF2-40B4-BE49-F238E27FC236}">
                  <a16:creationId xmlns:a16="http://schemas.microsoft.com/office/drawing/2014/main" id="{878E29FC-4372-974A-9FC1-177451E4F19E}"/>
                </a:ext>
              </a:extLst>
            </p:cNvPr>
            <p:cNvSpPr>
              <a:spLocks noChangeArrowheads="1"/>
            </p:cNvSpPr>
            <p:nvPr/>
          </p:nvSpPr>
          <p:spPr bwMode="auto">
            <a:xfrm>
              <a:off x="7138195"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65" name="TextBox 64">
              <a:extLst>
                <a:ext uri="{FF2B5EF4-FFF2-40B4-BE49-F238E27FC236}">
                  <a16:creationId xmlns:a16="http://schemas.microsoft.com/office/drawing/2014/main" id="{2B374AED-6132-B34D-99C8-15F73960352A}"/>
                </a:ext>
              </a:extLst>
            </p:cNvPr>
            <p:cNvSpPr txBox="1"/>
            <p:nvPr/>
          </p:nvSpPr>
          <p:spPr>
            <a:xfrm>
              <a:off x="7087673" y="2655929"/>
              <a:ext cx="484931" cy="276999"/>
            </a:xfrm>
            <a:prstGeom prst="rect">
              <a:avLst/>
            </a:prstGeom>
            <a:noFill/>
          </p:spPr>
          <p:txBody>
            <a:bodyPr wrap="square" rtlCol="0">
              <a:spAutoFit/>
            </a:bodyPr>
            <a:lstStyle/>
            <a:p>
              <a:r>
                <a:rPr lang="en-US" sz="1200" dirty="0"/>
                <a:t>R2</a:t>
              </a:r>
            </a:p>
          </p:txBody>
        </p:sp>
        <p:sp>
          <p:nvSpPr>
            <p:cNvPr id="66" name="Rectangle 65">
              <a:extLst>
                <a:ext uri="{FF2B5EF4-FFF2-40B4-BE49-F238E27FC236}">
                  <a16:creationId xmlns:a16="http://schemas.microsoft.com/office/drawing/2014/main" id="{22424C04-C78C-3849-9287-ABBF259C74DD}"/>
                </a:ext>
              </a:extLst>
            </p:cNvPr>
            <p:cNvSpPr>
              <a:spLocks noChangeArrowheads="1"/>
            </p:cNvSpPr>
            <p:nvPr/>
          </p:nvSpPr>
          <p:spPr bwMode="auto">
            <a:xfrm>
              <a:off x="7796929"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67" name="TextBox 66">
              <a:extLst>
                <a:ext uri="{FF2B5EF4-FFF2-40B4-BE49-F238E27FC236}">
                  <a16:creationId xmlns:a16="http://schemas.microsoft.com/office/drawing/2014/main" id="{E8D07087-423B-F14D-B6AC-8838A13908E5}"/>
                </a:ext>
              </a:extLst>
            </p:cNvPr>
            <p:cNvSpPr txBox="1"/>
            <p:nvPr/>
          </p:nvSpPr>
          <p:spPr>
            <a:xfrm>
              <a:off x="7746407" y="2655929"/>
              <a:ext cx="484931" cy="276999"/>
            </a:xfrm>
            <a:prstGeom prst="rect">
              <a:avLst/>
            </a:prstGeom>
            <a:noFill/>
          </p:spPr>
          <p:txBody>
            <a:bodyPr wrap="square" rtlCol="0">
              <a:spAutoFit/>
            </a:bodyPr>
            <a:lstStyle/>
            <a:p>
              <a:r>
                <a:rPr lang="en-US" sz="1200" dirty="0"/>
                <a:t>R3</a:t>
              </a:r>
            </a:p>
          </p:txBody>
        </p:sp>
        <p:sp>
          <p:nvSpPr>
            <p:cNvPr id="68" name="Rectangle 67">
              <a:extLst>
                <a:ext uri="{FF2B5EF4-FFF2-40B4-BE49-F238E27FC236}">
                  <a16:creationId xmlns:a16="http://schemas.microsoft.com/office/drawing/2014/main" id="{E081F194-E79C-AE43-AA80-EA97A61DEFB5}"/>
                </a:ext>
              </a:extLst>
            </p:cNvPr>
            <p:cNvSpPr>
              <a:spLocks noChangeArrowheads="1"/>
            </p:cNvSpPr>
            <p:nvPr/>
          </p:nvSpPr>
          <p:spPr bwMode="auto">
            <a:xfrm>
              <a:off x="5820727"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69" name="TextBox 68">
              <a:extLst>
                <a:ext uri="{FF2B5EF4-FFF2-40B4-BE49-F238E27FC236}">
                  <a16:creationId xmlns:a16="http://schemas.microsoft.com/office/drawing/2014/main" id="{F0A0AD58-1B44-6C40-84A7-BD5D5E2A2A30}"/>
                </a:ext>
              </a:extLst>
            </p:cNvPr>
            <p:cNvSpPr txBox="1"/>
            <p:nvPr/>
          </p:nvSpPr>
          <p:spPr>
            <a:xfrm>
              <a:off x="5770205" y="3231635"/>
              <a:ext cx="484931" cy="276999"/>
            </a:xfrm>
            <a:prstGeom prst="rect">
              <a:avLst/>
            </a:prstGeom>
            <a:noFill/>
          </p:spPr>
          <p:txBody>
            <a:bodyPr wrap="square" rtlCol="0">
              <a:spAutoFit/>
            </a:bodyPr>
            <a:lstStyle/>
            <a:p>
              <a:r>
                <a:rPr lang="en-US" sz="1200" dirty="0"/>
                <a:t>R4</a:t>
              </a:r>
            </a:p>
          </p:txBody>
        </p:sp>
        <p:sp>
          <p:nvSpPr>
            <p:cNvPr id="70" name="Rectangle 69">
              <a:extLst>
                <a:ext uri="{FF2B5EF4-FFF2-40B4-BE49-F238E27FC236}">
                  <a16:creationId xmlns:a16="http://schemas.microsoft.com/office/drawing/2014/main" id="{1428D7C6-1BE3-0A40-877E-02198C13785E}"/>
                </a:ext>
              </a:extLst>
            </p:cNvPr>
            <p:cNvSpPr>
              <a:spLocks noChangeArrowheads="1"/>
            </p:cNvSpPr>
            <p:nvPr/>
          </p:nvSpPr>
          <p:spPr bwMode="auto">
            <a:xfrm>
              <a:off x="6479461"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71" name="TextBox 70">
              <a:extLst>
                <a:ext uri="{FF2B5EF4-FFF2-40B4-BE49-F238E27FC236}">
                  <a16:creationId xmlns:a16="http://schemas.microsoft.com/office/drawing/2014/main" id="{2EF818F8-D910-B148-BEB5-856AD0749EA6}"/>
                </a:ext>
              </a:extLst>
            </p:cNvPr>
            <p:cNvSpPr txBox="1"/>
            <p:nvPr/>
          </p:nvSpPr>
          <p:spPr>
            <a:xfrm>
              <a:off x="6428939" y="3231635"/>
              <a:ext cx="484931" cy="276999"/>
            </a:xfrm>
            <a:prstGeom prst="rect">
              <a:avLst/>
            </a:prstGeom>
            <a:noFill/>
          </p:spPr>
          <p:txBody>
            <a:bodyPr wrap="square" rtlCol="0">
              <a:spAutoFit/>
            </a:bodyPr>
            <a:lstStyle/>
            <a:p>
              <a:r>
                <a:rPr lang="en-US" sz="1200" dirty="0"/>
                <a:t>R5</a:t>
              </a:r>
            </a:p>
          </p:txBody>
        </p:sp>
        <p:sp>
          <p:nvSpPr>
            <p:cNvPr id="72" name="Rectangle 71">
              <a:extLst>
                <a:ext uri="{FF2B5EF4-FFF2-40B4-BE49-F238E27FC236}">
                  <a16:creationId xmlns:a16="http://schemas.microsoft.com/office/drawing/2014/main" id="{09C40583-5023-1B4C-85D1-4C837D5D2CF3}"/>
                </a:ext>
              </a:extLst>
            </p:cNvPr>
            <p:cNvSpPr>
              <a:spLocks noChangeArrowheads="1"/>
            </p:cNvSpPr>
            <p:nvPr/>
          </p:nvSpPr>
          <p:spPr bwMode="auto">
            <a:xfrm>
              <a:off x="7138195"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73" name="TextBox 72">
              <a:extLst>
                <a:ext uri="{FF2B5EF4-FFF2-40B4-BE49-F238E27FC236}">
                  <a16:creationId xmlns:a16="http://schemas.microsoft.com/office/drawing/2014/main" id="{805333F9-4F7C-694C-A08D-AE27BD95ED59}"/>
                </a:ext>
              </a:extLst>
            </p:cNvPr>
            <p:cNvSpPr txBox="1"/>
            <p:nvPr/>
          </p:nvSpPr>
          <p:spPr>
            <a:xfrm>
              <a:off x="7087673" y="3231635"/>
              <a:ext cx="484931" cy="276999"/>
            </a:xfrm>
            <a:prstGeom prst="rect">
              <a:avLst/>
            </a:prstGeom>
            <a:noFill/>
          </p:spPr>
          <p:txBody>
            <a:bodyPr wrap="square" rtlCol="0">
              <a:spAutoFit/>
            </a:bodyPr>
            <a:lstStyle/>
            <a:p>
              <a:r>
                <a:rPr lang="en-US" sz="1200" dirty="0"/>
                <a:t>R6</a:t>
              </a:r>
            </a:p>
          </p:txBody>
        </p:sp>
        <p:sp>
          <p:nvSpPr>
            <p:cNvPr id="74" name="Rectangle 73">
              <a:extLst>
                <a:ext uri="{FF2B5EF4-FFF2-40B4-BE49-F238E27FC236}">
                  <a16:creationId xmlns:a16="http://schemas.microsoft.com/office/drawing/2014/main" id="{33A1DAB4-668E-7646-809C-A7338CE0FBCC}"/>
                </a:ext>
              </a:extLst>
            </p:cNvPr>
            <p:cNvSpPr>
              <a:spLocks noChangeArrowheads="1"/>
            </p:cNvSpPr>
            <p:nvPr/>
          </p:nvSpPr>
          <p:spPr bwMode="auto">
            <a:xfrm>
              <a:off x="7796929"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75" name="TextBox 74">
              <a:extLst>
                <a:ext uri="{FF2B5EF4-FFF2-40B4-BE49-F238E27FC236}">
                  <a16:creationId xmlns:a16="http://schemas.microsoft.com/office/drawing/2014/main" id="{568C4FEA-489F-EC4F-BAC4-49906CE0085D}"/>
                </a:ext>
              </a:extLst>
            </p:cNvPr>
            <p:cNvSpPr txBox="1"/>
            <p:nvPr/>
          </p:nvSpPr>
          <p:spPr>
            <a:xfrm>
              <a:off x="7746407" y="3231635"/>
              <a:ext cx="484931" cy="276999"/>
            </a:xfrm>
            <a:prstGeom prst="rect">
              <a:avLst/>
            </a:prstGeom>
            <a:noFill/>
          </p:spPr>
          <p:txBody>
            <a:bodyPr wrap="square" rtlCol="0">
              <a:spAutoFit/>
            </a:bodyPr>
            <a:lstStyle/>
            <a:p>
              <a:r>
                <a:rPr lang="en-US" sz="1200" dirty="0"/>
                <a:t>R7</a:t>
              </a:r>
            </a:p>
          </p:txBody>
        </p:sp>
        <p:sp>
          <p:nvSpPr>
            <p:cNvPr id="76" name="Rectangle 75">
              <a:extLst>
                <a:ext uri="{FF2B5EF4-FFF2-40B4-BE49-F238E27FC236}">
                  <a16:creationId xmlns:a16="http://schemas.microsoft.com/office/drawing/2014/main" id="{081BE411-ADED-BB4E-9D1E-F8810C0BA851}"/>
                </a:ext>
              </a:extLst>
            </p:cNvPr>
            <p:cNvSpPr>
              <a:spLocks noChangeArrowheads="1"/>
            </p:cNvSpPr>
            <p:nvPr/>
          </p:nvSpPr>
          <p:spPr bwMode="auto">
            <a:xfrm>
              <a:off x="5820727"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77" name="TextBox 76">
              <a:extLst>
                <a:ext uri="{FF2B5EF4-FFF2-40B4-BE49-F238E27FC236}">
                  <a16:creationId xmlns:a16="http://schemas.microsoft.com/office/drawing/2014/main" id="{7D69CDFB-436D-4A48-9771-4688B247B60B}"/>
                </a:ext>
              </a:extLst>
            </p:cNvPr>
            <p:cNvSpPr txBox="1"/>
            <p:nvPr/>
          </p:nvSpPr>
          <p:spPr>
            <a:xfrm>
              <a:off x="5770205" y="3807341"/>
              <a:ext cx="484931" cy="276999"/>
            </a:xfrm>
            <a:prstGeom prst="rect">
              <a:avLst/>
            </a:prstGeom>
            <a:noFill/>
          </p:spPr>
          <p:txBody>
            <a:bodyPr wrap="square" rtlCol="0">
              <a:spAutoFit/>
            </a:bodyPr>
            <a:lstStyle/>
            <a:p>
              <a:r>
                <a:rPr lang="en-US" sz="1200" dirty="0"/>
                <a:t>R8</a:t>
              </a:r>
            </a:p>
          </p:txBody>
        </p:sp>
        <p:sp>
          <p:nvSpPr>
            <p:cNvPr id="78" name="Rectangle 77">
              <a:extLst>
                <a:ext uri="{FF2B5EF4-FFF2-40B4-BE49-F238E27FC236}">
                  <a16:creationId xmlns:a16="http://schemas.microsoft.com/office/drawing/2014/main" id="{F4ABCD7D-9F46-B145-B1CA-CE50C6C44927}"/>
                </a:ext>
              </a:extLst>
            </p:cNvPr>
            <p:cNvSpPr>
              <a:spLocks noChangeArrowheads="1"/>
            </p:cNvSpPr>
            <p:nvPr/>
          </p:nvSpPr>
          <p:spPr bwMode="auto">
            <a:xfrm>
              <a:off x="6479461"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0x0A</a:t>
              </a:r>
            </a:p>
          </p:txBody>
        </p:sp>
        <p:sp>
          <p:nvSpPr>
            <p:cNvPr id="79" name="TextBox 78">
              <a:extLst>
                <a:ext uri="{FF2B5EF4-FFF2-40B4-BE49-F238E27FC236}">
                  <a16:creationId xmlns:a16="http://schemas.microsoft.com/office/drawing/2014/main" id="{13819DBD-9ABF-7949-BDC6-0E5FBAE1082A}"/>
                </a:ext>
              </a:extLst>
            </p:cNvPr>
            <p:cNvSpPr txBox="1"/>
            <p:nvPr/>
          </p:nvSpPr>
          <p:spPr>
            <a:xfrm>
              <a:off x="6428939" y="3807341"/>
              <a:ext cx="484931" cy="276999"/>
            </a:xfrm>
            <a:prstGeom prst="rect">
              <a:avLst/>
            </a:prstGeom>
            <a:noFill/>
          </p:spPr>
          <p:txBody>
            <a:bodyPr wrap="square" rtlCol="0">
              <a:spAutoFit/>
            </a:bodyPr>
            <a:lstStyle/>
            <a:p>
              <a:r>
                <a:rPr lang="en-US" sz="1200" dirty="0"/>
                <a:t>R9</a:t>
              </a:r>
            </a:p>
          </p:txBody>
        </p:sp>
        <p:sp>
          <p:nvSpPr>
            <p:cNvPr id="80" name="Rectangle 79">
              <a:extLst>
                <a:ext uri="{FF2B5EF4-FFF2-40B4-BE49-F238E27FC236}">
                  <a16:creationId xmlns:a16="http://schemas.microsoft.com/office/drawing/2014/main" id="{4C46CE13-8B11-2B48-ABA3-27C54B97CD26}"/>
                </a:ext>
              </a:extLst>
            </p:cNvPr>
            <p:cNvSpPr>
              <a:spLocks noChangeArrowheads="1"/>
            </p:cNvSpPr>
            <p:nvPr/>
          </p:nvSpPr>
          <p:spPr bwMode="auto">
            <a:xfrm>
              <a:off x="7138195"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1" name="TextBox 80">
              <a:extLst>
                <a:ext uri="{FF2B5EF4-FFF2-40B4-BE49-F238E27FC236}">
                  <a16:creationId xmlns:a16="http://schemas.microsoft.com/office/drawing/2014/main" id="{2AB6FF9D-5EB9-934A-A3F5-41F95073F405}"/>
                </a:ext>
              </a:extLst>
            </p:cNvPr>
            <p:cNvSpPr txBox="1"/>
            <p:nvPr/>
          </p:nvSpPr>
          <p:spPr>
            <a:xfrm>
              <a:off x="7087673" y="3807341"/>
              <a:ext cx="484931" cy="276999"/>
            </a:xfrm>
            <a:prstGeom prst="rect">
              <a:avLst/>
            </a:prstGeom>
            <a:noFill/>
          </p:spPr>
          <p:txBody>
            <a:bodyPr wrap="square" rtlCol="0">
              <a:spAutoFit/>
            </a:bodyPr>
            <a:lstStyle/>
            <a:p>
              <a:r>
                <a:rPr lang="en-US" sz="1200" dirty="0"/>
                <a:t>R10</a:t>
              </a:r>
            </a:p>
          </p:txBody>
        </p:sp>
        <p:sp>
          <p:nvSpPr>
            <p:cNvPr id="82" name="Rectangle 81">
              <a:extLst>
                <a:ext uri="{FF2B5EF4-FFF2-40B4-BE49-F238E27FC236}">
                  <a16:creationId xmlns:a16="http://schemas.microsoft.com/office/drawing/2014/main" id="{36130351-7DFB-9F4A-BAA4-39553D94D2E7}"/>
                </a:ext>
              </a:extLst>
            </p:cNvPr>
            <p:cNvSpPr>
              <a:spLocks noChangeArrowheads="1"/>
            </p:cNvSpPr>
            <p:nvPr/>
          </p:nvSpPr>
          <p:spPr bwMode="auto">
            <a:xfrm>
              <a:off x="7796929"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3" name="TextBox 82">
              <a:extLst>
                <a:ext uri="{FF2B5EF4-FFF2-40B4-BE49-F238E27FC236}">
                  <a16:creationId xmlns:a16="http://schemas.microsoft.com/office/drawing/2014/main" id="{2322BCE6-DEC6-2142-9FB6-35A17DC1313C}"/>
                </a:ext>
              </a:extLst>
            </p:cNvPr>
            <p:cNvSpPr txBox="1"/>
            <p:nvPr/>
          </p:nvSpPr>
          <p:spPr>
            <a:xfrm>
              <a:off x="7746407" y="3807341"/>
              <a:ext cx="484931" cy="276999"/>
            </a:xfrm>
            <a:prstGeom prst="rect">
              <a:avLst/>
            </a:prstGeom>
            <a:noFill/>
          </p:spPr>
          <p:txBody>
            <a:bodyPr wrap="square" rtlCol="0">
              <a:spAutoFit/>
            </a:bodyPr>
            <a:lstStyle/>
            <a:p>
              <a:r>
                <a:rPr lang="en-US" sz="1200" dirty="0"/>
                <a:t>R11</a:t>
              </a:r>
            </a:p>
          </p:txBody>
        </p:sp>
        <p:sp>
          <p:nvSpPr>
            <p:cNvPr id="84" name="Rectangle 83">
              <a:extLst>
                <a:ext uri="{FF2B5EF4-FFF2-40B4-BE49-F238E27FC236}">
                  <a16:creationId xmlns:a16="http://schemas.microsoft.com/office/drawing/2014/main" id="{356BFA73-E6B0-DD45-8C5B-B5FCD314EA47}"/>
                </a:ext>
              </a:extLst>
            </p:cNvPr>
            <p:cNvSpPr>
              <a:spLocks noChangeArrowheads="1"/>
            </p:cNvSpPr>
            <p:nvPr/>
          </p:nvSpPr>
          <p:spPr bwMode="auto">
            <a:xfrm>
              <a:off x="5820727"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5" name="TextBox 84">
              <a:extLst>
                <a:ext uri="{FF2B5EF4-FFF2-40B4-BE49-F238E27FC236}">
                  <a16:creationId xmlns:a16="http://schemas.microsoft.com/office/drawing/2014/main" id="{7D112A48-9B4A-5B4C-8B74-DC380BED5D17}"/>
                </a:ext>
              </a:extLst>
            </p:cNvPr>
            <p:cNvSpPr txBox="1"/>
            <p:nvPr/>
          </p:nvSpPr>
          <p:spPr>
            <a:xfrm>
              <a:off x="5770205" y="4383047"/>
              <a:ext cx="484931" cy="276999"/>
            </a:xfrm>
            <a:prstGeom prst="rect">
              <a:avLst/>
            </a:prstGeom>
            <a:noFill/>
          </p:spPr>
          <p:txBody>
            <a:bodyPr wrap="square" rtlCol="0">
              <a:spAutoFit/>
            </a:bodyPr>
            <a:lstStyle/>
            <a:p>
              <a:r>
                <a:rPr lang="en-US" sz="1200" dirty="0"/>
                <a:t>R12</a:t>
              </a:r>
            </a:p>
          </p:txBody>
        </p:sp>
        <p:sp>
          <p:nvSpPr>
            <p:cNvPr id="86" name="Rectangle 85">
              <a:extLst>
                <a:ext uri="{FF2B5EF4-FFF2-40B4-BE49-F238E27FC236}">
                  <a16:creationId xmlns:a16="http://schemas.microsoft.com/office/drawing/2014/main" id="{E02D9F72-A09A-3645-8174-36CBF4156C42}"/>
                </a:ext>
              </a:extLst>
            </p:cNvPr>
            <p:cNvSpPr>
              <a:spLocks noChangeArrowheads="1"/>
            </p:cNvSpPr>
            <p:nvPr/>
          </p:nvSpPr>
          <p:spPr bwMode="auto">
            <a:xfrm>
              <a:off x="6479461"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7" name="TextBox 86">
              <a:extLst>
                <a:ext uri="{FF2B5EF4-FFF2-40B4-BE49-F238E27FC236}">
                  <a16:creationId xmlns:a16="http://schemas.microsoft.com/office/drawing/2014/main" id="{7996ABDC-3985-C240-9941-9034B35761F1}"/>
                </a:ext>
              </a:extLst>
            </p:cNvPr>
            <p:cNvSpPr txBox="1"/>
            <p:nvPr/>
          </p:nvSpPr>
          <p:spPr>
            <a:xfrm>
              <a:off x="6428939" y="4383047"/>
              <a:ext cx="484931" cy="276999"/>
            </a:xfrm>
            <a:prstGeom prst="rect">
              <a:avLst/>
            </a:prstGeom>
            <a:noFill/>
          </p:spPr>
          <p:txBody>
            <a:bodyPr wrap="square" rtlCol="0">
              <a:spAutoFit/>
            </a:bodyPr>
            <a:lstStyle/>
            <a:p>
              <a:r>
                <a:rPr lang="en-US" sz="1200" dirty="0"/>
                <a:t>R13</a:t>
              </a:r>
            </a:p>
          </p:txBody>
        </p:sp>
        <p:sp>
          <p:nvSpPr>
            <p:cNvPr id="88" name="Rectangle 87">
              <a:extLst>
                <a:ext uri="{FF2B5EF4-FFF2-40B4-BE49-F238E27FC236}">
                  <a16:creationId xmlns:a16="http://schemas.microsoft.com/office/drawing/2014/main" id="{6A680534-4D57-9F43-A3FE-99B9443EA5BE}"/>
                </a:ext>
              </a:extLst>
            </p:cNvPr>
            <p:cNvSpPr>
              <a:spLocks noChangeArrowheads="1"/>
            </p:cNvSpPr>
            <p:nvPr/>
          </p:nvSpPr>
          <p:spPr bwMode="auto">
            <a:xfrm>
              <a:off x="7138195"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89" name="TextBox 88">
              <a:extLst>
                <a:ext uri="{FF2B5EF4-FFF2-40B4-BE49-F238E27FC236}">
                  <a16:creationId xmlns:a16="http://schemas.microsoft.com/office/drawing/2014/main" id="{093973CB-5158-F04F-85CE-0F2FAD60A528}"/>
                </a:ext>
              </a:extLst>
            </p:cNvPr>
            <p:cNvSpPr txBox="1"/>
            <p:nvPr/>
          </p:nvSpPr>
          <p:spPr>
            <a:xfrm>
              <a:off x="7087673" y="4383047"/>
              <a:ext cx="484931" cy="276999"/>
            </a:xfrm>
            <a:prstGeom prst="rect">
              <a:avLst/>
            </a:prstGeom>
            <a:noFill/>
          </p:spPr>
          <p:txBody>
            <a:bodyPr wrap="square" rtlCol="0">
              <a:spAutoFit/>
            </a:bodyPr>
            <a:lstStyle/>
            <a:p>
              <a:r>
                <a:rPr lang="en-US" sz="1200" dirty="0"/>
                <a:t>R14</a:t>
              </a:r>
            </a:p>
          </p:txBody>
        </p:sp>
        <p:sp>
          <p:nvSpPr>
            <p:cNvPr id="90" name="Rectangle 89">
              <a:extLst>
                <a:ext uri="{FF2B5EF4-FFF2-40B4-BE49-F238E27FC236}">
                  <a16:creationId xmlns:a16="http://schemas.microsoft.com/office/drawing/2014/main" id="{ACE63C7A-309F-074E-B8DE-BC760F0342DF}"/>
                </a:ext>
              </a:extLst>
            </p:cNvPr>
            <p:cNvSpPr>
              <a:spLocks noChangeArrowheads="1"/>
            </p:cNvSpPr>
            <p:nvPr/>
          </p:nvSpPr>
          <p:spPr bwMode="auto">
            <a:xfrm>
              <a:off x="7796929"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91" name="TextBox 90">
              <a:extLst>
                <a:ext uri="{FF2B5EF4-FFF2-40B4-BE49-F238E27FC236}">
                  <a16:creationId xmlns:a16="http://schemas.microsoft.com/office/drawing/2014/main" id="{63862FE5-1DD0-064E-9701-91FE678E2617}"/>
                </a:ext>
              </a:extLst>
            </p:cNvPr>
            <p:cNvSpPr txBox="1"/>
            <p:nvPr/>
          </p:nvSpPr>
          <p:spPr>
            <a:xfrm>
              <a:off x="7746407" y="4383047"/>
              <a:ext cx="484931" cy="276999"/>
            </a:xfrm>
            <a:prstGeom prst="rect">
              <a:avLst/>
            </a:prstGeom>
            <a:noFill/>
          </p:spPr>
          <p:txBody>
            <a:bodyPr wrap="square" rtlCol="0">
              <a:spAutoFit/>
            </a:bodyPr>
            <a:lstStyle/>
            <a:p>
              <a:r>
                <a:rPr lang="en-US" sz="1200"/>
                <a:t>R15</a:t>
              </a:r>
              <a:endParaRPr lang="en-US" sz="1200" dirty="0"/>
            </a:p>
          </p:txBody>
        </p:sp>
      </p:grpSp>
      <p:grpSp>
        <p:nvGrpSpPr>
          <p:cNvPr id="92" name="Group 91">
            <a:extLst>
              <a:ext uri="{FF2B5EF4-FFF2-40B4-BE49-F238E27FC236}">
                <a16:creationId xmlns:a16="http://schemas.microsoft.com/office/drawing/2014/main" id="{581B14EF-8772-4942-BF18-10C214466118}"/>
              </a:ext>
            </a:extLst>
          </p:cNvPr>
          <p:cNvGrpSpPr/>
          <p:nvPr/>
        </p:nvGrpSpPr>
        <p:grpSpPr>
          <a:xfrm>
            <a:off x="5623560" y="1709928"/>
            <a:ext cx="2685458" cy="2341057"/>
            <a:chOff x="5770205" y="2655929"/>
            <a:chExt cx="2685458" cy="2341057"/>
          </a:xfrm>
        </p:grpSpPr>
        <p:sp>
          <p:nvSpPr>
            <p:cNvPr id="93" name="Rectangle 92">
              <a:extLst>
                <a:ext uri="{FF2B5EF4-FFF2-40B4-BE49-F238E27FC236}">
                  <a16:creationId xmlns:a16="http://schemas.microsoft.com/office/drawing/2014/main" id="{833FB57D-1B41-6041-BC41-285F6669DC13}"/>
                </a:ext>
              </a:extLst>
            </p:cNvPr>
            <p:cNvSpPr>
              <a:spLocks noChangeArrowheads="1"/>
            </p:cNvSpPr>
            <p:nvPr/>
          </p:nvSpPr>
          <p:spPr bwMode="auto">
            <a:xfrm>
              <a:off x="5820727"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94" name="TextBox 93">
              <a:extLst>
                <a:ext uri="{FF2B5EF4-FFF2-40B4-BE49-F238E27FC236}">
                  <a16:creationId xmlns:a16="http://schemas.microsoft.com/office/drawing/2014/main" id="{8E76DCB5-0575-7D40-97DA-F5F752F6F388}"/>
                </a:ext>
              </a:extLst>
            </p:cNvPr>
            <p:cNvSpPr txBox="1"/>
            <p:nvPr/>
          </p:nvSpPr>
          <p:spPr>
            <a:xfrm>
              <a:off x="5770205" y="2655929"/>
              <a:ext cx="484931" cy="276999"/>
            </a:xfrm>
            <a:prstGeom prst="rect">
              <a:avLst/>
            </a:prstGeom>
            <a:noFill/>
          </p:spPr>
          <p:txBody>
            <a:bodyPr wrap="square" rtlCol="0">
              <a:spAutoFit/>
            </a:bodyPr>
            <a:lstStyle/>
            <a:p>
              <a:r>
                <a:rPr lang="en-US" sz="1200" dirty="0"/>
                <a:t>R0</a:t>
              </a:r>
            </a:p>
          </p:txBody>
        </p:sp>
        <p:sp>
          <p:nvSpPr>
            <p:cNvPr id="95" name="Rectangle 94">
              <a:extLst>
                <a:ext uri="{FF2B5EF4-FFF2-40B4-BE49-F238E27FC236}">
                  <a16:creationId xmlns:a16="http://schemas.microsoft.com/office/drawing/2014/main" id="{434C53AE-12B5-924A-8C53-9AC99059CB66}"/>
                </a:ext>
              </a:extLst>
            </p:cNvPr>
            <p:cNvSpPr>
              <a:spLocks noChangeArrowheads="1"/>
            </p:cNvSpPr>
            <p:nvPr/>
          </p:nvSpPr>
          <p:spPr bwMode="auto">
            <a:xfrm>
              <a:off x="6479461"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0x02</a:t>
              </a:r>
            </a:p>
          </p:txBody>
        </p:sp>
        <p:sp>
          <p:nvSpPr>
            <p:cNvPr id="96" name="TextBox 95">
              <a:extLst>
                <a:ext uri="{FF2B5EF4-FFF2-40B4-BE49-F238E27FC236}">
                  <a16:creationId xmlns:a16="http://schemas.microsoft.com/office/drawing/2014/main" id="{ADC0DBA7-2307-CB4C-80C7-F97F45BC2FCE}"/>
                </a:ext>
              </a:extLst>
            </p:cNvPr>
            <p:cNvSpPr txBox="1"/>
            <p:nvPr/>
          </p:nvSpPr>
          <p:spPr>
            <a:xfrm>
              <a:off x="6428939" y="2655929"/>
              <a:ext cx="484931" cy="276999"/>
            </a:xfrm>
            <a:prstGeom prst="rect">
              <a:avLst/>
            </a:prstGeom>
            <a:noFill/>
          </p:spPr>
          <p:txBody>
            <a:bodyPr wrap="square" rtlCol="0">
              <a:spAutoFit/>
            </a:bodyPr>
            <a:lstStyle/>
            <a:p>
              <a:r>
                <a:rPr lang="en-US" sz="1200" dirty="0"/>
                <a:t>R1</a:t>
              </a:r>
            </a:p>
          </p:txBody>
        </p:sp>
        <p:sp>
          <p:nvSpPr>
            <p:cNvPr id="97" name="Rectangle 96">
              <a:extLst>
                <a:ext uri="{FF2B5EF4-FFF2-40B4-BE49-F238E27FC236}">
                  <a16:creationId xmlns:a16="http://schemas.microsoft.com/office/drawing/2014/main" id="{FAFB03A8-A99A-8948-AAC1-47943F5EB568}"/>
                </a:ext>
              </a:extLst>
            </p:cNvPr>
            <p:cNvSpPr>
              <a:spLocks noChangeArrowheads="1"/>
            </p:cNvSpPr>
            <p:nvPr/>
          </p:nvSpPr>
          <p:spPr bwMode="auto">
            <a:xfrm>
              <a:off x="7138195"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98" name="TextBox 97">
              <a:extLst>
                <a:ext uri="{FF2B5EF4-FFF2-40B4-BE49-F238E27FC236}">
                  <a16:creationId xmlns:a16="http://schemas.microsoft.com/office/drawing/2014/main" id="{9714064C-44F8-5941-ADE8-D4DBC20759BF}"/>
                </a:ext>
              </a:extLst>
            </p:cNvPr>
            <p:cNvSpPr txBox="1"/>
            <p:nvPr/>
          </p:nvSpPr>
          <p:spPr>
            <a:xfrm>
              <a:off x="7087673" y="2655929"/>
              <a:ext cx="484931" cy="276999"/>
            </a:xfrm>
            <a:prstGeom prst="rect">
              <a:avLst/>
            </a:prstGeom>
            <a:noFill/>
          </p:spPr>
          <p:txBody>
            <a:bodyPr wrap="square" rtlCol="0">
              <a:spAutoFit/>
            </a:bodyPr>
            <a:lstStyle/>
            <a:p>
              <a:r>
                <a:rPr lang="en-US" sz="1200" dirty="0"/>
                <a:t>R2</a:t>
              </a:r>
            </a:p>
          </p:txBody>
        </p:sp>
        <p:sp>
          <p:nvSpPr>
            <p:cNvPr id="99" name="Rectangle 98">
              <a:extLst>
                <a:ext uri="{FF2B5EF4-FFF2-40B4-BE49-F238E27FC236}">
                  <a16:creationId xmlns:a16="http://schemas.microsoft.com/office/drawing/2014/main" id="{674F7B23-3664-2C40-AB48-4BD5908A3968}"/>
                </a:ext>
              </a:extLst>
            </p:cNvPr>
            <p:cNvSpPr>
              <a:spLocks noChangeArrowheads="1"/>
            </p:cNvSpPr>
            <p:nvPr/>
          </p:nvSpPr>
          <p:spPr bwMode="auto">
            <a:xfrm>
              <a:off x="7796929"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00" name="TextBox 99">
              <a:extLst>
                <a:ext uri="{FF2B5EF4-FFF2-40B4-BE49-F238E27FC236}">
                  <a16:creationId xmlns:a16="http://schemas.microsoft.com/office/drawing/2014/main" id="{D6E02306-1A3C-A848-BD59-76FF44B2C086}"/>
                </a:ext>
              </a:extLst>
            </p:cNvPr>
            <p:cNvSpPr txBox="1"/>
            <p:nvPr/>
          </p:nvSpPr>
          <p:spPr>
            <a:xfrm>
              <a:off x="7746407" y="2655929"/>
              <a:ext cx="484931" cy="276999"/>
            </a:xfrm>
            <a:prstGeom prst="rect">
              <a:avLst/>
            </a:prstGeom>
            <a:noFill/>
          </p:spPr>
          <p:txBody>
            <a:bodyPr wrap="square" rtlCol="0">
              <a:spAutoFit/>
            </a:bodyPr>
            <a:lstStyle/>
            <a:p>
              <a:r>
                <a:rPr lang="en-US" sz="1200" dirty="0"/>
                <a:t>R3</a:t>
              </a:r>
            </a:p>
          </p:txBody>
        </p:sp>
        <p:sp>
          <p:nvSpPr>
            <p:cNvPr id="101" name="Rectangle 100">
              <a:extLst>
                <a:ext uri="{FF2B5EF4-FFF2-40B4-BE49-F238E27FC236}">
                  <a16:creationId xmlns:a16="http://schemas.microsoft.com/office/drawing/2014/main" id="{DCEA3CCB-DCA3-EA4C-AB87-1AC8D0094863}"/>
                </a:ext>
              </a:extLst>
            </p:cNvPr>
            <p:cNvSpPr>
              <a:spLocks noChangeArrowheads="1"/>
            </p:cNvSpPr>
            <p:nvPr/>
          </p:nvSpPr>
          <p:spPr bwMode="auto">
            <a:xfrm>
              <a:off x="5820727"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02" name="TextBox 101">
              <a:extLst>
                <a:ext uri="{FF2B5EF4-FFF2-40B4-BE49-F238E27FC236}">
                  <a16:creationId xmlns:a16="http://schemas.microsoft.com/office/drawing/2014/main" id="{86F829D0-6804-AB48-AEBD-E38FAF16C83B}"/>
                </a:ext>
              </a:extLst>
            </p:cNvPr>
            <p:cNvSpPr txBox="1"/>
            <p:nvPr/>
          </p:nvSpPr>
          <p:spPr>
            <a:xfrm>
              <a:off x="5770205" y="3231635"/>
              <a:ext cx="484931" cy="276999"/>
            </a:xfrm>
            <a:prstGeom prst="rect">
              <a:avLst/>
            </a:prstGeom>
            <a:noFill/>
          </p:spPr>
          <p:txBody>
            <a:bodyPr wrap="square" rtlCol="0">
              <a:spAutoFit/>
            </a:bodyPr>
            <a:lstStyle/>
            <a:p>
              <a:r>
                <a:rPr lang="en-US" sz="1200" dirty="0"/>
                <a:t>R4</a:t>
              </a:r>
            </a:p>
          </p:txBody>
        </p:sp>
        <p:sp>
          <p:nvSpPr>
            <p:cNvPr id="103" name="Rectangle 102">
              <a:extLst>
                <a:ext uri="{FF2B5EF4-FFF2-40B4-BE49-F238E27FC236}">
                  <a16:creationId xmlns:a16="http://schemas.microsoft.com/office/drawing/2014/main" id="{72E60DF0-A723-824E-B755-3E25F653500B}"/>
                </a:ext>
              </a:extLst>
            </p:cNvPr>
            <p:cNvSpPr>
              <a:spLocks noChangeArrowheads="1"/>
            </p:cNvSpPr>
            <p:nvPr/>
          </p:nvSpPr>
          <p:spPr bwMode="auto">
            <a:xfrm>
              <a:off x="6479461"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04" name="TextBox 103">
              <a:extLst>
                <a:ext uri="{FF2B5EF4-FFF2-40B4-BE49-F238E27FC236}">
                  <a16:creationId xmlns:a16="http://schemas.microsoft.com/office/drawing/2014/main" id="{6446BB60-8D93-2841-9F0E-607E77CAE966}"/>
                </a:ext>
              </a:extLst>
            </p:cNvPr>
            <p:cNvSpPr txBox="1"/>
            <p:nvPr/>
          </p:nvSpPr>
          <p:spPr>
            <a:xfrm>
              <a:off x="6428939" y="3231635"/>
              <a:ext cx="484931" cy="276999"/>
            </a:xfrm>
            <a:prstGeom prst="rect">
              <a:avLst/>
            </a:prstGeom>
            <a:noFill/>
          </p:spPr>
          <p:txBody>
            <a:bodyPr wrap="square" rtlCol="0">
              <a:spAutoFit/>
            </a:bodyPr>
            <a:lstStyle/>
            <a:p>
              <a:r>
                <a:rPr lang="en-US" sz="1200" dirty="0"/>
                <a:t>R5</a:t>
              </a:r>
            </a:p>
          </p:txBody>
        </p:sp>
        <p:sp>
          <p:nvSpPr>
            <p:cNvPr id="105" name="Rectangle 104">
              <a:extLst>
                <a:ext uri="{FF2B5EF4-FFF2-40B4-BE49-F238E27FC236}">
                  <a16:creationId xmlns:a16="http://schemas.microsoft.com/office/drawing/2014/main" id="{7ADB303C-D370-1440-9536-084AFB81BD76}"/>
                </a:ext>
              </a:extLst>
            </p:cNvPr>
            <p:cNvSpPr>
              <a:spLocks noChangeArrowheads="1"/>
            </p:cNvSpPr>
            <p:nvPr/>
          </p:nvSpPr>
          <p:spPr bwMode="auto">
            <a:xfrm>
              <a:off x="7138195"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06" name="TextBox 105">
              <a:extLst>
                <a:ext uri="{FF2B5EF4-FFF2-40B4-BE49-F238E27FC236}">
                  <a16:creationId xmlns:a16="http://schemas.microsoft.com/office/drawing/2014/main" id="{F715C124-1867-034B-8072-3B127A0D061B}"/>
                </a:ext>
              </a:extLst>
            </p:cNvPr>
            <p:cNvSpPr txBox="1"/>
            <p:nvPr/>
          </p:nvSpPr>
          <p:spPr>
            <a:xfrm>
              <a:off x="7087673" y="3231635"/>
              <a:ext cx="484931" cy="276999"/>
            </a:xfrm>
            <a:prstGeom prst="rect">
              <a:avLst/>
            </a:prstGeom>
            <a:noFill/>
          </p:spPr>
          <p:txBody>
            <a:bodyPr wrap="square" rtlCol="0">
              <a:spAutoFit/>
            </a:bodyPr>
            <a:lstStyle/>
            <a:p>
              <a:r>
                <a:rPr lang="en-US" sz="1200" dirty="0"/>
                <a:t>R6</a:t>
              </a:r>
            </a:p>
          </p:txBody>
        </p:sp>
        <p:sp>
          <p:nvSpPr>
            <p:cNvPr id="107" name="Rectangle 106">
              <a:extLst>
                <a:ext uri="{FF2B5EF4-FFF2-40B4-BE49-F238E27FC236}">
                  <a16:creationId xmlns:a16="http://schemas.microsoft.com/office/drawing/2014/main" id="{F8594DBA-D14F-A548-B5B4-FCB614ECF3EC}"/>
                </a:ext>
              </a:extLst>
            </p:cNvPr>
            <p:cNvSpPr>
              <a:spLocks noChangeArrowheads="1"/>
            </p:cNvSpPr>
            <p:nvPr/>
          </p:nvSpPr>
          <p:spPr bwMode="auto">
            <a:xfrm>
              <a:off x="7796929"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08" name="TextBox 107">
              <a:extLst>
                <a:ext uri="{FF2B5EF4-FFF2-40B4-BE49-F238E27FC236}">
                  <a16:creationId xmlns:a16="http://schemas.microsoft.com/office/drawing/2014/main" id="{214A2791-BDB0-D44F-B244-6EF1022DC8F4}"/>
                </a:ext>
              </a:extLst>
            </p:cNvPr>
            <p:cNvSpPr txBox="1"/>
            <p:nvPr/>
          </p:nvSpPr>
          <p:spPr>
            <a:xfrm>
              <a:off x="7746407" y="3231635"/>
              <a:ext cx="484931" cy="276999"/>
            </a:xfrm>
            <a:prstGeom prst="rect">
              <a:avLst/>
            </a:prstGeom>
            <a:noFill/>
          </p:spPr>
          <p:txBody>
            <a:bodyPr wrap="square" rtlCol="0">
              <a:spAutoFit/>
            </a:bodyPr>
            <a:lstStyle/>
            <a:p>
              <a:r>
                <a:rPr lang="en-US" sz="1200" dirty="0"/>
                <a:t>R7</a:t>
              </a:r>
            </a:p>
          </p:txBody>
        </p:sp>
        <p:sp>
          <p:nvSpPr>
            <p:cNvPr id="109" name="Rectangle 108">
              <a:extLst>
                <a:ext uri="{FF2B5EF4-FFF2-40B4-BE49-F238E27FC236}">
                  <a16:creationId xmlns:a16="http://schemas.microsoft.com/office/drawing/2014/main" id="{968DD836-1919-FA40-B5AE-2ED0C6A00DE1}"/>
                </a:ext>
              </a:extLst>
            </p:cNvPr>
            <p:cNvSpPr>
              <a:spLocks noChangeArrowheads="1"/>
            </p:cNvSpPr>
            <p:nvPr/>
          </p:nvSpPr>
          <p:spPr bwMode="auto">
            <a:xfrm>
              <a:off x="5820727"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10" name="TextBox 109">
              <a:extLst>
                <a:ext uri="{FF2B5EF4-FFF2-40B4-BE49-F238E27FC236}">
                  <a16:creationId xmlns:a16="http://schemas.microsoft.com/office/drawing/2014/main" id="{3F1CD5E0-56FD-6B4E-9ACF-6DD1F3672628}"/>
                </a:ext>
              </a:extLst>
            </p:cNvPr>
            <p:cNvSpPr txBox="1"/>
            <p:nvPr/>
          </p:nvSpPr>
          <p:spPr>
            <a:xfrm>
              <a:off x="5770205" y="3807341"/>
              <a:ext cx="484931" cy="276999"/>
            </a:xfrm>
            <a:prstGeom prst="rect">
              <a:avLst/>
            </a:prstGeom>
            <a:noFill/>
          </p:spPr>
          <p:txBody>
            <a:bodyPr wrap="square" rtlCol="0">
              <a:spAutoFit/>
            </a:bodyPr>
            <a:lstStyle/>
            <a:p>
              <a:r>
                <a:rPr lang="en-US" sz="1200" dirty="0"/>
                <a:t>R8</a:t>
              </a:r>
            </a:p>
          </p:txBody>
        </p:sp>
        <p:sp>
          <p:nvSpPr>
            <p:cNvPr id="111" name="Rectangle 110">
              <a:extLst>
                <a:ext uri="{FF2B5EF4-FFF2-40B4-BE49-F238E27FC236}">
                  <a16:creationId xmlns:a16="http://schemas.microsoft.com/office/drawing/2014/main" id="{33306064-42AD-C441-999C-C04C25167006}"/>
                </a:ext>
              </a:extLst>
            </p:cNvPr>
            <p:cNvSpPr>
              <a:spLocks noChangeArrowheads="1"/>
            </p:cNvSpPr>
            <p:nvPr/>
          </p:nvSpPr>
          <p:spPr bwMode="auto">
            <a:xfrm>
              <a:off x="6479461"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0x0C</a:t>
              </a:r>
            </a:p>
          </p:txBody>
        </p:sp>
        <p:sp>
          <p:nvSpPr>
            <p:cNvPr id="112" name="TextBox 111">
              <a:extLst>
                <a:ext uri="{FF2B5EF4-FFF2-40B4-BE49-F238E27FC236}">
                  <a16:creationId xmlns:a16="http://schemas.microsoft.com/office/drawing/2014/main" id="{BA7239FA-C168-204D-9184-04A013DD465D}"/>
                </a:ext>
              </a:extLst>
            </p:cNvPr>
            <p:cNvSpPr txBox="1"/>
            <p:nvPr/>
          </p:nvSpPr>
          <p:spPr>
            <a:xfrm>
              <a:off x="6428939" y="3807341"/>
              <a:ext cx="484931" cy="276999"/>
            </a:xfrm>
            <a:prstGeom prst="rect">
              <a:avLst/>
            </a:prstGeom>
            <a:noFill/>
          </p:spPr>
          <p:txBody>
            <a:bodyPr wrap="square" rtlCol="0">
              <a:spAutoFit/>
            </a:bodyPr>
            <a:lstStyle/>
            <a:p>
              <a:r>
                <a:rPr lang="en-US" sz="1200" dirty="0"/>
                <a:t>R9</a:t>
              </a:r>
            </a:p>
          </p:txBody>
        </p:sp>
        <p:sp>
          <p:nvSpPr>
            <p:cNvPr id="113" name="Rectangle 112">
              <a:extLst>
                <a:ext uri="{FF2B5EF4-FFF2-40B4-BE49-F238E27FC236}">
                  <a16:creationId xmlns:a16="http://schemas.microsoft.com/office/drawing/2014/main" id="{DF2FE919-26B0-BC4E-AF25-780B447294C8}"/>
                </a:ext>
              </a:extLst>
            </p:cNvPr>
            <p:cNvSpPr>
              <a:spLocks noChangeArrowheads="1"/>
            </p:cNvSpPr>
            <p:nvPr/>
          </p:nvSpPr>
          <p:spPr bwMode="auto">
            <a:xfrm>
              <a:off x="7138195"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14" name="TextBox 113">
              <a:extLst>
                <a:ext uri="{FF2B5EF4-FFF2-40B4-BE49-F238E27FC236}">
                  <a16:creationId xmlns:a16="http://schemas.microsoft.com/office/drawing/2014/main" id="{3BD42DA5-7E37-A744-AAC0-8218D8C4DEF6}"/>
                </a:ext>
              </a:extLst>
            </p:cNvPr>
            <p:cNvSpPr txBox="1"/>
            <p:nvPr/>
          </p:nvSpPr>
          <p:spPr>
            <a:xfrm>
              <a:off x="7087673" y="3807341"/>
              <a:ext cx="484931" cy="276999"/>
            </a:xfrm>
            <a:prstGeom prst="rect">
              <a:avLst/>
            </a:prstGeom>
            <a:noFill/>
          </p:spPr>
          <p:txBody>
            <a:bodyPr wrap="square" rtlCol="0">
              <a:spAutoFit/>
            </a:bodyPr>
            <a:lstStyle/>
            <a:p>
              <a:r>
                <a:rPr lang="en-US" sz="1200" dirty="0"/>
                <a:t>R10</a:t>
              </a:r>
            </a:p>
          </p:txBody>
        </p:sp>
        <p:sp>
          <p:nvSpPr>
            <p:cNvPr id="115" name="Rectangle 114">
              <a:extLst>
                <a:ext uri="{FF2B5EF4-FFF2-40B4-BE49-F238E27FC236}">
                  <a16:creationId xmlns:a16="http://schemas.microsoft.com/office/drawing/2014/main" id="{5632121E-DBBD-A042-AE62-1770F0E22AE3}"/>
                </a:ext>
              </a:extLst>
            </p:cNvPr>
            <p:cNvSpPr>
              <a:spLocks noChangeArrowheads="1"/>
            </p:cNvSpPr>
            <p:nvPr/>
          </p:nvSpPr>
          <p:spPr bwMode="auto">
            <a:xfrm>
              <a:off x="7796929"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16" name="TextBox 115">
              <a:extLst>
                <a:ext uri="{FF2B5EF4-FFF2-40B4-BE49-F238E27FC236}">
                  <a16:creationId xmlns:a16="http://schemas.microsoft.com/office/drawing/2014/main" id="{74F39B84-DC34-FF4B-99D0-5EA83FD925B6}"/>
                </a:ext>
              </a:extLst>
            </p:cNvPr>
            <p:cNvSpPr txBox="1"/>
            <p:nvPr/>
          </p:nvSpPr>
          <p:spPr>
            <a:xfrm>
              <a:off x="7746407" y="3807341"/>
              <a:ext cx="484931" cy="276999"/>
            </a:xfrm>
            <a:prstGeom prst="rect">
              <a:avLst/>
            </a:prstGeom>
            <a:noFill/>
          </p:spPr>
          <p:txBody>
            <a:bodyPr wrap="square" rtlCol="0">
              <a:spAutoFit/>
            </a:bodyPr>
            <a:lstStyle/>
            <a:p>
              <a:r>
                <a:rPr lang="en-US" sz="1200" dirty="0"/>
                <a:t>R11</a:t>
              </a:r>
            </a:p>
          </p:txBody>
        </p:sp>
        <p:sp>
          <p:nvSpPr>
            <p:cNvPr id="117" name="Rectangle 116">
              <a:extLst>
                <a:ext uri="{FF2B5EF4-FFF2-40B4-BE49-F238E27FC236}">
                  <a16:creationId xmlns:a16="http://schemas.microsoft.com/office/drawing/2014/main" id="{A084FC44-28CA-1F49-ACB2-EBF972484E23}"/>
                </a:ext>
              </a:extLst>
            </p:cNvPr>
            <p:cNvSpPr>
              <a:spLocks noChangeArrowheads="1"/>
            </p:cNvSpPr>
            <p:nvPr/>
          </p:nvSpPr>
          <p:spPr bwMode="auto">
            <a:xfrm>
              <a:off x="5820727"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18" name="TextBox 117">
              <a:extLst>
                <a:ext uri="{FF2B5EF4-FFF2-40B4-BE49-F238E27FC236}">
                  <a16:creationId xmlns:a16="http://schemas.microsoft.com/office/drawing/2014/main" id="{8E609EA1-A286-6849-B71D-770C81BDCC64}"/>
                </a:ext>
              </a:extLst>
            </p:cNvPr>
            <p:cNvSpPr txBox="1"/>
            <p:nvPr/>
          </p:nvSpPr>
          <p:spPr>
            <a:xfrm>
              <a:off x="5770205" y="4383047"/>
              <a:ext cx="484931" cy="276999"/>
            </a:xfrm>
            <a:prstGeom prst="rect">
              <a:avLst/>
            </a:prstGeom>
            <a:noFill/>
          </p:spPr>
          <p:txBody>
            <a:bodyPr wrap="square" rtlCol="0">
              <a:spAutoFit/>
            </a:bodyPr>
            <a:lstStyle/>
            <a:p>
              <a:r>
                <a:rPr lang="en-US" sz="1200" dirty="0"/>
                <a:t>R12</a:t>
              </a:r>
            </a:p>
          </p:txBody>
        </p:sp>
        <p:sp>
          <p:nvSpPr>
            <p:cNvPr id="119" name="Rectangle 118">
              <a:extLst>
                <a:ext uri="{FF2B5EF4-FFF2-40B4-BE49-F238E27FC236}">
                  <a16:creationId xmlns:a16="http://schemas.microsoft.com/office/drawing/2014/main" id="{B8245A02-11BF-0846-8171-8CD805A10FF6}"/>
                </a:ext>
              </a:extLst>
            </p:cNvPr>
            <p:cNvSpPr>
              <a:spLocks noChangeArrowheads="1"/>
            </p:cNvSpPr>
            <p:nvPr/>
          </p:nvSpPr>
          <p:spPr bwMode="auto">
            <a:xfrm>
              <a:off x="6479461"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20" name="TextBox 119">
              <a:extLst>
                <a:ext uri="{FF2B5EF4-FFF2-40B4-BE49-F238E27FC236}">
                  <a16:creationId xmlns:a16="http://schemas.microsoft.com/office/drawing/2014/main" id="{1CBE443B-232B-D741-9893-59E2140E1342}"/>
                </a:ext>
              </a:extLst>
            </p:cNvPr>
            <p:cNvSpPr txBox="1"/>
            <p:nvPr/>
          </p:nvSpPr>
          <p:spPr>
            <a:xfrm>
              <a:off x="6428939" y="4383047"/>
              <a:ext cx="484931" cy="276999"/>
            </a:xfrm>
            <a:prstGeom prst="rect">
              <a:avLst/>
            </a:prstGeom>
            <a:noFill/>
          </p:spPr>
          <p:txBody>
            <a:bodyPr wrap="square" rtlCol="0">
              <a:spAutoFit/>
            </a:bodyPr>
            <a:lstStyle/>
            <a:p>
              <a:r>
                <a:rPr lang="en-US" sz="1200" dirty="0"/>
                <a:t>R13</a:t>
              </a:r>
            </a:p>
          </p:txBody>
        </p:sp>
        <p:sp>
          <p:nvSpPr>
            <p:cNvPr id="121" name="Rectangle 120">
              <a:extLst>
                <a:ext uri="{FF2B5EF4-FFF2-40B4-BE49-F238E27FC236}">
                  <a16:creationId xmlns:a16="http://schemas.microsoft.com/office/drawing/2014/main" id="{80B8E99A-A04C-6E4B-BD4C-B6698230426D}"/>
                </a:ext>
              </a:extLst>
            </p:cNvPr>
            <p:cNvSpPr>
              <a:spLocks noChangeArrowheads="1"/>
            </p:cNvSpPr>
            <p:nvPr/>
          </p:nvSpPr>
          <p:spPr bwMode="auto">
            <a:xfrm>
              <a:off x="7138195"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22" name="TextBox 121">
              <a:extLst>
                <a:ext uri="{FF2B5EF4-FFF2-40B4-BE49-F238E27FC236}">
                  <a16:creationId xmlns:a16="http://schemas.microsoft.com/office/drawing/2014/main" id="{DB402FBB-3C5B-4543-A813-850AAEF3D6AE}"/>
                </a:ext>
              </a:extLst>
            </p:cNvPr>
            <p:cNvSpPr txBox="1"/>
            <p:nvPr/>
          </p:nvSpPr>
          <p:spPr>
            <a:xfrm>
              <a:off x="7087673" y="4383047"/>
              <a:ext cx="484931" cy="276999"/>
            </a:xfrm>
            <a:prstGeom prst="rect">
              <a:avLst/>
            </a:prstGeom>
            <a:noFill/>
          </p:spPr>
          <p:txBody>
            <a:bodyPr wrap="square" rtlCol="0">
              <a:spAutoFit/>
            </a:bodyPr>
            <a:lstStyle/>
            <a:p>
              <a:r>
                <a:rPr lang="en-US" sz="1200" dirty="0"/>
                <a:t>R14</a:t>
              </a:r>
            </a:p>
          </p:txBody>
        </p:sp>
        <p:sp>
          <p:nvSpPr>
            <p:cNvPr id="123" name="Rectangle 122">
              <a:extLst>
                <a:ext uri="{FF2B5EF4-FFF2-40B4-BE49-F238E27FC236}">
                  <a16:creationId xmlns:a16="http://schemas.microsoft.com/office/drawing/2014/main" id="{C691C66A-DD2F-3649-BBEF-B630E083C111}"/>
                </a:ext>
              </a:extLst>
            </p:cNvPr>
            <p:cNvSpPr>
              <a:spLocks noChangeArrowheads="1"/>
            </p:cNvSpPr>
            <p:nvPr/>
          </p:nvSpPr>
          <p:spPr bwMode="auto">
            <a:xfrm>
              <a:off x="7796929"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24" name="TextBox 123">
              <a:extLst>
                <a:ext uri="{FF2B5EF4-FFF2-40B4-BE49-F238E27FC236}">
                  <a16:creationId xmlns:a16="http://schemas.microsoft.com/office/drawing/2014/main" id="{3F4A1C11-16A7-D845-81DB-FAB0CDCE53E7}"/>
                </a:ext>
              </a:extLst>
            </p:cNvPr>
            <p:cNvSpPr txBox="1"/>
            <p:nvPr/>
          </p:nvSpPr>
          <p:spPr>
            <a:xfrm>
              <a:off x="7746407" y="4383047"/>
              <a:ext cx="484931" cy="276999"/>
            </a:xfrm>
            <a:prstGeom prst="rect">
              <a:avLst/>
            </a:prstGeom>
            <a:noFill/>
          </p:spPr>
          <p:txBody>
            <a:bodyPr wrap="square" rtlCol="0">
              <a:spAutoFit/>
            </a:bodyPr>
            <a:lstStyle/>
            <a:p>
              <a:r>
                <a:rPr lang="en-US" sz="1200"/>
                <a:t>R15</a:t>
              </a:r>
              <a:endParaRPr lang="en-US" sz="1200" dirty="0"/>
            </a:p>
          </p:txBody>
        </p:sp>
      </p:grpSp>
      <p:grpSp>
        <p:nvGrpSpPr>
          <p:cNvPr id="125" name="Group 124">
            <a:extLst>
              <a:ext uri="{FF2B5EF4-FFF2-40B4-BE49-F238E27FC236}">
                <a16:creationId xmlns:a16="http://schemas.microsoft.com/office/drawing/2014/main" id="{9451A821-8871-7D49-9F97-C08E78B27492}"/>
              </a:ext>
            </a:extLst>
          </p:cNvPr>
          <p:cNvGrpSpPr/>
          <p:nvPr/>
        </p:nvGrpSpPr>
        <p:grpSpPr>
          <a:xfrm>
            <a:off x="5623560" y="1709928"/>
            <a:ext cx="2685458" cy="2341057"/>
            <a:chOff x="5770205" y="2655929"/>
            <a:chExt cx="2685458" cy="2341057"/>
          </a:xfrm>
        </p:grpSpPr>
        <p:sp>
          <p:nvSpPr>
            <p:cNvPr id="126" name="Rectangle 125">
              <a:extLst>
                <a:ext uri="{FF2B5EF4-FFF2-40B4-BE49-F238E27FC236}">
                  <a16:creationId xmlns:a16="http://schemas.microsoft.com/office/drawing/2014/main" id="{300167D0-67DB-254F-AC2B-C61B97479CD9}"/>
                </a:ext>
              </a:extLst>
            </p:cNvPr>
            <p:cNvSpPr>
              <a:spLocks noChangeArrowheads="1"/>
            </p:cNvSpPr>
            <p:nvPr/>
          </p:nvSpPr>
          <p:spPr bwMode="auto">
            <a:xfrm>
              <a:off x="5820727"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27" name="TextBox 126">
              <a:extLst>
                <a:ext uri="{FF2B5EF4-FFF2-40B4-BE49-F238E27FC236}">
                  <a16:creationId xmlns:a16="http://schemas.microsoft.com/office/drawing/2014/main" id="{58265EEE-74E3-3147-9228-94C80C8F88C7}"/>
                </a:ext>
              </a:extLst>
            </p:cNvPr>
            <p:cNvSpPr txBox="1"/>
            <p:nvPr/>
          </p:nvSpPr>
          <p:spPr>
            <a:xfrm>
              <a:off x="5770205" y="2655929"/>
              <a:ext cx="484931" cy="276999"/>
            </a:xfrm>
            <a:prstGeom prst="rect">
              <a:avLst/>
            </a:prstGeom>
            <a:noFill/>
          </p:spPr>
          <p:txBody>
            <a:bodyPr wrap="square" rtlCol="0">
              <a:spAutoFit/>
            </a:bodyPr>
            <a:lstStyle/>
            <a:p>
              <a:r>
                <a:rPr lang="en-US" sz="1200" dirty="0"/>
                <a:t>R0</a:t>
              </a:r>
            </a:p>
          </p:txBody>
        </p:sp>
        <p:sp>
          <p:nvSpPr>
            <p:cNvPr id="128" name="Rectangle 127">
              <a:extLst>
                <a:ext uri="{FF2B5EF4-FFF2-40B4-BE49-F238E27FC236}">
                  <a16:creationId xmlns:a16="http://schemas.microsoft.com/office/drawing/2014/main" id="{119AC33A-FE11-7743-8D7B-233BD2933E8F}"/>
                </a:ext>
              </a:extLst>
            </p:cNvPr>
            <p:cNvSpPr>
              <a:spLocks noChangeArrowheads="1"/>
            </p:cNvSpPr>
            <p:nvPr/>
          </p:nvSpPr>
          <p:spPr bwMode="auto">
            <a:xfrm>
              <a:off x="6479461"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0x02</a:t>
              </a:r>
            </a:p>
          </p:txBody>
        </p:sp>
        <p:sp>
          <p:nvSpPr>
            <p:cNvPr id="129" name="TextBox 128">
              <a:extLst>
                <a:ext uri="{FF2B5EF4-FFF2-40B4-BE49-F238E27FC236}">
                  <a16:creationId xmlns:a16="http://schemas.microsoft.com/office/drawing/2014/main" id="{2EA76D06-D2A7-544D-83A2-BF9A43C41FFE}"/>
                </a:ext>
              </a:extLst>
            </p:cNvPr>
            <p:cNvSpPr txBox="1"/>
            <p:nvPr/>
          </p:nvSpPr>
          <p:spPr>
            <a:xfrm>
              <a:off x="6428939" y="2655929"/>
              <a:ext cx="484931" cy="276999"/>
            </a:xfrm>
            <a:prstGeom prst="rect">
              <a:avLst/>
            </a:prstGeom>
            <a:noFill/>
          </p:spPr>
          <p:txBody>
            <a:bodyPr wrap="square" rtlCol="0">
              <a:spAutoFit/>
            </a:bodyPr>
            <a:lstStyle/>
            <a:p>
              <a:r>
                <a:rPr lang="en-US" sz="1200" dirty="0"/>
                <a:t>R1</a:t>
              </a:r>
            </a:p>
          </p:txBody>
        </p:sp>
        <p:sp>
          <p:nvSpPr>
            <p:cNvPr id="130" name="Rectangle 129">
              <a:extLst>
                <a:ext uri="{FF2B5EF4-FFF2-40B4-BE49-F238E27FC236}">
                  <a16:creationId xmlns:a16="http://schemas.microsoft.com/office/drawing/2014/main" id="{6715F882-2CE7-A84D-B03F-43A6F01AF6A9}"/>
                </a:ext>
              </a:extLst>
            </p:cNvPr>
            <p:cNvSpPr>
              <a:spLocks noChangeArrowheads="1"/>
            </p:cNvSpPr>
            <p:nvPr/>
          </p:nvSpPr>
          <p:spPr bwMode="auto">
            <a:xfrm>
              <a:off x="7138195"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31" name="TextBox 130">
              <a:extLst>
                <a:ext uri="{FF2B5EF4-FFF2-40B4-BE49-F238E27FC236}">
                  <a16:creationId xmlns:a16="http://schemas.microsoft.com/office/drawing/2014/main" id="{4F7E45F5-708F-1C48-9DCF-EDDEDDDC240B}"/>
                </a:ext>
              </a:extLst>
            </p:cNvPr>
            <p:cNvSpPr txBox="1"/>
            <p:nvPr/>
          </p:nvSpPr>
          <p:spPr>
            <a:xfrm>
              <a:off x="7087673" y="2655929"/>
              <a:ext cx="484931" cy="276999"/>
            </a:xfrm>
            <a:prstGeom prst="rect">
              <a:avLst/>
            </a:prstGeom>
            <a:noFill/>
          </p:spPr>
          <p:txBody>
            <a:bodyPr wrap="square" rtlCol="0">
              <a:spAutoFit/>
            </a:bodyPr>
            <a:lstStyle/>
            <a:p>
              <a:r>
                <a:rPr lang="en-US" sz="1200" dirty="0"/>
                <a:t>R2</a:t>
              </a:r>
            </a:p>
          </p:txBody>
        </p:sp>
        <p:sp>
          <p:nvSpPr>
            <p:cNvPr id="132" name="Rectangle 131">
              <a:extLst>
                <a:ext uri="{FF2B5EF4-FFF2-40B4-BE49-F238E27FC236}">
                  <a16:creationId xmlns:a16="http://schemas.microsoft.com/office/drawing/2014/main" id="{0134FC04-45C4-324E-945A-FFA08B091719}"/>
                </a:ext>
              </a:extLst>
            </p:cNvPr>
            <p:cNvSpPr>
              <a:spLocks noChangeArrowheads="1"/>
            </p:cNvSpPr>
            <p:nvPr/>
          </p:nvSpPr>
          <p:spPr bwMode="auto">
            <a:xfrm>
              <a:off x="7796929"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33" name="TextBox 132">
              <a:extLst>
                <a:ext uri="{FF2B5EF4-FFF2-40B4-BE49-F238E27FC236}">
                  <a16:creationId xmlns:a16="http://schemas.microsoft.com/office/drawing/2014/main" id="{47494F6B-F501-D640-8010-BC345B9E92B2}"/>
                </a:ext>
              </a:extLst>
            </p:cNvPr>
            <p:cNvSpPr txBox="1"/>
            <p:nvPr/>
          </p:nvSpPr>
          <p:spPr>
            <a:xfrm>
              <a:off x="7746407" y="2655929"/>
              <a:ext cx="484931" cy="276999"/>
            </a:xfrm>
            <a:prstGeom prst="rect">
              <a:avLst/>
            </a:prstGeom>
            <a:noFill/>
          </p:spPr>
          <p:txBody>
            <a:bodyPr wrap="square" rtlCol="0">
              <a:spAutoFit/>
            </a:bodyPr>
            <a:lstStyle/>
            <a:p>
              <a:r>
                <a:rPr lang="en-US" sz="1200" dirty="0"/>
                <a:t>R3</a:t>
              </a:r>
            </a:p>
          </p:txBody>
        </p:sp>
        <p:sp>
          <p:nvSpPr>
            <p:cNvPr id="134" name="Rectangle 133">
              <a:extLst>
                <a:ext uri="{FF2B5EF4-FFF2-40B4-BE49-F238E27FC236}">
                  <a16:creationId xmlns:a16="http://schemas.microsoft.com/office/drawing/2014/main" id="{4F5F4E75-1061-9942-B787-BFEB388FD332}"/>
                </a:ext>
              </a:extLst>
            </p:cNvPr>
            <p:cNvSpPr>
              <a:spLocks noChangeArrowheads="1"/>
            </p:cNvSpPr>
            <p:nvPr/>
          </p:nvSpPr>
          <p:spPr bwMode="auto">
            <a:xfrm>
              <a:off x="5820727"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35" name="TextBox 134">
              <a:extLst>
                <a:ext uri="{FF2B5EF4-FFF2-40B4-BE49-F238E27FC236}">
                  <a16:creationId xmlns:a16="http://schemas.microsoft.com/office/drawing/2014/main" id="{FF2CDF01-7B3D-AB41-A0B5-F761554D0F88}"/>
                </a:ext>
              </a:extLst>
            </p:cNvPr>
            <p:cNvSpPr txBox="1"/>
            <p:nvPr/>
          </p:nvSpPr>
          <p:spPr>
            <a:xfrm>
              <a:off x="5770205" y="3231635"/>
              <a:ext cx="484931" cy="276999"/>
            </a:xfrm>
            <a:prstGeom prst="rect">
              <a:avLst/>
            </a:prstGeom>
            <a:noFill/>
          </p:spPr>
          <p:txBody>
            <a:bodyPr wrap="square" rtlCol="0">
              <a:spAutoFit/>
            </a:bodyPr>
            <a:lstStyle/>
            <a:p>
              <a:r>
                <a:rPr lang="en-US" sz="1200" dirty="0"/>
                <a:t>R4</a:t>
              </a:r>
            </a:p>
          </p:txBody>
        </p:sp>
        <p:sp>
          <p:nvSpPr>
            <p:cNvPr id="136" name="Rectangle 135">
              <a:extLst>
                <a:ext uri="{FF2B5EF4-FFF2-40B4-BE49-F238E27FC236}">
                  <a16:creationId xmlns:a16="http://schemas.microsoft.com/office/drawing/2014/main" id="{3B91D4E1-5972-C945-B7DE-7675D394B121}"/>
                </a:ext>
              </a:extLst>
            </p:cNvPr>
            <p:cNvSpPr>
              <a:spLocks noChangeArrowheads="1"/>
            </p:cNvSpPr>
            <p:nvPr/>
          </p:nvSpPr>
          <p:spPr bwMode="auto">
            <a:xfrm>
              <a:off x="6479461"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37" name="TextBox 136">
              <a:extLst>
                <a:ext uri="{FF2B5EF4-FFF2-40B4-BE49-F238E27FC236}">
                  <a16:creationId xmlns:a16="http://schemas.microsoft.com/office/drawing/2014/main" id="{4D76F933-7F26-CA44-A55E-1C6ED2C35386}"/>
                </a:ext>
              </a:extLst>
            </p:cNvPr>
            <p:cNvSpPr txBox="1"/>
            <p:nvPr/>
          </p:nvSpPr>
          <p:spPr>
            <a:xfrm>
              <a:off x="6428939" y="3231635"/>
              <a:ext cx="484931" cy="276999"/>
            </a:xfrm>
            <a:prstGeom prst="rect">
              <a:avLst/>
            </a:prstGeom>
            <a:noFill/>
          </p:spPr>
          <p:txBody>
            <a:bodyPr wrap="square" rtlCol="0">
              <a:spAutoFit/>
            </a:bodyPr>
            <a:lstStyle/>
            <a:p>
              <a:r>
                <a:rPr lang="en-US" sz="1200" dirty="0"/>
                <a:t>R5</a:t>
              </a:r>
            </a:p>
          </p:txBody>
        </p:sp>
        <p:sp>
          <p:nvSpPr>
            <p:cNvPr id="138" name="Rectangle 137">
              <a:extLst>
                <a:ext uri="{FF2B5EF4-FFF2-40B4-BE49-F238E27FC236}">
                  <a16:creationId xmlns:a16="http://schemas.microsoft.com/office/drawing/2014/main" id="{51354609-B968-7541-B27B-36260CD7FF3E}"/>
                </a:ext>
              </a:extLst>
            </p:cNvPr>
            <p:cNvSpPr>
              <a:spLocks noChangeArrowheads="1"/>
            </p:cNvSpPr>
            <p:nvPr/>
          </p:nvSpPr>
          <p:spPr bwMode="auto">
            <a:xfrm>
              <a:off x="7138195"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39" name="TextBox 138">
              <a:extLst>
                <a:ext uri="{FF2B5EF4-FFF2-40B4-BE49-F238E27FC236}">
                  <a16:creationId xmlns:a16="http://schemas.microsoft.com/office/drawing/2014/main" id="{E1A6184E-3627-6E45-AC78-4E46D8C4F39A}"/>
                </a:ext>
              </a:extLst>
            </p:cNvPr>
            <p:cNvSpPr txBox="1"/>
            <p:nvPr/>
          </p:nvSpPr>
          <p:spPr>
            <a:xfrm>
              <a:off x="7087673" y="3231635"/>
              <a:ext cx="484931" cy="276999"/>
            </a:xfrm>
            <a:prstGeom prst="rect">
              <a:avLst/>
            </a:prstGeom>
            <a:noFill/>
          </p:spPr>
          <p:txBody>
            <a:bodyPr wrap="square" rtlCol="0">
              <a:spAutoFit/>
            </a:bodyPr>
            <a:lstStyle/>
            <a:p>
              <a:r>
                <a:rPr lang="en-US" sz="1200" dirty="0"/>
                <a:t>R6</a:t>
              </a:r>
            </a:p>
          </p:txBody>
        </p:sp>
        <p:sp>
          <p:nvSpPr>
            <p:cNvPr id="140" name="Rectangle 139">
              <a:extLst>
                <a:ext uri="{FF2B5EF4-FFF2-40B4-BE49-F238E27FC236}">
                  <a16:creationId xmlns:a16="http://schemas.microsoft.com/office/drawing/2014/main" id="{0C8EC1E8-6315-EA47-A84F-06C3A18331DE}"/>
                </a:ext>
              </a:extLst>
            </p:cNvPr>
            <p:cNvSpPr>
              <a:spLocks noChangeArrowheads="1"/>
            </p:cNvSpPr>
            <p:nvPr/>
          </p:nvSpPr>
          <p:spPr bwMode="auto">
            <a:xfrm>
              <a:off x="7796929"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41" name="TextBox 140">
              <a:extLst>
                <a:ext uri="{FF2B5EF4-FFF2-40B4-BE49-F238E27FC236}">
                  <a16:creationId xmlns:a16="http://schemas.microsoft.com/office/drawing/2014/main" id="{25A71402-B1EA-004B-A622-7EB9413790AC}"/>
                </a:ext>
              </a:extLst>
            </p:cNvPr>
            <p:cNvSpPr txBox="1"/>
            <p:nvPr/>
          </p:nvSpPr>
          <p:spPr>
            <a:xfrm>
              <a:off x="7746407" y="3231635"/>
              <a:ext cx="484931" cy="276999"/>
            </a:xfrm>
            <a:prstGeom prst="rect">
              <a:avLst/>
            </a:prstGeom>
            <a:noFill/>
          </p:spPr>
          <p:txBody>
            <a:bodyPr wrap="square" rtlCol="0">
              <a:spAutoFit/>
            </a:bodyPr>
            <a:lstStyle/>
            <a:p>
              <a:r>
                <a:rPr lang="en-US" sz="1200" dirty="0"/>
                <a:t>R7</a:t>
              </a:r>
            </a:p>
          </p:txBody>
        </p:sp>
        <p:sp>
          <p:nvSpPr>
            <p:cNvPr id="142" name="Rectangle 141">
              <a:extLst>
                <a:ext uri="{FF2B5EF4-FFF2-40B4-BE49-F238E27FC236}">
                  <a16:creationId xmlns:a16="http://schemas.microsoft.com/office/drawing/2014/main" id="{6B7668BD-4A24-F24F-BFA3-4831049DD891}"/>
                </a:ext>
              </a:extLst>
            </p:cNvPr>
            <p:cNvSpPr>
              <a:spLocks noChangeArrowheads="1"/>
            </p:cNvSpPr>
            <p:nvPr/>
          </p:nvSpPr>
          <p:spPr bwMode="auto">
            <a:xfrm>
              <a:off x="5820727"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43" name="TextBox 142">
              <a:extLst>
                <a:ext uri="{FF2B5EF4-FFF2-40B4-BE49-F238E27FC236}">
                  <a16:creationId xmlns:a16="http://schemas.microsoft.com/office/drawing/2014/main" id="{1129291C-C72D-8041-A7F6-16160F173AB4}"/>
                </a:ext>
              </a:extLst>
            </p:cNvPr>
            <p:cNvSpPr txBox="1"/>
            <p:nvPr/>
          </p:nvSpPr>
          <p:spPr>
            <a:xfrm>
              <a:off x="5770205" y="3807341"/>
              <a:ext cx="484931" cy="276999"/>
            </a:xfrm>
            <a:prstGeom prst="rect">
              <a:avLst/>
            </a:prstGeom>
            <a:noFill/>
          </p:spPr>
          <p:txBody>
            <a:bodyPr wrap="square" rtlCol="0">
              <a:spAutoFit/>
            </a:bodyPr>
            <a:lstStyle/>
            <a:p>
              <a:r>
                <a:rPr lang="en-US" sz="1200" dirty="0"/>
                <a:t>R8</a:t>
              </a:r>
            </a:p>
          </p:txBody>
        </p:sp>
        <p:sp>
          <p:nvSpPr>
            <p:cNvPr id="144" name="Rectangle 143">
              <a:extLst>
                <a:ext uri="{FF2B5EF4-FFF2-40B4-BE49-F238E27FC236}">
                  <a16:creationId xmlns:a16="http://schemas.microsoft.com/office/drawing/2014/main" id="{E9C1A7C8-8CC9-FD4C-9958-70EE573E1237}"/>
                </a:ext>
              </a:extLst>
            </p:cNvPr>
            <p:cNvSpPr>
              <a:spLocks noChangeArrowheads="1"/>
            </p:cNvSpPr>
            <p:nvPr/>
          </p:nvSpPr>
          <p:spPr bwMode="auto">
            <a:xfrm>
              <a:off x="6479461"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0x0C</a:t>
              </a:r>
            </a:p>
          </p:txBody>
        </p:sp>
        <p:sp>
          <p:nvSpPr>
            <p:cNvPr id="145" name="TextBox 144">
              <a:extLst>
                <a:ext uri="{FF2B5EF4-FFF2-40B4-BE49-F238E27FC236}">
                  <a16:creationId xmlns:a16="http://schemas.microsoft.com/office/drawing/2014/main" id="{7C7C9798-01B5-6545-8648-ADC259131FD7}"/>
                </a:ext>
              </a:extLst>
            </p:cNvPr>
            <p:cNvSpPr txBox="1"/>
            <p:nvPr/>
          </p:nvSpPr>
          <p:spPr>
            <a:xfrm>
              <a:off x="6428939" y="3807341"/>
              <a:ext cx="484931" cy="276999"/>
            </a:xfrm>
            <a:prstGeom prst="rect">
              <a:avLst/>
            </a:prstGeom>
            <a:noFill/>
          </p:spPr>
          <p:txBody>
            <a:bodyPr wrap="square" rtlCol="0">
              <a:spAutoFit/>
            </a:bodyPr>
            <a:lstStyle/>
            <a:p>
              <a:r>
                <a:rPr lang="en-US" sz="1200" dirty="0"/>
                <a:t>R9</a:t>
              </a:r>
            </a:p>
          </p:txBody>
        </p:sp>
        <p:sp>
          <p:nvSpPr>
            <p:cNvPr id="146" name="Rectangle 145">
              <a:extLst>
                <a:ext uri="{FF2B5EF4-FFF2-40B4-BE49-F238E27FC236}">
                  <a16:creationId xmlns:a16="http://schemas.microsoft.com/office/drawing/2014/main" id="{847D5FEC-C6BA-B84A-961E-C3F2AD437BC4}"/>
                </a:ext>
              </a:extLst>
            </p:cNvPr>
            <p:cNvSpPr>
              <a:spLocks noChangeArrowheads="1"/>
            </p:cNvSpPr>
            <p:nvPr/>
          </p:nvSpPr>
          <p:spPr bwMode="auto">
            <a:xfrm>
              <a:off x="7138195"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0x12</a:t>
              </a:r>
            </a:p>
          </p:txBody>
        </p:sp>
        <p:sp>
          <p:nvSpPr>
            <p:cNvPr id="147" name="TextBox 146">
              <a:extLst>
                <a:ext uri="{FF2B5EF4-FFF2-40B4-BE49-F238E27FC236}">
                  <a16:creationId xmlns:a16="http://schemas.microsoft.com/office/drawing/2014/main" id="{2E21D451-F59F-554D-A2DA-7DAEA67FE077}"/>
                </a:ext>
              </a:extLst>
            </p:cNvPr>
            <p:cNvSpPr txBox="1"/>
            <p:nvPr/>
          </p:nvSpPr>
          <p:spPr>
            <a:xfrm>
              <a:off x="7087673" y="3807341"/>
              <a:ext cx="484931" cy="276999"/>
            </a:xfrm>
            <a:prstGeom prst="rect">
              <a:avLst/>
            </a:prstGeom>
            <a:noFill/>
          </p:spPr>
          <p:txBody>
            <a:bodyPr wrap="square" rtlCol="0">
              <a:spAutoFit/>
            </a:bodyPr>
            <a:lstStyle/>
            <a:p>
              <a:r>
                <a:rPr lang="en-US" sz="1200" dirty="0"/>
                <a:t>R10</a:t>
              </a:r>
            </a:p>
          </p:txBody>
        </p:sp>
        <p:sp>
          <p:nvSpPr>
            <p:cNvPr id="148" name="Rectangle 147">
              <a:extLst>
                <a:ext uri="{FF2B5EF4-FFF2-40B4-BE49-F238E27FC236}">
                  <a16:creationId xmlns:a16="http://schemas.microsoft.com/office/drawing/2014/main" id="{2999C161-AA53-764B-86A8-F34E6D9B8611}"/>
                </a:ext>
              </a:extLst>
            </p:cNvPr>
            <p:cNvSpPr>
              <a:spLocks noChangeArrowheads="1"/>
            </p:cNvSpPr>
            <p:nvPr/>
          </p:nvSpPr>
          <p:spPr bwMode="auto">
            <a:xfrm>
              <a:off x="7796929"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49" name="TextBox 148">
              <a:extLst>
                <a:ext uri="{FF2B5EF4-FFF2-40B4-BE49-F238E27FC236}">
                  <a16:creationId xmlns:a16="http://schemas.microsoft.com/office/drawing/2014/main" id="{AE783AE7-9DA3-5E41-9CF9-54C85F03A84B}"/>
                </a:ext>
              </a:extLst>
            </p:cNvPr>
            <p:cNvSpPr txBox="1"/>
            <p:nvPr/>
          </p:nvSpPr>
          <p:spPr>
            <a:xfrm>
              <a:off x="7746407" y="3807341"/>
              <a:ext cx="484931" cy="276999"/>
            </a:xfrm>
            <a:prstGeom prst="rect">
              <a:avLst/>
            </a:prstGeom>
            <a:noFill/>
          </p:spPr>
          <p:txBody>
            <a:bodyPr wrap="square" rtlCol="0">
              <a:spAutoFit/>
            </a:bodyPr>
            <a:lstStyle/>
            <a:p>
              <a:r>
                <a:rPr lang="en-US" sz="1200" dirty="0"/>
                <a:t>R11</a:t>
              </a:r>
            </a:p>
          </p:txBody>
        </p:sp>
        <p:sp>
          <p:nvSpPr>
            <p:cNvPr id="150" name="Rectangle 149">
              <a:extLst>
                <a:ext uri="{FF2B5EF4-FFF2-40B4-BE49-F238E27FC236}">
                  <a16:creationId xmlns:a16="http://schemas.microsoft.com/office/drawing/2014/main" id="{55620450-F19C-8644-9958-DEB1BF48FF9D}"/>
                </a:ext>
              </a:extLst>
            </p:cNvPr>
            <p:cNvSpPr>
              <a:spLocks noChangeArrowheads="1"/>
            </p:cNvSpPr>
            <p:nvPr/>
          </p:nvSpPr>
          <p:spPr bwMode="auto">
            <a:xfrm>
              <a:off x="5820727"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51" name="TextBox 150">
              <a:extLst>
                <a:ext uri="{FF2B5EF4-FFF2-40B4-BE49-F238E27FC236}">
                  <a16:creationId xmlns:a16="http://schemas.microsoft.com/office/drawing/2014/main" id="{5E4C7C6B-B4B7-D447-9B56-35A8B30CAD90}"/>
                </a:ext>
              </a:extLst>
            </p:cNvPr>
            <p:cNvSpPr txBox="1"/>
            <p:nvPr/>
          </p:nvSpPr>
          <p:spPr>
            <a:xfrm>
              <a:off x="5770205" y="4383047"/>
              <a:ext cx="484931" cy="276999"/>
            </a:xfrm>
            <a:prstGeom prst="rect">
              <a:avLst/>
            </a:prstGeom>
            <a:noFill/>
          </p:spPr>
          <p:txBody>
            <a:bodyPr wrap="square" rtlCol="0">
              <a:spAutoFit/>
            </a:bodyPr>
            <a:lstStyle/>
            <a:p>
              <a:r>
                <a:rPr lang="en-US" sz="1200" dirty="0"/>
                <a:t>R12</a:t>
              </a:r>
            </a:p>
          </p:txBody>
        </p:sp>
        <p:sp>
          <p:nvSpPr>
            <p:cNvPr id="152" name="Rectangle 151">
              <a:extLst>
                <a:ext uri="{FF2B5EF4-FFF2-40B4-BE49-F238E27FC236}">
                  <a16:creationId xmlns:a16="http://schemas.microsoft.com/office/drawing/2014/main" id="{BD161691-6A82-5844-9312-F69CDBEA8A12}"/>
                </a:ext>
              </a:extLst>
            </p:cNvPr>
            <p:cNvSpPr>
              <a:spLocks noChangeArrowheads="1"/>
            </p:cNvSpPr>
            <p:nvPr/>
          </p:nvSpPr>
          <p:spPr bwMode="auto">
            <a:xfrm>
              <a:off x="6479461"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53" name="TextBox 152">
              <a:extLst>
                <a:ext uri="{FF2B5EF4-FFF2-40B4-BE49-F238E27FC236}">
                  <a16:creationId xmlns:a16="http://schemas.microsoft.com/office/drawing/2014/main" id="{544D0C5D-0E3E-FB4D-956E-6A0C33544D14}"/>
                </a:ext>
              </a:extLst>
            </p:cNvPr>
            <p:cNvSpPr txBox="1"/>
            <p:nvPr/>
          </p:nvSpPr>
          <p:spPr>
            <a:xfrm>
              <a:off x="6428939" y="4383047"/>
              <a:ext cx="484931" cy="276999"/>
            </a:xfrm>
            <a:prstGeom prst="rect">
              <a:avLst/>
            </a:prstGeom>
            <a:noFill/>
          </p:spPr>
          <p:txBody>
            <a:bodyPr wrap="square" rtlCol="0">
              <a:spAutoFit/>
            </a:bodyPr>
            <a:lstStyle/>
            <a:p>
              <a:r>
                <a:rPr lang="en-US" sz="1200" dirty="0"/>
                <a:t>R13</a:t>
              </a:r>
            </a:p>
          </p:txBody>
        </p:sp>
        <p:sp>
          <p:nvSpPr>
            <p:cNvPr id="154" name="Rectangle 153">
              <a:extLst>
                <a:ext uri="{FF2B5EF4-FFF2-40B4-BE49-F238E27FC236}">
                  <a16:creationId xmlns:a16="http://schemas.microsoft.com/office/drawing/2014/main" id="{9B806CBA-6950-3549-AE57-42AEB95FC972}"/>
                </a:ext>
              </a:extLst>
            </p:cNvPr>
            <p:cNvSpPr>
              <a:spLocks noChangeArrowheads="1"/>
            </p:cNvSpPr>
            <p:nvPr/>
          </p:nvSpPr>
          <p:spPr bwMode="auto">
            <a:xfrm>
              <a:off x="7138195"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55" name="TextBox 154">
              <a:extLst>
                <a:ext uri="{FF2B5EF4-FFF2-40B4-BE49-F238E27FC236}">
                  <a16:creationId xmlns:a16="http://schemas.microsoft.com/office/drawing/2014/main" id="{A8A668BF-C2FF-3543-BE27-160C32760416}"/>
                </a:ext>
              </a:extLst>
            </p:cNvPr>
            <p:cNvSpPr txBox="1"/>
            <p:nvPr/>
          </p:nvSpPr>
          <p:spPr>
            <a:xfrm>
              <a:off x="7087673" y="4383047"/>
              <a:ext cx="484931" cy="276999"/>
            </a:xfrm>
            <a:prstGeom prst="rect">
              <a:avLst/>
            </a:prstGeom>
            <a:noFill/>
          </p:spPr>
          <p:txBody>
            <a:bodyPr wrap="square" rtlCol="0">
              <a:spAutoFit/>
            </a:bodyPr>
            <a:lstStyle/>
            <a:p>
              <a:r>
                <a:rPr lang="en-US" sz="1200" dirty="0"/>
                <a:t>R14</a:t>
              </a:r>
            </a:p>
          </p:txBody>
        </p:sp>
        <p:sp>
          <p:nvSpPr>
            <p:cNvPr id="156" name="Rectangle 155">
              <a:extLst>
                <a:ext uri="{FF2B5EF4-FFF2-40B4-BE49-F238E27FC236}">
                  <a16:creationId xmlns:a16="http://schemas.microsoft.com/office/drawing/2014/main" id="{59104F8A-8083-E848-90EC-5113C5B42F51}"/>
                </a:ext>
              </a:extLst>
            </p:cNvPr>
            <p:cNvSpPr>
              <a:spLocks noChangeArrowheads="1"/>
            </p:cNvSpPr>
            <p:nvPr/>
          </p:nvSpPr>
          <p:spPr bwMode="auto">
            <a:xfrm>
              <a:off x="7796929"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57" name="TextBox 156">
              <a:extLst>
                <a:ext uri="{FF2B5EF4-FFF2-40B4-BE49-F238E27FC236}">
                  <a16:creationId xmlns:a16="http://schemas.microsoft.com/office/drawing/2014/main" id="{0AF7987C-0E5C-654B-9CCC-AB3C5FDB3962}"/>
                </a:ext>
              </a:extLst>
            </p:cNvPr>
            <p:cNvSpPr txBox="1"/>
            <p:nvPr/>
          </p:nvSpPr>
          <p:spPr>
            <a:xfrm>
              <a:off x="7746407" y="4383047"/>
              <a:ext cx="484931" cy="276999"/>
            </a:xfrm>
            <a:prstGeom prst="rect">
              <a:avLst/>
            </a:prstGeom>
            <a:noFill/>
          </p:spPr>
          <p:txBody>
            <a:bodyPr wrap="square" rtlCol="0">
              <a:spAutoFit/>
            </a:bodyPr>
            <a:lstStyle/>
            <a:p>
              <a:r>
                <a:rPr lang="en-US" sz="1200"/>
                <a:t>R15</a:t>
              </a:r>
              <a:endParaRPr lang="en-US" sz="1200" dirty="0"/>
            </a:p>
          </p:txBody>
        </p:sp>
      </p:grpSp>
      <p:grpSp>
        <p:nvGrpSpPr>
          <p:cNvPr id="158" name="Group 157">
            <a:extLst>
              <a:ext uri="{FF2B5EF4-FFF2-40B4-BE49-F238E27FC236}">
                <a16:creationId xmlns:a16="http://schemas.microsoft.com/office/drawing/2014/main" id="{D16727F3-67C7-A84F-8B56-57CCC9C50708}"/>
              </a:ext>
            </a:extLst>
          </p:cNvPr>
          <p:cNvGrpSpPr/>
          <p:nvPr/>
        </p:nvGrpSpPr>
        <p:grpSpPr>
          <a:xfrm>
            <a:off x="5623560" y="1709928"/>
            <a:ext cx="2685458" cy="2341057"/>
            <a:chOff x="5770205" y="2655929"/>
            <a:chExt cx="2685458" cy="2341057"/>
          </a:xfrm>
        </p:grpSpPr>
        <p:sp>
          <p:nvSpPr>
            <p:cNvPr id="159" name="Rectangle 158">
              <a:extLst>
                <a:ext uri="{FF2B5EF4-FFF2-40B4-BE49-F238E27FC236}">
                  <a16:creationId xmlns:a16="http://schemas.microsoft.com/office/drawing/2014/main" id="{E183E315-A3A3-5444-A996-550379FF6E74}"/>
                </a:ext>
              </a:extLst>
            </p:cNvPr>
            <p:cNvSpPr>
              <a:spLocks noChangeArrowheads="1"/>
            </p:cNvSpPr>
            <p:nvPr/>
          </p:nvSpPr>
          <p:spPr bwMode="auto">
            <a:xfrm>
              <a:off x="5820727"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60" name="TextBox 159">
              <a:extLst>
                <a:ext uri="{FF2B5EF4-FFF2-40B4-BE49-F238E27FC236}">
                  <a16:creationId xmlns:a16="http://schemas.microsoft.com/office/drawing/2014/main" id="{5CD64BB6-2B65-9744-873F-176288FF9A14}"/>
                </a:ext>
              </a:extLst>
            </p:cNvPr>
            <p:cNvSpPr txBox="1"/>
            <p:nvPr/>
          </p:nvSpPr>
          <p:spPr>
            <a:xfrm>
              <a:off x="5770205" y="2655929"/>
              <a:ext cx="484931" cy="276999"/>
            </a:xfrm>
            <a:prstGeom prst="rect">
              <a:avLst/>
            </a:prstGeom>
            <a:noFill/>
          </p:spPr>
          <p:txBody>
            <a:bodyPr wrap="square" rtlCol="0">
              <a:spAutoFit/>
            </a:bodyPr>
            <a:lstStyle/>
            <a:p>
              <a:r>
                <a:rPr lang="en-US" sz="1200" dirty="0"/>
                <a:t>R0</a:t>
              </a:r>
            </a:p>
          </p:txBody>
        </p:sp>
        <p:sp>
          <p:nvSpPr>
            <p:cNvPr id="161" name="Rectangle 160">
              <a:extLst>
                <a:ext uri="{FF2B5EF4-FFF2-40B4-BE49-F238E27FC236}">
                  <a16:creationId xmlns:a16="http://schemas.microsoft.com/office/drawing/2014/main" id="{6B7C0FD1-B596-094E-B954-4E7AB70D7F68}"/>
                </a:ext>
              </a:extLst>
            </p:cNvPr>
            <p:cNvSpPr>
              <a:spLocks noChangeArrowheads="1"/>
            </p:cNvSpPr>
            <p:nvPr/>
          </p:nvSpPr>
          <p:spPr bwMode="auto">
            <a:xfrm>
              <a:off x="6479461"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0x02</a:t>
              </a:r>
            </a:p>
          </p:txBody>
        </p:sp>
        <p:sp>
          <p:nvSpPr>
            <p:cNvPr id="162" name="TextBox 161">
              <a:extLst>
                <a:ext uri="{FF2B5EF4-FFF2-40B4-BE49-F238E27FC236}">
                  <a16:creationId xmlns:a16="http://schemas.microsoft.com/office/drawing/2014/main" id="{FE4B9C59-B7AC-8D47-9033-20476D521F25}"/>
                </a:ext>
              </a:extLst>
            </p:cNvPr>
            <p:cNvSpPr txBox="1"/>
            <p:nvPr/>
          </p:nvSpPr>
          <p:spPr>
            <a:xfrm>
              <a:off x="6428939" y="2655929"/>
              <a:ext cx="484931" cy="276999"/>
            </a:xfrm>
            <a:prstGeom prst="rect">
              <a:avLst/>
            </a:prstGeom>
            <a:noFill/>
          </p:spPr>
          <p:txBody>
            <a:bodyPr wrap="square" rtlCol="0">
              <a:spAutoFit/>
            </a:bodyPr>
            <a:lstStyle/>
            <a:p>
              <a:r>
                <a:rPr lang="en-US" sz="1200" dirty="0"/>
                <a:t>R1</a:t>
              </a:r>
            </a:p>
          </p:txBody>
        </p:sp>
        <p:sp>
          <p:nvSpPr>
            <p:cNvPr id="163" name="Rectangle 162">
              <a:extLst>
                <a:ext uri="{FF2B5EF4-FFF2-40B4-BE49-F238E27FC236}">
                  <a16:creationId xmlns:a16="http://schemas.microsoft.com/office/drawing/2014/main" id="{ACA86596-C2F4-C649-9BB1-ECCFCD0E419E}"/>
                </a:ext>
              </a:extLst>
            </p:cNvPr>
            <p:cNvSpPr>
              <a:spLocks noChangeArrowheads="1"/>
            </p:cNvSpPr>
            <p:nvPr/>
          </p:nvSpPr>
          <p:spPr bwMode="auto">
            <a:xfrm>
              <a:off x="7138195"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0x08</a:t>
              </a:r>
            </a:p>
          </p:txBody>
        </p:sp>
        <p:sp>
          <p:nvSpPr>
            <p:cNvPr id="164" name="TextBox 163">
              <a:extLst>
                <a:ext uri="{FF2B5EF4-FFF2-40B4-BE49-F238E27FC236}">
                  <a16:creationId xmlns:a16="http://schemas.microsoft.com/office/drawing/2014/main" id="{58E193D8-C793-6741-B54E-F2B4920221EA}"/>
                </a:ext>
              </a:extLst>
            </p:cNvPr>
            <p:cNvSpPr txBox="1"/>
            <p:nvPr/>
          </p:nvSpPr>
          <p:spPr>
            <a:xfrm>
              <a:off x="7087673" y="2655929"/>
              <a:ext cx="484931" cy="276999"/>
            </a:xfrm>
            <a:prstGeom prst="rect">
              <a:avLst/>
            </a:prstGeom>
            <a:noFill/>
          </p:spPr>
          <p:txBody>
            <a:bodyPr wrap="square" rtlCol="0">
              <a:spAutoFit/>
            </a:bodyPr>
            <a:lstStyle/>
            <a:p>
              <a:r>
                <a:rPr lang="en-US" sz="1200" dirty="0"/>
                <a:t>R2</a:t>
              </a:r>
            </a:p>
          </p:txBody>
        </p:sp>
        <p:sp>
          <p:nvSpPr>
            <p:cNvPr id="165" name="Rectangle 164">
              <a:extLst>
                <a:ext uri="{FF2B5EF4-FFF2-40B4-BE49-F238E27FC236}">
                  <a16:creationId xmlns:a16="http://schemas.microsoft.com/office/drawing/2014/main" id="{1E293A77-32DA-BD48-AC48-93B33243CACE}"/>
                </a:ext>
              </a:extLst>
            </p:cNvPr>
            <p:cNvSpPr>
              <a:spLocks noChangeArrowheads="1"/>
            </p:cNvSpPr>
            <p:nvPr/>
          </p:nvSpPr>
          <p:spPr bwMode="auto">
            <a:xfrm>
              <a:off x="7796929" y="2694162"/>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66" name="TextBox 165">
              <a:extLst>
                <a:ext uri="{FF2B5EF4-FFF2-40B4-BE49-F238E27FC236}">
                  <a16:creationId xmlns:a16="http://schemas.microsoft.com/office/drawing/2014/main" id="{B090B54A-A267-8B4C-97CD-0650A697EB18}"/>
                </a:ext>
              </a:extLst>
            </p:cNvPr>
            <p:cNvSpPr txBox="1"/>
            <p:nvPr/>
          </p:nvSpPr>
          <p:spPr>
            <a:xfrm>
              <a:off x="7746407" y="2655929"/>
              <a:ext cx="484931" cy="276999"/>
            </a:xfrm>
            <a:prstGeom prst="rect">
              <a:avLst/>
            </a:prstGeom>
            <a:noFill/>
          </p:spPr>
          <p:txBody>
            <a:bodyPr wrap="square" rtlCol="0">
              <a:spAutoFit/>
            </a:bodyPr>
            <a:lstStyle/>
            <a:p>
              <a:r>
                <a:rPr lang="en-US" sz="1200" dirty="0"/>
                <a:t>R3</a:t>
              </a:r>
            </a:p>
          </p:txBody>
        </p:sp>
        <p:sp>
          <p:nvSpPr>
            <p:cNvPr id="167" name="Rectangle 166">
              <a:extLst>
                <a:ext uri="{FF2B5EF4-FFF2-40B4-BE49-F238E27FC236}">
                  <a16:creationId xmlns:a16="http://schemas.microsoft.com/office/drawing/2014/main" id="{1738C7F3-A6C5-4049-92AC-EA5C091C8F1F}"/>
                </a:ext>
              </a:extLst>
            </p:cNvPr>
            <p:cNvSpPr>
              <a:spLocks noChangeArrowheads="1"/>
            </p:cNvSpPr>
            <p:nvPr/>
          </p:nvSpPr>
          <p:spPr bwMode="auto">
            <a:xfrm>
              <a:off x="5820727"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68" name="TextBox 167">
              <a:extLst>
                <a:ext uri="{FF2B5EF4-FFF2-40B4-BE49-F238E27FC236}">
                  <a16:creationId xmlns:a16="http://schemas.microsoft.com/office/drawing/2014/main" id="{F46F3389-2B55-3048-939F-19E8A8A936EE}"/>
                </a:ext>
              </a:extLst>
            </p:cNvPr>
            <p:cNvSpPr txBox="1"/>
            <p:nvPr/>
          </p:nvSpPr>
          <p:spPr>
            <a:xfrm>
              <a:off x="5770205" y="3231635"/>
              <a:ext cx="484931" cy="276999"/>
            </a:xfrm>
            <a:prstGeom prst="rect">
              <a:avLst/>
            </a:prstGeom>
            <a:noFill/>
          </p:spPr>
          <p:txBody>
            <a:bodyPr wrap="square" rtlCol="0">
              <a:spAutoFit/>
            </a:bodyPr>
            <a:lstStyle/>
            <a:p>
              <a:r>
                <a:rPr lang="en-US" sz="1200" dirty="0"/>
                <a:t>R4</a:t>
              </a:r>
            </a:p>
          </p:txBody>
        </p:sp>
        <p:sp>
          <p:nvSpPr>
            <p:cNvPr id="169" name="Rectangle 168">
              <a:extLst>
                <a:ext uri="{FF2B5EF4-FFF2-40B4-BE49-F238E27FC236}">
                  <a16:creationId xmlns:a16="http://schemas.microsoft.com/office/drawing/2014/main" id="{4B458CA0-58D7-DF48-BA9B-810320750618}"/>
                </a:ext>
              </a:extLst>
            </p:cNvPr>
            <p:cNvSpPr>
              <a:spLocks noChangeArrowheads="1"/>
            </p:cNvSpPr>
            <p:nvPr/>
          </p:nvSpPr>
          <p:spPr bwMode="auto">
            <a:xfrm>
              <a:off x="6479461"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70" name="TextBox 169">
              <a:extLst>
                <a:ext uri="{FF2B5EF4-FFF2-40B4-BE49-F238E27FC236}">
                  <a16:creationId xmlns:a16="http://schemas.microsoft.com/office/drawing/2014/main" id="{CA8FE551-451F-3B4E-A35B-4FF9F087688B}"/>
                </a:ext>
              </a:extLst>
            </p:cNvPr>
            <p:cNvSpPr txBox="1"/>
            <p:nvPr/>
          </p:nvSpPr>
          <p:spPr>
            <a:xfrm>
              <a:off x="6428939" y="3231635"/>
              <a:ext cx="484931" cy="276999"/>
            </a:xfrm>
            <a:prstGeom prst="rect">
              <a:avLst/>
            </a:prstGeom>
            <a:noFill/>
          </p:spPr>
          <p:txBody>
            <a:bodyPr wrap="square" rtlCol="0">
              <a:spAutoFit/>
            </a:bodyPr>
            <a:lstStyle/>
            <a:p>
              <a:r>
                <a:rPr lang="en-US" sz="1200" dirty="0"/>
                <a:t>R5</a:t>
              </a:r>
            </a:p>
          </p:txBody>
        </p:sp>
        <p:sp>
          <p:nvSpPr>
            <p:cNvPr id="171" name="Rectangle 170">
              <a:extLst>
                <a:ext uri="{FF2B5EF4-FFF2-40B4-BE49-F238E27FC236}">
                  <a16:creationId xmlns:a16="http://schemas.microsoft.com/office/drawing/2014/main" id="{03A0365C-5218-B840-AC25-4D10DFDE4F65}"/>
                </a:ext>
              </a:extLst>
            </p:cNvPr>
            <p:cNvSpPr>
              <a:spLocks noChangeArrowheads="1"/>
            </p:cNvSpPr>
            <p:nvPr/>
          </p:nvSpPr>
          <p:spPr bwMode="auto">
            <a:xfrm>
              <a:off x="7138195"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72" name="TextBox 171">
              <a:extLst>
                <a:ext uri="{FF2B5EF4-FFF2-40B4-BE49-F238E27FC236}">
                  <a16:creationId xmlns:a16="http://schemas.microsoft.com/office/drawing/2014/main" id="{B06EAE3A-D091-3B47-B2E1-3085ED208BAF}"/>
                </a:ext>
              </a:extLst>
            </p:cNvPr>
            <p:cNvSpPr txBox="1"/>
            <p:nvPr/>
          </p:nvSpPr>
          <p:spPr>
            <a:xfrm>
              <a:off x="7087673" y="3231635"/>
              <a:ext cx="484931" cy="276999"/>
            </a:xfrm>
            <a:prstGeom prst="rect">
              <a:avLst/>
            </a:prstGeom>
            <a:noFill/>
          </p:spPr>
          <p:txBody>
            <a:bodyPr wrap="square" rtlCol="0">
              <a:spAutoFit/>
            </a:bodyPr>
            <a:lstStyle/>
            <a:p>
              <a:r>
                <a:rPr lang="en-US" sz="1200" dirty="0"/>
                <a:t>R6</a:t>
              </a:r>
            </a:p>
          </p:txBody>
        </p:sp>
        <p:sp>
          <p:nvSpPr>
            <p:cNvPr id="173" name="Rectangle 172">
              <a:extLst>
                <a:ext uri="{FF2B5EF4-FFF2-40B4-BE49-F238E27FC236}">
                  <a16:creationId xmlns:a16="http://schemas.microsoft.com/office/drawing/2014/main" id="{49CA2085-A1C9-B642-96EA-3B377385B1DD}"/>
                </a:ext>
              </a:extLst>
            </p:cNvPr>
            <p:cNvSpPr>
              <a:spLocks noChangeArrowheads="1"/>
            </p:cNvSpPr>
            <p:nvPr/>
          </p:nvSpPr>
          <p:spPr bwMode="auto">
            <a:xfrm>
              <a:off x="7796929" y="3269868"/>
              <a:ext cx="658734" cy="575706"/>
            </a:xfrm>
            <a:prstGeom prst="rect">
              <a:avLst/>
            </a:prstGeom>
            <a:solidFill>
              <a:srgbClr val="92D05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74" name="TextBox 173">
              <a:extLst>
                <a:ext uri="{FF2B5EF4-FFF2-40B4-BE49-F238E27FC236}">
                  <a16:creationId xmlns:a16="http://schemas.microsoft.com/office/drawing/2014/main" id="{4DF5BB54-9FEB-0447-A561-AD2C819CA28E}"/>
                </a:ext>
              </a:extLst>
            </p:cNvPr>
            <p:cNvSpPr txBox="1"/>
            <p:nvPr/>
          </p:nvSpPr>
          <p:spPr>
            <a:xfrm>
              <a:off x="7746407" y="3231635"/>
              <a:ext cx="484931" cy="276999"/>
            </a:xfrm>
            <a:prstGeom prst="rect">
              <a:avLst/>
            </a:prstGeom>
            <a:noFill/>
          </p:spPr>
          <p:txBody>
            <a:bodyPr wrap="square" rtlCol="0">
              <a:spAutoFit/>
            </a:bodyPr>
            <a:lstStyle/>
            <a:p>
              <a:r>
                <a:rPr lang="en-US" sz="1200" dirty="0"/>
                <a:t>R7</a:t>
              </a:r>
            </a:p>
          </p:txBody>
        </p:sp>
        <p:sp>
          <p:nvSpPr>
            <p:cNvPr id="175" name="Rectangle 174">
              <a:extLst>
                <a:ext uri="{FF2B5EF4-FFF2-40B4-BE49-F238E27FC236}">
                  <a16:creationId xmlns:a16="http://schemas.microsoft.com/office/drawing/2014/main" id="{5F39AE96-D632-574E-93D9-410C7FC3BC3E}"/>
                </a:ext>
              </a:extLst>
            </p:cNvPr>
            <p:cNvSpPr>
              <a:spLocks noChangeArrowheads="1"/>
            </p:cNvSpPr>
            <p:nvPr/>
          </p:nvSpPr>
          <p:spPr bwMode="auto">
            <a:xfrm>
              <a:off x="5820727"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76" name="TextBox 175">
              <a:extLst>
                <a:ext uri="{FF2B5EF4-FFF2-40B4-BE49-F238E27FC236}">
                  <a16:creationId xmlns:a16="http://schemas.microsoft.com/office/drawing/2014/main" id="{37BD7EA2-8173-CC4E-9DC3-25343AF46CB0}"/>
                </a:ext>
              </a:extLst>
            </p:cNvPr>
            <p:cNvSpPr txBox="1"/>
            <p:nvPr/>
          </p:nvSpPr>
          <p:spPr>
            <a:xfrm>
              <a:off x="5770205" y="3807341"/>
              <a:ext cx="484931" cy="276999"/>
            </a:xfrm>
            <a:prstGeom prst="rect">
              <a:avLst/>
            </a:prstGeom>
            <a:noFill/>
          </p:spPr>
          <p:txBody>
            <a:bodyPr wrap="square" rtlCol="0">
              <a:spAutoFit/>
            </a:bodyPr>
            <a:lstStyle/>
            <a:p>
              <a:r>
                <a:rPr lang="en-US" sz="1200" dirty="0"/>
                <a:t>R8</a:t>
              </a:r>
            </a:p>
          </p:txBody>
        </p:sp>
        <p:sp>
          <p:nvSpPr>
            <p:cNvPr id="177" name="Rectangle 176">
              <a:extLst>
                <a:ext uri="{FF2B5EF4-FFF2-40B4-BE49-F238E27FC236}">
                  <a16:creationId xmlns:a16="http://schemas.microsoft.com/office/drawing/2014/main" id="{F44F200C-81EF-B84D-9CF2-BED72619D109}"/>
                </a:ext>
              </a:extLst>
            </p:cNvPr>
            <p:cNvSpPr>
              <a:spLocks noChangeArrowheads="1"/>
            </p:cNvSpPr>
            <p:nvPr/>
          </p:nvSpPr>
          <p:spPr bwMode="auto">
            <a:xfrm>
              <a:off x="6479461"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0x0C</a:t>
              </a:r>
            </a:p>
          </p:txBody>
        </p:sp>
        <p:sp>
          <p:nvSpPr>
            <p:cNvPr id="178" name="TextBox 177">
              <a:extLst>
                <a:ext uri="{FF2B5EF4-FFF2-40B4-BE49-F238E27FC236}">
                  <a16:creationId xmlns:a16="http://schemas.microsoft.com/office/drawing/2014/main" id="{0C46492A-B671-9145-8F83-5F54811E713B}"/>
                </a:ext>
              </a:extLst>
            </p:cNvPr>
            <p:cNvSpPr txBox="1"/>
            <p:nvPr/>
          </p:nvSpPr>
          <p:spPr>
            <a:xfrm>
              <a:off x="6428939" y="3807341"/>
              <a:ext cx="484931" cy="276999"/>
            </a:xfrm>
            <a:prstGeom prst="rect">
              <a:avLst/>
            </a:prstGeom>
            <a:noFill/>
          </p:spPr>
          <p:txBody>
            <a:bodyPr wrap="square" rtlCol="0">
              <a:spAutoFit/>
            </a:bodyPr>
            <a:lstStyle/>
            <a:p>
              <a:r>
                <a:rPr lang="en-US" sz="1200" dirty="0"/>
                <a:t>R9</a:t>
              </a:r>
            </a:p>
          </p:txBody>
        </p:sp>
        <p:sp>
          <p:nvSpPr>
            <p:cNvPr id="179" name="Rectangle 178">
              <a:extLst>
                <a:ext uri="{FF2B5EF4-FFF2-40B4-BE49-F238E27FC236}">
                  <a16:creationId xmlns:a16="http://schemas.microsoft.com/office/drawing/2014/main" id="{F852E668-B28D-2C44-8F9C-90AED97C0D65}"/>
                </a:ext>
              </a:extLst>
            </p:cNvPr>
            <p:cNvSpPr>
              <a:spLocks noChangeArrowheads="1"/>
            </p:cNvSpPr>
            <p:nvPr/>
          </p:nvSpPr>
          <p:spPr bwMode="auto">
            <a:xfrm>
              <a:off x="7138195"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0x12</a:t>
              </a:r>
            </a:p>
          </p:txBody>
        </p:sp>
        <p:sp>
          <p:nvSpPr>
            <p:cNvPr id="180" name="TextBox 179">
              <a:extLst>
                <a:ext uri="{FF2B5EF4-FFF2-40B4-BE49-F238E27FC236}">
                  <a16:creationId xmlns:a16="http://schemas.microsoft.com/office/drawing/2014/main" id="{1AF3335B-B531-B446-98EE-1DB32F790FEC}"/>
                </a:ext>
              </a:extLst>
            </p:cNvPr>
            <p:cNvSpPr txBox="1"/>
            <p:nvPr/>
          </p:nvSpPr>
          <p:spPr>
            <a:xfrm>
              <a:off x="7087673" y="3807341"/>
              <a:ext cx="484931" cy="276999"/>
            </a:xfrm>
            <a:prstGeom prst="rect">
              <a:avLst/>
            </a:prstGeom>
            <a:noFill/>
          </p:spPr>
          <p:txBody>
            <a:bodyPr wrap="square" rtlCol="0">
              <a:spAutoFit/>
            </a:bodyPr>
            <a:lstStyle/>
            <a:p>
              <a:r>
                <a:rPr lang="en-US" sz="1200" dirty="0"/>
                <a:t>R10</a:t>
              </a:r>
            </a:p>
          </p:txBody>
        </p:sp>
        <p:sp>
          <p:nvSpPr>
            <p:cNvPr id="181" name="Rectangle 180">
              <a:extLst>
                <a:ext uri="{FF2B5EF4-FFF2-40B4-BE49-F238E27FC236}">
                  <a16:creationId xmlns:a16="http://schemas.microsoft.com/office/drawing/2014/main" id="{FD79E8D9-6305-EF4C-A6B5-9DD842944960}"/>
                </a:ext>
              </a:extLst>
            </p:cNvPr>
            <p:cNvSpPr>
              <a:spLocks noChangeArrowheads="1"/>
            </p:cNvSpPr>
            <p:nvPr/>
          </p:nvSpPr>
          <p:spPr bwMode="auto">
            <a:xfrm>
              <a:off x="7796929" y="3845574"/>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82" name="TextBox 181">
              <a:extLst>
                <a:ext uri="{FF2B5EF4-FFF2-40B4-BE49-F238E27FC236}">
                  <a16:creationId xmlns:a16="http://schemas.microsoft.com/office/drawing/2014/main" id="{07452CE2-2265-2D47-BA31-54B252237E96}"/>
                </a:ext>
              </a:extLst>
            </p:cNvPr>
            <p:cNvSpPr txBox="1"/>
            <p:nvPr/>
          </p:nvSpPr>
          <p:spPr>
            <a:xfrm>
              <a:off x="7746407" y="3807341"/>
              <a:ext cx="484931" cy="276999"/>
            </a:xfrm>
            <a:prstGeom prst="rect">
              <a:avLst/>
            </a:prstGeom>
            <a:noFill/>
          </p:spPr>
          <p:txBody>
            <a:bodyPr wrap="square" rtlCol="0">
              <a:spAutoFit/>
            </a:bodyPr>
            <a:lstStyle/>
            <a:p>
              <a:r>
                <a:rPr lang="en-US" sz="1200" dirty="0"/>
                <a:t>R11</a:t>
              </a:r>
            </a:p>
          </p:txBody>
        </p:sp>
        <p:sp>
          <p:nvSpPr>
            <p:cNvPr id="183" name="Rectangle 182">
              <a:extLst>
                <a:ext uri="{FF2B5EF4-FFF2-40B4-BE49-F238E27FC236}">
                  <a16:creationId xmlns:a16="http://schemas.microsoft.com/office/drawing/2014/main" id="{935EF3AE-8477-CC4D-B674-0640F004A815}"/>
                </a:ext>
              </a:extLst>
            </p:cNvPr>
            <p:cNvSpPr>
              <a:spLocks noChangeArrowheads="1"/>
            </p:cNvSpPr>
            <p:nvPr/>
          </p:nvSpPr>
          <p:spPr bwMode="auto">
            <a:xfrm>
              <a:off x="5820727"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84" name="TextBox 183">
              <a:extLst>
                <a:ext uri="{FF2B5EF4-FFF2-40B4-BE49-F238E27FC236}">
                  <a16:creationId xmlns:a16="http://schemas.microsoft.com/office/drawing/2014/main" id="{EC973F4A-5ECD-7E4E-8B3A-A8A011E856E0}"/>
                </a:ext>
              </a:extLst>
            </p:cNvPr>
            <p:cNvSpPr txBox="1"/>
            <p:nvPr/>
          </p:nvSpPr>
          <p:spPr>
            <a:xfrm>
              <a:off x="5770205" y="4383047"/>
              <a:ext cx="484931" cy="276999"/>
            </a:xfrm>
            <a:prstGeom prst="rect">
              <a:avLst/>
            </a:prstGeom>
            <a:noFill/>
          </p:spPr>
          <p:txBody>
            <a:bodyPr wrap="square" rtlCol="0">
              <a:spAutoFit/>
            </a:bodyPr>
            <a:lstStyle/>
            <a:p>
              <a:r>
                <a:rPr lang="en-US" sz="1200" dirty="0"/>
                <a:t>R12</a:t>
              </a:r>
            </a:p>
          </p:txBody>
        </p:sp>
        <p:sp>
          <p:nvSpPr>
            <p:cNvPr id="185" name="Rectangle 184">
              <a:extLst>
                <a:ext uri="{FF2B5EF4-FFF2-40B4-BE49-F238E27FC236}">
                  <a16:creationId xmlns:a16="http://schemas.microsoft.com/office/drawing/2014/main" id="{959FCC50-C6E0-D548-9707-691E4BB1D9E0}"/>
                </a:ext>
              </a:extLst>
            </p:cNvPr>
            <p:cNvSpPr>
              <a:spLocks noChangeArrowheads="1"/>
            </p:cNvSpPr>
            <p:nvPr/>
          </p:nvSpPr>
          <p:spPr bwMode="auto">
            <a:xfrm>
              <a:off x="6479461"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86" name="TextBox 185">
              <a:extLst>
                <a:ext uri="{FF2B5EF4-FFF2-40B4-BE49-F238E27FC236}">
                  <a16:creationId xmlns:a16="http://schemas.microsoft.com/office/drawing/2014/main" id="{CB105B38-ADBE-BE40-AC41-6E3706171079}"/>
                </a:ext>
              </a:extLst>
            </p:cNvPr>
            <p:cNvSpPr txBox="1"/>
            <p:nvPr/>
          </p:nvSpPr>
          <p:spPr>
            <a:xfrm>
              <a:off x="6428939" y="4383047"/>
              <a:ext cx="484931" cy="276999"/>
            </a:xfrm>
            <a:prstGeom prst="rect">
              <a:avLst/>
            </a:prstGeom>
            <a:noFill/>
          </p:spPr>
          <p:txBody>
            <a:bodyPr wrap="square" rtlCol="0">
              <a:spAutoFit/>
            </a:bodyPr>
            <a:lstStyle/>
            <a:p>
              <a:r>
                <a:rPr lang="en-US" sz="1200" dirty="0"/>
                <a:t>R13</a:t>
              </a:r>
            </a:p>
          </p:txBody>
        </p:sp>
        <p:sp>
          <p:nvSpPr>
            <p:cNvPr id="187" name="Rectangle 186">
              <a:extLst>
                <a:ext uri="{FF2B5EF4-FFF2-40B4-BE49-F238E27FC236}">
                  <a16:creationId xmlns:a16="http://schemas.microsoft.com/office/drawing/2014/main" id="{1E79CFFA-703D-FC42-AE7F-FB8580CB63D6}"/>
                </a:ext>
              </a:extLst>
            </p:cNvPr>
            <p:cNvSpPr>
              <a:spLocks noChangeArrowheads="1"/>
            </p:cNvSpPr>
            <p:nvPr/>
          </p:nvSpPr>
          <p:spPr bwMode="auto">
            <a:xfrm>
              <a:off x="7138195"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88" name="TextBox 187">
              <a:extLst>
                <a:ext uri="{FF2B5EF4-FFF2-40B4-BE49-F238E27FC236}">
                  <a16:creationId xmlns:a16="http://schemas.microsoft.com/office/drawing/2014/main" id="{123D7FE1-9E7E-4841-989C-05128F1537B5}"/>
                </a:ext>
              </a:extLst>
            </p:cNvPr>
            <p:cNvSpPr txBox="1"/>
            <p:nvPr/>
          </p:nvSpPr>
          <p:spPr>
            <a:xfrm>
              <a:off x="7087673" y="4383047"/>
              <a:ext cx="484931" cy="276999"/>
            </a:xfrm>
            <a:prstGeom prst="rect">
              <a:avLst/>
            </a:prstGeom>
            <a:noFill/>
          </p:spPr>
          <p:txBody>
            <a:bodyPr wrap="square" rtlCol="0">
              <a:spAutoFit/>
            </a:bodyPr>
            <a:lstStyle/>
            <a:p>
              <a:r>
                <a:rPr lang="en-US" sz="1200" dirty="0"/>
                <a:t>R14</a:t>
              </a:r>
            </a:p>
          </p:txBody>
        </p:sp>
        <p:sp>
          <p:nvSpPr>
            <p:cNvPr id="189" name="Rectangle 188">
              <a:extLst>
                <a:ext uri="{FF2B5EF4-FFF2-40B4-BE49-F238E27FC236}">
                  <a16:creationId xmlns:a16="http://schemas.microsoft.com/office/drawing/2014/main" id="{E10C2788-0A3B-AE41-87EA-D54C9212C529}"/>
                </a:ext>
              </a:extLst>
            </p:cNvPr>
            <p:cNvSpPr>
              <a:spLocks noChangeArrowheads="1"/>
            </p:cNvSpPr>
            <p:nvPr/>
          </p:nvSpPr>
          <p:spPr bwMode="auto">
            <a:xfrm>
              <a:off x="7796929" y="4421280"/>
              <a:ext cx="658734" cy="575706"/>
            </a:xfrm>
            <a:prstGeom prst="rect">
              <a:avLst/>
            </a:prstGeom>
            <a:solidFill>
              <a:srgbClr val="FFC000"/>
            </a:solidFill>
            <a:ln w="38100">
              <a:solidFill>
                <a:schemeClr val="tx1"/>
              </a:solidFill>
              <a:miter lim="800000"/>
              <a:headEnd/>
              <a:tailEnd/>
            </a:ln>
            <a:effectLst/>
          </p:spPr>
          <p:txBody>
            <a:bodyPr wrap="none" anchor="ctr"/>
            <a:lstStyle/>
            <a:p>
              <a:pPr algn="ctr" eaLnBrk="0" hangingPunct="0"/>
              <a:r>
                <a:rPr lang="en-US" sz="2000" dirty="0">
                  <a:latin typeface="Arial"/>
                  <a:cs typeface="Arial"/>
                </a:rPr>
                <a:t>0x00</a:t>
              </a:r>
            </a:p>
          </p:txBody>
        </p:sp>
        <p:sp>
          <p:nvSpPr>
            <p:cNvPr id="190" name="TextBox 189">
              <a:extLst>
                <a:ext uri="{FF2B5EF4-FFF2-40B4-BE49-F238E27FC236}">
                  <a16:creationId xmlns:a16="http://schemas.microsoft.com/office/drawing/2014/main" id="{178163EA-21E0-E149-9822-FAF02BF697EF}"/>
                </a:ext>
              </a:extLst>
            </p:cNvPr>
            <p:cNvSpPr txBox="1"/>
            <p:nvPr/>
          </p:nvSpPr>
          <p:spPr>
            <a:xfrm>
              <a:off x="7746407" y="4383047"/>
              <a:ext cx="484931" cy="276999"/>
            </a:xfrm>
            <a:prstGeom prst="rect">
              <a:avLst/>
            </a:prstGeom>
            <a:noFill/>
          </p:spPr>
          <p:txBody>
            <a:bodyPr wrap="square" rtlCol="0">
              <a:spAutoFit/>
            </a:bodyPr>
            <a:lstStyle/>
            <a:p>
              <a:r>
                <a:rPr lang="en-US" sz="1200"/>
                <a:t>R15</a:t>
              </a:r>
              <a:endParaRPr lang="en-US" sz="1200" dirty="0"/>
            </a:p>
          </p:txBody>
        </p:sp>
      </p:grpSp>
      <p:sp>
        <p:nvSpPr>
          <p:cNvPr id="258" name="Rectangle 257">
            <a:extLst>
              <a:ext uri="{FF2B5EF4-FFF2-40B4-BE49-F238E27FC236}">
                <a16:creationId xmlns:a16="http://schemas.microsoft.com/office/drawing/2014/main" id="{B9EFC9D7-4A94-7B45-9411-28665D92E687}"/>
              </a:ext>
            </a:extLst>
          </p:cNvPr>
          <p:cNvSpPr/>
          <p:nvPr/>
        </p:nvSpPr>
        <p:spPr>
          <a:xfrm>
            <a:off x="4635173" y="977258"/>
            <a:ext cx="4572000" cy="506934"/>
          </a:xfrm>
          <a:prstGeom prst="rect">
            <a:avLst/>
          </a:prstGeom>
        </p:spPr>
        <p:txBody>
          <a:bodyPr>
            <a:spAutoFit/>
          </a:bodyPr>
          <a:lstStyle/>
          <a:p>
            <a:pPr>
              <a:lnSpc>
                <a:spcPct val="150000"/>
              </a:lnSpc>
              <a:spcAft>
                <a:spcPts val="600"/>
              </a:spcAft>
            </a:pPr>
            <a:r>
              <a:rPr lang="en-US" altLang="zh-CN" dirty="0">
                <a:latin typeface="Arial" panose="020B0604020202020204" pitchFamily="34" charset="0"/>
                <a:ea typeface="Cambria Math" panose="02040503050406030204" pitchFamily="18" charset="0"/>
                <a:cs typeface="Arial" panose="020B0604020202020204" pitchFamily="34" charset="0"/>
              </a:rPr>
              <a:t>Register File (state):</a:t>
            </a:r>
          </a:p>
        </p:txBody>
      </p:sp>
      <p:sp>
        <p:nvSpPr>
          <p:cNvPr id="5" name="Slide Number Placeholder 4">
            <a:extLst>
              <a:ext uri="{FF2B5EF4-FFF2-40B4-BE49-F238E27FC236}">
                <a16:creationId xmlns:a16="http://schemas.microsoft.com/office/drawing/2014/main" id="{581E7E56-B016-494E-8621-38D29C1E66D6}"/>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17</a:t>
            </a:fld>
            <a:r>
              <a:rPr lang="en-US" sz="1800" dirty="0">
                <a:solidFill>
                  <a:srgbClr val="FFFFFF"/>
                </a:solidFill>
              </a:rPr>
              <a:t>	</a:t>
            </a:r>
          </a:p>
        </p:txBody>
      </p:sp>
    </p:spTree>
    <p:extLst>
      <p:ext uri="{BB962C8B-B14F-4D97-AF65-F5344CB8AC3E}">
        <p14:creationId xmlns:p14="http://schemas.microsoft.com/office/powerpoint/2010/main" val="714563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138"/>
            <a:ext cx="8966200" cy="647700"/>
          </a:xfrm>
        </p:spPr>
        <p:txBody>
          <a:bodyPr>
            <a:spAutoFit/>
          </a:bodyPr>
          <a:lstStyle/>
          <a:p>
            <a:pPr>
              <a:lnSpc>
                <a:spcPct val="100000"/>
              </a:lnSpc>
            </a:pPr>
            <a:r>
              <a:rPr lang="en-US" dirty="0">
                <a:solidFill>
                  <a:srgbClr val="D5EBFF"/>
                </a:solidFill>
                <a:latin typeface="Arial" charset="0"/>
              </a:rPr>
              <a:t>Avoiding False Positives: Two Steps</a:t>
            </a:r>
          </a:p>
        </p:txBody>
      </p:sp>
      <p:sp>
        <p:nvSpPr>
          <p:cNvPr id="6" name="Content Placeholder 9">
            <a:extLst>
              <a:ext uri="{FF2B5EF4-FFF2-40B4-BE49-F238E27FC236}">
                <a16:creationId xmlns:a16="http://schemas.microsoft.com/office/drawing/2014/main" id="{A287F9AA-7B4F-6E49-8A37-E14280E96BCA}"/>
              </a:ext>
            </a:extLst>
          </p:cNvPr>
          <p:cNvSpPr txBox="1">
            <a:spLocks/>
          </p:cNvSpPr>
          <p:nvPr/>
        </p:nvSpPr>
        <p:spPr bwMode="auto">
          <a:xfrm>
            <a:off x="263623" y="858747"/>
            <a:ext cx="8318500" cy="5186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a:lnSpc>
                <a:spcPct val="150000"/>
              </a:lnSpc>
              <a:spcAft>
                <a:spcPts val="600"/>
              </a:spcAft>
            </a:pPr>
            <a:r>
              <a:rPr lang="en-US" altLang="zh-CN" dirty="0">
                <a:solidFill>
                  <a:srgbClr val="FFFF00"/>
                </a:solidFill>
                <a:latin typeface="Arial" charset="0"/>
              </a:rPr>
              <a:t>Defining “bug-free” operation of a core</a:t>
            </a:r>
          </a:p>
          <a:p>
            <a:pPr lvl="1">
              <a:lnSpc>
                <a:spcPct val="150000"/>
              </a:lnSpc>
              <a:spcAft>
                <a:spcPts val="600"/>
              </a:spcAft>
            </a:pPr>
            <a:r>
              <a:rPr lang="en-US" altLang="zh-CN" dirty="0">
                <a:latin typeface="Arial" charset="0"/>
              </a:rPr>
              <a:t>Two basic assumptions (any core should satisfy).</a:t>
            </a:r>
          </a:p>
          <a:p>
            <a:pPr marL="457200" lvl="1" indent="0">
              <a:lnSpc>
                <a:spcPct val="150000"/>
              </a:lnSpc>
              <a:spcAft>
                <a:spcPts val="600"/>
              </a:spcAft>
              <a:buNone/>
            </a:pPr>
            <a:endParaRPr lang="en-US" altLang="zh-CN" dirty="0">
              <a:latin typeface="Arial" charset="0"/>
            </a:endParaRPr>
          </a:p>
          <a:p>
            <a:pPr>
              <a:lnSpc>
                <a:spcPct val="150000"/>
              </a:lnSpc>
              <a:spcAft>
                <a:spcPts val="600"/>
              </a:spcAft>
            </a:pPr>
            <a:r>
              <a:rPr lang="en-US" altLang="zh-CN" dirty="0">
                <a:solidFill>
                  <a:srgbClr val="FFFF00"/>
                </a:solidFill>
                <a:latin typeface="Arial" charset="0"/>
              </a:rPr>
              <a:t>Defining QED-constraints</a:t>
            </a:r>
          </a:p>
          <a:p>
            <a:pPr lvl="1">
              <a:lnSpc>
                <a:spcPct val="150000"/>
              </a:lnSpc>
              <a:spcAft>
                <a:spcPts val="600"/>
              </a:spcAft>
            </a:pPr>
            <a:r>
              <a:rPr lang="en-US" altLang="zh-CN" dirty="0">
                <a:latin typeface="Arial" charset="0"/>
              </a:rPr>
              <a:t>Three constraints on starting state.</a:t>
            </a:r>
          </a:p>
          <a:p>
            <a:pPr lvl="1">
              <a:lnSpc>
                <a:spcPct val="150000"/>
              </a:lnSpc>
              <a:spcAft>
                <a:spcPts val="600"/>
              </a:spcAft>
            </a:pPr>
            <a:r>
              <a:rPr lang="en-US" altLang="zh-CN" dirty="0">
                <a:latin typeface="Arial" charset="0"/>
              </a:rPr>
              <a:t>Enforced by formal tool.</a:t>
            </a:r>
          </a:p>
          <a:p>
            <a:pPr marL="0" indent="0">
              <a:lnSpc>
                <a:spcPct val="150000"/>
              </a:lnSpc>
              <a:spcAft>
                <a:spcPts val="600"/>
              </a:spcAft>
              <a:buNone/>
            </a:pPr>
            <a:endParaRPr lang="en-US" altLang="zh-CN" dirty="0">
              <a:latin typeface="Arial" charset="0"/>
            </a:endParaRPr>
          </a:p>
          <a:p>
            <a:pPr>
              <a:lnSpc>
                <a:spcPct val="150000"/>
              </a:lnSpc>
              <a:spcAft>
                <a:spcPts val="600"/>
              </a:spcAft>
            </a:pPr>
            <a:r>
              <a:rPr lang="en-US" altLang="zh-CN" dirty="0">
                <a:solidFill>
                  <a:schemeClr val="tx2"/>
                </a:solidFill>
                <a:latin typeface="Arial" charset="0"/>
              </a:rPr>
              <a:t>Observation</a:t>
            </a:r>
            <a:r>
              <a:rPr lang="en-US" altLang="zh-CN" dirty="0">
                <a:latin typeface="Arial" charset="0"/>
              </a:rPr>
              <a:t>: QED test fail means assumption(s) violated.</a:t>
            </a:r>
          </a:p>
        </p:txBody>
      </p:sp>
      <p:sp>
        <p:nvSpPr>
          <p:cNvPr id="3" name="Slide Number Placeholder 2">
            <a:extLst>
              <a:ext uri="{FF2B5EF4-FFF2-40B4-BE49-F238E27FC236}">
                <a16:creationId xmlns:a16="http://schemas.microsoft.com/office/drawing/2014/main" id="{2AAEC544-6FDC-0C4E-9C97-688C25ECB6BE}"/>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18</a:t>
            </a:fld>
            <a:endParaRPr lang="en-US" sz="1800" dirty="0">
              <a:solidFill>
                <a:srgbClr val="FFFFFF"/>
              </a:solidFill>
            </a:endParaRPr>
          </a:p>
        </p:txBody>
      </p:sp>
    </p:spTree>
    <p:extLst>
      <p:ext uri="{BB962C8B-B14F-4D97-AF65-F5344CB8AC3E}">
        <p14:creationId xmlns:p14="http://schemas.microsoft.com/office/powerpoint/2010/main" val="3972566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138"/>
            <a:ext cx="8966200" cy="647700"/>
          </a:xfrm>
        </p:spPr>
        <p:txBody>
          <a:bodyPr>
            <a:spAutoFit/>
          </a:bodyPr>
          <a:lstStyle/>
          <a:p>
            <a:pPr>
              <a:lnSpc>
                <a:spcPct val="100000"/>
              </a:lnSpc>
            </a:pPr>
            <a:r>
              <a:rPr lang="en-US" dirty="0">
                <a:solidFill>
                  <a:srgbClr val="D5EBFF"/>
                </a:solidFill>
                <a:latin typeface="Arial" charset="0"/>
              </a:rPr>
              <a:t>Problem: Hardware Trojans</a:t>
            </a:r>
          </a:p>
        </p:txBody>
      </p:sp>
      <p:sp>
        <p:nvSpPr>
          <p:cNvPr id="25" name="Content Placeholder 9"/>
          <p:cNvSpPr txBox="1">
            <a:spLocks/>
          </p:cNvSpPr>
          <p:nvPr/>
        </p:nvSpPr>
        <p:spPr bwMode="auto">
          <a:xfrm>
            <a:off x="442913" y="984250"/>
            <a:ext cx="8318500" cy="5186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a:lnSpc>
                <a:spcPct val="150000"/>
              </a:lnSpc>
              <a:spcAft>
                <a:spcPts val="600"/>
              </a:spcAft>
            </a:pPr>
            <a:r>
              <a:rPr lang="en-US" altLang="zh-CN" dirty="0">
                <a:solidFill>
                  <a:srgbClr val="FFFF00"/>
                </a:solidFill>
                <a:latin typeface="Arial" charset="0"/>
              </a:rPr>
              <a:t>Definition [Hardware Trojan]</a:t>
            </a:r>
          </a:p>
          <a:p>
            <a:pPr lvl="1">
              <a:lnSpc>
                <a:spcPct val="150000"/>
              </a:lnSpc>
              <a:spcAft>
                <a:spcPts val="600"/>
              </a:spcAft>
            </a:pPr>
            <a:r>
              <a:rPr lang="en-US" altLang="zh-CN" dirty="0">
                <a:latin typeface="Arial" charset="0"/>
              </a:rPr>
              <a:t>Malicious part of design unknown to designer.</a:t>
            </a:r>
          </a:p>
          <a:p>
            <a:pPr lvl="1">
              <a:lnSpc>
                <a:spcPct val="150000"/>
              </a:lnSpc>
              <a:spcAft>
                <a:spcPts val="600"/>
              </a:spcAft>
            </a:pPr>
            <a:endParaRPr lang="en-US" altLang="zh-CN" dirty="0">
              <a:solidFill>
                <a:schemeClr val="tx2"/>
              </a:solidFill>
              <a:latin typeface="Arial" charset="0"/>
            </a:endParaRPr>
          </a:p>
          <a:p>
            <a:pPr>
              <a:lnSpc>
                <a:spcPct val="150000"/>
              </a:lnSpc>
              <a:spcAft>
                <a:spcPts val="600"/>
              </a:spcAft>
            </a:pPr>
            <a:r>
              <a:rPr lang="en-US" altLang="zh-CN" dirty="0">
                <a:solidFill>
                  <a:schemeClr val="tx2"/>
                </a:solidFill>
                <a:latin typeface="Arial" charset="0"/>
              </a:rPr>
              <a:t>Scope for this talk</a:t>
            </a:r>
          </a:p>
          <a:p>
            <a:pPr lvl="1">
              <a:lnSpc>
                <a:spcPct val="150000"/>
              </a:lnSpc>
              <a:spcAft>
                <a:spcPts val="600"/>
              </a:spcAft>
            </a:pPr>
            <a:r>
              <a:rPr lang="en-US" altLang="zh-CN" dirty="0">
                <a:latin typeface="Arial" charset="0"/>
              </a:rPr>
              <a:t>Processor cores only.</a:t>
            </a:r>
          </a:p>
          <a:p>
            <a:pPr lvl="1">
              <a:lnSpc>
                <a:spcPct val="150000"/>
              </a:lnSpc>
              <a:spcAft>
                <a:spcPts val="600"/>
              </a:spcAft>
            </a:pPr>
            <a:r>
              <a:rPr lang="en-US" altLang="zh-CN" dirty="0">
                <a:latin typeface="Arial" charset="0"/>
              </a:rPr>
              <a:t>Trojan exists in pre-silicon design (i.e., RTL).</a:t>
            </a:r>
          </a:p>
          <a:p>
            <a:pPr lvl="1">
              <a:lnSpc>
                <a:spcPct val="150000"/>
              </a:lnSpc>
              <a:spcAft>
                <a:spcPts val="600"/>
              </a:spcAft>
            </a:pPr>
            <a:r>
              <a:rPr lang="en-US" altLang="zh-CN" dirty="0">
                <a:latin typeface="Arial" charset="0"/>
              </a:rPr>
              <a:t>Trojan causes incorrect logic value(s).</a:t>
            </a:r>
          </a:p>
          <a:p>
            <a:pPr lvl="1">
              <a:lnSpc>
                <a:spcPct val="150000"/>
              </a:lnSpc>
              <a:spcAft>
                <a:spcPts val="600"/>
              </a:spcAft>
            </a:pPr>
            <a:r>
              <a:rPr lang="en-US" altLang="zh-CN" dirty="0">
                <a:latin typeface="Arial" charset="0"/>
              </a:rPr>
              <a:t>Goal: </a:t>
            </a:r>
            <a:r>
              <a:rPr lang="en-US" altLang="zh-CN" dirty="0">
                <a:solidFill>
                  <a:schemeClr val="tx2"/>
                </a:solidFill>
                <a:latin typeface="Arial" charset="0"/>
              </a:rPr>
              <a:t>detect</a:t>
            </a:r>
            <a:r>
              <a:rPr lang="en-US" altLang="zh-CN" dirty="0">
                <a:latin typeface="Arial" charset="0"/>
              </a:rPr>
              <a:t> the Trojan (not fix it).</a:t>
            </a:r>
          </a:p>
        </p:txBody>
      </p:sp>
      <p:sp>
        <p:nvSpPr>
          <p:cNvPr id="4" name="Slide Number Placeholder 3">
            <a:extLst>
              <a:ext uri="{FF2B5EF4-FFF2-40B4-BE49-F238E27FC236}">
                <a16:creationId xmlns:a16="http://schemas.microsoft.com/office/drawing/2014/main" id="{B51E2D61-0ED9-0940-BEFD-C5CB4333FD0B}"/>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1</a:t>
            </a:fld>
            <a:endParaRPr lang="en-US" sz="1800" dirty="0">
              <a:solidFill>
                <a:srgbClr val="FFFFFF"/>
              </a:solidFill>
            </a:endParaRPr>
          </a:p>
        </p:txBody>
      </p:sp>
    </p:spTree>
    <p:extLst>
      <p:ext uri="{BB962C8B-B14F-4D97-AF65-F5344CB8AC3E}">
        <p14:creationId xmlns:p14="http://schemas.microsoft.com/office/powerpoint/2010/main" val="1269657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What experiments did we do?</a:t>
            </a:r>
          </a:p>
        </p:txBody>
      </p:sp>
      <p:sp>
        <p:nvSpPr>
          <p:cNvPr id="7" name="Content Placeholder 9">
            <a:extLst>
              <a:ext uri="{FF2B5EF4-FFF2-40B4-BE49-F238E27FC236}">
                <a16:creationId xmlns:a16="http://schemas.microsoft.com/office/drawing/2014/main" id="{78684761-69F2-534F-A8F9-12A330BE6C72}"/>
              </a:ext>
            </a:extLst>
          </p:cNvPr>
          <p:cNvSpPr txBox="1">
            <a:spLocks/>
          </p:cNvSpPr>
          <p:nvPr/>
        </p:nvSpPr>
        <p:spPr bwMode="auto">
          <a:xfrm>
            <a:off x="266699" y="856541"/>
            <a:ext cx="8318500" cy="5186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a:lnSpc>
                <a:spcPct val="150000"/>
              </a:lnSpc>
              <a:spcAft>
                <a:spcPts val="600"/>
              </a:spcAft>
            </a:pPr>
            <a:r>
              <a:rPr lang="en-US" altLang="zh-CN" dirty="0">
                <a:solidFill>
                  <a:schemeClr val="tx1"/>
                </a:solidFill>
                <a:latin typeface="Arial" charset="0"/>
              </a:rPr>
              <a:t>Trojan Insertion in open-source RISC-V cores</a:t>
            </a:r>
          </a:p>
          <a:p>
            <a:pPr>
              <a:lnSpc>
                <a:spcPct val="150000"/>
              </a:lnSpc>
              <a:spcAft>
                <a:spcPts val="600"/>
              </a:spcAft>
            </a:pPr>
            <a:r>
              <a:rPr lang="en-US" altLang="zh-CN" dirty="0">
                <a:solidFill>
                  <a:schemeClr val="tx2"/>
                </a:solidFill>
                <a:latin typeface="Arial" charset="0"/>
              </a:rPr>
              <a:t>3000 </a:t>
            </a:r>
            <a:r>
              <a:rPr lang="en-US" altLang="zh-CN" dirty="0">
                <a:solidFill>
                  <a:schemeClr val="tx1"/>
                </a:solidFill>
                <a:latin typeface="Arial" charset="0"/>
              </a:rPr>
              <a:t>experiments. </a:t>
            </a:r>
            <a:r>
              <a:rPr lang="en-US" altLang="zh-CN" dirty="0">
                <a:solidFill>
                  <a:schemeClr val="tx2"/>
                </a:solidFill>
                <a:latin typeface="Arial" charset="0"/>
              </a:rPr>
              <a:t>All scenarios </a:t>
            </a:r>
            <a:r>
              <a:rPr lang="en-US" altLang="zh-CN" dirty="0">
                <a:solidFill>
                  <a:schemeClr val="tx1"/>
                </a:solidFill>
                <a:latin typeface="Arial" charset="0"/>
              </a:rPr>
              <a:t>(</a:t>
            </a:r>
            <a:r>
              <a:rPr lang="en-US" altLang="zh-CN" dirty="0">
                <a:solidFill>
                  <a:schemeClr val="tx2"/>
                </a:solidFill>
                <a:latin typeface="Arial" charset="0"/>
              </a:rPr>
              <a:t>&gt;95 </a:t>
            </a:r>
            <a:r>
              <a:rPr lang="en-US" altLang="zh-CN" dirty="0">
                <a:solidFill>
                  <a:schemeClr val="tx1"/>
                </a:solidFill>
                <a:latin typeface="Arial" charset="0"/>
              </a:rPr>
              <a:t>papers surveyed).</a:t>
            </a:r>
          </a:p>
          <a:p>
            <a:pPr marL="0" indent="0">
              <a:lnSpc>
                <a:spcPct val="150000"/>
              </a:lnSpc>
              <a:spcAft>
                <a:spcPts val="600"/>
              </a:spcAft>
              <a:buNone/>
            </a:pPr>
            <a:endParaRPr lang="en-US" altLang="zh-CN" dirty="0">
              <a:solidFill>
                <a:schemeClr val="tx2"/>
              </a:solidFill>
              <a:latin typeface="Arial" charset="0"/>
            </a:endParaRPr>
          </a:p>
        </p:txBody>
      </p:sp>
      <p:sp>
        <p:nvSpPr>
          <p:cNvPr id="3" name="Slide Number Placeholder 2">
            <a:extLst>
              <a:ext uri="{FF2B5EF4-FFF2-40B4-BE49-F238E27FC236}">
                <a16:creationId xmlns:a16="http://schemas.microsoft.com/office/drawing/2014/main" id="{D650ACF8-3F18-E541-B185-4627252F0D0C}"/>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19</a:t>
            </a:fld>
            <a:endParaRPr lang="en-US" sz="1800" dirty="0">
              <a:solidFill>
                <a:srgbClr val="FFFFFF"/>
              </a:solidFill>
            </a:endParaRPr>
          </a:p>
        </p:txBody>
      </p:sp>
      <p:sp>
        <p:nvSpPr>
          <p:cNvPr id="8" name="Rounded Rectangle 7">
            <a:extLst>
              <a:ext uri="{FF2B5EF4-FFF2-40B4-BE49-F238E27FC236}">
                <a16:creationId xmlns:a16="http://schemas.microsoft.com/office/drawing/2014/main" id="{96BFE79E-DA59-8947-A84B-01641F41BA2D}"/>
              </a:ext>
            </a:extLst>
          </p:cNvPr>
          <p:cNvSpPr/>
          <p:nvPr/>
        </p:nvSpPr>
        <p:spPr bwMode="auto">
          <a:xfrm>
            <a:off x="0" y="2075333"/>
            <a:ext cx="8940800" cy="4201289"/>
          </a:xfrm>
          <a:prstGeom prst="roundRect">
            <a:avLst>
              <a:gd name="adj" fmla="val 8127"/>
            </a:avLst>
          </a:prstGeom>
          <a:gradFill>
            <a:gsLst>
              <a:gs pos="0">
                <a:schemeClr val="accent1">
                  <a:shade val="51000"/>
                  <a:satMod val="130000"/>
                </a:schemeClr>
              </a:gs>
              <a:gs pos="100000">
                <a:schemeClr val="bg1">
                  <a:lumMod val="75000"/>
                </a:schemeClr>
              </a:gs>
            </a:gsLst>
          </a:gradFill>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a:lstStyle/>
          <a:p>
            <a:pPr>
              <a:defRPr/>
            </a:pPr>
            <a:endParaRPr lang="en-US" sz="2000" dirty="0">
              <a:solidFill>
                <a:srgbClr val="FFFFFF"/>
              </a:solidFill>
              <a:latin typeface="Arial"/>
            </a:endParaRPr>
          </a:p>
        </p:txBody>
      </p:sp>
      <p:graphicFrame>
        <p:nvGraphicFramePr>
          <p:cNvPr id="9" name="Table 8">
            <a:extLst>
              <a:ext uri="{FF2B5EF4-FFF2-40B4-BE49-F238E27FC236}">
                <a16:creationId xmlns:a16="http://schemas.microsoft.com/office/drawing/2014/main" id="{A34FAE01-E395-F245-B270-25385C516CD8}"/>
              </a:ext>
            </a:extLst>
          </p:cNvPr>
          <p:cNvGraphicFramePr>
            <a:graphicFrameLocks noGrp="1"/>
          </p:cNvGraphicFramePr>
          <p:nvPr>
            <p:extLst>
              <p:ext uri="{D42A27DB-BD31-4B8C-83A1-F6EECF244321}">
                <p14:modId xmlns:p14="http://schemas.microsoft.com/office/powerpoint/2010/main" val="173281723"/>
              </p:ext>
            </p:extLst>
          </p:nvPr>
        </p:nvGraphicFramePr>
        <p:xfrm>
          <a:off x="18480" y="2343929"/>
          <a:ext cx="8903839" cy="3699068"/>
        </p:xfrm>
        <a:graphic>
          <a:graphicData uri="http://schemas.openxmlformats.org/drawingml/2006/table">
            <a:tbl>
              <a:tblPr firstRow="1" bandRow="1">
                <a:tableStyleId>{5C22544A-7EE6-4342-B048-85BDC9FD1C3A}</a:tableStyleId>
              </a:tblPr>
              <a:tblGrid>
                <a:gridCol w="1629322">
                  <a:extLst>
                    <a:ext uri="{9D8B030D-6E8A-4147-A177-3AD203B41FA5}">
                      <a16:colId xmlns:a16="http://schemas.microsoft.com/office/drawing/2014/main" val="20000"/>
                    </a:ext>
                  </a:extLst>
                </a:gridCol>
                <a:gridCol w="1541375">
                  <a:extLst>
                    <a:ext uri="{9D8B030D-6E8A-4147-A177-3AD203B41FA5}">
                      <a16:colId xmlns:a16="http://schemas.microsoft.com/office/drawing/2014/main" val="3823907815"/>
                    </a:ext>
                  </a:extLst>
                </a:gridCol>
                <a:gridCol w="1669143">
                  <a:extLst>
                    <a:ext uri="{9D8B030D-6E8A-4147-A177-3AD203B41FA5}">
                      <a16:colId xmlns:a16="http://schemas.microsoft.com/office/drawing/2014/main" val="3162860884"/>
                    </a:ext>
                  </a:extLst>
                </a:gridCol>
                <a:gridCol w="986971">
                  <a:extLst>
                    <a:ext uri="{9D8B030D-6E8A-4147-A177-3AD203B41FA5}">
                      <a16:colId xmlns:a16="http://schemas.microsoft.com/office/drawing/2014/main" val="186373678"/>
                    </a:ext>
                  </a:extLst>
                </a:gridCol>
                <a:gridCol w="1291772">
                  <a:extLst>
                    <a:ext uri="{9D8B030D-6E8A-4147-A177-3AD203B41FA5}">
                      <a16:colId xmlns:a16="http://schemas.microsoft.com/office/drawing/2014/main" val="334444288"/>
                    </a:ext>
                  </a:extLst>
                </a:gridCol>
                <a:gridCol w="899886">
                  <a:extLst>
                    <a:ext uri="{9D8B030D-6E8A-4147-A177-3AD203B41FA5}">
                      <a16:colId xmlns:a16="http://schemas.microsoft.com/office/drawing/2014/main" val="765773900"/>
                    </a:ext>
                  </a:extLst>
                </a:gridCol>
                <a:gridCol w="885370">
                  <a:extLst>
                    <a:ext uri="{9D8B030D-6E8A-4147-A177-3AD203B41FA5}">
                      <a16:colId xmlns:a16="http://schemas.microsoft.com/office/drawing/2014/main" val="3081079337"/>
                    </a:ext>
                  </a:extLst>
                </a:gridCol>
              </a:tblGrid>
              <a:tr h="676581">
                <a:tc>
                  <a:txBody>
                    <a:bodyPr/>
                    <a:lstStyle/>
                    <a:p>
                      <a:pPr algn="ctr"/>
                      <a:r>
                        <a:rPr lang="en-US" sz="1600" b="1" dirty="0">
                          <a:solidFill>
                            <a:schemeClr val="tx1"/>
                          </a:solidFill>
                        </a:rPr>
                        <a:t>Scenario</a:t>
                      </a:r>
                    </a:p>
                  </a:txBody>
                  <a:tcPr>
                    <a:lnL w="12700" cmpd="sng">
                      <a:noFill/>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4">
                              <a:lumMod val="10000"/>
                            </a:schemeClr>
                          </a:solidFill>
                          <a:effectLst/>
                          <a:uLnTx/>
                          <a:uFillTx/>
                          <a:latin typeface="+mn-lt"/>
                          <a:ea typeface="+mn-ea"/>
                          <a:cs typeface="+mn-cs"/>
                        </a:rPr>
                        <a:t>Num. Experiments (in-order)</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4">
                              <a:lumMod val="10000"/>
                            </a:schemeClr>
                          </a:solidFill>
                          <a:effectLst/>
                          <a:uLnTx/>
                          <a:uFillTx/>
                          <a:latin typeface="+mn-lt"/>
                          <a:ea typeface="+mn-ea"/>
                          <a:cs typeface="+mn-cs"/>
                        </a:rPr>
                        <a:t>Num. Experiments (superscalar)</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4">
                              <a:lumMod val="10000"/>
                            </a:schemeClr>
                          </a:solidFill>
                          <a:effectLst/>
                          <a:uLnTx/>
                          <a:uFillTx/>
                          <a:latin typeface="+mn-lt"/>
                          <a:ea typeface="+mn-ea"/>
                          <a:cs typeface="+mn-cs"/>
                        </a:rPr>
                        <a:t>Coverage</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4">
                              <a:lumMod val="10000"/>
                            </a:schemeClr>
                          </a:solidFill>
                          <a:effectLst/>
                          <a:uLnTx/>
                          <a:uFillTx/>
                          <a:latin typeface="+mn-lt"/>
                          <a:ea typeface="+mn-ea"/>
                          <a:cs typeface="+mn-cs"/>
                        </a:rPr>
                        <a:t>False Positives</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4">
                              <a:lumMod val="10000"/>
                            </a:schemeClr>
                          </a:solidFill>
                          <a:effectLst/>
                          <a:uLnTx/>
                          <a:uFillTx/>
                          <a:latin typeface="+mn-lt"/>
                          <a:ea typeface="+mn-ea"/>
                          <a:cs typeface="+mn-cs"/>
                        </a:rPr>
                        <a:t>Avg. Runtime (in-order)</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4">
                              <a:lumMod val="10000"/>
                            </a:schemeClr>
                          </a:solidFill>
                          <a:effectLst/>
                          <a:uLnTx/>
                          <a:uFillTx/>
                          <a:latin typeface="+mn-lt"/>
                          <a:ea typeface="+mn-ea"/>
                          <a:cs typeface="+mn-cs"/>
                        </a:rPr>
                        <a:t>Avg. Runtime (</a:t>
                      </a:r>
                      <a:r>
                        <a:rPr kumimoji="0" lang="en-US" sz="1200" b="1" i="0" u="none" strike="noStrike" kern="1200" cap="none" spc="0" normalizeH="0" baseline="0" noProof="0" dirty="0" err="1">
                          <a:ln>
                            <a:noFill/>
                          </a:ln>
                          <a:solidFill>
                            <a:schemeClr val="accent4">
                              <a:lumMod val="10000"/>
                            </a:schemeClr>
                          </a:solidFill>
                          <a:effectLst/>
                          <a:uLnTx/>
                          <a:uFillTx/>
                          <a:latin typeface="+mn-lt"/>
                          <a:ea typeface="+mn-ea"/>
                          <a:cs typeface="+mn-cs"/>
                        </a:rPr>
                        <a:t>ss</a:t>
                      </a:r>
                      <a:r>
                        <a:rPr kumimoji="0" lang="en-US" sz="1200" b="1" i="0" u="none" strike="noStrike" kern="1200" cap="none" spc="0" normalizeH="0" baseline="0" noProof="0" dirty="0">
                          <a:ln>
                            <a:noFill/>
                          </a:ln>
                          <a:solidFill>
                            <a:schemeClr val="accent4">
                              <a:lumMod val="10000"/>
                            </a:schemeClr>
                          </a:solidFill>
                          <a:effectLst/>
                          <a:uLnTx/>
                          <a:uFillTx/>
                          <a:latin typeface="+mn-lt"/>
                          <a:ea typeface="+mn-ea"/>
                          <a:cs typeface="+mn-cs"/>
                        </a:rPr>
                        <a:t>)</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220015">
                <a:tc>
                  <a:txBody>
                    <a:bodyPr/>
                    <a:lstStyle/>
                    <a:p>
                      <a:pPr algn="ctr" hangingPunct="0">
                        <a:lnSpc>
                          <a:spcPct val="100000"/>
                        </a:lnSpc>
                      </a:pPr>
                      <a:r>
                        <a:rPr lang="en-US" sz="800" dirty="0">
                          <a:solidFill>
                            <a:schemeClr val="accent4">
                              <a:lumMod val="10000"/>
                            </a:schemeClr>
                          </a:solidFill>
                        </a:rPr>
                        <a:t>Counter, changes opcode</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tc>
                  <a:txBody>
                    <a:bodyPr/>
                    <a:lstStyle/>
                    <a:p>
                      <a:pPr algn="ctr">
                        <a:lnSpc>
                          <a:spcPct val="100000"/>
                        </a:lnSpc>
                      </a:pPr>
                      <a:r>
                        <a:rPr lang="en-US" sz="800" b="1" baseline="0" dirty="0">
                          <a:solidFill>
                            <a:srgbClr val="800000"/>
                          </a:solidFill>
                        </a:rPr>
                        <a:t>8</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8</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100%</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None</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rowSpan="12">
                  <a:txBody>
                    <a:bodyPr/>
                    <a:lstStyle/>
                    <a:p>
                      <a:pPr algn="ctr">
                        <a:lnSpc>
                          <a:spcPct val="100000"/>
                        </a:lnSpc>
                      </a:pPr>
                      <a:endParaRPr lang="en-US" sz="1400" b="1" baseline="0" dirty="0">
                        <a:solidFill>
                          <a:srgbClr val="800000"/>
                        </a:solidFill>
                      </a:endParaRPr>
                    </a:p>
                    <a:p>
                      <a:pPr algn="ctr">
                        <a:lnSpc>
                          <a:spcPct val="100000"/>
                        </a:lnSpc>
                      </a:pPr>
                      <a:endParaRPr lang="en-US" sz="1400" b="1" baseline="0" dirty="0">
                        <a:solidFill>
                          <a:srgbClr val="800000"/>
                        </a:solidFill>
                      </a:endParaRPr>
                    </a:p>
                    <a:p>
                      <a:pPr algn="ctr">
                        <a:lnSpc>
                          <a:spcPct val="100000"/>
                        </a:lnSpc>
                      </a:pPr>
                      <a:endParaRPr lang="en-US" sz="1400" b="1" baseline="0" dirty="0">
                        <a:solidFill>
                          <a:srgbClr val="800000"/>
                        </a:solidFill>
                      </a:endParaRPr>
                    </a:p>
                    <a:p>
                      <a:pPr algn="ctr">
                        <a:lnSpc>
                          <a:spcPct val="100000"/>
                        </a:lnSpc>
                      </a:pPr>
                      <a:endParaRPr lang="en-US" sz="1400" b="1" baseline="0" dirty="0">
                        <a:solidFill>
                          <a:srgbClr val="800000"/>
                        </a:solidFill>
                      </a:endParaRPr>
                    </a:p>
                    <a:p>
                      <a:pPr algn="ctr">
                        <a:lnSpc>
                          <a:spcPct val="100000"/>
                        </a:lnSpc>
                      </a:pPr>
                      <a:endParaRPr lang="en-US" sz="1400" b="1" baseline="0" dirty="0">
                        <a:solidFill>
                          <a:srgbClr val="800000"/>
                        </a:solidFill>
                      </a:endParaRPr>
                    </a:p>
                    <a:p>
                      <a:pPr algn="ctr">
                        <a:lnSpc>
                          <a:spcPct val="100000"/>
                        </a:lnSpc>
                      </a:pPr>
                      <a:endParaRPr lang="en-US" sz="1400" b="1" baseline="0" dirty="0">
                        <a:solidFill>
                          <a:srgbClr val="800000"/>
                        </a:solidFill>
                      </a:endParaRPr>
                    </a:p>
                    <a:p>
                      <a:pPr algn="ctr">
                        <a:lnSpc>
                          <a:spcPct val="100000"/>
                        </a:lnSpc>
                      </a:pPr>
                      <a:r>
                        <a:rPr lang="en-US" sz="1400" b="1" baseline="0" dirty="0">
                          <a:solidFill>
                            <a:srgbClr val="800000"/>
                          </a:solidFill>
                        </a:rPr>
                        <a:t>11 sec.</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rowSpan="12">
                  <a:txBody>
                    <a:bodyPr/>
                    <a:lstStyle/>
                    <a:p>
                      <a:pPr algn="ctr">
                        <a:lnSpc>
                          <a:spcPct val="100000"/>
                        </a:lnSpc>
                      </a:pPr>
                      <a:endParaRPr lang="en-US" sz="1400" b="1" baseline="0" dirty="0">
                        <a:solidFill>
                          <a:srgbClr val="800000"/>
                        </a:solidFill>
                      </a:endParaRPr>
                    </a:p>
                    <a:p>
                      <a:pPr algn="ctr">
                        <a:lnSpc>
                          <a:spcPct val="100000"/>
                        </a:lnSpc>
                      </a:pPr>
                      <a:endParaRPr lang="en-US" sz="1400" b="1" baseline="0" dirty="0">
                        <a:solidFill>
                          <a:srgbClr val="800000"/>
                        </a:solidFill>
                      </a:endParaRPr>
                    </a:p>
                    <a:p>
                      <a:pPr algn="ctr">
                        <a:lnSpc>
                          <a:spcPct val="100000"/>
                        </a:lnSpc>
                      </a:pPr>
                      <a:endParaRPr lang="en-US" sz="1400" b="1" baseline="0" dirty="0">
                        <a:solidFill>
                          <a:srgbClr val="800000"/>
                        </a:solidFill>
                      </a:endParaRPr>
                    </a:p>
                    <a:p>
                      <a:pPr algn="ctr">
                        <a:lnSpc>
                          <a:spcPct val="100000"/>
                        </a:lnSpc>
                      </a:pPr>
                      <a:endParaRPr lang="en-US" sz="1400" b="1" baseline="0" dirty="0">
                        <a:solidFill>
                          <a:srgbClr val="800000"/>
                        </a:solidFill>
                      </a:endParaRPr>
                    </a:p>
                    <a:p>
                      <a:pPr algn="ctr">
                        <a:lnSpc>
                          <a:spcPct val="100000"/>
                        </a:lnSpc>
                      </a:pPr>
                      <a:endParaRPr lang="en-US" sz="1400" b="1" baseline="0" dirty="0">
                        <a:solidFill>
                          <a:srgbClr val="800000"/>
                        </a:solidFill>
                      </a:endParaRPr>
                    </a:p>
                    <a:p>
                      <a:pPr algn="ctr">
                        <a:lnSpc>
                          <a:spcPct val="100000"/>
                        </a:lnSpc>
                      </a:pPr>
                      <a:endParaRPr lang="en-US" sz="1400" b="1" baseline="0" dirty="0">
                        <a:solidFill>
                          <a:srgbClr val="800000"/>
                        </a:solidFill>
                      </a:endParaRPr>
                    </a:p>
                    <a:p>
                      <a:pPr algn="ctr">
                        <a:lnSpc>
                          <a:spcPct val="100000"/>
                        </a:lnSpc>
                      </a:pPr>
                      <a:r>
                        <a:rPr lang="en-US" sz="1400" b="1" baseline="0" dirty="0">
                          <a:solidFill>
                            <a:srgbClr val="800000"/>
                          </a:solidFill>
                        </a:rPr>
                        <a:t>20 min.</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972040281"/>
                  </a:ext>
                </a:extLst>
              </a:tr>
              <a:tr h="220015">
                <a:tc>
                  <a:txBody>
                    <a:bodyPr/>
                    <a:lstStyle/>
                    <a:p>
                      <a:pPr algn="ctr" hangingPunct="0">
                        <a:lnSpc>
                          <a:spcPct val="100000"/>
                        </a:lnSpc>
                      </a:pPr>
                      <a:r>
                        <a:rPr lang="en-US" sz="800" dirty="0">
                          <a:solidFill>
                            <a:schemeClr val="accent4">
                              <a:lumMod val="10000"/>
                            </a:schemeClr>
                          </a:solidFill>
                        </a:rPr>
                        <a:t>Counter, corrupts read</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tc>
                  <a:txBody>
                    <a:bodyPr/>
                    <a:lstStyle/>
                    <a:p>
                      <a:pPr algn="ctr">
                        <a:lnSpc>
                          <a:spcPct val="100000"/>
                        </a:lnSpc>
                      </a:pPr>
                      <a:r>
                        <a:rPr lang="en-US" sz="800" b="1" baseline="0" dirty="0">
                          <a:solidFill>
                            <a:srgbClr val="800000"/>
                          </a:solidFill>
                        </a:rPr>
                        <a:t>8</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8</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100%</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None</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2685219411"/>
                  </a:ext>
                </a:extLst>
              </a:tr>
              <a:tr h="220015">
                <a:tc>
                  <a:txBody>
                    <a:bodyPr/>
                    <a:lstStyle/>
                    <a:p>
                      <a:pPr algn="ctr" hangingPunct="0">
                        <a:lnSpc>
                          <a:spcPct val="100000"/>
                        </a:lnSpc>
                      </a:pPr>
                      <a:r>
                        <a:rPr lang="en-US" sz="800" dirty="0">
                          <a:solidFill>
                            <a:schemeClr val="accent4">
                              <a:lumMod val="10000"/>
                            </a:schemeClr>
                          </a:solidFill>
                        </a:rPr>
                        <a:t>Counter, corrupts execution</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tc>
                  <a:txBody>
                    <a:bodyPr/>
                    <a:lstStyle/>
                    <a:p>
                      <a:pPr algn="ctr">
                        <a:lnSpc>
                          <a:spcPct val="100000"/>
                        </a:lnSpc>
                      </a:pPr>
                      <a:r>
                        <a:rPr lang="en-US" sz="800" b="1" baseline="0" dirty="0">
                          <a:solidFill>
                            <a:srgbClr val="800000"/>
                          </a:solidFill>
                        </a:rPr>
                        <a:t>8</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8</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100%</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None</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4213183683"/>
                  </a:ext>
                </a:extLst>
              </a:tr>
              <a:tr h="220015">
                <a:tc>
                  <a:txBody>
                    <a:bodyPr/>
                    <a:lstStyle/>
                    <a:p>
                      <a:pPr algn="ctr" hangingPunct="0">
                        <a:lnSpc>
                          <a:spcPct val="100000"/>
                        </a:lnSpc>
                      </a:pPr>
                      <a:r>
                        <a:rPr lang="en-US" sz="800" dirty="0">
                          <a:solidFill>
                            <a:schemeClr val="accent4">
                              <a:lumMod val="10000"/>
                            </a:schemeClr>
                          </a:solidFill>
                        </a:rPr>
                        <a:t>Internal wires, changes opcode</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tc>
                  <a:txBody>
                    <a:bodyPr/>
                    <a:lstStyle/>
                    <a:p>
                      <a:pPr algn="ctr">
                        <a:lnSpc>
                          <a:spcPct val="100000"/>
                        </a:lnSpc>
                      </a:pPr>
                      <a:r>
                        <a:rPr lang="en-US" sz="800" b="1" baseline="0" dirty="0">
                          <a:solidFill>
                            <a:srgbClr val="800000"/>
                          </a:solidFill>
                        </a:rPr>
                        <a:t>64</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64</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100%</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None</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20015">
                <a:tc>
                  <a:txBody>
                    <a:bodyPr/>
                    <a:lstStyle/>
                    <a:p>
                      <a:pPr algn="ctr" hangingPunct="0">
                        <a:lnSpc>
                          <a:spcPct val="100000"/>
                        </a:lnSpc>
                      </a:pPr>
                      <a:r>
                        <a:rPr lang="en-US" sz="800" dirty="0">
                          <a:solidFill>
                            <a:schemeClr val="accent4">
                              <a:lumMod val="10000"/>
                            </a:schemeClr>
                          </a:solidFill>
                        </a:rPr>
                        <a:t>Internal wires, corrupts read</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tc>
                  <a:txBody>
                    <a:bodyPr/>
                    <a:lstStyle/>
                    <a:p>
                      <a:pPr algn="ctr">
                        <a:lnSpc>
                          <a:spcPct val="100000"/>
                        </a:lnSpc>
                      </a:pPr>
                      <a:r>
                        <a:rPr lang="en-US" sz="800" b="1" baseline="0" dirty="0">
                          <a:solidFill>
                            <a:srgbClr val="800000"/>
                          </a:solidFill>
                        </a:rPr>
                        <a:t>64</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64</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100%</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None</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45738">
                <a:tc>
                  <a:txBody>
                    <a:bodyPr/>
                    <a:lstStyle/>
                    <a:p>
                      <a:pPr algn="ctr" hangingPunct="0">
                        <a:lnSpc>
                          <a:spcPct val="100000"/>
                        </a:lnSpc>
                      </a:pPr>
                      <a:r>
                        <a:rPr lang="en-US" sz="800" dirty="0">
                          <a:solidFill>
                            <a:schemeClr val="accent4">
                              <a:lumMod val="10000"/>
                            </a:schemeClr>
                          </a:solidFill>
                        </a:rPr>
                        <a:t>Internal wires, corrupts execution</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tc>
                  <a:txBody>
                    <a:bodyPr/>
                    <a:lstStyle/>
                    <a:p>
                      <a:pPr algn="ctr">
                        <a:lnSpc>
                          <a:spcPct val="100000"/>
                        </a:lnSpc>
                      </a:pPr>
                      <a:r>
                        <a:rPr lang="en-US" sz="800" b="1" baseline="0" dirty="0">
                          <a:solidFill>
                            <a:srgbClr val="800000"/>
                          </a:solidFill>
                        </a:rPr>
                        <a:t>800</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1800</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100%</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None</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62779">
                <a:tc>
                  <a:txBody>
                    <a:bodyPr/>
                    <a:lstStyle/>
                    <a:p>
                      <a:pPr algn="ctr"/>
                      <a:r>
                        <a:rPr lang="en-US" sz="800" dirty="0">
                          <a:solidFill>
                            <a:schemeClr val="accent4">
                              <a:lumMod val="10000"/>
                            </a:schemeClr>
                          </a:solidFill>
                        </a:rPr>
                        <a:t>Sequence, changes opcode</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tc>
                  <a:txBody>
                    <a:bodyPr/>
                    <a:lstStyle/>
                    <a:p>
                      <a:pPr algn="ctr">
                        <a:lnSpc>
                          <a:spcPct val="100000"/>
                        </a:lnSpc>
                      </a:pPr>
                      <a:r>
                        <a:rPr lang="en-US" sz="800" b="1" baseline="0" dirty="0">
                          <a:solidFill>
                            <a:srgbClr val="800000"/>
                          </a:solidFill>
                        </a:rPr>
                        <a:t>24</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32</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100%</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None</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62779">
                <a:tc>
                  <a:txBody>
                    <a:bodyPr/>
                    <a:lstStyle/>
                    <a:p>
                      <a:pPr algn="ctr" hangingPunct="0">
                        <a:lnSpc>
                          <a:spcPct val="100000"/>
                        </a:lnSpc>
                      </a:pPr>
                      <a:r>
                        <a:rPr lang="en-US" sz="800" dirty="0">
                          <a:solidFill>
                            <a:schemeClr val="accent4">
                              <a:lumMod val="10000"/>
                            </a:schemeClr>
                          </a:solidFill>
                        </a:rPr>
                        <a:t>Sequence, corrupts read</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tc>
                  <a:txBody>
                    <a:bodyPr/>
                    <a:lstStyle/>
                    <a:p>
                      <a:pPr algn="ctr">
                        <a:lnSpc>
                          <a:spcPct val="100000"/>
                        </a:lnSpc>
                      </a:pPr>
                      <a:r>
                        <a:rPr lang="en-US" sz="800" b="1" baseline="0" dirty="0">
                          <a:solidFill>
                            <a:srgbClr val="800000"/>
                          </a:solidFill>
                        </a:rPr>
                        <a:t>24</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32</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100%</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None</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267863225"/>
                  </a:ext>
                </a:extLst>
              </a:tr>
              <a:tr h="262779">
                <a:tc>
                  <a:txBody>
                    <a:bodyPr/>
                    <a:lstStyle/>
                    <a:p>
                      <a:pPr algn="ctr" hangingPunct="0">
                        <a:lnSpc>
                          <a:spcPct val="100000"/>
                        </a:lnSpc>
                      </a:pPr>
                      <a:r>
                        <a:rPr lang="en-US" sz="800" dirty="0">
                          <a:solidFill>
                            <a:schemeClr val="accent4">
                              <a:lumMod val="10000"/>
                            </a:schemeClr>
                          </a:solidFill>
                        </a:rPr>
                        <a:t>Sequence, corrupts execution</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tc>
                  <a:txBody>
                    <a:bodyPr/>
                    <a:lstStyle/>
                    <a:p>
                      <a:pPr algn="ctr">
                        <a:lnSpc>
                          <a:spcPct val="100000"/>
                        </a:lnSpc>
                      </a:pPr>
                      <a:r>
                        <a:rPr lang="en-US" sz="800" b="1" baseline="0" dirty="0">
                          <a:solidFill>
                            <a:srgbClr val="800000"/>
                          </a:solidFill>
                        </a:rPr>
                        <a:t>24</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32</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100%</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None</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352964220"/>
                  </a:ext>
                </a:extLst>
              </a:tr>
              <a:tr h="262779">
                <a:tc>
                  <a:txBody>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sz="800" dirty="0">
                          <a:solidFill>
                            <a:schemeClr val="accent4">
                              <a:lumMod val="10000"/>
                            </a:schemeClr>
                          </a:solidFill>
                        </a:rPr>
                        <a:t>Counter, corrupts ROB</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baseline="0" dirty="0">
                          <a:solidFill>
                            <a:srgbClr val="800000"/>
                          </a:solidFill>
                        </a:rPr>
                        <a:t>N/A</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8</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100%</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None</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291523859"/>
                  </a:ext>
                </a:extLst>
              </a:tr>
              <a:tr h="262779">
                <a:tc>
                  <a:txBody>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sz="800" dirty="0">
                          <a:solidFill>
                            <a:schemeClr val="accent4">
                              <a:lumMod val="10000"/>
                            </a:schemeClr>
                          </a:solidFill>
                        </a:rPr>
                        <a:t>Internal wires, corrupts ROB</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baseline="0" dirty="0">
                          <a:solidFill>
                            <a:srgbClr val="800000"/>
                          </a:solidFill>
                        </a:rPr>
                        <a:t>N/A</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8</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100%</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None</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914669220"/>
                  </a:ext>
                </a:extLst>
              </a:tr>
              <a:tr h="262779">
                <a:tc>
                  <a:txBody>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sz="800" dirty="0">
                          <a:solidFill>
                            <a:schemeClr val="accent4">
                              <a:lumMod val="10000"/>
                            </a:schemeClr>
                          </a:solidFill>
                        </a:rPr>
                        <a:t>Sequence, corrupts ROB</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99CCFF"/>
                    </a:solidFill>
                  </a:tcPr>
                </a:tc>
                <a:tc>
                  <a:txBody>
                    <a:bodyPr/>
                    <a:lstStyle/>
                    <a:p>
                      <a:pPr algn="ctr">
                        <a:lnSpc>
                          <a:spcPct val="100000"/>
                        </a:lnSpc>
                      </a:pPr>
                      <a:r>
                        <a:rPr lang="en-US" sz="800" b="1" baseline="0" dirty="0">
                          <a:solidFill>
                            <a:srgbClr val="800000"/>
                          </a:solidFill>
                        </a:rPr>
                        <a:t>N/A</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32</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100%</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lnSpc>
                          <a:spcPct val="100000"/>
                        </a:lnSpc>
                      </a:pPr>
                      <a:r>
                        <a:rPr lang="en-US" sz="800" b="1" baseline="0" dirty="0">
                          <a:solidFill>
                            <a:srgbClr val="800000"/>
                          </a:solidFill>
                        </a:rPr>
                        <a:t>None</a:t>
                      </a: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vMerge="1">
                  <a:txBody>
                    <a:bodyPr/>
                    <a:lstStyle/>
                    <a:p>
                      <a:pPr algn="ctr">
                        <a:lnSpc>
                          <a:spcPct val="100000"/>
                        </a:lnSpc>
                      </a:pPr>
                      <a:endParaRPr lang="en-US" sz="1400" b="1" baseline="0" dirty="0">
                        <a:solidFill>
                          <a:srgbClr val="800000"/>
                        </a:solidFill>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3354058699"/>
                  </a:ext>
                </a:extLst>
              </a:tr>
            </a:tbl>
          </a:graphicData>
        </a:graphic>
      </p:graphicFrame>
    </p:spTree>
    <p:extLst>
      <p:ext uri="{BB962C8B-B14F-4D97-AF65-F5344CB8AC3E}">
        <p14:creationId xmlns:p14="http://schemas.microsoft.com/office/powerpoint/2010/main" val="1075713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Results Summary (1)</a:t>
            </a:r>
          </a:p>
        </p:txBody>
      </p:sp>
      <p:sp>
        <p:nvSpPr>
          <p:cNvPr id="8" name="Content Placeholder 9">
            <a:extLst>
              <a:ext uri="{FF2B5EF4-FFF2-40B4-BE49-F238E27FC236}">
                <a16:creationId xmlns:a16="http://schemas.microsoft.com/office/drawing/2014/main" id="{D3815BB5-5F92-6B4C-BEE7-A654B6C51363}"/>
              </a:ext>
            </a:extLst>
          </p:cNvPr>
          <p:cNvSpPr txBox="1">
            <a:spLocks/>
          </p:cNvSpPr>
          <p:nvPr/>
        </p:nvSpPr>
        <p:spPr bwMode="auto">
          <a:xfrm>
            <a:off x="266699" y="859536"/>
            <a:ext cx="8699501" cy="5186456"/>
          </a:xfrm>
          <a:prstGeom prst="rect">
            <a:avLst/>
          </a:prstGeom>
          <a:noFill/>
          <a:ln>
            <a:noFill/>
          </a:ln>
          <a:extLst>
            <a:ext uri="{909E8E84-426E-40dd-AFC4-6F175D3DCCD1}">
              <a14:hiddenFill xmlns="" xmlns:a14="http://schemas.microsoft.com/office/drawing/2010/main" xmlns:mc="http://schemas.openxmlformats.org/markup-compatibility/2006">
                <a:solidFill>
                  <a:srgbClr val="FFFFFF"/>
                </a:solidFill>
              </a14:hiddenFill>
            </a:ext>
            <a:ext uri="{91240B29-F687-4f45-9708-019B960494DF}">
              <a14:hiddenLine xmlns="" xmlns:a14="http://schemas.microsoft.com/office/drawing/2010/main" xmlns:mc="http://schemas.openxmlformats.org/markup-compatibility/2006"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xmlns:mc="http://schemas.openxmlformats.org/markup-compatibility/2006"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a:lnSpc>
                <a:spcPct val="150000"/>
              </a:lnSpc>
            </a:pPr>
            <a:r>
              <a:rPr lang="en-US" kern="0" dirty="0">
                <a:solidFill>
                  <a:schemeClr val="tx2"/>
                </a:solidFill>
              </a:rPr>
              <a:t>100%</a:t>
            </a:r>
            <a:r>
              <a:rPr lang="en-US" kern="0" dirty="0">
                <a:solidFill>
                  <a:srgbClr val="18FDFF"/>
                </a:solidFill>
              </a:rPr>
              <a:t> </a:t>
            </a:r>
            <a:r>
              <a:rPr lang="en-US" kern="0" dirty="0"/>
              <a:t>injected Trojans in RISC-V cores detected.</a:t>
            </a:r>
          </a:p>
          <a:p>
            <a:pPr>
              <a:lnSpc>
                <a:spcPct val="150000"/>
              </a:lnSpc>
            </a:pPr>
            <a:endParaRPr lang="en-US" altLang="zh-CN" kern="0" dirty="0">
              <a:latin typeface="Arial" charset="0"/>
            </a:endParaRPr>
          </a:p>
          <a:p>
            <a:pPr>
              <a:lnSpc>
                <a:spcPct val="150000"/>
              </a:lnSpc>
            </a:pPr>
            <a:r>
              <a:rPr lang="en-US" altLang="zh-CN" dirty="0">
                <a:solidFill>
                  <a:schemeClr val="tx2"/>
                </a:solidFill>
                <a:latin typeface="Arial" charset="0"/>
              </a:rPr>
              <a:t>No false positives</a:t>
            </a:r>
            <a:r>
              <a:rPr lang="en-US" altLang="zh-CN" dirty="0">
                <a:latin typeface="Arial" charset="0"/>
              </a:rPr>
              <a:t>.</a:t>
            </a:r>
          </a:p>
          <a:p>
            <a:pPr marL="457200" lvl="1" indent="0">
              <a:lnSpc>
                <a:spcPct val="150000"/>
              </a:lnSpc>
              <a:spcAft>
                <a:spcPts val="600"/>
              </a:spcAft>
              <a:buNone/>
            </a:pPr>
            <a:endParaRPr lang="en-US" altLang="zh-CN" dirty="0">
              <a:solidFill>
                <a:schemeClr val="tx1"/>
              </a:solidFill>
            </a:endParaRPr>
          </a:p>
          <a:p>
            <a:pPr>
              <a:lnSpc>
                <a:spcPct val="150000"/>
              </a:lnSpc>
            </a:pPr>
            <a:endParaRPr lang="en-US" kern="0" dirty="0">
              <a:solidFill>
                <a:schemeClr val="tx2"/>
              </a:solidFill>
            </a:endParaRPr>
          </a:p>
          <a:p>
            <a:pPr marL="457200" lvl="1" indent="0">
              <a:lnSpc>
                <a:spcPct val="150000"/>
              </a:lnSpc>
              <a:buNone/>
            </a:pPr>
            <a:endParaRPr lang="en-US" altLang="zh-CN" dirty="0">
              <a:solidFill>
                <a:schemeClr val="tx1"/>
              </a:solidFill>
              <a:latin typeface="Arial" charset="0"/>
            </a:endParaRPr>
          </a:p>
        </p:txBody>
      </p:sp>
      <p:sp>
        <p:nvSpPr>
          <p:cNvPr id="3" name="Slide Number Placeholder 2">
            <a:extLst>
              <a:ext uri="{FF2B5EF4-FFF2-40B4-BE49-F238E27FC236}">
                <a16:creationId xmlns:a16="http://schemas.microsoft.com/office/drawing/2014/main" id="{205C89AD-E4AD-C24E-A2C5-6A6DE00B55B5}"/>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20</a:t>
            </a:fld>
            <a:endParaRPr lang="en-US" sz="1800" dirty="0">
              <a:solidFill>
                <a:srgbClr val="FFFFFF"/>
              </a:solidFill>
            </a:endParaRPr>
          </a:p>
        </p:txBody>
      </p:sp>
    </p:spTree>
    <p:extLst>
      <p:ext uri="{BB962C8B-B14F-4D97-AF65-F5344CB8AC3E}">
        <p14:creationId xmlns:p14="http://schemas.microsoft.com/office/powerpoint/2010/main" val="1554999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Results Summary (2)</a:t>
            </a:r>
          </a:p>
        </p:txBody>
      </p:sp>
      <mc:AlternateContent xmlns:mc="http://schemas.openxmlformats.org/markup-compatibility/2006" xmlns:a14="http://schemas.microsoft.com/office/drawing/2010/main">
        <mc:Choice Requires="a14">
          <p:sp>
            <p:nvSpPr>
              <p:cNvPr id="8" name="Content Placeholder 9">
                <a:extLst>
                  <a:ext uri="{FF2B5EF4-FFF2-40B4-BE49-F238E27FC236}">
                    <a16:creationId xmlns:a16="http://schemas.microsoft.com/office/drawing/2014/main" id="{704B1DCD-36D9-9146-BF9D-2F1DFFE77826}"/>
                  </a:ext>
                </a:extLst>
              </p:cNvPr>
              <p:cNvSpPr txBox="1">
                <a:spLocks/>
              </p:cNvSpPr>
              <p:nvPr/>
            </p:nvSpPr>
            <p:spPr bwMode="auto">
              <a:xfrm>
                <a:off x="256032" y="859536"/>
                <a:ext cx="8699501" cy="5186456"/>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a:lnSpc>
                    <a:spcPct val="150000"/>
                  </a:lnSpc>
                  <a:spcAft>
                    <a:spcPts val="600"/>
                  </a:spcAft>
                </a:pPr>
                <a:r>
                  <a:rPr lang="en-US" altLang="zh-CN" dirty="0"/>
                  <a:t>In-order core (V-Scale): </a:t>
                </a:r>
                <a:endParaRPr lang="en-US" altLang="zh-CN" i="1" dirty="0"/>
              </a:p>
              <a:p>
                <a:pPr lvl="1">
                  <a:lnSpc>
                    <a:spcPct val="150000"/>
                  </a:lnSpc>
                  <a:spcAft>
                    <a:spcPts val="600"/>
                  </a:spcAft>
                </a:pPr>
                <a14:m>
                  <m:oMath xmlns:m="http://schemas.openxmlformats.org/officeDocument/2006/math">
                    <m:r>
                      <m:rPr>
                        <m:nor/>
                      </m:rPr>
                      <a:rPr lang="en-US" altLang="zh-CN" dirty="0">
                        <a:solidFill>
                          <a:schemeClr val="tx2"/>
                        </a:solidFill>
                      </a:rPr>
                      <m:t>2−3 </m:t>
                    </m:r>
                    <m:r>
                      <m:rPr>
                        <m:nor/>
                      </m:rPr>
                      <a:rPr lang="en-US" altLang="zh-CN" dirty="0">
                        <a:solidFill>
                          <a:schemeClr val="tx2"/>
                        </a:solidFill>
                      </a:rPr>
                      <m:t>instructions</m:t>
                    </m:r>
                    <m:r>
                      <m:rPr>
                        <m:nor/>
                      </m:rPr>
                      <a:rPr lang="en-US" altLang="zh-CN" dirty="0">
                        <a:solidFill>
                          <a:schemeClr val="tx2"/>
                        </a:solidFill>
                      </a:rPr>
                      <m:t> </m:t>
                    </m:r>
                    <m:r>
                      <m:rPr>
                        <m:nor/>
                      </m:rPr>
                      <a:rPr lang="en-US" altLang="zh-CN" dirty="0">
                        <a:solidFill>
                          <a:schemeClr val="tx1"/>
                        </a:solidFill>
                      </a:rPr>
                      <m:t>before</m:t>
                    </m:r>
                    <m:r>
                      <m:rPr>
                        <m:nor/>
                      </m:rPr>
                      <a:rPr lang="en-US" altLang="zh-CN" dirty="0">
                        <a:solidFill>
                          <a:schemeClr val="tx1"/>
                        </a:solidFill>
                      </a:rPr>
                      <m:t> </m:t>
                    </m:r>
                    <m:r>
                      <m:rPr>
                        <m:nor/>
                      </m:rPr>
                      <a:rPr lang="en-US" altLang="zh-CN" dirty="0">
                        <a:solidFill>
                          <a:schemeClr val="tx1"/>
                        </a:solidFill>
                      </a:rPr>
                      <m:t>Trojan</m:t>
                    </m:r>
                    <m:r>
                      <m:rPr>
                        <m:nor/>
                      </m:rPr>
                      <a:rPr lang="en-US" altLang="zh-CN" dirty="0">
                        <a:solidFill>
                          <a:schemeClr val="tx1"/>
                        </a:solidFill>
                      </a:rPr>
                      <m:t> </m:t>
                    </m:r>
                    <m:r>
                      <m:rPr>
                        <m:nor/>
                      </m:rPr>
                      <a:rPr lang="en-US" altLang="zh-CN" dirty="0">
                        <a:solidFill>
                          <a:schemeClr val="tx1"/>
                        </a:solidFill>
                      </a:rPr>
                      <m:t>detected</m:t>
                    </m:r>
                    <m:r>
                      <m:rPr>
                        <m:nor/>
                      </m:rPr>
                      <a:rPr lang="en-US" altLang="zh-CN" dirty="0">
                        <a:solidFill>
                          <a:schemeClr val="tx1"/>
                        </a:solidFill>
                      </a:rPr>
                      <m:t>.</m:t>
                    </m:r>
                  </m:oMath>
                </a14:m>
                <a:endParaRPr lang="en-US" altLang="zh-CN" dirty="0">
                  <a:solidFill>
                    <a:schemeClr val="tx1"/>
                  </a:solidFill>
                </a:endParaRPr>
              </a:p>
              <a:p>
                <a:pPr lvl="1">
                  <a:lnSpc>
                    <a:spcPct val="150000"/>
                  </a:lnSpc>
                  <a:spcAft>
                    <a:spcPts val="600"/>
                  </a:spcAft>
                </a:pPr>
                <a:r>
                  <a:rPr lang="en-US" altLang="zh-CN" dirty="0"/>
                  <a:t>Corresponds to </a:t>
                </a:r>
                <a:r>
                  <a:rPr lang="en-US" altLang="zh-CN" dirty="0">
                    <a:solidFill>
                      <a:schemeClr val="tx2"/>
                    </a:solidFill>
                  </a:rPr>
                  <a:t>5-6 clock cycles</a:t>
                </a:r>
                <a:r>
                  <a:rPr lang="en-US" altLang="zh-CN" dirty="0"/>
                  <a:t>.</a:t>
                </a:r>
              </a:p>
              <a:p>
                <a:pPr lvl="1">
                  <a:lnSpc>
                    <a:spcPct val="150000"/>
                  </a:lnSpc>
                  <a:spcAft>
                    <a:spcPts val="600"/>
                  </a:spcAft>
                </a:pPr>
                <a:r>
                  <a:rPr lang="en-US" altLang="zh-CN" dirty="0"/>
                  <a:t>Average runtime of </a:t>
                </a:r>
                <a:r>
                  <a:rPr lang="en-US" altLang="zh-CN" dirty="0">
                    <a:solidFill>
                      <a:schemeClr val="tx2"/>
                    </a:solidFill>
                  </a:rPr>
                  <a:t>11 seconds</a:t>
                </a:r>
                <a:r>
                  <a:rPr lang="en-US" altLang="zh-CN" dirty="0"/>
                  <a:t>.	</a:t>
                </a:r>
                <a:endParaRPr lang="en-US" altLang="zh-CN" dirty="0">
                  <a:solidFill>
                    <a:schemeClr val="tx1"/>
                  </a:solidFill>
                </a:endParaRPr>
              </a:p>
              <a:p>
                <a:pPr>
                  <a:lnSpc>
                    <a:spcPct val="150000"/>
                  </a:lnSpc>
                  <a:spcAft>
                    <a:spcPts val="600"/>
                  </a:spcAft>
                </a:pPr>
                <a:r>
                  <a:rPr lang="en-US" altLang="zh-CN" dirty="0"/>
                  <a:t>Superscalar core (RIDECORE):</a:t>
                </a:r>
                <a:endParaRPr lang="en-US" dirty="0"/>
              </a:p>
              <a:p>
                <a:pPr lvl="1">
                  <a:lnSpc>
                    <a:spcPct val="150000"/>
                  </a:lnSpc>
                </a:pPr>
                <a14:m>
                  <m:oMath xmlns:m="http://schemas.openxmlformats.org/officeDocument/2006/math">
                    <m:r>
                      <m:rPr>
                        <m:nor/>
                      </m:rPr>
                      <a:rPr lang="en-US" altLang="zh-CN" dirty="0">
                        <a:solidFill>
                          <a:schemeClr val="tx2"/>
                        </a:solidFill>
                      </a:rPr>
                      <m:t>4 </m:t>
                    </m:r>
                    <m:r>
                      <m:rPr>
                        <m:nor/>
                      </m:rPr>
                      <a:rPr lang="en-US" altLang="zh-CN" dirty="0">
                        <a:solidFill>
                          <a:schemeClr val="tx2"/>
                        </a:solidFill>
                      </a:rPr>
                      <m:t>instructions</m:t>
                    </m:r>
                    <m:r>
                      <m:rPr>
                        <m:nor/>
                      </m:rPr>
                      <a:rPr lang="en-US" altLang="zh-CN" dirty="0">
                        <a:solidFill>
                          <a:schemeClr val="tx2"/>
                        </a:solidFill>
                      </a:rPr>
                      <m:t> </m:t>
                    </m:r>
                    <m:r>
                      <m:rPr>
                        <m:nor/>
                      </m:rPr>
                      <a:rPr lang="en-US" altLang="zh-CN" dirty="0"/>
                      <m:t>before</m:t>
                    </m:r>
                    <m:r>
                      <m:rPr>
                        <m:nor/>
                      </m:rPr>
                      <a:rPr lang="en-US" altLang="zh-CN" dirty="0"/>
                      <m:t> </m:t>
                    </m:r>
                    <m:r>
                      <m:rPr>
                        <m:nor/>
                      </m:rPr>
                      <a:rPr lang="en-US" altLang="zh-CN" dirty="0"/>
                      <m:t>Trojan</m:t>
                    </m:r>
                    <m:r>
                      <m:rPr>
                        <m:nor/>
                      </m:rPr>
                      <a:rPr lang="en-US" altLang="zh-CN" dirty="0"/>
                      <m:t> </m:t>
                    </m:r>
                    <m:r>
                      <m:rPr>
                        <m:nor/>
                      </m:rPr>
                      <a:rPr lang="en-US" altLang="zh-CN" dirty="0"/>
                      <m:t>detected</m:t>
                    </m:r>
                    <m:r>
                      <m:rPr>
                        <m:nor/>
                      </m:rPr>
                      <a:rPr lang="en-US" altLang="zh-CN" dirty="0"/>
                      <m:t>.</m:t>
                    </m:r>
                  </m:oMath>
                </a14:m>
                <a:endParaRPr lang="en-US" altLang="zh-CN" dirty="0">
                  <a:solidFill>
                    <a:srgbClr val="FFFF00"/>
                  </a:solidFill>
                </a:endParaRPr>
              </a:p>
              <a:p>
                <a:pPr lvl="1">
                  <a:lnSpc>
                    <a:spcPct val="150000"/>
                  </a:lnSpc>
                </a:pPr>
                <a:r>
                  <a:rPr lang="en-US" altLang="zh-CN" dirty="0">
                    <a:solidFill>
                      <a:schemeClr val="tx1"/>
                    </a:solidFill>
                  </a:rPr>
                  <a:t>Corresponds to </a:t>
                </a:r>
                <a:r>
                  <a:rPr lang="en-US" altLang="zh-CN" dirty="0">
                    <a:solidFill>
                      <a:schemeClr val="tx2"/>
                    </a:solidFill>
                  </a:rPr>
                  <a:t>8 clock cycles</a:t>
                </a:r>
                <a:r>
                  <a:rPr lang="en-US" altLang="zh-CN" dirty="0">
                    <a:solidFill>
                      <a:schemeClr val="tx1"/>
                    </a:solidFill>
                  </a:rPr>
                  <a:t>.</a:t>
                </a:r>
              </a:p>
              <a:p>
                <a:pPr lvl="1">
                  <a:lnSpc>
                    <a:spcPct val="150000"/>
                  </a:lnSpc>
                </a:pPr>
                <a:r>
                  <a:rPr lang="en-US" altLang="zh-CN" dirty="0"/>
                  <a:t>Average runtime of </a:t>
                </a:r>
                <a:r>
                  <a:rPr lang="en-US" altLang="zh-CN" dirty="0">
                    <a:solidFill>
                      <a:schemeClr val="tx2"/>
                    </a:solidFill>
                  </a:rPr>
                  <a:t>20 minutes</a:t>
                </a:r>
                <a:r>
                  <a:rPr lang="en-US" altLang="zh-CN" dirty="0"/>
                  <a:t>.</a:t>
                </a:r>
                <a:r>
                  <a:rPr lang="en-US" altLang="zh-CN" dirty="0">
                    <a:latin typeface="Arial" charset="0"/>
                  </a:rPr>
                  <a:t>	</a:t>
                </a:r>
              </a:p>
              <a:p>
                <a:pPr marL="457200" lvl="1" indent="0">
                  <a:buNone/>
                </a:pPr>
                <a:endParaRPr lang="en-US" altLang="zh-CN" dirty="0">
                  <a:solidFill>
                    <a:schemeClr val="tx1"/>
                  </a:solidFill>
                  <a:latin typeface="Arial" charset="0"/>
                </a:endParaRPr>
              </a:p>
            </p:txBody>
          </p:sp>
        </mc:Choice>
        <mc:Fallback xmlns="">
          <p:sp>
            <p:nvSpPr>
              <p:cNvPr id="8" name="Content Placeholder 9">
                <a:extLst>
                  <a:ext uri="{FF2B5EF4-FFF2-40B4-BE49-F238E27FC236}">
                    <a16:creationId xmlns:a16="http://schemas.microsoft.com/office/drawing/2014/main" id="{704B1DCD-36D9-9146-BF9D-2F1DFFE77826}"/>
                  </a:ext>
                </a:extLst>
              </p:cNvPr>
              <p:cNvSpPr txBox="1">
                <a:spLocks noRot="1" noChangeAspect="1" noMove="1" noResize="1" noEditPoints="1" noAdjustHandles="1" noChangeArrowheads="1" noChangeShapeType="1" noTextEdit="1"/>
              </p:cNvSpPr>
              <p:nvPr/>
            </p:nvSpPr>
            <p:spPr bwMode="auto">
              <a:xfrm>
                <a:off x="256032" y="859536"/>
                <a:ext cx="8699501" cy="5186456"/>
              </a:xfrm>
              <a:prstGeom prst="rect">
                <a:avLst/>
              </a:prstGeom>
              <a:blipFill>
                <a:blip r:embed="rId3"/>
                <a:stretch>
                  <a:fillRect l="-292"/>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895E7EB0-7CB4-2247-9774-B147FD02AC5B}"/>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21</a:t>
            </a:fld>
            <a:endParaRPr lang="en-US" sz="1800" dirty="0">
              <a:solidFill>
                <a:srgbClr val="FFFFFF"/>
              </a:solidFill>
            </a:endParaRPr>
          </a:p>
        </p:txBody>
      </p:sp>
    </p:spTree>
    <p:extLst>
      <p:ext uri="{BB962C8B-B14F-4D97-AF65-F5344CB8AC3E}">
        <p14:creationId xmlns:p14="http://schemas.microsoft.com/office/powerpoint/2010/main" val="747454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Future Work</a:t>
            </a:r>
          </a:p>
        </p:txBody>
      </p:sp>
      <p:sp>
        <p:nvSpPr>
          <p:cNvPr id="8" name="Content Placeholder 9">
            <a:extLst>
              <a:ext uri="{FF2B5EF4-FFF2-40B4-BE49-F238E27FC236}">
                <a16:creationId xmlns:a16="http://schemas.microsoft.com/office/drawing/2014/main" id="{704B1DCD-36D9-9146-BF9D-2F1DFFE77826}"/>
              </a:ext>
            </a:extLst>
          </p:cNvPr>
          <p:cNvSpPr txBox="1">
            <a:spLocks/>
          </p:cNvSpPr>
          <p:nvPr/>
        </p:nvSpPr>
        <p:spPr bwMode="auto">
          <a:xfrm>
            <a:off x="256032" y="859536"/>
            <a:ext cx="8699501" cy="5186456"/>
          </a:xfrm>
          <a:prstGeom prst="rect">
            <a:avLst/>
          </a:prstGeom>
          <a:noFill/>
          <a:ln>
            <a:noFill/>
          </a:ln>
          <a:extLst>
            <a:ext uri="{909E8E84-426E-40dd-AFC4-6F175D3DCCD1}">
              <a14:hiddenFill xmlns:mc="http://schemas.openxmlformats.org/markup-compatibility/2006" xmlns:a14="http://schemas.microsoft.com/office/drawing/2010/main" xmlns="">
                <a:solidFill>
                  <a:srgbClr val="FFFFFF"/>
                </a:solidFill>
              </a14:hiddenFill>
            </a:ex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 uri="{FAA26D3D-D897-4be2-8F04-BA451C77F1D7}">
              <ma14:placeholderFlag xmlns:mc="http://schemas.openxmlformats.org/markup-compatibility/2006" xmlns:a14="http://schemas.microsoft.com/office/drawing/2010/main"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a:lnSpc>
                <a:spcPct val="150000"/>
              </a:lnSpc>
              <a:spcAft>
                <a:spcPts val="600"/>
              </a:spcAft>
            </a:pPr>
            <a:r>
              <a:rPr lang="en-US" altLang="zh-CN" dirty="0"/>
              <a:t>Extension to stand-alone accelerators.</a:t>
            </a:r>
          </a:p>
          <a:p>
            <a:pPr>
              <a:lnSpc>
                <a:spcPct val="150000"/>
              </a:lnSpc>
              <a:spcAft>
                <a:spcPts val="600"/>
              </a:spcAft>
            </a:pPr>
            <a:r>
              <a:rPr lang="en-US" altLang="zh-CN" dirty="0">
                <a:latin typeface="Arial" charset="0"/>
              </a:rPr>
              <a:t>Incorporate other QED transformations.	</a:t>
            </a:r>
          </a:p>
          <a:p>
            <a:pPr marL="457200" lvl="1" indent="0">
              <a:buNone/>
            </a:pPr>
            <a:endParaRPr lang="en-US" altLang="zh-CN" dirty="0">
              <a:solidFill>
                <a:schemeClr val="tx1"/>
              </a:solidFill>
              <a:latin typeface="Arial" charset="0"/>
            </a:endParaRPr>
          </a:p>
        </p:txBody>
      </p:sp>
      <p:sp>
        <p:nvSpPr>
          <p:cNvPr id="3" name="Slide Number Placeholder 2">
            <a:extLst>
              <a:ext uri="{FF2B5EF4-FFF2-40B4-BE49-F238E27FC236}">
                <a16:creationId xmlns:a16="http://schemas.microsoft.com/office/drawing/2014/main" id="{895E7EB0-7CB4-2247-9774-B147FD02AC5B}"/>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22</a:t>
            </a:fld>
            <a:endParaRPr lang="en-US" sz="1800" dirty="0">
              <a:solidFill>
                <a:srgbClr val="FFFFFF"/>
              </a:solidFill>
            </a:endParaRPr>
          </a:p>
        </p:txBody>
      </p:sp>
    </p:spTree>
    <p:extLst>
      <p:ext uri="{BB962C8B-B14F-4D97-AF65-F5344CB8AC3E}">
        <p14:creationId xmlns:p14="http://schemas.microsoft.com/office/powerpoint/2010/main" val="1248042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Backup Slides</a:t>
            </a:r>
          </a:p>
        </p:txBody>
      </p:sp>
      <p:sp>
        <p:nvSpPr>
          <p:cNvPr id="3" name="Slide Number Placeholder 2">
            <a:extLst>
              <a:ext uri="{FF2B5EF4-FFF2-40B4-BE49-F238E27FC236}">
                <a16:creationId xmlns:a16="http://schemas.microsoft.com/office/drawing/2014/main" id="{CE188AD8-269F-A941-8448-6E7705C10662}"/>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23</a:t>
            </a:fld>
            <a:endParaRPr lang="en-US" sz="1800" dirty="0">
              <a:solidFill>
                <a:srgbClr val="FFFFFF"/>
              </a:solidFill>
            </a:endParaRPr>
          </a:p>
        </p:txBody>
      </p:sp>
    </p:spTree>
    <p:extLst>
      <p:ext uri="{BB962C8B-B14F-4D97-AF65-F5344CB8AC3E}">
        <p14:creationId xmlns:p14="http://schemas.microsoft.com/office/powerpoint/2010/main" val="2424410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138"/>
            <a:ext cx="8966200" cy="647700"/>
          </a:xfrm>
        </p:spPr>
        <p:txBody>
          <a:bodyPr>
            <a:spAutoFit/>
          </a:bodyPr>
          <a:lstStyle/>
          <a:p>
            <a:pPr>
              <a:lnSpc>
                <a:spcPct val="100000"/>
              </a:lnSpc>
            </a:pPr>
            <a:r>
              <a:rPr lang="en-US" dirty="0">
                <a:solidFill>
                  <a:srgbClr val="D5EBFF"/>
                </a:solidFill>
                <a:latin typeface="Arial" charset="0"/>
              </a:rPr>
              <a:t>“Bug-Free” Cores: Assumption 1</a:t>
            </a:r>
          </a:p>
        </p:txBody>
      </p:sp>
      <p:sp>
        <p:nvSpPr>
          <p:cNvPr id="25" name="Content Placeholder 9"/>
          <p:cNvSpPr txBox="1">
            <a:spLocks/>
          </p:cNvSpPr>
          <p:nvPr/>
        </p:nvSpPr>
        <p:spPr bwMode="auto">
          <a:xfrm>
            <a:off x="266699" y="846190"/>
            <a:ext cx="8699501" cy="5186456"/>
          </a:xfrm>
          <a:prstGeom prst="rect">
            <a:avLst/>
          </a:prstGeom>
          <a:noFill/>
          <a:ln>
            <a:noFill/>
          </a:ln>
          <a:extLst>
            <a:ext uri="{909E8E84-426E-40dd-AFC4-6F175D3DCCD1}">
              <a14:hiddenFill xmlns="" xmlns:a14="http://schemas.microsoft.com/office/drawing/2010/main" xmlns:mc="http://schemas.openxmlformats.org/markup-compatibility/2006">
                <a:solidFill>
                  <a:srgbClr val="FFFFFF"/>
                </a:solidFill>
              </a14:hiddenFill>
            </a:ext>
            <a:ext uri="{91240B29-F687-4f45-9708-019B960494DF}">
              <a14:hiddenLine xmlns="" xmlns:a14="http://schemas.microsoft.com/office/drawing/2010/main" xmlns:mc="http://schemas.openxmlformats.org/markup-compatibility/2006"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xmlns:mc="http://schemas.openxmlformats.org/markup-compatibility/2006"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a:lnSpc>
                <a:spcPct val="150000"/>
              </a:lnSpc>
              <a:spcAft>
                <a:spcPts val="600"/>
              </a:spcAft>
            </a:pPr>
            <a:r>
              <a:rPr lang="en-US" altLang="zh-CN" dirty="0">
                <a:solidFill>
                  <a:srgbClr val="FFFF00"/>
                </a:solidFill>
                <a:latin typeface="Arial" charset="0"/>
              </a:rPr>
              <a:t>Equal result for same operation, same data</a:t>
            </a:r>
          </a:p>
          <a:p>
            <a:pPr lvl="1">
              <a:lnSpc>
                <a:spcPct val="150000"/>
              </a:lnSpc>
              <a:spcAft>
                <a:spcPts val="600"/>
              </a:spcAft>
            </a:pPr>
            <a:r>
              <a:rPr lang="en-US" altLang="zh-CN" dirty="0">
                <a:latin typeface="Arial" charset="0"/>
              </a:rPr>
              <a:t>I</a:t>
            </a:r>
            <a:r>
              <a:rPr lang="en-US" altLang="zh-CN" baseline="-25000" dirty="0">
                <a:latin typeface="Arial" charset="0"/>
              </a:rPr>
              <a:t>1</a:t>
            </a:r>
            <a:r>
              <a:rPr lang="en-US" altLang="zh-CN" dirty="0">
                <a:latin typeface="Arial" charset="0"/>
              </a:rPr>
              <a:t>, I</a:t>
            </a:r>
            <a:r>
              <a:rPr lang="en-US" altLang="zh-CN" baseline="-25000" dirty="0">
                <a:latin typeface="Arial" charset="0"/>
              </a:rPr>
              <a:t>2</a:t>
            </a:r>
            <a:r>
              <a:rPr lang="en-US" altLang="zh-CN" dirty="0">
                <a:latin typeface="Arial" charset="0"/>
              </a:rPr>
              <a:t> : two instructions with same opcode.</a:t>
            </a:r>
          </a:p>
          <a:p>
            <a:pPr lvl="1">
              <a:lnSpc>
                <a:spcPct val="150000"/>
              </a:lnSpc>
              <a:spcAft>
                <a:spcPts val="600"/>
              </a:spcAft>
            </a:pPr>
            <a:r>
              <a:rPr lang="en-US" altLang="zh-CN" dirty="0">
                <a:latin typeface="Arial" charset="0"/>
              </a:rPr>
              <a:t>If operands equal, I</a:t>
            </a:r>
            <a:r>
              <a:rPr lang="en-US" altLang="zh-CN" baseline="-25000" dirty="0">
                <a:latin typeface="Arial" charset="0"/>
              </a:rPr>
              <a:t>1</a:t>
            </a:r>
            <a:r>
              <a:rPr lang="en-US" altLang="zh-CN" dirty="0">
                <a:latin typeface="Arial" charset="0"/>
              </a:rPr>
              <a:t>, I</a:t>
            </a:r>
            <a:r>
              <a:rPr lang="en-US" altLang="zh-CN" baseline="-25000" dirty="0">
                <a:latin typeface="Arial" charset="0"/>
              </a:rPr>
              <a:t>2</a:t>
            </a:r>
            <a:r>
              <a:rPr lang="en-US" altLang="zh-CN" dirty="0">
                <a:latin typeface="Arial" charset="0"/>
              </a:rPr>
              <a:t> commit same value.</a:t>
            </a:r>
          </a:p>
          <a:p>
            <a:pPr>
              <a:lnSpc>
                <a:spcPct val="150000"/>
              </a:lnSpc>
              <a:spcAft>
                <a:spcPts val="600"/>
              </a:spcAft>
            </a:pPr>
            <a:endParaRPr lang="en-US" altLang="zh-CN" dirty="0">
              <a:latin typeface="Arial" charset="0"/>
            </a:endParaRPr>
          </a:p>
          <a:p>
            <a:pPr>
              <a:lnSpc>
                <a:spcPct val="150000"/>
              </a:lnSpc>
              <a:spcAft>
                <a:spcPts val="600"/>
              </a:spcAft>
            </a:pPr>
            <a:r>
              <a:rPr lang="en-US" altLang="zh-CN" dirty="0">
                <a:solidFill>
                  <a:schemeClr val="tx2"/>
                </a:solidFill>
                <a:latin typeface="Arial" charset="0"/>
              </a:rPr>
              <a:t>Example</a:t>
            </a:r>
          </a:p>
          <a:p>
            <a:pPr lvl="1">
              <a:lnSpc>
                <a:spcPct val="150000"/>
              </a:lnSpc>
              <a:spcAft>
                <a:spcPts val="600"/>
              </a:spcAft>
            </a:pPr>
            <a:r>
              <a:rPr lang="en-US" altLang="zh-CN" dirty="0">
                <a:latin typeface="Arial" charset="0"/>
              </a:rPr>
              <a:t>Rd</a:t>
            </a:r>
            <a:r>
              <a:rPr lang="en-US" altLang="zh-CN" baseline="-25000" dirty="0">
                <a:latin typeface="Arial" charset="0"/>
              </a:rPr>
              <a:t>1</a:t>
            </a:r>
            <a:r>
              <a:rPr lang="en-US" altLang="zh-CN" dirty="0">
                <a:latin typeface="Arial" charset="0"/>
              </a:rPr>
              <a:t> = 1 + 2; Rd</a:t>
            </a:r>
            <a:r>
              <a:rPr lang="en-US" altLang="zh-CN" baseline="-25000" dirty="0">
                <a:latin typeface="Arial" charset="0"/>
              </a:rPr>
              <a:t>2</a:t>
            </a:r>
            <a:r>
              <a:rPr lang="en-US" altLang="zh-CN" dirty="0">
                <a:latin typeface="Arial" charset="0"/>
              </a:rPr>
              <a:t> = 1 + 2;</a:t>
            </a:r>
          </a:p>
          <a:p>
            <a:pPr lvl="1">
              <a:lnSpc>
                <a:spcPct val="150000"/>
              </a:lnSpc>
              <a:spcAft>
                <a:spcPts val="600"/>
              </a:spcAft>
            </a:pPr>
            <a:r>
              <a:rPr lang="en-US" altLang="zh-CN" dirty="0">
                <a:latin typeface="Arial" charset="0"/>
              </a:rPr>
              <a:t>Same values written, regardless of Rd</a:t>
            </a:r>
            <a:r>
              <a:rPr lang="en-US" altLang="zh-CN" baseline="-25000" dirty="0">
                <a:latin typeface="Arial" charset="0"/>
              </a:rPr>
              <a:t>1</a:t>
            </a:r>
            <a:r>
              <a:rPr lang="en-US" altLang="zh-CN" dirty="0">
                <a:latin typeface="Arial" charset="0"/>
              </a:rPr>
              <a:t>, Rd</a:t>
            </a:r>
            <a:r>
              <a:rPr lang="en-US" altLang="zh-CN" baseline="-25000" dirty="0">
                <a:latin typeface="Arial" charset="0"/>
              </a:rPr>
              <a:t>2</a:t>
            </a:r>
            <a:r>
              <a:rPr lang="en-US" altLang="zh-CN" dirty="0">
                <a:latin typeface="Arial" charset="0"/>
              </a:rPr>
              <a:t>.</a:t>
            </a:r>
          </a:p>
          <a:p>
            <a:pPr lvl="1">
              <a:lnSpc>
                <a:spcPct val="150000"/>
              </a:lnSpc>
              <a:spcAft>
                <a:spcPts val="600"/>
              </a:spcAft>
            </a:pPr>
            <a:r>
              <a:rPr lang="en-US" altLang="zh-CN" dirty="0">
                <a:latin typeface="Arial" charset="0"/>
              </a:rPr>
              <a:t>Also, context within program has no impact.</a:t>
            </a:r>
          </a:p>
        </p:txBody>
      </p:sp>
      <p:sp>
        <p:nvSpPr>
          <p:cNvPr id="3" name="Slide Number Placeholder 2">
            <a:extLst>
              <a:ext uri="{FF2B5EF4-FFF2-40B4-BE49-F238E27FC236}">
                <a16:creationId xmlns:a16="http://schemas.microsoft.com/office/drawing/2014/main" id="{620CD722-2C8B-9E40-AB61-A34D80159338}"/>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24</a:t>
            </a:fld>
            <a:endParaRPr lang="en-US" sz="1800" dirty="0">
              <a:solidFill>
                <a:srgbClr val="FFFFFF"/>
              </a:solidFill>
            </a:endParaRPr>
          </a:p>
        </p:txBody>
      </p:sp>
    </p:spTree>
    <p:extLst>
      <p:ext uri="{BB962C8B-B14F-4D97-AF65-F5344CB8AC3E}">
        <p14:creationId xmlns:p14="http://schemas.microsoft.com/office/powerpoint/2010/main" val="2294891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138"/>
            <a:ext cx="8966200" cy="647700"/>
          </a:xfrm>
        </p:spPr>
        <p:txBody>
          <a:bodyPr>
            <a:spAutoFit/>
          </a:bodyPr>
          <a:lstStyle/>
          <a:p>
            <a:pPr>
              <a:lnSpc>
                <a:spcPct val="100000"/>
              </a:lnSpc>
            </a:pPr>
            <a:r>
              <a:rPr lang="en-US" dirty="0">
                <a:solidFill>
                  <a:srgbClr val="D5EBFF"/>
                </a:solidFill>
                <a:latin typeface="Arial" charset="0"/>
              </a:rPr>
              <a:t>“Bug-Free” Cores: Assumption 2</a:t>
            </a:r>
          </a:p>
        </p:txBody>
      </p:sp>
      <p:sp>
        <p:nvSpPr>
          <p:cNvPr id="25" name="Content Placeholder 9"/>
          <p:cNvSpPr txBox="1">
            <a:spLocks/>
          </p:cNvSpPr>
          <p:nvPr/>
        </p:nvSpPr>
        <p:spPr bwMode="auto">
          <a:xfrm>
            <a:off x="266699" y="846190"/>
            <a:ext cx="8699501" cy="5186456"/>
          </a:xfrm>
          <a:prstGeom prst="rect">
            <a:avLst/>
          </a:prstGeom>
          <a:noFill/>
          <a:ln>
            <a:noFill/>
          </a:ln>
          <a:extLst>
            <a:ext uri="{909E8E84-426E-40dd-AFC4-6F175D3DCCD1}">
              <a14:hiddenFill xmlns="" xmlns:a14="http://schemas.microsoft.com/office/drawing/2010/main" xmlns:mc="http://schemas.openxmlformats.org/markup-compatibility/2006">
                <a:solidFill>
                  <a:srgbClr val="FFFFFF"/>
                </a:solidFill>
              </a14:hiddenFill>
            </a:ext>
            <a:ext uri="{91240B29-F687-4f45-9708-019B960494DF}">
              <a14:hiddenLine xmlns="" xmlns:a14="http://schemas.microsoft.com/office/drawing/2010/main" xmlns:mc="http://schemas.openxmlformats.org/markup-compatibility/2006"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xmlns:mc="http://schemas.openxmlformats.org/markup-compatibility/2006"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a:lnSpc>
                <a:spcPct val="150000"/>
              </a:lnSpc>
              <a:spcAft>
                <a:spcPts val="600"/>
              </a:spcAft>
            </a:pPr>
            <a:r>
              <a:rPr lang="en-US" altLang="zh-CN" dirty="0">
                <a:solidFill>
                  <a:srgbClr val="FFFF00"/>
                </a:solidFill>
                <a:latin typeface="Arial" charset="0"/>
              </a:rPr>
              <a:t>Consistent data across dependent instructions </a:t>
            </a:r>
          </a:p>
          <a:p>
            <a:pPr lvl="1">
              <a:lnSpc>
                <a:spcPct val="150000"/>
              </a:lnSpc>
              <a:spcAft>
                <a:spcPts val="600"/>
              </a:spcAft>
            </a:pPr>
            <a:r>
              <a:rPr lang="en-US" altLang="zh-CN" dirty="0">
                <a:latin typeface="Arial" charset="0"/>
              </a:rPr>
              <a:t>I</a:t>
            </a:r>
            <a:r>
              <a:rPr lang="en-US" altLang="zh-CN" baseline="-25000" dirty="0">
                <a:latin typeface="Arial" charset="0"/>
              </a:rPr>
              <a:t>1</a:t>
            </a:r>
            <a:r>
              <a:rPr lang="en-US" altLang="zh-CN" dirty="0">
                <a:latin typeface="Arial" charset="0"/>
              </a:rPr>
              <a:t>, I</a:t>
            </a:r>
            <a:r>
              <a:rPr lang="en-US" altLang="zh-CN" baseline="-25000" dirty="0">
                <a:latin typeface="Arial" charset="0"/>
              </a:rPr>
              <a:t>2</a:t>
            </a:r>
            <a:r>
              <a:rPr lang="en-US" altLang="zh-CN" dirty="0">
                <a:latin typeface="Arial" charset="0"/>
              </a:rPr>
              <a:t>. Assume I</a:t>
            </a:r>
            <a:r>
              <a:rPr lang="en-US" altLang="zh-CN" baseline="-25000" dirty="0">
                <a:latin typeface="Arial" charset="0"/>
              </a:rPr>
              <a:t>2</a:t>
            </a:r>
            <a:r>
              <a:rPr lang="en-US" altLang="zh-CN" dirty="0">
                <a:latin typeface="Arial" charset="0"/>
              </a:rPr>
              <a:t> RAW dependent on I</a:t>
            </a:r>
            <a:r>
              <a:rPr lang="en-US" altLang="zh-CN" baseline="-25000" dirty="0">
                <a:latin typeface="Arial" charset="0"/>
              </a:rPr>
              <a:t>1</a:t>
            </a:r>
            <a:r>
              <a:rPr lang="en-US" altLang="zh-CN" dirty="0">
                <a:latin typeface="Arial" charset="0"/>
              </a:rPr>
              <a:t>.</a:t>
            </a:r>
          </a:p>
          <a:p>
            <a:pPr lvl="1">
              <a:lnSpc>
                <a:spcPct val="150000"/>
              </a:lnSpc>
              <a:spcAft>
                <a:spcPts val="600"/>
              </a:spcAft>
            </a:pPr>
            <a:r>
              <a:rPr lang="en-US" altLang="zh-CN" dirty="0">
                <a:latin typeface="Arial" charset="0"/>
              </a:rPr>
              <a:t>Assume I</a:t>
            </a:r>
            <a:r>
              <a:rPr lang="en-US" altLang="zh-CN" baseline="-25000" dirty="0">
                <a:latin typeface="Arial" charset="0"/>
              </a:rPr>
              <a:t>1</a:t>
            </a:r>
            <a:r>
              <a:rPr lang="en-US" altLang="zh-CN" dirty="0">
                <a:latin typeface="Arial" charset="0"/>
              </a:rPr>
              <a:t> last dependency for operand s. </a:t>
            </a:r>
          </a:p>
          <a:p>
            <a:pPr lvl="1">
              <a:lnSpc>
                <a:spcPct val="150000"/>
              </a:lnSpc>
              <a:spcAft>
                <a:spcPts val="600"/>
              </a:spcAft>
            </a:pPr>
            <a:r>
              <a:rPr lang="en-US" altLang="zh-CN" dirty="0">
                <a:latin typeface="Arial" charset="0"/>
              </a:rPr>
              <a:t>Then I</a:t>
            </a:r>
            <a:r>
              <a:rPr lang="en-US" altLang="zh-CN" baseline="-25000" dirty="0">
                <a:latin typeface="Arial" charset="0"/>
              </a:rPr>
              <a:t>2</a:t>
            </a:r>
            <a:r>
              <a:rPr lang="en-US" altLang="zh-CN" dirty="0">
                <a:latin typeface="Arial" charset="0"/>
              </a:rPr>
              <a:t> uses value computed by I</a:t>
            </a:r>
            <a:r>
              <a:rPr lang="en-US" altLang="zh-CN" baseline="-25000" dirty="0">
                <a:latin typeface="Arial" charset="0"/>
              </a:rPr>
              <a:t>1</a:t>
            </a:r>
            <a:r>
              <a:rPr lang="en-US" altLang="zh-CN" dirty="0">
                <a:latin typeface="Arial" charset="0"/>
              </a:rPr>
              <a:t> for s.</a:t>
            </a:r>
          </a:p>
          <a:p>
            <a:pPr marL="0" indent="0">
              <a:lnSpc>
                <a:spcPct val="150000"/>
              </a:lnSpc>
              <a:spcAft>
                <a:spcPts val="600"/>
              </a:spcAft>
              <a:buNone/>
            </a:pPr>
            <a:r>
              <a:rPr lang="en-US" altLang="zh-CN" dirty="0">
                <a:latin typeface="Arial" charset="0"/>
              </a:rPr>
              <a:t> </a:t>
            </a:r>
          </a:p>
          <a:p>
            <a:pPr>
              <a:lnSpc>
                <a:spcPct val="150000"/>
              </a:lnSpc>
              <a:spcAft>
                <a:spcPts val="600"/>
              </a:spcAft>
            </a:pPr>
            <a:r>
              <a:rPr lang="en-US" altLang="zh-CN" dirty="0">
                <a:solidFill>
                  <a:schemeClr val="tx2"/>
                </a:solidFill>
                <a:latin typeface="Arial" charset="0"/>
              </a:rPr>
              <a:t>Example (a two instruction program)</a:t>
            </a:r>
          </a:p>
          <a:p>
            <a:pPr lvl="1">
              <a:lnSpc>
                <a:spcPct val="150000"/>
              </a:lnSpc>
              <a:spcAft>
                <a:spcPts val="600"/>
              </a:spcAft>
            </a:pPr>
            <a:r>
              <a:rPr lang="en-US" altLang="zh-CN" dirty="0">
                <a:latin typeface="Arial" charset="0"/>
              </a:rPr>
              <a:t>I</a:t>
            </a:r>
            <a:r>
              <a:rPr lang="en-US" altLang="zh-CN" baseline="-25000" dirty="0">
                <a:latin typeface="Arial" charset="0"/>
              </a:rPr>
              <a:t>1</a:t>
            </a:r>
            <a:r>
              <a:rPr lang="en-US" altLang="zh-CN" dirty="0">
                <a:latin typeface="Arial" charset="0"/>
              </a:rPr>
              <a:t>: R1 = 5; I</a:t>
            </a:r>
            <a:r>
              <a:rPr lang="en-US" altLang="zh-CN" baseline="-25000" dirty="0">
                <a:latin typeface="Arial" charset="0"/>
              </a:rPr>
              <a:t>2 </a:t>
            </a:r>
            <a:r>
              <a:rPr lang="en-US" altLang="zh-CN" dirty="0">
                <a:latin typeface="Arial" charset="0"/>
              </a:rPr>
              <a:t>: R2 = R1 + 3. </a:t>
            </a:r>
          </a:p>
          <a:p>
            <a:pPr lvl="1">
              <a:lnSpc>
                <a:spcPct val="150000"/>
              </a:lnSpc>
              <a:spcAft>
                <a:spcPts val="600"/>
              </a:spcAft>
            </a:pPr>
            <a:r>
              <a:rPr lang="en-US" altLang="zh-CN" dirty="0">
                <a:latin typeface="Arial" charset="0"/>
              </a:rPr>
              <a:t>Then I</a:t>
            </a:r>
            <a:r>
              <a:rPr lang="en-US" altLang="zh-CN" baseline="-25000" dirty="0">
                <a:latin typeface="Arial" charset="0"/>
              </a:rPr>
              <a:t>2</a:t>
            </a:r>
            <a:r>
              <a:rPr lang="en-US" altLang="zh-CN" dirty="0">
                <a:latin typeface="Arial" charset="0"/>
              </a:rPr>
              <a:t> uses value ‘5’ for R1. </a:t>
            </a:r>
          </a:p>
        </p:txBody>
      </p:sp>
      <p:sp>
        <p:nvSpPr>
          <p:cNvPr id="3" name="Slide Number Placeholder 2">
            <a:extLst>
              <a:ext uri="{FF2B5EF4-FFF2-40B4-BE49-F238E27FC236}">
                <a16:creationId xmlns:a16="http://schemas.microsoft.com/office/drawing/2014/main" id="{62F92025-4815-694F-BF7F-BF7635432956}"/>
              </a:ext>
            </a:extLst>
          </p:cNvPr>
          <p:cNvSpPr>
            <a:spLocks noGrp="1"/>
          </p:cNvSpPr>
          <p:nvPr>
            <p:ph type="sldNum" sz="quarter" idx="10"/>
          </p:nvPr>
        </p:nvSpPr>
        <p:spPr>
          <a:xfrm>
            <a:off x="7477125" y="6540500"/>
            <a:ext cx="1362075" cy="315913"/>
          </a:xfrm>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25</a:t>
            </a:fld>
            <a:endParaRPr lang="en-US" sz="1800" dirty="0">
              <a:solidFill>
                <a:srgbClr val="FFFFFF"/>
              </a:solidFill>
            </a:endParaRPr>
          </a:p>
        </p:txBody>
      </p:sp>
    </p:spTree>
    <p:extLst>
      <p:ext uri="{BB962C8B-B14F-4D97-AF65-F5344CB8AC3E}">
        <p14:creationId xmlns:p14="http://schemas.microsoft.com/office/powerpoint/2010/main" val="2900045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138"/>
            <a:ext cx="8966200" cy="647700"/>
          </a:xfrm>
        </p:spPr>
        <p:txBody>
          <a:bodyPr>
            <a:spAutoFit/>
          </a:bodyPr>
          <a:lstStyle/>
          <a:p>
            <a:pPr>
              <a:lnSpc>
                <a:spcPct val="100000"/>
              </a:lnSpc>
            </a:pPr>
            <a:r>
              <a:rPr lang="en-US" dirty="0">
                <a:solidFill>
                  <a:srgbClr val="D5EBFF"/>
                </a:solidFill>
                <a:latin typeface="Arial" charset="0"/>
              </a:rPr>
              <a:t>QED-Constraints on Starting State (1)</a:t>
            </a:r>
          </a:p>
        </p:txBody>
      </p:sp>
      <mc:AlternateContent xmlns:mc="http://schemas.openxmlformats.org/markup-compatibility/2006" xmlns:a14="http://schemas.microsoft.com/office/drawing/2010/main">
        <mc:Choice Requires="a14">
          <p:sp>
            <p:nvSpPr>
              <p:cNvPr id="25" name="Content Placeholder 9"/>
              <p:cNvSpPr txBox="1">
                <a:spLocks/>
              </p:cNvSpPr>
              <p:nvPr/>
            </p:nvSpPr>
            <p:spPr bwMode="auto">
              <a:xfrm>
                <a:off x="266699" y="846190"/>
                <a:ext cx="8699501" cy="5186456"/>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a:lnSpc>
                    <a:spcPct val="150000"/>
                  </a:lnSpc>
                  <a:spcAft>
                    <a:spcPts val="600"/>
                  </a:spcAft>
                </a:pPr>
                <a:r>
                  <a:rPr lang="en-US" altLang="zh-CN" dirty="0">
                    <a:solidFill>
                      <a:srgbClr val="FFFF00"/>
                    </a:solidFill>
                    <a:latin typeface="Arial" charset="0"/>
                  </a:rPr>
                  <a:t>“Symbolic In-flight (SIF) instructions”</a:t>
                </a:r>
              </a:p>
              <a:p>
                <a:pPr lvl="1">
                  <a:lnSpc>
                    <a:spcPct val="150000"/>
                  </a:lnSpc>
                  <a:spcAft>
                    <a:spcPts val="600"/>
                  </a:spcAft>
                </a:pPr>
                <a:r>
                  <a:rPr lang="en-US" altLang="zh-CN" dirty="0">
                    <a:latin typeface="Arial" charset="0"/>
                  </a:rPr>
                  <a:t>Unfinished instruction bits populated by tool.</a:t>
                </a:r>
              </a:p>
              <a:p>
                <a:pPr>
                  <a:lnSpc>
                    <a:spcPct val="150000"/>
                  </a:lnSpc>
                  <a:spcAft>
                    <a:spcPts val="600"/>
                  </a:spcAft>
                </a:pPr>
                <a:r>
                  <a:rPr lang="en-US" altLang="zh-CN" dirty="0">
                    <a:solidFill>
                      <a:srgbClr val="FFFF00"/>
                    </a:solidFill>
                    <a:latin typeface="Arial" charset="0"/>
                  </a:rPr>
                  <a:t>Constraint 1 (unfinished instructions finish eventually)</a:t>
                </a:r>
              </a:p>
              <a:p>
                <a:pPr lvl="1">
                  <a:lnSpc>
                    <a:spcPct val="150000"/>
                  </a:lnSpc>
                  <a:spcAft>
                    <a:spcPts val="600"/>
                  </a:spcAft>
                </a:pPr>
                <a14:m>
                  <m:oMath xmlns:m="http://schemas.openxmlformats.org/officeDocument/2006/math">
                    <m:r>
                      <a:rPr lang="en-US" altLang="zh-CN" i="1" smtClean="0">
                        <a:solidFill>
                          <a:schemeClr val="tx1"/>
                        </a:solidFill>
                        <a:latin typeface="Cambria Math" panose="02040503050406030204" pitchFamily="18" charset="0"/>
                      </a:rPr>
                      <m:t>∃</m:t>
                    </m:r>
                  </m:oMath>
                </a14:m>
                <a:r>
                  <a:rPr lang="en-US" altLang="zh-CN" dirty="0">
                    <a:solidFill>
                      <a:schemeClr val="tx1"/>
                    </a:solidFill>
                    <a:latin typeface="Arial" charset="0"/>
                  </a:rPr>
                  <a:t> time </a:t>
                </a:r>
                <a14:m>
                  <m:oMath xmlns:m="http://schemas.openxmlformats.org/officeDocument/2006/math">
                    <m:sSub>
                      <m:sSubPr>
                        <m:ctrlPr>
                          <a:rPr lang="en-US"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T</m:t>
                        </m:r>
                      </m:e>
                      <m:sub>
                        <m:r>
                          <m:rPr>
                            <m:sty m:val="p"/>
                          </m:rPr>
                          <a:rPr lang="en-US" altLang="zh-CN">
                            <a:solidFill>
                              <a:schemeClr val="tx1"/>
                            </a:solidFill>
                            <a:latin typeface="Cambria Math" panose="02040503050406030204" pitchFamily="18" charset="0"/>
                          </a:rPr>
                          <m:t>C</m:t>
                        </m:r>
                      </m:sub>
                    </m:sSub>
                  </m:oMath>
                </a14:m>
                <a:r>
                  <a:rPr lang="en-US" altLang="zh-CN" dirty="0">
                    <a:solidFill>
                      <a:schemeClr val="tx1"/>
                    </a:solidFill>
                    <a:latin typeface="Arial" charset="0"/>
                  </a:rPr>
                  <a:t> when SIF </a:t>
                </a:r>
                <a:r>
                  <a:rPr lang="en-US" altLang="zh-CN" dirty="0">
                    <a:latin typeface="Arial" charset="0"/>
                  </a:rPr>
                  <a:t>i</a:t>
                </a:r>
                <a:r>
                  <a:rPr lang="en-US" altLang="zh-CN" dirty="0">
                    <a:solidFill>
                      <a:schemeClr val="tx1"/>
                    </a:solidFill>
                    <a:latin typeface="Arial" charset="0"/>
                  </a:rPr>
                  <a:t>nstructions commit.</a:t>
                </a:r>
              </a:p>
              <a:p>
                <a:pPr>
                  <a:lnSpc>
                    <a:spcPct val="150000"/>
                  </a:lnSpc>
                  <a:spcAft>
                    <a:spcPts val="600"/>
                  </a:spcAft>
                </a:pPr>
                <a:r>
                  <a:rPr lang="en-US" altLang="zh-CN" dirty="0">
                    <a:solidFill>
                      <a:srgbClr val="FFFF00"/>
                    </a:solidFill>
                    <a:latin typeface="Arial" charset="0"/>
                  </a:rPr>
                  <a:t>Constraint 2 (QED-consistent start for analysis)</a:t>
                </a:r>
              </a:p>
              <a:p>
                <a:pPr lvl="1">
                  <a:lnSpc>
                    <a:spcPct val="150000"/>
                  </a:lnSpc>
                  <a:spcAft>
                    <a:spcPts val="600"/>
                  </a:spcAft>
                </a:pPr>
                <a:r>
                  <a:rPr lang="en-US" altLang="zh-CN" dirty="0">
                    <a:solidFill>
                      <a:schemeClr val="tx1"/>
                    </a:solidFill>
                  </a:rPr>
                  <a:t>At </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m:rPr>
                            <m:sty m:val="p"/>
                          </m:rPr>
                          <a:rPr lang="en-US" altLang="zh-CN" b="0" i="0" smtClean="0">
                            <a:solidFill>
                              <a:schemeClr val="tx1"/>
                            </a:solidFill>
                            <a:latin typeface="Cambria Math" panose="02040503050406030204" pitchFamily="18" charset="0"/>
                          </a:rPr>
                          <m:t>T</m:t>
                        </m:r>
                      </m:e>
                      <m:sub>
                        <m:r>
                          <m:rPr>
                            <m:sty m:val="p"/>
                          </m:rPr>
                          <a:rPr lang="en-US" altLang="zh-CN" b="0" i="0" smtClean="0">
                            <a:solidFill>
                              <a:schemeClr val="tx1"/>
                            </a:solidFill>
                            <a:latin typeface="Cambria Math" panose="02040503050406030204" pitchFamily="18" charset="0"/>
                          </a:rPr>
                          <m:t>C</m:t>
                        </m:r>
                      </m:sub>
                    </m:sSub>
                  </m:oMath>
                </a14:m>
                <a:r>
                  <a:rPr lang="en-US" altLang="zh-CN" dirty="0">
                    <a:solidFill>
                      <a:schemeClr val="tx1"/>
                    </a:solidFill>
                    <a:latin typeface="Arial" charset="0"/>
                  </a:rPr>
                  <a:t> architectural state QED-consistent.</a:t>
                </a:r>
              </a:p>
              <a:p>
                <a:pPr lvl="1">
                  <a:lnSpc>
                    <a:spcPct val="150000"/>
                  </a:lnSpc>
                  <a:spcAft>
                    <a:spcPts val="600"/>
                  </a:spcAft>
                </a:pPr>
                <a:r>
                  <a:rPr lang="en-US" altLang="zh-CN" dirty="0">
                    <a:latin typeface="Arial" charset="0"/>
                  </a:rPr>
                  <a:t>(Formal analysis begins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T</m:t>
                        </m:r>
                      </m:e>
                      <m:sub>
                        <m:r>
                          <m:rPr>
                            <m:sty m:val="p"/>
                          </m:rPr>
                          <a:rPr lang="en-US" altLang="zh-CN">
                            <a:latin typeface="Cambria Math" panose="02040503050406030204" pitchFamily="18" charset="0"/>
                          </a:rPr>
                          <m:t>C</m:t>
                        </m:r>
                      </m:sub>
                    </m:sSub>
                  </m:oMath>
                </a14:m>
                <a:r>
                  <a:rPr lang="en-US" altLang="zh-CN" dirty="0">
                    <a:latin typeface="Arial" charset="0"/>
                  </a:rPr>
                  <a:t>).</a:t>
                </a:r>
              </a:p>
              <a:p>
                <a:pPr lvl="1">
                  <a:lnSpc>
                    <a:spcPct val="150000"/>
                  </a:lnSpc>
                  <a:spcAft>
                    <a:spcPts val="600"/>
                  </a:spcAft>
                </a:pPr>
                <a:endParaRPr lang="en-US" altLang="zh-CN" sz="2800" dirty="0">
                  <a:solidFill>
                    <a:srgbClr val="FFFF00"/>
                  </a:solidFill>
                  <a:latin typeface="Arial" charset="0"/>
                </a:endParaRPr>
              </a:p>
            </p:txBody>
          </p:sp>
        </mc:Choice>
        <mc:Fallback xmlns="">
          <p:sp>
            <p:nvSpPr>
              <p:cNvPr id="25" name="Content Placeholder 9"/>
              <p:cNvSpPr txBox="1">
                <a:spLocks noRot="1" noChangeAspect="1" noMove="1" noResize="1" noEditPoints="1" noAdjustHandles="1" noChangeArrowheads="1" noChangeShapeType="1" noTextEdit="1"/>
              </p:cNvSpPr>
              <p:nvPr/>
            </p:nvSpPr>
            <p:spPr bwMode="auto">
              <a:xfrm>
                <a:off x="266699" y="846190"/>
                <a:ext cx="8699501" cy="5186456"/>
              </a:xfrm>
              <a:prstGeom prst="rect">
                <a:avLst/>
              </a:prstGeom>
              <a:blipFill>
                <a:blip r:embed="rId3"/>
                <a:stretch>
                  <a:fillRect l="-292"/>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2F8FF949-70D8-D949-8505-D39923903897}"/>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26</a:t>
            </a:fld>
            <a:endParaRPr lang="en-US" sz="1800" dirty="0">
              <a:solidFill>
                <a:srgbClr val="FFFFFF"/>
              </a:solidFill>
            </a:endParaRPr>
          </a:p>
        </p:txBody>
      </p:sp>
    </p:spTree>
    <p:extLst>
      <p:ext uri="{BB962C8B-B14F-4D97-AF65-F5344CB8AC3E}">
        <p14:creationId xmlns:p14="http://schemas.microsoft.com/office/powerpoint/2010/main" val="81921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138"/>
            <a:ext cx="8966200" cy="647700"/>
          </a:xfrm>
        </p:spPr>
        <p:txBody>
          <a:bodyPr>
            <a:spAutoFit/>
          </a:bodyPr>
          <a:lstStyle/>
          <a:p>
            <a:pPr>
              <a:lnSpc>
                <a:spcPct val="100000"/>
              </a:lnSpc>
            </a:pPr>
            <a:r>
              <a:rPr lang="en-US" dirty="0">
                <a:solidFill>
                  <a:srgbClr val="D5EBFF"/>
                </a:solidFill>
                <a:latin typeface="Arial" charset="0"/>
              </a:rPr>
              <a:t>QED-Constraints on Starting State (2)</a:t>
            </a:r>
          </a:p>
        </p:txBody>
      </p:sp>
      <mc:AlternateContent xmlns:mc="http://schemas.openxmlformats.org/markup-compatibility/2006" xmlns:a14="http://schemas.microsoft.com/office/drawing/2010/main">
        <mc:Choice Requires="a14">
          <p:sp>
            <p:nvSpPr>
              <p:cNvPr id="25" name="Content Placeholder 9"/>
              <p:cNvSpPr txBox="1">
                <a:spLocks/>
              </p:cNvSpPr>
              <p:nvPr/>
            </p:nvSpPr>
            <p:spPr bwMode="auto">
              <a:xfrm>
                <a:off x="266699" y="846190"/>
                <a:ext cx="8699501" cy="5694310"/>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a:lnSpc>
                    <a:spcPct val="150000"/>
                  </a:lnSpc>
                  <a:spcAft>
                    <a:spcPts val="600"/>
                  </a:spcAft>
                </a:pPr>
                <a:r>
                  <a:rPr lang="en-US" altLang="zh-CN" dirty="0">
                    <a:solidFill>
                      <a:srgbClr val="FFFF00"/>
                    </a:solidFill>
                    <a:latin typeface="Arial" charset="0"/>
                  </a:rPr>
                  <a:t>Constraint 3 (Data availability during formal analysis)</a:t>
                </a:r>
              </a:p>
              <a:p>
                <a:pPr lvl="1">
                  <a:lnSpc>
                    <a:spcPct val="150000"/>
                  </a:lnSpc>
                  <a:spcAft>
                    <a:spcPts val="600"/>
                  </a:spcAft>
                </a:pPr>
                <a:r>
                  <a:rPr lang="en-US" altLang="zh-CN" dirty="0">
                    <a:solidFill>
                      <a:schemeClr val="tx1"/>
                    </a:solidFill>
                    <a:latin typeface="Arial" charset="0"/>
                  </a:rPr>
                  <a:t>If data available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T</m:t>
                        </m:r>
                      </m:e>
                      <m:sub>
                        <m:r>
                          <m:rPr>
                            <m:sty m:val="p"/>
                          </m:rPr>
                          <a:rPr lang="en-US" altLang="zh-CN">
                            <a:latin typeface="Cambria Math" panose="02040503050406030204" pitchFamily="18" charset="0"/>
                          </a:rPr>
                          <m:t>C</m:t>
                        </m:r>
                      </m:sub>
                    </m:sSub>
                  </m:oMath>
                </a14:m>
                <a:r>
                  <a:rPr lang="en-US" altLang="zh-CN" dirty="0">
                    <a:solidFill>
                      <a:schemeClr val="tx1"/>
                    </a:solidFill>
                    <a:latin typeface="Arial" charset="0"/>
                  </a:rPr>
                  <a:t>, same data is used.</a:t>
                </a:r>
              </a:p>
              <a:p>
                <a:pPr lvl="1">
                  <a:lnSpc>
                    <a:spcPct val="150000"/>
                  </a:lnSpc>
                  <a:spcAft>
                    <a:spcPts val="600"/>
                  </a:spcAft>
                </a:pPr>
                <a:r>
                  <a:rPr lang="en-US" altLang="zh-CN" dirty="0">
                    <a:latin typeface="Arial" charset="0"/>
                  </a:rPr>
                  <a:t>If not, waiting on earlier SQED instruction.</a:t>
                </a:r>
                <a:endParaRPr lang="en-US" altLang="zh-CN" dirty="0">
                  <a:solidFill>
                    <a:schemeClr val="tx1"/>
                  </a:solidFill>
                  <a:latin typeface="Arial" charset="0"/>
                </a:endParaRPr>
              </a:p>
              <a:p>
                <a:pPr>
                  <a:lnSpc>
                    <a:spcPct val="150000"/>
                  </a:lnSpc>
                  <a:spcAft>
                    <a:spcPts val="600"/>
                  </a:spcAft>
                </a:pPr>
                <a:endParaRPr lang="en-US" altLang="zh-CN" dirty="0">
                  <a:solidFill>
                    <a:srgbClr val="FFFF00"/>
                  </a:solidFill>
                  <a:latin typeface="Arial" charset="0"/>
                </a:endParaRPr>
              </a:p>
              <a:p>
                <a:pPr>
                  <a:lnSpc>
                    <a:spcPct val="150000"/>
                  </a:lnSpc>
                  <a:spcAft>
                    <a:spcPts val="600"/>
                  </a:spcAft>
                </a:pPr>
                <a:r>
                  <a:rPr lang="en-US" altLang="zh-CN" dirty="0">
                    <a:solidFill>
                      <a:srgbClr val="FFFF00"/>
                    </a:solidFill>
                    <a:latin typeface="Arial" charset="0"/>
                  </a:rPr>
                  <a:t>Example</a:t>
                </a:r>
              </a:p>
              <a:p>
                <a:pPr lvl="1">
                  <a:lnSpc>
                    <a:spcPct val="150000"/>
                  </a:lnSpc>
                  <a:spcAft>
                    <a:spcPts val="600"/>
                  </a:spcAft>
                </a:pPr>
                <a:r>
                  <a:rPr lang="en-US" altLang="zh-CN" dirty="0">
                    <a:solidFill>
                      <a:schemeClr val="tx1"/>
                    </a:solidFill>
                  </a:rPr>
                  <a:t>At </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m:rPr>
                            <m:sty m:val="p"/>
                          </m:rPr>
                          <a:rPr lang="en-US" altLang="zh-CN" b="0" i="0" smtClean="0">
                            <a:solidFill>
                              <a:schemeClr val="tx1"/>
                            </a:solidFill>
                            <a:latin typeface="Cambria Math" panose="02040503050406030204" pitchFamily="18" charset="0"/>
                          </a:rPr>
                          <m:t>T</m:t>
                        </m:r>
                      </m:e>
                      <m:sub>
                        <m:r>
                          <m:rPr>
                            <m:sty m:val="p"/>
                          </m:rPr>
                          <a:rPr lang="en-US" altLang="zh-CN" b="0" i="0" smtClean="0">
                            <a:solidFill>
                              <a:schemeClr val="tx1"/>
                            </a:solidFill>
                            <a:latin typeface="Cambria Math" panose="02040503050406030204" pitchFamily="18" charset="0"/>
                          </a:rPr>
                          <m:t>C</m:t>
                        </m:r>
                      </m:sub>
                    </m:sSub>
                  </m:oMath>
                </a14:m>
                <a:r>
                  <a:rPr lang="en-US" altLang="zh-CN" dirty="0">
                    <a:solidFill>
                      <a:schemeClr val="tx1"/>
                    </a:solidFill>
                    <a:latin typeface="Arial" charset="0"/>
                  </a:rPr>
                  <a:t> let R1=5.</a:t>
                </a:r>
              </a:p>
              <a:p>
                <a:pPr lvl="1">
                  <a:lnSpc>
                    <a:spcPct val="150000"/>
                  </a:lnSpc>
                  <a:spcAft>
                    <a:spcPts val="600"/>
                  </a:spcAft>
                </a:pPr>
                <a:r>
                  <a:rPr lang="en-US" altLang="zh-CN" dirty="0">
                    <a:latin typeface="Arial" charset="0"/>
                  </a:rPr>
                  <a:t>SQED Instructions: R2=R1+2; R3=R2+1.</a:t>
                </a:r>
              </a:p>
              <a:p>
                <a:pPr lvl="1">
                  <a:lnSpc>
                    <a:spcPct val="150000"/>
                  </a:lnSpc>
                  <a:spcAft>
                    <a:spcPts val="600"/>
                  </a:spcAft>
                </a:pPr>
                <a:r>
                  <a:rPr lang="en-US" altLang="zh-CN" dirty="0">
                    <a:solidFill>
                      <a:schemeClr val="tx1"/>
                    </a:solidFill>
                    <a:latin typeface="Arial" charset="0"/>
                  </a:rPr>
                  <a:t>‘5’ is used for R1. </a:t>
                </a:r>
              </a:p>
              <a:p>
                <a:pPr lvl="1">
                  <a:lnSpc>
                    <a:spcPct val="150000"/>
                  </a:lnSpc>
                  <a:spcAft>
                    <a:spcPts val="600"/>
                  </a:spcAft>
                </a:pPr>
                <a:r>
                  <a:rPr lang="en-US" altLang="zh-CN" dirty="0">
                    <a:solidFill>
                      <a:schemeClr val="tx1"/>
                    </a:solidFill>
                    <a:latin typeface="Arial" charset="0"/>
                  </a:rPr>
                  <a:t>R3 waits for resulting </a:t>
                </a:r>
                <a:r>
                  <a:rPr lang="en-US" altLang="zh-CN" dirty="0">
                    <a:latin typeface="Arial" charset="0"/>
                  </a:rPr>
                  <a:t>R2.</a:t>
                </a:r>
                <a:endParaRPr lang="en-US" altLang="zh-CN" dirty="0">
                  <a:solidFill>
                    <a:schemeClr val="tx1"/>
                  </a:solidFill>
                  <a:latin typeface="Arial" charset="0"/>
                </a:endParaRPr>
              </a:p>
              <a:p>
                <a:pPr lvl="1">
                  <a:lnSpc>
                    <a:spcPct val="150000"/>
                  </a:lnSpc>
                  <a:spcAft>
                    <a:spcPts val="600"/>
                  </a:spcAft>
                </a:pPr>
                <a:endParaRPr lang="en-US" altLang="zh-CN" sz="2800" dirty="0">
                  <a:solidFill>
                    <a:srgbClr val="FFFF00"/>
                  </a:solidFill>
                  <a:latin typeface="Arial" charset="0"/>
                </a:endParaRPr>
              </a:p>
            </p:txBody>
          </p:sp>
        </mc:Choice>
        <mc:Fallback xmlns="">
          <p:sp>
            <p:nvSpPr>
              <p:cNvPr id="25" name="Content Placeholder 9"/>
              <p:cNvSpPr txBox="1">
                <a:spLocks noRot="1" noChangeAspect="1" noMove="1" noResize="1" noEditPoints="1" noAdjustHandles="1" noChangeArrowheads="1" noChangeShapeType="1" noTextEdit="1"/>
              </p:cNvSpPr>
              <p:nvPr/>
            </p:nvSpPr>
            <p:spPr bwMode="auto">
              <a:xfrm>
                <a:off x="266699" y="846190"/>
                <a:ext cx="8699501" cy="5694310"/>
              </a:xfrm>
              <a:prstGeom prst="rect">
                <a:avLst/>
              </a:prstGeom>
              <a:blipFill>
                <a:blip r:embed="rId3"/>
                <a:stretch>
                  <a:fillRect l="-292" b="-22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CA782166-DC03-5544-B7E7-2919048B5DB8}"/>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27</a:t>
            </a:fld>
            <a:endParaRPr lang="en-US" sz="1800" dirty="0">
              <a:solidFill>
                <a:srgbClr val="FFFFFF"/>
              </a:solidFill>
            </a:endParaRPr>
          </a:p>
        </p:txBody>
      </p:sp>
    </p:spTree>
    <p:extLst>
      <p:ext uri="{BB962C8B-B14F-4D97-AF65-F5344CB8AC3E}">
        <p14:creationId xmlns:p14="http://schemas.microsoft.com/office/powerpoint/2010/main" val="1913864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Illustration of QED-Constraints</a:t>
            </a:r>
          </a:p>
        </p:txBody>
      </p:sp>
      <p:sp>
        <p:nvSpPr>
          <p:cNvPr id="28" name="TextBox 27">
            <a:extLst>
              <a:ext uri="{FF2B5EF4-FFF2-40B4-BE49-F238E27FC236}">
                <a16:creationId xmlns:a16="http://schemas.microsoft.com/office/drawing/2014/main" id="{D293D539-E0B5-7440-BB97-EE153C4DAF05}"/>
              </a:ext>
            </a:extLst>
          </p:cNvPr>
          <p:cNvSpPr txBox="1"/>
          <p:nvPr/>
        </p:nvSpPr>
        <p:spPr>
          <a:xfrm>
            <a:off x="1856204" y="961755"/>
            <a:ext cx="825867" cy="400110"/>
          </a:xfrm>
          <a:prstGeom prst="rect">
            <a:avLst/>
          </a:prstGeom>
          <a:noFill/>
          <a:ln w="25400">
            <a:solidFill>
              <a:srgbClr val="18FDFF"/>
            </a:solidFill>
          </a:ln>
        </p:spPr>
        <p:txBody>
          <a:bodyPr wrap="none" rtlCol="0">
            <a:spAutoFit/>
          </a:bodyPr>
          <a:lstStyle/>
          <a:p>
            <a:pPr algn="ctr"/>
            <a:r>
              <a:rPr lang="en-US" dirty="0"/>
              <a:t>Fetch</a:t>
            </a:r>
          </a:p>
        </p:txBody>
      </p:sp>
      <p:cxnSp>
        <p:nvCxnSpPr>
          <p:cNvPr id="29" name="Straight Arrow Connector 28">
            <a:extLst>
              <a:ext uri="{FF2B5EF4-FFF2-40B4-BE49-F238E27FC236}">
                <a16:creationId xmlns:a16="http://schemas.microsoft.com/office/drawing/2014/main" id="{1B12715D-1553-4446-86FD-DAC91BE06E25}"/>
              </a:ext>
            </a:extLst>
          </p:cNvPr>
          <p:cNvCxnSpPr>
            <a:endCxn id="30" idx="0"/>
          </p:cNvCxnSpPr>
          <p:nvPr/>
        </p:nvCxnSpPr>
        <p:spPr>
          <a:xfrm flipH="1">
            <a:off x="1583344" y="1752108"/>
            <a:ext cx="6366" cy="39299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00C5C30-498F-3B43-9DAB-23E1C5224F2F}"/>
              </a:ext>
            </a:extLst>
          </p:cNvPr>
          <p:cNvSpPr txBox="1"/>
          <p:nvPr/>
        </p:nvSpPr>
        <p:spPr>
          <a:xfrm>
            <a:off x="1180830" y="5682033"/>
            <a:ext cx="805028" cy="461665"/>
          </a:xfrm>
          <a:prstGeom prst="rect">
            <a:avLst/>
          </a:prstGeom>
          <a:noFill/>
        </p:spPr>
        <p:txBody>
          <a:bodyPr wrap="none" rtlCol="0">
            <a:spAutoFit/>
          </a:bodyPr>
          <a:lstStyle/>
          <a:p>
            <a:pPr algn="ctr"/>
            <a:r>
              <a:rPr lang="en-US" sz="2400" dirty="0"/>
              <a:t>Time</a:t>
            </a:r>
          </a:p>
        </p:txBody>
      </p:sp>
      <p:sp>
        <p:nvSpPr>
          <p:cNvPr id="32" name="TextBox 31">
            <a:extLst>
              <a:ext uri="{FF2B5EF4-FFF2-40B4-BE49-F238E27FC236}">
                <a16:creationId xmlns:a16="http://schemas.microsoft.com/office/drawing/2014/main" id="{3807497C-5064-3447-8275-970F10285EA2}"/>
              </a:ext>
            </a:extLst>
          </p:cNvPr>
          <p:cNvSpPr txBox="1"/>
          <p:nvPr/>
        </p:nvSpPr>
        <p:spPr>
          <a:xfrm>
            <a:off x="4553392" y="1908604"/>
            <a:ext cx="2246124" cy="400110"/>
          </a:xfrm>
          <a:prstGeom prst="rect">
            <a:avLst/>
          </a:prstGeom>
          <a:noFill/>
        </p:spPr>
        <p:txBody>
          <a:bodyPr wrap="square" rtlCol="0">
            <a:spAutoFit/>
          </a:bodyPr>
          <a:lstStyle/>
          <a:p>
            <a:pPr algn="ctr"/>
            <a:r>
              <a:rPr lang="en-US" i="1" dirty="0">
                <a:solidFill>
                  <a:srgbClr val="FFC000"/>
                </a:solidFill>
              </a:rPr>
              <a:t>MOV R1, #2</a:t>
            </a:r>
            <a:endParaRPr lang="en-US" i="1" baseline="-25000" dirty="0">
              <a:solidFill>
                <a:srgbClr val="FFC000"/>
              </a:solidFill>
            </a:endParaRPr>
          </a:p>
        </p:txBody>
      </p:sp>
      <p:sp>
        <p:nvSpPr>
          <p:cNvPr id="33" name="TextBox 32">
            <a:extLst>
              <a:ext uri="{FF2B5EF4-FFF2-40B4-BE49-F238E27FC236}">
                <a16:creationId xmlns:a16="http://schemas.microsoft.com/office/drawing/2014/main" id="{FD9EA5A3-DAAE-9140-9A8C-BFA52FADD73E}"/>
              </a:ext>
            </a:extLst>
          </p:cNvPr>
          <p:cNvSpPr txBox="1"/>
          <p:nvPr/>
        </p:nvSpPr>
        <p:spPr>
          <a:xfrm>
            <a:off x="-81935" y="1755242"/>
            <a:ext cx="1771289" cy="784830"/>
          </a:xfrm>
          <a:prstGeom prst="rect">
            <a:avLst/>
          </a:prstGeom>
          <a:noFill/>
        </p:spPr>
        <p:txBody>
          <a:bodyPr wrap="square" rtlCol="0">
            <a:spAutoFit/>
          </a:bodyPr>
          <a:lstStyle/>
          <a:p>
            <a:pPr algn="ctr"/>
            <a:r>
              <a:rPr lang="en-US" sz="1800" dirty="0"/>
              <a:t>Initialization</a:t>
            </a:r>
          </a:p>
          <a:p>
            <a:pPr algn="ctr"/>
            <a:r>
              <a:rPr lang="en-US" sz="1800" dirty="0">
                <a:solidFill>
                  <a:srgbClr val="FFC000"/>
                </a:solidFill>
              </a:rPr>
              <a:t>(SIF </a:t>
            </a:r>
            <a:r>
              <a:rPr lang="en-US" sz="1800" dirty="0" err="1">
                <a:solidFill>
                  <a:srgbClr val="FFC000"/>
                </a:solidFill>
              </a:rPr>
              <a:t>Insts</a:t>
            </a:r>
            <a:r>
              <a:rPr lang="en-US" sz="1800" dirty="0">
                <a:solidFill>
                  <a:srgbClr val="FFC000"/>
                </a:solidFill>
              </a:rPr>
              <a:t>)</a:t>
            </a:r>
          </a:p>
        </p:txBody>
      </p:sp>
      <p:sp>
        <p:nvSpPr>
          <p:cNvPr id="34" name="TextBox 33">
            <a:extLst>
              <a:ext uri="{FF2B5EF4-FFF2-40B4-BE49-F238E27FC236}">
                <a16:creationId xmlns:a16="http://schemas.microsoft.com/office/drawing/2014/main" id="{AD420BCF-A7BA-3C4C-98B6-E10E4D10C97D}"/>
              </a:ext>
            </a:extLst>
          </p:cNvPr>
          <p:cNvSpPr txBox="1"/>
          <p:nvPr/>
        </p:nvSpPr>
        <p:spPr>
          <a:xfrm>
            <a:off x="3139320" y="955989"/>
            <a:ext cx="1596912" cy="400110"/>
          </a:xfrm>
          <a:prstGeom prst="rect">
            <a:avLst/>
          </a:prstGeom>
          <a:noFill/>
          <a:ln w="25400">
            <a:solidFill>
              <a:srgbClr val="18FDFF"/>
            </a:solidFill>
          </a:ln>
        </p:spPr>
        <p:txBody>
          <a:bodyPr wrap="none" rtlCol="0">
            <a:spAutoFit/>
          </a:bodyPr>
          <a:lstStyle/>
          <a:p>
            <a:pPr algn="ctr"/>
            <a:r>
              <a:rPr lang="en-US" dirty="0"/>
              <a:t>Dispatch/EX</a:t>
            </a:r>
          </a:p>
        </p:txBody>
      </p:sp>
      <p:sp>
        <p:nvSpPr>
          <p:cNvPr id="35" name="TextBox 34">
            <a:extLst>
              <a:ext uri="{FF2B5EF4-FFF2-40B4-BE49-F238E27FC236}">
                <a16:creationId xmlns:a16="http://schemas.microsoft.com/office/drawing/2014/main" id="{CDB17CA6-4070-0A45-A963-AB1B86663FED}"/>
              </a:ext>
            </a:extLst>
          </p:cNvPr>
          <p:cNvSpPr txBox="1"/>
          <p:nvPr/>
        </p:nvSpPr>
        <p:spPr>
          <a:xfrm>
            <a:off x="5186469" y="955989"/>
            <a:ext cx="1067921" cy="400110"/>
          </a:xfrm>
          <a:prstGeom prst="rect">
            <a:avLst/>
          </a:prstGeom>
          <a:noFill/>
          <a:ln w="25400">
            <a:solidFill>
              <a:srgbClr val="18FDFF"/>
            </a:solidFill>
          </a:ln>
        </p:spPr>
        <p:txBody>
          <a:bodyPr wrap="none" rtlCol="0">
            <a:spAutoFit/>
          </a:bodyPr>
          <a:lstStyle/>
          <a:p>
            <a:pPr algn="ctr"/>
            <a:r>
              <a:rPr lang="en-US" dirty="0"/>
              <a:t>Commit</a:t>
            </a:r>
          </a:p>
        </p:txBody>
      </p:sp>
      <p:cxnSp>
        <p:nvCxnSpPr>
          <p:cNvPr id="36" name="Straight Connector 35">
            <a:extLst>
              <a:ext uri="{FF2B5EF4-FFF2-40B4-BE49-F238E27FC236}">
                <a16:creationId xmlns:a16="http://schemas.microsoft.com/office/drawing/2014/main" id="{F2882C84-76EB-C34E-8193-6909FA2CF9C2}"/>
              </a:ext>
            </a:extLst>
          </p:cNvPr>
          <p:cNvCxnSpPr/>
          <p:nvPr/>
        </p:nvCxnSpPr>
        <p:spPr>
          <a:xfrm flipH="1">
            <a:off x="1626827" y="3921044"/>
            <a:ext cx="4937760" cy="0"/>
          </a:xfrm>
          <a:prstGeom prst="line">
            <a:avLst/>
          </a:prstGeom>
          <a:ln w="317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ABDF0A9-D7BC-2C4C-8230-53F5A26E8D1A}"/>
              </a:ext>
            </a:extLst>
          </p:cNvPr>
          <p:cNvCxnSpPr/>
          <p:nvPr/>
        </p:nvCxnSpPr>
        <p:spPr>
          <a:xfrm flipH="1">
            <a:off x="1589711" y="1752108"/>
            <a:ext cx="4937760" cy="0"/>
          </a:xfrm>
          <a:prstGeom prst="line">
            <a:avLst/>
          </a:prstGeom>
          <a:ln w="317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00AA84A-2A13-7F4F-8B2D-ED40B4A0B952}"/>
              </a:ext>
            </a:extLst>
          </p:cNvPr>
          <p:cNvSpPr txBox="1"/>
          <p:nvPr/>
        </p:nvSpPr>
        <p:spPr>
          <a:xfrm>
            <a:off x="-81935" y="2720388"/>
            <a:ext cx="1771289" cy="400110"/>
          </a:xfrm>
          <a:prstGeom prst="rect">
            <a:avLst/>
          </a:prstGeom>
          <a:noFill/>
        </p:spPr>
        <p:txBody>
          <a:bodyPr wrap="square" rtlCol="0">
            <a:spAutoFit/>
          </a:bodyPr>
          <a:lstStyle/>
          <a:p>
            <a:r>
              <a:rPr lang="en-US" dirty="0">
                <a:latin typeface="+mn-lt"/>
              </a:rPr>
              <a:t>Cycle 1</a:t>
            </a:r>
          </a:p>
        </p:txBody>
      </p:sp>
      <p:sp>
        <p:nvSpPr>
          <p:cNvPr id="8" name="TextBox 7">
            <a:extLst>
              <a:ext uri="{FF2B5EF4-FFF2-40B4-BE49-F238E27FC236}">
                <a16:creationId xmlns:a16="http://schemas.microsoft.com/office/drawing/2014/main" id="{BFFE0543-69D7-D24B-9487-ADFC08075F99}"/>
              </a:ext>
            </a:extLst>
          </p:cNvPr>
          <p:cNvSpPr txBox="1"/>
          <p:nvPr/>
        </p:nvSpPr>
        <p:spPr>
          <a:xfrm>
            <a:off x="-69556" y="3419786"/>
            <a:ext cx="1771289" cy="400110"/>
          </a:xfrm>
          <a:prstGeom prst="rect">
            <a:avLst/>
          </a:prstGeom>
          <a:noFill/>
        </p:spPr>
        <p:txBody>
          <a:bodyPr wrap="square" rtlCol="0">
            <a:spAutoFit/>
          </a:bodyPr>
          <a:lstStyle/>
          <a:p>
            <a:pPr algn="ctr"/>
            <a:r>
              <a:rPr lang="en-US" dirty="0"/>
              <a:t>Cycle 2</a:t>
            </a:r>
          </a:p>
        </p:txBody>
      </p:sp>
      <p:sp>
        <p:nvSpPr>
          <p:cNvPr id="9" name="TextBox 8">
            <a:extLst>
              <a:ext uri="{FF2B5EF4-FFF2-40B4-BE49-F238E27FC236}">
                <a16:creationId xmlns:a16="http://schemas.microsoft.com/office/drawing/2014/main" id="{B1B654BF-3927-C549-9838-CBEE6661E50F}"/>
              </a:ext>
            </a:extLst>
          </p:cNvPr>
          <p:cNvSpPr txBox="1"/>
          <p:nvPr/>
        </p:nvSpPr>
        <p:spPr>
          <a:xfrm>
            <a:off x="-29693" y="1000930"/>
            <a:ext cx="1771289" cy="369332"/>
          </a:xfrm>
          <a:prstGeom prst="rect">
            <a:avLst/>
          </a:prstGeom>
          <a:noFill/>
        </p:spPr>
        <p:txBody>
          <a:bodyPr wrap="square" rtlCol="0">
            <a:spAutoFit/>
          </a:bodyPr>
          <a:lstStyle/>
          <a:p>
            <a:pPr algn="ctr"/>
            <a:r>
              <a:rPr lang="en-US" sz="1800" dirty="0"/>
              <a:t>Pipeline stages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A954BCE-22F8-ED4F-A896-A5FCA4BA64AB}"/>
                  </a:ext>
                </a:extLst>
              </p:cNvPr>
              <p:cNvSpPr txBox="1"/>
              <p:nvPr/>
            </p:nvSpPr>
            <p:spPr>
              <a:xfrm>
                <a:off x="-77227" y="4093948"/>
                <a:ext cx="1771289" cy="400110"/>
              </a:xfrm>
              <a:prstGeom prst="rect">
                <a:avLst/>
              </a:prstGeom>
              <a:noFill/>
            </p:spPr>
            <p:txBody>
              <a:bodyPr wrap="square" rtlCol="0">
                <a:spAutoFit/>
              </a:bodyPr>
              <a:lstStyle/>
              <a:p>
                <a:r>
                  <a:rPr lang="en-US" dirty="0">
                    <a:solidFill>
                      <a:srgbClr val="FF40FF"/>
                    </a:solidFill>
                  </a:rPr>
                  <a:t>Cycle 3 (</a:t>
                </a:r>
                <a14:m>
                  <m:oMath xmlns:m="http://schemas.openxmlformats.org/officeDocument/2006/math">
                    <m:sSub>
                      <m:sSubPr>
                        <m:ctrlPr>
                          <a:rPr lang="en-US" altLang="zh-CN" i="1">
                            <a:solidFill>
                              <a:srgbClr val="FF40FF"/>
                            </a:solidFill>
                            <a:latin typeface="Cambria Math" panose="02040503050406030204" pitchFamily="18" charset="0"/>
                          </a:rPr>
                        </m:ctrlPr>
                      </m:sSubPr>
                      <m:e>
                        <m:r>
                          <m:rPr>
                            <m:sty m:val="p"/>
                          </m:rPr>
                          <a:rPr lang="en-US" altLang="zh-CN">
                            <a:solidFill>
                              <a:srgbClr val="FF40FF"/>
                            </a:solidFill>
                            <a:latin typeface="Cambria Math" panose="02040503050406030204" pitchFamily="18" charset="0"/>
                          </a:rPr>
                          <m:t>T</m:t>
                        </m:r>
                      </m:e>
                      <m:sub>
                        <m:r>
                          <m:rPr>
                            <m:sty m:val="p"/>
                          </m:rPr>
                          <a:rPr lang="en-US" altLang="zh-CN">
                            <a:solidFill>
                              <a:srgbClr val="FF40FF"/>
                            </a:solidFill>
                            <a:latin typeface="Cambria Math" panose="02040503050406030204" pitchFamily="18" charset="0"/>
                          </a:rPr>
                          <m:t>C</m:t>
                        </m:r>
                      </m:sub>
                    </m:sSub>
                  </m:oMath>
                </a14:m>
                <a:r>
                  <a:rPr lang="en-US" dirty="0">
                    <a:solidFill>
                      <a:srgbClr val="FF40FF"/>
                    </a:solidFill>
                  </a:rPr>
                  <a:t>)</a:t>
                </a:r>
              </a:p>
            </p:txBody>
          </p:sp>
        </mc:Choice>
        <mc:Fallback xmlns="">
          <p:sp>
            <p:nvSpPr>
              <p:cNvPr id="10" name="TextBox 9">
                <a:extLst>
                  <a:ext uri="{FF2B5EF4-FFF2-40B4-BE49-F238E27FC236}">
                    <a16:creationId xmlns:a16="http://schemas.microsoft.com/office/drawing/2014/main" id="{0A954BCE-22F8-ED4F-A896-A5FCA4BA64AB}"/>
                  </a:ext>
                </a:extLst>
              </p:cNvPr>
              <p:cNvSpPr txBox="1">
                <a:spLocks noRot="1" noChangeAspect="1" noMove="1" noResize="1" noEditPoints="1" noAdjustHandles="1" noChangeArrowheads="1" noChangeShapeType="1" noTextEdit="1"/>
              </p:cNvSpPr>
              <p:nvPr/>
            </p:nvSpPr>
            <p:spPr>
              <a:xfrm>
                <a:off x="-77227" y="4093948"/>
                <a:ext cx="1771289" cy="400110"/>
              </a:xfrm>
              <a:prstGeom prst="rect">
                <a:avLst/>
              </a:prstGeom>
              <a:blipFill>
                <a:blip r:embed="rId3"/>
                <a:stretch>
                  <a:fillRect t="-6061" b="-24242"/>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F54851B-EBBF-814B-9684-E0496F99B609}"/>
              </a:ext>
            </a:extLst>
          </p:cNvPr>
          <p:cNvSpPr txBox="1"/>
          <p:nvPr/>
        </p:nvSpPr>
        <p:spPr>
          <a:xfrm>
            <a:off x="7551332" y="981544"/>
            <a:ext cx="782587" cy="400110"/>
          </a:xfrm>
          <a:prstGeom prst="rect">
            <a:avLst/>
          </a:prstGeom>
          <a:noFill/>
          <a:ln w="25400">
            <a:solidFill>
              <a:srgbClr val="18FDFF"/>
            </a:solidFill>
          </a:ln>
        </p:spPr>
        <p:txBody>
          <a:bodyPr wrap="none" rtlCol="0">
            <a:spAutoFit/>
          </a:bodyPr>
          <a:lstStyle/>
          <a:p>
            <a:pPr algn="ctr"/>
            <a:r>
              <a:rPr lang="en-US" dirty="0"/>
              <a:t>State</a:t>
            </a:r>
          </a:p>
        </p:txBody>
      </p:sp>
      <p:cxnSp>
        <p:nvCxnSpPr>
          <p:cNvPr id="12" name="Straight Connector 11">
            <a:extLst>
              <a:ext uri="{FF2B5EF4-FFF2-40B4-BE49-F238E27FC236}">
                <a16:creationId xmlns:a16="http://schemas.microsoft.com/office/drawing/2014/main" id="{341BD624-8230-244D-8C1A-F1B698CD6B0C}"/>
              </a:ext>
            </a:extLst>
          </p:cNvPr>
          <p:cNvCxnSpPr/>
          <p:nvPr/>
        </p:nvCxnSpPr>
        <p:spPr>
          <a:xfrm flipH="1">
            <a:off x="1583344" y="3245755"/>
            <a:ext cx="4937760" cy="0"/>
          </a:xfrm>
          <a:prstGeom prst="line">
            <a:avLst/>
          </a:prstGeom>
          <a:ln w="317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DF3B7E6-7622-D84F-9640-1E247F201E0E}"/>
              </a:ext>
            </a:extLst>
          </p:cNvPr>
          <p:cNvCxnSpPr/>
          <p:nvPr/>
        </p:nvCxnSpPr>
        <p:spPr>
          <a:xfrm flipH="1">
            <a:off x="1626827" y="2516175"/>
            <a:ext cx="4937760" cy="0"/>
          </a:xfrm>
          <a:prstGeom prst="line">
            <a:avLst/>
          </a:prstGeom>
          <a:ln w="317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D91BDC-9027-D743-BE60-F1D57EFBD2DC}"/>
              </a:ext>
            </a:extLst>
          </p:cNvPr>
          <p:cNvCxnSpPr/>
          <p:nvPr/>
        </p:nvCxnSpPr>
        <p:spPr>
          <a:xfrm flipH="1">
            <a:off x="1583344" y="4642349"/>
            <a:ext cx="4937760" cy="0"/>
          </a:xfrm>
          <a:prstGeom prst="line">
            <a:avLst/>
          </a:prstGeom>
          <a:ln w="317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311957F-F305-1446-AFF4-2D70EAAB94A9}"/>
              </a:ext>
            </a:extLst>
          </p:cNvPr>
          <p:cNvSpPr txBox="1"/>
          <p:nvPr/>
        </p:nvSpPr>
        <p:spPr>
          <a:xfrm>
            <a:off x="-59338" y="4879002"/>
            <a:ext cx="1771289" cy="400110"/>
          </a:xfrm>
          <a:prstGeom prst="rect">
            <a:avLst/>
          </a:prstGeom>
          <a:noFill/>
        </p:spPr>
        <p:txBody>
          <a:bodyPr wrap="square" rtlCol="0">
            <a:spAutoFit/>
          </a:bodyPr>
          <a:lstStyle/>
          <a:p>
            <a:pPr algn="ctr"/>
            <a:r>
              <a:rPr lang="en-US" dirty="0"/>
              <a:t>Cycle 4</a:t>
            </a:r>
          </a:p>
        </p:txBody>
      </p:sp>
      <p:cxnSp>
        <p:nvCxnSpPr>
          <p:cNvPr id="16" name="Straight Connector 15">
            <a:extLst>
              <a:ext uri="{FF2B5EF4-FFF2-40B4-BE49-F238E27FC236}">
                <a16:creationId xmlns:a16="http://schemas.microsoft.com/office/drawing/2014/main" id="{14840AFB-191A-2C42-9518-D9C35E34869D}"/>
              </a:ext>
            </a:extLst>
          </p:cNvPr>
          <p:cNvCxnSpPr/>
          <p:nvPr/>
        </p:nvCxnSpPr>
        <p:spPr>
          <a:xfrm flipH="1">
            <a:off x="1589710" y="5380541"/>
            <a:ext cx="4937760" cy="0"/>
          </a:xfrm>
          <a:prstGeom prst="line">
            <a:avLst/>
          </a:prstGeom>
          <a:ln w="317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44558F5-9FA7-F844-891B-35BB0233D76C}"/>
              </a:ext>
            </a:extLst>
          </p:cNvPr>
          <p:cNvSpPr txBox="1"/>
          <p:nvPr/>
        </p:nvSpPr>
        <p:spPr>
          <a:xfrm>
            <a:off x="3010209" y="1903122"/>
            <a:ext cx="1787939" cy="400110"/>
          </a:xfrm>
          <a:prstGeom prst="rect">
            <a:avLst/>
          </a:prstGeom>
          <a:noFill/>
        </p:spPr>
        <p:txBody>
          <a:bodyPr wrap="square" rtlCol="0">
            <a:spAutoFit/>
          </a:bodyPr>
          <a:lstStyle/>
          <a:p>
            <a:pPr algn="ctr"/>
            <a:r>
              <a:rPr lang="en-US" i="1" dirty="0">
                <a:solidFill>
                  <a:srgbClr val="FFC000"/>
                </a:solidFill>
              </a:rPr>
              <a:t>NOP</a:t>
            </a:r>
            <a:endParaRPr lang="en-US" i="1" baseline="-25000" dirty="0">
              <a:solidFill>
                <a:srgbClr val="FFC000"/>
              </a:solidFill>
            </a:endParaRPr>
          </a:p>
        </p:txBody>
      </p:sp>
      <p:sp>
        <p:nvSpPr>
          <p:cNvPr id="21" name="TextBox 20">
            <a:extLst>
              <a:ext uri="{FF2B5EF4-FFF2-40B4-BE49-F238E27FC236}">
                <a16:creationId xmlns:a16="http://schemas.microsoft.com/office/drawing/2014/main" id="{8112200A-A30A-5F4F-8395-E8F78E5A9B57}"/>
              </a:ext>
            </a:extLst>
          </p:cNvPr>
          <p:cNvSpPr txBox="1"/>
          <p:nvPr/>
        </p:nvSpPr>
        <p:spPr>
          <a:xfrm>
            <a:off x="6854330" y="1892206"/>
            <a:ext cx="2185215" cy="461665"/>
          </a:xfrm>
          <a:prstGeom prst="rect">
            <a:avLst/>
          </a:prstGeom>
          <a:noFill/>
          <a:ln>
            <a:noFill/>
          </a:ln>
        </p:spPr>
        <p:txBody>
          <a:bodyPr wrap="none" rtlCol="0">
            <a:spAutoFit/>
          </a:bodyPr>
          <a:lstStyle/>
          <a:p>
            <a:r>
              <a:rPr lang="en-US" sz="2400" dirty="0"/>
              <a:t>R1 = 3, R9 = 2</a:t>
            </a:r>
          </a:p>
        </p:txBody>
      </p:sp>
      <p:sp>
        <p:nvSpPr>
          <p:cNvPr id="22" name="TextBox 21">
            <a:extLst>
              <a:ext uri="{FF2B5EF4-FFF2-40B4-BE49-F238E27FC236}">
                <a16:creationId xmlns:a16="http://schemas.microsoft.com/office/drawing/2014/main" id="{5855E3BE-189A-7D45-8CB4-D22FDAB68FEC}"/>
              </a:ext>
            </a:extLst>
          </p:cNvPr>
          <p:cNvSpPr txBox="1"/>
          <p:nvPr/>
        </p:nvSpPr>
        <p:spPr>
          <a:xfrm>
            <a:off x="6854330" y="2678792"/>
            <a:ext cx="2185215" cy="461665"/>
          </a:xfrm>
          <a:prstGeom prst="rect">
            <a:avLst/>
          </a:prstGeom>
          <a:noFill/>
          <a:ln>
            <a:noFill/>
          </a:ln>
        </p:spPr>
        <p:txBody>
          <a:bodyPr wrap="none" rtlCol="0">
            <a:spAutoFit/>
          </a:bodyPr>
          <a:lstStyle/>
          <a:p>
            <a:r>
              <a:rPr lang="en-US" sz="2400" dirty="0"/>
              <a:t>R1 = 2, R9 = 2</a:t>
            </a:r>
          </a:p>
        </p:txBody>
      </p:sp>
      <p:sp>
        <p:nvSpPr>
          <p:cNvPr id="2" name="Rectangle 1">
            <a:extLst>
              <a:ext uri="{FF2B5EF4-FFF2-40B4-BE49-F238E27FC236}">
                <a16:creationId xmlns:a16="http://schemas.microsoft.com/office/drawing/2014/main" id="{955240FD-B768-9144-8204-1FBFCADAFAB1}"/>
              </a:ext>
            </a:extLst>
          </p:cNvPr>
          <p:cNvSpPr/>
          <p:nvPr/>
        </p:nvSpPr>
        <p:spPr>
          <a:xfrm>
            <a:off x="1673976" y="2708619"/>
            <a:ext cx="1282722" cy="400110"/>
          </a:xfrm>
          <a:prstGeom prst="rect">
            <a:avLst/>
          </a:prstGeom>
        </p:spPr>
        <p:txBody>
          <a:bodyPr wrap="none">
            <a:spAutoFit/>
          </a:bodyPr>
          <a:lstStyle/>
          <a:p>
            <a:r>
              <a:rPr lang="en-US" i="1" dirty="0"/>
              <a:t>R1=R1+5</a:t>
            </a:r>
          </a:p>
        </p:txBody>
      </p:sp>
      <p:sp>
        <p:nvSpPr>
          <p:cNvPr id="39" name="TextBox 38">
            <a:extLst>
              <a:ext uri="{FF2B5EF4-FFF2-40B4-BE49-F238E27FC236}">
                <a16:creationId xmlns:a16="http://schemas.microsoft.com/office/drawing/2014/main" id="{9A443E88-06F3-F949-B18A-4F507D35B5EC}"/>
              </a:ext>
            </a:extLst>
          </p:cNvPr>
          <p:cNvSpPr txBox="1"/>
          <p:nvPr/>
        </p:nvSpPr>
        <p:spPr>
          <a:xfrm>
            <a:off x="1375167" y="1908604"/>
            <a:ext cx="1787939" cy="400110"/>
          </a:xfrm>
          <a:prstGeom prst="rect">
            <a:avLst/>
          </a:prstGeom>
          <a:noFill/>
        </p:spPr>
        <p:txBody>
          <a:bodyPr wrap="square" rtlCol="0">
            <a:spAutoFit/>
          </a:bodyPr>
          <a:lstStyle/>
          <a:p>
            <a:pPr algn="ctr"/>
            <a:r>
              <a:rPr lang="en-US" i="1" dirty="0">
                <a:solidFill>
                  <a:srgbClr val="FFC000"/>
                </a:solidFill>
              </a:rPr>
              <a:t>NOP</a:t>
            </a:r>
            <a:endParaRPr lang="en-US" i="1" baseline="-25000" dirty="0">
              <a:solidFill>
                <a:srgbClr val="FFC000"/>
              </a:solidFill>
            </a:endParaRPr>
          </a:p>
        </p:txBody>
      </p:sp>
      <p:sp>
        <p:nvSpPr>
          <p:cNvPr id="40" name="TextBox 39">
            <a:extLst>
              <a:ext uri="{FF2B5EF4-FFF2-40B4-BE49-F238E27FC236}">
                <a16:creationId xmlns:a16="http://schemas.microsoft.com/office/drawing/2014/main" id="{A22058C0-24BF-714D-A4DE-9D4EAF79EA7B}"/>
              </a:ext>
            </a:extLst>
          </p:cNvPr>
          <p:cNvSpPr txBox="1"/>
          <p:nvPr/>
        </p:nvSpPr>
        <p:spPr>
          <a:xfrm>
            <a:off x="4736232" y="2698405"/>
            <a:ext cx="1787939" cy="400110"/>
          </a:xfrm>
          <a:prstGeom prst="rect">
            <a:avLst/>
          </a:prstGeom>
          <a:noFill/>
        </p:spPr>
        <p:txBody>
          <a:bodyPr wrap="square" rtlCol="0">
            <a:spAutoFit/>
          </a:bodyPr>
          <a:lstStyle/>
          <a:p>
            <a:pPr algn="ctr"/>
            <a:r>
              <a:rPr lang="en-US" i="1" dirty="0">
                <a:solidFill>
                  <a:srgbClr val="FFC000"/>
                </a:solidFill>
              </a:rPr>
              <a:t>NOP</a:t>
            </a:r>
            <a:endParaRPr lang="en-US" i="1" baseline="-25000" dirty="0">
              <a:solidFill>
                <a:srgbClr val="FFC000"/>
              </a:solidFill>
            </a:endParaRPr>
          </a:p>
        </p:txBody>
      </p:sp>
      <p:sp>
        <p:nvSpPr>
          <p:cNvPr id="41" name="TextBox 40">
            <a:extLst>
              <a:ext uri="{FF2B5EF4-FFF2-40B4-BE49-F238E27FC236}">
                <a16:creationId xmlns:a16="http://schemas.microsoft.com/office/drawing/2014/main" id="{045AED17-91B2-AD4C-951E-137A1831F6E9}"/>
              </a:ext>
            </a:extLst>
          </p:cNvPr>
          <p:cNvSpPr txBox="1"/>
          <p:nvPr/>
        </p:nvSpPr>
        <p:spPr>
          <a:xfrm>
            <a:off x="2954383" y="2702787"/>
            <a:ext cx="1787939" cy="400110"/>
          </a:xfrm>
          <a:prstGeom prst="rect">
            <a:avLst/>
          </a:prstGeom>
          <a:noFill/>
        </p:spPr>
        <p:txBody>
          <a:bodyPr wrap="square" rtlCol="0">
            <a:spAutoFit/>
          </a:bodyPr>
          <a:lstStyle/>
          <a:p>
            <a:pPr algn="ctr"/>
            <a:r>
              <a:rPr lang="en-US" i="1" dirty="0">
                <a:solidFill>
                  <a:srgbClr val="FFC000"/>
                </a:solidFill>
              </a:rPr>
              <a:t>NOP</a:t>
            </a:r>
            <a:endParaRPr lang="en-US" i="1" baseline="-25000" dirty="0">
              <a:solidFill>
                <a:srgbClr val="FFC000"/>
              </a:solidFill>
            </a:endParaRPr>
          </a:p>
        </p:txBody>
      </p:sp>
      <p:sp>
        <p:nvSpPr>
          <p:cNvPr id="42" name="TextBox 41">
            <a:extLst>
              <a:ext uri="{FF2B5EF4-FFF2-40B4-BE49-F238E27FC236}">
                <a16:creationId xmlns:a16="http://schemas.microsoft.com/office/drawing/2014/main" id="{82736325-A1FD-4C4C-BD90-E3F03C68BF87}"/>
              </a:ext>
            </a:extLst>
          </p:cNvPr>
          <p:cNvSpPr txBox="1"/>
          <p:nvPr/>
        </p:nvSpPr>
        <p:spPr>
          <a:xfrm>
            <a:off x="6850019" y="3368118"/>
            <a:ext cx="2185215" cy="461665"/>
          </a:xfrm>
          <a:prstGeom prst="rect">
            <a:avLst/>
          </a:prstGeom>
          <a:noFill/>
          <a:ln>
            <a:noFill/>
          </a:ln>
        </p:spPr>
        <p:txBody>
          <a:bodyPr wrap="none" rtlCol="0">
            <a:spAutoFit/>
          </a:bodyPr>
          <a:lstStyle/>
          <a:p>
            <a:r>
              <a:rPr lang="en-US" sz="2400" dirty="0"/>
              <a:t>R1 = 2, R9 = 2</a:t>
            </a:r>
          </a:p>
        </p:txBody>
      </p:sp>
      <p:sp>
        <p:nvSpPr>
          <p:cNvPr id="43" name="TextBox 42">
            <a:extLst>
              <a:ext uri="{FF2B5EF4-FFF2-40B4-BE49-F238E27FC236}">
                <a16:creationId xmlns:a16="http://schemas.microsoft.com/office/drawing/2014/main" id="{F6A43F10-9FAD-8446-A197-C001DB070981}"/>
              </a:ext>
            </a:extLst>
          </p:cNvPr>
          <p:cNvSpPr txBox="1"/>
          <p:nvPr/>
        </p:nvSpPr>
        <p:spPr>
          <a:xfrm>
            <a:off x="4718297" y="3368100"/>
            <a:ext cx="1787939" cy="400110"/>
          </a:xfrm>
          <a:prstGeom prst="rect">
            <a:avLst/>
          </a:prstGeom>
          <a:noFill/>
        </p:spPr>
        <p:txBody>
          <a:bodyPr wrap="square" rtlCol="0">
            <a:spAutoFit/>
          </a:bodyPr>
          <a:lstStyle/>
          <a:p>
            <a:pPr algn="ctr"/>
            <a:r>
              <a:rPr lang="en-US" i="1" dirty="0">
                <a:solidFill>
                  <a:srgbClr val="FFC000"/>
                </a:solidFill>
              </a:rPr>
              <a:t>NOP</a:t>
            </a:r>
            <a:endParaRPr lang="en-US" i="1" baseline="-25000" dirty="0">
              <a:solidFill>
                <a:srgbClr val="FFC000"/>
              </a:solidFill>
            </a:endParaRPr>
          </a:p>
        </p:txBody>
      </p:sp>
      <p:sp>
        <p:nvSpPr>
          <p:cNvPr id="44" name="Rectangle 43">
            <a:extLst>
              <a:ext uri="{FF2B5EF4-FFF2-40B4-BE49-F238E27FC236}">
                <a16:creationId xmlns:a16="http://schemas.microsoft.com/office/drawing/2014/main" id="{DA3DDCFF-4F44-1F4A-AB6E-415EF77A0E91}"/>
              </a:ext>
            </a:extLst>
          </p:cNvPr>
          <p:cNvSpPr/>
          <p:nvPr/>
        </p:nvSpPr>
        <p:spPr>
          <a:xfrm>
            <a:off x="3321396" y="3356098"/>
            <a:ext cx="1096774" cy="400110"/>
          </a:xfrm>
          <a:prstGeom prst="rect">
            <a:avLst/>
          </a:prstGeom>
        </p:spPr>
        <p:txBody>
          <a:bodyPr wrap="none">
            <a:spAutoFit/>
          </a:bodyPr>
          <a:lstStyle/>
          <a:p>
            <a:r>
              <a:rPr lang="en-US" i="1" dirty="0"/>
              <a:t>R1=2+5</a:t>
            </a:r>
          </a:p>
        </p:txBody>
      </p:sp>
      <p:sp>
        <p:nvSpPr>
          <p:cNvPr id="45" name="Rectangle 44">
            <a:extLst>
              <a:ext uri="{FF2B5EF4-FFF2-40B4-BE49-F238E27FC236}">
                <a16:creationId xmlns:a16="http://schemas.microsoft.com/office/drawing/2014/main" id="{7A9F274C-5555-8E46-AE62-105599068E07}"/>
              </a:ext>
            </a:extLst>
          </p:cNvPr>
          <p:cNvSpPr/>
          <p:nvPr/>
        </p:nvSpPr>
        <p:spPr>
          <a:xfrm>
            <a:off x="5209751" y="4098389"/>
            <a:ext cx="805029" cy="400110"/>
          </a:xfrm>
          <a:prstGeom prst="rect">
            <a:avLst/>
          </a:prstGeom>
        </p:spPr>
        <p:txBody>
          <a:bodyPr wrap="none">
            <a:spAutoFit/>
          </a:bodyPr>
          <a:lstStyle/>
          <a:p>
            <a:r>
              <a:rPr lang="en-US" i="1" dirty="0"/>
              <a:t>R1=7</a:t>
            </a:r>
          </a:p>
        </p:txBody>
      </p:sp>
      <p:sp>
        <p:nvSpPr>
          <p:cNvPr id="46" name="TextBox 45">
            <a:extLst>
              <a:ext uri="{FF2B5EF4-FFF2-40B4-BE49-F238E27FC236}">
                <a16:creationId xmlns:a16="http://schemas.microsoft.com/office/drawing/2014/main" id="{E8374F08-A4B7-1D41-9091-71C716536A78}"/>
              </a:ext>
            </a:extLst>
          </p:cNvPr>
          <p:cNvSpPr txBox="1"/>
          <p:nvPr/>
        </p:nvSpPr>
        <p:spPr>
          <a:xfrm>
            <a:off x="6850017" y="4032393"/>
            <a:ext cx="2185215" cy="461665"/>
          </a:xfrm>
          <a:prstGeom prst="rect">
            <a:avLst/>
          </a:prstGeom>
          <a:noFill/>
          <a:ln>
            <a:noFill/>
          </a:ln>
        </p:spPr>
        <p:txBody>
          <a:bodyPr wrap="none" rtlCol="0">
            <a:spAutoFit/>
          </a:bodyPr>
          <a:lstStyle/>
          <a:p>
            <a:r>
              <a:rPr lang="en-US" sz="2400" dirty="0"/>
              <a:t>R1 = 2, R9 = 2</a:t>
            </a:r>
          </a:p>
        </p:txBody>
      </p:sp>
      <p:sp>
        <p:nvSpPr>
          <p:cNvPr id="47" name="Rectangle 46">
            <a:extLst>
              <a:ext uri="{FF2B5EF4-FFF2-40B4-BE49-F238E27FC236}">
                <a16:creationId xmlns:a16="http://schemas.microsoft.com/office/drawing/2014/main" id="{20D167AF-08EE-FE4A-8AFD-FB9E98241ADA}"/>
              </a:ext>
            </a:extLst>
          </p:cNvPr>
          <p:cNvSpPr/>
          <p:nvPr/>
        </p:nvSpPr>
        <p:spPr>
          <a:xfrm>
            <a:off x="3299963" y="4822664"/>
            <a:ext cx="1096775" cy="400110"/>
          </a:xfrm>
          <a:prstGeom prst="rect">
            <a:avLst/>
          </a:prstGeom>
        </p:spPr>
        <p:txBody>
          <a:bodyPr wrap="none">
            <a:spAutoFit/>
          </a:bodyPr>
          <a:lstStyle/>
          <a:p>
            <a:r>
              <a:rPr lang="en-US" i="1" dirty="0">
                <a:solidFill>
                  <a:schemeClr val="tx2"/>
                </a:solidFill>
              </a:rPr>
              <a:t>R9=2+5</a:t>
            </a:r>
          </a:p>
        </p:txBody>
      </p:sp>
      <p:sp>
        <p:nvSpPr>
          <p:cNvPr id="48" name="Rectangle 47">
            <a:extLst>
              <a:ext uri="{FF2B5EF4-FFF2-40B4-BE49-F238E27FC236}">
                <a16:creationId xmlns:a16="http://schemas.microsoft.com/office/drawing/2014/main" id="{E5E1A58E-FFF2-1049-AFBC-474FC3A0E050}"/>
              </a:ext>
            </a:extLst>
          </p:cNvPr>
          <p:cNvSpPr/>
          <p:nvPr/>
        </p:nvSpPr>
        <p:spPr>
          <a:xfrm>
            <a:off x="1709826" y="3370802"/>
            <a:ext cx="1218603" cy="400110"/>
          </a:xfrm>
          <a:prstGeom prst="rect">
            <a:avLst/>
          </a:prstGeom>
        </p:spPr>
        <p:txBody>
          <a:bodyPr wrap="none">
            <a:spAutoFit/>
          </a:bodyPr>
          <a:lstStyle/>
          <a:p>
            <a:r>
              <a:rPr lang="en-US" i="1" dirty="0"/>
              <a:t>R1=R1-2</a:t>
            </a:r>
          </a:p>
        </p:txBody>
      </p:sp>
      <p:sp>
        <p:nvSpPr>
          <p:cNvPr id="49" name="TextBox 48">
            <a:extLst>
              <a:ext uri="{FF2B5EF4-FFF2-40B4-BE49-F238E27FC236}">
                <a16:creationId xmlns:a16="http://schemas.microsoft.com/office/drawing/2014/main" id="{A0821E09-BA59-0A4D-B58D-F729C45B9173}"/>
              </a:ext>
            </a:extLst>
          </p:cNvPr>
          <p:cNvSpPr txBox="1"/>
          <p:nvPr/>
        </p:nvSpPr>
        <p:spPr>
          <a:xfrm>
            <a:off x="6844102" y="4817447"/>
            <a:ext cx="2185215" cy="461665"/>
          </a:xfrm>
          <a:prstGeom prst="rect">
            <a:avLst/>
          </a:prstGeom>
          <a:noFill/>
          <a:ln>
            <a:noFill/>
          </a:ln>
        </p:spPr>
        <p:txBody>
          <a:bodyPr wrap="none" rtlCol="0">
            <a:spAutoFit/>
          </a:bodyPr>
          <a:lstStyle/>
          <a:p>
            <a:r>
              <a:rPr lang="en-US" sz="2400" dirty="0"/>
              <a:t>R1 = 7, R9 = 2</a:t>
            </a:r>
          </a:p>
        </p:txBody>
      </p:sp>
      <p:sp>
        <p:nvSpPr>
          <p:cNvPr id="50" name="Rectangle 49">
            <a:extLst>
              <a:ext uri="{FF2B5EF4-FFF2-40B4-BE49-F238E27FC236}">
                <a16:creationId xmlns:a16="http://schemas.microsoft.com/office/drawing/2014/main" id="{537EAB69-144A-CA45-B713-6A7C557E1C04}"/>
              </a:ext>
            </a:extLst>
          </p:cNvPr>
          <p:cNvSpPr/>
          <p:nvPr/>
        </p:nvSpPr>
        <p:spPr>
          <a:xfrm>
            <a:off x="3312189" y="4061925"/>
            <a:ext cx="1032654" cy="400110"/>
          </a:xfrm>
          <a:prstGeom prst="rect">
            <a:avLst/>
          </a:prstGeom>
        </p:spPr>
        <p:txBody>
          <a:bodyPr wrap="none">
            <a:spAutoFit/>
          </a:bodyPr>
          <a:lstStyle/>
          <a:p>
            <a:r>
              <a:rPr lang="en-US" i="1" dirty="0"/>
              <a:t>R1=7-2</a:t>
            </a:r>
          </a:p>
        </p:txBody>
      </p:sp>
      <p:sp>
        <p:nvSpPr>
          <p:cNvPr id="51" name="Rectangle 50">
            <a:extLst>
              <a:ext uri="{FF2B5EF4-FFF2-40B4-BE49-F238E27FC236}">
                <a16:creationId xmlns:a16="http://schemas.microsoft.com/office/drawing/2014/main" id="{2445BDF8-F527-0F4A-8208-96B60A503264}"/>
              </a:ext>
            </a:extLst>
          </p:cNvPr>
          <p:cNvSpPr/>
          <p:nvPr/>
        </p:nvSpPr>
        <p:spPr>
          <a:xfrm>
            <a:off x="3546617" y="5497367"/>
            <a:ext cx="646332" cy="646331"/>
          </a:xfrm>
          <a:prstGeom prst="rect">
            <a:avLst/>
          </a:prstGeom>
        </p:spPr>
        <p:txBody>
          <a:bodyPr wrap="none">
            <a:spAutoFit/>
          </a:bodyPr>
          <a:lstStyle/>
          <a:p>
            <a:r>
              <a:rPr lang="en-US" sz="3600" i="1" dirty="0"/>
              <a:t>…</a:t>
            </a:r>
          </a:p>
        </p:txBody>
      </p:sp>
      <p:sp>
        <p:nvSpPr>
          <p:cNvPr id="52" name="Rectangle 51">
            <a:extLst>
              <a:ext uri="{FF2B5EF4-FFF2-40B4-BE49-F238E27FC236}">
                <a16:creationId xmlns:a16="http://schemas.microsoft.com/office/drawing/2014/main" id="{0FC46EE9-1E07-DD44-A033-25087001BD78}"/>
              </a:ext>
            </a:extLst>
          </p:cNvPr>
          <p:cNvSpPr/>
          <p:nvPr/>
        </p:nvSpPr>
        <p:spPr>
          <a:xfrm>
            <a:off x="1669673" y="4061889"/>
            <a:ext cx="1282723" cy="400110"/>
          </a:xfrm>
          <a:prstGeom prst="rect">
            <a:avLst/>
          </a:prstGeom>
        </p:spPr>
        <p:txBody>
          <a:bodyPr wrap="none">
            <a:spAutoFit/>
          </a:bodyPr>
          <a:lstStyle/>
          <a:p>
            <a:r>
              <a:rPr lang="en-US" i="1" dirty="0">
                <a:solidFill>
                  <a:schemeClr val="tx2"/>
                </a:solidFill>
              </a:rPr>
              <a:t>R9=R9+5</a:t>
            </a:r>
          </a:p>
        </p:txBody>
      </p:sp>
      <p:sp>
        <p:nvSpPr>
          <p:cNvPr id="53" name="Rectangle 52">
            <a:extLst>
              <a:ext uri="{FF2B5EF4-FFF2-40B4-BE49-F238E27FC236}">
                <a16:creationId xmlns:a16="http://schemas.microsoft.com/office/drawing/2014/main" id="{7834329E-20BB-0B48-954E-791E60F7FC78}"/>
              </a:ext>
            </a:extLst>
          </p:cNvPr>
          <p:cNvSpPr/>
          <p:nvPr/>
        </p:nvSpPr>
        <p:spPr>
          <a:xfrm>
            <a:off x="5209750" y="4836580"/>
            <a:ext cx="805029" cy="400110"/>
          </a:xfrm>
          <a:prstGeom prst="rect">
            <a:avLst/>
          </a:prstGeom>
        </p:spPr>
        <p:txBody>
          <a:bodyPr wrap="none">
            <a:spAutoFit/>
          </a:bodyPr>
          <a:lstStyle/>
          <a:p>
            <a:r>
              <a:rPr lang="en-US" i="1" dirty="0"/>
              <a:t>R1=5</a:t>
            </a:r>
          </a:p>
        </p:txBody>
      </p:sp>
      <p:sp>
        <p:nvSpPr>
          <p:cNvPr id="54" name="Rectangle 53">
            <a:extLst>
              <a:ext uri="{FF2B5EF4-FFF2-40B4-BE49-F238E27FC236}">
                <a16:creationId xmlns:a16="http://schemas.microsoft.com/office/drawing/2014/main" id="{07A7DC72-612A-AA40-B88B-B345DC5C07FE}"/>
              </a:ext>
            </a:extLst>
          </p:cNvPr>
          <p:cNvSpPr/>
          <p:nvPr/>
        </p:nvSpPr>
        <p:spPr>
          <a:xfrm>
            <a:off x="1669737" y="4829692"/>
            <a:ext cx="1218603" cy="400110"/>
          </a:xfrm>
          <a:prstGeom prst="rect">
            <a:avLst/>
          </a:prstGeom>
        </p:spPr>
        <p:txBody>
          <a:bodyPr wrap="none">
            <a:spAutoFit/>
          </a:bodyPr>
          <a:lstStyle/>
          <a:p>
            <a:r>
              <a:rPr lang="en-US" i="1" dirty="0">
                <a:solidFill>
                  <a:schemeClr val="tx2"/>
                </a:solidFill>
              </a:rPr>
              <a:t>R9=R9-2</a:t>
            </a:r>
          </a:p>
        </p:txBody>
      </p:sp>
      <p:sp>
        <p:nvSpPr>
          <p:cNvPr id="4" name="Slide Number Placeholder 3">
            <a:extLst>
              <a:ext uri="{FF2B5EF4-FFF2-40B4-BE49-F238E27FC236}">
                <a16:creationId xmlns:a16="http://schemas.microsoft.com/office/drawing/2014/main" id="{B3F72A0E-1C1A-7845-BED4-4511DBDEA3DE}"/>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28</a:t>
            </a:fld>
            <a:endParaRPr lang="en-US" sz="1800" dirty="0">
              <a:solidFill>
                <a:srgbClr val="FFFFFF"/>
              </a:solidFill>
            </a:endParaRPr>
          </a:p>
        </p:txBody>
      </p:sp>
    </p:spTree>
    <p:extLst>
      <p:ext uri="{BB962C8B-B14F-4D97-AF65-F5344CB8AC3E}">
        <p14:creationId xmlns:p14="http://schemas.microsoft.com/office/powerpoint/2010/main" val="1412157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138"/>
            <a:ext cx="8966200" cy="647700"/>
          </a:xfrm>
        </p:spPr>
        <p:txBody>
          <a:bodyPr>
            <a:spAutoFit/>
          </a:bodyPr>
          <a:lstStyle/>
          <a:p>
            <a:pPr>
              <a:lnSpc>
                <a:spcPct val="100000"/>
              </a:lnSpc>
            </a:pPr>
            <a:r>
              <a:rPr lang="en-US" dirty="0">
                <a:solidFill>
                  <a:srgbClr val="D5EBFF"/>
                </a:solidFill>
                <a:latin typeface="Arial" charset="0"/>
              </a:rPr>
              <a:t>Why Is This Problem Difficult?</a:t>
            </a:r>
          </a:p>
        </p:txBody>
      </p:sp>
      <p:sp>
        <p:nvSpPr>
          <p:cNvPr id="6" name="Content Placeholder 9">
            <a:extLst>
              <a:ext uri="{FF2B5EF4-FFF2-40B4-BE49-F238E27FC236}">
                <a16:creationId xmlns:a16="http://schemas.microsoft.com/office/drawing/2014/main" id="{B9A15ABD-15B8-544C-BF14-B8C7D911B707}"/>
              </a:ext>
            </a:extLst>
          </p:cNvPr>
          <p:cNvSpPr txBox="1">
            <a:spLocks/>
          </p:cNvSpPr>
          <p:nvPr/>
        </p:nvSpPr>
        <p:spPr bwMode="auto">
          <a:xfrm>
            <a:off x="442913" y="984250"/>
            <a:ext cx="8318500" cy="5186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a:lnSpc>
                <a:spcPct val="150000"/>
              </a:lnSpc>
              <a:spcAft>
                <a:spcPts val="600"/>
              </a:spcAft>
            </a:pPr>
            <a:r>
              <a:rPr lang="en-US" altLang="zh-CN" dirty="0">
                <a:solidFill>
                  <a:srgbClr val="FFFF00"/>
                </a:solidFill>
                <a:latin typeface="Arial" charset="0"/>
              </a:rPr>
              <a:t>Hardware Trojan example</a:t>
            </a:r>
          </a:p>
          <a:p>
            <a:pPr lvl="1">
              <a:lnSpc>
                <a:spcPct val="150000"/>
              </a:lnSpc>
              <a:spcAft>
                <a:spcPts val="600"/>
              </a:spcAft>
            </a:pPr>
            <a:r>
              <a:rPr lang="en-US" altLang="zh-CN" dirty="0">
                <a:latin typeface="Arial" charset="0"/>
              </a:rPr>
              <a:t>Attacker inserts 128-bit counter in processor core. </a:t>
            </a:r>
          </a:p>
          <a:p>
            <a:pPr lvl="1">
              <a:lnSpc>
                <a:spcPct val="150000"/>
              </a:lnSpc>
              <a:spcAft>
                <a:spcPts val="600"/>
              </a:spcAft>
            </a:pPr>
            <a:r>
              <a:rPr lang="en-US" altLang="zh-CN" dirty="0">
                <a:latin typeface="Arial" charset="0"/>
              </a:rPr>
              <a:t>Opcode forced to NOP when counter=2</a:t>
            </a:r>
            <a:r>
              <a:rPr lang="en-US" altLang="zh-CN" baseline="30000" dirty="0">
                <a:latin typeface="Arial" charset="0"/>
              </a:rPr>
              <a:t>127</a:t>
            </a:r>
            <a:r>
              <a:rPr lang="en-US" altLang="zh-CN" dirty="0">
                <a:latin typeface="Arial" charset="0"/>
              </a:rPr>
              <a:t>. </a:t>
            </a:r>
          </a:p>
          <a:p>
            <a:pPr>
              <a:lnSpc>
                <a:spcPct val="150000"/>
              </a:lnSpc>
              <a:spcAft>
                <a:spcPts val="600"/>
              </a:spcAft>
            </a:pPr>
            <a:endParaRPr lang="en-US" altLang="zh-CN" dirty="0">
              <a:latin typeface="Arial" charset="0"/>
            </a:endParaRPr>
          </a:p>
          <a:p>
            <a:pPr>
              <a:lnSpc>
                <a:spcPct val="150000"/>
              </a:lnSpc>
              <a:spcAft>
                <a:spcPts val="600"/>
              </a:spcAft>
            </a:pPr>
            <a:r>
              <a:rPr lang="en-US" altLang="zh-CN" dirty="0">
                <a:solidFill>
                  <a:srgbClr val="FFFF00"/>
                </a:solidFill>
                <a:latin typeface="Arial" charset="0"/>
              </a:rPr>
              <a:t>All existing pre-silicon verification methods fail</a:t>
            </a:r>
          </a:p>
          <a:p>
            <a:pPr lvl="1">
              <a:lnSpc>
                <a:spcPct val="150000"/>
              </a:lnSpc>
              <a:spcAft>
                <a:spcPts val="600"/>
              </a:spcAft>
            </a:pPr>
            <a:r>
              <a:rPr lang="en-US" altLang="zh-CN" dirty="0">
                <a:latin typeface="Arial" charset="0"/>
              </a:rPr>
              <a:t>Don’t know Trojan design a priori.</a:t>
            </a:r>
            <a:endParaRPr lang="en-US" altLang="zh-CN" dirty="0">
              <a:solidFill>
                <a:srgbClr val="FFFF00"/>
              </a:solidFill>
              <a:latin typeface="Arial" charset="0"/>
            </a:endParaRPr>
          </a:p>
          <a:p>
            <a:pPr lvl="1">
              <a:lnSpc>
                <a:spcPct val="150000"/>
              </a:lnSpc>
              <a:spcAft>
                <a:spcPts val="600"/>
              </a:spcAft>
            </a:pPr>
            <a:r>
              <a:rPr lang="en-US" altLang="zh-CN" dirty="0">
                <a:solidFill>
                  <a:srgbClr val="FFFF00"/>
                </a:solidFill>
                <a:latin typeface="Arial" charset="0"/>
              </a:rPr>
              <a:t>Simulation:</a:t>
            </a:r>
            <a:r>
              <a:rPr lang="en-US" altLang="zh-CN" dirty="0">
                <a:latin typeface="Arial" charset="0"/>
              </a:rPr>
              <a:t> Which program to run? Also too slow.</a:t>
            </a:r>
            <a:endParaRPr lang="en-US" altLang="zh-CN" dirty="0">
              <a:solidFill>
                <a:srgbClr val="FFFF00"/>
              </a:solidFill>
              <a:latin typeface="Arial" charset="0"/>
            </a:endParaRPr>
          </a:p>
          <a:p>
            <a:pPr lvl="1">
              <a:lnSpc>
                <a:spcPct val="150000"/>
              </a:lnSpc>
              <a:spcAft>
                <a:spcPts val="600"/>
              </a:spcAft>
            </a:pPr>
            <a:r>
              <a:rPr lang="en-US" altLang="zh-CN" dirty="0">
                <a:solidFill>
                  <a:srgbClr val="FFFF00"/>
                </a:solidFill>
                <a:latin typeface="Arial" charset="0"/>
              </a:rPr>
              <a:t>Conventional Formal: </a:t>
            </a:r>
            <a:r>
              <a:rPr lang="en-US" altLang="zh-CN" dirty="0">
                <a:latin typeface="Arial" charset="0"/>
              </a:rPr>
              <a:t>Which property to check? </a:t>
            </a:r>
          </a:p>
          <a:p>
            <a:pPr>
              <a:lnSpc>
                <a:spcPct val="150000"/>
              </a:lnSpc>
              <a:spcAft>
                <a:spcPts val="600"/>
              </a:spcAft>
            </a:pPr>
            <a:endParaRPr lang="en-US" altLang="zh-CN" dirty="0">
              <a:latin typeface="Arial" charset="0"/>
            </a:endParaRPr>
          </a:p>
        </p:txBody>
      </p:sp>
      <p:sp>
        <p:nvSpPr>
          <p:cNvPr id="7" name="Slide Number Placeholder 6">
            <a:extLst>
              <a:ext uri="{FF2B5EF4-FFF2-40B4-BE49-F238E27FC236}">
                <a16:creationId xmlns:a16="http://schemas.microsoft.com/office/drawing/2014/main" id="{A0DF5CDD-CB11-4E4A-A2BC-4D743F829AA3}"/>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2</a:t>
            </a:fld>
            <a:endParaRPr lang="en-US" sz="1800" dirty="0">
              <a:solidFill>
                <a:srgbClr val="FFFFFF"/>
              </a:solidFill>
            </a:endParaRPr>
          </a:p>
        </p:txBody>
      </p:sp>
    </p:spTree>
    <p:extLst>
      <p:ext uri="{BB962C8B-B14F-4D97-AF65-F5344CB8AC3E}">
        <p14:creationId xmlns:p14="http://schemas.microsoft.com/office/powerpoint/2010/main" val="4294811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What experiments did we do? (1)</a:t>
            </a:r>
          </a:p>
        </p:txBody>
      </p:sp>
      <p:sp>
        <p:nvSpPr>
          <p:cNvPr id="7" name="Content Placeholder 9">
            <a:extLst>
              <a:ext uri="{FF2B5EF4-FFF2-40B4-BE49-F238E27FC236}">
                <a16:creationId xmlns:a16="http://schemas.microsoft.com/office/drawing/2014/main" id="{78684761-69F2-534F-A8F9-12A330BE6C72}"/>
              </a:ext>
            </a:extLst>
          </p:cNvPr>
          <p:cNvSpPr txBox="1">
            <a:spLocks/>
          </p:cNvSpPr>
          <p:nvPr/>
        </p:nvSpPr>
        <p:spPr bwMode="auto">
          <a:xfrm>
            <a:off x="266699" y="856541"/>
            <a:ext cx="8318500" cy="5186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a:lnSpc>
                <a:spcPct val="150000"/>
              </a:lnSpc>
              <a:spcAft>
                <a:spcPts val="600"/>
              </a:spcAft>
            </a:pPr>
            <a:r>
              <a:rPr lang="en-US" altLang="zh-CN" dirty="0">
                <a:solidFill>
                  <a:srgbClr val="FFFF00"/>
                </a:solidFill>
                <a:latin typeface="Arial" charset="0"/>
              </a:rPr>
              <a:t>Trojan Activation Criteria </a:t>
            </a:r>
          </a:p>
          <a:p>
            <a:pPr lvl="1">
              <a:lnSpc>
                <a:spcPct val="150000"/>
              </a:lnSpc>
              <a:spcAft>
                <a:spcPts val="600"/>
              </a:spcAft>
            </a:pPr>
            <a:r>
              <a:rPr lang="en-US" altLang="zh-CN" i="1" dirty="0">
                <a:latin typeface="Arial" charset="0"/>
              </a:rPr>
              <a:t>X</a:t>
            </a:r>
            <a:r>
              <a:rPr lang="en-US" altLang="zh-CN" i="1" baseline="-25000" dirty="0">
                <a:latin typeface="Arial" charset="0"/>
              </a:rPr>
              <a:t>1</a:t>
            </a:r>
            <a:r>
              <a:rPr lang="en-US" altLang="zh-CN" dirty="0">
                <a:latin typeface="Arial" charset="0"/>
              </a:rPr>
              <a:t> bit counter reaches a specific value.</a:t>
            </a:r>
          </a:p>
          <a:p>
            <a:pPr lvl="1">
              <a:lnSpc>
                <a:spcPct val="150000"/>
              </a:lnSpc>
              <a:spcAft>
                <a:spcPts val="600"/>
              </a:spcAft>
            </a:pPr>
            <a:r>
              <a:rPr lang="en-US" altLang="zh-CN" i="1" dirty="0">
                <a:latin typeface="Arial" charset="0"/>
              </a:rPr>
              <a:t>M</a:t>
            </a:r>
            <a:r>
              <a:rPr lang="en-US" altLang="zh-CN" i="1" baseline="-25000" dirty="0">
                <a:latin typeface="Arial" charset="0"/>
              </a:rPr>
              <a:t>2</a:t>
            </a:r>
            <a:r>
              <a:rPr lang="en-US" altLang="zh-CN" i="1" dirty="0">
                <a:latin typeface="Arial" charset="0"/>
              </a:rPr>
              <a:t> </a:t>
            </a:r>
            <a:r>
              <a:rPr lang="en-US" altLang="zh-CN" dirty="0">
                <a:latin typeface="Arial" charset="0"/>
              </a:rPr>
              <a:t>internal wires reach a specific state.</a:t>
            </a:r>
          </a:p>
          <a:p>
            <a:pPr lvl="1">
              <a:lnSpc>
                <a:spcPct val="150000"/>
              </a:lnSpc>
              <a:spcAft>
                <a:spcPts val="600"/>
              </a:spcAft>
            </a:pPr>
            <a:r>
              <a:rPr lang="en-US" altLang="zh-CN" i="1" dirty="0">
                <a:latin typeface="Arial" charset="0"/>
              </a:rPr>
              <a:t>N</a:t>
            </a:r>
            <a:r>
              <a:rPr lang="en-US" altLang="zh-CN" dirty="0">
                <a:latin typeface="Arial" charset="0"/>
              </a:rPr>
              <a:t> consecutive bit-patterns on </a:t>
            </a:r>
            <a:r>
              <a:rPr lang="en-US" altLang="zh-CN" i="1" dirty="0">
                <a:latin typeface="Arial" charset="0"/>
              </a:rPr>
              <a:t>M</a:t>
            </a:r>
            <a:r>
              <a:rPr lang="en-US" altLang="zh-CN" i="1" baseline="-25000" dirty="0">
                <a:latin typeface="Arial" charset="0"/>
              </a:rPr>
              <a:t>1</a:t>
            </a:r>
            <a:r>
              <a:rPr lang="en-US" altLang="zh-CN" i="1" dirty="0">
                <a:latin typeface="Arial" charset="0"/>
              </a:rPr>
              <a:t> </a:t>
            </a:r>
            <a:r>
              <a:rPr lang="en-US" altLang="zh-CN" dirty="0">
                <a:latin typeface="Arial" charset="0"/>
              </a:rPr>
              <a:t>internal wires.  </a:t>
            </a:r>
          </a:p>
          <a:p>
            <a:pPr lvl="1">
              <a:lnSpc>
                <a:spcPct val="150000"/>
              </a:lnSpc>
              <a:spcAft>
                <a:spcPts val="600"/>
              </a:spcAft>
            </a:pPr>
            <a:r>
              <a:rPr lang="en-US" altLang="zh-CN" dirty="0">
                <a:latin typeface="Arial" charset="0"/>
              </a:rPr>
              <a:t>An above event happens </a:t>
            </a:r>
            <a:r>
              <a:rPr lang="en-US" altLang="zh-CN" i="1" dirty="0">
                <a:latin typeface="Arial" charset="0"/>
              </a:rPr>
              <a:t>X</a:t>
            </a:r>
            <a:r>
              <a:rPr lang="en-US" altLang="zh-CN" i="1" baseline="-25000" dirty="0">
                <a:latin typeface="Arial" charset="0"/>
              </a:rPr>
              <a:t>2</a:t>
            </a:r>
            <a:r>
              <a:rPr lang="en-US" altLang="zh-CN" dirty="0">
                <a:latin typeface="Arial" charset="0"/>
              </a:rPr>
              <a:t> times.</a:t>
            </a:r>
          </a:p>
          <a:p>
            <a:pPr lvl="1">
              <a:lnSpc>
                <a:spcPct val="150000"/>
              </a:lnSpc>
              <a:spcAft>
                <a:spcPts val="600"/>
              </a:spcAft>
            </a:pPr>
            <a:endParaRPr lang="en-US" altLang="zh-CN" dirty="0">
              <a:latin typeface="Arial" charset="0"/>
            </a:endParaRPr>
          </a:p>
          <a:p>
            <a:pPr>
              <a:lnSpc>
                <a:spcPct val="150000"/>
              </a:lnSpc>
              <a:spcAft>
                <a:spcPts val="600"/>
              </a:spcAft>
            </a:pPr>
            <a:r>
              <a:rPr lang="en-US" altLang="zh-CN" dirty="0">
                <a:latin typeface="Arial" charset="0"/>
              </a:rPr>
              <a:t>Wide range tested for </a:t>
            </a:r>
            <a:r>
              <a:rPr lang="en-US" altLang="zh-CN" i="1" dirty="0">
                <a:latin typeface="Arial" charset="0"/>
              </a:rPr>
              <a:t>X</a:t>
            </a:r>
            <a:r>
              <a:rPr lang="en-US" altLang="zh-CN" i="1" baseline="-25000" dirty="0">
                <a:latin typeface="Arial" charset="0"/>
              </a:rPr>
              <a:t>1</a:t>
            </a:r>
            <a:r>
              <a:rPr lang="en-US" altLang="zh-CN" dirty="0">
                <a:latin typeface="Arial" charset="0"/>
              </a:rPr>
              <a:t>,</a:t>
            </a:r>
            <a:r>
              <a:rPr lang="en-US" altLang="zh-CN" baseline="-25000" dirty="0">
                <a:latin typeface="Arial" charset="0"/>
              </a:rPr>
              <a:t> </a:t>
            </a:r>
            <a:r>
              <a:rPr lang="en-US" altLang="zh-CN" i="1" dirty="0">
                <a:latin typeface="Arial" charset="0"/>
              </a:rPr>
              <a:t>X</a:t>
            </a:r>
            <a:r>
              <a:rPr lang="en-US" altLang="zh-CN" i="1" baseline="-25000" dirty="0">
                <a:latin typeface="Arial" charset="0"/>
              </a:rPr>
              <a:t>2</a:t>
            </a:r>
            <a:r>
              <a:rPr lang="en-US" altLang="zh-CN" dirty="0">
                <a:latin typeface="Arial" charset="0"/>
              </a:rPr>
              <a:t>,</a:t>
            </a:r>
            <a:r>
              <a:rPr lang="en-US" altLang="zh-CN" i="1" dirty="0">
                <a:latin typeface="Arial" charset="0"/>
              </a:rPr>
              <a:t> M</a:t>
            </a:r>
            <a:r>
              <a:rPr lang="en-US" altLang="zh-CN" i="1" baseline="-25000" dirty="0">
                <a:latin typeface="Arial" charset="0"/>
              </a:rPr>
              <a:t>1</a:t>
            </a:r>
            <a:r>
              <a:rPr lang="en-US" altLang="zh-CN" dirty="0">
                <a:latin typeface="Arial" charset="0"/>
              </a:rPr>
              <a:t>,</a:t>
            </a:r>
            <a:r>
              <a:rPr lang="en-US" altLang="zh-CN" baseline="-25000" dirty="0">
                <a:latin typeface="Arial" charset="0"/>
              </a:rPr>
              <a:t> </a:t>
            </a:r>
            <a:r>
              <a:rPr lang="en-US" altLang="zh-CN" i="1" dirty="0">
                <a:latin typeface="Arial" charset="0"/>
              </a:rPr>
              <a:t>M</a:t>
            </a:r>
            <a:r>
              <a:rPr lang="en-US" altLang="zh-CN" i="1" baseline="-25000" dirty="0">
                <a:latin typeface="Arial" charset="0"/>
              </a:rPr>
              <a:t>2</a:t>
            </a:r>
            <a:r>
              <a:rPr lang="en-US" altLang="zh-CN" dirty="0">
                <a:latin typeface="Arial" charset="0"/>
              </a:rPr>
              <a:t>,</a:t>
            </a:r>
            <a:r>
              <a:rPr lang="en-US" altLang="zh-CN" i="1" dirty="0">
                <a:latin typeface="Arial" charset="0"/>
              </a:rPr>
              <a:t> N.</a:t>
            </a:r>
          </a:p>
        </p:txBody>
      </p:sp>
      <p:sp>
        <p:nvSpPr>
          <p:cNvPr id="3" name="Slide Number Placeholder 2">
            <a:extLst>
              <a:ext uri="{FF2B5EF4-FFF2-40B4-BE49-F238E27FC236}">
                <a16:creationId xmlns:a16="http://schemas.microsoft.com/office/drawing/2014/main" id="{670B311B-CB55-7840-82C3-D14EA3871C2C}"/>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29</a:t>
            </a:fld>
            <a:endParaRPr lang="en-US" sz="1800" dirty="0">
              <a:solidFill>
                <a:srgbClr val="FFFFFF"/>
              </a:solidFill>
            </a:endParaRPr>
          </a:p>
        </p:txBody>
      </p:sp>
    </p:spTree>
    <p:extLst>
      <p:ext uri="{BB962C8B-B14F-4D97-AF65-F5344CB8AC3E}">
        <p14:creationId xmlns:p14="http://schemas.microsoft.com/office/powerpoint/2010/main" val="1912190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What experiments did we do? (2) </a:t>
            </a:r>
          </a:p>
        </p:txBody>
      </p:sp>
      <p:sp>
        <p:nvSpPr>
          <p:cNvPr id="8" name="Content Placeholder 9">
            <a:extLst>
              <a:ext uri="{FF2B5EF4-FFF2-40B4-BE49-F238E27FC236}">
                <a16:creationId xmlns:a16="http://schemas.microsoft.com/office/drawing/2014/main" id="{704B1DCD-36D9-9146-BF9D-2F1DFFE77826}"/>
              </a:ext>
            </a:extLst>
          </p:cNvPr>
          <p:cNvSpPr txBox="1">
            <a:spLocks/>
          </p:cNvSpPr>
          <p:nvPr/>
        </p:nvSpPr>
        <p:spPr bwMode="auto">
          <a:xfrm>
            <a:off x="266699" y="859536"/>
            <a:ext cx="8699501" cy="5186456"/>
          </a:xfrm>
          <a:prstGeom prst="rect">
            <a:avLst/>
          </a:prstGeom>
          <a:noFill/>
          <a:ln>
            <a:noFill/>
          </a:ln>
          <a:extLst>
            <a:ext uri="{909E8E84-426E-40dd-AFC4-6F175D3DCCD1}">
              <a14:hiddenFill xmlns="" xmlns:a14="http://schemas.microsoft.com/office/drawing/2010/main" xmlns:mc="http://schemas.openxmlformats.org/markup-compatibility/2006">
                <a:solidFill>
                  <a:srgbClr val="FFFFFF"/>
                </a:solidFill>
              </a14:hiddenFill>
            </a:ext>
            <a:ext uri="{91240B29-F687-4f45-9708-019B960494DF}">
              <a14:hiddenLine xmlns="" xmlns:a14="http://schemas.microsoft.com/office/drawing/2010/main" xmlns:mc="http://schemas.openxmlformats.org/markup-compatibility/2006"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xmlns:mc="http://schemas.openxmlformats.org/markup-compatibility/2006"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a:lnSpc>
                <a:spcPct val="150000"/>
              </a:lnSpc>
              <a:spcAft>
                <a:spcPts val="600"/>
              </a:spcAft>
            </a:pPr>
            <a:r>
              <a:rPr lang="en-US" altLang="zh-CN" dirty="0">
                <a:solidFill>
                  <a:schemeClr val="tx2"/>
                </a:solidFill>
                <a:latin typeface="Arial" charset="0"/>
              </a:rPr>
              <a:t>Trojan Effects</a:t>
            </a:r>
          </a:p>
          <a:p>
            <a:pPr lvl="1">
              <a:lnSpc>
                <a:spcPct val="150000"/>
              </a:lnSpc>
              <a:spcAft>
                <a:spcPts val="600"/>
              </a:spcAft>
            </a:pPr>
            <a:r>
              <a:rPr lang="en-US" altLang="zh-CN" dirty="0">
                <a:latin typeface="Arial" charset="0"/>
              </a:rPr>
              <a:t>Opcode of in-flight instruction changed.</a:t>
            </a:r>
          </a:p>
          <a:p>
            <a:pPr lvl="1">
              <a:lnSpc>
                <a:spcPct val="150000"/>
              </a:lnSpc>
              <a:spcAft>
                <a:spcPts val="600"/>
              </a:spcAft>
            </a:pPr>
            <a:r>
              <a:rPr lang="en-US" altLang="zh-CN" dirty="0">
                <a:latin typeface="Arial" charset="0"/>
              </a:rPr>
              <a:t>Next register read corrupted.</a:t>
            </a:r>
            <a:r>
              <a:rPr lang="en-US" altLang="zh-CN" dirty="0"/>
              <a:t>	</a:t>
            </a:r>
          </a:p>
          <a:p>
            <a:pPr lvl="1">
              <a:lnSpc>
                <a:spcPct val="150000"/>
              </a:lnSpc>
              <a:spcAft>
                <a:spcPts val="600"/>
              </a:spcAft>
            </a:pPr>
            <a:r>
              <a:rPr lang="en-US" altLang="zh-CN" dirty="0">
                <a:solidFill>
                  <a:schemeClr val="tx1"/>
                </a:solidFill>
              </a:rPr>
              <a:t>Next execution unit result changed.</a:t>
            </a:r>
          </a:p>
          <a:p>
            <a:pPr lvl="1">
              <a:lnSpc>
                <a:spcPct val="150000"/>
              </a:lnSpc>
              <a:spcAft>
                <a:spcPts val="600"/>
              </a:spcAft>
            </a:pPr>
            <a:r>
              <a:rPr lang="en-US" altLang="zh-CN" dirty="0"/>
              <a:t>Reorder-buffer entries corrupted to commit next inst.</a:t>
            </a:r>
            <a:endParaRPr lang="en-US" altLang="zh-CN" dirty="0">
              <a:solidFill>
                <a:schemeClr val="tx1"/>
              </a:solidFill>
            </a:endParaRPr>
          </a:p>
          <a:p>
            <a:pPr>
              <a:lnSpc>
                <a:spcPct val="130000"/>
              </a:lnSpc>
            </a:pPr>
            <a:endParaRPr lang="en-US" kern="0" dirty="0">
              <a:solidFill>
                <a:schemeClr val="tx2"/>
              </a:solidFill>
            </a:endParaRPr>
          </a:p>
          <a:p>
            <a:pPr marL="457200" lvl="1" indent="0">
              <a:buNone/>
            </a:pPr>
            <a:endParaRPr lang="en-US" altLang="zh-CN" dirty="0">
              <a:solidFill>
                <a:schemeClr val="tx1"/>
              </a:solidFill>
              <a:latin typeface="Arial" charset="0"/>
            </a:endParaRPr>
          </a:p>
        </p:txBody>
      </p:sp>
      <p:sp>
        <p:nvSpPr>
          <p:cNvPr id="3" name="Slide Number Placeholder 2">
            <a:extLst>
              <a:ext uri="{FF2B5EF4-FFF2-40B4-BE49-F238E27FC236}">
                <a16:creationId xmlns:a16="http://schemas.microsoft.com/office/drawing/2014/main" id="{693CFF4D-9DD5-424F-BAED-248CFC512BCE}"/>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30</a:t>
            </a:fld>
            <a:endParaRPr lang="en-US" sz="1800" dirty="0">
              <a:solidFill>
                <a:srgbClr val="FFFFFF"/>
              </a:solidFill>
            </a:endParaRPr>
          </a:p>
        </p:txBody>
      </p:sp>
    </p:spTree>
    <p:extLst>
      <p:ext uri="{BB962C8B-B14F-4D97-AF65-F5344CB8AC3E}">
        <p14:creationId xmlns:p14="http://schemas.microsoft.com/office/powerpoint/2010/main" val="183090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How many experiments did we do?</a:t>
            </a:r>
          </a:p>
        </p:txBody>
      </p:sp>
      <p:sp>
        <p:nvSpPr>
          <p:cNvPr id="8" name="Content Placeholder 9">
            <a:extLst>
              <a:ext uri="{FF2B5EF4-FFF2-40B4-BE49-F238E27FC236}">
                <a16:creationId xmlns:a16="http://schemas.microsoft.com/office/drawing/2014/main" id="{704B1DCD-36D9-9146-BF9D-2F1DFFE77826}"/>
              </a:ext>
            </a:extLst>
          </p:cNvPr>
          <p:cNvSpPr txBox="1">
            <a:spLocks/>
          </p:cNvSpPr>
          <p:nvPr/>
        </p:nvSpPr>
        <p:spPr bwMode="auto">
          <a:xfrm>
            <a:off x="266699" y="859536"/>
            <a:ext cx="8699501" cy="5186456"/>
          </a:xfrm>
          <a:prstGeom prst="rect">
            <a:avLst/>
          </a:prstGeom>
          <a:noFill/>
          <a:ln>
            <a:noFill/>
          </a:ln>
          <a:extLst>
            <a:ext uri="{909E8E84-426E-40dd-AFC4-6F175D3DCCD1}">
              <a14:hiddenFill xmlns="" xmlns:a14="http://schemas.microsoft.com/office/drawing/2010/main" xmlns:mc="http://schemas.openxmlformats.org/markup-compatibility/2006">
                <a:solidFill>
                  <a:srgbClr val="FFFFFF"/>
                </a:solidFill>
              </a14:hiddenFill>
            </a:ext>
            <a:ext uri="{91240B29-F687-4f45-9708-019B960494DF}">
              <a14:hiddenLine xmlns="" xmlns:a14="http://schemas.microsoft.com/office/drawing/2010/main" xmlns:mc="http://schemas.openxmlformats.org/markup-compatibility/2006"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xmlns:mc="http://schemas.openxmlformats.org/markup-compatibility/2006"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0" indent="0">
              <a:lnSpc>
                <a:spcPct val="150000"/>
              </a:lnSpc>
              <a:spcAft>
                <a:spcPts val="600"/>
              </a:spcAft>
              <a:buNone/>
            </a:pPr>
            <a:r>
              <a:rPr lang="en-US" altLang="zh-CN" dirty="0">
                <a:solidFill>
                  <a:schemeClr val="tx2"/>
                </a:solidFill>
                <a:latin typeface="Arial" charset="0"/>
              </a:rPr>
              <a:t>Total number of Trojan scenarios (parameter combinations):</a:t>
            </a:r>
          </a:p>
          <a:p>
            <a:pPr lvl="1">
              <a:lnSpc>
                <a:spcPct val="150000"/>
              </a:lnSpc>
              <a:spcAft>
                <a:spcPts val="600"/>
              </a:spcAft>
            </a:pPr>
            <a:r>
              <a:rPr lang="en-US" altLang="zh-CN" dirty="0">
                <a:latin typeface="Arial" charset="0"/>
              </a:rPr>
              <a:t>156 types for in-order cores (no reorder-buffer).</a:t>
            </a:r>
          </a:p>
          <a:p>
            <a:pPr lvl="1">
              <a:lnSpc>
                <a:spcPct val="150000"/>
              </a:lnSpc>
              <a:spcAft>
                <a:spcPts val="600"/>
              </a:spcAft>
            </a:pPr>
            <a:r>
              <a:rPr lang="en-US" altLang="zh-CN" dirty="0">
                <a:latin typeface="Arial" charset="0"/>
              </a:rPr>
              <a:t>195 types for out-of-order cores.</a:t>
            </a:r>
            <a:endParaRPr lang="en-US" altLang="zh-CN" dirty="0"/>
          </a:p>
          <a:p>
            <a:pPr marL="0" indent="0">
              <a:lnSpc>
                <a:spcPct val="130000"/>
              </a:lnSpc>
              <a:buNone/>
            </a:pPr>
            <a:endParaRPr lang="en-US" kern="0" dirty="0">
              <a:solidFill>
                <a:schemeClr val="tx2"/>
              </a:solidFill>
            </a:endParaRPr>
          </a:p>
          <a:p>
            <a:pPr marL="0" indent="0">
              <a:lnSpc>
                <a:spcPct val="150000"/>
              </a:lnSpc>
              <a:spcAft>
                <a:spcPts val="600"/>
              </a:spcAft>
              <a:buNone/>
            </a:pPr>
            <a:r>
              <a:rPr lang="en-US" altLang="zh-CN" dirty="0">
                <a:solidFill>
                  <a:schemeClr val="tx2"/>
                </a:solidFill>
                <a:latin typeface="Arial" charset="0"/>
              </a:rPr>
              <a:t>Total number of Trojan experiments ran:</a:t>
            </a:r>
          </a:p>
          <a:p>
            <a:pPr lvl="1">
              <a:lnSpc>
                <a:spcPct val="150000"/>
              </a:lnSpc>
              <a:spcAft>
                <a:spcPts val="600"/>
              </a:spcAft>
            </a:pPr>
            <a:r>
              <a:rPr lang="en-US" altLang="zh-CN" dirty="0">
                <a:latin typeface="Arial" charset="0"/>
              </a:rPr>
              <a:t>&gt;1000 for in-order cores.</a:t>
            </a:r>
          </a:p>
          <a:p>
            <a:pPr lvl="1">
              <a:lnSpc>
                <a:spcPct val="150000"/>
              </a:lnSpc>
              <a:spcAft>
                <a:spcPts val="600"/>
              </a:spcAft>
            </a:pPr>
            <a:r>
              <a:rPr lang="en-US" altLang="zh-CN" dirty="0">
                <a:latin typeface="Arial" charset="0"/>
              </a:rPr>
              <a:t>1995 for out-of-order core (RIDECORE).</a:t>
            </a:r>
            <a:endParaRPr lang="en-US" altLang="zh-CN" dirty="0"/>
          </a:p>
          <a:p>
            <a:pPr marL="0" indent="0">
              <a:lnSpc>
                <a:spcPct val="130000"/>
              </a:lnSpc>
              <a:buNone/>
            </a:pPr>
            <a:r>
              <a:rPr lang="en-US" altLang="zh-CN" dirty="0">
                <a:solidFill>
                  <a:schemeClr val="tx2"/>
                </a:solidFill>
                <a:latin typeface="Arial" charset="0"/>
              </a:rPr>
              <a:t>	</a:t>
            </a:r>
          </a:p>
          <a:p>
            <a:pPr marL="0" indent="0">
              <a:lnSpc>
                <a:spcPct val="130000"/>
              </a:lnSpc>
              <a:buNone/>
            </a:pPr>
            <a:r>
              <a:rPr lang="en-US" kern="0" dirty="0">
                <a:solidFill>
                  <a:schemeClr val="tx2"/>
                </a:solidFill>
                <a:latin typeface="Arial" charset="0"/>
              </a:rPr>
              <a:t>	</a:t>
            </a:r>
            <a:endParaRPr lang="en-US" kern="0" dirty="0">
              <a:solidFill>
                <a:schemeClr val="tx2"/>
              </a:solidFill>
            </a:endParaRPr>
          </a:p>
          <a:p>
            <a:pPr marL="457200" lvl="1" indent="0">
              <a:buNone/>
            </a:pPr>
            <a:endParaRPr lang="en-US" altLang="zh-CN" dirty="0">
              <a:solidFill>
                <a:schemeClr val="tx1"/>
              </a:solidFill>
              <a:latin typeface="Arial" charset="0"/>
            </a:endParaRPr>
          </a:p>
        </p:txBody>
      </p:sp>
      <p:sp>
        <p:nvSpPr>
          <p:cNvPr id="3" name="Slide Number Placeholder 2">
            <a:extLst>
              <a:ext uri="{FF2B5EF4-FFF2-40B4-BE49-F238E27FC236}">
                <a16:creationId xmlns:a16="http://schemas.microsoft.com/office/drawing/2014/main" id="{56532825-EF6C-D949-8DFA-6F888A775417}"/>
              </a:ext>
            </a:extLst>
          </p:cNvPr>
          <p:cNvSpPr>
            <a:spLocks noGrp="1"/>
          </p:cNvSpPr>
          <p:nvPr>
            <p:ph type="sldNum" sz="quarter" idx="10"/>
          </p:nvPr>
        </p:nvSpPr>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31</a:t>
            </a:fld>
            <a:endParaRPr lang="en-US" sz="1800" dirty="0">
              <a:solidFill>
                <a:srgbClr val="FFFFFF"/>
              </a:solidFill>
            </a:endParaRPr>
          </a:p>
        </p:txBody>
      </p:sp>
    </p:spTree>
    <p:extLst>
      <p:ext uri="{BB962C8B-B14F-4D97-AF65-F5344CB8AC3E}">
        <p14:creationId xmlns:p14="http://schemas.microsoft.com/office/powerpoint/2010/main" val="3568527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txBox="1">
            <a:spLocks noGrp="1" noChangeArrowheads="1"/>
          </p:cNvSpPr>
          <p:nvPr/>
        </p:nvSpPr>
        <p:spPr bwMode="auto">
          <a:xfrm>
            <a:off x="7477125" y="6540500"/>
            <a:ext cx="1665288" cy="31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3</a:t>
            </a:fld>
            <a:endParaRPr lang="en-US" sz="1800" dirty="0">
              <a:solidFill>
                <a:srgbClr val="FFFFFF"/>
              </a:solidFill>
            </a:endParaRPr>
          </a:p>
        </p:txBody>
      </p:sp>
      <p:sp>
        <p:nvSpPr>
          <p:cNvPr id="9" name="Rectangle 2"/>
          <p:cNvSpPr>
            <a:spLocks noGrp="1" noChangeArrowheads="1"/>
          </p:cNvSpPr>
          <p:nvPr>
            <p:ph type="title" idx="4294967295"/>
          </p:nvPr>
        </p:nvSpPr>
        <p:spPr>
          <a:xfrm>
            <a:off x="5879" y="219075"/>
            <a:ext cx="9144000" cy="457200"/>
          </a:xfrm>
        </p:spPr>
        <p:txBody>
          <a:bodyPr/>
          <a:lstStyle/>
          <a:p>
            <a:pPr eaLnBrk="1" hangingPunct="1"/>
            <a:r>
              <a:rPr lang="en-US" dirty="0">
                <a:solidFill>
                  <a:srgbClr val="D5EBFF"/>
                </a:solidFill>
                <a:latin typeface="Arial" charset="0"/>
              </a:rPr>
              <a:t>Symbolic QED: A New Method</a:t>
            </a:r>
          </a:p>
        </p:txBody>
      </p:sp>
      <p:sp>
        <p:nvSpPr>
          <p:cNvPr id="7" name="Content Placeholder 2"/>
          <p:cNvSpPr txBox="1">
            <a:spLocks/>
          </p:cNvSpPr>
          <p:nvPr/>
        </p:nvSpPr>
        <p:spPr bwMode="auto">
          <a:xfrm>
            <a:off x="233098" y="953556"/>
            <a:ext cx="8709554" cy="52948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Arial" charset="0"/>
                <a:ea typeface="ＭＳ Ｐゴシック" charset="0"/>
                <a:cs typeface="ＭＳ Ｐゴシック" charset="0"/>
              </a:defRPr>
            </a:lvl1pPr>
            <a:lvl2pPr marL="685800" indent="-22860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l">
              <a:spcAft>
                <a:spcPts val="1200"/>
              </a:spcAft>
              <a:buClr>
                <a:srgbClr val="FFFF00"/>
              </a:buClr>
              <a:buSzPct val="75000"/>
              <a:buFont typeface="Wingdings" charset="0"/>
              <a:buChar char="l"/>
              <a:defRPr/>
            </a:pPr>
            <a:r>
              <a:rPr lang="en-US" dirty="0"/>
              <a:t>Pre-silicon formal analysis. Derived from testing ideas.</a:t>
            </a:r>
          </a:p>
          <a:p>
            <a:pPr algn="l">
              <a:spcAft>
                <a:spcPts val="1200"/>
              </a:spcAft>
              <a:buClr>
                <a:srgbClr val="FFFF00"/>
              </a:buClr>
              <a:buSzPct val="75000"/>
              <a:buFont typeface="Wingdings" charset="0"/>
              <a:buChar char="l"/>
              <a:defRPr/>
            </a:pPr>
            <a:r>
              <a:rPr lang="en-US" dirty="0"/>
              <a:t>Demonstrated on </a:t>
            </a:r>
            <a:r>
              <a:rPr lang="en-US" dirty="0">
                <a:solidFill>
                  <a:srgbClr val="FFFFFF"/>
                </a:solidFill>
              </a:rPr>
              <a:t>industrial and open-source cores.</a:t>
            </a:r>
          </a:p>
          <a:p>
            <a:pPr marL="0" indent="0" algn="l">
              <a:spcAft>
                <a:spcPts val="1200"/>
              </a:spcAft>
              <a:buClr>
                <a:srgbClr val="FFFF00"/>
              </a:buClr>
              <a:buSzPct val="75000"/>
              <a:defRPr/>
            </a:pPr>
            <a:endParaRPr lang="en-US" dirty="0">
              <a:solidFill>
                <a:srgbClr val="FFFFFF"/>
              </a:solidFill>
            </a:endParaRPr>
          </a:p>
        </p:txBody>
      </p:sp>
      <p:sp>
        <p:nvSpPr>
          <p:cNvPr id="8" name="Rounded Rectangle 7"/>
          <p:cNvSpPr/>
          <p:nvPr/>
        </p:nvSpPr>
        <p:spPr bwMode="auto">
          <a:xfrm>
            <a:off x="122765" y="2760141"/>
            <a:ext cx="8936567" cy="3454391"/>
          </a:xfrm>
          <a:prstGeom prst="roundRect">
            <a:avLst>
              <a:gd name="adj" fmla="val 8127"/>
            </a:avLst>
          </a:prstGeom>
          <a:gradFill>
            <a:gsLst>
              <a:gs pos="0">
                <a:schemeClr val="accent1">
                  <a:shade val="51000"/>
                  <a:satMod val="130000"/>
                </a:schemeClr>
              </a:gs>
              <a:gs pos="100000">
                <a:schemeClr val="bg1">
                  <a:lumMod val="75000"/>
                </a:schemeClr>
              </a:gs>
            </a:gsLst>
          </a:gradFill>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a:lstStyle/>
          <a:p>
            <a:pPr>
              <a:defRPr/>
            </a:pPr>
            <a:endParaRPr lang="en-US" sz="2000" dirty="0">
              <a:solidFill>
                <a:srgbClr val="FFFFFF"/>
              </a:solidFill>
              <a:latin typeface="Arial"/>
            </a:endParaRPr>
          </a:p>
        </p:txBody>
      </p:sp>
      <p:graphicFrame>
        <p:nvGraphicFramePr>
          <p:cNvPr id="10" name="Group 84"/>
          <p:cNvGraphicFramePr>
            <a:graphicFrameLocks/>
          </p:cNvGraphicFramePr>
          <p:nvPr>
            <p:extLst>
              <p:ext uri="{D42A27DB-BD31-4B8C-83A1-F6EECF244321}">
                <p14:modId xmlns:p14="http://schemas.microsoft.com/office/powerpoint/2010/main" val="367047206"/>
              </p:ext>
            </p:extLst>
          </p:nvPr>
        </p:nvGraphicFramePr>
        <p:xfrm>
          <a:off x="354539" y="2954860"/>
          <a:ext cx="8473019" cy="3012095"/>
        </p:xfrm>
        <a:graphic>
          <a:graphicData uri="http://schemas.openxmlformats.org/drawingml/2006/table">
            <a:tbl>
              <a:tblPr/>
              <a:tblGrid>
                <a:gridCol w="8473019">
                  <a:extLst>
                    <a:ext uri="{9D8B030D-6E8A-4147-A177-3AD203B41FA5}">
                      <a16:colId xmlns:a16="http://schemas.microsoft.com/office/drawing/2014/main" val="20000"/>
                    </a:ext>
                  </a:extLst>
                </a:gridCol>
              </a:tblGrid>
              <a:tr h="922859">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sz="2800" b="1" i="0" u="none" strike="noStrike" cap="none" normalizeH="0" baseline="0" dirty="0">
                          <a:ln>
                            <a:noFill/>
                          </a:ln>
                          <a:solidFill>
                            <a:srgbClr val="AB0000"/>
                          </a:solidFill>
                          <a:effectLst/>
                          <a:latin typeface="Arial" charset="0"/>
                          <a:ea typeface="ＭＳ Ｐゴシック" charset="0"/>
                          <a:cs typeface="Arial" charset="0"/>
                          <a:sym typeface="Wingdings" charset="0"/>
                        </a:rPr>
                        <a:t>Previously unknown “difficult” logic bugs found</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sz="2400" b="0" i="0" u="none" strike="noStrike" cap="none" normalizeH="0" baseline="0" dirty="0">
                          <a:ln>
                            <a:noFill/>
                          </a:ln>
                          <a:solidFill>
                            <a:srgbClr val="161616"/>
                          </a:solidFill>
                          <a:effectLst/>
                          <a:latin typeface="Arial" charset="0"/>
                          <a:ea typeface="ＭＳ Ｐゴシック" charset="0"/>
                          <a:cs typeface="Arial" charset="0"/>
                          <a:sym typeface="Wingdings" charset="0"/>
                        </a:rPr>
                        <a:t>(confirmed &amp; fixed by designers)</a:t>
                      </a:r>
                      <a:endParaRPr kumimoji="0" lang="en-US" sz="2400" b="0" i="0" u="none" strike="noStrike" cap="none" normalizeH="0" baseline="0" dirty="0">
                        <a:ln>
                          <a:noFill/>
                        </a:ln>
                        <a:solidFill>
                          <a:srgbClr val="161616"/>
                        </a:solidFill>
                        <a:effectLst/>
                        <a:latin typeface="Arial" charset="0"/>
                        <a:ea typeface="SimSun" charset="0"/>
                        <a:cs typeface="SimSun" charset="0"/>
                        <a:sym typeface="Wingdings" charset="0"/>
                      </a:endParaRPr>
                    </a:p>
                  </a:txBody>
                  <a:tcPr marL="91456" marR="91456" marT="45716" marB="45716" anchor="ctr" horzOverflow="overflow">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945376">
                <a:tc>
                  <a:txBody>
                    <a:bodyPr/>
                    <a:lstStyle/>
                    <a:p>
                      <a:pPr marL="0" marR="0" lvl="0" indent="0" algn="ctr" defTabSz="914400" rtl="0" eaLnBrk="1" fontAlgn="base" latinLnBrk="0" hangingPunct="1">
                        <a:lnSpc>
                          <a:spcPct val="100000"/>
                        </a:lnSpc>
                        <a:spcBef>
                          <a:spcPct val="0"/>
                        </a:spcBef>
                        <a:spcAft>
                          <a:spcPct val="0"/>
                        </a:spcAft>
                        <a:buClrTx/>
                        <a:buSzTx/>
                        <a:buFont typeface="Wingdings" charset="0"/>
                        <a:buNone/>
                        <a:tabLst/>
                      </a:pPr>
                      <a:r>
                        <a:rPr kumimoji="0" lang="en-US" sz="2800" b="0" i="0" u="none" strike="noStrike" cap="none" normalizeH="0" baseline="0" dirty="0">
                          <a:ln>
                            <a:noFill/>
                          </a:ln>
                          <a:solidFill>
                            <a:srgbClr val="161616"/>
                          </a:solidFill>
                          <a:effectLst/>
                          <a:latin typeface="Arial" charset="0"/>
                          <a:ea typeface="SimSun" charset="0"/>
                          <a:cs typeface="SimSun" charset="0"/>
                        </a:rPr>
                        <a:t>Few minutes per run</a:t>
                      </a:r>
                    </a:p>
                  </a:txBody>
                  <a:tcPr marL="91456" marR="91456" marT="45716" marB="45716" anchor="ctr" horzOverflow="overflow">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r h="979400">
                <a:tc>
                  <a:txBody>
                    <a:bodyPr/>
                    <a:lstStyle/>
                    <a:p>
                      <a:pPr marL="0" marR="0" lvl="0" indent="0" algn="ctr" defTabSz="914400" rtl="0" eaLnBrk="1" fontAlgn="base" latinLnBrk="0" hangingPunct="1">
                        <a:lnSpc>
                          <a:spcPct val="120000"/>
                        </a:lnSpc>
                        <a:spcBef>
                          <a:spcPct val="0"/>
                        </a:spcBef>
                        <a:spcAft>
                          <a:spcPct val="0"/>
                        </a:spcAft>
                        <a:buClrTx/>
                        <a:buSzTx/>
                        <a:buFont typeface="Wingdings" charset="0"/>
                        <a:buNone/>
                        <a:tabLst/>
                      </a:pPr>
                      <a:r>
                        <a:rPr kumimoji="0" lang="en-US" sz="2800" b="0" i="0" u="none" strike="noStrike" cap="none" normalizeH="0" baseline="0" dirty="0">
                          <a:ln>
                            <a:noFill/>
                          </a:ln>
                          <a:solidFill>
                            <a:srgbClr val="161616"/>
                          </a:solidFill>
                          <a:effectLst/>
                          <a:latin typeface="Arial" charset="0"/>
                          <a:ea typeface="SimSun" charset="0"/>
                          <a:cs typeface="SimSun" charset="0"/>
                        </a:rPr>
                        <a:t>Automatic: no manual properties</a:t>
                      </a:r>
                    </a:p>
                    <a:p>
                      <a:pPr marL="0" marR="0" lvl="0" indent="0" algn="ctr" defTabSz="914400" rtl="0" eaLnBrk="1" fontAlgn="base" latinLnBrk="0" hangingPunct="1">
                        <a:lnSpc>
                          <a:spcPct val="120000"/>
                        </a:lnSpc>
                        <a:spcBef>
                          <a:spcPct val="0"/>
                        </a:spcBef>
                        <a:spcAft>
                          <a:spcPct val="0"/>
                        </a:spcAft>
                        <a:buClrTx/>
                        <a:buSzTx/>
                        <a:buFont typeface="Wingdings" charset="0"/>
                        <a:buNone/>
                        <a:tabLst/>
                      </a:pPr>
                      <a:r>
                        <a:rPr kumimoji="0" lang="en-US" sz="2800" b="1" i="0" u="none" strike="noStrike" cap="none" normalizeH="0" baseline="0" dirty="0">
                          <a:ln>
                            <a:noFill/>
                          </a:ln>
                          <a:solidFill>
                            <a:srgbClr val="AB0000"/>
                          </a:solidFill>
                          <a:effectLst/>
                          <a:latin typeface="Arial" charset="0"/>
                          <a:ea typeface="SimSun" charset="0"/>
                          <a:cs typeface="SimSun" charset="0"/>
                        </a:rPr>
                        <a:t>10× productivity improvement expected</a:t>
                      </a:r>
                    </a:p>
                  </a:txBody>
                  <a:tcPr marL="91456" marR="91456" marT="45716" marB="45716" anchor="ctr" horzOverflow="overflow">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bl>
          </a:graphicData>
        </a:graphic>
      </p:graphicFrame>
      <p:sp>
        <p:nvSpPr>
          <p:cNvPr id="11" name="TextBox 10"/>
          <p:cNvSpPr txBox="1"/>
          <p:nvPr/>
        </p:nvSpPr>
        <p:spPr>
          <a:xfrm>
            <a:off x="225780" y="6488668"/>
            <a:ext cx="5641801" cy="369332"/>
          </a:xfrm>
          <a:prstGeom prst="rect">
            <a:avLst/>
          </a:prstGeom>
          <a:noFill/>
        </p:spPr>
        <p:txBody>
          <a:bodyPr wrap="none" rtlCol="0">
            <a:spAutoFit/>
          </a:bodyPr>
          <a:lstStyle/>
          <a:p>
            <a:r>
              <a:rPr lang="en-US" dirty="0">
                <a:solidFill>
                  <a:srgbClr val="FFFFFF"/>
                </a:solidFill>
              </a:rPr>
              <a:t>[Lin ITC 15, </a:t>
            </a:r>
            <a:r>
              <a:rPr lang="en-US" dirty="0" err="1">
                <a:solidFill>
                  <a:srgbClr val="FFFFFF"/>
                </a:solidFill>
              </a:rPr>
              <a:t>Fadiheh</a:t>
            </a:r>
            <a:r>
              <a:rPr lang="en-US" dirty="0">
                <a:solidFill>
                  <a:srgbClr val="FFFFFF"/>
                </a:solidFill>
              </a:rPr>
              <a:t> DATE 18, Singh IEEE TCAD 18]</a:t>
            </a:r>
          </a:p>
        </p:txBody>
      </p:sp>
    </p:spTree>
    <p:extLst>
      <p:ext uri="{BB962C8B-B14F-4D97-AF65-F5344CB8AC3E}">
        <p14:creationId xmlns:p14="http://schemas.microsoft.com/office/powerpoint/2010/main" val="3038490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a:xfrm>
            <a:off x="574675" y="-112713"/>
            <a:ext cx="7994650" cy="1143001"/>
          </a:xfrm>
        </p:spPr>
        <p:txBody>
          <a:bodyPr/>
          <a:lstStyle/>
          <a:p>
            <a:r>
              <a:rPr lang="en-US" dirty="0">
                <a:latin typeface="Arial" charset="0"/>
              </a:rPr>
              <a:t>SQED Concept: QED Tests</a:t>
            </a:r>
          </a:p>
        </p:txBody>
      </p:sp>
      <p:sp>
        <p:nvSpPr>
          <p:cNvPr id="101378" name="Rectangle 2"/>
          <p:cNvSpPr txBox="1">
            <a:spLocks noGrp="1" noChangeArrowheads="1"/>
          </p:cNvSpPr>
          <p:nvPr/>
        </p:nvSpPr>
        <p:spPr bwMode="auto">
          <a:xfrm>
            <a:off x="7477125" y="6540500"/>
            <a:ext cx="1665288" cy="31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l"/>
            <a:r>
              <a:rPr lang="en-US" sz="1800" dirty="0">
                <a:solidFill>
                  <a:srgbClr val="FFFFFF"/>
                </a:solidFill>
              </a:rPr>
              <a:t>	</a:t>
            </a:r>
            <a:fld id="{B5A02230-FD50-8742-B120-8A666065E1D6}" type="slidenum">
              <a:rPr lang="en-US" sz="1800" smtClean="0">
                <a:solidFill>
                  <a:srgbClr val="FFFFFF"/>
                </a:solidFill>
              </a:rPr>
              <a:pPr algn="l"/>
              <a:t>4</a:t>
            </a:fld>
            <a:endParaRPr lang="en-US" sz="1800" dirty="0">
              <a:solidFill>
                <a:srgbClr val="FFFFFF"/>
              </a:solidFill>
            </a:endParaRPr>
          </a:p>
        </p:txBody>
      </p:sp>
      <p:grpSp>
        <p:nvGrpSpPr>
          <p:cNvPr id="101379" name="Group 84" descr=" 33800"/>
          <p:cNvGrpSpPr>
            <a:grpSpLocks/>
          </p:cNvGrpSpPr>
          <p:nvPr/>
        </p:nvGrpSpPr>
        <p:grpSpPr bwMode="auto">
          <a:xfrm>
            <a:off x="107950" y="1384300"/>
            <a:ext cx="2879725" cy="5349875"/>
            <a:chOff x="328613" y="1384300"/>
            <a:chExt cx="2879725" cy="5349993"/>
          </a:xfrm>
        </p:grpSpPr>
        <p:grpSp>
          <p:nvGrpSpPr>
            <p:cNvPr id="101406" name="Group 52"/>
            <p:cNvGrpSpPr>
              <a:grpSpLocks/>
            </p:cNvGrpSpPr>
            <p:nvPr/>
          </p:nvGrpSpPr>
          <p:grpSpPr bwMode="auto">
            <a:xfrm>
              <a:off x="328613" y="1384300"/>
              <a:ext cx="2879725" cy="5349993"/>
              <a:chOff x="3343192" y="1259587"/>
              <a:chExt cx="2880360" cy="5349838"/>
            </a:xfrm>
          </p:grpSpPr>
          <p:grpSp>
            <p:nvGrpSpPr>
              <p:cNvPr id="101408" name="Group 51"/>
              <p:cNvGrpSpPr>
                <a:grpSpLocks/>
              </p:cNvGrpSpPr>
              <p:nvPr/>
            </p:nvGrpSpPr>
            <p:grpSpPr bwMode="auto">
              <a:xfrm>
                <a:off x="3343192" y="1265068"/>
                <a:ext cx="2880360" cy="5344357"/>
                <a:chOff x="2908186" y="923277"/>
                <a:chExt cx="2880360" cy="5344357"/>
              </a:xfrm>
            </p:grpSpPr>
            <p:sp>
              <p:nvSpPr>
                <p:cNvPr id="37" name="Rectangle 21"/>
                <p:cNvSpPr>
                  <a:spLocks noChangeArrowheads="1"/>
                </p:cNvSpPr>
                <p:nvPr/>
              </p:nvSpPr>
              <p:spPr bwMode="auto">
                <a:xfrm>
                  <a:off x="2908186" y="922559"/>
                  <a:ext cx="2880360" cy="5345075"/>
                </a:xfrm>
                <a:prstGeom prst="rect">
                  <a:avLst/>
                </a:prstGeom>
                <a:solidFill>
                  <a:schemeClr val="tx1">
                    <a:lumMod val="65000"/>
                  </a:schemeClr>
                </a:solidFill>
                <a:ln w="38100">
                  <a:noFill/>
                  <a:miter lim="800000"/>
                  <a:headEnd/>
                  <a:tailEnd/>
                </a:ln>
              </p:spPr>
              <p:txBody>
                <a:bodyPr anchor="ctr"/>
                <a:lstStyle/>
                <a:p>
                  <a:pPr algn="ctr">
                    <a:defRPr/>
                  </a:pPr>
                  <a:endParaRPr lang="en-US" sz="1600" b="1">
                    <a:solidFill>
                      <a:srgbClr val="000000"/>
                    </a:solidFill>
                    <a:latin typeface="Arial" pitchFamily="34" charset="0"/>
                    <a:cs typeface="Arial" pitchFamily="34" charset="0"/>
                  </a:endParaRPr>
                </a:p>
              </p:txBody>
            </p:sp>
            <p:cxnSp>
              <p:nvCxnSpPr>
                <p:cNvPr id="101411" name="Straight Connector 23"/>
                <p:cNvCxnSpPr>
                  <a:cxnSpLocks noChangeShapeType="1"/>
                </p:cNvCxnSpPr>
                <p:nvPr/>
              </p:nvCxnSpPr>
              <p:spPr bwMode="auto">
                <a:xfrm rot="5400000">
                  <a:off x="621437" y="3586578"/>
                  <a:ext cx="5255581"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19050">
                      <a:solidFill>
                        <a:srgbClr val="000000"/>
                      </a:solidFill>
                      <a:prstDash val="sysDot"/>
                      <a:round/>
                      <a:headEnd type="none" w="sm" len="sm"/>
                      <a:tailEnd/>
                    </a14:hiddenLine>
                  </a:ext>
                </a:extLst>
              </p:spPr>
            </p:cxnSp>
            <p:grpSp>
              <p:nvGrpSpPr>
                <p:cNvPr id="101412" name="Group 49"/>
                <p:cNvGrpSpPr>
                  <a:grpSpLocks/>
                </p:cNvGrpSpPr>
                <p:nvPr/>
              </p:nvGrpSpPr>
              <p:grpSpPr bwMode="auto">
                <a:xfrm>
                  <a:off x="3006426" y="1042977"/>
                  <a:ext cx="137160" cy="5090160"/>
                  <a:chOff x="7262133" y="3624943"/>
                  <a:chExt cx="137160" cy="5090160"/>
                </a:xfrm>
              </p:grpSpPr>
              <p:sp useBgFill="1">
                <p:nvSpPr>
                  <p:cNvPr id="40" name="Oval 47"/>
                  <p:cNvSpPr>
                    <a:spLocks noChangeArrowheads="1"/>
                  </p:cNvSpPr>
                  <p:nvPr/>
                </p:nvSpPr>
                <p:spPr bwMode="auto">
                  <a:xfrm>
                    <a:off x="7262340" y="8316204"/>
                    <a:ext cx="136555" cy="138112"/>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41" name="Oval 24"/>
                  <p:cNvSpPr>
                    <a:spLocks noChangeArrowheads="1"/>
                  </p:cNvSpPr>
                  <p:nvPr/>
                </p:nvSpPr>
                <p:spPr bwMode="auto">
                  <a:xfrm>
                    <a:off x="7262340" y="3580724"/>
                    <a:ext cx="136555" cy="136524"/>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42" name="Oval 25"/>
                  <p:cNvSpPr>
                    <a:spLocks noChangeArrowheads="1"/>
                  </p:cNvSpPr>
                  <p:nvPr/>
                </p:nvSpPr>
                <p:spPr bwMode="auto">
                  <a:xfrm>
                    <a:off x="7262340" y="3841073"/>
                    <a:ext cx="136555" cy="138111"/>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43" name="Oval 26"/>
                  <p:cNvSpPr>
                    <a:spLocks noChangeArrowheads="1"/>
                  </p:cNvSpPr>
                  <p:nvPr/>
                </p:nvSpPr>
                <p:spPr bwMode="auto">
                  <a:xfrm>
                    <a:off x="7262340" y="4101421"/>
                    <a:ext cx="136555" cy="138111"/>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44" name="Oval 27"/>
                  <p:cNvSpPr>
                    <a:spLocks noChangeArrowheads="1"/>
                  </p:cNvSpPr>
                  <p:nvPr/>
                </p:nvSpPr>
                <p:spPr bwMode="auto">
                  <a:xfrm>
                    <a:off x="7262340" y="4363356"/>
                    <a:ext cx="136555" cy="136524"/>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45" name="Oval 28"/>
                  <p:cNvSpPr>
                    <a:spLocks noChangeArrowheads="1"/>
                  </p:cNvSpPr>
                  <p:nvPr/>
                </p:nvSpPr>
                <p:spPr bwMode="auto">
                  <a:xfrm>
                    <a:off x="7262340" y="4623704"/>
                    <a:ext cx="136555" cy="136524"/>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46" name="Oval 29"/>
                  <p:cNvSpPr>
                    <a:spLocks noChangeArrowheads="1"/>
                  </p:cNvSpPr>
                  <p:nvPr/>
                </p:nvSpPr>
                <p:spPr bwMode="auto">
                  <a:xfrm>
                    <a:off x="7262340" y="4884052"/>
                    <a:ext cx="136555" cy="138112"/>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47" name="Oval 30"/>
                  <p:cNvSpPr>
                    <a:spLocks noChangeArrowheads="1"/>
                  </p:cNvSpPr>
                  <p:nvPr/>
                </p:nvSpPr>
                <p:spPr bwMode="auto">
                  <a:xfrm>
                    <a:off x="7262340" y="5144401"/>
                    <a:ext cx="136555" cy="138112"/>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48" name="Oval 31"/>
                  <p:cNvSpPr>
                    <a:spLocks noChangeArrowheads="1"/>
                  </p:cNvSpPr>
                  <p:nvPr/>
                </p:nvSpPr>
                <p:spPr bwMode="auto">
                  <a:xfrm>
                    <a:off x="7262340" y="5406337"/>
                    <a:ext cx="136555" cy="136524"/>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49" name="Oval 32"/>
                  <p:cNvSpPr>
                    <a:spLocks noChangeArrowheads="1"/>
                  </p:cNvSpPr>
                  <p:nvPr/>
                </p:nvSpPr>
                <p:spPr bwMode="auto">
                  <a:xfrm>
                    <a:off x="7262340" y="5666685"/>
                    <a:ext cx="136555" cy="136524"/>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50" name="Oval 33"/>
                  <p:cNvSpPr>
                    <a:spLocks noChangeArrowheads="1"/>
                  </p:cNvSpPr>
                  <p:nvPr/>
                </p:nvSpPr>
                <p:spPr bwMode="auto">
                  <a:xfrm>
                    <a:off x="7262340" y="5927033"/>
                    <a:ext cx="136555" cy="138111"/>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51" name="Oval 34"/>
                  <p:cNvSpPr>
                    <a:spLocks noChangeArrowheads="1"/>
                  </p:cNvSpPr>
                  <p:nvPr/>
                </p:nvSpPr>
                <p:spPr bwMode="auto">
                  <a:xfrm>
                    <a:off x="7262340" y="6187381"/>
                    <a:ext cx="136555" cy="138111"/>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52" name="Oval 36"/>
                  <p:cNvSpPr>
                    <a:spLocks noChangeArrowheads="1"/>
                  </p:cNvSpPr>
                  <p:nvPr/>
                </p:nvSpPr>
                <p:spPr bwMode="auto">
                  <a:xfrm>
                    <a:off x="7262340" y="6449317"/>
                    <a:ext cx="136555" cy="136524"/>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53" name="Oval 37"/>
                  <p:cNvSpPr>
                    <a:spLocks noChangeArrowheads="1"/>
                  </p:cNvSpPr>
                  <p:nvPr/>
                </p:nvSpPr>
                <p:spPr bwMode="auto">
                  <a:xfrm>
                    <a:off x="7262340" y="6752527"/>
                    <a:ext cx="136555" cy="136524"/>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54" name="Oval 39"/>
                  <p:cNvSpPr>
                    <a:spLocks noChangeArrowheads="1"/>
                  </p:cNvSpPr>
                  <p:nvPr/>
                </p:nvSpPr>
                <p:spPr bwMode="auto">
                  <a:xfrm>
                    <a:off x="7262340" y="7012876"/>
                    <a:ext cx="136555" cy="138111"/>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55" name="Oval 40"/>
                  <p:cNvSpPr>
                    <a:spLocks noChangeArrowheads="1"/>
                  </p:cNvSpPr>
                  <p:nvPr/>
                </p:nvSpPr>
                <p:spPr bwMode="auto">
                  <a:xfrm>
                    <a:off x="7262340" y="7273224"/>
                    <a:ext cx="136555" cy="138111"/>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56" name="Oval 44"/>
                  <p:cNvSpPr>
                    <a:spLocks noChangeArrowheads="1"/>
                  </p:cNvSpPr>
                  <p:nvPr/>
                </p:nvSpPr>
                <p:spPr bwMode="auto">
                  <a:xfrm>
                    <a:off x="7262340" y="7535159"/>
                    <a:ext cx="136555" cy="136524"/>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57" name="Oval 45"/>
                  <p:cNvSpPr>
                    <a:spLocks noChangeArrowheads="1"/>
                  </p:cNvSpPr>
                  <p:nvPr/>
                </p:nvSpPr>
                <p:spPr bwMode="auto">
                  <a:xfrm>
                    <a:off x="7262340" y="7795507"/>
                    <a:ext cx="136555" cy="136524"/>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58" name="Oval 46"/>
                  <p:cNvSpPr>
                    <a:spLocks noChangeArrowheads="1"/>
                  </p:cNvSpPr>
                  <p:nvPr/>
                </p:nvSpPr>
                <p:spPr bwMode="auto">
                  <a:xfrm>
                    <a:off x="7262340" y="8055856"/>
                    <a:ext cx="136555" cy="138112"/>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sp useBgFill="1">
                <p:nvSpPr>
                  <p:cNvPr id="59" name="Oval 48"/>
                  <p:cNvSpPr>
                    <a:spLocks noChangeArrowheads="1"/>
                  </p:cNvSpPr>
                  <p:nvPr/>
                </p:nvSpPr>
                <p:spPr bwMode="auto">
                  <a:xfrm>
                    <a:off x="7262340" y="8578140"/>
                    <a:ext cx="136555" cy="136524"/>
                  </a:xfrm>
                  <a:prstGeom prst="ellipse">
                    <a:avLst/>
                  </a:prstGeom>
                  <a:ln>
                    <a:noFill/>
                  </a:ln>
                  <a:extLst>
                    <a:ext uri="{91240B29-F687-4f45-9708-019B960494DF}">
                      <a14:hiddenLine xmlns:a14="http://schemas.microsoft.com/office/drawing/2010/main" xmlns="" w="38100">
                        <a:solidFill>
                          <a:srgbClr val="000000"/>
                        </a:solidFill>
                        <a:round/>
                        <a:headEnd/>
                        <a:tailEnd/>
                      </a14:hiddenLine>
                    </a:ext>
                  </a:extLst>
                </p:spPr>
                <p:txBody>
                  <a:bodyPr anchor="ctr"/>
                  <a:lstStyle/>
                  <a:p>
                    <a:pPr algn="ctr">
                      <a:defRPr/>
                    </a:pPr>
                    <a:endParaRPr lang="en-US" sz="1600" b="1">
                      <a:solidFill>
                        <a:srgbClr val="000000"/>
                      </a:solidFill>
                      <a:cs typeface="Arial" charset="0"/>
                    </a:endParaRPr>
                  </a:p>
                </p:txBody>
              </p:sp>
            </p:grpSp>
          </p:grpSp>
          <p:sp>
            <p:nvSpPr>
              <p:cNvPr id="36" name="TextBox 25"/>
              <p:cNvSpPr txBox="1">
                <a:spLocks noChangeArrowheads="1"/>
              </p:cNvSpPr>
              <p:nvPr/>
            </p:nvSpPr>
            <p:spPr bwMode="auto">
              <a:xfrm>
                <a:off x="3706810" y="1259587"/>
                <a:ext cx="2504039" cy="5156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eaLnBrk="1" hangingPunct="1">
                  <a:defRPr/>
                </a:pPr>
                <a:r>
                  <a:rPr lang="en-US" sz="300">
                    <a:solidFill>
                      <a:srgbClr val="000000"/>
                    </a:solidFill>
                    <a:latin typeface="Consolas" pitchFamily="49" charset="0"/>
                  </a:rPr>
                  <a:t>void matgen (REAL a[], int lda, int n, REAL b[], REAL *norma)</a:t>
                </a:r>
              </a:p>
              <a:p>
                <a:pPr eaLnBrk="1" hangingPunct="1">
                  <a:defRPr/>
                </a:pPr>
                <a:r>
                  <a:rPr lang="en-US" sz="300">
                    <a:solidFill>
                      <a:srgbClr val="000000"/>
                    </a:solidFill>
                    <a:latin typeface="Consolas" pitchFamily="49" charset="0"/>
                  </a:rPr>
                  <a:t>{</a:t>
                </a:r>
              </a:p>
              <a:p>
                <a:pPr eaLnBrk="1" hangingPunct="1">
                  <a:defRPr/>
                </a:pPr>
                <a:r>
                  <a:rPr lang="en-US" sz="300">
                    <a:solidFill>
                      <a:srgbClr val="000000"/>
                    </a:solidFill>
                    <a:latin typeface="Consolas" pitchFamily="49" charset="0"/>
                  </a:rPr>
                  <a:t>    int init, i, j;</a:t>
                </a:r>
              </a:p>
              <a:p>
                <a:pPr eaLnBrk="1" hangingPunct="1">
                  <a:defRPr/>
                </a:pPr>
                <a:r>
                  <a:rPr lang="en-US" sz="300">
                    <a:solidFill>
                      <a:srgbClr val="000000"/>
                    </a:solidFill>
                    <a:latin typeface="Consolas" pitchFamily="49" charset="0"/>
                  </a:rPr>
                  <a:t>    init = 1325;</a:t>
                </a:r>
              </a:p>
              <a:p>
                <a:pPr eaLnBrk="1" hangingPunct="1">
                  <a:defRPr/>
                </a:pPr>
                <a:r>
                  <a:rPr lang="en-US" sz="300">
                    <a:solidFill>
                      <a:srgbClr val="000000"/>
                    </a:solidFill>
                    <a:latin typeface="Consolas" pitchFamily="49" charset="0"/>
                  </a:rPr>
                  <a:t>    *norma = 0.0;</a:t>
                </a:r>
              </a:p>
              <a:p>
                <a:pPr eaLnBrk="1" hangingPunct="1">
                  <a:defRPr/>
                </a:pPr>
                <a:r>
                  <a:rPr lang="en-US" sz="300">
                    <a:solidFill>
                      <a:srgbClr val="000000"/>
                    </a:solidFill>
                    <a:latin typeface="Consolas" pitchFamily="49" charset="0"/>
                  </a:rPr>
                  <a:t>    for (j = 0; j &lt; n; j++) {</a:t>
                </a:r>
              </a:p>
              <a:p>
                <a:pPr eaLnBrk="1" hangingPunct="1">
                  <a:defRPr/>
                </a:pPr>
                <a:r>
                  <a:rPr lang="en-US" sz="300">
                    <a:solidFill>
                      <a:srgbClr val="000000"/>
                    </a:solidFill>
                    <a:latin typeface="Consolas" pitchFamily="49" charset="0"/>
                  </a:rPr>
                  <a:t>        for (i = 0; i &lt; n; i++) {</a:t>
                </a:r>
              </a:p>
              <a:p>
                <a:pPr eaLnBrk="1" hangingPunct="1">
                  <a:defRPr/>
                </a:pPr>
                <a:r>
                  <a:rPr lang="en-US" sz="300">
                    <a:solidFill>
                      <a:srgbClr val="000000"/>
                    </a:solidFill>
                    <a:latin typeface="Consolas" pitchFamily="49" charset="0"/>
                  </a:rPr>
                  <a:t>            init = 3125*init % 0x100000000l;</a:t>
                </a:r>
              </a:p>
              <a:p>
                <a:pPr eaLnBrk="1" hangingPunct="1">
                  <a:defRPr/>
                </a:pPr>
                <a:r>
                  <a:rPr lang="en-US" sz="300">
                    <a:solidFill>
                      <a:srgbClr val="000000"/>
                    </a:solidFill>
                    <a:latin typeface="Consolas" pitchFamily="49" charset="0"/>
                  </a:rPr>
                  <a:t>            a[lda*j+i] = (init - 32768.0)/16384.0;                        </a:t>
                </a:r>
              </a:p>
              <a:p>
                <a:pPr eaLnBrk="1" hangingPunct="1">
                  <a:defRPr/>
                </a:pPr>
                <a:r>
                  <a:rPr lang="en-US" sz="300">
                    <a:solidFill>
                      <a:srgbClr val="000000"/>
                    </a:solidFill>
                    <a:latin typeface="Consolas" pitchFamily="49" charset="0"/>
                  </a:rPr>
                  <a:t>            *norma = (a[lda*j+i] &gt; *norma) ? a[lda*j+i] : *norma;</a:t>
                </a:r>
              </a:p>
              <a:p>
                <a:pPr eaLnBrk="1" hangingPunct="1">
                  <a:defRPr/>
                </a:pPr>
                <a:r>
                  <a:rPr lang="en-US" sz="300">
                    <a:solidFill>
                      <a:srgbClr val="000000"/>
                    </a:solidFill>
                    <a:latin typeface="Consolas" pitchFamily="49" charset="0"/>
                  </a:rPr>
                  <a:t>        }</a:t>
                </a:r>
              </a:p>
              <a:p>
                <a:pPr eaLnBrk="1" hangingPunct="1">
                  <a:defRPr/>
                </a:pPr>
                <a:r>
                  <a:rPr lang="en-US" sz="300">
                    <a:solidFill>
                      <a:srgbClr val="000000"/>
                    </a:solidFill>
                    <a:latin typeface="Consolas" pitchFamily="49" charset="0"/>
                  </a:rPr>
                  <a:t>    }</a:t>
                </a:r>
              </a:p>
              <a:p>
                <a:pPr eaLnBrk="1" hangingPunct="1">
                  <a:defRPr/>
                </a:pPr>
                <a:r>
                  <a:rPr lang="en-US" sz="300">
                    <a:solidFill>
                      <a:srgbClr val="000000"/>
                    </a:solidFill>
                    <a:latin typeface="Consolas" pitchFamily="49" charset="0"/>
                  </a:rPr>
                  <a:t>    for (i = 0; i &lt; n; i++) {</a:t>
                </a:r>
              </a:p>
              <a:p>
                <a:pPr eaLnBrk="1" hangingPunct="1">
                  <a:defRPr/>
                </a:pPr>
                <a:r>
                  <a:rPr lang="en-US" sz="300">
                    <a:solidFill>
                      <a:srgbClr val="000000"/>
                    </a:solidFill>
                    <a:latin typeface="Consolas" pitchFamily="49" charset="0"/>
                  </a:rPr>
                  <a:t>        b[i] = 0.0;</a:t>
                </a:r>
              </a:p>
              <a:p>
                <a:pPr eaLnBrk="1" hangingPunct="1">
                  <a:defRPr/>
                </a:pPr>
                <a:r>
                  <a:rPr lang="en-US" sz="300">
                    <a:solidFill>
                      <a:srgbClr val="000000"/>
                    </a:solidFill>
                    <a:latin typeface="Consolas" pitchFamily="49" charset="0"/>
                  </a:rPr>
                  <a:t>    }</a:t>
                </a:r>
              </a:p>
              <a:p>
                <a:pPr eaLnBrk="1" hangingPunct="1">
                  <a:defRPr/>
                </a:pPr>
                <a:r>
                  <a:rPr lang="en-US" sz="300">
                    <a:solidFill>
                      <a:srgbClr val="000000"/>
                    </a:solidFill>
                    <a:latin typeface="Consolas" pitchFamily="49" charset="0"/>
                  </a:rPr>
                  <a:t>    for (j = 0; j &lt; n; j++) {</a:t>
                </a:r>
              </a:p>
              <a:p>
                <a:pPr eaLnBrk="1" hangingPunct="1">
                  <a:defRPr/>
                </a:pPr>
                <a:r>
                  <a:rPr lang="en-US" sz="300">
                    <a:solidFill>
                      <a:srgbClr val="000000"/>
                    </a:solidFill>
                    <a:latin typeface="Consolas" pitchFamily="49" charset="0"/>
                  </a:rPr>
                  <a:t>        for (i = 0; i &lt; n; i++) {</a:t>
                </a:r>
              </a:p>
              <a:p>
                <a:pPr eaLnBrk="1" hangingPunct="1">
                  <a:defRPr/>
                </a:pPr>
                <a:r>
                  <a:rPr lang="en-US" sz="300">
                    <a:solidFill>
                      <a:srgbClr val="000000"/>
                    </a:solidFill>
                    <a:latin typeface="Consolas" pitchFamily="49" charset="0"/>
                  </a:rPr>
                  <a:t>            b[i] = b[i] + a[lda*j+i];</a:t>
                </a:r>
              </a:p>
              <a:p>
                <a:pPr eaLnBrk="1" hangingPunct="1">
                  <a:defRPr/>
                </a:pPr>
                <a:r>
                  <a:rPr lang="en-US" sz="300">
                    <a:solidFill>
                      <a:srgbClr val="000000"/>
                    </a:solidFill>
                    <a:latin typeface="Consolas" pitchFamily="49" charset="0"/>
                  </a:rPr>
                  <a:t>        }</a:t>
                </a:r>
              </a:p>
              <a:p>
                <a:pPr eaLnBrk="1" hangingPunct="1">
                  <a:defRPr/>
                </a:pPr>
                <a:r>
                  <a:rPr lang="en-US" sz="300">
                    <a:solidFill>
                      <a:srgbClr val="000000"/>
                    </a:solidFill>
                    <a:latin typeface="Consolas" pitchFamily="49" charset="0"/>
                  </a:rPr>
                  <a:t>    }</a:t>
                </a:r>
              </a:p>
              <a:p>
                <a:pPr eaLnBrk="1" hangingPunct="1">
                  <a:defRPr/>
                </a:pPr>
                <a:r>
                  <a:rPr lang="en-US" sz="300">
                    <a:solidFill>
                      <a:srgbClr val="000000"/>
                    </a:solidFill>
                    <a:latin typeface="Consolas" pitchFamily="49" charset="0"/>
                  </a:rPr>
                  <a:t>    return;</a:t>
                </a:r>
              </a:p>
              <a:p>
                <a:pPr eaLnBrk="1" hangingPunct="1">
                  <a:defRPr/>
                </a:pPr>
                <a:r>
                  <a:rPr lang="en-US" sz="300">
                    <a:solidFill>
                      <a:srgbClr val="000000"/>
                    </a:solidFill>
                    <a:latin typeface="Consolas" pitchFamily="49" charset="0"/>
                  </a:rPr>
                  <a:t>}</a:t>
                </a:r>
              </a:p>
              <a:p>
                <a:pPr eaLnBrk="1" hangingPunct="1">
                  <a:defRPr/>
                </a:pPr>
                <a:endParaRPr lang="en-US" sz="300">
                  <a:solidFill>
                    <a:srgbClr val="000000"/>
                  </a:solidFill>
                  <a:latin typeface="Consolas" pitchFamily="49" charset="0"/>
                </a:endParaRPr>
              </a:p>
              <a:p>
                <a:pPr eaLnBrk="1" hangingPunct="1">
                  <a:defRPr/>
                </a:pPr>
                <a:r>
                  <a:rPr lang="en-US" sz="300">
                    <a:solidFill>
                      <a:srgbClr val="000000"/>
                    </a:solidFill>
                    <a:latin typeface="Consolas" pitchFamily="49" charset="0"/>
                  </a:rPr>
                  <a:t>void dgefa(REAL a[], int lda, int n, int ipvt[], int *info){ </a:t>
                </a:r>
              </a:p>
              <a:p>
                <a:pPr eaLnBrk="1" hangingPunct="1">
                  <a:defRPr/>
                </a:pPr>
                <a:r>
                  <a:rPr lang="en-US" sz="300">
                    <a:solidFill>
                      <a:srgbClr val="000000"/>
                    </a:solidFill>
                    <a:latin typeface="Consolas" pitchFamily="49" charset="0"/>
                  </a:rPr>
                  <a:t>    /*     internal variables       */ </a:t>
                </a:r>
              </a:p>
              <a:p>
                <a:pPr eaLnBrk="1" hangingPunct="1">
                  <a:defRPr/>
                </a:pPr>
                <a:r>
                  <a:rPr lang="en-US" sz="300">
                    <a:solidFill>
                      <a:srgbClr val="000000"/>
                    </a:solidFill>
                    <a:latin typeface="Consolas" pitchFamily="49" charset="0"/>
                  </a:rPr>
                  <a:t>    REAL t;</a:t>
                </a:r>
              </a:p>
              <a:p>
                <a:pPr eaLnBrk="1" hangingPunct="1">
                  <a:defRPr/>
                </a:pPr>
                <a:r>
                  <a:rPr lang="en-US" sz="300">
                    <a:solidFill>
                      <a:srgbClr val="000000"/>
                    </a:solidFill>
                    <a:latin typeface="Consolas" pitchFamily="49" charset="0"/>
                  </a:rPr>
                  <a:t>    int j,k,kp1,l,nm1;</a:t>
                </a:r>
              </a:p>
              <a:p>
                <a:pPr eaLnBrk="1" hangingPunct="1">
                  <a:defRPr/>
                </a:pPr>
                <a:endParaRPr lang="en-US" sz="300">
                  <a:solidFill>
                    <a:srgbClr val="000000"/>
                  </a:solidFill>
                  <a:latin typeface="Consolas" pitchFamily="49" charset="0"/>
                </a:endParaRPr>
              </a:p>
              <a:p>
                <a:pPr eaLnBrk="1" hangingPunct="1">
                  <a:defRPr/>
                </a:pPr>
                <a:r>
                  <a:rPr lang="en-US" sz="300">
                    <a:solidFill>
                      <a:srgbClr val="000000"/>
                    </a:solidFill>
                    <a:latin typeface="Consolas" pitchFamily="49" charset="0"/>
                  </a:rPr>
                  <a:t>    /*     gaussian elimination with partial pivoting       */</a:t>
                </a:r>
              </a:p>
              <a:p>
                <a:pPr eaLnBrk="1" hangingPunct="1">
                  <a:defRPr/>
                </a:pPr>
                <a:endParaRPr lang="en-US" sz="300">
                  <a:solidFill>
                    <a:srgbClr val="000000"/>
                  </a:solidFill>
                  <a:latin typeface="Consolas" pitchFamily="49" charset="0"/>
                </a:endParaRPr>
              </a:p>
              <a:p>
                <a:pPr eaLnBrk="1" hangingPunct="1">
                  <a:defRPr/>
                </a:pPr>
                <a:r>
                  <a:rPr lang="en-US" sz="300">
                    <a:solidFill>
                      <a:srgbClr val="000000"/>
                    </a:solidFill>
                    <a:latin typeface="Consolas" pitchFamily="49" charset="0"/>
                  </a:rPr>
                  <a:t>    *info = 0;</a:t>
                </a:r>
              </a:p>
              <a:p>
                <a:pPr eaLnBrk="1" hangingPunct="1">
                  <a:defRPr/>
                </a:pPr>
                <a:r>
                  <a:rPr lang="en-US" sz="300">
                    <a:solidFill>
                      <a:srgbClr val="000000"/>
                    </a:solidFill>
                    <a:latin typeface="Consolas" pitchFamily="49" charset="0"/>
                  </a:rPr>
                  <a:t>    nm1 = n - 1;</a:t>
                </a:r>
              </a:p>
              <a:p>
                <a:pPr eaLnBrk="1" hangingPunct="1">
                  <a:defRPr/>
                </a:pPr>
                <a:r>
                  <a:rPr lang="en-US" sz="300">
                    <a:solidFill>
                      <a:srgbClr val="000000"/>
                    </a:solidFill>
                    <a:latin typeface="Consolas" pitchFamily="49" charset="0"/>
                  </a:rPr>
                  <a:t>    if (nm1 &gt;=  0) {</a:t>
                </a:r>
              </a:p>
              <a:p>
                <a:pPr eaLnBrk="1" hangingPunct="1">
                  <a:defRPr/>
                </a:pPr>
                <a:r>
                  <a:rPr lang="en-US" sz="300">
                    <a:solidFill>
                      <a:srgbClr val="000000"/>
                    </a:solidFill>
                    <a:latin typeface="Consolas" pitchFamily="49" charset="0"/>
                  </a:rPr>
                  <a:t>        for (k = 0; k &lt; nm1; k++) {</a:t>
                </a:r>
              </a:p>
              <a:p>
                <a:pPr eaLnBrk="1" hangingPunct="1">
                  <a:defRPr/>
                </a:pPr>
                <a:r>
                  <a:rPr lang="en-US" sz="300">
                    <a:solidFill>
                      <a:srgbClr val="000000"/>
                    </a:solidFill>
                    <a:latin typeface="Consolas" pitchFamily="49" charset="0"/>
                  </a:rPr>
                  <a:t>            kp1 = k + 1;</a:t>
                </a:r>
              </a:p>
              <a:p>
                <a:pPr eaLnBrk="1" hangingPunct="1">
                  <a:defRPr/>
                </a:pPr>
                <a:endParaRPr lang="en-US" sz="300">
                  <a:solidFill>
                    <a:srgbClr val="000000"/>
                  </a:solidFill>
                  <a:latin typeface="Consolas" pitchFamily="49" charset="0"/>
                </a:endParaRPr>
              </a:p>
              <a:p>
                <a:pPr eaLnBrk="1" hangingPunct="1">
                  <a:defRPr/>
                </a:pPr>
                <a:r>
                  <a:rPr lang="en-US" sz="300">
                    <a:solidFill>
                      <a:srgbClr val="000000"/>
                    </a:solidFill>
                    <a:latin typeface="Consolas" pitchFamily="49" charset="0"/>
                  </a:rPr>
                  <a:t>            /* find l = pivot index */</a:t>
                </a:r>
              </a:p>
              <a:p>
                <a:pPr eaLnBrk="1" hangingPunct="1">
                  <a:defRPr/>
                </a:pPr>
                <a:r>
                  <a:rPr lang="en-US" sz="300">
                    <a:solidFill>
                      <a:srgbClr val="000000"/>
                    </a:solidFill>
                    <a:latin typeface="Consolas" pitchFamily="49" charset="0"/>
                  </a:rPr>
                  <a:t>            l = idamax(n-k,&amp;a[lda*k+k],1) + k;</a:t>
                </a:r>
              </a:p>
              <a:p>
                <a:pPr eaLnBrk="1" hangingPunct="1">
                  <a:defRPr/>
                </a:pPr>
                <a:r>
                  <a:rPr lang="en-US" sz="300">
                    <a:solidFill>
                      <a:srgbClr val="000000"/>
                    </a:solidFill>
                    <a:latin typeface="Consolas" pitchFamily="49" charset="0"/>
                  </a:rPr>
                  <a:t>            ipvt[k] = l;</a:t>
                </a:r>
              </a:p>
              <a:p>
                <a:pPr eaLnBrk="1" hangingPunct="1">
                  <a:defRPr/>
                </a:pPr>
                <a:endParaRPr lang="en-US" sz="300">
                  <a:solidFill>
                    <a:srgbClr val="000000"/>
                  </a:solidFill>
                  <a:latin typeface="Consolas" pitchFamily="49" charset="0"/>
                </a:endParaRPr>
              </a:p>
              <a:p>
                <a:pPr eaLnBrk="1" hangingPunct="1">
                  <a:defRPr/>
                </a:pPr>
                <a:r>
                  <a:rPr lang="en-US" sz="300">
                    <a:solidFill>
                      <a:srgbClr val="000000"/>
                    </a:solidFill>
                    <a:latin typeface="Consolas" pitchFamily="49" charset="0"/>
                  </a:rPr>
                  <a:t>            /* zero pivot implies this column already </a:t>
                </a:r>
              </a:p>
              <a:p>
                <a:pPr eaLnBrk="1" hangingPunct="1">
                  <a:defRPr/>
                </a:pPr>
                <a:r>
                  <a:rPr lang="en-US" sz="300">
                    <a:solidFill>
                      <a:srgbClr val="000000"/>
                    </a:solidFill>
                    <a:latin typeface="Consolas" pitchFamily="49" charset="0"/>
                  </a:rPr>
                  <a:t>               triangularized */</a:t>
                </a:r>
              </a:p>
              <a:p>
                <a:pPr eaLnBrk="1" hangingPunct="1">
                  <a:defRPr/>
                </a:pPr>
                <a:endParaRPr lang="en-US" sz="300">
                  <a:solidFill>
                    <a:srgbClr val="000000"/>
                  </a:solidFill>
                  <a:latin typeface="Consolas" pitchFamily="49" charset="0"/>
                </a:endParaRPr>
              </a:p>
              <a:p>
                <a:pPr eaLnBrk="1" hangingPunct="1">
                  <a:defRPr/>
                </a:pPr>
                <a:r>
                  <a:rPr lang="en-US" sz="300">
                    <a:solidFill>
                      <a:srgbClr val="000000"/>
                    </a:solidFill>
                    <a:latin typeface="Consolas" pitchFamily="49" charset="0"/>
                  </a:rPr>
                  <a:t>            if (a[lda*k+l] != ZERO) {</a:t>
                </a:r>
              </a:p>
              <a:p>
                <a:pPr eaLnBrk="1" hangingPunct="1">
                  <a:defRPr/>
                </a:pPr>
                <a:r>
                  <a:rPr lang="en-US" sz="300">
                    <a:solidFill>
                      <a:srgbClr val="000000"/>
                    </a:solidFill>
                    <a:latin typeface="Consolas" pitchFamily="49" charset="0"/>
                  </a:rPr>
                  <a:t>                /* interchange if necessary */</a:t>
                </a:r>
              </a:p>
              <a:p>
                <a:pPr eaLnBrk="1" hangingPunct="1">
                  <a:defRPr/>
                </a:pPr>
                <a:endParaRPr lang="en-US" sz="300">
                  <a:solidFill>
                    <a:srgbClr val="000000"/>
                  </a:solidFill>
                  <a:latin typeface="Consolas" pitchFamily="49" charset="0"/>
                </a:endParaRPr>
              </a:p>
              <a:p>
                <a:pPr eaLnBrk="1" hangingPunct="1">
                  <a:defRPr/>
                </a:pPr>
                <a:r>
                  <a:rPr lang="en-US" sz="300">
                    <a:solidFill>
                      <a:srgbClr val="000000"/>
                    </a:solidFill>
                    <a:latin typeface="Consolas" pitchFamily="49" charset="0"/>
                  </a:rPr>
                  <a:t>                if (l != k) {</a:t>
                </a:r>
              </a:p>
              <a:p>
                <a:pPr eaLnBrk="1" hangingPunct="1">
                  <a:defRPr/>
                </a:pPr>
                <a:r>
                  <a:rPr lang="en-US" sz="300">
                    <a:solidFill>
                      <a:srgbClr val="000000"/>
                    </a:solidFill>
                    <a:latin typeface="Consolas" pitchFamily="49" charset="0"/>
                  </a:rPr>
                  <a:t>                    t = a[lda*k+l];</a:t>
                </a:r>
              </a:p>
              <a:p>
                <a:pPr eaLnBrk="1" hangingPunct="1">
                  <a:defRPr/>
                </a:pPr>
                <a:r>
                  <a:rPr lang="en-US" sz="300">
                    <a:solidFill>
                      <a:srgbClr val="000000"/>
                    </a:solidFill>
                    <a:latin typeface="Consolas" pitchFamily="49" charset="0"/>
                  </a:rPr>
                  <a:t>                    a[lda*k+l] = a[lda*k+k];</a:t>
                </a:r>
              </a:p>
              <a:p>
                <a:pPr eaLnBrk="1" hangingPunct="1">
                  <a:defRPr/>
                </a:pPr>
                <a:r>
                  <a:rPr lang="en-US" sz="300">
                    <a:solidFill>
                      <a:srgbClr val="000000"/>
                    </a:solidFill>
                    <a:latin typeface="Consolas" pitchFamily="49" charset="0"/>
                  </a:rPr>
                  <a:t>                    a[lda*k+k] = t; </a:t>
                </a:r>
              </a:p>
              <a:p>
                <a:pPr eaLnBrk="1" hangingPunct="1">
                  <a:defRPr/>
                </a:pPr>
                <a:r>
                  <a:rPr lang="en-US" sz="300">
                    <a:solidFill>
                      <a:srgbClr val="000000"/>
                    </a:solidFill>
                    <a:latin typeface="Consolas" pitchFamily="49" charset="0"/>
                  </a:rPr>
                  <a:t>                }</a:t>
                </a:r>
              </a:p>
              <a:p>
                <a:pPr eaLnBrk="1" hangingPunct="1">
                  <a:defRPr/>
                </a:pPr>
                <a:endParaRPr lang="en-US" sz="300">
                  <a:solidFill>
                    <a:srgbClr val="000000"/>
                  </a:solidFill>
                  <a:latin typeface="Consolas" pitchFamily="49" charset="0"/>
                </a:endParaRPr>
              </a:p>
              <a:p>
                <a:pPr eaLnBrk="1" hangingPunct="1">
                  <a:defRPr/>
                </a:pPr>
                <a:r>
                  <a:rPr lang="en-US" sz="300">
                    <a:solidFill>
                      <a:srgbClr val="000000"/>
                    </a:solidFill>
                    <a:latin typeface="Consolas" pitchFamily="49" charset="0"/>
                  </a:rPr>
                  <a:t>                /* compute multipliers */</a:t>
                </a:r>
              </a:p>
              <a:p>
                <a:pPr eaLnBrk="1" hangingPunct="1">
                  <a:defRPr/>
                </a:pPr>
                <a:r>
                  <a:rPr lang="en-US" sz="300">
                    <a:solidFill>
                      <a:srgbClr val="000000"/>
                    </a:solidFill>
                    <a:latin typeface="Consolas" pitchFamily="49" charset="0"/>
                  </a:rPr>
                  <a:t>                t = -ONE/a[lda*k+k];</a:t>
                </a:r>
              </a:p>
              <a:p>
                <a:pPr eaLnBrk="1" hangingPunct="1">
                  <a:defRPr/>
                </a:pPr>
                <a:r>
                  <a:rPr lang="en-US" sz="300">
                    <a:solidFill>
                      <a:srgbClr val="000000"/>
                    </a:solidFill>
                    <a:latin typeface="Consolas" pitchFamily="49" charset="0"/>
                  </a:rPr>
                  <a:t>                dscal(n-(k+1),t,&amp;a[lda*k+k+1],1);</a:t>
                </a:r>
              </a:p>
              <a:p>
                <a:pPr eaLnBrk="1" hangingPunct="1">
                  <a:defRPr/>
                </a:pPr>
                <a:endParaRPr lang="en-US" sz="300">
                  <a:solidFill>
                    <a:srgbClr val="000000"/>
                  </a:solidFill>
                  <a:latin typeface="Consolas" pitchFamily="49" charset="0"/>
                </a:endParaRPr>
              </a:p>
              <a:p>
                <a:pPr eaLnBrk="1" hangingPunct="1">
                  <a:defRPr/>
                </a:pPr>
                <a:r>
                  <a:rPr lang="en-US" sz="300">
                    <a:solidFill>
                      <a:srgbClr val="000000"/>
                    </a:solidFill>
                    <a:latin typeface="Consolas" pitchFamily="49" charset="0"/>
                  </a:rPr>
                  <a:t>                /* row elimination with column indexing */</a:t>
                </a:r>
              </a:p>
              <a:p>
                <a:pPr eaLnBrk="1" hangingPunct="1">
                  <a:defRPr/>
                </a:pPr>
                <a:r>
                  <a:rPr lang="en-US" sz="300">
                    <a:solidFill>
                      <a:srgbClr val="000000"/>
                    </a:solidFill>
                    <a:latin typeface="Consolas" pitchFamily="49" charset="0"/>
                  </a:rPr>
                  <a:t>                for (j = kp1; j &lt; n; j++) {</a:t>
                </a:r>
              </a:p>
              <a:p>
                <a:pPr eaLnBrk="1" hangingPunct="1">
                  <a:defRPr/>
                </a:pPr>
                <a:r>
                  <a:rPr lang="en-US" sz="300">
                    <a:solidFill>
                      <a:srgbClr val="000000"/>
                    </a:solidFill>
                    <a:latin typeface="Consolas" pitchFamily="49" charset="0"/>
                  </a:rPr>
                  <a:t>                    t = a[lda*j+l];</a:t>
                </a:r>
              </a:p>
              <a:p>
                <a:pPr eaLnBrk="1" hangingPunct="1">
                  <a:defRPr/>
                </a:pPr>
                <a:r>
                  <a:rPr lang="en-US" sz="300">
                    <a:solidFill>
                      <a:srgbClr val="000000"/>
                    </a:solidFill>
                    <a:latin typeface="Consolas" pitchFamily="49" charset="0"/>
                  </a:rPr>
                  <a:t>                    if (l != k) {</a:t>
                </a:r>
              </a:p>
              <a:p>
                <a:pPr eaLnBrk="1" hangingPunct="1">
                  <a:defRPr/>
                </a:pPr>
                <a:r>
                  <a:rPr lang="en-US" sz="300">
                    <a:solidFill>
                      <a:srgbClr val="000000"/>
                    </a:solidFill>
                    <a:latin typeface="Consolas" pitchFamily="49" charset="0"/>
                  </a:rPr>
                  <a:t>                        a[lda*j+l] = a[lda*j+k];</a:t>
                </a:r>
              </a:p>
              <a:p>
                <a:pPr eaLnBrk="1" hangingPunct="1">
                  <a:defRPr/>
                </a:pPr>
                <a:r>
                  <a:rPr lang="en-US" sz="300">
                    <a:solidFill>
                      <a:srgbClr val="000000"/>
                    </a:solidFill>
                    <a:latin typeface="Consolas" pitchFamily="49" charset="0"/>
                  </a:rPr>
                  <a:t>                        a[lda*j+k] = t;</a:t>
                </a:r>
              </a:p>
              <a:p>
                <a:pPr eaLnBrk="1" hangingPunct="1">
                  <a:defRPr/>
                </a:pPr>
                <a:r>
                  <a:rPr lang="en-US" sz="300">
                    <a:solidFill>
                      <a:srgbClr val="000000"/>
                    </a:solidFill>
                    <a:latin typeface="Consolas" pitchFamily="49" charset="0"/>
                  </a:rPr>
                  <a:t>                    }</a:t>
                </a:r>
              </a:p>
              <a:p>
                <a:pPr eaLnBrk="1" hangingPunct="1">
                  <a:defRPr/>
                </a:pPr>
                <a:r>
                  <a:rPr lang="en-US" sz="300">
                    <a:solidFill>
                      <a:srgbClr val="000000"/>
                    </a:solidFill>
                    <a:latin typeface="Consolas" pitchFamily="49" charset="0"/>
                  </a:rPr>
                  <a:t>                    daxpy(n-(k+1),t,&amp;a[lda*k+k+1],1,</a:t>
                </a:r>
              </a:p>
              <a:p>
                <a:pPr eaLnBrk="1" hangingPunct="1">
                  <a:defRPr/>
                </a:pPr>
                <a:r>
                  <a:rPr lang="en-US" sz="300">
                    <a:solidFill>
                      <a:srgbClr val="000000"/>
                    </a:solidFill>
                    <a:latin typeface="Consolas" pitchFamily="49" charset="0"/>
                  </a:rPr>
                  <a:t>                    &amp;a[lda*j+k+1],1);</a:t>
                </a:r>
              </a:p>
              <a:p>
                <a:pPr eaLnBrk="1" hangingPunct="1">
                  <a:defRPr/>
                </a:pPr>
                <a:r>
                  <a:rPr lang="en-US" sz="300">
                    <a:solidFill>
                      <a:srgbClr val="000000"/>
                    </a:solidFill>
                    <a:latin typeface="Consolas" pitchFamily="49" charset="0"/>
                  </a:rPr>
                  <a:t>                } </a:t>
                </a:r>
              </a:p>
              <a:p>
                <a:pPr eaLnBrk="1" hangingPunct="1">
                  <a:defRPr/>
                </a:pPr>
                <a:r>
                  <a:rPr lang="en-US" sz="300">
                    <a:solidFill>
                      <a:srgbClr val="000000"/>
                    </a:solidFill>
                    <a:latin typeface="Consolas" pitchFamily="49" charset="0"/>
                  </a:rPr>
                  <a:t>            }</a:t>
                </a:r>
              </a:p>
              <a:p>
                <a:pPr eaLnBrk="1" hangingPunct="1">
                  <a:defRPr/>
                </a:pPr>
                <a:r>
                  <a:rPr lang="en-US" sz="300">
                    <a:solidFill>
                      <a:srgbClr val="000000"/>
                    </a:solidFill>
                    <a:latin typeface="Consolas" pitchFamily="49" charset="0"/>
                  </a:rPr>
                  <a:t>            else { </a:t>
                </a:r>
              </a:p>
              <a:p>
                <a:pPr eaLnBrk="1" hangingPunct="1">
                  <a:defRPr/>
                </a:pPr>
                <a:r>
                  <a:rPr lang="en-US" sz="300">
                    <a:solidFill>
                      <a:srgbClr val="000000"/>
                    </a:solidFill>
                    <a:latin typeface="Consolas" pitchFamily="49" charset="0"/>
                  </a:rPr>
                  <a:t>                *info = k;</a:t>
                </a:r>
              </a:p>
              <a:p>
                <a:pPr eaLnBrk="1" hangingPunct="1">
                  <a:defRPr/>
                </a:pPr>
                <a:r>
                  <a:rPr lang="en-US" sz="300">
                    <a:solidFill>
                      <a:srgbClr val="000000"/>
                    </a:solidFill>
                    <a:latin typeface="Consolas" pitchFamily="49" charset="0"/>
                  </a:rPr>
                  <a:t>            }</a:t>
                </a:r>
              </a:p>
              <a:p>
                <a:pPr eaLnBrk="1" hangingPunct="1">
                  <a:defRPr/>
                </a:pPr>
                <a:r>
                  <a:rPr lang="en-US" sz="300">
                    <a:solidFill>
                      <a:srgbClr val="000000"/>
                    </a:solidFill>
                    <a:latin typeface="Consolas" pitchFamily="49" charset="0"/>
                  </a:rPr>
                  <a:t>        } </a:t>
                </a:r>
              </a:p>
              <a:p>
                <a:pPr eaLnBrk="1" hangingPunct="1">
                  <a:defRPr/>
                </a:pPr>
                <a:r>
                  <a:rPr lang="en-US" sz="300">
                    <a:solidFill>
                      <a:srgbClr val="000000"/>
                    </a:solidFill>
                    <a:latin typeface="Consolas" pitchFamily="49" charset="0"/>
                  </a:rPr>
                  <a:t>    }</a:t>
                </a:r>
              </a:p>
              <a:p>
                <a:pPr eaLnBrk="1" hangingPunct="1">
                  <a:defRPr/>
                </a:pPr>
                <a:r>
                  <a:rPr lang="en-US" sz="300">
                    <a:solidFill>
                      <a:srgbClr val="000000"/>
                    </a:solidFill>
                    <a:latin typeface="Consolas" pitchFamily="49" charset="0"/>
                  </a:rPr>
                  <a:t> </a:t>
                </a:r>
              </a:p>
              <a:p>
                <a:pPr eaLnBrk="1" hangingPunct="1">
                  <a:defRPr/>
                </a:pPr>
                <a:r>
                  <a:rPr lang="en-US" sz="300">
                    <a:solidFill>
                      <a:srgbClr val="000000"/>
                    </a:solidFill>
                    <a:latin typeface="Consolas" pitchFamily="49" charset="0"/>
                  </a:rPr>
                  <a:t>    ipvt[n-1] = n-1;</a:t>
                </a:r>
              </a:p>
              <a:p>
                <a:pPr eaLnBrk="1" hangingPunct="1">
                  <a:defRPr/>
                </a:pPr>
                <a:r>
                  <a:rPr lang="en-US" sz="300">
                    <a:solidFill>
                      <a:srgbClr val="000000"/>
                    </a:solidFill>
                    <a:latin typeface="Consolas" pitchFamily="49" charset="0"/>
                  </a:rPr>
                  <a:t>    if (a[lda*(n-1)+(n-1)] == ZERO) *info = n-1;</a:t>
                </a:r>
              </a:p>
              <a:p>
                <a:pPr eaLnBrk="1" hangingPunct="1">
                  <a:defRPr/>
                </a:pPr>
                <a:r>
                  <a:rPr lang="en-US" sz="300">
                    <a:solidFill>
                      <a:srgbClr val="000000"/>
                    </a:solidFill>
                    <a:latin typeface="Consolas" pitchFamily="49" charset="0"/>
                  </a:rPr>
                  <a:t>    checkExpected(a, ipvt, info);</a:t>
                </a:r>
              </a:p>
              <a:p>
                <a:pPr eaLnBrk="1" hangingPunct="1">
                  <a:defRPr/>
                </a:pPr>
                <a:r>
                  <a:rPr lang="en-US" sz="300">
                    <a:solidFill>
                      <a:srgbClr val="000000"/>
                    </a:solidFill>
                    <a:latin typeface="Consolas" pitchFamily="49" charset="0"/>
                  </a:rPr>
                  <a:t>    return;</a:t>
                </a:r>
              </a:p>
              <a:p>
                <a:pPr eaLnBrk="1" hangingPunct="1">
                  <a:defRPr/>
                </a:pPr>
                <a:r>
                  <a:rPr lang="en-US" sz="300">
                    <a:solidFill>
                      <a:srgbClr val="000000"/>
                    </a:solidFill>
                    <a:latin typeface="Consolas" pitchFamily="49" charset="0"/>
                  </a:rPr>
                  <a:t>}</a:t>
                </a:r>
              </a:p>
              <a:p>
                <a:pPr eaLnBrk="1" hangingPunct="1">
                  <a:defRPr/>
                </a:pPr>
                <a:endParaRPr lang="en-US" sz="300">
                  <a:solidFill>
                    <a:srgbClr val="000000"/>
                  </a:solidFill>
                  <a:latin typeface="Consolas" pitchFamily="49" charset="0"/>
                </a:endParaRPr>
              </a:p>
              <a:p>
                <a:pPr eaLnBrk="1" hangingPunct="1">
                  <a:defRPr/>
                </a:pPr>
                <a:r>
                  <a:rPr lang="en-US" sz="300">
                    <a:solidFill>
                      <a:srgbClr val="000000"/>
                    </a:solidFill>
                    <a:latin typeface="Consolas" pitchFamily="49" charset="0"/>
                  </a:rPr>
                  <a:t>void dgesl(REAL a[],int lda,int n,int ipvt[],REAL b[],int job )</a:t>
                </a:r>
              </a:p>
              <a:p>
                <a:pPr eaLnBrk="1" hangingPunct="1">
                  <a:defRPr/>
                </a:pPr>
                <a:r>
                  <a:rPr lang="en-US" sz="300">
                    <a:solidFill>
                      <a:srgbClr val="000000"/>
                    </a:solidFill>
                    <a:latin typeface="Consolas" pitchFamily="49" charset="0"/>
                  </a:rPr>
                  <a:t>{</a:t>
                </a:r>
              </a:p>
              <a:p>
                <a:pPr eaLnBrk="1" hangingPunct="1">
                  <a:defRPr/>
                </a:pPr>
                <a:r>
                  <a:rPr lang="en-US" sz="300">
                    <a:solidFill>
                      <a:srgbClr val="000000"/>
                    </a:solidFill>
                    <a:latin typeface="Consolas" pitchFamily="49" charset="0"/>
                  </a:rPr>
                  <a:t>    REAL t;</a:t>
                </a:r>
              </a:p>
              <a:p>
                <a:pPr eaLnBrk="1" hangingPunct="1">
                  <a:defRPr/>
                </a:pPr>
                <a:r>
                  <a:rPr lang="en-US" sz="300">
                    <a:solidFill>
                      <a:srgbClr val="000000"/>
                    </a:solidFill>
                    <a:latin typeface="Consolas" pitchFamily="49" charset="0"/>
                  </a:rPr>
                  <a:t>    int k,kb,l,nm1;</a:t>
                </a:r>
              </a:p>
              <a:p>
                <a:pPr eaLnBrk="1" hangingPunct="1">
                  <a:defRPr/>
                </a:pPr>
                <a:endParaRPr lang="en-US" sz="300">
                  <a:solidFill>
                    <a:srgbClr val="000000"/>
                  </a:solidFill>
                  <a:latin typeface="Consolas" pitchFamily="49" charset="0"/>
                </a:endParaRPr>
              </a:p>
              <a:p>
                <a:pPr eaLnBrk="1" hangingPunct="1">
                  <a:defRPr/>
                </a:pPr>
                <a:r>
                  <a:rPr lang="en-US" sz="300">
                    <a:solidFill>
                      <a:srgbClr val="000000"/>
                    </a:solidFill>
                    <a:latin typeface="Consolas" pitchFamily="49" charset="0"/>
                  </a:rPr>
                  <a:t>    nm1 = n - 1;</a:t>
                </a:r>
              </a:p>
              <a:p>
                <a:pPr eaLnBrk="1" hangingPunct="1">
                  <a:defRPr/>
                </a:pPr>
                <a:r>
                  <a:rPr lang="en-US" sz="300">
                    <a:solidFill>
                      <a:srgbClr val="000000"/>
                    </a:solidFill>
                    <a:latin typeface="Consolas" pitchFamily="49" charset="0"/>
                  </a:rPr>
                  <a:t>    if (job == 0) {</a:t>
                </a:r>
              </a:p>
              <a:p>
                <a:pPr eaLnBrk="1" hangingPunct="1">
                  <a:defRPr/>
                </a:pPr>
                <a:r>
                  <a:rPr lang="en-US" sz="300">
                    <a:solidFill>
                      <a:srgbClr val="000000"/>
                    </a:solidFill>
                    <a:latin typeface="Consolas" pitchFamily="49" charset="0"/>
                  </a:rPr>
                  <a:t>        /* job = 0 , solve  a * x = b</a:t>
                </a:r>
              </a:p>
              <a:p>
                <a:pPr eaLnBrk="1" hangingPunct="1">
                  <a:defRPr/>
                </a:pPr>
                <a:r>
                  <a:rPr lang="en-US" sz="300">
                    <a:solidFill>
                      <a:srgbClr val="000000"/>
                    </a:solidFill>
                    <a:latin typeface="Consolas" pitchFamily="49" charset="0"/>
                  </a:rPr>
                  <a:t>           first solve  l*y = b         */</a:t>
                </a:r>
              </a:p>
              <a:p>
                <a:pPr eaLnBrk="1" hangingPunct="1">
                  <a:defRPr/>
                </a:pPr>
                <a:r>
                  <a:rPr lang="en-US" sz="300">
                    <a:solidFill>
                      <a:srgbClr val="000000"/>
                    </a:solidFill>
                    <a:latin typeface="Consolas" pitchFamily="49" charset="0"/>
                  </a:rPr>
                  <a:t>        if (nm1 &gt;= 1) {</a:t>
                </a:r>
              </a:p>
              <a:p>
                <a:pPr eaLnBrk="1" hangingPunct="1">
                  <a:defRPr/>
                </a:pPr>
                <a:r>
                  <a:rPr lang="en-US" sz="300">
                    <a:solidFill>
                      <a:srgbClr val="000000"/>
                    </a:solidFill>
                    <a:latin typeface="Consolas" pitchFamily="49" charset="0"/>
                  </a:rPr>
                  <a:t>            for (k = 0; k &lt; nm1; k++) {</a:t>
                </a:r>
              </a:p>
              <a:p>
                <a:pPr eaLnBrk="1" hangingPunct="1">
                  <a:defRPr/>
                </a:pPr>
                <a:r>
                  <a:rPr lang="en-US" sz="300">
                    <a:solidFill>
                      <a:srgbClr val="000000"/>
                    </a:solidFill>
                    <a:latin typeface="Consolas" pitchFamily="49" charset="0"/>
                  </a:rPr>
                  <a:t>                l = ipvt[k];</a:t>
                </a:r>
              </a:p>
              <a:p>
                <a:pPr eaLnBrk="1" hangingPunct="1">
                  <a:defRPr/>
                </a:pPr>
                <a:r>
                  <a:rPr lang="en-US" sz="300">
                    <a:solidFill>
                      <a:srgbClr val="000000"/>
                    </a:solidFill>
                    <a:latin typeface="Consolas" pitchFamily="49" charset="0"/>
                  </a:rPr>
                  <a:t>                t = b[l];</a:t>
                </a:r>
              </a:p>
              <a:p>
                <a:pPr eaLnBrk="1" hangingPunct="1">
                  <a:defRPr/>
                </a:pPr>
                <a:r>
                  <a:rPr lang="en-US" sz="300">
                    <a:solidFill>
                      <a:srgbClr val="000000"/>
                    </a:solidFill>
                    <a:latin typeface="Consolas" pitchFamily="49" charset="0"/>
                  </a:rPr>
                  <a:t>                if (l != k){ </a:t>
                </a:r>
              </a:p>
              <a:p>
                <a:pPr eaLnBrk="1" hangingPunct="1">
                  <a:defRPr/>
                </a:pPr>
                <a:r>
                  <a:rPr lang="en-US" sz="300">
                    <a:solidFill>
                      <a:srgbClr val="000000"/>
                    </a:solidFill>
                    <a:latin typeface="Consolas" pitchFamily="49" charset="0"/>
                  </a:rPr>
                  <a:t>                    b[l] = b[k];</a:t>
                </a:r>
              </a:p>
              <a:p>
                <a:pPr eaLnBrk="1" hangingPunct="1">
                  <a:defRPr/>
                </a:pPr>
                <a:r>
                  <a:rPr lang="en-US" sz="300">
                    <a:solidFill>
                      <a:srgbClr val="000000"/>
                    </a:solidFill>
                    <a:latin typeface="Consolas" pitchFamily="49" charset="0"/>
                  </a:rPr>
                  <a:t>                    b[k] = t;</a:t>
                </a:r>
              </a:p>
              <a:p>
                <a:pPr eaLnBrk="1" hangingPunct="1">
                  <a:defRPr/>
                </a:pPr>
                <a:r>
                  <a:rPr lang="en-US" sz="300">
                    <a:solidFill>
                      <a:srgbClr val="000000"/>
                    </a:solidFill>
                    <a:latin typeface="Consolas" pitchFamily="49" charset="0"/>
                  </a:rPr>
                  <a:t>                }       </a:t>
                </a:r>
              </a:p>
              <a:p>
                <a:pPr eaLnBrk="1" hangingPunct="1">
                  <a:defRPr/>
                </a:pPr>
                <a:r>
                  <a:rPr lang="en-US" sz="300">
                    <a:solidFill>
                      <a:srgbClr val="000000"/>
                    </a:solidFill>
                    <a:latin typeface="Consolas" pitchFamily="49" charset="0"/>
                  </a:rPr>
                  <a:t>                daxpy(n-(k+1),t,&amp;a[lda*k+k+1],1,&amp;b[k+1],1 );</a:t>
                </a:r>
              </a:p>
              <a:p>
                <a:pPr eaLnBrk="1" hangingPunct="1">
                  <a:defRPr/>
                </a:pPr>
                <a:r>
                  <a:rPr lang="en-US" sz="300">
                    <a:solidFill>
                      <a:srgbClr val="000000"/>
                    </a:solidFill>
                    <a:latin typeface="Consolas" pitchFamily="49" charset="0"/>
                  </a:rPr>
                  <a:t>            }</a:t>
                </a:r>
              </a:p>
              <a:p>
                <a:pPr eaLnBrk="1" hangingPunct="1">
                  <a:defRPr/>
                </a:pPr>
                <a:r>
                  <a:rPr lang="en-US" sz="300">
                    <a:solidFill>
                      <a:srgbClr val="000000"/>
                    </a:solidFill>
                    <a:latin typeface="Consolas" pitchFamily="49" charset="0"/>
                  </a:rPr>
                  <a:t>        } </a:t>
                </a:r>
              </a:p>
              <a:p>
                <a:pPr eaLnBrk="1" hangingPunct="1">
                  <a:defRPr/>
                </a:pPr>
                <a:endParaRPr lang="en-US" sz="300">
                  <a:solidFill>
                    <a:srgbClr val="000000"/>
                  </a:solidFill>
                  <a:latin typeface="Consolas" pitchFamily="49" charset="0"/>
                </a:endParaRPr>
              </a:p>
              <a:p>
                <a:pPr eaLnBrk="1" hangingPunct="1">
                  <a:defRPr/>
                </a:pPr>
                <a:r>
                  <a:rPr lang="en-US" sz="300">
                    <a:solidFill>
                      <a:srgbClr val="000000"/>
                    </a:solidFill>
                    <a:latin typeface="Consolas" pitchFamily="49" charset="0"/>
                  </a:rPr>
                  <a:t>        /* now solve  u*x = y */</a:t>
                </a:r>
              </a:p>
              <a:p>
                <a:pPr eaLnBrk="1" hangingPunct="1">
                  <a:defRPr/>
                </a:pPr>
                <a:r>
                  <a:rPr lang="en-US" sz="300">
                    <a:solidFill>
                      <a:srgbClr val="000000"/>
                    </a:solidFill>
                    <a:latin typeface="Consolas" pitchFamily="49" charset="0"/>
                  </a:rPr>
                  <a:t>        for (kb = 0; kb &lt; n; kb++) {</a:t>
                </a:r>
              </a:p>
              <a:p>
                <a:pPr eaLnBrk="1" hangingPunct="1">
                  <a:defRPr/>
                </a:pPr>
                <a:r>
                  <a:rPr lang="en-US" sz="300">
                    <a:solidFill>
                      <a:srgbClr val="000000"/>
                    </a:solidFill>
                    <a:latin typeface="Consolas" pitchFamily="49" charset="0"/>
                  </a:rPr>
                  <a:t>            k = n - (kb + 1);</a:t>
                </a:r>
              </a:p>
              <a:p>
                <a:pPr eaLnBrk="1" hangingPunct="1">
                  <a:defRPr/>
                </a:pPr>
                <a:r>
                  <a:rPr lang="en-US" sz="300">
                    <a:solidFill>
                      <a:srgbClr val="000000"/>
                    </a:solidFill>
                    <a:latin typeface="Consolas" pitchFamily="49" charset="0"/>
                  </a:rPr>
                  <a:t>            b[k] = b[k]/a[lda*k+k];</a:t>
                </a:r>
              </a:p>
              <a:p>
                <a:pPr eaLnBrk="1" hangingPunct="1">
                  <a:defRPr/>
                </a:pPr>
                <a:r>
                  <a:rPr lang="en-US" sz="300">
                    <a:solidFill>
                      <a:srgbClr val="000000"/>
                    </a:solidFill>
                    <a:latin typeface="Consolas" pitchFamily="49" charset="0"/>
                  </a:rPr>
                  <a:t>            t = -b[k];</a:t>
                </a:r>
              </a:p>
              <a:p>
                <a:pPr eaLnBrk="1" hangingPunct="1">
                  <a:defRPr/>
                </a:pPr>
                <a:r>
                  <a:rPr lang="en-US" sz="300">
                    <a:solidFill>
                      <a:srgbClr val="000000"/>
                    </a:solidFill>
                    <a:latin typeface="Consolas" pitchFamily="49" charset="0"/>
                  </a:rPr>
                  <a:t>            daxpy(k,t,&amp;a[lda*k+0],1,&amp;b[0],1 );</a:t>
                </a:r>
              </a:p>
              <a:p>
                <a:pPr eaLnBrk="1" hangingPunct="1">
                  <a:defRPr/>
                </a:pPr>
                <a:r>
                  <a:rPr lang="en-US" sz="300">
                    <a:solidFill>
                      <a:srgbClr val="000000"/>
                    </a:solidFill>
                    <a:latin typeface="Consolas" pitchFamily="49" charset="0"/>
                  </a:rPr>
                  <a:t>        }</a:t>
                </a:r>
              </a:p>
              <a:p>
                <a:pPr eaLnBrk="1" hangingPunct="1">
                  <a:defRPr/>
                </a:pPr>
                <a:r>
                  <a:rPr lang="en-US" sz="300">
                    <a:solidFill>
                      <a:srgbClr val="000000"/>
                    </a:solidFill>
                    <a:latin typeface="Consolas" pitchFamily="49" charset="0"/>
                  </a:rPr>
                  <a:t>    }</a:t>
                </a:r>
              </a:p>
              <a:p>
                <a:pPr eaLnBrk="1" hangingPunct="1">
                  <a:defRPr/>
                </a:pPr>
                <a:r>
                  <a:rPr lang="en-US" sz="300">
                    <a:solidFill>
                      <a:srgbClr val="000000"/>
                    </a:solidFill>
                    <a:latin typeface="Consolas" pitchFamily="49" charset="0"/>
                  </a:rPr>
                  <a:t>    else { </a:t>
                </a:r>
              </a:p>
              <a:p>
                <a:pPr eaLnBrk="1" hangingPunct="1">
                  <a:defRPr/>
                </a:pPr>
                <a:r>
                  <a:rPr lang="en-US" sz="300">
                    <a:solidFill>
                      <a:srgbClr val="000000"/>
                    </a:solidFill>
                    <a:latin typeface="Consolas" pitchFamily="49" charset="0"/>
                  </a:rPr>
                  <a:t>        </a:t>
                </a:r>
              </a:p>
            </p:txBody>
          </p:sp>
        </p:grpSp>
        <p:cxnSp>
          <p:nvCxnSpPr>
            <p:cNvPr id="34" name="Straight Connector 33"/>
            <p:cNvCxnSpPr/>
            <p:nvPr/>
          </p:nvCxnSpPr>
          <p:spPr bwMode="auto">
            <a:xfrm rot="5400000">
              <a:off x="-1932837" y="4080728"/>
              <a:ext cx="5199177" cy="0"/>
            </a:xfrm>
            <a:prstGeom prst="line">
              <a:avLst/>
            </a:prstGeom>
            <a:solidFill>
              <a:schemeClr val="bg1"/>
            </a:solidFill>
            <a:ln w="19050" cap="flat" cmpd="sng" algn="ctr">
              <a:solidFill>
                <a:schemeClr val="bg2">
                  <a:lumMod val="50000"/>
                </a:schemeClr>
              </a:solidFill>
              <a:prstDash val="dash"/>
              <a:round/>
              <a:headEnd type="none" w="sm" len="sm"/>
              <a:tailEnd type="none"/>
            </a:ln>
            <a:effectLst/>
          </p:spPr>
        </p:cxnSp>
      </p:grpSp>
      <p:sp>
        <p:nvSpPr>
          <p:cNvPr id="65" name="Rectangle 20" descr=" 21"/>
          <p:cNvSpPr>
            <a:spLocks noChangeArrowheads="1"/>
          </p:cNvSpPr>
          <p:nvPr/>
        </p:nvSpPr>
        <p:spPr bwMode="auto">
          <a:xfrm>
            <a:off x="107950" y="1924050"/>
            <a:ext cx="2879725" cy="344488"/>
          </a:xfrm>
          <a:prstGeom prst="rect">
            <a:avLst/>
          </a:prstGeom>
          <a:solidFill>
            <a:srgbClr val="FFFF00">
              <a:alpha val="59999"/>
            </a:srgbClr>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nchor="ctr"/>
          <a:lstStyle/>
          <a:p>
            <a:pPr algn="ctr">
              <a:defRPr/>
            </a:pPr>
            <a:endParaRPr lang="en-US" sz="1600" b="1">
              <a:solidFill>
                <a:srgbClr val="FFFFFF"/>
              </a:solidFill>
              <a:cs typeface="Arial" charset="0"/>
            </a:endParaRPr>
          </a:p>
        </p:txBody>
      </p:sp>
      <p:sp>
        <p:nvSpPr>
          <p:cNvPr id="66" name="TextBox 89" descr=" 90"/>
          <p:cNvSpPr txBox="1">
            <a:spLocks noChangeArrowheads="1"/>
          </p:cNvSpPr>
          <p:nvPr/>
        </p:nvSpPr>
        <p:spPr bwMode="auto">
          <a:xfrm>
            <a:off x="4133850" y="817563"/>
            <a:ext cx="14811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eaLnBrk="1" hangingPunct="1">
              <a:defRPr/>
            </a:pPr>
            <a:r>
              <a:rPr lang="en-US" sz="2000" dirty="0">
                <a:solidFill>
                  <a:srgbClr val="FFFFFF"/>
                </a:solidFill>
                <a:cs typeface="Consolas" pitchFamily="49" charset="0"/>
              </a:rPr>
              <a:t>QED Trace</a:t>
            </a:r>
          </a:p>
        </p:txBody>
      </p:sp>
      <p:sp>
        <p:nvSpPr>
          <p:cNvPr id="67" name="TextBox 90" descr=" 91"/>
          <p:cNvSpPr txBox="1">
            <a:spLocks noChangeArrowheads="1"/>
          </p:cNvSpPr>
          <p:nvPr/>
        </p:nvSpPr>
        <p:spPr bwMode="auto">
          <a:xfrm>
            <a:off x="292100" y="817563"/>
            <a:ext cx="25066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eaLnBrk="1" hangingPunct="1">
              <a:defRPr/>
            </a:pPr>
            <a:r>
              <a:rPr lang="en-US" sz="2000" dirty="0">
                <a:solidFill>
                  <a:srgbClr val="FFFFFF"/>
                </a:solidFill>
                <a:cs typeface="Consolas" pitchFamily="49" charset="0"/>
              </a:rPr>
              <a:t>Validation program</a:t>
            </a:r>
          </a:p>
        </p:txBody>
      </p:sp>
      <p:sp>
        <p:nvSpPr>
          <p:cNvPr id="68" name="ORIG 4" descr=" 78"/>
          <p:cNvSpPr txBox="1">
            <a:spLocks noChangeArrowheads="1"/>
          </p:cNvSpPr>
          <p:nvPr/>
        </p:nvSpPr>
        <p:spPr bwMode="auto">
          <a:xfrm>
            <a:off x="3643310" y="6022975"/>
            <a:ext cx="29035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eaLnBrk="1" hangingPunct="1">
              <a:defRPr/>
            </a:pPr>
            <a:r>
              <a:rPr lang="en-US" sz="2400" b="0" dirty="0">
                <a:solidFill>
                  <a:srgbClr val="FFFFFF"/>
                </a:solidFill>
                <a:latin typeface="Consolas" pitchFamily="49" charset="0"/>
              </a:rPr>
              <a:t>Check </a:t>
            </a:r>
            <a:r>
              <a:rPr lang="en-US" sz="2400" b="0" dirty="0" err="1">
                <a:solidFill>
                  <a:srgbClr val="FFFFFF"/>
                </a:solidFill>
                <a:latin typeface="Consolas" pitchFamily="49" charset="0"/>
              </a:rPr>
              <a:t>end_result</a:t>
            </a:r>
            <a:endParaRPr lang="en-US" sz="2400" b="0" dirty="0">
              <a:solidFill>
                <a:srgbClr val="FFFFFF"/>
              </a:solidFill>
              <a:latin typeface="Consolas" pitchFamily="49" charset="0"/>
            </a:endParaRPr>
          </a:p>
        </p:txBody>
      </p:sp>
      <p:sp>
        <p:nvSpPr>
          <p:cNvPr id="78" name="Oval 71" descr=" 82"/>
          <p:cNvSpPr>
            <a:spLocks noChangeArrowheads="1"/>
          </p:cNvSpPr>
          <p:nvPr/>
        </p:nvSpPr>
        <p:spPr bwMode="auto">
          <a:xfrm rot="16200000">
            <a:off x="4402138" y="1892300"/>
            <a:ext cx="88900" cy="88900"/>
          </a:xfrm>
          <a:prstGeom prst="ellipse">
            <a:avLst/>
          </a:prstGeom>
          <a:solidFill>
            <a:schemeClr val="tx1"/>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a:defRPr/>
            </a:pPr>
            <a:endParaRPr lang="en-US" sz="2800">
              <a:solidFill>
                <a:srgbClr val="FFFF00"/>
              </a:solidFill>
              <a:cs typeface="Arial" charset="0"/>
            </a:endParaRPr>
          </a:p>
        </p:txBody>
      </p:sp>
      <p:sp>
        <p:nvSpPr>
          <p:cNvPr id="79" name="Oval 72" descr=" 84"/>
          <p:cNvSpPr>
            <a:spLocks noChangeArrowheads="1"/>
          </p:cNvSpPr>
          <p:nvPr/>
        </p:nvSpPr>
        <p:spPr bwMode="auto">
          <a:xfrm rot="16200000">
            <a:off x="4598988" y="1892300"/>
            <a:ext cx="88900" cy="88900"/>
          </a:xfrm>
          <a:prstGeom prst="ellipse">
            <a:avLst/>
          </a:prstGeom>
          <a:solidFill>
            <a:schemeClr val="tx1"/>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a:defRPr/>
            </a:pPr>
            <a:endParaRPr lang="en-US" sz="2800">
              <a:solidFill>
                <a:srgbClr val="FFFF00"/>
              </a:solidFill>
              <a:cs typeface="Arial" charset="0"/>
            </a:endParaRPr>
          </a:p>
        </p:txBody>
      </p:sp>
      <p:sp>
        <p:nvSpPr>
          <p:cNvPr id="80" name="Oval 73" descr=" 85"/>
          <p:cNvSpPr>
            <a:spLocks noChangeArrowheads="1"/>
          </p:cNvSpPr>
          <p:nvPr/>
        </p:nvSpPr>
        <p:spPr bwMode="auto">
          <a:xfrm rot="16200000">
            <a:off x="4833938" y="1892300"/>
            <a:ext cx="88900" cy="88900"/>
          </a:xfrm>
          <a:prstGeom prst="ellipse">
            <a:avLst/>
          </a:prstGeom>
          <a:solidFill>
            <a:schemeClr val="tx1"/>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a:defRPr/>
            </a:pPr>
            <a:endParaRPr lang="en-US" sz="2800">
              <a:solidFill>
                <a:srgbClr val="FFFF00"/>
              </a:solidFill>
              <a:cs typeface="Arial" charset="0"/>
            </a:endParaRPr>
          </a:p>
        </p:txBody>
      </p:sp>
      <p:sp>
        <p:nvSpPr>
          <p:cNvPr id="82" name="Oval 71" descr=" 82"/>
          <p:cNvSpPr>
            <a:spLocks noChangeArrowheads="1"/>
          </p:cNvSpPr>
          <p:nvPr/>
        </p:nvSpPr>
        <p:spPr bwMode="auto">
          <a:xfrm rot="16200000">
            <a:off x="4408488" y="5727700"/>
            <a:ext cx="88900" cy="88900"/>
          </a:xfrm>
          <a:prstGeom prst="ellipse">
            <a:avLst/>
          </a:prstGeom>
          <a:solidFill>
            <a:schemeClr val="tx1"/>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a:defRPr/>
            </a:pPr>
            <a:endParaRPr lang="en-US" sz="2800">
              <a:solidFill>
                <a:srgbClr val="FFFF00"/>
              </a:solidFill>
              <a:cs typeface="Arial" charset="0"/>
            </a:endParaRPr>
          </a:p>
        </p:txBody>
      </p:sp>
      <p:sp>
        <p:nvSpPr>
          <p:cNvPr id="83" name="Oval 72" descr=" 84"/>
          <p:cNvSpPr>
            <a:spLocks noChangeArrowheads="1"/>
          </p:cNvSpPr>
          <p:nvPr/>
        </p:nvSpPr>
        <p:spPr bwMode="auto">
          <a:xfrm rot="16200000">
            <a:off x="4605338" y="5727700"/>
            <a:ext cx="88900" cy="88900"/>
          </a:xfrm>
          <a:prstGeom prst="ellipse">
            <a:avLst/>
          </a:prstGeom>
          <a:solidFill>
            <a:schemeClr val="tx1"/>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a:defRPr/>
            </a:pPr>
            <a:endParaRPr lang="en-US" sz="2800">
              <a:solidFill>
                <a:srgbClr val="FFFF00"/>
              </a:solidFill>
              <a:cs typeface="Arial" charset="0"/>
            </a:endParaRPr>
          </a:p>
        </p:txBody>
      </p:sp>
      <p:sp>
        <p:nvSpPr>
          <p:cNvPr id="84" name="Oval 73" descr=" 85"/>
          <p:cNvSpPr>
            <a:spLocks noChangeArrowheads="1"/>
          </p:cNvSpPr>
          <p:nvPr/>
        </p:nvSpPr>
        <p:spPr bwMode="auto">
          <a:xfrm rot="16200000">
            <a:off x="4840288" y="5727700"/>
            <a:ext cx="88900" cy="88900"/>
          </a:xfrm>
          <a:prstGeom prst="ellipse">
            <a:avLst/>
          </a:prstGeom>
          <a:solidFill>
            <a:schemeClr val="tx1"/>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a:defRPr/>
            </a:pPr>
            <a:endParaRPr lang="en-US" sz="2800">
              <a:solidFill>
                <a:srgbClr val="FFFF00"/>
              </a:solidFill>
              <a:cs typeface="Arial" charset="0"/>
            </a:endParaRPr>
          </a:p>
        </p:txBody>
      </p:sp>
      <p:sp>
        <p:nvSpPr>
          <p:cNvPr id="69" name="DUP 2" descr=" 38"/>
          <p:cNvSpPr txBox="1">
            <a:spLocks noChangeArrowheads="1"/>
          </p:cNvSpPr>
          <p:nvPr/>
        </p:nvSpPr>
        <p:spPr bwMode="auto">
          <a:xfrm>
            <a:off x="3642984" y="2570163"/>
            <a:ext cx="2018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eaLnBrk="1" hangingPunct="1">
              <a:defRPr/>
            </a:pPr>
            <a:r>
              <a:rPr lang="en-US" sz="2000" b="0" dirty="0">
                <a:solidFill>
                  <a:srgbClr val="FFFF00"/>
                </a:solidFill>
                <a:latin typeface="Consolas" pitchFamily="49" charset="0"/>
              </a:rPr>
              <a:t>R17 ← R17 + 5</a:t>
            </a:r>
          </a:p>
        </p:txBody>
      </p:sp>
      <p:sp>
        <p:nvSpPr>
          <p:cNvPr id="101387" name="DUP 3" descr=" 40"/>
          <p:cNvSpPr txBox="1">
            <a:spLocks noChangeArrowheads="1"/>
          </p:cNvSpPr>
          <p:nvPr/>
        </p:nvSpPr>
        <p:spPr bwMode="auto">
          <a:xfrm>
            <a:off x="3642934" y="3619500"/>
            <a:ext cx="230063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solidFill>
                  <a:srgbClr val="FFFF00"/>
                </a:solidFill>
                <a:latin typeface="Consolas" charset="0"/>
                <a:cs typeface="Arial" charset="0"/>
              </a:rPr>
              <a:t>R18 ← R18 – R17</a:t>
            </a:r>
          </a:p>
        </p:txBody>
      </p:sp>
      <p:sp>
        <p:nvSpPr>
          <p:cNvPr id="71" name="DUP 4" descr=" 42"/>
          <p:cNvSpPr txBox="1">
            <a:spLocks noChangeArrowheads="1"/>
          </p:cNvSpPr>
          <p:nvPr/>
        </p:nvSpPr>
        <p:spPr bwMode="auto">
          <a:xfrm>
            <a:off x="3642934" y="4670425"/>
            <a:ext cx="230063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eaLnBrk="1" hangingPunct="1">
              <a:defRPr/>
            </a:pPr>
            <a:r>
              <a:rPr lang="en-US" sz="2000" b="0" dirty="0">
                <a:solidFill>
                  <a:srgbClr val="FFFF00"/>
                </a:solidFill>
                <a:latin typeface="Consolas" pitchFamily="49" charset="0"/>
              </a:rPr>
              <a:t>R19 ← R17 * R18</a:t>
            </a:r>
          </a:p>
        </p:txBody>
      </p:sp>
      <p:sp>
        <p:nvSpPr>
          <p:cNvPr id="85" name="ORIG 2" descr=" 81"/>
          <p:cNvSpPr txBox="1">
            <a:spLocks noChangeArrowheads="1"/>
          </p:cNvSpPr>
          <p:nvPr/>
        </p:nvSpPr>
        <p:spPr bwMode="auto">
          <a:xfrm>
            <a:off x="3643310" y="2219325"/>
            <a:ext cx="201785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eaLnBrk="1" hangingPunct="1">
              <a:defRPr/>
            </a:pPr>
            <a:r>
              <a:rPr lang="en-US" sz="2000" b="0" dirty="0">
                <a:solidFill>
                  <a:srgbClr val="FFFFFF"/>
                </a:solidFill>
                <a:latin typeface="Consolas" pitchFamily="49" charset="0"/>
              </a:rPr>
              <a:t>R1  ← R1  + 5</a:t>
            </a:r>
          </a:p>
        </p:txBody>
      </p:sp>
      <p:sp>
        <p:nvSpPr>
          <p:cNvPr id="101390" name="ORIG 3" descr=" 3087"/>
          <p:cNvSpPr txBox="1">
            <a:spLocks noChangeArrowheads="1"/>
          </p:cNvSpPr>
          <p:nvPr/>
        </p:nvSpPr>
        <p:spPr bwMode="auto">
          <a:xfrm>
            <a:off x="3643310" y="3268663"/>
            <a:ext cx="215886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solidFill>
                  <a:srgbClr val="FFFFFF"/>
                </a:solidFill>
                <a:latin typeface="Consolas" charset="0"/>
                <a:cs typeface="Arial" charset="0"/>
              </a:rPr>
              <a:t>R2  ← R2  – R1</a:t>
            </a:r>
          </a:p>
        </p:txBody>
      </p:sp>
      <p:sp>
        <p:nvSpPr>
          <p:cNvPr id="87" name="ORIG 4" descr=" 83"/>
          <p:cNvSpPr txBox="1">
            <a:spLocks noChangeArrowheads="1"/>
          </p:cNvSpPr>
          <p:nvPr/>
        </p:nvSpPr>
        <p:spPr bwMode="auto">
          <a:xfrm>
            <a:off x="3643310" y="4319588"/>
            <a:ext cx="215886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eaLnBrk="1" hangingPunct="1">
              <a:defRPr/>
            </a:pPr>
            <a:r>
              <a:rPr lang="en-US" sz="2000" b="0" dirty="0">
                <a:solidFill>
                  <a:srgbClr val="FFFFFF"/>
                </a:solidFill>
                <a:latin typeface="Consolas" pitchFamily="49" charset="0"/>
              </a:rPr>
              <a:t>R3  ← R1  * R2</a:t>
            </a:r>
          </a:p>
        </p:txBody>
      </p:sp>
      <p:sp>
        <p:nvSpPr>
          <p:cNvPr id="88" name="CHECK 2" descr=" 68"/>
          <p:cNvSpPr txBox="1">
            <a:spLocks noChangeArrowheads="1"/>
          </p:cNvSpPr>
          <p:nvPr/>
        </p:nvSpPr>
        <p:spPr bwMode="auto">
          <a:xfrm>
            <a:off x="3643084" y="2919413"/>
            <a:ext cx="145424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eaLnBrk="1" hangingPunct="1">
              <a:defRPr/>
            </a:pPr>
            <a:r>
              <a:rPr lang="en-US" sz="2000" b="0" dirty="0">
                <a:solidFill>
                  <a:srgbClr val="66FFFF"/>
                </a:solidFill>
                <a:latin typeface="Consolas" pitchFamily="49" charset="0"/>
              </a:rPr>
              <a:t>R1 == R17</a:t>
            </a:r>
          </a:p>
        </p:txBody>
      </p:sp>
      <p:sp>
        <p:nvSpPr>
          <p:cNvPr id="89" name="CHECK 3" descr=" 71"/>
          <p:cNvSpPr txBox="1">
            <a:spLocks noChangeArrowheads="1"/>
          </p:cNvSpPr>
          <p:nvPr/>
        </p:nvSpPr>
        <p:spPr bwMode="auto">
          <a:xfrm>
            <a:off x="3643310" y="3970338"/>
            <a:ext cx="145379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eaLnBrk="1" hangingPunct="1">
              <a:defRPr/>
            </a:pPr>
            <a:r>
              <a:rPr lang="en-US" sz="2000" b="0" dirty="0">
                <a:solidFill>
                  <a:srgbClr val="66FFFF"/>
                </a:solidFill>
                <a:latin typeface="Consolas" pitchFamily="49" charset="0"/>
              </a:rPr>
              <a:t>R2 == R18</a:t>
            </a:r>
          </a:p>
        </p:txBody>
      </p:sp>
      <p:sp>
        <p:nvSpPr>
          <p:cNvPr id="90" name="CHECK 4" descr=" 75"/>
          <p:cNvSpPr txBox="1">
            <a:spLocks noChangeArrowheads="1"/>
          </p:cNvSpPr>
          <p:nvPr/>
        </p:nvSpPr>
        <p:spPr bwMode="auto">
          <a:xfrm>
            <a:off x="3643310" y="5019675"/>
            <a:ext cx="145379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eaLnBrk="1" hangingPunct="1">
              <a:defRPr/>
            </a:pPr>
            <a:r>
              <a:rPr lang="en-US" sz="2000" b="0" dirty="0">
                <a:solidFill>
                  <a:srgbClr val="66FFFF"/>
                </a:solidFill>
                <a:latin typeface="Consolas" pitchFamily="49" charset="0"/>
              </a:rPr>
              <a:t>R3 == R19</a:t>
            </a:r>
          </a:p>
        </p:txBody>
      </p:sp>
      <p:sp>
        <p:nvSpPr>
          <p:cNvPr id="91" name="ORIG 2" descr=" 120"/>
          <p:cNvSpPr txBox="1">
            <a:spLocks noChangeArrowheads="1"/>
          </p:cNvSpPr>
          <p:nvPr/>
        </p:nvSpPr>
        <p:spPr bwMode="auto">
          <a:xfrm>
            <a:off x="3572077" y="1265238"/>
            <a:ext cx="42755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eaLnBrk="1" hangingPunct="1">
              <a:defRPr/>
            </a:pPr>
            <a:r>
              <a:rPr lang="en-US" sz="2000" b="0" dirty="0">
                <a:solidFill>
                  <a:srgbClr val="FFFF00"/>
                </a:solidFill>
                <a:latin typeface="Consolas" pitchFamily="49" charset="0"/>
              </a:rPr>
              <a:t>R17 ← R1; R18 ← R2; R19 ← R3 </a:t>
            </a:r>
          </a:p>
        </p:txBody>
      </p:sp>
      <p:sp>
        <p:nvSpPr>
          <p:cNvPr id="60" name="Down Arrow 49" descr=" 121"/>
          <p:cNvSpPr>
            <a:spLocks noChangeArrowheads="1"/>
          </p:cNvSpPr>
          <p:nvPr/>
        </p:nvSpPr>
        <p:spPr bwMode="auto">
          <a:xfrm>
            <a:off x="6775982" y="2501372"/>
            <a:ext cx="393700" cy="320675"/>
          </a:xfrm>
          <a:prstGeom prst="downArrow">
            <a:avLst>
              <a:gd name="adj1" fmla="val 50000"/>
              <a:gd name="adj2" fmla="val 49940"/>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pPr algn="r">
              <a:defRPr/>
            </a:pPr>
            <a:endParaRPr lang="en-US" sz="1600">
              <a:solidFill>
                <a:srgbClr val="FFFFFF"/>
              </a:solidFill>
              <a:cs typeface="Arial" charset="0"/>
            </a:endParaRPr>
          </a:p>
        </p:txBody>
      </p:sp>
      <p:sp>
        <p:nvSpPr>
          <p:cNvPr id="61" name="Cross 29" descr=" 123"/>
          <p:cNvSpPr>
            <a:spLocks noChangeAspect="1" noChangeArrowheads="1"/>
          </p:cNvSpPr>
          <p:nvPr/>
        </p:nvSpPr>
        <p:spPr bwMode="auto">
          <a:xfrm rot="2700000">
            <a:off x="6700575" y="2778391"/>
            <a:ext cx="544513" cy="546100"/>
          </a:xfrm>
          <a:prstGeom prst="plus">
            <a:avLst>
              <a:gd name="adj" fmla="val 34241"/>
            </a:avLst>
          </a:prstGeom>
          <a:solidFill>
            <a:srgbClr val="FC0128"/>
          </a:solidFill>
          <a:ln w="38100" algn="ctr">
            <a:solidFill>
              <a:schemeClr val="tx1"/>
            </a:solidFill>
            <a:round/>
            <a:headEnd type="none" w="sm" len="sm"/>
            <a:tailEnd type="none" w="sm" len="sm"/>
          </a:ln>
        </p:spPr>
        <p:txBody>
          <a:bodyPr/>
          <a:lstStyle/>
          <a:p>
            <a:pPr>
              <a:defRPr/>
            </a:pPr>
            <a:endParaRPr lang="en-US" sz="2000" b="1">
              <a:solidFill>
                <a:srgbClr val="66FFFF"/>
              </a:solidFill>
              <a:cs typeface="Arial" charset="0"/>
            </a:endParaRPr>
          </a:p>
        </p:txBody>
      </p:sp>
      <p:sp>
        <p:nvSpPr>
          <p:cNvPr id="62" name="TextBox 51" descr=" 122"/>
          <p:cNvSpPr txBox="1">
            <a:spLocks noChangeArrowheads="1"/>
          </p:cNvSpPr>
          <p:nvPr/>
        </p:nvSpPr>
        <p:spPr bwMode="auto">
          <a:xfrm>
            <a:off x="7188732" y="2385484"/>
            <a:ext cx="1303337"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defRPr/>
            </a:pPr>
            <a:r>
              <a:rPr lang="en-US" sz="2800">
                <a:solidFill>
                  <a:srgbClr val="FFFF00"/>
                </a:solidFill>
              </a:rPr>
              <a:t>Quick!</a:t>
            </a:r>
          </a:p>
        </p:txBody>
      </p:sp>
      <p:pic>
        <p:nvPicPr>
          <p:cNvPr id="101399" name="Picture 45" descr=" 124"/>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698194" y="1913997"/>
            <a:ext cx="549275" cy="566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89117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txBox="1">
            <a:spLocks noGrp="1" noChangeArrowheads="1"/>
          </p:cNvSpPr>
          <p:nvPr/>
        </p:nvSpPr>
        <p:spPr bwMode="auto">
          <a:xfrm>
            <a:off x="7477125" y="6540500"/>
            <a:ext cx="1665288" cy="31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l"/>
            <a:r>
              <a:rPr lang="en-US" sz="1800" dirty="0">
                <a:solidFill>
                  <a:srgbClr val="FFFFFF"/>
                </a:solidFill>
              </a:rPr>
              <a:t>	</a:t>
            </a:r>
            <a:fld id="{37444845-C37A-CD49-BE6D-65C613714168}" type="slidenum">
              <a:rPr lang="en-US" sz="1800" smtClean="0">
                <a:solidFill>
                  <a:srgbClr val="FFFFFF"/>
                </a:solidFill>
              </a:rPr>
              <a:pPr algn="l"/>
              <a:t>5</a:t>
            </a:fld>
            <a:endParaRPr lang="en-US" sz="1800" dirty="0">
              <a:solidFill>
                <a:srgbClr val="FFFFFF"/>
              </a:solidFill>
            </a:endParaRPr>
          </a:p>
        </p:txBody>
      </p:sp>
      <p:sp>
        <p:nvSpPr>
          <p:cNvPr id="9" name="Rectangle 2"/>
          <p:cNvSpPr>
            <a:spLocks noGrp="1" noChangeArrowheads="1"/>
          </p:cNvSpPr>
          <p:nvPr>
            <p:ph type="title" idx="4294967295"/>
          </p:nvPr>
        </p:nvSpPr>
        <p:spPr>
          <a:xfrm>
            <a:off x="0" y="219075"/>
            <a:ext cx="9144000" cy="457200"/>
          </a:xfrm>
        </p:spPr>
        <p:txBody>
          <a:bodyPr/>
          <a:lstStyle/>
          <a:p>
            <a:pPr eaLnBrk="1" hangingPunct="1"/>
            <a:r>
              <a:rPr lang="en-US" dirty="0">
                <a:solidFill>
                  <a:srgbClr val="D5EBFF"/>
                </a:solidFill>
                <a:latin typeface="Arial" charset="0"/>
              </a:rPr>
              <a:t>SQED Concept: Formal Analysis </a:t>
            </a:r>
          </a:p>
        </p:txBody>
      </p:sp>
      <p:sp>
        <p:nvSpPr>
          <p:cNvPr id="4" name="Rounded Rectangle 3"/>
          <p:cNvSpPr/>
          <p:nvPr/>
        </p:nvSpPr>
        <p:spPr bwMode="auto">
          <a:xfrm>
            <a:off x="2660316" y="2714178"/>
            <a:ext cx="3823368" cy="1705408"/>
          </a:xfrm>
          <a:prstGeom prst="roundRect">
            <a:avLst>
              <a:gd name="adj" fmla="val 4522"/>
            </a:avLst>
          </a:prstGeom>
          <a:gradFill>
            <a:gsLst>
              <a:gs pos="100000">
                <a:schemeClr val="accent2">
                  <a:shade val="51000"/>
                  <a:satMod val="130000"/>
                </a:schemeClr>
              </a:gs>
              <a:gs pos="80000">
                <a:schemeClr val="accent2">
                  <a:shade val="93000"/>
                  <a:satMod val="130000"/>
                  <a:alpha val="15000"/>
                </a:schemeClr>
              </a:gs>
              <a:gs pos="77000">
                <a:schemeClr val="accent2">
                  <a:shade val="93000"/>
                  <a:satMod val="130000"/>
                  <a:alpha val="0"/>
                </a:schemeClr>
              </a:gs>
              <a:gs pos="0">
                <a:schemeClr val="accent2">
                  <a:shade val="94000"/>
                  <a:satMod val="135000"/>
                  <a:alpha val="10000"/>
                </a:schemeClr>
              </a:gs>
            </a:gsLst>
            <a:lin ang="16200000" scaled="0"/>
          </a:gradFill>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en-US" sz="2000" b="1" dirty="0">
              <a:solidFill>
                <a:srgbClr val="FFFFFF"/>
              </a:solidFill>
              <a:latin typeface="Arial" charset="0"/>
            </a:endParaRPr>
          </a:p>
        </p:txBody>
      </p:sp>
      <p:sp>
        <p:nvSpPr>
          <p:cNvPr id="6" name="TextBox 5"/>
          <p:cNvSpPr txBox="1"/>
          <p:nvPr/>
        </p:nvSpPr>
        <p:spPr>
          <a:xfrm>
            <a:off x="3542616" y="2711601"/>
            <a:ext cx="2058769" cy="523220"/>
          </a:xfrm>
          <a:prstGeom prst="rect">
            <a:avLst/>
          </a:prstGeom>
          <a:noFill/>
        </p:spPr>
        <p:txBody>
          <a:bodyPr wrap="none" rtlCol="0">
            <a:spAutoFit/>
          </a:bodyPr>
          <a:lstStyle/>
          <a:p>
            <a:pPr algn="ctr"/>
            <a:r>
              <a:rPr lang="en-US" sz="2800" dirty="0">
                <a:solidFill>
                  <a:srgbClr val="FFFFFF"/>
                </a:solidFill>
                <a:ea typeface="ＭＳ Ｐゴシック" pitchFamily="34" charset="-128"/>
              </a:rPr>
              <a:t>Formal Tool</a:t>
            </a:r>
          </a:p>
        </p:txBody>
      </p:sp>
      <p:sp>
        <p:nvSpPr>
          <p:cNvPr id="2" name="Right Arrow 1"/>
          <p:cNvSpPr/>
          <p:nvPr/>
        </p:nvSpPr>
        <p:spPr bwMode="auto">
          <a:xfrm rot="2700000">
            <a:off x="2146830" y="1963225"/>
            <a:ext cx="776086" cy="576154"/>
          </a:xfrm>
          <a:prstGeom prst="rightArrow">
            <a:avLst/>
          </a:prstGeom>
          <a:gradFill>
            <a:gsLst>
              <a:gs pos="100000">
                <a:schemeClr val="accent2">
                  <a:shade val="51000"/>
                  <a:satMod val="130000"/>
                </a:schemeClr>
              </a:gs>
              <a:gs pos="80000">
                <a:schemeClr val="accent2">
                  <a:shade val="93000"/>
                  <a:satMod val="130000"/>
                  <a:alpha val="15000"/>
                </a:schemeClr>
              </a:gs>
              <a:gs pos="77000">
                <a:schemeClr val="accent2">
                  <a:shade val="93000"/>
                  <a:satMod val="130000"/>
                  <a:alpha val="0"/>
                </a:schemeClr>
              </a:gs>
              <a:gs pos="0">
                <a:schemeClr val="accent2">
                  <a:shade val="94000"/>
                  <a:satMod val="135000"/>
                  <a:alpha val="10000"/>
                </a:schemeClr>
              </a:gs>
            </a:gsLst>
            <a:lin ang="16200000" scaled="0"/>
          </a:gradFill>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en-US" sz="2000" b="1" dirty="0">
              <a:solidFill>
                <a:srgbClr val="FFFFFF"/>
              </a:solidFill>
              <a:latin typeface="Arial" charset="0"/>
            </a:endParaRPr>
          </a:p>
        </p:txBody>
      </p:sp>
      <p:sp>
        <p:nvSpPr>
          <p:cNvPr id="12" name="Right Arrow 11"/>
          <p:cNvSpPr/>
          <p:nvPr/>
        </p:nvSpPr>
        <p:spPr bwMode="auto">
          <a:xfrm rot="18900000" flipH="1">
            <a:off x="6108784" y="1963225"/>
            <a:ext cx="776086" cy="576154"/>
          </a:xfrm>
          <a:prstGeom prst="rightArrow">
            <a:avLst/>
          </a:prstGeom>
          <a:gradFill>
            <a:gsLst>
              <a:gs pos="100000">
                <a:schemeClr val="accent2">
                  <a:shade val="51000"/>
                  <a:satMod val="130000"/>
                </a:schemeClr>
              </a:gs>
              <a:gs pos="80000">
                <a:schemeClr val="accent2">
                  <a:shade val="93000"/>
                  <a:satMod val="130000"/>
                  <a:alpha val="15000"/>
                </a:schemeClr>
              </a:gs>
              <a:gs pos="77000">
                <a:schemeClr val="accent2">
                  <a:shade val="93000"/>
                  <a:satMod val="130000"/>
                  <a:alpha val="0"/>
                </a:schemeClr>
              </a:gs>
              <a:gs pos="0">
                <a:schemeClr val="accent2">
                  <a:shade val="94000"/>
                  <a:satMod val="135000"/>
                  <a:alpha val="10000"/>
                </a:schemeClr>
              </a:gs>
            </a:gsLst>
            <a:lin ang="16200000" scaled="0"/>
          </a:gradFill>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en-US" sz="2000" b="1" dirty="0">
              <a:solidFill>
                <a:srgbClr val="FFFFFF"/>
              </a:solidFill>
              <a:latin typeface="Arial" charset="0"/>
            </a:endParaRPr>
          </a:p>
        </p:txBody>
      </p:sp>
      <p:sp>
        <p:nvSpPr>
          <p:cNvPr id="19" name="Plaque 3"/>
          <p:cNvSpPr/>
          <p:nvPr/>
        </p:nvSpPr>
        <p:spPr bwMode="auto">
          <a:xfrm>
            <a:off x="3707725" y="3305257"/>
            <a:ext cx="920799" cy="920799"/>
          </a:xfrm>
          <a:custGeom>
            <a:avLst/>
            <a:gdLst/>
            <a:ahLst/>
            <a:cxnLst/>
            <a:rect l="l" t="t" r="r" b="b"/>
            <a:pathLst>
              <a:path w="914400" h="914400">
                <a:moveTo>
                  <a:pt x="457201" y="342946"/>
                </a:moveTo>
                <a:cubicBezTo>
                  <a:pt x="394100" y="342946"/>
                  <a:pt x="342946" y="394100"/>
                  <a:pt x="342946" y="457201"/>
                </a:cubicBezTo>
                <a:cubicBezTo>
                  <a:pt x="342946" y="520302"/>
                  <a:pt x="394100" y="571456"/>
                  <a:pt x="457201" y="571456"/>
                </a:cubicBezTo>
                <a:cubicBezTo>
                  <a:pt x="520302" y="571456"/>
                  <a:pt x="571456" y="520302"/>
                  <a:pt x="571456" y="457201"/>
                </a:cubicBezTo>
                <a:cubicBezTo>
                  <a:pt x="571456" y="394100"/>
                  <a:pt x="520302" y="342946"/>
                  <a:pt x="457201" y="342946"/>
                </a:cubicBezTo>
                <a:close/>
                <a:moveTo>
                  <a:pt x="404695" y="0"/>
                </a:moveTo>
                <a:lnTo>
                  <a:pt x="509705" y="0"/>
                </a:lnTo>
                <a:cubicBezTo>
                  <a:pt x="509705" y="55877"/>
                  <a:pt x="521029" y="109109"/>
                  <a:pt x="541508" y="157526"/>
                </a:cubicBezTo>
                <a:lnTo>
                  <a:pt x="564094" y="199136"/>
                </a:lnTo>
                <a:lnTo>
                  <a:pt x="609487" y="185684"/>
                </a:lnTo>
                <a:cubicBezTo>
                  <a:pt x="658204" y="165928"/>
                  <a:pt x="703852" y="136295"/>
                  <a:pt x="743363" y="96784"/>
                </a:cubicBezTo>
                <a:lnTo>
                  <a:pt x="817616" y="171037"/>
                </a:lnTo>
                <a:cubicBezTo>
                  <a:pt x="778105" y="210548"/>
                  <a:pt x="748472" y="256196"/>
                  <a:pt x="728717" y="304913"/>
                </a:cubicBezTo>
                <a:lnTo>
                  <a:pt x="715264" y="350307"/>
                </a:lnTo>
                <a:lnTo>
                  <a:pt x="756875" y="372892"/>
                </a:lnTo>
                <a:cubicBezTo>
                  <a:pt x="805292" y="393371"/>
                  <a:pt x="858523" y="404695"/>
                  <a:pt x="914400" y="404695"/>
                </a:cubicBezTo>
                <a:lnTo>
                  <a:pt x="914400" y="509705"/>
                </a:lnTo>
                <a:cubicBezTo>
                  <a:pt x="858523" y="509705"/>
                  <a:pt x="805292" y="521029"/>
                  <a:pt x="756875" y="541508"/>
                </a:cubicBezTo>
                <a:lnTo>
                  <a:pt x="715264" y="564094"/>
                </a:lnTo>
                <a:lnTo>
                  <a:pt x="728717" y="609487"/>
                </a:lnTo>
                <a:cubicBezTo>
                  <a:pt x="748472" y="658204"/>
                  <a:pt x="778105" y="703852"/>
                  <a:pt x="817616" y="743363"/>
                </a:cubicBezTo>
                <a:lnTo>
                  <a:pt x="743363" y="817616"/>
                </a:lnTo>
                <a:cubicBezTo>
                  <a:pt x="703852" y="778105"/>
                  <a:pt x="658204" y="748472"/>
                  <a:pt x="609487" y="728717"/>
                </a:cubicBezTo>
                <a:lnTo>
                  <a:pt x="564094" y="715264"/>
                </a:lnTo>
                <a:lnTo>
                  <a:pt x="541508" y="756875"/>
                </a:lnTo>
                <a:cubicBezTo>
                  <a:pt x="521029" y="805292"/>
                  <a:pt x="509705" y="858523"/>
                  <a:pt x="509705" y="914400"/>
                </a:cubicBezTo>
                <a:lnTo>
                  <a:pt x="404695" y="914400"/>
                </a:lnTo>
                <a:cubicBezTo>
                  <a:pt x="404695" y="858523"/>
                  <a:pt x="393371" y="805292"/>
                  <a:pt x="372892" y="756875"/>
                </a:cubicBezTo>
                <a:lnTo>
                  <a:pt x="350307" y="715264"/>
                </a:lnTo>
                <a:lnTo>
                  <a:pt x="304913" y="728717"/>
                </a:lnTo>
                <a:cubicBezTo>
                  <a:pt x="256196" y="748472"/>
                  <a:pt x="210548" y="778105"/>
                  <a:pt x="171037" y="817616"/>
                </a:cubicBezTo>
                <a:lnTo>
                  <a:pt x="96784" y="743363"/>
                </a:lnTo>
                <a:cubicBezTo>
                  <a:pt x="136295" y="703852"/>
                  <a:pt x="165928" y="658204"/>
                  <a:pt x="185684" y="609487"/>
                </a:cubicBezTo>
                <a:lnTo>
                  <a:pt x="199136" y="564094"/>
                </a:lnTo>
                <a:lnTo>
                  <a:pt x="157526" y="541508"/>
                </a:lnTo>
                <a:cubicBezTo>
                  <a:pt x="109109" y="521029"/>
                  <a:pt x="55877" y="509705"/>
                  <a:pt x="0" y="509705"/>
                </a:cubicBezTo>
                <a:lnTo>
                  <a:pt x="0" y="404695"/>
                </a:lnTo>
                <a:cubicBezTo>
                  <a:pt x="55877" y="404695"/>
                  <a:pt x="109109" y="393371"/>
                  <a:pt x="157526" y="372892"/>
                </a:cubicBezTo>
                <a:lnTo>
                  <a:pt x="199136" y="350307"/>
                </a:lnTo>
                <a:lnTo>
                  <a:pt x="185684" y="304913"/>
                </a:lnTo>
                <a:cubicBezTo>
                  <a:pt x="165928" y="256196"/>
                  <a:pt x="136295" y="210548"/>
                  <a:pt x="96784" y="171037"/>
                </a:cubicBezTo>
                <a:lnTo>
                  <a:pt x="171037" y="96784"/>
                </a:lnTo>
                <a:cubicBezTo>
                  <a:pt x="210548" y="136295"/>
                  <a:pt x="256196" y="165928"/>
                  <a:pt x="304913" y="185684"/>
                </a:cubicBezTo>
                <a:lnTo>
                  <a:pt x="350307" y="199136"/>
                </a:lnTo>
                <a:lnTo>
                  <a:pt x="372892" y="157526"/>
                </a:lnTo>
                <a:cubicBezTo>
                  <a:pt x="393371" y="109109"/>
                  <a:pt x="404695" y="55877"/>
                  <a:pt x="404695" y="0"/>
                </a:cubicBezTo>
                <a:close/>
              </a:path>
            </a:pathLst>
          </a:custGeom>
          <a:ln>
            <a:headEnd type="none" w="sm" len="sm"/>
            <a:tailEnd type="none" w="sm" len="sm"/>
          </a:ln>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en-US" sz="2000" b="1" dirty="0">
              <a:solidFill>
                <a:srgbClr val="FFFFFF"/>
              </a:solidFill>
              <a:latin typeface="Arial" charset="0"/>
            </a:endParaRPr>
          </a:p>
        </p:txBody>
      </p:sp>
      <p:sp>
        <p:nvSpPr>
          <p:cNvPr id="20" name="Right Arrow 19"/>
          <p:cNvSpPr/>
          <p:nvPr/>
        </p:nvSpPr>
        <p:spPr bwMode="auto">
          <a:xfrm rot="5400000">
            <a:off x="4185696" y="5182497"/>
            <a:ext cx="776086" cy="576154"/>
          </a:xfrm>
          <a:prstGeom prst="rightArrow">
            <a:avLst/>
          </a:prstGeom>
          <a:gradFill>
            <a:gsLst>
              <a:gs pos="100000">
                <a:schemeClr val="accent2">
                  <a:shade val="51000"/>
                  <a:satMod val="130000"/>
                </a:schemeClr>
              </a:gs>
              <a:gs pos="80000">
                <a:schemeClr val="accent2">
                  <a:shade val="93000"/>
                  <a:satMod val="130000"/>
                  <a:alpha val="15000"/>
                </a:schemeClr>
              </a:gs>
              <a:gs pos="77000">
                <a:schemeClr val="accent2">
                  <a:shade val="93000"/>
                  <a:satMod val="130000"/>
                  <a:alpha val="0"/>
                </a:schemeClr>
              </a:gs>
              <a:gs pos="0">
                <a:schemeClr val="accent2">
                  <a:shade val="94000"/>
                  <a:satMod val="135000"/>
                  <a:alpha val="10000"/>
                </a:schemeClr>
              </a:gs>
            </a:gsLst>
            <a:lin ang="16200000" scaled="0"/>
          </a:gradFill>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en-US" sz="2000" b="1" dirty="0">
              <a:solidFill>
                <a:srgbClr val="FFFFFF"/>
              </a:solidFill>
              <a:latin typeface="Arial" charset="0"/>
            </a:endParaRPr>
          </a:p>
        </p:txBody>
      </p:sp>
      <p:sp>
        <p:nvSpPr>
          <p:cNvPr id="21" name="TextBox 20"/>
          <p:cNvSpPr txBox="1"/>
          <p:nvPr/>
        </p:nvSpPr>
        <p:spPr>
          <a:xfrm>
            <a:off x="791107" y="5833396"/>
            <a:ext cx="7577716" cy="523220"/>
          </a:xfrm>
          <a:prstGeom prst="rect">
            <a:avLst/>
          </a:prstGeom>
          <a:noFill/>
        </p:spPr>
        <p:txBody>
          <a:bodyPr wrap="none" rtlCol="0">
            <a:spAutoFit/>
          </a:bodyPr>
          <a:lstStyle/>
          <a:p>
            <a:pPr algn="ctr"/>
            <a:r>
              <a:rPr lang="en-US" sz="2800" dirty="0">
                <a:solidFill>
                  <a:srgbClr val="FFFFFF"/>
                </a:solidFill>
                <a:ea typeface="ＭＳ Ｐゴシック" pitchFamily="34" charset="-128"/>
              </a:rPr>
              <a:t>Counter-example </a:t>
            </a:r>
            <a:r>
              <a:rPr lang="en-US" sz="2800" dirty="0">
                <a:solidFill>
                  <a:srgbClr val="FFFFFF"/>
                </a:solidFill>
                <a:ea typeface="ＭＳ Ｐゴシック" pitchFamily="34" charset="-128"/>
                <a:sym typeface="Wingdings"/>
              </a:rPr>
              <a:t>= bug trace (failing program)</a:t>
            </a:r>
            <a:endParaRPr lang="en-US" sz="2800" dirty="0">
              <a:solidFill>
                <a:srgbClr val="FFFFFF"/>
              </a:solidFill>
              <a:ea typeface="ＭＳ Ｐゴシック" pitchFamily="34" charset="-128"/>
            </a:endParaRPr>
          </a:p>
        </p:txBody>
      </p:sp>
      <p:sp>
        <p:nvSpPr>
          <p:cNvPr id="22" name="Plaque 3"/>
          <p:cNvSpPr/>
          <p:nvPr/>
        </p:nvSpPr>
        <p:spPr bwMode="auto">
          <a:xfrm>
            <a:off x="4516252" y="3485236"/>
            <a:ext cx="914400" cy="914400"/>
          </a:xfrm>
          <a:custGeom>
            <a:avLst/>
            <a:gdLst/>
            <a:ahLst/>
            <a:cxnLst/>
            <a:rect l="l" t="t" r="r" b="b"/>
            <a:pathLst>
              <a:path w="914400" h="914400">
                <a:moveTo>
                  <a:pt x="457201" y="342946"/>
                </a:moveTo>
                <a:cubicBezTo>
                  <a:pt x="394100" y="342946"/>
                  <a:pt x="342946" y="394100"/>
                  <a:pt x="342946" y="457201"/>
                </a:cubicBezTo>
                <a:cubicBezTo>
                  <a:pt x="342946" y="520302"/>
                  <a:pt x="394100" y="571456"/>
                  <a:pt x="457201" y="571456"/>
                </a:cubicBezTo>
                <a:cubicBezTo>
                  <a:pt x="520302" y="571456"/>
                  <a:pt x="571456" y="520302"/>
                  <a:pt x="571456" y="457201"/>
                </a:cubicBezTo>
                <a:cubicBezTo>
                  <a:pt x="571456" y="394100"/>
                  <a:pt x="520302" y="342946"/>
                  <a:pt x="457201" y="342946"/>
                </a:cubicBezTo>
                <a:close/>
                <a:moveTo>
                  <a:pt x="404695" y="0"/>
                </a:moveTo>
                <a:lnTo>
                  <a:pt x="509705" y="0"/>
                </a:lnTo>
                <a:cubicBezTo>
                  <a:pt x="509705" y="55877"/>
                  <a:pt x="521029" y="109109"/>
                  <a:pt x="541508" y="157526"/>
                </a:cubicBezTo>
                <a:lnTo>
                  <a:pt x="564094" y="199136"/>
                </a:lnTo>
                <a:lnTo>
                  <a:pt x="609487" y="185684"/>
                </a:lnTo>
                <a:cubicBezTo>
                  <a:pt x="658204" y="165928"/>
                  <a:pt x="703852" y="136295"/>
                  <a:pt x="743363" y="96784"/>
                </a:cubicBezTo>
                <a:lnTo>
                  <a:pt x="817616" y="171037"/>
                </a:lnTo>
                <a:cubicBezTo>
                  <a:pt x="778105" y="210548"/>
                  <a:pt x="748472" y="256196"/>
                  <a:pt x="728717" y="304913"/>
                </a:cubicBezTo>
                <a:lnTo>
                  <a:pt x="715264" y="350307"/>
                </a:lnTo>
                <a:lnTo>
                  <a:pt x="756875" y="372892"/>
                </a:lnTo>
                <a:cubicBezTo>
                  <a:pt x="805292" y="393371"/>
                  <a:pt x="858523" y="404695"/>
                  <a:pt x="914400" y="404695"/>
                </a:cubicBezTo>
                <a:lnTo>
                  <a:pt x="914400" y="509705"/>
                </a:lnTo>
                <a:cubicBezTo>
                  <a:pt x="858523" y="509705"/>
                  <a:pt x="805292" y="521029"/>
                  <a:pt x="756875" y="541508"/>
                </a:cubicBezTo>
                <a:lnTo>
                  <a:pt x="715264" y="564094"/>
                </a:lnTo>
                <a:lnTo>
                  <a:pt x="728717" y="609487"/>
                </a:lnTo>
                <a:cubicBezTo>
                  <a:pt x="748472" y="658204"/>
                  <a:pt x="778105" y="703852"/>
                  <a:pt x="817616" y="743363"/>
                </a:cubicBezTo>
                <a:lnTo>
                  <a:pt x="743363" y="817616"/>
                </a:lnTo>
                <a:cubicBezTo>
                  <a:pt x="703852" y="778105"/>
                  <a:pt x="658204" y="748472"/>
                  <a:pt x="609487" y="728717"/>
                </a:cubicBezTo>
                <a:lnTo>
                  <a:pt x="564094" y="715264"/>
                </a:lnTo>
                <a:lnTo>
                  <a:pt x="541508" y="756875"/>
                </a:lnTo>
                <a:cubicBezTo>
                  <a:pt x="521029" y="805292"/>
                  <a:pt x="509705" y="858523"/>
                  <a:pt x="509705" y="914400"/>
                </a:cubicBezTo>
                <a:lnTo>
                  <a:pt x="404695" y="914400"/>
                </a:lnTo>
                <a:cubicBezTo>
                  <a:pt x="404695" y="858523"/>
                  <a:pt x="393371" y="805292"/>
                  <a:pt x="372892" y="756875"/>
                </a:cubicBezTo>
                <a:lnTo>
                  <a:pt x="350307" y="715264"/>
                </a:lnTo>
                <a:lnTo>
                  <a:pt x="304913" y="728717"/>
                </a:lnTo>
                <a:cubicBezTo>
                  <a:pt x="256196" y="748472"/>
                  <a:pt x="210548" y="778105"/>
                  <a:pt x="171037" y="817616"/>
                </a:cubicBezTo>
                <a:lnTo>
                  <a:pt x="96784" y="743363"/>
                </a:lnTo>
                <a:cubicBezTo>
                  <a:pt x="136295" y="703852"/>
                  <a:pt x="165928" y="658204"/>
                  <a:pt x="185684" y="609487"/>
                </a:cubicBezTo>
                <a:lnTo>
                  <a:pt x="199136" y="564094"/>
                </a:lnTo>
                <a:lnTo>
                  <a:pt x="157526" y="541508"/>
                </a:lnTo>
                <a:cubicBezTo>
                  <a:pt x="109109" y="521029"/>
                  <a:pt x="55877" y="509705"/>
                  <a:pt x="0" y="509705"/>
                </a:cubicBezTo>
                <a:lnTo>
                  <a:pt x="0" y="404695"/>
                </a:lnTo>
                <a:cubicBezTo>
                  <a:pt x="55877" y="404695"/>
                  <a:pt x="109109" y="393371"/>
                  <a:pt x="157526" y="372892"/>
                </a:cubicBezTo>
                <a:lnTo>
                  <a:pt x="199136" y="350307"/>
                </a:lnTo>
                <a:lnTo>
                  <a:pt x="185684" y="304913"/>
                </a:lnTo>
                <a:cubicBezTo>
                  <a:pt x="165928" y="256196"/>
                  <a:pt x="136295" y="210548"/>
                  <a:pt x="96784" y="171037"/>
                </a:cubicBezTo>
                <a:lnTo>
                  <a:pt x="171037" y="96784"/>
                </a:lnTo>
                <a:cubicBezTo>
                  <a:pt x="210548" y="136295"/>
                  <a:pt x="256196" y="165928"/>
                  <a:pt x="304913" y="185684"/>
                </a:cubicBezTo>
                <a:lnTo>
                  <a:pt x="350307" y="199136"/>
                </a:lnTo>
                <a:lnTo>
                  <a:pt x="372892" y="157526"/>
                </a:lnTo>
                <a:cubicBezTo>
                  <a:pt x="393371" y="109109"/>
                  <a:pt x="404695" y="55877"/>
                  <a:pt x="404695" y="0"/>
                </a:cubicBezTo>
                <a:close/>
              </a:path>
            </a:pathLst>
          </a:custGeom>
          <a:ln>
            <a:headEnd type="none" w="sm" len="sm"/>
            <a:tailEnd type="none" w="sm" len="sm"/>
          </a:ln>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en-US" sz="2000" b="1" dirty="0">
              <a:solidFill>
                <a:srgbClr val="FFFFFF"/>
              </a:solidFill>
              <a:latin typeface="Arial" charset="0"/>
            </a:endParaRPr>
          </a:p>
        </p:txBody>
      </p:sp>
      <p:sp>
        <p:nvSpPr>
          <p:cNvPr id="23" name="TextBox 22"/>
          <p:cNvSpPr txBox="1"/>
          <p:nvPr/>
        </p:nvSpPr>
        <p:spPr>
          <a:xfrm>
            <a:off x="2350813" y="4434709"/>
            <a:ext cx="4318811" cy="523220"/>
          </a:xfrm>
          <a:prstGeom prst="rect">
            <a:avLst/>
          </a:prstGeom>
          <a:noFill/>
        </p:spPr>
        <p:txBody>
          <a:bodyPr wrap="none" rtlCol="0">
            <a:spAutoFit/>
          </a:bodyPr>
          <a:lstStyle/>
          <a:p>
            <a:r>
              <a:rPr lang="en-US" sz="2800" dirty="0">
                <a:solidFill>
                  <a:srgbClr val="FFFFFF"/>
                </a:solidFill>
                <a:ea typeface="ＭＳ Ｐゴシック" pitchFamily="34" charset="-128"/>
              </a:rPr>
              <a:t>If any QED check violated</a:t>
            </a:r>
          </a:p>
        </p:txBody>
      </p:sp>
      <p:sp>
        <p:nvSpPr>
          <p:cNvPr id="15" name="TextBox 14"/>
          <p:cNvSpPr txBox="1"/>
          <p:nvPr/>
        </p:nvSpPr>
        <p:spPr>
          <a:xfrm>
            <a:off x="24790" y="906637"/>
            <a:ext cx="4495291" cy="2246769"/>
          </a:xfrm>
          <a:prstGeom prst="rect">
            <a:avLst/>
          </a:prstGeom>
          <a:noFill/>
        </p:spPr>
        <p:txBody>
          <a:bodyPr wrap="none" rtlCol="0">
            <a:spAutoFit/>
          </a:bodyPr>
          <a:lstStyle/>
          <a:p>
            <a:pPr algn="ctr"/>
            <a:r>
              <a:rPr lang="en-US" sz="2800" dirty="0">
                <a:solidFill>
                  <a:srgbClr val="FFFF00"/>
                </a:solidFill>
                <a:ea typeface="ＭＳ Ｐゴシック" pitchFamily="34" charset="-128"/>
              </a:rPr>
              <a:t>“Universal” </a:t>
            </a:r>
            <a:r>
              <a:rPr lang="en-US" sz="2800" dirty="0">
                <a:solidFill>
                  <a:srgbClr val="FFFFFF"/>
                </a:solidFill>
                <a:ea typeface="ＭＳ Ｐゴシック" pitchFamily="34" charset="-128"/>
              </a:rPr>
              <a:t>Property +</a:t>
            </a:r>
            <a:endParaRPr lang="en-US" sz="2800" dirty="0">
              <a:solidFill>
                <a:srgbClr val="FFFF00"/>
              </a:solidFill>
              <a:ea typeface="ＭＳ Ｐゴシック" pitchFamily="34" charset="-128"/>
            </a:endParaRPr>
          </a:p>
          <a:p>
            <a:pPr algn="ctr"/>
            <a:r>
              <a:rPr lang="en-US" sz="2800" dirty="0">
                <a:solidFill>
                  <a:srgbClr val="FFFF00"/>
                </a:solidFill>
                <a:ea typeface="ＭＳ Ｐゴシック" pitchFamily="34" charset="-128"/>
              </a:rPr>
              <a:t>QED-consistent initial state</a:t>
            </a:r>
          </a:p>
          <a:p>
            <a:pPr algn="ctr"/>
            <a:endParaRPr lang="en-US" sz="2800" dirty="0">
              <a:solidFill>
                <a:srgbClr val="FFFFFF"/>
              </a:solidFill>
              <a:ea typeface="ＭＳ Ｐゴシック" pitchFamily="34" charset="-128"/>
            </a:endParaRPr>
          </a:p>
          <a:p>
            <a:pPr algn="ctr"/>
            <a:endParaRPr lang="en-US" sz="2800" dirty="0">
              <a:solidFill>
                <a:srgbClr val="FFFF00"/>
              </a:solidFill>
              <a:ea typeface="ＭＳ Ｐゴシック" pitchFamily="34" charset="-128"/>
            </a:endParaRPr>
          </a:p>
          <a:p>
            <a:pPr algn="ctr"/>
            <a:endParaRPr lang="en-US" sz="2800" dirty="0">
              <a:solidFill>
                <a:srgbClr val="FFFFFF"/>
              </a:solidFill>
              <a:ea typeface="ＭＳ Ｐゴシック" pitchFamily="34" charset="-128"/>
            </a:endParaRPr>
          </a:p>
        </p:txBody>
      </p:sp>
      <p:sp>
        <p:nvSpPr>
          <p:cNvPr id="16" name="TextBox 15"/>
          <p:cNvSpPr txBox="1"/>
          <p:nvPr/>
        </p:nvSpPr>
        <p:spPr>
          <a:xfrm>
            <a:off x="4937113" y="906637"/>
            <a:ext cx="4016995" cy="954107"/>
          </a:xfrm>
          <a:prstGeom prst="rect">
            <a:avLst/>
          </a:prstGeom>
          <a:noFill/>
        </p:spPr>
        <p:txBody>
          <a:bodyPr wrap="none" rtlCol="0">
            <a:spAutoFit/>
          </a:bodyPr>
          <a:lstStyle/>
          <a:p>
            <a:pPr algn="ctr"/>
            <a:r>
              <a:rPr lang="en-US" sz="2800" dirty="0">
                <a:solidFill>
                  <a:srgbClr val="FFFFFF"/>
                </a:solidFill>
                <a:ea typeface="ＭＳ Ｐゴシック" pitchFamily="34" charset="-128"/>
              </a:rPr>
              <a:t>Design </a:t>
            </a:r>
            <a:r>
              <a:rPr lang="en-US" sz="2800" dirty="0">
                <a:solidFill>
                  <a:srgbClr val="FFFF00"/>
                </a:solidFill>
                <a:ea typeface="ＭＳ Ｐゴシック" pitchFamily="34" charset="-128"/>
              </a:rPr>
              <a:t>+ QED Module</a:t>
            </a:r>
          </a:p>
          <a:p>
            <a:pPr algn="ctr"/>
            <a:r>
              <a:rPr lang="en-US" sz="2800" dirty="0">
                <a:solidFill>
                  <a:srgbClr val="FFFF00"/>
                </a:solidFill>
                <a:ea typeface="ＭＳ Ｐゴシック" pitchFamily="34" charset="-128"/>
              </a:rPr>
              <a:t>(no hardware overhead)</a:t>
            </a:r>
            <a:r>
              <a:rPr lang="en-US" sz="2800" dirty="0">
                <a:solidFill>
                  <a:srgbClr val="FFFFFF"/>
                </a:solidFill>
                <a:ea typeface="ＭＳ Ｐゴシック" pitchFamily="34" charset="-128"/>
              </a:rPr>
              <a:t> </a:t>
            </a:r>
          </a:p>
        </p:txBody>
      </p:sp>
      <p:sp>
        <p:nvSpPr>
          <p:cNvPr id="17" name="TextBox 16"/>
          <p:cNvSpPr txBox="1"/>
          <p:nvPr/>
        </p:nvSpPr>
        <p:spPr>
          <a:xfrm>
            <a:off x="85728" y="6488668"/>
            <a:ext cx="3695843" cy="369332"/>
          </a:xfrm>
          <a:prstGeom prst="rect">
            <a:avLst/>
          </a:prstGeom>
          <a:noFill/>
        </p:spPr>
        <p:txBody>
          <a:bodyPr wrap="none" rtlCol="0">
            <a:spAutoFit/>
          </a:bodyPr>
          <a:lstStyle/>
          <a:p>
            <a:r>
              <a:rPr lang="en-US" dirty="0">
                <a:solidFill>
                  <a:srgbClr val="FFFFFF"/>
                </a:solidFill>
              </a:rPr>
              <a:t>[Lin ITC 15, Singh IEEE TCAD 18]</a:t>
            </a:r>
          </a:p>
        </p:txBody>
      </p:sp>
    </p:spTree>
    <p:extLst>
      <p:ext uri="{BB962C8B-B14F-4D97-AF65-F5344CB8AC3E}">
        <p14:creationId xmlns:p14="http://schemas.microsoft.com/office/powerpoint/2010/main" val="913313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138"/>
            <a:ext cx="8966200" cy="647700"/>
          </a:xfrm>
        </p:spPr>
        <p:txBody>
          <a:bodyPr>
            <a:spAutoFit/>
          </a:bodyPr>
          <a:lstStyle/>
          <a:p>
            <a:pPr>
              <a:lnSpc>
                <a:spcPct val="100000"/>
              </a:lnSpc>
            </a:pPr>
            <a:r>
              <a:rPr lang="en-US">
                <a:solidFill>
                  <a:srgbClr val="D5EBFF"/>
                </a:solidFill>
                <a:latin typeface="Arial" charset="0"/>
              </a:rPr>
              <a:t>SQED Concept: </a:t>
            </a:r>
            <a:r>
              <a:rPr lang="en-US" dirty="0">
                <a:solidFill>
                  <a:srgbClr val="D5EBFF"/>
                </a:solidFill>
                <a:latin typeface="Arial" charset="0"/>
              </a:rPr>
              <a:t>Formal Analysis (2)</a:t>
            </a:r>
          </a:p>
        </p:txBody>
      </p:sp>
      <p:sp>
        <p:nvSpPr>
          <p:cNvPr id="25" name="Content Placeholder 9"/>
          <p:cNvSpPr txBox="1">
            <a:spLocks/>
          </p:cNvSpPr>
          <p:nvPr/>
        </p:nvSpPr>
        <p:spPr bwMode="auto">
          <a:xfrm>
            <a:off x="442913" y="984250"/>
            <a:ext cx="8318500" cy="5186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a:lnSpc>
                <a:spcPct val="150000"/>
              </a:lnSpc>
              <a:spcAft>
                <a:spcPts val="600"/>
              </a:spcAft>
            </a:pPr>
            <a:r>
              <a:rPr lang="en-US" altLang="zh-CN" dirty="0">
                <a:solidFill>
                  <a:srgbClr val="FFFF00"/>
                </a:solidFill>
                <a:latin typeface="Arial" charset="0"/>
              </a:rPr>
              <a:t>Exhaustiveness of formal approach</a:t>
            </a:r>
          </a:p>
          <a:p>
            <a:pPr lvl="1">
              <a:lnSpc>
                <a:spcPct val="150000"/>
              </a:lnSpc>
              <a:spcAft>
                <a:spcPts val="600"/>
              </a:spcAft>
            </a:pPr>
            <a:r>
              <a:rPr lang="en-US" altLang="zh-CN" dirty="0">
                <a:latin typeface="Arial" charset="0"/>
              </a:rPr>
              <a:t>SQED searches over </a:t>
            </a:r>
            <a:r>
              <a:rPr lang="en-US" altLang="zh-CN" dirty="0">
                <a:solidFill>
                  <a:schemeClr val="tx2"/>
                </a:solidFill>
                <a:latin typeface="Arial" charset="0"/>
              </a:rPr>
              <a:t>all such programs</a:t>
            </a:r>
            <a:r>
              <a:rPr lang="en-US" altLang="zh-CN" dirty="0">
                <a:latin typeface="Arial" charset="0"/>
              </a:rPr>
              <a:t>.</a:t>
            </a:r>
          </a:p>
          <a:p>
            <a:pPr lvl="1">
              <a:lnSpc>
                <a:spcPct val="150000"/>
              </a:lnSpc>
              <a:spcAft>
                <a:spcPts val="600"/>
              </a:spcAft>
            </a:pPr>
            <a:r>
              <a:rPr lang="en-US" altLang="zh-CN" dirty="0">
                <a:latin typeface="Arial" charset="0"/>
              </a:rPr>
              <a:t>Tries 2 instruction programs first. Then 4,6,…</a:t>
            </a:r>
          </a:p>
          <a:p>
            <a:pPr lvl="1">
              <a:lnSpc>
                <a:spcPct val="150000"/>
              </a:lnSpc>
              <a:spcAft>
                <a:spcPts val="600"/>
              </a:spcAft>
            </a:pPr>
            <a:r>
              <a:rPr lang="en-US" altLang="zh-CN" dirty="0">
                <a:latin typeface="Arial" charset="0"/>
              </a:rPr>
              <a:t>Returns the shortest failing program (if exists).</a:t>
            </a:r>
          </a:p>
        </p:txBody>
      </p:sp>
      <p:sp>
        <p:nvSpPr>
          <p:cNvPr id="3" name="Slide Number Placeholder 2">
            <a:extLst>
              <a:ext uri="{FF2B5EF4-FFF2-40B4-BE49-F238E27FC236}">
                <a16:creationId xmlns:a16="http://schemas.microsoft.com/office/drawing/2014/main" id="{EFB6B9FA-000F-8E44-9ECB-3537BA9EEB72}"/>
              </a:ext>
            </a:extLst>
          </p:cNvPr>
          <p:cNvSpPr>
            <a:spLocks noGrp="1"/>
          </p:cNvSpPr>
          <p:nvPr>
            <p:ph type="sldNum" sz="quarter" idx="10"/>
          </p:nvPr>
        </p:nvSpPr>
        <p:spPr>
          <a:xfrm>
            <a:off x="7477125" y="6540500"/>
            <a:ext cx="1665288" cy="315913"/>
          </a:xfrm>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6</a:t>
            </a:fld>
            <a:endParaRPr lang="en-US" sz="1800" dirty="0">
              <a:solidFill>
                <a:srgbClr val="FFFFFF"/>
              </a:solidFill>
            </a:endParaRPr>
          </a:p>
        </p:txBody>
      </p:sp>
    </p:spTree>
    <p:extLst>
      <p:ext uri="{BB962C8B-B14F-4D97-AF65-F5344CB8AC3E}">
        <p14:creationId xmlns:p14="http://schemas.microsoft.com/office/powerpoint/2010/main" val="1679194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502"/>
            <a:ext cx="8966200" cy="646973"/>
          </a:xfrm>
        </p:spPr>
        <p:txBody>
          <a:bodyPr>
            <a:spAutoFit/>
          </a:bodyPr>
          <a:lstStyle/>
          <a:p>
            <a:pPr>
              <a:lnSpc>
                <a:spcPct val="100000"/>
              </a:lnSpc>
            </a:pPr>
            <a:r>
              <a:rPr lang="en-US" dirty="0">
                <a:solidFill>
                  <a:srgbClr val="D5EBFF"/>
                </a:solidFill>
                <a:latin typeface="Arial" charset="0"/>
              </a:rPr>
              <a:t>SQED Has Trouble With Trojans</a:t>
            </a:r>
          </a:p>
        </p:txBody>
      </p:sp>
      <mc:AlternateContent xmlns:mc="http://schemas.openxmlformats.org/markup-compatibility/2006" xmlns:a14="http://schemas.microsoft.com/office/drawing/2010/main">
        <mc:Choice Requires="a14">
          <p:sp>
            <p:nvSpPr>
              <p:cNvPr id="5" name="Content Placeholder 9">
                <a:extLst>
                  <a:ext uri="{FF2B5EF4-FFF2-40B4-BE49-F238E27FC236}">
                    <a16:creationId xmlns:a16="http://schemas.microsoft.com/office/drawing/2014/main" id="{31F12180-9061-564E-A144-B6F1CB17CBE9}"/>
                  </a:ext>
                </a:extLst>
              </p:cNvPr>
              <p:cNvSpPr txBox="1">
                <a:spLocks/>
              </p:cNvSpPr>
              <p:nvPr/>
            </p:nvSpPr>
            <p:spPr bwMode="auto">
              <a:xfrm>
                <a:off x="263623" y="858747"/>
                <a:ext cx="8318500" cy="2189253"/>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a:lnSpc>
                    <a:spcPct val="150000"/>
                  </a:lnSpc>
                  <a:spcAft>
                    <a:spcPts val="600"/>
                  </a:spcAft>
                </a:pPr>
                <a:r>
                  <a:rPr lang="en-US" altLang="zh-CN" dirty="0">
                    <a:latin typeface="Arial" charset="0"/>
                  </a:rPr>
                  <a:t>SQED will detect Trojan, given long-enough time.</a:t>
                </a:r>
                <a:endParaRPr lang="en-US" altLang="zh-CN" dirty="0">
                  <a:solidFill>
                    <a:srgbClr val="FFFF00"/>
                  </a:solidFill>
                  <a:latin typeface="Arial" charset="0"/>
                </a:endParaRPr>
              </a:p>
              <a:p>
                <a:pPr>
                  <a:lnSpc>
                    <a:spcPct val="150000"/>
                  </a:lnSpc>
                  <a:spcAft>
                    <a:spcPts val="600"/>
                  </a:spcAft>
                </a:pPr>
                <a:r>
                  <a:rPr lang="en-US" altLang="zh-CN" dirty="0">
                    <a:latin typeface="Arial" charset="0"/>
                  </a:rPr>
                  <a:t>Tools handle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latin typeface="Arial" charset="0"/>
                  </a:rPr>
                  <a:t>30 cycles for large cores.</a:t>
                </a:r>
              </a:p>
              <a:p>
                <a:pPr>
                  <a:lnSpc>
                    <a:spcPct val="150000"/>
                  </a:lnSpc>
                  <a:spcAft>
                    <a:spcPts val="600"/>
                  </a:spcAft>
                </a:pPr>
                <a:r>
                  <a:rPr lang="en-US" altLang="zh-CN" dirty="0">
                    <a:solidFill>
                      <a:srgbClr val="FFFF00"/>
                    </a:solidFill>
                    <a:latin typeface="Arial" charset="0"/>
                  </a:rPr>
                  <a:t>Issue:</a:t>
                </a:r>
                <a:r>
                  <a:rPr lang="en-US" altLang="zh-CN" dirty="0">
                    <a:latin typeface="Arial" charset="0"/>
                  </a:rPr>
                  <a:t> Trojan wont activate starting from reset! </a:t>
                </a:r>
              </a:p>
            </p:txBody>
          </p:sp>
        </mc:Choice>
        <mc:Fallback xmlns="">
          <p:sp>
            <p:nvSpPr>
              <p:cNvPr id="5" name="Content Placeholder 9">
                <a:extLst>
                  <a:ext uri="{FF2B5EF4-FFF2-40B4-BE49-F238E27FC236}">
                    <a16:creationId xmlns:a16="http://schemas.microsoft.com/office/drawing/2014/main" id="{31F12180-9061-564E-A144-B6F1CB17CBE9}"/>
                  </a:ext>
                </a:extLst>
              </p:cNvPr>
              <p:cNvSpPr txBox="1">
                <a:spLocks noRot="1" noChangeAspect="1" noMove="1" noResize="1" noEditPoints="1" noAdjustHandles="1" noChangeArrowheads="1" noChangeShapeType="1" noTextEdit="1"/>
              </p:cNvSpPr>
              <p:nvPr/>
            </p:nvSpPr>
            <p:spPr bwMode="auto">
              <a:xfrm>
                <a:off x="263623" y="858747"/>
                <a:ext cx="8318500" cy="2189253"/>
              </a:xfrm>
              <a:prstGeom prst="rect">
                <a:avLst/>
              </a:prstGeom>
              <a:blipFill>
                <a:blip r:embed="rId3"/>
                <a:stretch>
                  <a:fillRect l="-457"/>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F55FD61-489A-E643-8A27-55042340273D}"/>
              </a:ext>
            </a:extLst>
          </p:cNvPr>
          <p:cNvSpPr>
            <a:spLocks noGrp="1"/>
          </p:cNvSpPr>
          <p:nvPr>
            <p:ph type="sldNum" sz="quarter" idx="10"/>
          </p:nvPr>
        </p:nvSpPr>
        <p:spPr>
          <a:xfrm>
            <a:off x="7492114" y="6535711"/>
            <a:ext cx="1666875" cy="320040"/>
          </a:xfrm>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7</a:t>
            </a:fld>
            <a:endParaRPr lang="en-US" sz="1800" dirty="0">
              <a:solidFill>
                <a:srgbClr val="FFFFFF"/>
              </a:solidFill>
            </a:endParaRPr>
          </a:p>
        </p:txBody>
      </p:sp>
      <p:grpSp>
        <p:nvGrpSpPr>
          <p:cNvPr id="10" name="Group 9">
            <a:extLst>
              <a:ext uri="{FF2B5EF4-FFF2-40B4-BE49-F238E27FC236}">
                <a16:creationId xmlns:a16="http://schemas.microsoft.com/office/drawing/2014/main" id="{D925D450-C92A-A642-996F-87A48B80D5C5}"/>
              </a:ext>
            </a:extLst>
          </p:cNvPr>
          <p:cNvGrpSpPr/>
          <p:nvPr/>
        </p:nvGrpSpPr>
        <p:grpSpPr>
          <a:xfrm>
            <a:off x="142875" y="3048000"/>
            <a:ext cx="1733549" cy="1453878"/>
            <a:chOff x="142875" y="2930661"/>
            <a:chExt cx="1733549" cy="1453878"/>
          </a:xfrm>
        </p:grpSpPr>
        <p:sp>
          <p:nvSpPr>
            <p:cNvPr id="7" name="Oval 6">
              <a:extLst>
                <a:ext uri="{FF2B5EF4-FFF2-40B4-BE49-F238E27FC236}">
                  <a16:creationId xmlns:a16="http://schemas.microsoft.com/office/drawing/2014/main" id="{D3164847-0F4E-954F-B44E-E4BD83FD14EF}"/>
                </a:ext>
              </a:extLst>
            </p:cNvPr>
            <p:cNvSpPr/>
            <p:nvPr/>
          </p:nvSpPr>
          <p:spPr bwMode="auto">
            <a:xfrm>
              <a:off x="263623" y="2930661"/>
              <a:ext cx="1562100" cy="1453878"/>
            </a:xfrm>
            <a:prstGeom prst="ellipse">
              <a:avLst/>
            </a:prstGeom>
            <a:noFill/>
            <a:ln w="38100" cap="flat" cmpd="sng" algn="ctr">
              <a:solidFill>
                <a:srgbClr val="18FD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18FDFF"/>
                </a:solidFill>
                <a:effectLst/>
                <a:latin typeface="Arial" charset="0"/>
              </a:endParaRPr>
            </a:p>
          </p:txBody>
        </p:sp>
        <p:sp>
          <p:nvSpPr>
            <p:cNvPr id="9" name="TextBox 8">
              <a:extLst>
                <a:ext uri="{FF2B5EF4-FFF2-40B4-BE49-F238E27FC236}">
                  <a16:creationId xmlns:a16="http://schemas.microsoft.com/office/drawing/2014/main" id="{55F9193C-FE3E-2948-858D-CEF927C69A62}"/>
                </a:ext>
              </a:extLst>
            </p:cNvPr>
            <p:cNvSpPr txBox="1"/>
            <p:nvPr/>
          </p:nvSpPr>
          <p:spPr>
            <a:xfrm>
              <a:off x="142875" y="3435932"/>
              <a:ext cx="1733549" cy="400110"/>
            </a:xfrm>
            <a:prstGeom prst="rect">
              <a:avLst/>
            </a:prstGeom>
            <a:noFill/>
          </p:spPr>
          <p:txBody>
            <a:bodyPr wrap="square" rtlCol="0">
              <a:spAutoFit/>
            </a:bodyPr>
            <a:lstStyle/>
            <a:p>
              <a:r>
                <a:rPr lang="en-US" dirty="0">
                  <a:solidFill>
                    <a:srgbClr val="18FDFF"/>
                  </a:solidFill>
                </a:rPr>
                <a:t>Counter=0</a:t>
              </a:r>
            </a:p>
          </p:txBody>
        </p:sp>
      </p:grpSp>
      <p:grpSp>
        <p:nvGrpSpPr>
          <p:cNvPr id="12" name="Group 11">
            <a:extLst>
              <a:ext uri="{FF2B5EF4-FFF2-40B4-BE49-F238E27FC236}">
                <a16:creationId xmlns:a16="http://schemas.microsoft.com/office/drawing/2014/main" id="{E274A378-C957-2E45-B0B8-8277F4098DAF}"/>
              </a:ext>
            </a:extLst>
          </p:cNvPr>
          <p:cNvGrpSpPr/>
          <p:nvPr/>
        </p:nvGrpSpPr>
        <p:grpSpPr>
          <a:xfrm>
            <a:off x="2154556" y="3048000"/>
            <a:ext cx="1733549" cy="1453878"/>
            <a:chOff x="142875" y="2930661"/>
            <a:chExt cx="1733549" cy="1453878"/>
          </a:xfrm>
        </p:grpSpPr>
        <p:sp>
          <p:nvSpPr>
            <p:cNvPr id="13" name="Oval 12">
              <a:extLst>
                <a:ext uri="{FF2B5EF4-FFF2-40B4-BE49-F238E27FC236}">
                  <a16:creationId xmlns:a16="http://schemas.microsoft.com/office/drawing/2014/main" id="{B85C0087-1692-F44F-AA52-91926B977387}"/>
                </a:ext>
              </a:extLst>
            </p:cNvPr>
            <p:cNvSpPr/>
            <p:nvPr/>
          </p:nvSpPr>
          <p:spPr bwMode="auto">
            <a:xfrm>
              <a:off x="263623" y="2930661"/>
              <a:ext cx="1562100" cy="1453878"/>
            </a:xfrm>
            <a:prstGeom prst="ellipse">
              <a:avLst/>
            </a:prstGeom>
            <a:no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969BE8B9-0839-4349-A10C-F796BED3618F}"/>
                </a:ext>
              </a:extLst>
            </p:cNvPr>
            <p:cNvSpPr txBox="1"/>
            <p:nvPr/>
          </p:nvSpPr>
          <p:spPr>
            <a:xfrm>
              <a:off x="142875" y="3435932"/>
              <a:ext cx="1733549" cy="400110"/>
            </a:xfrm>
            <a:prstGeom prst="rect">
              <a:avLst/>
            </a:prstGeom>
            <a:noFill/>
          </p:spPr>
          <p:txBody>
            <a:bodyPr wrap="square" rtlCol="0">
              <a:spAutoFit/>
            </a:bodyPr>
            <a:lstStyle/>
            <a:p>
              <a:r>
                <a:rPr lang="en-US" dirty="0"/>
                <a:t>Counter=1</a:t>
              </a:r>
            </a:p>
          </p:txBody>
        </p:sp>
      </p:grpSp>
      <p:cxnSp>
        <p:nvCxnSpPr>
          <p:cNvPr id="15" name="Straight Arrow Connector 14">
            <a:extLst>
              <a:ext uri="{FF2B5EF4-FFF2-40B4-BE49-F238E27FC236}">
                <a16:creationId xmlns:a16="http://schemas.microsoft.com/office/drawing/2014/main" id="{38B4ACF3-236E-0A49-8212-12E4A62BFD18}"/>
              </a:ext>
            </a:extLst>
          </p:cNvPr>
          <p:cNvCxnSpPr>
            <a:cxnSpLocks/>
            <a:stCxn id="9" idx="3"/>
          </p:cNvCxnSpPr>
          <p:nvPr/>
        </p:nvCxnSpPr>
        <p:spPr bwMode="auto">
          <a:xfrm>
            <a:off x="1876424" y="3753326"/>
            <a:ext cx="365760" cy="0"/>
          </a:xfrm>
          <a:prstGeom prst="straightConnector1">
            <a:avLst/>
          </a:prstGeom>
          <a:solidFill>
            <a:schemeClr val="bg1"/>
          </a:solidFill>
          <a:ln w="38100" cap="flat" cmpd="sng" algn="ctr">
            <a:solidFill>
              <a:schemeClr val="tx1"/>
            </a:solidFill>
            <a:prstDash val="solid"/>
            <a:round/>
            <a:headEnd type="none" w="sm" len="sm"/>
            <a:tailEnd type="triangle" w="lg" len="med"/>
          </a:ln>
          <a:effectLst/>
        </p:spPr>
      </p:cxnSp>
      <p:sp>
        <p:nvSpPr>
          <p:cNvPr id="17" name="Oval 16">
            <a:extLst>
              <a:ext uri="{FF2B5EF4-FFF2-40B4-BE49-F238E27FC236}">
                <a16:creationId xmlns:a16="http://schemas.microsoft.com/office/drawing/2014/main" id="{A98F8DA3-D08E-CF45-966A-1DEE8B5E6904}"/>
              </a:ext>
            </a:extLst>
          </p:cNvPr>
          <p:cNvSpPr/>
          <p:nvPr/>
        </p:nvSpPr>
        <p:spPr bwMode="auto">
          <a:xfrm>
            <a:off x="4058573" y="3706415"/>
            <a:ext cx="105355" cy="94774"/>
          </a:xfrm>
          <a:prstGeom prst="ellipse">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22" name="Straight Arrow Connector 21">
            <a:extLst>
              <a:ext uri="{FF2B5EF4-FFF2-40B4-BE49-F238E27FC236}">
                <a16:creationId xmlns:a16="http://schemas.microsoft.com/office/drawing/2014/main" id="{806DB168-3B6A-6F47-B964-891CE38295AF}"/>
              </a:ext>
            </a:extLst>
          </p:cNvPr>
          <p:cNvCxnSpPr>
            <a:cxnSpLocks/>
          </p:cNvCxnSpPr>
          <p:nvPr/>
        </p:nvCxnSpPr>
        <p:spPr bwMode="auto">
          <a:xfrm>
            <a:off x="4422873" y="3756841"/>
            <a:ext cx="203400" cy="0"/>
          </a:xfrm>
          <a:prstGeom prst="straightConnector1">
            <a:avLst/>
          </a:prstGeom>
          <a:solidFill>
            <a:schemeClr val="bg1"/>
          </a:solidFill>
          <a:ln w="38100" cap="flat" cmpd="sng" algn="ctr">
            <a:solidFill>
              <a:schemeClr val="tx1"/>
            </a:solidFill>
            <a:prstDash val="solid"/>
            <a:round/>
            <a:headEnd type="none" w="sm" len="sm"/>
            <a:tailEnd type="triangle" w="lg" len="med"/>
          </a:ln>
          <a:effectLst/>
        </p:spPr>
      </p:cxnSp>
      <p:grpSp>
        <p:nvGrpSpPr>
          <p:cNvPr id="23" name="Group 22">
            <a:extLst>
              <a:ext uri="{FF2B5EF4-FFF2-40B4-BE49-F238E27FC236}">
                <a16:creationId xmlns:a16="http://schemas.microsoft.com/office/drawing/2014/main" id="{6E742AA5-29A5-3D4C-ACB7-7AFCBCCE8760}"/>
              </a:ext>
            </a:extLst>
          </p:cNvPr>
          <p:cNvGrpSpPr/>
          <p:nvPr/>
        </p:nvGrpSpPr>
        <p:grpSpPr>
          <a:xfrm>
            <a:off x="4576320" y="3048000"/>
            <a:ext cx="1733549" cy="1453878"/>
            <a:chOff x="177898" y="2930661"/>
            <a:chExt cx="1733549" cy="1453878"/>
          </a:xfrm>
        </p:grpSpPr>
        <p:sp>
          <p:nvSpPr>
            <p:cNvPr id="24" name="Oval 23">
              <a:extLst>
                <a:ext uri="{FF2B5EF4-FFF2-40B4-BE49-F238E27FC236}">
                  <a16:creationId xmlns:a16="http://schemas.microsoft.com/office/drawing/2014/main" id="{D3B7C223-8F79-624A-A2EE-0DFBC519F10C}"/>
                </a:ext>
              </a:extLst>
            </p:cNvPr>
            <p:cNvSpPr/>
            <p:nvPr/>
          </p:nvSpPr>
          <p:spPr bwMode="auto">
            <a:xfrm>
              <a:off x="263623" y="2930661"/>
              <a:ext cx="1562100" cy="1453878"/>
            </a:xfrm>
            <a:prstGeom prst="ellipse">
              <a:avLst/>
            </a:prstGeom>
            <a:no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85DA7F64-2649-8C40-A187-1445E4DBF31E}"/>
                </a:ext>
              </a:extLst>
            </p:cNvPr>
            <p:cNvSpPr txBox="1"/>
            <p:nvPr/>
          </p:nvSpPr>
          <p:spPr>
            <a:xfrm>
              <a:off x="177898" y="3252487"/>
              <a:ext cx="1733549" cy="861774"/>
            </a:xfrm>
            <a:prstGeom prst="rect">
              <a:avLst/>
            </a:prstGeom>
            <a:noFill/>
          </p:spPr>
          <p:txBody>
            <a:bodyPr wrap="square" rtlCol="0">
              <a:spAutoFit/>
            </a:bodyPr>
            <a:lstStyle/>
            <a:p>
              <a:r>
                <a:rPr lang="en-US" dirty="0"/>
                <a:t>Counter=</a:t>
              </a:r>
            </a:p>
            <a:p>
              <a:r>
                <a:rPr lang="en-US" dirty="0"/>
                <a:t>2</a:t>
              </a:r>
              <a:r>
                <a:rPr lang="en-US" baseline="30000" dirty="0"/>
                <a:t>127</a:t>
              </a:r>
              <a:r>
                <a:rPr lang="en-US" dirty="0"/>
                <a:t>-30</a:t>
              </a:r>
            </a:p>
          </p:txBody>
        </p:sp>
      </p:grpSp>
      <p:sp>
        <p:nvSpPr>
          <p:cNvPr id="26" name="Oval 25">
            <a:extLst>
              <a:ext uri="{FF2B5EF4-FFF2-40B4-BE49-F238E27FC236}">
                <a16:creationId xmlns:a16="http://schemas.microsoft.com/office/drawing/2014/main" id="{B7D48CAE-51F2-F74C-A7DB-B002A1EF2E8C}"/>
              </a:ext>
            </a:extLst>
          </p:cNvPr>
          <p:cNvSpPr/>
          <p:nvPr/>
        </p:nvSpPr>
        <p:spPr bwMode="auto">
          <a:xfrm>
            <a:off x="4181630" y="3705939"/>
            <a:ext cx="105355" cy="94774"/>
          </a:xfrm>
          <a:prstGeom prst="ellipse">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7" name="Oval 26">
            <a:extLst>
              <a:ext uri="{FF2B5EF4-FFF2-40B4-BE49-F238E27FC236}">
                <a16:creationId xmlns:a16="http://schemas.microsoft.com/office/drawing/2014/main" id="{DDCDE192-B3D0-A441-9E69-22CC5D6B2D68}"/>
              </a:ext>
            </a:extLst>
          </p:cNvPr>
          <p:cNvSpPr/>
          <p:nvPr/>
        </p:nvSpPr>
        <p:spPr bwMode="auto">
          <a:xfrm>
            <a:off x="4304687" y="3705939"/>
            <a:ext cx="105355" cy="94774"/>
          </a:xfrm>
          <a:prstGeom prst="ellipse">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D1D30CC6-8C3E-9C4D-A099-C2987BF3C739}"/>
              </a:ext>
            </a:extLst>
          </p:cNvPr>
          <p:cNvCxnSpPr>
            <a:cxnSpLocks/>
          </p:cNvCxnSpPr>
          <p:nvPr/>
        </p:nvCxnSpPr>
        <p:spPr bwMode="auto">
          <a:xfrm>
            <a:off x="3837404" y="3754278"/>
            <a:ext cx="203400" cy="0"/>
          </a:xfrm>
          <a:prstGeom prst="straightConnector1">
            <a:avLst/>
          </a:prstGeom>
          <a:solidFill>
            <a:schemeClr val="bg1"/>
          </a:solidFill>
          <a:ln w="38100" cap="flat" cmpd="sng" algn="ctr">
            <a:solidFill>
              <a:schemeClr val="tx1"/>
            </a:solidFill>
            <a:prstDash val="solid"/>
            <a:round/>
            <a:headEnd type="none" w="sm" len="sm"/>
            <a:tailEnd type="triangle" w="lg" len="med"/>
          </a:ln>
          <a:effectLst/>
        </p:spPr>
      </p:cxnSp>
      <p:sp>
        <p:nvSpPr>
          <p:cNvPr id="31" name="Oval 30">
            <a:extLst>
              <a:ext uri="{FF2B5EF4-FFF2-40B4-BE49-F238E27FC236}">
                <a16:creationId xmlns:a16="http://schemas.microsoft.com/office/drawing/2014/main" id="{692B265B-11C8-0D40-B080-FC3325009D9F}"/>
              </a:ext>
            </a:extLst>
          </p:cNvPr>
          <p:cNvSpPr/>
          <p:nvPr/>
        </p:nvSpPr>
        <p:spPr bwMode="auto">
          <a:xfrm>
            <a:off x="6455157" y="3725820"/>
            <a:ext cx="105355" cy="94774"/>
          </a:xfrm>
          <a:prstGeom prst="ellipse">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32" name="Straight Arrow Connector 31">
            <a:extLst>
              <a:ext uri="{FF2B5EF4-FFF2-40B4-BE49-F238E27FC236}">
                <a16:creationId xmlns:a16="http://schemas.microsoft.com/office/drawing/2014/main" id="{E9A2BED7-CEF9-E24D-AB30-05FD2B10F11D}"/>
              </a:ext>
            </a:extLst>
          </p:cNvPr>
          <p:cNvCxnSpPr>
            <a:cxnSpLocks/>
          </p:cNvCxnSpPr>
          <p:nvPr/>
        </p:nvCxnSpPr>
        <p:spPr bwMode="auto">
          <a:xfrm>
            <a:off x="6819457" y="3776246"/>
            <a:ext cx="203400" cy="0"/>
          </a:xfrm>
          <a:prstGeom prst="straightConnector1">
            <a:avLst/>
          </a:prstGeom>
          <a:solidFill>
            <a:schemeClr val="bg1"/>
          </a:solidFill>
          <a:ln w="38100" cap="flat" cmpd="sng" algn="ctr">
            <a:solidFill>
              <a:schemeClr val="tx1"/>
            </a:solidFill>
            <a:prstDash val="solid"/>
            <a:round/>
            <a:headEnd type="none" w="sm" len="sm"/>
            <a:tailEnd type="triangle" w="lg" len="med"/>
          </a:ln>
          <a:effectLst/>
        </p:spPr>
      </p:cxnSp>
      <p:sp>
        <p:nvSpPr>
          <p:cNvPr id="33" name="Oval 32">
            <a:extLst>
              <a:ext uri="{FF2B5EF4-FFF2-40B4-BE49-F238E27FC236}">
                <a16:creationId xmlns:a16="http://schemas.microsoft.com/office/drawing/2014/main" id="{67490B4F-848F-3E4B-AD6A-E2AB833DE4EC}"/>
              </a:ext>
            </a:extLst>
          </p:cNvPr>
          <p:cNvSpPr/>
          <p:nvPr/>
        </p:nvSpPr>
        <p:spPr bwMode="auto">
          <a:xfrm>
            <a:off x="6578214" y="3725344"/>
            <a:ext cx="105355" cy="94774"/>
          </a:xfrm>
          <a:prstGeom prst="ellipse">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4" name="Oval 33">
            <a:extLst>
              <a:ext uri="{FF2B5EF4-FFF2-40B4-BE49-F238E27FC236}">
                <a16:creationId xmlns:a16="http://schemas.microsoft.com/office/drawing/2014/main" id="{A2E4C01D-B4D5-2642-9639-17EC10AEB1F2}"/>
              </a:ext>
            </a:extLst>
          </p:cNvPr>
          <p:cNvSpPr/>
          <p:nvPr/>
        </p:nvSpPr>
        <p:spPr bwMode="auto">
          <a:xfrm>
            <a:off x="6701271" y="3725344"/>
            <a:ext cx="105355" cy="94774"/>
          </a:xfrm>
          <a:prstGeom prst="ellipse">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35" name="Straight Arrow Connector 34">
            <a:extLst>
              <a:ext uri="{FF2B5EF4-FFF2-40B4-BE49-F238E27FC236}">
                <a16:creationId xmlns:a16="http://schemas.microsoft.com/office/drawing/2014/main" id="{A5B6E885-F4E3-1748-8C94-9D483F2ECD4F}"/>
              </a:ext>
            </a:extLst>
          </p:cNvPr>
          <p:cNvCxnSpPr>
            <a:cxnSpLocks/>
          </p:cNvCxnSpPr>
          <p:nvPr/>
        </p:nvCxnSpPr>
        <p:spPr bwMode="auto">
          <a:xfrm>
            <a:off x="6233988" y="3773683"/>
            <a:ext cx="203400" cy="0"/>
          </a:xfrm>
          <a:prstGeom prst="straightConnector1">
            <a:avLst/>
          </a:prstGeom>
          <a:solidFill>
            <a:schemeClr val="bg1"/>
          </a:solidFill>
          <a:ln w="38100" cap="flat" cmpd="sng" algn="ctr">
            <a:solidFill>
              <a:schemeClr val="tx1"/>
            </a:solidFill>
            <a:prstDash val="solid"/>
            <a:round/>
            <a:headEnd type="none" w="sm" len="sm"/>
            <a:tailEnd type="triangle" w="lg" len="med"/>
          </a:ln>
          <a:effectLst/>
        </p:spPr>
      </p:cxnSp>
      <p:sp>
        <p:nvSpPr>
          <p:cNvPr id="36" name="TextBox 35">
            <a:extLst>
              <a:ext uri="{FF2B5EF4-FFF2-40B4-BE49-F238E27FC236}">
                <a16:creationId xmlns:a16="http://schemas.microsoft.com/office/drawing/2014/main" id="{9F93004B-ACA8-FD4E-A211-CE65CACDEBA1}"/>
              </a:ext>
            </a:extLst>
          </p:cNvPr>
          <p:cNvSpPr txBox="1"/>
          <p:nvPr/>
        </p:nvSpPr>
        <p:spPr>
          <a:xfrm>
            <a:off x="177898" y="4607039"/>
            <a:ext cx="1733549" cy="400110"/>
          </a:xfrm>
          <a:prstGeom prst="rect">
            <a:avLst/>
          </a:prstGeom>
          <a:noFill/>
        </p:spPr>
        <p:txBody>
          <a:bodyPr wrap="square" rtlCol="0">
            <a:spAutoFit/>
          </a:bodyPr>
          <a:lstStyle/>
          <a:p>
            <a:r>
              <a:rPr lang="en-US" dirty="0">
                <a:solidFill>
                  <a:srgbClr val="18FDFF"/>
                </a:solidFill>
              </a:rPr>
              <a:t>Start</a:t>
            </a:r>
          </a:p>
        </p:txBody>
      </p:sp>
      <p:grpSp>
        <p:nvGrpSpPr>
          <p:cNvPr id="42" name="Group 41">
            <a:extLst>
              <a:ext uri="{FF2B5EF4-FFF2-40B4-BE49-F238E27FC236}">
                <a16:creationId xmlns:a16="http://schemas.microsoft.com/office/drawing/2014/main" id="{BBAFD47C-8705-5B43-9680-CAEABA6D54E1}"/>
              </a:ext>
            </a:extLst>
          </p:cNvPr>
          <p:cNvGrpSpPr/>
          <p:nvPr/>
        </p:nvGrpSpPr>
        <p:grpSpPr>
          <a:xfrm>
            <a:off x="6951914" y="3093179"/>
            <a:ext cx="1733549" cy="1453878"/>
            <a:chOff x="177898" y="2930661"/>
            <a:chExt cx="1733549" cy="1453878"/>
          </a:xfrm>
        </p:grpSpPr>
        <p:sp>
          <p:nvSpPr>
            <p:cNvPr id="43" name="Oval 42">
              <a:extLst>
                <a:ext uri="{FF2B5EF4-FFF2-40B4-BE49-F238E27FC236}">
                  <a16:creationId xmlns:a16="http://schemas.microsoft.com/office/drawing/2014/main" id="{887B4001-EAAA-5F4A-A334-C9DE8A2EFBA4}"/>
                </a:ext>
              </a:extLst>
            </p:cNvPr>
            <p:cNvSpPr/>
            <p:nvPr/>
          </p:nvSpPr>
          <p:spPr bwMode="auto">
            <a:xfrm>
              <a:off x="263623" y="2930661"/>
              <a:ext cx="1562100" cy="1453878"/>
            </a:xfrm>
            <a:prstGeom prst="ellipse">
              <a:avLst/>
            </a:prstGeom>
            <a:noFill/>
            <a:ln w="38100" cap="flat" cmpd="sng" algn="ctr">
              <a:solidFill>
                <a:srgbClr val="FF4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40FF"/>
                </a:solidFill>
                <a:effectLst/>
                <a:latin typeface="Arial" charset="0"/>
              </a:endParaRPr>
            </a:p>
          </p:txBody>
        </p:sp>
        <p:sp>
          <p:nvSpPr>
            <p:cNvPr id="44" name="TextBox 43">
              <a:extLst>
                <a:ext uri="{FF2B5EF4-FFF2-40B4-BE49-F238E27FC236}">
                  <a16:creationId xmlns:a16="http://schemas.microsoft.com/office/drawing/2014/main" id="{2376DD1E-CAB8-D545-953A-30B2FF0D2071}"/>
                </a:ext>
              </a:extLst>
            </p:cNvPr>
            <p:cNvSpPr txBox="1"/>
            <p:nvPr/>
          </p:nvSpPr>
          <p:spPr>
            <a:xfrm>
              <a:off x="177898" y="3252487"/>
              <a:ext cx="1733549" cy="861774"/>
            </a:xfrm>
            <a:prstGeom prst="rect">
              <a:avLst/>
            </a:prstGeom>
            <a:noFill/>
          </p:spPr>
          <p:txBody>
            <a:bodyPr wrap="square" rtlCol="0">
              <a:spAutoFit/>
            </a:bodyPr>
            <a:lstStyle/>
            <a:p>
              <a:r>
                <a:rPr lang="en-US" dirty="0">
                  <a:solidFill>
                    <a:srgbClr val="FF40FF"/>
                  </a:solidFill>
                </a:rPr>
                <a:t>Counter=</a:t>
              </a:r>
            </a:p>
            <a:p>
              <a:r>
                <a:rPr lang="en-US" dirty="0">
                  <a:solidFill>
                    <a:srgbClr val="FF40FF"/>
                  </a:solidFill>
                </a:rPr>
                <a:t>2</a:t>
              </a:r>
              <a:r>
                <a:rPr lang="en-US" baseline="30000" dirty="0">
                  <a:solidFill>
                    <a:srgbClr val="FF40FF"/>
                  </a:solidFill>
                </a:rPr>
                <a:t>127</a:t>
              </a:r>
              <a:endParaRPr lang="en-US" dirty="0">
                <a:solidFill>
                  <a:srgbClr val="FF40FF"/>
                </a:solidFill>
              </a:endParaRPr>
            </a:p>
          </p:txBody>
        </p:sp>
      </p:grpSp>
      <p:sp>
        <p:nvSpPr>
          <p:cNvPr id="46" name="TextBox 49" descr=" 29">
            <a:extLst>
              <a:ext uri="{FF2B5EF4-FFF2-40B4-BE49-F238E27FC236}">
                <a16:creationId xmlns:a16="http://schemas.microsoft.com/office/drawing/2014/main" id="{2ECCA3B2-5309-974D-9654-B6A417E188D2}"/>
              </a:ext>
            </a:extLst>
          </p:cNvPr>
          <p:cNvSpPr txBox="1">
            <a:spLocks noChangeArrowheads="1"/>
          </p:cNvSpPr>
          <p:nvPr/>
        </p:nvSpPr>
        <p:spPr bwMode="auto">
          <a:xfrm>
            <a:off x="3464087" y="4620870"/>
            <a:ext cx="39580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defRPr/>
            </a:pPr>
            <a:r>
              <a:rPr lang="en-US" sz="2000" b="0" dirty="0">
                <a:solidFill>
                  <a:srgbClr val="FFFF00"/>
                </a:solidFill>
              </a:rPr>
              <a:t>(Need to start here)</a:t>
            </a:r>
          </a:p>
        </p:txBody>
      </p:sp>
      <p:pic>
        <p:nvPicPr>
          <p:cNvPr id="48" name="Picture 47">
            <a:extLst>
              <a:ext uri="{FF2B5EF4-FFF2-40B4-BE49-F238E27FC236}">
                <a16:creationId xmlns:a16="http://schemas.microsoft.com/office/drawing/2014/main" id="{5C550ED2-2AF7-E74F-B68A-B202E5B87FD6}"/>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264114" y="4936327"/>
            <a:ext cx="1045655" cy="1045655"/>
          </a:xfrm>
          <a:prstGeom prst="rect">
            <a:avLst/>
          </a:prstGeom>
        </p:spPr>
      </p:pic>
      <p:sp>
        <p:nvSpPr>
          <p:cNvPr id="49" name="Rectangle 48">
            <a:extLst>
              <a:ext uri="{FF2B5EF4-FFF2-40B4-BE49-F238E27FC236}">
                <a16:creationId xmlns:a16="http://schemas.microsoft.com/office/drawing/2014/main" id="{05A8A335-A7E6-F945-98F5-C7E72FCD8E12}"/>
              </a:ext>
            </a:extLst>
          </p:cNvPr>
          <p:cNvSpPr/>
          <p:nvPr/>
        </p:nvSpPr>
        <p:spPr>
          <a:xfrm>
            <a:off x="6806626" y="4620394"/>
            <a:ext cx="2204642" cy="400110"/>
          </a:xfrm>
          <a:prstGeom prst="rect">
            <a:avLst/>
          </a:prstGeom>
        </p:spPr>
        <p:txBody>
          <a:bodyPr wrap="none">
            <a:spAutoFit/>
          </a:bodyPr>
          <a:lstStyle/>
          <a:p>
            <a:r>
              <a:rPr lang="en-US" altLang="zh-CN" dirty="0">
                <a:solidFill>
                  <a:srgbClr val="FF40FF"/>
                </a:solidFill>
                <a:latin typeface="Cambria Math" panose="02040503050406030204" pitchFamily="18" charset="0"/>
                <a:ea typeface="Cambria Math" panose="02040503050406030204" pitchFamily="18" charset="0"/>
              </a:rPr>
              <a:t>(Trojan activates!)</a:t>
            </a:r>
            <a:endParaRPr lang="en-US" dirty="0"/>
          </a:p>
        </p:txBody>
      </p:sp>
    </p:spTree>
    <p:extLst>
      <p:ext uri="{BB962C8B-B14F-4D97-AF65-F5344CB8AC3E}">
        <p14:creationId xmlns:p14="http://schemas.microsoft.com/office/powerpoint/2010/main" val="1550093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104775" y="84138"/>
            <a:ext cx="8966200" cy="647700"/>
          </a:xfrm>
        </p:spPr>
        <p:txBody>
          <a:bodyPr>
            <a:spAutoFit/>
          </a:bodyPr>
          <a:lstStyle/>
          <a:p>
            <a:pPr>
              <a:lnSpc>
                <a:spcPct val="100000"/>
              </a:lnSpc>
            </a:pPr>
            <a:r>
              <a:rPr lang="en-US" dirty="0">
                <a:solidFill>
                  <a:srgbClr val="D5EBFF"/>
                </a:solidFill>
                <a:latin typeface="Arial" charset="0"/>
              </a:rPr>
              <a:t>Symbolic Initial States: Possible Fix</a:t>
            </a:r>
          </a:p>
        </p:txBody>
      </p:sp>
      <p:sp>
        <p:nvSpPr>
          <p:cNvPr id="6" name="Content Placeholder 9">
            <a:extLst>
              <a:ext uri="{FF2B5EF4-FFF2-40B4-BE49-F238E27FC236}">
                <a16:creationId xmlns:a16="http://schemas.microsoft.com/office/drawing/2014/main" id="{31E5EE0A-85C7-D54C-9538-448CE9E4B07D}"/>
              </a:ext>
            </a:extLst>
          </p:cNvPr>
          <p:cNvSpPr txBox="1">
            <a:spLocks/>
          </p:cNvSpPr>
          <p:nvPr/>
        </p:nvSpPr>
        <p:spPr bwMode="auto">
          <a:xfrm>
            <a:off x="263623" y="858747"/>
            <a:ext cx="8318500" cy="5186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0"/>
              </a:spcBef>
              <a:spcAft>
                <a:spcPts val="800"/>
              </a:spcAft>
              <a:buClr>
                <a:schemeClr val="tx2"/>
              </a:buClr>
              <a:buSzPct val="75000"/>
              <a:buFont typeface="Wingdings" charset="0"/>
              <a:buChar char="l"/>
              <a:defRPr sz="2400">
                <a:solidFill>
                  <a:srgbClr val="FFFFFF"/>
                </a:solidFill>
                <a:latin typeface="+mn-lt"/>
                <a:ea typeface="ＭＳ Ｐゴシック" charset="0"/>
                <a:cs typeface="ＭＳ Ｐゴシック" charset="0"/>
              </a:defRPr>
            </a:lvl1pPr>
            <a:lvl2pPr marL="685800" indent="-228600" algn="l" rtl="0" eaLnBrk="0" fontAlgn="base" hangingPunct="0">
              <a:spcBef>
                <a:spcPct val="0"/>
              </a:spcBef>
              <a:spcAft>
                <a:spcPts val="800"/>
              </a:spcAft>
              <a:buClr>
                <a:schemeClr val="tx2"/>
              </a:buClr>
              <a:buSzPct val="100000"/>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0"/>
              </a:spcBef>
              <a:spcAft>
                <a:spcPts val="800"/>
              </a:spcAft>
              <a:buClr>
                <a:schemeClr val="tx2"/>
              </a:buClr>
              <a:buSzPct val="100000"/>
              <a:buFont typeface="Arial" charset="0"/>
              <a:buChar char="•"/>
              <a:defRPr sz="2400">
                <a:solidFill>
                  <a:srgbClr val="FFFFFF"/>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a:lnSpc>
                <a:spcPct val="150000"/>
              </a:lnSpc>
              <a:spcAft>
                <a:spcPts val="600"/>
              </a:spcAft>
            </a:pPr>
            <a:r>
              <a:rPr lang="en-US" altLang="zh-CN" dirty="0">
                <a:latin typeface="Arial" charset="0"/>
              </a:rPr>
              <a:t>Formal tool can represent initial state symbolically.</a:t>
            </a:r>
          </a:p>
          <a:p>
            <a:pPr>
              <a:lnSpc>
                <a:spcPct val="150000"/>
              </a:lnSpc>
              <a:spcAft>
                <a:spcPts val="600"/>
              </a:spcAft>
            </a:pPr>
            <a:r>
              <a:rPr lang="en-US" altLang="zh-CN" dirty="0">
                <a:latin typeface="Arial" charset="0"/>
              </a:rPr>
              <a:t>Analyze all combinations of initial state and instructions.</a:t>
            </a:r>
          </a:p>
          <a:p>
            <a:pPr>
              <a:lnSpc>
                <a:spcPct val="150000"/>
              </a:lnSpc>
              <a:spcAft>
                <a:spcPts val="600"/>
              </a:spcAft>
            </a:pPr>
            <a:r>
              <a:rPr lang="en-US" altLang="zh-CN" dirty="0">
                <a:latin typeface="Arial" charset="0"/>
              </a:rPr>
              <a:t>Includes </a:t>
            </a:r>
            <a:r>
              <a:rPr lang="en-US" altLang="zh-CN" dirty="0">
                <a:solidFill>
                  <a:schemeClr val="tx2"/>
                </a:solidFill>
                <a:latin typeface="Arial" charset="0"/>
              </a:rPr>
              <a:t>initial states “close” to Trojan activation</a:t>
            </a:r>
            <a:r>
              <a:rPr lang="en-US" altLang="zh-CN" dirty="0">
                <a:latin typeface="Arial" charset="0"/>
              </a:rPr>
              <a:t>.</a:t>
            </a:r>
          </a:p>
          <a:p>
            <a:pPr lvl="1">
              <a:lnSpc>
                <a:spcPct val="150000"/>
              </a:lnSpc>
              <a:spcAft>
                <a:spcPts val="600"/>
              </a:spcAft>
            </a:pPr>
            <a:endParaRPr lang="en-US" altLang="zh-CN" dirty="0">
              <a:latin typeface="Arial" charset="0"/>
            </a:endParaRPr>
          </a:p>
        </p:txBody>
      </p:sp>
      <p:sp>
        <p:nvSpPr>
          <p:cNvPr id="3" name="Slide Number Placeholder 2">
            <a:extLst>
              <a:ext uri="{FF2B5EF4-FFF2-40B4-BE49-F238E27FC236}">
                <a16:creationId xmlns:a16="http://schemas.microsoft.com/office/drawing/2014/main" id="{8CE01403-E6F7-CF43-BFB8-F40DC427F0FF}"/>
              </a:ext>
            </a:extLst>
          </p:cNvPr>
          <p:cNvSpPr>
            <a:spLocks noGrp="1"/>
          </p:cNvSpPr>
          <p:nvPr>
            <p:ph type="sldNum" sz="quarter" idx="10"/>
          </p:nvPr>
        </p:nvSpPr>
        <p:spPr>
          <a:xfrm>
            <a:off x="7477125" y="6540500"/>
            <a:ext cx="1397052" cy="315913"/>
          </a:xfrm>
        </p:spPr>
        <p:txBody>
          <a:bodyPr/>
          <a:lstStyle/>
          <a:p>
            <a:pPr algn="l">
              <a:spcBef>
                <a:spcPct val="0"/>
              </a:spcBef>
              <a:defRPr/>
            </a:pPr>
            <a:r>
              <a:rPr lang="en-US" sz="1800" dirty="0">
                <a:solidFill>
                  <a:srgbClr val="FFFFFF"/>
                </a:solidFill>
              </a:rPr>
              <a:t>	</a:t>
            </a:r>
            <a:fld id="{FA17CE2F-D5EA-F84D-9285-651FCE7717BD}" type="slidenum">
              <a:rPr lang="en-US" sz="1800" smtClean="0">
                <a:solidFill>
                  <a:srgbClr val="FFFFFF"/>
                </a:solidFill>
              </a:rPr>
              <a:pPr algn="l">
                <a:spcBef>
                  <a:spcPct val="0"/>
                </a:spcBef>
                <a:defRPr/>
              </a:pPr>
              <a:t>8</a:t>
            </a:fld>
            <a:endParaRPr lang="en-US" sz="1800" dirty="0">
              <a:solidFill>
                <a:srgbClr val="FFFFFF"/>
              </a:solidFill>
            </a:endParaRPr>
          </a:p>
        </p:txBody>
      </p:sp>
    </p:spTree>
    <p:extLst>
      <p:ext uri="{BB962C8B-B14F-4D97-AF65-F5344CB8AC3E}">
        <p14:creationId xmlns:p14="http://schemas.microsoft.com/office/powerpoint/2010/main" val="203266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advice99_3">
  <a:themeElements>
    <a:clrScheme name="Custom 1">
      <a:dk1>
        <a:srgbClr val="969696"/>
      </a:dk1>
      <a:lt1>
        <a:srgbClr val="FFFFFF"/>
      </a:lt1>
      <a:dk2>
        <a:srgbClr val="00387D"/>
      </a:dk2>
      <a:lt2>
        <a:srgbClr val="FFFF00"/>
      </a:lt2>
      <a:accent1>
        <a:srgbClr val="0057AD"/>
      </a:accent1>
      <a:accent2>
        <a:srgbClr val="99CCFF"/>
      </a:accent2>
      <a:accent3>
        <a:srgbClr val="AAAEBF"/>
      </a:accent3>
      <a:accent4>
        <a:srgbClr val="DADADA"/>
      </a:accent4>
      <a:accent5>
        <a:srgbClr val="0080FF"/>
      </a:accent5>
      <a:accent6>
        <a:srgbClr val="8AB9E7"/>
      </a:accent6>
      <a:hlink>
        <a:srgbClr val="9933FF"/>
      </a:hlink>
      <a:folHlink>
        <a:srgbClr val="66FFFF"/>
      </a:folHlink>
    </a:clrScheme>
    <a:fontScheme name="advice99_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advice99_3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dvice99_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advice99_3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dvice99_3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dvice99_3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dvice99_3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advice99_3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39472</TotalTime>
  <Words>4436</Words>
  <Application>Microsoft Office PowerPoint</Application>
  <PresentationFormat>Letter Paper (8.5x11 in)</PresentationFormat>
  <Paragraphs>1079</Paragraphs>
  <Slides>32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 (Headings)</vt:lpstr>
      <vt:lpstr>Calibri</vt:lpstr>
      <vt:lpstr>Cambria Math</vt:lpstr>
      <vt:lpstr>Consolas</vt:lpstr>
      <vt:lpstr>Times New Roman</vt:lpstr>
      <vt:lpstr>Trebuchet MS</vt:lpstr>
      <vt:lpstr>Wingdings</vt:lpstr>
      <vt:lpstr>advice99_3</vt:lpstr>
      <vt:lpstr>PowerPoint Presentation</vt:lpstr>
      <vt:lpstr>Problem: Hardware Trojans</vt:lpstr>
      <vt:lpstr>Why Is This Problem Difficult?</vt:lpstr>
      <vt:lpstr>Symbolic QED: A New Method</vt:lpstr>
      <vt:lpstr>SQED Concept: QED Tests</vt:lpstr>
      <vt:lpstr>SQED Concept: Formal Analysis </vt:lpstr>
      <vt:lpstr>SQED Concept: Formal Analysis (2)</vt:lpstr>
      <vt:lpstr>SQED Has Trouble With Trojans</vt:lpstr>
      <vt:lpstr>Symbolic Initial States: Possible Fix</vt:lpstr>
      <vt:lpstr>How To Catch Trojan Example</vt:lpstr>
      <vt:lpstr>How To Catch Trojan Example</vt:lpstr>
      <vt:lpstr>How To Catch Trojan Example</vt:lpstr>
      <vt:lpstr>Challenge : Avoiding False Positives </vt:lpstr>
      <vt:lpstr>False Positive Example (No Trojan)</vt:lpstr>
      <vt:lpstr>False Positive Example (No Trojan)</vt:lpstr>
      <vt:lpstr>False Positive Example (No Trojan)</vt:lpstr>
      <vt:lpstr>False Positive Example (No Trojan)</vt:lpstr>
      <vt:lpstr>False Positive Example (No Trojan)</vt:lpstr>
      <vt:lpstr>Avoiding False Positives: Two Steps</vt:lpstr>
      <vt:lpstr>What experiments did we do?</vt:lpstr>
      <vt:lpstr>Results Summary (1)</vt:lpstr>
      <vt:lpstr>Results Summary (2)</vt:lpstr>
      <vt:lpstr>Future Work</vt:lpstr>
      <vt:lpstr>Backup Slides</vt:lpstr>
      <vt:lpstr>“Bug-Free” Cores: Assumption 1</vt:lpstr>
      <vt:lpstr>“Bug-Free” Cores: Assumption 2</vt:lpstr>
      <vt:lpstr>QED-Constraints on Starting State (1)</vt:lpstr>
      <vt:lpstr>QED-Constraints on Starting State (2)</vt:lpstr>
      <vt:lpstr>Illustration of QED-Constraints</vt:lpstr>
      <vt:lpstr>What experiments did we do? (1)</vt:lpstr>
      <vt:lpstr>What experiments did we do? (2) </vt:lpstr>
      <vt:lpstr>How many experiments did we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Eshan Singh</cp:lastModifiedBy>
  <cp:revision>2396</cp:revision>
  <dcterms:created xsi:type="dcterms:W3CDTF">2010-03-09T10:50:31Z</dcterms:created>
  <dcterms:modified xsi:type="dcterms:W3CDTF">2020-04-27T23:55:52Z</dcterms:modified>
</cp:coreProperties>
</file>