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81" r:id="rId7"/>
    <p:sldId id="264" r:id="rId8"/>
    <p:sldId id="266" r:id="rId9"/>
    <p:sldId id="282" r:id="rId10"/>
    <p:sldId id="268" r:id="rId11"/>
    <p:sldId id="283" r:id="rId12"/>
    <p:sldId id="277" r:id="rId13"/>
    <p:sldId id="284" r:id="rId14"/>
    <p:sldId id="285" r:id="rId15"/>
    <p:sldId id="271" r:id="rId16"/>
    <p:sldId id="288" r:id="rId17"/>
    <p:sldId id="289" r:id="rId18"/>
    <p:sldId id="273" r:id="rId19"/>
    <p:sldId id="286" r:id="rId20"/>
    <p:sldId id="292" r:id="rId21"/>
    <p:sldId id="287" r:id="rId22"/>
    <p:sldId id="290" r:id="rId23"/>
    <p:sldId id="291" r:id="rId24"/>
    <p:sldId id="298" r:id="rId25"/>
    <p:sldId id="276" r:id="rId26"/>
    <p:sldId id="294" r:id="rId27"/>
    <p:sldId id="295" r:id="rId28"/>
    <p:sldId id="308" r:id="rId29"/>
    <p:sldId id="299" r:id="rId30"/>
    <p:sldId id="297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惠烽" initials="张惠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att_input_type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6225" y="2438400"/>
            <a:ext cx="3816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4000" dirty="0" err="1">
                <a:solidFill>
                  <a:srgbClr val="0685CC"/>
                </a:solidFill>
                <a:sym typeface="+mn-ea"/>
              </a:rPr>
              <a:t>网园资讯工作室</a:t>
            </a:r>
            <a:endParaRPr lang="zh-CN" altLang="en-US" sz="4000" dirty="0" err="1">
              <a:solidFill>
                <a:srgbClr val="0685CC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250" y="3244215"/>
            <a:ext cx="3669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err="1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Wangyuan</a:t>
            </a:r>
            <a:r>
              <a:rPr sz="2800" dirty="0">
                <a:solidFill>
                  <a:srgbClr val="0685CC"/>
                </a:solidFill>
                <a:latin typeface="Myriad Set Pro" panose="02000203050000020004" pitchFamily="2" charset="0"/>
                <a:sym typeface="+mn-ea"/>
              </a:rPr>
              <a:t> Info Studio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7395" y="415925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HTML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标签是由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尖括号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包围的关键词，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通常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是成对出现（部分为单标签）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  <a:sym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标签使用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全英文半角小写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，属性之间用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空格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分隔，属性参数使用</a:t>
            </a:r>
            <a:r>
              <a:rPr lang="zh-CN" altLang="en-US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小写双引号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包裹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7395" y="2250439"/>
            <a:ext cx="6143028" cy="4324251"/>
            <a:chOff x="747395" y="2250439"/>
            <a:chExt cx="6143028" cy="4324251"/>
          </a:xfrm>
        </p:grpSpPr>
        <p:sp>
          <p:nvSpPr>
            <p:cNvPr id="4" name="文本框 3"/>
            <p:cNvSpPr txBox="1"/>
            <p:nvPr/>
          </p:nvSpPr>
          <p:spPr>
            <a:xfrm>
              <a:off x="747395" y="2250439"/>
              <a:ext cx="614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HTML 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标题（有</a:t>
              </a:r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h1,h2,h3,h4,h5,h6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）</a:t>
              </a:r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h1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标题最大 </a:t>
              </a:r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h6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标题最小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</a:t>
              </a:r>
              <a:r>
                <a:rPr lang="en-US" altLang="zh-CN" dirty="0">
                  <a:solidFill>
                    <a:srgbClr val="000000"/>
                  </a:solidFill>
                  <a:ea typeface="苹方 中等" panose="020B0400000000000000" pitchFamily="34" charset="-122"/>
                  <a:sym typeface="+mn-ea"/>
                </a:rPr>
                <a:t>h1 </a:t>
              </a:r>
              <a:r>
                <a:rPr lang="en-US" altLang="zh-CN" dirty="0">
                  <a:solidFill>
                    <a:srgbClr val="000000"/>
                  </a:solidFill>
                  <a:ea typeface="苹方 中等" panose="020B0400000000000000" pitchFamily="34" charset="-122"/>
                </a:rPr>
                <a:t>align="center"</a:t>
              </a:r>
              <a:r>
                <a:rPr lang="en-US" altLang="zh-CN" dirty="0">
                  <a:solidFill>
                    <a:srgbClr val="000000"/>
                  </a:solidFill>
                  <a:ea typeface="苹方 中等" panose="020B0400000000000000" pitchFamily="34" charset="-122"/>
                  <a:sym typeface="+mn-ea"/>
                </a:rPr>
                <a:t>&gt;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This is a heading&lt;/h1&gt;</a:t>
              </a:r>
              <a:endPara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&lt;h2&gt;This is a heading&lt;/h2&gt;</a:t>
              </a:r>
              <a:endPara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&lt;h3&gt;This is a heading&lt;/h3&gt;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76045" y="3624579"/>
              <a:ext cx="3954780" cy="9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HTML 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段落</a:t>
              </a:r>
              <a:endPara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&lt;p&gt;This is a paragraph.&lt;/p&gt;</a:t>
              </a:r>
              <a:endPara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/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&lt;p&gt;This is another paragraph.&lt;/p&gt;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395" y="4915534"/>
              <a:ext cx="52120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HTML 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链接</a:t>
              </a:r>
            </a:p>
            <a:p>
              <a:pPr algn="l"/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&lt;a </a:t>
              </a:r>
              <a:r>
                <a:rPr lang="en-US" altLang="zh-CN" dirty="0" err="1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href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="https://wangyuan.info"&gt;</a:t>
              </a:r>
              <a:r>
                <a:rPr lang="en-US" altLang="zh-CN" dirty="0" err="1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WangYuan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&lt;/a&gt;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7395" y="5928359"/>
              <a:ext cx="5681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HTML </a:t>
              </a:r>
              <a:r>
                <a:rPr lang="zh-CN" altLang="en-US" dirty="0">
                  <a:solidFill>
                    <a:srgbClr val="0685CC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图像</a:t>
              </a:r>
            </a:p>
            <a:p>
              <a:pPr algn="l"/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img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src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="myPicture.png" width="120px" height="120px"&gt;</a:t>
              </a:r>
              <a:endParaRPr lang="zh-CN" altLang="en-US" dirty="0"/>
            </a:p>
          </p:txBody>
        </p:sp>
      </p:grpSp>
      <p:sp>
        <p:nvSpPr>
          <p:cNvPr id="9" name="文本框 4"/>
          <p:cNvSpPr txBox="1"/>
          <p:nvPr/>
        </p:nvSpPr>
        <p:spPr>
          <a:xfrm>
            <a:off x="747395" y="1302531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常见单标签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&lt;meta&gt;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br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hr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img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&lt;input&gt;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591185"/>
            <a:ext cx="1746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 表格</a:t>
            </a:r>
            <a:endParaRPr lang="zh-CN" altLang="en-US" sz="2400" dirty="0">
              <a:solidFill>
                <a:srgbClr val="0685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1275080"/>
            <a:ext cx="6495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整个表格由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&lt;table&gt;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标签来定义</a:t>
            </a:r>
            <a:endParaRPr lang="en-US" altLang="zh-CN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行由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tr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标签定义 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列由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&lt;td&gt; &lt;th&gt;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标签定义（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&lt;th&gt;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作为表头单元格，以粗体显示）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19985"/>
            <a:ext cx="3339056" cy="39703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FF00"/>
                </a:solidFill>
              </a:rPr>
              <a:t>&lt;table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border=</a:t>
            </a:r>
            <a:r>
              <a:rPr lang="en-US" altLang="zh-CN" dirty="0">
                <a:solidFill>
                  <a:srgbClr val="00B05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1</a:t>
            </a:r>
            <a:r>
              <a:rPr lang="en-US" altLang="zh-CN" dirty="0" err="1">
                <a:solidFill>
                  <a:srgbClr val="00B0F0"/>
                </a:solidFill>
              </a:rPr>
              <a:t>px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en-US" dirty="0">
                <a:solidFill>
                  <a:srgbClr val="FFFF00"/>
                </a:solidFill>
              </a:rPr>
              <a:t>&gt;</a:t>
            </a:r>
            <a:r>
              <a:rPr lang="zh-CN" altLang="en-US" dirty="0"/>
              <a:t>   </a:t>
            </a:r>
          </a:p>
          <a:p>
            <a:pPr algn="l"/>
            <a:r>
              <a:rPr lang="zh-CN" altLang="en-US" dirty="0"/>
              <a:t>      </a:t>
            </a:r>
            <a:r>
              <a:rPr lang="zh-CN" altLang="en-US" dirty="0">
                <a:solidFill>
                  <a:srgbClr val="FFFF00"/>
                </a:solidFill>
              </a:rPr>
              <a:t>&lt;tr&gt;</a:t>
            </a:r>
          </a:p>
          <a:p>
            <a:pPr algn="l"/>
            <a:r>
              <a:rPr lang="zh-CN" altLang="en-US" dirty="0"/>
              <a:t>  	</a:t>
            </a:r>
            <a:r>
              <a:rPr lang="zh-CN" altLang="en-US" dirty="0">
                <a:solidFill>
                  <a:srgbClr val="FFFF00"/>
                </a:solidFill>
              </a:rPr>
              <a:t>&lt;th&gt;</a:t>
            </a:r>
            <a:r>
              <a:rPr lang="zh-CN" altLang="en-US" dirty="0">
                <a:solidFill>
                  <a:schemeClr val="bg1"/>
                </a:solidFill>
              </a:rPr>
              <a:t>学号</a:t>
            </a:r>
            <a:r>
              <a:rPr lang="zh-CN" altLang="en-US" dirty="0">
                <a:solidFill>
                  <a:srgbClr val="FFFF00"/>
                </a:solidFill>
              </a:rPr>
              <a:t>&lt;/th&gt;</a:t>
            </a:r>
          </a:p>
          <a:p>
            <a:pPr algn="l"/>
            <a:r>
              <a:rPr lang="zh-CN" altLang="en-US" dirty="0"/>
              <a:t>  	</a:t>
            </a:r>
            <a:r>
              <a:rPr lang="zh-CN" altLang="en-US" dirty="0">
                <a:solidFill>
                  <a:srgbClr val="FFFF00"/>
                </a:solidFill>
              </a:rPr>
              <a:t>&lt;th&gt;</a:t>
            </a:r>
            <a:r>
              <a:rPr lang="zh-CN" altLang="en-US" dirty="0">
                <a:solidFill>
                  <a:schemeClr val="bg1"/>
                </a:solidFill>
              </a:rPr>
              <a:t>姓名</a:t>
            </a:r>
            <a:r>
              <a:rPr lang="zh-CN" altLang="en-US" dirty="0">
                <a:solidFill>
                  <a:srgbClr val="FFFF00"/>
                </a:solidFill>
              </a:rPr>
              <a:t>&lt;/th&gt;</a:t>
            </a:r>
          </a:p>
          <a:p>
            <a:pPr algn="l"/>
            <a:r>
              <a:rPr lang="zh-CN" altLang="en-US" dirty="0"/>
              <a:t>      </a:t>
            </a:r>
            <a:r>
              <a:rPr lang="zh-CN" altLang="en-US" dirty="0">
                <a:solidFill>
                  <a:srgbClr val="FFFF00"/>
                </a:solidFill>
              </a:rPr>
              <a:t>&lt;/tr&gt;</a:t>
            </a:r>
          </a:p>
          <a:p>
            <a:pPr algn="l"/>
            <a:r>
              <a:rPr lang="zh-CN" altLang="en-US" dirty="0"/>
              <a:t>      </a:t>
            </a:r>
            <a:r>
              <a:rPr lang="zh-CN" altLang="en-US" dirty="0">
                <a:solidFill>
                  <a:srgbClr val="FFFF00"/>
                </a:solidFill>
              </a:rPr>
              <a:t>&lt;tr&gt;</a:t>
            </a:r>
          </a:p>
          <a:p>
            <a:pPr algn="l"/>
            <a:r>
              <a:rPr lang="zh-CN" altLang="en-US" dirty="0"/>
              <a:t>	</a:t>
            </a:r>
            <a:r>
              <a:rPr lang="zh-CN" altLang="en-US" dirty="0">
                <a:solidFill>
                  <a:srgbClr val="FFFF00"/>
                </a:solidFill>
              </a:rPr>
              <a:t>&lt;td&gt;</a:t>
            </a:r>
            <a:r>
              <a:rPr lang="zh-CN" altLang="en-US" dirty="0">
                <a:solidFill>
                  <a:schemeClr val="bg1"/>
                </a:solidFill>
              </a:rPr>
              <a:t>16000000001</a:t>
            </a:r>
            <a:r>
              <a:rPr lang="zh-CN" altLang="en-US" dirty="0">
                <a:solidFill>
                  <a:srgbClr val="FFFF00"/>
                </a:solidFill>
              </a:rPr>
              <a:t>&lt;/td&gt;</a:t>
            </a:r>
          </a:p>
          <a:p>
            <a:pPr algn="l"/>
            <a:r>
              <a:rPr lang="zh-CN" altLang="en-US" dirty="0"/>
              <a:t> 	</a:t>
            </a:r>
            <a:r>
              <a:rPr lang="zh-CN" altLang="en-US" dirty="0">
                <a:solidFill>
                  <a:srgbClr val="FFFF00"/>
                </a:solidFill>
              </a:rPr>
              <a:t>&lt;td&gt;</a:t>
            </a:r>
            <a:r>
              <a:rPr lang="zh-CN" altLang="en-US" dirty="0">
                <a:solidFill>
                  <a:schemeClr val="bg1"/>
                </a:solidFill>
              </a:rPr>
              <a:t>张三</a:t>
            </a:r>
            <a:r>
              <a:rPr lang="zh-CN" altLang="en-US" dirty="0">
                <a:solidFill>
                  <a:srgbClr val="FFFF00"/>
                </a:solidFill>
              </a:rPr>
              <a:t>&lt;/td&gt;</a:t>
            </a:r>
          </a:p>
          <a:p>
            <a:pPr algn="l"/>
            <a:r>
              <a:rPr lang="zh-CN" altLang="en-US" dirty="0"/>
              <a:t>      </a:t>
            </a:r>
            <a:r>
              <a:rPr lang="zh-CN" altLang="en-US" dirty="0">
                <a:solidFill>
                  <a:srgbClr val="FFFF00"/>
                </a:solidFill>
              </a:rPr>
              <a:t>&lt;/tr&gt;</a:t>
            </a:r>
          </a:p>
          <a:p>
            <a:pPr algn="l"/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</a:rPr>
              <a:t>&lt;tr&gt;</a:t>
            </a:r>
          </a:p>
          <a:p>
            <a:pPr algn="l"/>
            <a:r>
              <a:rPr lang="zh-CN" altLang="en-US" dirty="0"/>
              <a:t> 	</a:t>
            </a:r>
            <a:r>
              <a:rPr lang="zh-CN" altLang="en-US" dirty="0">
                <a:solidFill>
                  <a:srgbClr val="FFFF00"/>
                </a:solidFill>
              </a:rPr>
              <a:t>&lt;td&gt;</a:t>
            </a:r>
            <a:r>
              <a:rPr lang="zh-CN" altLang="en-US" dirty="0">
                <a:solidFill>
                  <a:schemeClr val="bg1"/>
                </a:solidFill>
              </a:rPr>
              <a:t>16000000002</a:t>
            </a:r>
            <a:r>
              <a:rPr lang="zh-CN" altLang="en-US" dirty="0">
                <a:solidFill>
                  <a:srgbClr val="FFFF00"/>
                </a:solidFill>
              </a:rPr>
              <a:t>&lt;/td&gt;</a:t>
            </a:r>
          </a:p>
          <a:p>
            <a:pPr algn="l"/>
            <a:r>
              <a:rPr lang="zh-CN" altLang="en-US" dirty="0"/>
              <a:t>                 </a:t>
            </a:r>
            <a:r>
              <a:rPr lang="zh-CN" altLang="en-US" dirty="0">
                <a:solidFill>
                  <a:srgbClr val="FFFF00"/>
                </a:solidFill>
              </a:rPr>
              <a:t>&lt;td&gt;</a:t>
            </a:r>
            <a:r>
              <a:rPr lang="zh-CN" altLang="en-US" dirty="0">
                <a:solidFill>
                  <a:schemeClr val="bg1"/>
                </a:solidFill>
              </a:rPr>
              <a:t>李四</a:t>
            </a:r>
            <a:r>
              <a:rPr lang="zh-CN" altLang="en-US" dirty="0">
                <a:solidFill>
                  <a:srgbClr val="FFFF00"/>
                </a:solidFill>
              </a:rPr>
              <a:t>&lt;/td&gt;</a:t>
            </a:r>
          </a:p>
          <a:p>
            <a:pPr algn="l"/>
            <a:r>
              <a:rPr lang="zh-CN" altLang="en-US" dirty="0"/>
              <a:t>      </a:t>
            </a:r>
            <a:r>
              <a:rPr lang="zh-CN" altLang="en-US" dirty="0">
                <a:solidFill>
                  <a:srgbClr val="FFFF00"/>
                </a:solidFill>
              </a:rPr>
              <a:t>&lt;/tr</a:t>
            </a:r>
            <a:r>
              <a:rPr lang="en-US" altLang="zh-CN" dirty="0">
                <a:solidFill>
                  <a:srgbClr val="FFFF00"/>
                </a:solidFill>
              </a:rPr>
              <a:t>&gt;</a:t>
            </a:r>
          </a:p>
          <a:p>
            <a:pPr algn="l"/>
            <a:r>
              <a:rPr lang="zh-CN" altLang="en-US" dirty="0">
                <a:solidFill>
                  <a:srgbClr val="FFFF00"/>
                </a:solidFill>
              </a:rPr>
              <a:t>&lt;/table&gt;</a:t>
            </a:r>
          </a:p>
        </p:txBody>
      </p:sp>
      <p:sp>
        <p:nvSpPr>
          <p:cNvPr id="8" name="矩形 7"/>
          <p:cNvSpPr/>
          <p:nvPr/>
        </p:nvSpPr>
        <p:spPr>
          <a:xfrm>
            <a:off x="1579245" y="2794635"/>
            <a:ext cx="2428875" cy="1029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79245" y="4910455"/>
            <a:ext cx="2889885" cy="11283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419985"/>
            <a:ext cx="2197735" cy="1229995"/>
          </a:xfrm>
          <a:prstGeom prst="rect">
            <a:avLst/>
          </a:prstGeom>
        </p:spPr>
      </p:pic>
      <p:sp>
        <p:nvSpPr>
          <p:cNvPr id="9" name="单圆角矩形 8"/>
          <p:cNvSpPr/>
          <p:nvPr/>
        </p:nvSpPr>
        <p:spPr>
          <a:xfrm>
            <a:off x="5556885" y="2469515"/>
            <a:ext cx="2107565" cy="419735"/>
          </a:xfrm>
          <a:prstGeom prst="round1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单圆角矩形 10"/>
          <p:cNvSpPr/>
          <p:nvPr/>
        </p:nvSpPr>
        <p:spPr>
          <a:xfrm>
            <a:off x="5556885" y="3218815"/>
            <a:ext cx="2107565" cy="419735"/>
          </a:xfrm>
          <a:prstGeom prst="round1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10" grpId="0" animBg="1"/>
      <p:bldP spid="9" grpId="0" animBg="1"/>
      <p:bldP spid="9" grpId="1" animBg="1"/>
      <p:bldP spid="9" grpId="2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9105" y="104267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 flipH="1">
            <a:off x="971550" y="451395"/>
            <a:ext cx="376047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</a:rPr>
              <a:t>注释标签</a:t>
            </a:r>
            <a:endParaRPr lang="en-US" altLang="zh-CN" sz="2400" dirty="0">
              <a:solidFill>
                <a:srgbClr val="0685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>
              <a:solidFill>
                <a:srgbClr val="0685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&lt;!--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在此处写注释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&lt;!--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这是一段注释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这是一个段落。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&lt;/p&gt;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2740" y="4020185"/>
            <a:ext cx="5188561" cy="2123658"/>
            <a:chOff x="1051560" y="3451860"/>
            <a:chExt cx="5188561" cy="2123658"/>
          </a:xfrm>
        </p:grpSpPr>
        <p:sp>
          <p:nvSpPr>
            <p:cNvPr id="6" name="文本框 5"/>
            <p:cNvSpPr txBox="1"/>
            <p:nvPr/>
          </p:nvSpPr>
          <p:spPr>
            <a:xfrm>
              <a:off x="1051560" y="3451860"/>
              <a:ext cx="2216761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685CC"/>
                  </a:solidFill>
                  <a:latin typeface="微软雅黑" panose="020B0503020204020204" charset="-122"/>
                  <a:ea typeface="微软雅黑" panose="020B0503020204020204" charset="-122"/>
                </a:rPr>
                <a:t>列表</a:t>
              </a:r>
            </a:p>
            <a:p>
              <a:endParaRPr lang="en-US" altLang="zh-CN" dirty="0"/>
            </a:p>
            <a:p>
              <a:r>
                <a:rPr lang="zh-CN" altLang="en-US" b="1" dirty="0"/>
                <a:t>无序列表</a:t>
              </a:r>
              <a:endParaRPr lang="it-IT" altLang="zh-CN" dirty="0"/>
            </a:p>
            <a:p>
              <a:r>
                <a:rPr lang="it-IT" altLang="zh-CN" dirty="0"/>
                <a:t>&lt;ul&gt;</a:t>
              </a:r>
            </a:p>
            <a:p>
              <a:r>
                <a:rPr lang="it-IT" altLang="zh-CN" dirty="0"/>
                <a:t>    &lt;li&gt;hello world&lt;/li&gt;</a:t>
              </a:r>
            </a:p>
            <a:p>
              <a:r>
                <a:rPr lang="it-IT" altLang="zh-CN" dirty="0"/>
                <a:t>    &lt;li&gt;hello world&lt;/li&gt;</a:t>
              </a:r>
            </a:p>
            <a:p>
              <a:r>
                <a:rPr lang="it-IT" altLang="zh-CN" dirty="0"/>
                <a:t>&lt;/ul&gt;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23360" y="4098190"/>
              <a:ext cx="221676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有序列表</a:t>
              </a:r>
              <a:endParaRPr lang="it-IT" altLang="zh-CN" dirty="0"/>
            </a:p>
            <a:p>
              <a:r>
                <a:rPr lang="it-IT" altLang="zh-CN" dirty="0"/>
                <a:t>&lt;ol&gt;</a:t>
              </a:r>
            </a:p>
            <a:p>
              <a:r>
                <a:rPr lang="it-IT" altLang="zh-CN" dirty="0"/>
                <a:t>    &lt;li&gt;hello world&lt;/li&gt;</a:t>
              </a:r>
            </a:p>
            <a:p>
              <a:r>
                <a:rPr lang="it-IT" altLang="zh-CN" dirty="0"/>
                <a:t>    &lt;li&gt;hello world&lt;/li&gt;</a:t>
              </a:r>
            </a:p>
            <a:p>
              <a:r>
                <a:rPr lang="it-IT" altLang="zh-CN" dirty="0"/>
                <a:t>&lt;/ol&gt;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198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HTML 表单元素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246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 HTML 标签 </a:t>
            </a:r>
            <a:r>
              <a:rPr lang="en-US" altLang="zh-CN" sz="2400" dirty="0" err="1"/>
              <a:t>属性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97735" y="2978785"/>
            <a:ext cx="3486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/>
              <a:t>HTML 语法规则 </a:t>
            </a:r>
            <a:r>
              <a:rPr lang="zh-CN" altLang="en-US" sz="2400"/>
              <a:t>编码类型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6904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文件路径 命名规则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8173" y="1749287"/>
            <a:ext cx="789582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表单用于收集用户输入</a:t>
            </a:r>
          </a:p>
          <a:p>
            <a:endParaRPr lang="en-US" altLang="zh-CN" dirty="0"/>
          </a:p>
          <a:p>
            <a:r>
              <a:rPr lang="en-US" altLang="zh-CN" sz="2800" dirty="0"/>
              <a:t>&lt;form&gt; </a:t>
            </a:r>
            <a:r>
              <a:rPr lang="zh-CN" altLang="en-US" sz="2800" dirty="0"/>
              <a:t>元素定义 </a:t>
            </a:r>
            <a:r>
              <a:rPr lang="en-US" altLang="zh-CN" sz="2800" dirty="0"/>
              <a:t>HTML </a:t>
            </a:r>
            <a:r>
              <a:rPr lang="zh-CN" altLang="en-US" sz="2800" dirty="0"/>
              <a:t>表单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表单包含表单元素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&lt;input&gt; </a:t>
            </a:r>
            <a:r>
              <a:rPr lang="zh-CN" altLang="en-US" sz="2800" dirty="0"/>
              <a:t>标签是最重要的表单元素。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&lt;input&gt; </a:t>
            </a:r>
            <a:r>
              <a:rPr lang="zh-CN" altLang="en-US" sz="2800" dirty="0"/>
              <a:t>标签有很多形态，对应不同的 </a:t>
            </a:r>
            <a:r>
              <a:rPr lang="en-US" altLang="zh-CN" sz="2800" dirty="0"/>
              <a:t>type </a:t>
            </a:r>
            <a:r>
              <a:rPr lang="zh-CN" altLang="en-US" sz="2800" dirty="0"/>
              <a:t>属性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248174" y="636061"/>
            <a:ext cx="150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表单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6938" y="2720975"/>
            <a:ext cx="81152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      form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标签：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HTML 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表单用于收集用户输入。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  action </a:t>
            </a:r>
            <a:r>
              <a:rPr lang="zh-CN" altLang="en-US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属性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：提交表单的目的地址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		&lt;form action=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hello.php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method </a:t>
            </a:r>
            <a:r>
              <a:rPr lang="zh-CN" altLang="en-US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属性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：提交表单时所用的 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HTTP 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方法（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GET/POST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）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&lt;form action=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Default.aspx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method=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		&lt;form action=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Default.aspx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method=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POST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&gt;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	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如果省略 </a:t>
            </a:r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action 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属性，则 </a:t>
            </a:r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action 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会被设置为当前页面。</a:t>
            </a:r>
            <a:endParaRPr lang="en-US" altLang="zh-CN" sz="20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当您使用 </a:t>
            </a:r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GET 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时，表单数据在页面地址栏中是可见的。</a:t>
            </a:r>
            <a:endParaRPr lang="en-US" altLang="zh-CN" sz="20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POST 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安全性较高，页面中被提交的数据是不可见的。</a:t>
            </a:r>
            <a:endParaRPr lang="zh-CN" altLang="en-US" sz="20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" y="242570"/>
            <a:ext cx="8706485" cy="2478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9356" y="503539"/>
            <a:ext cx="865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&lt;form&gt; method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属性和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 action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属性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214" y="2307466"/>
            <a:ext cx="76862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&lt;form method=“get” action=“index.aspx”&gt;</a:t>
            </a:r>
          </a:p>
          <a:p>
            <a:r>
              <a:rPr lang="en-US" altLang="zh-CN" sz="3200" dirty="0"/>
              <a:t>&lt;/form&gt;</a:t>
            </a:r>
          </a:p>
          <a:p>
            <a:endParaRPr lang="en-US" altLang="zh-CN" sz="3200" dirty="0"/>
          </a:p>
          <a:p>
            <a:r>
              <a:rPr lang="en-US" altLang="zh-CN" sz="3200" dirty="0"/>
              <a:t>&lt;form method=“post” action=“index.aspx”&gt;</a:t>
            </a:r>
          </a:p>
          <a:p>
            <a:r>
              <a:rPr lang="en-US" altLang="zh-CN" sz="3200" dirty="0"/>
              <a:t>&lt;/form&gt;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46214" y="1467058"/>
            <a:ext cx="524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method  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中的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get  , post 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方式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53547" y="1833437"/>
            <a:ext cx="80838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&lt;form method=“get” action=“index.aspx”&gt;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姓名：</a:t>
            </a:r>
            <a:r>
              <a:rPr lang="en-US" altLang="zh-CN" sz="2800" dirty="0"/>
              <a:t>&lt;input type="text" name="name"&gt;</a:t>
            </a:r>
          </a:p>
          <a:p>
            <a:r>
              <a:rPr lang="en-US" altLang="zh-CN" sz="2800" dirty="0"/>
              <a:t>	&lt;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密码：</a:t>
            </a:r>
            <a:r>
              <a:rPr lang="en-US" altLang="zh-CN" sz="2800" dirty="0"/>
              <a:t>&lt;input type="text" name="password"&gt;</a:t>
            </a:r>
          </a:p>
          <a:p>
            <a:r>
              <a:rPr lang="en-US" altLang="zh-CN" sz="2800" dirty="0"/>
              <a:t>	&lt;input type="submit" value="</a:t>
            </a:r>
            <a:r>
              <a:rPr lang="zh-CN" altLang="en-US" sz="2800" dirty="0"/>
              <a:t>提交</a:t>
            </a:r>
            <a:r>
              <a:rPr lang="en-US" altLang="zh-CN" sz="2800" dirty="0"/>
              <a:t>"&gt;</a:t>
            </a:r>
          </a:p>
          <a:p>
            <a:r>
              <a:rPr lang="en-US" altLang="zh-CN" sz="2800" dirty="0"/>
              <a:t>&lt;/form&gt;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547" y="586489"/>
            <a:ext cx="3092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</a:rPr>
              <a:t>get/post 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方式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1220" y="2646045"/>
            <a:ext cx="77266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&lt;input&gt;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标签：最重要的表单元素，有很多形态，根据不同的 </a:t>
            </a:r>
            <a:r>
              <a:rPr lang="en-US" altLang="zh-CN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type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属性。</a:t>
            </a:r>
          </a:p>
          <a:p>
            <a:pPr algn="l"/>
            <a:endParaRPr lang="zh-CN" altLang="en-US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text: 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文本输入框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password: 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密码输入框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radio: 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单选输入框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checkbox: 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复选框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button: 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普通按钮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submit: 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提交按钮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reset: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重置按钮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b="1" dirty="0">
                <a:solidFill>
                  <a:srgbClr val="FF0000"/>
                </a:solidFill>
              </a:rPr>
              <a:t>例如：</a:t>
            </a:r>
          </a:p>
          <a:p>
            <a:pPr algn="l"/>
            <a:r>
              <a:rPr lang="en-US" altLang="zh-CN" sz="2000" dirty="0">
                <a:sym typeface="+mn-ea"/>
              </a:rPr>
              <a:t>&lt;input type=</a:t>
            </a:r>
            <a:r>
              <a:rPr lang="zh-CN" altLang="en-US" sz="2000" dirty="0">
                <a:sym typeface="+mn-ea"/>
              </a:rPr>
              <a:t>"</a:t>
            </a:r>
            <a:r>
              <a:rPr lang="en-US" altLang="zh-CN" sz="2000" dirty="0">
                <a:sym typeface="+mn-ea"/>
              </a:rPr>
              <a:t>password</a:t>
            </a:r>
            <a:r>
              <a:rPr lang="zh-CN" altLang="en-US" sz="2000" dirty="0">
                <a:sym typeface="+mn-ea"/>
              </a:rPr>
              <a:t>" </a:t>
            </a:r>
            <a:r>
              <a:rPr lang="en-US" altLang="zh-CN" sz="2000" dirty="0">
                <a:sym typeface="+mn-ea"/>
              </a:rPr>
              <a:t>name=</a:t>
            </a:r>
            <a:r>
              <a:rPr lang="zh-CN" altLang="en-US" sz="2000" dirty="0">
                <a:sym typeface="+mn-ea"/>
              </a:rPr>
              <a:t>"</a:t>
            </a:r>
            <a:r>
              <a:rPr lang="en-US" altLang="zh-CN" sz="2000" dirty="0">
                <a:sym typeface="+mn-ea"/>
              </a:rPr>
              <a:t>password</a:t>
            </a:r>
            <a:r>
              <a:rPr lang="zh-CN" altLang="en-US" sz="2000" dirty="0">
                <a:sym typeface="+mn-ea"/>
              </a:rPr>
              <a:t>"</a:t>
            </a:r>
            <a:r>
              <a:rPr lang="en-US" altLang="zh-CN" sz="2000" dirty="0">
                <a:sym typeface="+mn-ea"/>
              </a:rPr>
              <a:t>&gt;</a:t>
            </a:r>
            <a:endParaRPr lang="zh-CN" altLang="en-US" sz="2000" b="1" i="1" dirty="0">
              <a:solidFill>
                <a:srgbClr val="FF0000"/>
              </a:solidFill>
            </a:endParaRPr>
          </a:p>
          <a:p>
            <a:pPr algn="l"/>
            <a:r>
              <a:rPr lang="en-US" altLang="zh-CN" sz="1800" dirty="0"/>
              <a:t>&lt;input type=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reset</a:t>
            </a:r>
            <a:r>
              <a:rPr lang="zh-CN" altLang="en-US" dirty="0">
                <a:sym typeface="+mn-ea"/>
              </a:rPr>
              <a:t>" </a:t>
            </a:r>
            <a:r>
              <a:rPr lang="en-US" altLang="zh-CN" dirty="0">
                <a:sym typeface="+mn-ea"/>
              </a:rPr>
              <a:t>value=</a:t>
            </a:r>
            <a:r>
              <a:rPr lang="zh-CN" altLang="en-US" dirty="0">
                <a:sym typeface="+mn-ea"/>
              </a:rPr>
              <a:t>"重置"</a:t>
            </a:r>
            <a:r>
              <a:rPr lang="en-US" altLang="zh-CN" dirty="0">
                <a:sym typeface="+mn-ea"/>
              </a:rPr>
              <a:t>&gt;</a:t>
            </a:r>
          </a:p>
          <a:p>
            <a:pPr algn="l">
              <a:lnSpc>
                <a:spcPct val="200000"/>
              </a:lnSpc>
            </a:pPr>
            <a:r>
              <a:rPr lang="zh-CN" altLang="en-US" sz="1400" i="1" dirty="0">
                <a:solidFill>
                  <a:srgbClr val="0070C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  <a:hlinkClick r:id="rId3"/>
              </a:rPr>
              <a:t>点击了解更多</a:t>
            </a:r>
            <a:endParaRPr lang="zh-CN" altLang="en-US" sz="1400" i="1" dirty="0">
              <a:solidFill>
                <a:srgbClr val="0070C0"/>
              </a:solidFill>
              <a:latin typeface="苹方 中等" panose="020B0400000000000000" pitchFamily="34" charset="-122"/>
              <a:ea typeface="苹方 中等" panose="020B0400000000000000" pitchFamily="34" charset="-122"/>
              <a:sym typeface="+mn-ea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" y="193675"/>
            <a:ext cx="8571865" cy="233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7654" y="480037"/>
            <a:ext cx="699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文本输入的单行输入字段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39507"/>
            <a:ext cx="9037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&lt;form&gt;</a:t>
            </a:r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姓名：</a:t>
            </a:r>
            <a:r>
              <a:rPr lang="en-US" altLang="zh-CN" sz="2800" dirty="0"/>
              <a:t>&lt;input type="text" name="name"&gt;</a:t>
            </a:r>
          </a:p>
          <a:p>
            <a:r>
              <a:rPr lang="en-US" altLang="zh-CN" sz="2800" dirty="0"/>
              <a:t>		&lt;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密码：</a:t>
            </a:r>
            <a:r>
              <a:rPr lang="en-US" altLang="zh-CN" sz="2800" dirty="0"/>
              <a:t>&lt;input type="text" name="password"&gt;</a:t>
            </a:r>
          </a:p>
          <a:p>
            <a:r>
              <a:rPr lang="en-US" altLang="zh-CN" sz="2800" dirty="0"/>
              <a:t>	&lt;/form&gt;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5510" y="224155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0685CC"/>
                </a:solidFill>
                <a:sym typeface="+mn-ea"/>
              </a:rPr>
              <a:t>编程部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23765" y="33401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ym typeface="+mn-ea"/>
              </a:rPr>
              <a:t>第一次培训</a:t>
            </a:r>
            <a:endParaRPr lang="zh-CN" altLang="en-US" sz="4000" dirty="0"/>
          </a:p>
        </p:txBody>
      </p:sp>
      <p:pic>
        <p:nvPicPr>
          <p:cNvPr id="2" name="图片 1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4400" y="1111865"/>
            <a:ext cx="747679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多行输入字段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 dirty="0"/>
              <a:t>&lt;</a:t>
            </a:r>
            <a:r>
              <a:rPr lang="en-US" altLang="zh-CN" sz="2800" dirty="0" err="1"/>
              <a:t>textarea</a:t>
            </a:r>
            <a:r>
              <a:rPr lang="en-US" altLang="zh-CN" sz="2800" dirty="0"/>
              <a:t> name="message" rows="10" cols="30"&gt;</a:t>
            </a:r>
          </a:p>
          <a:p>
            <a:r>
              <a:rPr lang="en-US" altLang="zh-CN" sz="2800" dirty="0"/>
              <a:t>	The cat was playing in the garden.</a:t>
            </a:r>
          </a:p>
          <a:p>
            <a:r>
              <a:rPr lang="en-US" altLang="zh-CN" sz="2800" dirty="0"/>
              <a:t>&lt;/</a:t>
            </a:r>
            <a:r>
              <a:rPr lang="en-US" altLang="zh-CN" sz="2800" dirty="0" err="1"/>
              <a:t>textarea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3911381"/>
            <a:ext cx="822827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可点击的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按钮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b="1" dirty="0"/>
          </a:p>
          <a:p>
            <a:r>
              <a:rPr lang="en-US" altLang="zh-CN" sz="2800" dirty="0"/>
              <a:t>&lt;button type=“submit” </a:t>
            </a:r>
            <a:r>
              <a:rPr lang="en-US" altLang="zh-CN" sz="2800" dirty="0" err="1"/>
              <a:t>onclick</a:t>
            </a:r>
            <a:r>
              <a:rPr lang="en-US" altLang="zh-CN" sz="2800" dirty="0"/>
              <a:t>="alert('Hello World!’)”&gt;</a:t>
            </a:r>
          </a:p>
          <a:p>
            <a:r>
              <a:rPr lang="en-US" altLang="zh-CN" sz="2800" dirty="0"/>
              <a:t>Click Me!&lt;/button&gt;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39687" y="636104"/>
            <a:ext cx="2659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提交按钮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25272" y="22263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222636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&lt;form&gt;</a:t>
            </a:r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姓名：</a:t>
            </a:r>
            <a:r>
              <a:rPr lang="en-US" altLang="zh-CN" sz="2800" dirty="0"/>
              <a:t>&lt;input type="text" name="name"&gt;</a:t>
            </a:r>
          </a:p>
          <a:p>
            <a:r>
              <a:rPr lang="en-US" altLang="zh-CN" sz="2800" dirty="0"/>
              <a:t>		&lt;</a:t>
            </a:r>
            <a:r>
              <a:rPr lang="en-US" altLang="zh-CN" sz="2800" dirty="0" err="1"/>
              <a:t>br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		</a:t>
            </a:r>
            <a:r>
              <a:rPr lang="zh-CN" altLang="en-US" sz="2800" dirty="0"/>
              <a:t>密码：</a:t>
            </a:r>
            <a:r>
              <a:rPr lang="en-US" altLang="zh-CN" sz="2800" dirty="0"/>
              <a:t>&lt;input type="text" name="password"&gt;</a:t>
            </a:r>
          </a:p>
          <a:p>
            <a:r>
              <a:rPr lang="en-US" altLang="zh-CN" sz="2800" dirty="0"/>
              <a:t>		&lt;input type="submit" value="</a:t>
            </a:r>
            <a:r>
              <a:rPr lang="zh-CN" altLang="en-US" sz="2800" dirty="0"/>
              <a:t>提交</a:t>
            </a:r>
            <a:r>
              <a:rPr lang="en-US" altLang="zh-CN" sz="2800" dirty="0"/>
              <a:t>"&gt;</a:t>
            </a:r>
          </a:p>
          <a:p>
            <a:r>
              <a:rPr lang="en-US" altLang="zh-CN" sz="2800" dirty="0"/>
              <a:t>	&lt;/form&gt;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5870" y="960120"/>
            <a:ext cx="705218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单选按钮输入</a:t>
            </a:r>
          </a:p>
          <a:p>
            <a:endParaRPr lang="en-US" altLang="zh-CN" dirty="0"/>
          </a:p>
          <a:p>
            <a:r>
              <a:rPr lang="en-US" altLang="zh-CN" sz="2400" dirty="0"/>
              <a:t>&lt;input type=“radio” name=“sex” value=“male”&gt;</a:t>
            </a:r>
            <a:r>
              <a:rPr lang="zh-CN" altLang="en-US" sz="2400" dirty="0"/>
              <a:t>男生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&lt;input type=“radio” name=“sex” value=“female”&gt;</a:t>
            </a:r>
            <a:r>
              <a:rPr lang="zh-CN" altLang="en-US" sz="2400" dirty="0"/>
              <a:t>女生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5870" y="3531870"/>
            <a:ext cx="76930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复选框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&lt;input type="checkbox" name="vehicle" value="Bike"&gt;bike</a:t>
            </a:r>
          </a:p>
          <a:p>
            <a:endParaRPr lang="en-US" altLang="zh-CN" sz="2400" dirty="0"/>
          </a:p>
          <a:p>
            <a:r>
              <a:rPr lang="en-US" altLang="zh-CN" sz="2400" dirty="0"/>
              <a:t>&lt;input type="checkbox" name="vehicle" value="Car"&gt;car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3010" y="1177290"/>
            <a:ext cx="67439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下拉列表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800" dirty="0"/>
              <a:t>&lt;select name="year"&gt;</a:t>
            </a:r>
          </a:p>
          <a:p>
            <a:r>
              <a:rPr lang="en-US" altLang="zh-CN" sz="2800" dirty="0"/>
              <a:t>	&lt;option value="2001"&gt;2001&lt;/option&gt;</a:t>
            </a:r>
          </a:p>
          <a:p>
            <a:r>
              <a:rPr lang="en-US" altLang="zh-CN" sz="2800" dirty="0"/>
              <a:t>	&lt;option value="2002"&gt;2002&lt;/option&gt;</a:t>
            </a:r>
          </a:p>
          <a:p>
            <a:r>
              <a:rPr lang="en-US" altLang="zh-CN" sz="2800" dirty="0"/>
              <a:t>	 &lt;option value="2003"&gt;2003&lt;/option&gt;</a:t>
            </a:r>
          </a:p>
          <a:p>
            <a:r>
              <a:rPr lang="en-US" altLang="zh-CN" sz="2800" dirty="0"/>
              <a:t>	&lt;option value="2004"&gt;2004&lt;/option&gt;</a:t>
            </a:r>
          </a:p>
          <a:p>
            <a:r>
              <a:rPr lang="en-US" altLang="zh-CN" sz="2800" dirty="0"/>
              <a:t>&lt;/select&gt;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6683" y="224155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0685CC"/>
                </a:solidFill>
                <a:sym typeface="+mn-ea"/>
              </a:rPr>
              <a:t>国庆作业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36379" y="33401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ym typeface="+mn-ea"/>
              </a:rPr>
              <a:t>点评及展示</a:t>
            </a:r>
            <a:endParaRPr lang="zh-CN" altLang="en-US" sz="4000" dirty="0"/>
          </a:p>
        </p:txBody>
      </p:sp>
      <p:pic>
        <p:nvPicPr>
          <p:cNvPr id="2" name="图片 1" descr="图片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5849" y="105156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编程部第一轮考核作业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11820" y="2459990"/>
            <a:ext cx="4229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利用所学的 HTML 标签元素，制作一个用户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登录页面</a:t>
            </a:r>
            <a:r>
              <a:rPr lang="zh-CN" altLang="en-US" sz="2400" dirty="0"/>
              <a:t>和一个用户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注册页面</a:t>
            </a:r>
            <a:r>
              <a:rPr lang="zh-CN" altLang="en-US" sz="2400" dirty="0"/>
              <a:t>，可使用自学的新知识，尽量发挥你们的想法和创意，使页面更加漂亮！</a:t>
            </a:r>
          </a:p>
        </p:txBody>
      </p:sp>
      <p:sp>
        <p:nvSpPr>
          <p:cNvPr id="5" name="云形标注 4"/>
          <p:cNvSpPr/>
          <p:nvPr/>
        </p:nvSpPr>
        <p:spPr>
          <a:xfrm flipH="1">
            <a:off x="287382" y="1312545"/>
            <a:ext cx="1990725" cy="2294890"/>
          </a:xfrm>
          <a:prstGeom prst="cloudCallout">
            <a:avLst>
              <a:gd name="adj1" fmla="val -63007"/>
              <a:gd name="adj2" fmla="val 327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到你们表现的时候到了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5" grpId="1" animBg="1"/>
      <p:bldP spid="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84"/>
          <a:stretch>
            <a:fillRect/>
          </a:stretch>
        </p:blipFill>
        <p:spPr>
          <a:xfrm>
            <a:off x="5010784" y="2583566"/>
            <a:ext cx="3333750" cy="331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461645"/>
            <a:ext cx="3376295" cy="617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5394" y="1275443"/>
            <a:ext cx="689718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考核录取标准：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、学习态度！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、学习态度！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、学习态度！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、自学能力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、考核作业完成情况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、自由发挥部分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5291818"/>
            <a:ext cx="5763429" cy="75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9577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174" y="1284333"/>
            <a:ext cx="6897189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提交方式：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网园编程部作业系统</a:t>
            </a:r>
          </a:p>
          <a:p>
            <a:r>
              <a:rPr lang="en-US" altLang="zh-CN" sz="240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http://hws.yuanmoc.com</a:t>
            </a:r>
            <a:endParaRPr lang="zh-CN" altLang="en-US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" name="图片 4" descr="500f9f6819732760ee7e3bc4ae288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" y="3006090"/>
            <a:ext cx="6372225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80374" y="2679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附加内容</a:t>
            </a:r>
          </a:p>
        </p:txBody>
      </p:sp>
      <p:pic>
        <p:nvPicPr>
          <p:cNvPr id="2" name="图片 1" descr="图片1"/>
          <p:cNvPicPr/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840740" y="165481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虚尾箭头 2"/>
          <p:cNvSpPr/>
          <p:nvPr/>
        </p:nvSpPr>
        <p:spPr>
          <a:xfrm>
            <a:off x="732790" y="226822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198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HTML 表单元素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246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 HTML 标签 </a:t>
            </a:r>
            <a:r>
              <a:rPr lang="en-US" altLang="zh-CN" sz="2400" dirty="0" err="1"/>
              <a:t>属性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97735" y="2978785"/>
            <a:ext cx="3486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HTML </a:t>
            </a:r>
            <a:r>
              <a:rPr lang="en-US" altLang="zh-CN" sz="2400" dirty="0" err="1"/>
              <a:t>语法规则</a:t>
            </a:r>
            <a:r>
              <a:rPr lang="en-US" altLang="zh-CN" sz="2400" dirty="0"/>
              <a:t> </a:t>
            </a:r>
            <a:r>
              <a:rPr lang="zh-CN" altLang="en-US" sz="2400" dirty="0"/>
              <a:t>编码类型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6904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文件路径 命名规则</a:t>
            </a:r>
          </a:p>
        </p:txBody>
      </p:sp>
      <p:sp>
        <p:nvSpPr>
          <p:cNvPr id="13" name="虚尾箭头 12"/>
          <p:cNvSpPr/>
          <p:nvPr/>
        </p:nvSpPr>
        <p:spPr>
          <a:xfrm>
            <a:off x="732790" y="2283460"/>
            <a:ext cx="979170" cy="48577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766" y="888274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扩展知识（不作要求）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766" y="1518768"/>
            <a:ext cx="8138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样式的三种使用方法：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b="1" dirty="0"/>
          </a:p>
          <a:p>
            <a:r>
              <a:rPr lang="en-US" altLang="zh-CN" sz="2000" b="1" dirty="0"/>
              <a:t>1.</a:t>
            </a:r>
            <a:r>
              <a:rPr lang="zh-CN" altLang="en-US" sz="2000" b="1" dirty="0"/>
              <a:t>内联式：</a:t>
            </a:r>
            <a:r>
              <a:rPr lang="zh-CN" altLang="en-US" sz="2000" dirty="0"/>
              <a:t>直接把</a:t>
            </a:r>
            <a:r>
              <a:rPr lang="en-US" altLang="zh-CN" sz="2000" dirty="0"/>
              <a:t>CSS</a:t>
            </a:r>
            <a:r>
              <a:rPr lang="zh-CN" altLang="en-US" sz="2000" dirty="0"/>
              <a:t>代码写在现有的</a:t>
            </a:r>
            <a:r>
              <a:rPr lang="en-US" altLang="zh-CN" sz="2000" dirty="0"/>
              <a:t>HTML</a:t>
            </a:r>
            <a:r>
              <a:rPr lang="zh-CN" altLang="en-US" sz="2000" dirty="0"/>
              <a:t>标签中</a:t>
            </a:r>
            <a:endParaRPr lang="en-US" altLang="zh-CN" sz="2000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2.</a:t>
            </a:r>
            <a:r>
              <a:rPr lang="zh-CN" altLang="en-US" sz="2000" b="1" dirty="0"/>
              <a:t>嵌入式：</a:t>
            </a:r>
            <a:r>
              <a:rPr lang="zh-CN" altLang="en-US" sz="2000" dirty="0"/>
              <a:t>把</a:t>
            </a:r>
            <a:r>
              <a:rPr lang="en-US" altLang="zh-CN" sz="2000" dirty="0"/>
              <a:t>CSS</a:t>
            </a:r>
            <a:r>
              <a:rPr lang="zh-CN" altLang="en-US" sz="2000" dirty="0"/>
              <a:t>代码写在</a:t>
            </a:r>
            <a:r>
              <a:rPr lang="en-US" altLang="zh-CN" sz="2000" dirty="0"/>
              <a:t>&lt;style type=“text/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”&gt;&lt;/style&gt;</a:t>
            </a:r>
            <a:r>
              <a:rPr lang="zh-CN" altLang="en-US" sz="2000" dirty="0"/>
              <a:t>标签中</a:t>
            </a:r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8274" y="2560318"/>
            <a:ext cx="728907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&lt;p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style=“</a:t>
            </a:r>
            <a:r>
              <a:rPr lang="en-US" altLang="zh-CN" dirty="0">
                <a:solidFill>
                  <a:srgbClr val="0070C0"/>
                </a:solidFill>
              </a:rPr>
              <a:t>color: red; font-size: 14px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en-US" altLang="zh-CN" dirty="0">
                <a:solidFill>
                  <a:schemeClr val="bg1"/>
                </a:solidFill>
              </a:rPr>
              <a:t>CONTENT</a:t>
            </a:r>
            <a:r>
              <a:rPr lang="en-US" altLang="zh-CN" dirty="0">
                <a:solidFill>
                  <a:srgbClr val="FFC000"/>
                </a:solidFill>
              </a:rPr>
              <a:t>&lt;/p&gt;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74" y="3475236"/>
            <a:ext cx="728907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&lt;head&gt;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&lt;style </a:t>
            </a:r>
            <a:r>
              <a:rPr lang="en-US" altLang="zh-CN" dirty="0">
                <a:solidFill>
                  <a:srgbClr val="00B050"/>
                </a:solidFill>
              </a:rPr>
              <a:t>type=“</a:t>
            </a:r>
            <a:r>
              <a:rPr lang="en-US" altLang="zh-CN" dirty="0">
                <a:solidFill>
                  <a:srgbClr val="0070C0"/>
                </a:solidFill>
              </a:rPr>
              <a:t>text/</a:t>
            </a:r>
            <a:r>
              <a:rPr lang="en-US" altLang="zh-CN" dirty="0" err="1">
                <a:solidFill>
                  <a:srgbClr val="0070C0"/>
                </a:solidFill>
              </a:rPr>
              <a:t>css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       </a:t>
            </a:r>
            <a:r>
              <a:rPr lang="en-US" altLang="zh-CN" dirty="0">
                <a:solidFill>
                  <a:srgbClr val="C00000"/>
                </a:solidFill>
              </a:rPr>
              <a:t>p {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color: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font-size: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14px;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      </a:t>
            </a:r>
            <a:r>
              <a:rPr lang="en-US" altLang="zh-CN" dirty="0">
                <a:solidFill>
                  <a:srgbClr val="C00000"/>
                </a:solidFill>
              </a:rPr>
              <a:t> }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&lt;/style&gt;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&lt;/head&gt;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&lt;body&gt;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&lt;p&gt;</a:t>
            </a:r>
            <a:r>
              <a:rPr lang="en-US" altLang="zh-CN" dirty="0">
                <a:solidFill>
                  <a:schemeClr val="bg1"/>
                </a:solidFill>
              </a:rPr>
              <a:t>CONTENT</a:t>
            </a:r>
            <a:r>
              <a:rPr lang="en-US" altLang="zh-CN" dirty="0">
                <a:solidFill>
                  <a:srgbClr val="FFC000"/>
                </a:solidFill>
              </a:rPr>
              <a:t>&lt;/p&gt;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&lt;/body&gt;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766" y="761122"/>
            <a:ext cx="8138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外联式：</a:t>
            </a:r>
            <a:r>
              <a:rPr lang="zh-CN" altLang="en-US" sz="2000" dirty="0"/>
              <a:t>把</a:t>
            </a:r>
            <a:r>
              <a:rPr lang="en-US" altLang="zh-CN" sz="2000" dirty="0"/>
              <a:t>CSS</a:t>
            </a:r>
            <a:r>
              <a:rPr lang="zh-CN" altLang="en-US" sz="2000" dirty="0"/>
              <a:t>代码写在一个单独的外部文件中，然后用</a:t>
            </a:r>
            <a:r>
              <a:rPr lang="en-US" altLang="zh-CN" sz="2000" dirty="0"/>
              <a:t>&lt;link&gt;</a:t>
            </a:r>
            <a:r>
              <a:rPr lang="zh-CN" altLang="en-US" sz="2000" dirty="0"/>
              <a:t>标签来将这个文件链接到</a:t>
            </a:r>
            <a:r>
              <a:rPr lang="en-US" altLang="zh-CN" sz="2000" dirty="0"/>
              <a:t>html</a:t>
            </a:r>
            <a:r>
              <a:rPr lang="zh-CN" altLang="en-US" sz="2000" dirty="0"/>
              <a:t>文件中。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这三种使用方法中，建议使用第三种！这样可以让</a:t>
            </a:r>
            <a:r>
              <a:rPr lang="en-US" altLang="zh-CN" sz="2000" dirty="0"/>
              <a:t>html</a:t>
            </a:r>
            <a:r>
              <a:rPr lang="zh-CN" altLang="en-US" sz="2000" dirty="0"/>
              <a:t>看起来更简洁美观，也方便修改页面代码。</a:t>
            </a:r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8274" y="1580601"/>
            <a:ext cx="728907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 style.css -&gt;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 {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color: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red;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 font-size: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14px;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74" y="3240102"/>
            <a:ext cx="7289075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 index.html -&gt;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&lt;head&gt;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&lt;link </a:t>
            </a:r>
            <a:r>
              <a:rPr lang="en-US" altLang="zh-CN" dirty="0" err="1">
                <a:solidFill>
                  <a:srgbClr val="00B050"/>
                </a:solidFill>
              </a:rPr>
              <a:t>rel</a:t>
            </a:r>
            <a:r>
              <a:rPr lang="en-US" altLang="zh-CN" dirty="0">
                <a:solidFill>
                  <a:srgbClr val="00B050"/>
                </a:solidFill>
              </a:rPr>
              <a:t>=“</a:t>
            </a:r>
            <a:r>
              <a:rPr lang="en-US" altLang="zh-CN" dirty="0">
                <a:solidFill>
                  <a:srgbClr val="0070C0"/>
                </a:solidFill>
              </a:rPr>
              <a:t>stylesheet</a:t>
            </a:r>
            <a:r>
              <a:rPr lang="en-US" altLang="zh-CN" dirty="0">
                <a:solidFill>
                  <a:srgbClr val="00B050"/>
                </a:solidFill>
              </a:rPr>
              <a:t>” type=“</a:t>
            </a:r>
            <a:r>
              <a:rPr lang="en-US" altLang="zh-CN" dirty="0">
                <a:solidFill>
                  <a:srgbClr val="0070C0"/>
                </a:solidFill>
              </a:rPr>
              <a:t>text/</a:t>
            </a:r>
            <a:r>
              <a:rPr lang="en-US" altLang="zh-CN" dirty="0" err="1">
                <a:solidFill>
                  <a:srgbClr val="0070C0"/>
                </a:solidFill>
              </a:rPr>
              <a:t>css</a:t>
            </a:r>
            <a:r>
              <a:rPr lang="en-US" altLang="zh-CN" dirty="0">
                <a:solidFill>
                  <a:srgbClr val="00B050"/>
                </a:solidFill>
              </a:rPr>
              <a:t>” </a:t>
            </a:r>
            <a:r>
              <a:rPr lang="en-US" altLang="zh-CN" dirty="0" err="1">
                <a:solidFill>
                  <a:srgbClr val="00B050"/>
                </a:solidFill>
              </a:rPr>
              <a:t>href</a:t>
            </a:r>
            <a:r>
              <a:rPr lang="en-US" altLang="zh-CN" dirty="0">
                <a:solidFill>
                  <a:srgbClr val="00B050"/>
                </a:solidFill>
              </a:rPr>
              <a:t>=“</a:t>
            </a:r>
            <a:r>
              <a:rPr lang="en-US" altLang="zh-CN" dirty="0">
                <a:solidFill>
                  <a:srgbClr val="0070C0"/>
                </a:solidFill>
              </a:rPr>
              <a:t>./style.css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&lt;/head&gt;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&lt;body&gt;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&lt;p&gt;</a:t>
            </a:r>
            <a:r>
              <a:rPr lang="en-US" altLang="zh-CN" dirty="0">
                <a:solidFill>
                  <a:schemeClr val="bg1"/>
                </a:solidFill>
              </a:rPr>
              <a:t>CONTENT</a:t>
            </a:r>
            <a:r>
              <a:rPr lang="en-US" altLang="zh-CN" dirty="0">
                <a:solidFill>
                  <a:srgbClr val="FFC000"/>
                </a:solidFill>
              </a:rPr>
              <a:t>&lt;/p&gt;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&lt;/body&gt;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766" y="888274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扩展知识（不作要求）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766" y="1518768"/>
            <a:ext cx="8138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脚本的引用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b="1" dirty="0"/>
          </a:p>
          <a:p>
            <a:r>
              <a:rPr lang="en-US" altLang="zh-CN" dirty="0"/>
              <a:t>        JavaScript</a:t>
            </a:r>
            <a:r>
              <a:rPr lang="zh-CN" altLang="en-US" dirty="0"/>
              <a:t>（简称</a:t>
            </a:r>
            <a:r>
              <a:rPr lang="en-US" altLang="zh-CN" dirty="0" err="1"/>
              <a:t>js</a:t>
            </a:r>
            <a:r>
              <a:rPr lang="zh-CN" altLang="en-US" dirty="0"/>
              <a:t>）用来给</a:t>
            </a:r>
            <a:r>
              <a:rPr lang="en-US" altLang="zh-CN" dirty="0"/>
              <a:t>HTML</a:t>
            </a:r>
            <a:r>
              <a:rPr lang="zh-CN" altLang="en-US" dirty="0"/>
              <a:t>网页增加前端动态效果，也可以进行一些前端的逻辑处理。</a:t>
            </a:r>
            <a:r>
              <a:rPr lang="en-US" altLang="zh-CN" dirty="0" err="1"/>
              <a:t>js</a:t>
            </a:r>
            <a:r>
              <a:rPr lang="zh-CN" altLang="en-US" dirty="0"/>
              <a:t>的引用跟</a:t>
            </a:r>
            <a:r>
              <a:rPr lang="en-US" altLang="zh-CN" dirty="0" err="1"/>
              <a:t>css</a:t>
            </a:r>
            <a:r>
              <a:rPr lang="zh-CN" altLang="en-US" dirty="0"/>
              <a:t>类似，这里只列举外联式。</a:t>
            </a:r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89420" y="2862166"/>
            <a:ext cx="7289075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 javascript.js -&gt;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rgbClr val="0070C0"/>
                </a:solidFill>
              </a:rPr>
              <a:t>var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name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“Tom”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alert</a:t>
            </a:r>
            <a:r>
              <a:rPr lang="en-US" altLang="zh-CN" dirty="0">
                <a:solidFill>
                  <a:schemeClr val="bg1"/>
                </a:solidFill>
              </a:rPr>
              <a:t>(name);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9420" y="4034492"/>
            <a:ext cx="7289075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&lt;!- index.html -&gt;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&lt;head&gt;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         &lt;script </a:t>
            </a:r>
            <a:r>
              <a:rPr lang="en-US" altLang="zh-CN" dirty="0">
                <a:solidFill>
                  <a:srgbClr val="00B050"/>
                </a:solidFill>
              </a:rPr>
              <a:t>type="</a:t>
            </a:r>
            <a:r>
              <a:rPr lang="en-US" altLang="zh-CN" dirty="0">
                <a:solidFill>
                  <a:srgbClr val="0070C0"/>
                </a:solidFill>
              </a:rPr>
              <a:t>text/</a:t>
            </a:r>
            <a:r>
              <a:rPr lang="en-US" altLang="zh-CN" dirty="0" err="1">
                <a:solidFill>
                  <a:srgbClr val="0070C0"/>
                </a:solidFill>
              </a:rPr>
              <a:t>javascript</a:t>
            </a:r>
            <a:r>
              <a:rPr lang="en-US" altLang="zh-CN" dirty="0">
                <a:solidFill>
                  <a:srgbClr val="00B050"/>
                </a:solidFill>
              </a:rPr>
              <a:t>" </a:t>
            </a:r>
            <a:r>
              <a:rPr lang="en-US" altLang="zh-CN" dirty="0" err="1">
                <a:solidFill>
                  <a:srgbClr val="00B050"/>
                </a:solidFill>
              </a:rPr>
              <a:t>src</a:t>
            </a:r>
            <a:r>
              <a:rPr lang="en-US" altLang="zh-CN" dirty="0">
                <a:solidFill>
                  <a:srgbClr val="00B050"/>
                </a:solidFill>
              </a:rPr>
              <a:t>=“</a:t>
            </a:r>
            <a:r>
              <a:rPr lang="en-US" altLang="zh-CN" dirty="0">
                <a:solidFill>
                  <a:srgbClr val="0070C0"/>
                </a:solidFill>
              </a:rPr>
              <a:t>./javascript.js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>
                <a:solidFill>
                  <a:srgbClr val="FFC000"/>
                </a:solidFill>
              </a:rPr>
              <a:t>&gt;&lt;/script&gt;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&lt;/head&gt;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&lt;body&gt;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&lt;/body&gt;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766" y="888274"/>
            <a:ext cx="576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</a:rPr>
              <a:t>扩展知识（建议使用）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766" y="1518768"/>
            <a:ext cx="81381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</a:rPr>
              <a:t>浏览器</a:t>
            </a:r>
            <a:endParaRPr lang="en-US" altLang="zh-C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000" b="1" dirty="0"/>
          </a:p>
          <a:p>
            <a:r>
              <a:rPr lang="en-US" altLang="zh-CN" dirty="0"/>
              <a:t>        Google Chrome</a:t>
            </a:r>
            <a:r>
              <a:rPr lang="zh-CN" altLang="en-US" dirty="0"/>
              <a:t> 是一款快速、简单且安全的网络浏览器，能很好地满足新型网页对浏览器的要求。作为</a:t>
            </a:r>
            <a:r>
              <a:rPr lang="en-US" altLang="zh-CN" dirty="0"/>
              <a:t>Web</a:t>
            </a:r>
            <a:r>
              <a:rPr lang="zh-CN" altLang="en-US" dirty="0"/>
              <a:t>开发者，强烈推荐使用</a:t>
            </a:r>
            <a:r>
              <a:rPr lang="en-US" altLang="zh-CN" dirty="0"/>
              <a:t>Chrome</a:t>
            </a:r>
            <a:r>
              <a:rPr lang="zh-CN" altLang="en-US" dirty="0"/>
              <a:t>浏览器进行页面调试。</a:t>
            </a:r>
            <a:endParaRPr lang="en-US" altLang="zh-C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91" y="3103370"/>
            <a:ext cx="6098870" cy="3117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90060" y="997585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7090" y="5372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文件路径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6390" y="1155700"/>
            <a:ext cx="564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</a:t>
            </a:r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分为 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绝对路径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和 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相对路径</a:t>
            </a:r>
            <a:r>
              <a:rPr lang="zh-CN" altLang="en-US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两种表示方法</a:t>
            </a:r>
            <a:endParaRPr lang="en-US" altLang="zh-CN" sz="20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6390" y="1760855"/>
            <a:ext cx="54330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相对路径</a:t>
            </a:r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是相对于自己的目标文件位置。</a:t>
            </a:r>
            <a:r>
              <a:rPr lang="zh-CN" altLang="en-US" b="1" dirty="0">
                <a:solidFill>
                  <a:srgbClr val="FF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（建议）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96390" y="2369339"/>
            <a:ext cx="4970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绝对路径</a:t>
            </a:r>
            <a:r>
              <a:rPr lang="zh-CN" altLang="en-US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是指文件在硬盘上真正存在的路径。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7090" y="3479800"/>
            <a:ext cx="5831840" cy="2063432"/>
            <a:chOff x="847090" y="3479800"/>
            <a:chExt cx="5831840" cy="2063432"/>
          </a:xfrm>
        </p:grpSpPr>
        <p:sp>
          <p:nvSpPr>
            <p:cNvPr id="8" name="文本框 7"/>
            <p:cNvSpPr txBox="1"/>
            <p:nvPr/>
          </p:nvSpPr>
          <p:spPr>
            <a:xfrm>
              <a:off x="847090" y="3479800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685C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相对路径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81150" y="3791267"/>
              <a:ext cx="5097780" cy="1751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使用 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“</a:t>
              </a: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/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”</a:t>
              </a: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 字符作为目录的分隔字符。</a:t>
              </a:r>
              <a:endPara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使用 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“</a:t>
              </a: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./” 表示当前目录。</a:t>
              </a:r>
              <a:endPara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使用 “../” 表示上一级目录。</a:t>
              </a:r>
              <a:endPara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.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/myItem/index.html</a:t>
              </a: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  &lt;=&gt;  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myItem/index.html</a:t>
              </a:r>
              <a:endParaRPr lang="zh-CN" altLang="en-US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../../</a:t>
              </a: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  <a:sym typeface="+mn-ea"/>
                </a:rPr>
                <a:t>myItem/index.html</a:t>
              </a:r>
              <a:endParaRPr lang="zh-CN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7090" y="5619750"/>
            <a:ext cx="8157482" cy="823512"/>
            <a:chOff x="847090" y="5619750"/>
            <a:chExt cx="8157482" cy="823512"/>
          </a:xfrm>
        </p:grpSpPr>
        <p:sp>
          <p:nvSpPr>
            <p:cNvPr id="10" name="文本框 9"/>
            <p:cNvSpPr txBox="1"/>
            <p:nvPr/>
          </p:nvSpPr>
          <p:spPr>
            <a:xfrm>
              <a:off x="847090" y="5619750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685CC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绝对路径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96390" y="6018530"/>
              <a:ext cx="740818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C:/Users/Administrator/Desktop/api/example/myItem/index.html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76725" y="1051560"/>
            <a:ext cx="4018280" cy="3998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560" y="5911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命名规则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2305" y="5877560"/>
            <a:ext cx="4472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>
                <a:solidFill>
                  <a:srgbClr val="FF0000"/>
                </a:solidFill>
              </a:rPr>
              <a:t>网站命名不能以中文来命名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0920" y="1226820"/>
            <a:ext cx="7213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文件夹命名</a:t>
            </a:r>
            <a:r>
              <a:rPr lang="zh-CN" altLang="en-US" sz="2000" dirty="0"/>
              <a:t>一般采用英文，长度一般不超过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</a:t>
            </a:r>
            <a:r>
              <a:rPr lang="zh-CN" altLang="en-US" sz="2000" dirty="0"/>
              <a:t>个字符，命名采用小写字母。</a:t>
            </a:r>
          </a:p>
          <a:p>
            <a:pPr algn="l"/>
            <a:r>
              <a:rPr lang="zh-CN" altLang="en-US" sz="2000" dirty="0"/>
              <a:t>一些常见的文件夹命名如：images(存放图形文件)，</a:t>
            </a:r>
            <a:r>
              <a:rPr lang="en-US" altLang="zh-CN" sz="2000" dirty="0"/>
              <a:t>css</a:t>
            </a:r>
            <a:r>
              <a:rPr lang="zh-CN" altLang="en-US" sz="2000" dirty="0"/>
              <a:t>（存放CSS文件），</a:t>
            </a:r>
            <a:r>
              <a:rPr lang="en-US" altLang="zh-CN" sz="2000" dirty="0"/>
              <a:t>js</a:t>
            </a:r>
            <a:r>
              <a:rPr lang="zh-CN" altLang="en-US" sz="2000" dirty="0"/>
              <a:t>（存放javascript脚本），</a:t>
            </a:r>
            <a:r>
              <a:rPr lang="en-US" altLang="zh-CN" sz="2000" dirty="0"/>
              <a:t>icon</a:t>
            </a:r>
            <a:r>
              <a:rPr lang="zh-CN" altLang="en-US" sz="2000" dirty="0"/>
              <a:t>（存放图标文件），inc</a:t>
            </a:r>
            <a:r>
              <a:rPr lang="en-US" altLang="zh-CN" sz="2000" dirty="0"/>
              <a:t>ludes</a:t>
            </a:r>
            <a:r>
              <a:rPr lang="zh-CN" altLang="en-US" sz="2000" dirty="0"/>
              <a:t>(存放include文件)，media(存放多媒体文件)等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0920" y="3443605"/>
            <a:ext cx="7356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文件名称</a:t>
            </a:r>
            <a:r>
              <a:rPr lang="zh-CN" altLang="en-US" sz="2000" dirty="0"/>
              <a:t>统一用英文字母、数字和下划线的组合，以英文字母开头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0920" y="4307205"/>
            <a:ext cx="6866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ym typeface="Gill Sans Light"/>
              </a:rPr>
              <a:t>网站默认文档命名规则</a:t>
            </a:r>
            <a:endParaRPr lang="zh-CN" altLang="en-US" sz="2000" dirty="0"/>
          </a:p>
          <a:p>
            <a:pPr algn="l"/>
            <a:r>
              <a:rPr lang="en-US" altLang="zh-CN" sz="2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苹方 中等" panose="020B0400000000000000" pitchFamily="34" charset="-122"/>
                <a:ea typeface="苹方 中等" panose="020B0400000000000000" pitchFamily="34" charset="-122"/>
                <a:sym typeface="Gill Sans Light"/>
              </a:rPr>
              <a:t>index.html  index.htm  index.aspx </a:t>
            </a:r>
            <a:r>
              <a:rPr lang="en-US" altLang="zh-CN" sz="2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苹方 中等" panose="020B0400000000000000" pitchFamily="34" charset="-122"/>
                <a:ea typeface="苹方 中等" panose="020B0400000000000000" pitchFamily="34" charset="-122"/>
                <a:sym typeface="Gill Sans Light"/>
              </a:rPr>
              <a:t>index.php</a:t>
            </a:r>
            <a:r>
              <a:rPr lang="en-US" altLang="zh-CN" sz="20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 Default.aspx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198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HTML 表单元素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246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 HTML 标签 </a:t>
            </a:r>
            <a:r>
              <a:rPr lang="en-US" altLang="zh-CN" sz="2400"/>
              <a:t>属性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7735" y="2978785"/>
            <a:ext cx="3486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/>
              <a:t>HTML 语法规则 </a:t>
            </a:r>
            <a:r>
              <a:rPr lang="zh-CN" altLang="en-US" sz="2400"/>
              <a:t>编码类型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6904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文件路径 命名规则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4675" y="394335"/>
            <a:ext cx="78492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&lt;html&gt;&lt;/html&gt;标签</a:t>
            </a:r>
            <a:r>
              <a:rPr lang="zh-CN" altLang="en-US" dirty="0"/>
              <a:t>，放在语言的起始与结尾，定义语言语法，告诉电脑该语言是通过html标记语言编写的；     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&lt;head&gt;&lt;/head&gt;标签</a:t>
            </a:r>
            <a:r>
              <a:rPr lang="zh-CN" altLang="en-US" dirty="0"/>
              <a:t>，相继&lt;html&gt;出现，定义文档的头部，包括文档的标题、在Web中的位置以及和其他文档的关系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包含脚本</a:t>
            </a:r>
            <a:r>
              <a:rPr lang="en-US" altLang="zh-CN" dirty="0"/>
              <a:t>)</a:t>
            </a:r>
            <a:r>
              <a:rPr lang="zh-CN" altLang="en-US" dirty="0"/>
              <a:t>等等。绝大多数文档头部包含的数据都不会作为内容显示给读者。&lt;title&gt;是其唯一必需的元素。    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&lt;title&gt;&lt;/title&gt;标签</a:t>
            </a:r>
            <a:r>
              <a:rPr lang="zh-CN" altLang="en-US" dirty="0"/>
              <a:t>，放在&lt;head&gt;&lt;/head&gt;之中，用来定义文档的标题。     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&lt;body&gt;&lt;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body&gt;标签</a:t>
            </a:r>
            <a:r>
              <a:rPr lang="zh-CN" altLang="en-US" dirty="0"/>
              <a:t>，放在&lt;head&gt;之后，定义文档的正文。也是在网页中能展示出来的部分。</a:t>
            </a: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3642360"/>
            <a:ext cx="7401560" cy="2853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43070" y="1051560"/>
            <a:ext cx="401828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8690" y="5911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685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编码类型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9210" y="1285875"/>
            <a:ext cx="5147563" cy="20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2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为网页添加文件编码的头脚本声明</a:t>
            </a:r>
            <a:endParaRPr lang="zh-CN" altLang="en-US" sz="2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&lt;meta charset="utf-8"&gt;  utf-8 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国际标准</a:t>
            </a:r>
          </a:p>
          <a:p>
            <a:pPr algn="l"/>
            <a:r>
              <a:rPr lang="zh-CN" altLang="en-US" sz="2400" dirty="0">
                <a:solidFill>
                  <a:srgbClr val="0685CC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更多文件编码</a:t>
            </a:r>
            <a:endParaRPr lang="zh-CN" altLang="en-US" sz="2400" dirty="0">
              <a:solidFill>
                <a:srgbClr val="0685CC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gbk</a:t>
            </a: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/gb2312 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简体中文</a:t>
            </a:r>
            <a:endParaRPr lang="en-US" altLang="zh-CN" sz="2400" dirty="0">
              <a:solidFill>
                <a:srgbClr val="000000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big </a:t>
            </a:r>
            <a:r>
              <a:rPr lang="zh-CN" altLang="en-US" sz="2400" dirty="0">
                <a:solidFill>
                  <a:srgbClr val="000000"/>
                </a:solidFill>
                <a:latin typeface="苹方 中等" panose="020B0400000000000000" pitchFamily="34" charset="-122"/>
                <a:ea typeface="苹方 中等" panose="020B0400000000000000" pitchFamily="34" charset="-122"/>
                <a:sym typeface="+mn-ea"/>
              </a:rPr>
              <a:t>繁体中文</a:t>
            </a:r>
            <a:endParaRPr lang="zh-CN" altLang="en-US" sz="2400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25" y="3372485"/>
            <a:ext cx="6908165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2">
            <a:grayscl/>
            <a:lum bright="70000" contrast="-70000"/>
          </a:blip>
          <a:stretch>
            <a:fillRect/>
          </a:stretch>
        </p:blipFill>
        <p:spPr>
          <a:xfrm>
            <a:off x="4260215" y="1051560"/>
            <a:ext cx="4018280" cy="3998595"/>
          </a:xfrm>
          <a:prstGeom prst="rect">
            <a:avLst/>
          </a:prstGeom>
        </p:spPr>
      </p:pic>
      <p:sp>
        <p:nvSpPr>
          <p:cNvPr id="4" name="虚尾箭头 3"/>
          <p:cNvSpPr/>
          <p:nvPr/>
        </p:nvSpPr>
        <p:spPr>
          <a:xfrm>
            <a:off x="732790" y="2308860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732790" y="2978785"/>
            <a:ext cx="979170" cy="485775"/>
          </a:xfrm>
          <a:prstGeom prst="striped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虚尾箭头 5"/>
          <p:cNvSpPr/>
          <p:nvPr/>
        </p:nvSpPr>
        <p:spPr>
          <a:xfrm>
            <a:off x="732790" y="3625850"/>
            <a:ext cx="979170" cy="485775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虚尾箭头 6"/>
          <p:cNvSpPr/>
          <p:nvPr/>
        </p:nvSpPr>
        <p:spPr>
          <a:xfrm>
            <a:off x="732790" y="4336415"/>
            <a:ext cx="979170" cy="485775"/>
          </a:xfrm>
          <a:prstGeom prst="striped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8210" y="4361815"/>
            <a:ext cx="2198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HTML 表单元素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2805" y="3638550"/>
            <a:ext cx="2466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 HTML 标签 </a:t>
            </a:r>
            <a:r>
              <a:rPr lang="en-US" altLang="zh-CN" sz="2400"/>
              <a:t>属性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7735" y="2978785"/>
            <a:ext cx="3486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/>
              <a:t>HTML 语法规则 </a:t>
            </a:r>
            <a:r>
              <a:rPr lang="zh-CN" altLang="en-US" sz="2400"/>
              <a:t>编码类型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97735" y="2308860"/>
            <a:ext cx="26904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文件路径 命名规则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1461</Words>
  <Application>Microsoft Office PowerPoint</Application>
  <PresentationFormat>全屏显示(4:3)</PresentationFormat>
  <Paragraphs>273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Microsoft YaHei UI</vt:lpstr>
      <vt:lpstr>Myriad Set Pro</vt:lpstr>
      <vt:lpstr>苹方 中等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yowfung Zh</cp:lastModifiedBy>
  <cp:revision>143</cp:revision>
  <dcterms:created xsi:type="dcterms:W3CDTF">2015-05-05T08:02:00Z</dcterms:created>
  <dcterms:modified xsi:type="dcterms:W3CDTF">2019-06-06T02:41:55Z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