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56" r:id="rId5"/>
    <p:sldId id="286" r:id="rId6"/>
    <p:sldId id="287" r:id="rId7"/>
    <p:sldId id="262" r:id="rId8"/>
    <p:sldId id="288" r:id="rId9"/>
    <p:sldId id="261" r:id="rId10"/>
    <p:sldId id="264" r:id="rId11"/>
    <p:sldId id="289" r:id="rId12"/>
    <p:sldId id="265" r:id="rId13"/>
    <p:sldId id="291" r:id="rId14"/>
    <p:sldId id="290" r:id="rId15"/>
    <p:sldId id="292" r:id="rId16"/>
    <p:sldId id="293" r:id="rId17"/>
    <p:sldId id="268" r:id="rId18"/>
    <p:sldId id="269" r:id="rId19"/>
    <p:sldId id="263" r:id="rId20"/>
    <p:sldId id="294" r:id="rId21"/>
    <p:sldId id="260" r:id="rId22"/>
    <p:sldId id="282" r:id="rId23"/>
    <p:sldId id="270" r:id="rId24"/>
    <p:sldId id="283" r:id="rId25"/>
    <p:sldId id="284" r:id="rId26"/>
    <p:sldId id="285" r:id="rId27"/>
    <p:sldId id="272" r:id="rId28"/>
    <p:sldId id="273" r:id="rId29"/>
    <p:sldId id="271" r:id="rId30"/>
    <p:sldId id="274" r:id="rId31"/>
    <p:sldId id="281" r:id="rId32"/>
    <p:sldId id="275" r:id="rId33"/>
    <p:sldId id="276" r:id="rId34"/>
    <p:sldId id="277" r:id="rId35"/>
    <p:sldId id="296" r:id="rId36"/>
    <p:sldId id="297" r:id="rId37"/>
    <p:sldId id="278" r:id="rId38"/>
    <p:sldId id="279" r:id="rId39"/>
    <p:sldId id="280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emplate.yowfung.cn/01.zi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emplate.yowfung.cn/02.zip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utorial.yowfung.cn/0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86225" y="2438400"/>
            <a:ext cx="3816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4000" dirty="0" err="1">
                <a:solidFill>
                  <a:srgbClr val="0685CC"/>
                </a:solidFill>
                <a:sym typeface="+mn-ea"/>
              </a:rPr>
              <a:t>网园资讯工作室</a:t>
            </a:r>
            <a:endParaRPr lang="zh-CN" altLang="en-US" sz="4000" dirty="0" err="1">
              <a:solidFill>
                <a:srgbClr val="0685CC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9250" y="3244215"/>
            <a:ext cx="3669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err="1">
                <a:solidFill>
                  <a:srgbClr val="0685CC"/>
                </a:solidFill>
                <a:latin typeface="Myriad Set Pro" panose="02000203050000020004" pitchFamily="2" charset="0"/>
                <a:sym typeface="+mn-ea"/>
              </a:rPr>
              <a:t>Wangyuan</a:t>
            </a:r>
            <a:r>
              <a:rPr sz="2800" dirty="0">
                <a:solidFill>
                  <a:srgbClr val="0685CC"/>
                </a:solidFill>
                <a:latin typeface="Myriad Set Pro" panose="02000203050000020004" pitchFamily="2" charset="0"/>
                <a:sym typeface="+mn-ea"/>
              </a:rPr>
              <a:t> Info Studio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6" y="620931"/>
            <a:ext cx="8019048" cy="42285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B3F9F3-24E8-4B0E-8AAB-C86320000D61}"/>
              </a:ext>
            </a:extLst>
          </p:cNvPr>
          <p:cNvSpPr txBox="1"/>
          <p:nvPr/>
        </p:nvSpPr>
        <p:spPr>
          <a:xfrm>
            <a:off x="498976" y="5280131"/>
            <a:ext cx="8019048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注：左边要选择“</a:t>
            </a:r>
            <a:r>
              <a:rPr lang="en-US" altLang="zh-CN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Visual C#</a:t>
            </a: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”语言，</a:t>
            </a: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下面的“</a:t>
            </a:r>
            <a:r>
              <a:rPr lang="en-US" altLang="zh-CN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</a:t>
            </a: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位置”选择你要存放的网站路径。</a:t>
            </a:r>
            <a:endParaRPr lang="zh-CN" altLang="en-US" sz="20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657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B3F9F3-24E8-4B0E-8AAB-C86320000D61}"/>
              </a:ext>
            </a:extLst>
          </p:cNvPr>
          <p:cNvSpPr txBox="1"/>
          <p:nvPr/>
        </p:nvSpPr>
        <p:spPr>
          <a:xfrm>
            <a:off x="659447" y="5742939"/>
            <a:ext cx="8019048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创新成功后可以在“解决方案资源管理器”中看到刚刚创新的网站。</a:t>
            </a:r>
            <a:endParaRPr lang="zh-CN" altLang="en-US" sz="20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" y="358776"/>
            <a:ext cx="761904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D60838-4E07-4536-BF6A-A0C091EB15D6}"/>
              </a:ext>
            </a:extLst>
          </p:cNvPr>
          <p:cNvSpPr txBox="1"/>
          <p:nvPr/>
        </p:nvSpPr>
        <p:spPr>
          <a:xfrm>
            <a:off x="718812" y="469017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创建 </a:t>
            </a:r>
            <a:r>
              <a:rPr lang="en-US" altLang="zh-CN" sz="2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Web </a:t>
            </a:r>
            <a:r>
              <a:rPr lang="zh-CN" altLang="en-US" sz="2400" dirty="0" smtClean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窗体</a:t>
            </a:r>
            <a:endParaRPr lang="en-US" altLang="zh-CN" sz="2400" dirty="0" smtClean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12" y="1359219"/>
            <a:ext cx="761904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9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D60838-4E07-4536-BF6A-A0C091EB15D6}"/>
              </a:ext>
            </a:extLst>
          </p:cNvPr>
          <p:cNvSpPr txBox="1"/>
          <p:nvPr/>
        </p:nvSpPr>
        <p:spPr>
          <a:xfrm>
            <a:off x="718812" y="469017"/>
            <a:ext cx="7559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创建 </a:t>
            </a:r>
            <a:r>
              <a:rPr lang="en-US" altLang="zh-CN" sz="2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Web </a:t>
            </a:r>
            <a:r>
              <a:rPr lang="zh-CN" altLang="en-US" sz="2400" dirty="0" smtClean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窗体</a:t>
            </a:r>
            <a:endParaRPr lang="en-US" altLang="zh-CN" sz="2400" dirty="0" smtClean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zh-CN" sz="24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在弹出的对话框中输入网页的</a:t>
            </a: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文件名（如果</a:t>
            </a:r>
            <a:r>
              <a:rPr lang="zh-CN" alt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主页则</a:t>
            </a:r>
            <a:r>
              <a:rPr lang="zh-CN" alt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必须输入“</a:t>
            </a:r>
            <a:r>
              <a:rPr lang="en-US" altLang="zh-CN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Default</a:t>
            </a: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”），创建后出现以下界面：</a:t>
            </a:r>
            <a:endParaRPr lang="en-US" altLang="zh-CN" sz="20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12" y="2273323"/>
            <a:ext cx="7619048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B3F9F3-24E8-4B0E-8AAB-C86320000D61}"/>
              </a:ext>
            </a:extLst>
          </p:cNvPr>
          <p:cNvSpPr txBox="1"/>
          <p:nvPr/>
        </p:nvSpPr>
        <p:spPr>
          <a:xfrm>
            <a:off x="659447" y="517400"/>
            <a:ext cx="7678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Web.config</a:t>
            </a:r>
            <a:r>
              <a:rPr lang="zh-CN" altLang="en-US" sz="2000" dirty="0" smtClean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文件</a:t>
            </a:r>
            <a:endParaRPr lang="en-US" altLang="zh-CN" sz="2000" dirty="0" smtClean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zh-CN" sz="20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默认</a:t>
            </a:r>
            <a:r>
              <a:rPr lang="zh-CN" alt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创建的</a:t>
            </a:r>
            <a:r>
              <a:rPr lang="zh-CN" alt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配置文件，</a:t>
            </a:r>
            <a:endParaRPr lang="en-US" altLang="zh-CN" sz="20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主要作用是设置网站的身份验证、数据库连接</a:t>
            </a: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苹方 中等" panose="020B0400000000000000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里面的内容暂时不用我们干涉。</a:t>
            </a:r>
            <a:endParaRPr lang="zh-CN" altLang="en-US" sz="20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" y="2251416"/>
            <a:ext cx="7619048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9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B3F9F3-24E8-4B0E-8AAB-C86320000D61}"/>
              </a:ext>
            </a:extLst>
          </p:cNvPr>
          <p:cNvSpPr txBox="1"/>
          <p:nvPr/>
        </p:nvSpPr>
        <p:spPr>
          <a:xfrm>
            <a:off x="659447" y="517398"/>
            <a:ext cx="7439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85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CN" sz="2000" b="1" dirty="0" err="1" smtClean="0">
                <a:solidFill>
                  <a:srgbClr val="0685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aspx</a:t>
            </a:r>
            <a:r>
              <a:rPr lang="zh-CN" altLang="en-US" sz="2000" b="1" dirty="0" smtClean="0">
                <a:solidFill>
                  <a:srgbClr val="0685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</a:t>
            </a:r>
            <a:endParaRPr lang="en-US" altLang="zh-CN" sz="2000" b="1" dirty="0" smtClean="0">
              <a:solidFill>
                <a:srgbClr val="0685C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000" dirty="0" smtClean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前端页面代码文件</a:t>
            </a:r>
            <a:endParaRPr lang="en-US" altLang="zh-CN" sz="2000" dirty="0" smtClean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创建</a:t>
            </a:r>
            <a:r>
              <a:rPr lang="en-US" altLang="zh-CN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</a:t>
            </a: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窗体时默认有一些内容，这些内容不需要我们干涉。</a:t>
            </a:r>
            <a:endParaRPr lang="en-US" altLang="zh-CN" sz="20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" y="2067223"/>
            <a:ext cx="7619048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3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FFB3F9F3-24E8-4B0E-8AAB-C86320000D61}"/>
              </a:ext>
            </a:extLst>
          </p:cNvPr>
          <p:cNvSpPr txBox="1"/>
          <p:nvPr/>
        </p:nvSpPr>
        <p:spPr>
          <a:xfrm>
            <a:off x="659447" y="518328"/>
            <a:ext cx="7619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85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CN" sz="2000" b="1" dirty="0" err="1" smtClean="0">
                <a:solidFill>
                  <a:srgbClr val="0685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aspx.cs</a:t>
            </a:r>
            <a:r>
              <a:rPr lang="zh-CN" altLang="en-US" sz="2000" b="1" dirty="0">
                <a:solidFill>
                  <a:srgbClr val="0685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</a:t>
            </a:r>
            <a:endParaRPr lang="en-US" altLang="zh-CN" sz="2000" b="1" dirty="0">
              <a:solidFill>
                <a:srgbClr val="0685C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000" dirty="0" smtClean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后端编程代码文件</a:t>
            </a:r>
            <a:endParaRPr lang="en-US" altLang="zh-CN" sz="2000" dirty="0" smtClean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创建</a:t>
            </a:r>
            <a:r>
              <a:rPr lang="en-US" altLang="zh-CN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</a:t>
            </a:r>
            <a:r>
              <a:rPr lang="zh-CN" altLang="en-US" sz="2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窗体时默认有一些内容，这些内容不需要我们干涉</a:t>
            </a:r>
            <a:r>
              <a:rPr lang="zh-CN" altLang="en-US" sz="20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" y="2067223"/>
            <a:ext cx="7619048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6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0ED698-2D21-454D-9EC4-DB2F6CFC1D68}"/>
              </a:ext>
            </a:extLst>
          </p:cNvPr>
          <p:cNvSpPr txBox="1"/>
          <p:nvPr/>
        </p:nvSpPr>
        <p:spPr>
          <a:xfrm>
            <a:off x="820812" y="52834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创建的网页和平时所写的网页有什么不同？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7C25C-BB34-4C81-A2F4-E83C37F76BD7}"/>
              </a:ext>
            </a:extLst>
          </p:cNvPr>
          <p:cNvSpPr txBox="1"/>
          <p:nvPr/>
        </p:nvSpPr>
        <p:spPr>
          <a:xfrm>
            <a:off x="820812" y="1298713"/>
            <a:ext cx="59554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、文件后缀不同；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动态网页和静态网页的差别之一，就是文件后缀的不同，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aspx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代表这个动态网页是基于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asp.net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技术制作的。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Visual Studio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会为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窗体自动创建一个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cs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文件；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、在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cs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文件中会自动地生成了一些代码；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创建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窗体，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Visual Studio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会智能地生成一些代码，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一般情况下，这些生成的代码不需要我们干预，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只需要</a:t>
            </a:r>
            <a:r>
              <a:rPr lang="zh-CN" altLang="en-US" dirty="0" smtClean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head</a:t>
            </a:r>
            <a:r>
              <a:rPr lang="zh-CN" altLang="en-US" dirty="0" smtClean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body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标签内编写我们需要的内容。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10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7A38D5-6BBA-48B9-837B-E95438A1A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7" y="557371"/>
            <a:ext cx="4410075" cy="3971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8FFC35-6482-4618-9758-2AC167D78F27}"/>
              </a:ext>
            </a:extLst>
          </p:cNvPr>
          <p:cNvSpPr txBox="1"/>
          <p:nvPr/>
        </p:nvSpPr>
        <p:spPr>
          <a:xfrm>
            <a:off x="479837" y="451353"/>
            <a:ext cx="3584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00B0F0"/>
                </a:solidFill>
              </a:rPr>
              <a:t>调试启动网站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945C6E-D923-4701-AB5E-D4F29D5D2336}"/>
              </a:ext>
            </a:extLst>
          </p:cNvPr>
          <p:cNvSpPr txBox="1"/>
          <p:nvPr/>
        </p:nvSpPr>
        <p:spPr>
          <a:xfrm>
            <a:off x="479837" y="1654175"/>
            <a:ext cx="3235181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启动调试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F5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这种模式下，网站运行中出现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逻辑出错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Visual Studio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将会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中断运行并提醒代码出错具体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位置，但缺点是比较卡顿。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A23131-AF9D-4D9D-95BD-C2E5E815796F}"/>
              </a:ext>
            </a:extLst>
          </p:cNvPr>
          <p:cNvSpPr txBox="1"/>
          <p:nvPr/>
        </p:nvSpPr>
        <p:spPr>
          <a:xfrm>
            <a:off x="479837" y="4100999"/>
            <a:ext cx="3903633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启动执行（不调试）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Ctrl + F5</a:t>
            </a:r>
            <a:r>
              <a:rPr lang="en-US" altLang="zh-CN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常用</a:t>
            </a:r>
            <a:r>
              <a:rPr lang="en-US" altLang="zh-CN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这种模式下，只会在运行前检查语法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错误，逻辑错误将会在页面中返回错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误提示，并不会中断全站的执行。运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行速度较上一种方式快一些。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74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32790" y="230886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362585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虚尾箭头 6"/>
          <p:cNvSpPr/>
          <p:nvPr/>
        </p:nvSpPr>
        <p:spPr>
          <a:xfrm>
            <a:off x="732790" y="433641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8210" y="4361815"/>
            <a:ext cx="25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ASP.NET </a:t>
            </a:r>
            <a:r>
              <a:rPr lang="zh-CN" altLang="zh-CN" sz="2400" dirty="0"/>
              <a:t>中的表单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122805" y="3638550"/>
            <a:ext cx="454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替</a:t>
            </a:r>
            <a:r>
              <a:rPr lang="zh-CN" altLang="zh-CN" sz="2400" dirty="0">
                <a:sym typeface="+mn-ea"/>
              </a:rPr>
              <a:t>换</a:t>
            </a:r>
            <a:r>
              <a:rPr sz="2400" dirty="0">
                <a:sym typeface="+mn-ea"/>
              </a:rPr>
              <a:t>HTML </a:t>
            </a:r>
            <a:r>
              <a:rPr sz="2400" dirty="0" err="1">
                <a:sym typeface="+mn-ea"/>
              </a:rPr>
              <a:t>标签为</a:t>
            </a:r>
            <a:r>
              <a:rPr sz="2400" dirty="0">
                <a:sym typeface="+mn-ea"/>
              </a:rPr>
              <a:t> ASP.NET </a:t>
            </a:r>
            <a:r>
              <a:rPr sz="2400" dirty="0" err="1">
                <a:sym typeface="+mn-ea"/>
              </a:rPr>
              <a:t>控件</a:t>
            </a:r>
            <a:endParaRPr lang="en-US" altLang="zh-CN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3681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Visual Studio 的安装和使用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回顾上节课内容</a:t>
            </a:r>
          </a:p>
        </p:txBody>
      </p:sp>
      <p:sp>
        <p:nvSpPr>
          <p:cNvPr id="13" name="虚尾箭头 12"/>
          <p:cNvSpPr/>
          <p:nvPr/>
        </p:nvSpPr>
        <p:spPr>
          <a:xfrm>
            <a:off x="732790" y="1671320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5" y="297878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/>
              <a:t>静态网页和动态网页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6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15510" y="224155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solidFill>
                  <a:srgbClr val="0685CC"/>
                </a:solidFill>
                <a:sym typeface="+mn-ea"/>
              </a:rPr>
              <a:t>编程部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74210" y="329247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ym typeface="+mn-ea"/>
              </a:rPr>
              <a:t>第二次培训</a:t>
            </a:r>
            <a:endParaRPr lang="zh-CN" altLang="en-US" sz="4000"/>
          </a:p>
        </p:txBody>
      </p:sp>
      <p:pic>
        <p:nvPicPr>
          <p:cNvPr id="2" name="图片 1" descr="图片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3908" y="697617"/>
            <a:ext cx="719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静态页面和动态页面</a:t>
            </a:r>
            <a:endParaRPr lang="en-US" altLang="zh-CN" sz="4000" dirty="0" smtClean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909" y="1965945"/>
            <a:ext cx="74745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685CC"/>
                </a:solidFill>
                <a:ea typeface="苹方 中等" panose="020B0400000000000000" pitchFamily="34" charset="-122"/>
              </a:rPr>
              <a:t>静态</a:t>
            </a:r>
            <a:r>
              <a:rPr lang="zh-CN" altLang="en-US" sz="3200" dirty="0" smtClean="0">
                <a:solidFill>
                  <a:srgbClr val="0685CC"/>
                </a:solidFill>
                <a:ea typeface="苹方 中等" panose="020B0400000000000000" pitchFamily="34" charset="-122"/>
              </a:rPr>
              <a:t>页面</a:t>
            </a:r>
            <a:endParaRPr lang="en-US" altLang="zh-CN" sz="3200" dirty="0" smtClean="0">
              <a:solidFill>
                <a:srgbClr val="0685CC"/>
              </a:solidFill>
              <a:ea typeface="苹方 中等" panose="020B0400000000000000" pitchFamily="34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zh-CN" altLang="en-US" dirty="0" smtClean="0"/>
              <a:t>即</a:t>
            </a:r>
            <a:r>
              <a:rPr lang="zh-CN" altLang="en-US" dirty="0"/>
              <a:t>静态网页</a:t>
            </a:r>
            <a:r>
              <a:rPr lang="zh-CN" altLang="en-US" dirty="0" smtClean="0"/>
              <a:t>，无需</a:t>
            </a:r>
            <a:r>
              <a:rPr lang="zh-CN" altLang="en-US" dirty="0"/>
              <a:t>经过服务器的编译，直接加载到客户浏览器上显示出来</a:t>
            </a:r>
            <a:r>
              <a:rPr lang="zh-CN" altLang="en-US" dirty="0" smtClean="0"/>
              <a:t>。静态网页的内容是固定的，不能自主更新</a:t>
            </a:r>
            <a:endParaRPr lang="en-US" altLang="zh-CN" dirty="0" smtClean="0">
              <a:solidFill>
                <a:srgbClr val="0685CC"/>
              </a:solidFill>
              <a:ea typeface="苹方 中等" panose="020B0400000000000000" pitchFamily="34" charset="-122"/>
            </a:endParaRPr>
          </a:p>
          <a:p>
            <a:endParaRPr lang="en-US" altLang="zh-CN" dirty="0">
              <a:solidFill>
                <a:srgbClr val="0685CC"/>
              </a:solidFill>
              <a:ea typeface="苹方 中等" panose="020B04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2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BAFF86-CBB7-465A-B3E0-E8069F2F8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57"/>
            <a:ext cx="9155790" cy="50094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0E93DB-4721-4EF3-B85E-F4578AD1E262}"/>
              </a:ext>
            </a:extLst>
          </p:cNvPr>
          <p:cNvSpPr txBox="1"/>
          <p:nvPr/>
        </p:nvSpPr>
        <p:spPr>
          <a:xfrm>
            <a:off x="547785" y="2862470"/>
            <a:ext cx="8060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博客可以更新你发布的内容，不用每写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3600" b="1" dirty="0">
                <a:solidFill>
                  <a:srgbClr val="FF0000"/>
                </a:solidFill>
              </a:rPr>
              <a:t>一篇博客都要写一个</a:t>
            </a:r>
            <a:r>
              <a:rPr lang="en-US" altLang="zh-CN" sz="3600" b="1" dirty="0">
                <a:solidFill>
                  <a:srgbClr val="FF0000"/>
                </a:solidFill>
              </a:rPr>
              <a:t>html</a:t>
            </a:r>
            <a:r>
              <a:rPr lang="zh-CN" altLang="en-US" sz="3600" b="1" dirty="0">
                <a:solidFill>
                  <a:srgbClr val="FF0000"/>
                </a:solidFill>
              </a:rPr>
              <a:t>来展现内容</a:t>
            </a:r>
          </a:p>
        </p:txBody>
      </p:sp>
    </p:spTree>
    <p:extLst>
      <p:ext uri="{BB962C8B-B14F-4D97-AF65-F5344CB8AC3E}">
        <p14:creationId xmlns:p14="http://schemas.microsoft.com/office/powerpoint/2010/main" val="3538340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5383BC-1AB3-4745-A91D-06E2A0D49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16"/>
            <a:ext cx="9144000" cy="49604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348670-E608-475A-B1BE-C86EE47B071E}"/>
              </a:ext>
            </a:extLst>
          </p:cNvPr>
          <p:cNvSpPr txBox="1"/>
          <p:nvPr/>
        </p:nvSpPr>
        <p:spPr>
          <a:xfrm>
            <a:off x="3784957" y="3819049"/>
            <a:ext cx="449353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百度会根据输入关键词的</a:t>
            </a:r>
            <a:endParaRPr lang="en-US" altLang="zh-CN" sz="2800" b="1" dirty="0">
              <a:solidFill>
                <a:srgbClr val="FF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不同，而显示不同的内容。</a:t>
            </a:r>
            <a:endParaRPr lang="en-US" altLang="zh-CN" sz="2800" b="1" dirty="0">
              <a:solidFill>
                <a:srgbClr val="FF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48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32790" y="230886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3625850"/>
            <a:ext cx="979170" cy="485775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虚尾箭头 6"/>
          <p:cNvSpPr/>
          <p:nvPr/>
        </p:nvSpPr>
        <p:spPr>
          <a:xfrm>
            <a:off x="732790" y="433641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8210" y="4361815"/>
            <a:ext cx="25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ASP.NET </a:t>
            </a:r>
            <a:r>
              <a:rPr lang="zh-CN" altLang="zh-CN" sz="2400" dirty="0"/>
              <a:t>中的表单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122805" y="3638550"/>
            <a:ext cx="454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替换</a:t>
            </a:r>
            <a:r>
              <a:rPr lang="en-US" altLang="zh-CN" sz="2400" dirty="0">
                <a:sym typeface="+mn-ea"/>
              </a:rPr>
              <a:t>HTML </a:t>
            </a:r>
            <a:r>
              <a:rPr lang="zh-CN" altLang="en-US" sz="2400" dirty="0">
                <a:sym typeface="+mn-ea"/>
              </a:rPr>
              <a:t>标签为 </a:t>
            </a:r>
            <a:r>
              <a:rPr lang="en-US" altLang="zh-CN" sz="2400" dirty="0">
                <a:sym typeface="+mn-ea"/>
              </a:rPr>
              <a:t>ASP.NET </a:t>
            </a:r>
            <a:r>
              <a:rPr lang="zh-CN" altLang="en-US" sz="2400" dirty="0">
                <a:sym typeface="+mn-ea"/>
              </a:rPr>
              <a:t>控件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3681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Visual Studio 的安装和使用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回顾上节课内容</a:t>
            </a:r>
          </a:p>
        </p:txBody>
      </p:sp>
      <p:sp>
        <p:nvSpPr>
          <p:cNvPr id="13" name="虚尾箭头 12"/>
          <p:cNvSpPr/>
          <p:nvPr/>
        </p:nvSpPr>
        <p:spPr>
          <a:xfrm>
            <a:off x="732790" y="1671320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5" y="297878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/>
              <a:t>静态网页和动态网页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1A991F7-1788-4CBD-9794-3355AAA7F84C}"/>
              </a:ext>
            </a:extLst>
          </p:cNvPr>
          <p:cNvSpPr txBox="1"/>
          <p:nvPr/>
        </p:nvSpPr>
        <p:spPr>
          <a:xfrm>
            <a:off x="675861" y="1616765"/>
            <a:ext cx="825097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将静态 </a:t>
            </a:r>
            <a:r>
              <a:rPr lang="en-US" altLang="zh-CN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 </a:t>
            </a:r>
            <a:r>
              <a:rPr lang="zh-CN" altLang="en-US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页面修改成 </a:t>
            </a:r>
            <a:r>
              <a:rPr lang="en-US" altLang="zh-CN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asp.net </a:t>
            </a:r>
            <a:r>
              <a:rPr lang="zh-CN" altLang="en-US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动态页面形式；</a:t>
            </a: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把 </a:t>
            </a:r>
            <a:r>
              <a:rPr lang="en-US" altLang="zh-CN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 </a:t>
            </a:r>
            <a:r>
              <a:rPr lang="zh-CN" altLang="en-US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标签改为 </a:t>
            </a:r>
            <a:r>
              <a:rPr lang="en-US" altLang="zh-CN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asp.net </a:t>
            </a:r>
            <a:r>
              <a:rPr lang="zh-CN" altLang="en-US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相应的控件；</a:t>
            </a: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在 </a:t>
            </a:r>
            <a:r>
              <a:rPr lang="en-US" altLang="zh-CN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.</a:t>
            </a:r>
            <a:r>
              <a:rPr lang="en-US" altLang="zh-CN" sz="2800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cs</a:t>
            </a:r>
            <a:r>
              <a:rPr lang="en-US" altLang="zh-CN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文件中编写 </a:t>
            </a:r>
            <a:r>
              <a:rPr lang="en-US" altLang="zh-CN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C# </a:t>
            </a:r>
            <a:r>
              <a:rPr lang="zh-CN" altLang="en-US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代码；</a:t>
            </a:r>
            <a:endParaRPr lang="en-US" altLang="zh-CN" sz="28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运行测试代码。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FEA73A-F29A-463A-A4A6-6B6D910A8553}"/>
              </a:ext>
            </a:extLst>
          </p:cNvPr>
          <p:cNvSpPr txBox="1"/>
          <p:nvPr/>
        </p:nvSpPr>
        <p:spPr>
          <a:xfrm>
            <a:off x="675861" y="66683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后端编程工作</a:t>
            </a:r>
          </a:p>
        </p:txBody>
      </p:sp>
    </p:spTree>
    <p:extLst>
      <p:ext uri="{BB962C8B-B14F-4D97-AF65-F5344CB8AC3E}">
        <p14:creationId xmlns:p14="http://schemas.microsoft.com/office/powerpoint/2010/main" val="49763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2DF74B-CBE8-4F6A-BC30-9C39EDB59D99}"/>
              </a:ext>
            </a:extLst>
          </p:cNvPr>
          <p:cNvSpPr txBox="1"/>
          <p:nvPr/>
        </p:nvSpPr>
        <p:spPr>
          <a:xfrm>
            <a:off x="477078" y="477078"/>
            <a:ext cx="6660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Asp.net </a:t>
            </a:r>
            <a:r>
              <a:rPr lang="zh-CN" altLang="en-US" sz="40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控件 与 </a:t>
            </a:r>
            <a:r>
              <a:rPr lang="en-US" altLang="zh-CN" sz="40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 </a:t>
            </a:r>
            <a:r>
              <a:rPr lang="zh-CN" altLang="en-US" sz="40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标签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AC2359-E77A-4295-9E97-7BB70BADBD2E}"/>
              </a:ext>
            </a:extLst>
          </p:cNvPr>
          <p:cNvSpPr txBox="1"/>
          <p:nvPr/>
        </p:nvSpPr>
        <p:spPr>
          <a:xfrm>
            <a:off x="477078" y="1404335"/>
            <a:ext cx="760336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格式不同；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控件的基本格式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       &lt;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asp:xxx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=“server” ID=“xxx”&gt;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其中 </a:t>
            </a:r>
            <a:r>
              <a:rPr lang="en-US" altLang="zh-CN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runat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=“server”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是作为控件</a:t>
            </a:r>
            <a:r>
              <a:rPr lang="zh-CN" altLang="en-US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必须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的属性，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ID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是可选项，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但一般控件都会写上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ID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，后台代码通过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ID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来操作控件，它对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应着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标签中的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id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属性，它具有</a:t>
            </a:r>
            <a:r>
              <a:rPr lang="zh-CN" altLang="en-US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唯一性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，同一页中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ID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不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允许出现重名，一般以英文字母或下划线开头命名。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标签以小写为主，而控件大部分是大小写结合，且对</a:t>
            </a:r>
            <a:r>
              <a:rPr lang="zh-CN" altLang="en-US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大小写敏感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；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大部分控件也遵循标签</a:t>
            </a:r>
            <a:r>
              <a:rPr lang="zh-CN" altLang="en-US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成对使用</a:t>
            </a:r>
            <a:r>
              <a:rPr lang="zh-CN" altLang="en-US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8847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F334EF9-5C63-4561-9054-004FAC53177C}"/>
              </a:ext>
            </a:extLst>
          </p:cNvPr>
          <p:cNvSpPr txBox="1"/>
          <p:nvPr/>
        </p:nvSpPr>
        <p:spPr>
          <a:xfrm>
            <a:off x="530087" y="397565"/>
            <a:ext cx="769896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超链接</a:t>
            </a:r>
            <a:endParaRPr lang="en-US" altLang="zh-CN" sz="28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 </a:t>
            </a:r>
            <a:r>
              <a:rPr lang="zh-CN" altLang="en-US" b="1" dirty="0">
                <a:solidFill>
                  <a:schemeClr val="accent6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chemeClr val="accent6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&lt;a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href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="Default.aspx" target="_blank"&gt;</a:t>
            </a:r>
            <a:r>
              <a:rPr lang="zh-CN" altLang="en-US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主页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Asp.net </a:t>
            </a:r>
            <a:r>
              <a:rPr lang="zh-CN" altLang="en-US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rgbClr val="FF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asp:HyperLink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=“server”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NavigateUrl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=“Default.aspx”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Target=“_blank”&gt;</a:t>
            </a:r>
            <a:r>
              <a:rPr lang="zh-CN" altLang="en-US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主页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&lt;/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asp:HyperLink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F4BF02-5EA6-48B8-B64B-C78951027D28}"/>
              </a:ext>
            </a:extLst>
          </p:cNvPr>
          <p:cNvSpPr txBox="1"/>
          <p:nvPr/>
        </p:nvSpPr>
        <p:spPr>
          <a:xfrm>
            <a:off x="530087" y="3413775"/>
            <a:ext cx="7850675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图像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/>
                </a:solidFill>
                <a:ea typeface="苹方 中等" panose="020B0400000000000000" pitchFamily="34" charset="-122"/>
              </a:rPr>
              <a:t>HTML </a:t>
            </a:r>
            <a:r>
              <a:rPr lang="zh-CN" altLang="en-US" b="1" dirty="0">
                <a:solidFill>
                  <a:schemeClr val="accent6"/>
                </a:solidFill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chemeClr val="accent6"/>
              </a:solidFill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img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id=“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img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”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src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=“1.jpg” width=“120” height=“120” /&gt;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Asp.net </a:t>
            </a:r>
            <a:r>
              <a:rPr lang="zh-CN" altLang="en-US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rgbClr val="FF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asp:Image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="server" ID="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img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ImageUrl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="1.jpg"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Width="120" Height="120" /&gt;</a:t>
            </a:r>
            <a:endParaRPr lang="zh-CN" altLang="en-US" b="1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210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425515C-E68E-43EF-85EB-DF8EBB6E7B4D}"/>
              </a:ext>
            </a:extLst>
          </p:cNvPr>
          <p:cNvSpPr txBox="1"/>
          <p:nvPr/>
        </p:nvSpPr>
        <p:spPr>
          <a:xfrm>
            <a:off x="424069" y="424070"/>
            <a:ext cx="6589176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文本输入框</a:t>
            </a:r>
            <a:endParaRPr lang="en-US" altLang="zh-CN" sz="10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zh-CN" altLang="en-US" sz="10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 </a:t>
            </a:r>
            <a:r>
              <a:rPr lang="zh-CN" altLang="en-US" b="1" dirty="0">
                <a:solidFill>
                  <a:schemeClr val="accent6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chemeClr val="accent6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&lt;input name="xxx" type="text" id="xxx" /&gt;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Asp.net </a:t>
            </a:r>
            <a:r>
              <a:rPr lang="zh-CN" altLang="en-US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rgbClr val="FF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asp:TextBox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="server" </a:t>
            </a:r>
            <a:r>
              <a:rPr lang="en-US" altLang="zh-CN" b="1" dirty="0" err="1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TextMode</a:t>
            </a:r>
            <a:r>
              <a:rPr lang="en-US" altLang="zh-CN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</a:t>
            </a:r>
            <a:r>
              <a:rPr lang="en-US" altLang="zh-CN" b="1" dirty="0" err="1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SingleLine</a:t>
            </a:r>
            <a:r>
              <a:rPr lang="en-US" altLang="zh-CN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&lt;/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asp:TextBox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&gt;</a:t>
            </a:r>
            <a:endParaRPr lang="zh-CN" altLang="en-US" b="1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E7B64-7390-4A7C-B338-55C5ED27A38C}"/>
              </a:ext>
            </a:extLst>
          </p:cNvPr>
          <p:cNvSpPr txBox="1"/>
          <p:nvPr/>
        </p:nvSpPr>
        <p:spPr>
          <a:xfrm>
            <a:off x="424069" y="3532613"/>
            <a:ext cx="855035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按钮</a:t>
            </a:r>
            <a:endParaRPr lang="en-US" altLang="zh-CN" sz="9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zh-CN" sz="9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 </a:t>
            </a:r>
            <a:r>
              <a:rPr lang="zh-CN" altLang="en-US" b="1" dirty="0">
                <a:solidFill>
                  <a:schemeClr val="accent6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chemeClr val="accent6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&lt;input type="submit" name="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btn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value="</a:t>
            </a:r>
            <a:r>
              <a:rPr lang="zh-CN" altLang="en-US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提交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id="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btn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btn-lg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Asp.net </a:t>
            </a:r>
            <a:r>
              <a:rPr lang="zh-CN" altLang="en-US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rgbClr val="FF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asp:Button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="server" ID="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btn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</a:t>
            </a:r>
            <a:r>
              <a:rPr lang="en-US" altLang="zh-CN" b="1" dirty="0" err="1">
                <a:solidFill>
                  <a:srgbClr val="7030A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CssClass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btn-lg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Text="</a:t>
            </a:r>
            <a:r>
              <a:rPr lang="zh-CN" altLang="en-US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提交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/&gt;</a:t>
            </a:r>
            <a:endParaRPr lang="zh-CN" altLang="en-US" b="1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zh-CN" altLang="en-US" sz="9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246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06F2096-B75E-4F0B-951E-F11B8A04DDEC}"/>
              </a:ext>
            </a:extLst>
          </p:cNvPr>
          <p:cNvSpPr txBox="1"/>
          <p:nvPr/>
        </p:nvSpPr>
        <p:spPr>
          <a:xfrm>
            <a:off x="689113" y="260737"/>
            <a:ext cx="71765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单选输入框</a:t>
            </a:r>
            <a:endParaRPr lang="en-US" altLang="zh-CN" b="1" dirty="0">
              <a:solidFill>
                <a:srgbClr val="29CB99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 </a:t>
            </a:r>
            <a:r>
              <a:rPr lang="zh-CN" altLang="en-US" b="1" dirty="0">
                <a:solidFill>
                  <a:schemeClr val="accent6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chemeClr val="accent6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&lt;input id="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RadioBtn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type="radio" name="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RadioBtn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value="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RadioBtn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/&gt;&lt;label for="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RadioBtn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"&gt;</a:t>
            </a:r>
            <a:r>
              <a:rPr lang="zh-CN" altLang="en-US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男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&lt;/label&gt;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Asp.net </a:t>
            </a:r>
            <a:r>
              <a:rPr lang="zh-CN" altLang="en-US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rgbClr val="FF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asp:RadioButton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server“ID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="xxx</a:t>
            </a:r>
            <a:r>
              <a:rPr lang="en-US" altLang="zh-CN" b="1" dirty="0">
                <a:solidFill>
                  <a:srgbClr val="000000"/>
                </a:solidFill>
                <a:ea typeface="苹方 中等" panose="020B0400000000000000" pitchFamily="34" charset="-122"/>
              </a:rPr>
              <a:t>" </a:t>
            </a:r>
            <a:r>
              <a:rPr lang="en-US" altLang="zh-CN" b="1" dirty="0" err="1">
                <a:solidFill>
                  <a:srgbClr val="000000"/>
                </a:solidFill>
                <a:ea typeface="苹方 中等" panose="020B0400000000000000" pitchFamily="34" charset="-122"/>
              </a:rPr>
              <a:t>GroupName</a:t>
            </a:r>
            <a:r>
              <a:rPr lang="en-US" altLang="zh-CN" b="1" dirty="0">
                <a:solidFill>
                  <a:srgbClr val="000000"/>
                </a:solidFill>
                <a:ea typeface="苹方 中等" panose="020B0400000000000000" pitchFamily="34" charset="-122"/>
              </a:rPr>
              <a:t>="sex“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ID="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RadioBtn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Text="</a:t>
            </a:r>
            <a:r>
              <a:rPr lang="zh-CN" altLang="en-US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男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/&gt;</a:t>
            </a:r>
            <a:endParaRPr lang="zh-CN" altLang="en-US" b="1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5C1E49-CFAE-482F-B966-0ED8131B5004}"/>
              </a:ext>
            </a:extLst>
          </p:cNvPr>
          <p:cNvSpPr txBox="1"/>
          <p:nvPr/>
        </p:nvSpPr>
        <p:spPr>
          <a:xfrm>
            <a:off x="689113" y="3411245"/>
            <a:ext cx="6760249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复选框</a:t>
            </a:r>
            <a:endParaRPr lang="en-US" altLang="zh-CN" sz="3600" dirty="0">
              <a:solidFill>
                <a:srgbClr val="29CB99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6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HTML </a:t>
            </a:r>
            <a:r>
              <a:rPr lang="zh-CN" altLang="en-US" b="1" dirty="0">
                <a:solidFill>
                  <a:schemeClr val="accent6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chemeClr val="accent6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&lt;input id="Box" type="checkbox" name="Box" /&gt;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&lt;label for="Box"&gt;</a:t>
            </a:r>
            <a:r>
              <a:rPr lang="zh-CN" altLang="en-US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篮球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&lt;/label&gt;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Asp.net </a:t>
            </a:r>
            <a:r>
              <a:rPr lang="zh-CN" altLang="en-US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格式</a:t>
            </a:r>
            <a:endParaRPr lang="en-US" altLang="zh-CN" b="1" dirty="0">
              <a:solidFill>
                <a:srgbClr val="FF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asp:CheckBox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runat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="server" ID="Box" Text="</a:t>
            </a:r>
            <a:r>
              <a:rPr lang="zh-CN" altLang="en-US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篮球</a:t>
            </a:r>
            <a:r>
              <a:rPr lang="en-US" altLang="zh-CN" b="1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" /&gt;</a:t>
            </a:r>
            <a:endParaRPr lang="zh-CN" altLang="en-US" b="1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534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32790" y="230886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362585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虚尾箭头 6"/>
          <p:cNvSpPr/>
          <p:nvPr/>
        </p:nvSpPr>
        <p:spPr>
          <a:xfrm>
            <a:off x="732790" y="4336415"/>
            <a:ext cx="979170" cy="485775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8210" y="4361815"/>
            <a:ext cx="25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ASP.NET </a:t>
            </a:r>
            <a:r>
              <a:rPr lang="zh-CN" altLang="zh-CN" sz="2400" dirty="0"/>
              <a:t>中的表单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122805" y="3638550"/>
            <a:ext cx="454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替换</a:t>
            </a:r>
            <a:r>
              <a:rPr lang="en-US" altLang="zh-CN" sz="2400" dirty="0">
                <a:sym typeface="+mn-ea"/>
              </a:rPr>
              <a:t>HTML </a:t>
            </a:r>
            <a:r>
              <a:rPr lang="zh-CN" altLang="en-US" sz="2400" dirty="0">
                <a:sym typeface="+mn-ea"/>
              </a:rPr>
              <a:t>标签为 </a:t>
            </a:r>
            <a:r>
              <a:rPr lang="en-US" altLang="zh-CN" sz="2400" dirty="0">
                <a:sym typeface="+mn-ea"/>
              </a:rPr>
              <a:t>ASP.NET </a:t>
            </a:r>
            <a:r>
              <a:rPr lang="zh-CN" altLang="en-US" sz="2400" dirty="0">
                <a:sym typeface="+mn-ea"/>
              </a:rPr>
              <a:t>控件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3681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Visual Studio 的安装和使用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回顾上节课内容</a:t>
            </a:r>
          </a:p>
        </p:txBody>
      </p:sp>
      <p:sp>
        <p:nvSpPr>
          <p:cNvPr id="13" name="虚尾箭头 12"/>
          <p:cNvSpPr/>
          <p:nvPr/>
        </p:nvSpPr>
        <p:spPr>
          <a:xfrm>
            <a:off x="732790" y="1671320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5" y="297878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 dirty="0" err="1"/>
              <a:t>静态网页和动态网页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27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32790" y="230886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362585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虚尾箭头 6"/>
          <p:cNvSpPr/>
          <p:nvPr/>
        </p:nvSpPr>
        <p:spPr>
          <a:xfrm>
            <a:off x="732790" y="433641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8210" y="4361815"/>
            <a:ext cx="25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ASP.NET </a:t>
            </a:r>
            <a:r>
              <a:rPr lang="zh-CN" altLang="zh-CN" sz="2400" dirty="0"/>
              <a:t>中的表单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122805" y="3638550"/>
            <a:ext cx="454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替换</a:t>
            </a:r>
            <a:r>
              <a:rPr lang="en-US" altLang="zh-CN" sz="2400" dirty="0">
                <a:sym typeface="+mn-ea"/>
              </a:rPr>
              <a:t>HTML </a:t>
            </a:r>
            <a:r>
              <a:rPr lang="zh-CN" altLang="en-US" sz="2400" dirty="0">
                <a:sym typeface="+mn-ea"/>
              </a:rPr>
              <a:t>标签为 </a:t>
            </a:r>
            <a:r>
              <a:rPr lang="en-US" altLang="zh-CN" sz="2400" dirty="0">
                <a:sym typeface="+mn-ea"/>
              </a:rPr>
              <a:t>ASP.NET </a:t>
            </a:r>
            <a:r>
              <a:rPr lang="zh-CN" altLang="en-US" sz="2400" dirty="0">
                <a:sym typeface="+mn-ea"/>
              </a:rPr>
              <a:t>控件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3681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Visual Studio 的安装和使用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回顾上节课内容</a:t>
            </a:r>
          </a:p>
        </p:txBody>
      </p:sp>
      <p:sp>
        <p:nvSpPr>
          <p:cNvPr id="13" name="虚尾箭头 12"/>
          <p:cNvSpPr/>
          <p:nvPr/>
        </p:nvSpPr>
        <p:spPr>
          <a:xfrm>
            <a:off x="732790" y="1671320"/>
            <a:ext cx="979170" cy="48577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5" y="297878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 dirty="0" err="1"/>
              <a:t>静态网页和动态网页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921692-49F9-4308-A22C-D4CBF9F065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r="17346"/>
          <a:stretch/>
        </p:blipFill>
        <p:spPr>
          <a:xfrm>
            <a:off x="2046" y="3171825"/>
            <a:ext cx="4258169" cy="32580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414042-D8DC-4544-B030-AA72BD82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7983" cy="3171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5456D2-7739-42CA-AF14-41F55F8D39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r="35437"/>
          <a:stretch/>
        </p:blipFill>
        <p:spPr>
          <a:xfrm>
            <a:off x="4260215" y="3171825"/>
            <a:ext cx="488378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70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910F6E-92AF-4192-87C7-E45645C66F8A}"/>
              </a:ext>
            </a:extLst>
          </p:cNvPr>
          <p:cNvSpPr/>
          <p:nvPr/>
        </p:nvSpPr>
        <p:spPr>
          <a:xfrm>
            <a:off x="881268" y="1051560"/>
            <a:ext cx="75736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runat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="server"&gt;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用户名：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TextBox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runat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="server"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="username"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TextMode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SingleLine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"&gt;&lt;/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TextBox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runat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="server"&gt;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密码：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TextBox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runat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="server"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="password"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TextMode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="Password"&gt;&lt;/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TextBox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asp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en-US" altLang="zh-CN" sz="2400" dirty="0" err="1">
                <a:solidFill>
                  <a:srgbClr val="8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runat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="server"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="submits"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OnClick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submits_Click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zh-CN" altLang="en-US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提交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1819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C047F3B-68BF-4684-AD90-0FD77E4BAD4B}"/>
              </a:ext>
            </a:extLst>
          </p:cNvPr>
          <p:cNvSpPr/>
          <p:nvPr/>
        </p:nvSpPr>
        <p:spPr>
          <a:xfrm>
            <a:off x="1124834" y="2497531"/>
            <a:ext cx="71536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 =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username.Text.Trim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password.Text.ToString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Response.Write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name+pwd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599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3088F2-3C22-453D-B304-338329C7C013}"/>
              </a:ext>
            </a:extLst>
          </p:cNvPr>
          <p:cNvSpPr/>
          <p:nvPr/>
        </p:nvSpPr>
        <p:spPr>
          <a:xfrm>
            <a:off x="1848677" y="2142670"/>
            <a:ext cx="5992495" cy="30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第二次作业：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</a:t>
            </a:r>
            <a:r>
              <a:rPr lang="zh-CN" altLang="zh-CN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静态转动态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]</a:t>
            </a:r>
            <a:endParaRPr lang="zh-CN" altLang="zh-CN" sz="3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altLang="zh-CN" sz="2800" dirty="0"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3F3F3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将一轮考核作业的两个静态网页（登</a:t>
            </a: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3F3F3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录页和注册页）改成 </a:t>
            </a:r>
            <a:r>
              <a:rPr lang="en-US" altLang="zh-CN" sz="2800" dirty="0">
                <a:solidFill>
                  <a:srgbClr val="3F3F3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ASP.NET </a:t>
            </a:r>
            <a:r>
              <a:rPr lang="zh-CN" altLang="zh-CN" sz="2800" dirty="0">
                <a:solidFill>
                  <a:srgbClr val="3F3F3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控件的</a:t>
            </a: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endParaRPr lang="en-US" altLang="zh-CN" sz="2800" dirty="0">
              <a:solidFill>
                <a:srgbClr val="3F3F3F"/>
              </a:solidFill>
              <a:latin typeface="Calibri" panose="020F0502020204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45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3F3F3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动态网页。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10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文本框 4"/>
          <p:cNvSpPr txBox="1"/>
          <p:nvPr/>
        </p:nvSpPr>
        <p:spPr>
          <a:xfrm>
            <a:off x="4480374" y="267931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附加内容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pic>
        <p:nvPicPr>
          <p:cNvPr id="5" name="图片 1" descr="图片1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89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766" y="888274"/>
            <a:ext cx="57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</a:rPr>
              <a:t>群相册里的</a:t>
            </a: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</a:rPr>
              <a:t>国庆作业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</a:rPr>
              <a:t>参考模板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331" y="2181497"/>
            <a:ext cx="4075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简单版下载地址：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  <a:hlinkClick r:id="rId3"/>
              </a:rPr>
              <a:t>http://template.yowfung.cn/01.zip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普通</a:t>
            </a:r>
            <a:r>
              <a:rPr lang="zh-CN" altLang="en-US" dirty="0" smtClean="0"/>
              <a:t>版下载地址：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70C0"/>
                </a:solidFill>
                <a:hlinkClick r:id="rId4"/>
              </a:rPr>
              <a:t>http://</a:t>
            </a:r>
            <a:r>
              <a:rPr lang="en-US" altLang="zh-CN" dirty="0" smtClean="0">
                <a:solidFill>
                  <a:srgbClr val="0070C0"/>
                </a:solidFill>
                <a:hlinkClick r:id="rId4"/>
              </a:rPr>
              <a:t>template.yowfung.cn/02.zip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766" y="888274"/>
            <a:ext cx="57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</a:rPr>
              <a:t>扩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</a:rPr>
              <a:t>展知识（不作要求）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766" y="1518768"/>
            <a:ext cx="8138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样式的三种使用方法：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b="1" dirty="0"/>
          </a:p>
          <a:p>
            <a:r>
              <a:rPr lang="en-US" altLang="zh-CN" sz="2000" b="1" dirty="0" smtClean="0"/>
              <a:t>1</a:t>
            </a:r>
            <a:r>
              <a:rPr lang="en-US" altLang="zh-CN" sz="2000" b="1" dirty="0"/>
              <a:t>.</a:t>
            </a:r>
            <a:r>
              <a:rPr lang="zh-CN" altLang="en-US" sz="2000" b="1" dirty="0" smtClean="0"/>
              <a:t>内联式：</a:t>
            </a:r>
            <a:r>
              <a:rPr lang="zh-CN" altLang="en-US" sz="2000" dirty="0" smtClean="0"/>
              <a:t>直接把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代码写在现有的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标签中</a:t>
            </a:r>
            <a:endParaRPr lang="en-US" altLang="zh-CN" sz="2000" dirty="0" smtClean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en-US" altLang="zh-CN" sz="2000" b="1" dirty="0"/>
              <a:t>.</a:t>
            </a:r>
            <a:r>
              <a:rPr lang="zh-CN" altLang="en-US" sz="2000" b="1" dirty="0" smtClean="0"/>
              <a:t>嵌入式：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代码写在</a:t>
            </a:r>
            <a:r>
              <a:rPr lang="en-US" altLang="zh-CN" sz="2000" dirty="0" smtClean="0"/>
              <a:t>&lt;style type=“text/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”&gt;&lt;/style&gt;</a:t>
            </a:r>
            <a:r>
              <a:rPr lang="zh-CN" altLang="en-US" sz="2000" dirty="0" smtClean="0"/>
              <a:t>标签中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8274" y="2560318"/>
            <a:ext cx="728907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&lt;p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style=“</a:t>
            </a:r>
            <a:r>
              <a:rPr lang="en-US" altLang="zh-CN" dirty="0" smtClean="0">
                <a:solidFill>
                  <a:srgbClr val="0070C0"/>
                </a:solidFill>
              </a:rPr>
              <a:t>color: red; font-size: 14px</a:t>
            </a:r>
            <a:r>
              <a:rPr lang="en-US" altLang="zh-CN" dirty="0" smtClean="0">
                <a:solidFill>
                  <a:srgbClr val="00B050"/>
                </a:solidFill>
              </a:rPr>
              <a:t>”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en-US" altLang="zh-CN" dirty="0" smtClean="0">
                <a:solidFill>
                  <a:schemeClr val="bg1"/>
                </a:solidFill>
              </a:rPr>
              <a:t>CONTENT</a:t>
            </a:r>
            <a:r>
              <a:rPr lang="en-US" altLang="zh-CN" dirty="0" smtClean="0">
                <a:solidFill>
                  <a:srgbClr val="FFC000"/>
                </a:solidFill>
              </a:rPr>
              <a:t>&lt;/p&gt;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74" y="3475236"/>
            <a:ext cx="7289075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&lt;head&gt;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&lt;style </a:t>
            </a:r>
            <a:r>
              <a:rPr lang="en-US" altLang="zh-CN" dirty="0" smtClean="0">
                <a:solidFill>
                  <a:srgbClr val="00B050"/>
                </a:solidFill>
              </a:rPr>
              <a:t>type=“</a:t>
            </a:r>
            <a:r>
              <a:rPr lang="en-US" altLang="zh-CN" dirty="0" smtClean="0">
                <a:solidFill>
                  <a:srgbClr val="0070C0"/>
                </a:solidFill>
              </a:rPr>
              <a:t>text/</a:t>
            </a:r>
            <a:r>
              <a:rPr lang="en-US" altLang="zh-CN" dirty="0" err="1" smtClean="0">
                <a:solidFill>
                  <a:srgbClr val="0070C0"/>
                </a:solidFill>
              </a:rPr>
              <a:t>css</a:t>
            </a:r>
            <a:r>
              <a:rPr lang="en-US" altLang="zh-CN" dirty="0" smtClean="0">
                <a:solidFill>
                  <a:srgbClr val="00B050"/>
                </a:solidFill>
              </a:rPr>
              <a:t>”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         </a:t>
            </a:r>
            <a:r>
              <a:rPr lang="en-US" altLang="zh-CN" dirty="0" smtClean="0">
                <a:solidFill>
                  <a:srgbClr val="C00000"/>
                </a:solidFill>
              </a:rPr>
              <a:t>p {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         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color: 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           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font-size: 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14px;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   </a:t>
            </a:r>
            <a:r>
              <a:rPr lang="en-US" altLang="zh-CN" dirty="0" smtClean="0">
                <a:solidFill>
                  <a:srgbClr val="C00000"/>
                </a:solidFill>
              </a:rPr>
              <a:t> }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         &lt;/style&gt;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&lt;/head&gt;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&lt;body&gt;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   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    &lt;p&gt;</a:t>
            </a:r>
            <a:r>
              <a:rPr lang="en-US" altLang="zh-CN" dirty="0" smtClean="0">
                <a:solidFill>
                  <a:schemeClr val="bg1"/>
                </a:solidFill>
              </a:rPr>
              <a:t>CONTENT</a:t>
            </a:r>
            <a:r>
              <a:rPr lang="en-US" altLang="zh-CN" dirty="0" smtClean="0">
                <a:solidFill>
                  <a:srgbClr val="FFC000"/>
                </a:solidFill>
              </a:rPr>
              <a:t>&lt;/p&gt;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&lt;/body&gt;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34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55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0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0DA62B-C7EA-4CBB-97B7-EF94A353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96" y="970722"/>
            <a:ext cx="4017612" cy="39932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14DBFB-831B-4435-9FB3-4669909A8552}"/>
              </a:ext>
            </a:extLst>
          </p:cNvPr>
          <p:cNvSpPr txBox="1"/>
          <p:nvPr/>
        </p:nvSpPr>
        <p:spPr>
          <a:xfrm>
            <a:off x="375892" y="455213"/>
            <a:ext cx="8392216" cy="28613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00"/>
                </a:solidFill>
              </a:rPr>
              <a:t>&lt;html&gt; 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      &lt;head&gt; 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                &lt;title&gt;</a:t>
            </a:r>
            <a:r>
              <a:rPr lang="zh-CN" altLang="en-US" dirty="0">
                <a:solidFill>
                  <a:schemeClr val="bg1"/>
                </a:solidFill>
              </a:rPr>
              <a:t>我的第一个网站</a:t>
            </a:r>
            <a:r>
              <a:rPr lang="zh-CN" altLang="en-US" dirty="0">
                <a:solidFill>
                  <a:srgbClr val="FFFF00"/>
                </a:solidFill>
              </a:rPr>
              <a:t>&lt;/title&gt;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                 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&lt;link 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type=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text/css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 rel=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stylesheet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 href=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base.css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&gt;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  <a:sym typeface="+mn-ea"/>
              </a:rPr>
              <a:t>                 &lt;script 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type=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text/javascript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 src=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jquery.js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&gt;&lt;/script&gt;</a:t>
            </a:r>
            <a:r>
              <a:rPr lang="zh-CN" altLang="en-US" dirty="0">
                <a:solidFill>
                  <a:srgbClr val="FFFF00"/>
                </a:solidFill>
              </a:rPr>
              <a:t> 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      &lt;/head&gt;      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      &lt;body&gt;      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                &lt;p&gt;</a:t>
            </a:r>
            <a:r>
              <a:rPr lang="en-US" altLang="zh-CN" dirty="0">
                <a:solidFill>
                  <a:schemeClr val="bg1"/>
                </a:solidFill>
              </a:rPr>
              <a:t>hello world</a:t>
            </a:r>
            <a:r>
              <a:rPr lang="zh-CN" altLang="en-US" dirty="0">
                <a:solidFill>
                  <a:srgbClr val="FFFF00"/>
                </a:solidFill>
              </a:rPr>
              <a:t>&lt;/p&gt;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      &lt;/body&gt;     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&lt;/html&gt;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BD1C70-681F-41AC-8E0A-42BE9DCD5BCE}"/>
              </a:ext>
            </a:extLst>
          </p:cNvPr>
          <p:cNvSpPr/>
          <p:nvPr/>
        </p:nvSpPr>
        <p:spPr>
          <a:xfrm>
            <a:off x="375892" y="3607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为网页添加文件编码的头脚本声明</a:t>
            </a:r>
            <a:endParaRPr lang="zh-CN" altLang="en-US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&lt;meta charset="utf-8</a:t>
            </a:r>
            <a:r>
              <a:rPr lang="en-US" altLang="zh-CN" dirty="0" smtClean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"&gt; 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utf-8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国际标准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72D862-16F9-4D50-AED2-4EA1B99C1360}"/>
              </a:ext>
            </a:extLst>
          </p:cNvPr>
          <p:cNvSpPr/>
          <p:nvPr/>
        </p:nvSpPr>
        <p:spPr>
          <a:xfrm>
            <a:off x="375892" y="4779282"/>
            <a:ext cx="5530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命名</a:t>
            </a:r>
            <a:r>
              <a:rPr lang="zh-CN" altLang="en-US" b="1" dirty="0">
                <a:solidFill>
                  <a:srgbClr val="FF0000"/>
                </a:solidFill>
              </a:rPr>
              <a:t>不能以中文来</a:t>
            </a:r>
            <a:r>
              <a:rPr lang="zh-CN" altLang="en-US" b="1" dirty="0" smtClean="0">
                <a:solidFill>
                  <a:srgbClr val="FF0000"/>
                </a:solidFill>
              </a:rPr>
              <a:t>命名，一般有以下三种命名方式：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FC720-8ACC-4B79-B3EC-5E4613B94103}"/>
              </a:ext>
            </a:extLst>
          </p:cNvPr>
          <p:cNvSpPr txBox="1"/>
          <p:nvPr/>
        </p:nvSpPr>
        <p:spPr>
          <a:xfrm>
            <a:off x="375892" y="5397489"/>
            <a:ext cx="6670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大写开头的驼峰式       小写开头的驼峰式       下划线分隔式</a:t>
            </a:r>
            <a:endParaRPr lang="en-US" altLang="zh-CN" sz="2000" b="1" dirty="0"/>
          </a:p>
          <a:p>
            <a:r>
              <a:rPr lang="en-US" altLang="zh-CN" sz="2000" b="1" dirty="0"/>
              <a:t> </a:t>
            </a:r>
            <a:r>
              <a:rPr lang="en-US" altLang="zh-CN" sz="2000" b="1" dirty="0" err="1"/>
              <a:t>MyWeb</a:t>
            </a:r>
            <a:r>
              <a:rPr lang="en-US" altLang="zh-CN" sz="2000" b="1" dirty="0"/>
              <a:t>                              </a:t>
            </a:r>
            <a:r>
              <a:rPr lang="en-US" altLang="zh-CN" sz="2000" b="1" dirty="0" err="1"/>
              <a:t>myWeb</a:t>
            </a:r>
            <a:r>
              <a:rPr lang="en-US" altLang="zh-CN" sz="2000" b="1" dirty="0"/>
              <a:t>                           </a:t>
            </a:r>
            <a:r>
              <a:rPr lang="en-US" altLang="zh-CN" sz="2000" b="1" dirty="0" err="1"/>
              <a:t>my_web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DCEF3E-0B62-4F16-95FF-59238843A083}"/>
              </a:ext>
            </a:extLst>
          </p:cNvPr>
          <p:cNvSpPr txBox="1"/>
          <p:nvPr/>
        </p:nvSpPr>
        <p:spPr>
          <a:xfrm>
            <a:off x="692919" y="559458"/>
            <a:ext cx="7585576" cy="203009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00"/>
                </a:solidFill>
              </a:rPr>
              <a:t>&lt;form </a:t>
            </a:r>
            <a:r>
              <a:rPr lang="zh-CN" altLang="en-US" dirty="0">
                <a:solidFill>
                  <a:srgbClr val="00B050"/>
                </a:solidFill>
              </a:rPr>
              <a:t>action="</a:t>
            </a:r>
            <a:r>
              <a:rPr lang="zh-CN" altLang="en-US" dirty="0">
                <a:solidFill>
                  <a:srgbClr val="00B0F0"/>
                </a:solidFill>
              </a:rPr>
              <a:t>send.aspx</a:t>
            </a:r>
            <a:r>
              <a:rPr lang="zh-CN" altLang="en-US" dirty="0">
                <a:solidFill>
                  <a:srgbClr val="00B050"/>
                </a:solidFill>
              </a:rPr>
              <a:t>"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method="</a:t>
            </a:r>
            <a:r>
              <a:rPr lang="zh-CN" altLang="en-US" dirty="0">
                <a:solidFill>
                  <a:srgbClr val="00B0F0"/>
                </a:solidFill>
              </a:rPr>
              <a:t>POST</a:t>
            </a:r>
            <a:r>
              <a:rPr lang="zh-CN" altLang="en-US" dirty="0">
                <a:solidFill>
                  <a:srgbClr val="00B050"/>
                </a:solidFill>
              </a:rPr>
              <a:t>"</a:t>
            </a:r>
            <a:r>
              <a:rPr lang="zh-CN" altLang="en-US" dirty="0">
                <a:solidFill>
                  <a:srgbClr val="FFFF00"/>
                </a:solidFill>
              </a:rPr>
              <a:t>&gt;</a:t>
            </a:r>
          </a:p>
          <a:p>
            <a:pPr algn="l"/>
            <a:r>
              <a:rPr lang="zh-CN" altLang="en-US" dirty="0"/>
              <a:t>         </a:t>
            </a:r>
            <a:r>
              <a:rPr lang="zh-CN" altLang="en-US" dirty="0">
                <a:solidFill>
                  <a:srgbClr val="FFFF00"/>
                </a:solidFill>
              </a:rPr>
              <a:t>&lt;label&gt;</a:t>
            </a:r>
            <a:r>
              <a:rPr lang="zh-CN" altLang="en-US" dirty="0">
                <a:solidFill>
                  <a:schemeClr val="bg1"/>
                </a:solidFill>
              </a:rPr>
              <a:t>用户名</a:t>
            </a:r>
            <a:r>
              <a:rPr lang="zh-CN" altLang="en-US" dirty="0">
                <a:solidFill>
                  <a:srgbClr val="FFFF00"/>
                </a:solidFill>
              </a:rPr>
              <a:t>&lt;/label&gt;</a:t>
            </a:r>
          </a:p>
          <a:p>
            <a:pPr algn="l"/>
            <a:r>
              <a:rPr lang="zh-CN" altLang="en-US" dirty="0"/>
              <a:t>         </a:t>
            </a:r>
            <a:r>
              <a:rPr lang="zh-CN" altLang="en-US" dirty="0">
                <a:solidFill>
                  <a:srgbClr val="FFFF00"/>
                </a:solidFill>
              </a:rPr>
              <a:t>&lt;input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B050"/>
                </a:solidFill>
              </a:rPr>
              <a:t>type="</a:t>
            </a:r>
            <a:r>
              <a:rPr lang="zh-CN" altLang="en-US" dirty="0">
                <a:solidFill>
                  <a:srgbClr val="00B0F0"/>
                </a:solidFill>
              </a:rPr>
              <a:t>text</a:t>
            </a:r>
            <a:r>
              <a:rPr lang="zh-CN" altLang="en-US" dirty="0">
                <a:solidFill>
                  <a:srgbClr val="00B050"/>
                </a:solidFill>
              </a:rPr>
              <a:t>" name="</a:t>
            </a:r>
            <a:r>
              <a:rPr lang="zh-CN" altLang="en-US" dirty="0">
                <a:solidFill>
                  <a:srgbClr val="00B0F0"/>
                </a:solidFill>
              </a:rPr>
              <a:t>username</a:t>
            </a:r>
            <a:r>
              <a:rPr lang="zh-CN" altLang="en-US" dirty="0">
                <a:solidFill>
                  <a:srgbClr val="00B050"/>
                </a:solidFill>
              </a:rPr>
              <a:t>" value="</a:t>
            </a:r>
            <a:r>
              <a:rPr lang="zh-CN" altLang="en-US" dirty="0">
                <a:solidFill>
                  <a:srgbClr val="00B0F0"/>
                </a:solidFill>
              </a:rPr>
              <a:t>张三</a:t>
            </a:r>
            <a:r>
              <a:rPr lang="zh-CN" altLang="en-US" dirty="0" smtClean="0">
                <a:solidFill>
                  <a:srgbClr val="00B050"/>
                </a:solidFill>
              </a:rPr>
              <a:t>"</a:t>
            </a:r>
            <a:r>
              <a:rPr lang="zh-CN" altLang="en-US" dirty="0" smtClean="0">
                <a:solidFill>
                  <a:srgbClr val="FFFF00"/>
                </a:solidFill>
              </a:rPr>
              <a:t>&gt;</a:t>
            </a:r>
            <a:endParaRPr lang="zh-CN" altLang="en-US" dirty="0">
              <a:solidFill>
                <a:srgbClr val="FFFF00"/>
              </a:solidFill>
            </a:endParaRPr>
          </a:p>
          <a:p>
            <a:pPr algn="l"/>
            <a:r>
              <a:rPr lang="zh-CN" altLang="en-US" dirty="0"/>
              <a:t>         </a:t>
            </a:r>
            <a:r>
              <a:rPr lang="zh-CN" altLang="en-US" dirty="0">
                <a:solidFill>
                  <a:srgbClr val="FFFF00"/>
                </a:solidFill>
              </a:rPr>
              <a:t>&lt;label&gt;</a:t>
            </a:r>
            <a:r>
              <a:rPr lang="zh-CN" altLang="en-US" dirty="0">
                <a:solidFill>
                  <a:schemeClr val="bg1"/>
                </a:solidFill>
              </a:rPr>
              <a:t>密码</a:t>
            </a:r>
            <a:r>
              <a:rPr lang="zh-CN" altLang="en-US" dirty="0">
                <a:solidFill>
                  <a:srgbClr val="FFFF00"/>
                </a:solidFill>
              </a:rPr>
              <a:t>&lt;/label&gt;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         &lt;input  </a:t>
            </a:r>
            <a:r>
              <a:rPr lang="zh-CN" altLang="en-US" dirty="0">
                <a:solidFill>
                  <a:srgbClr val="00B050"/>
                </a:solidFill>
              </a:rPr>
              <a:t>type="</a:t>
            </a:r>
            <a:r>
              <a:rPr lang="zh-CN" altLang="en-US" dirty="0">
                <a:solidFill>
                  <a:srgbClr val="00B0F0"/>
                </a:solidFill>
              </a:rPr>
              <a:t>text</a:t>
            </a:r>
            <a:r>
              <a:rPr lang="zh-CN" altLang="en-US" dirty="0">
                <a:solidFill>
                  <a:srgbClr val="00B050"/>
                </a:solidFill>
              </a:rPr>
              <a:t>" name="</a:t>
            </a:r>
            <a:r>
              <a:rPr lang="zh-CN" altLang="en-US" dirty="0">
                <a:solidFill>
                  <a:srgbClr val="00B0F0"/>
                </a:solidFill>
              </a:rPr>
              <a:t>phone</a:t>
            </a:r>
            <a:r>
              <a:rPr lang="zh-CN" altLang="en-US" dirty="0">
                <a:solidFill>
                  <a:srgbClr val="00B050"/>
                </a:solidFill>
              </a:rPr>
              <a:t>" value="</a:t>
            </a:r>
            <a:r>
              <a:rPr lang="zh-CN" altLang="en-US" dirty="0">
                <a:solidFill>
                  <a:srgbClr val="00B0F0"/>
                </a:solidFill>
              </a:rPr>
              <a:t>000000000</a:t>
            </a:r>
            <a:r>
              <a:rPr lang="zh-CN" altLang="en-US" dirty="0" smtClean="0">
                <a:solidFill>
                  <a:srgbClr val="00B050"/>
                </a:solidFill>
              </a:rPr>
              <a:t>"</a:t>
            </a:r>
            <a:r>
              <a:rPr lang="zh-CN" altLang="en-US" dirty="0" smtClean="0">
                <a:solidFill>
                  <a:srgbClr val="FFFF00"/>
                </a:solidFill>
              </a:rPr>
              <a:t>&gt;</a:t>
            </a:r>
            <a:endParaRPr lang="zh-CN" altLang="en-US" dirty="0">
              <a:solidFill>
                <a:srgbClr val="FFFF00"/>
              </a:solidFill>
            </a:endParaRP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         &lt;button </a:t>
            </a:r>
            <a:r>
              <a:rPr lang="zh-CN" altLang="en-US" dirty="0">
                <a:solidFill>
                  <a:srgbClr val="00B050"/>
                </a:solidFill>
              </a:rPr>
              <a:t>type="</a:t>
            </a:r>
            <a:r>
              <a:rPr lang="zh-CN" altLang="en-US" dirty="0">
                <a:solidFill>
                  <a:srgbClr val="00B0F0"/>
                </a:solidFill>
              </a:rPr>
              <a:t>submit</a:t>
            </a:r>
            <a:r>
              <a:rPr lang="zh-CN" altLang="en-US" dirty="0">
                <a:solidFill>
                  <a:srgbClr val="00B050"/>
                </a:solidFill>
              </a:rPr>
              <a:t>"</a:t>
            </a:r>
            <a:r>
              <a:rPr lang="zh-CN" altLang="en-US" dirty="0">
                <a:solidFill>
                  <a:srgbClr val="FFFF00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提交</a:t>
            </a:r>
            <a:r>
              <a:rPr lang="zh-CN" altLang="en-US" dirty="0">
                <a:solidFill>
                  <a:srgbClr val="FFFF00"/>
                </a:solidFill>
              </a:rPr>
              <a:t>&lt;/button&gt;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33812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BA52EF8-928D-4276-A06F-09AF7E5E7B7E}"/>
              </a:ext>
            </a:extLst>
          </p:cNvPr>
          <p:cNvSpPr txBox="1"/>
          <p:nvPr/>
        </p:nvSpPr>
        <p:spPr>
          <a:xfrm>
            <a:off x="305903" y="1161325"/>
            <a:ext cx="8342071" cy="53553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&lt;table </a:t>
            </a:r>
            <a:r>
              <a:rPr lang="en-US" altLang="zh-CN" dirty="0">
                <a:solidFill>
                  <a:srgbClr val="00B050"/>
                </a:solidFill>
              </a:rPr>
              <a:t>border="</a:t>
            </a:r>
            <a:r>
              <a:rPr lang="en-US" altLang="zh-CN" dirty="0">
                <a:solidFill>
                  <a:srgbClr val="0070C0"/>
                </a:solidFill>
              </a:rPr>
              <a:t>1px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align="</a:t>
            </a:r>
            <a:r>
              <a:rPr lang="en-US" altLang="zh-CN" dirty="0">
                <a:solidFill>
                  <a:srgbClr val="0070C0"/>
                </a:solidFill>
              </a:rPr>
              <a:t>center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</a:t>
            </a:r>
            <a:r>
              <a:rPr lang="en-US" altLang="zh-CN" dirty="0">
                <a:solidFill>
                  <a:srgbClr val="FFFF00"/>
                </a:solidFill>
              </a:rPr>
              <a:t>caption&gt;</a:t>
            </a:r>
            <a:r>
              <a:rPr lang="zh-CN" altLang="en-US" dirty="0">
                <a:solidFill>
                  <a:schemeClr val="bg1"/>
                </a:solidFill>
              </a:rPr>
              <a:t>登录页面</a:t>
            </a:r>
            <a:r>
              <a:rPr lang="en-US" altLang="zh-CN" dirty="0">
                <a:solidFill>
                  <a:srgbClr val="FFFF00"/>
                </a:solidFill>
              </a:rPr>
              <a:t>&lt;/caption&gt;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</a:t>
            </a:r>
            <a:r>
              <a:rPr lang="en-US" altLang="zh-CN" dirty="0" err="1">
                <a:solidFill>
                  <a:srgbClr val="FFFF00"/>
                </a:solidFill>
              </a:rPr>
              <a:t>tr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&lt;</a:t>
            </a:r>
            <a:r>
              <a:rPr lang="en-US" altLang="zh-CN" dirty="0">
                <a:solidFill>
                  <a:srgbClr val="FFFF00"/>
                </a:solidFill>
              </a:rPr>
              <a:t>td&gt;</a:t>
            </a:r>
            <a:r>
              <a:rPr lang="zh-CN" altLang="en-US" dirty="0">
                <a:solidFill>
                  <a:schemeClr val="bg1"/>
                </a:solidFill>
              </a:rPr>
              <a:t>账号：</a:t>
            </a:r>
            <a:r>
              <a:rPr lang="en-US" altLang="zh-CN" dirty="0">
                <a:solidFill>
                  <a:srgbClr val="FFFF00"/>
                </a:solidFill>
              </a:rPr>
              <a:t>&lt;/td&gt;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&lt;</a:t>
            </a:r>
            <a:r>
              <a:rPr lang="en-US" altLang="zh-CN" dirty="0">
                <a:solidFill>
                  <a:srgbClr val="FFFF00"/>
                </a:solidFill>
              </a:rPr>
              <a:t>td&gt;&lt;input </a:t>
            </a:r>
            <a:r>
              <a:rPr lang="en-US" altLang="zh-CN" dirty="0">
                <a:solidFill>
                  <a:srgbClr val="00B050"/>
                </a:solidFill>
              </a:rPr>
              <a:t>type="</a:t>
            </a:r>
            <a:r>
              <a:rPr lang="en-US" altLang="zh-CN" dirty="0">
                <a:solidFill>
                  <a:srgbClr val="0070C0"/>
                </a:solidFill>
              </a:rPr>
              <a:t>text</a:t>
            </a:r>
            <a:r>
              <a:rPr lang="en-US" altLang="zh-CN" dirty="0">
                <a:solidFill>
                  <a:srgbClr val="00B050"/>
                </a:solidFill>
              </a:rPr>
              <a:t>" name</a:t>
            </a:r>
            <a:r>
              <a:rPr lang="en-US" altLang="zh-CN" dirty="0" smtClean="0">
                <a:solidFill>
                  <a:srgbClr val="00B050"/>
                </a:solidFill>
              </a:rPr>
              <a:t>=“username"</a:t>
            </a:r>
            <a:r>
              <a:rPr lang="en-US" altLang="zh-CN" dirty="0" smtClean="0">
                <a:solidFill>
                  <a:srgbClr val="FFFF00"/>
                </a:solidFill>
              </a:rPr>
              <a:t>&gt;&lt;/</a:t>
            </a:r>
            <a:r>
              <a:rPr lang="en-US" altLang="zh-CN" dirty="0">
                <a:solidFill>
                  <a:srgbClr val="FFFF00"/>
                </a:solidFill>
              </a:rPr>
              <a:t>td&gt;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&lt;/</a:t>
            </a:r>
            <a:r>
              <a:rPr lang="en-US" altLang="zh-CN" dirty="0" err="1">
                <a:solidFill>
                  <a:srgbClr val="FFFF00"/>
                </a:solidFill>
              </a:rPr>
              <a:t>tr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</a:t>
            </a:r>
            <a:r>
              <a:rPr lang="en-US" altLang="zh-CN" dirty="0" err="1">
                <a:solidFill>
                  <a:srgbClr val="FFFF00"/>
                </a:solidFill>
              </a:rPr>
              <a:t>tr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&lt;</a:t>
            </a:r>
            <a:r>
              <a:rPr lang="en-US" altLang="zh-CN" dirty="0">
                <a:solidFill>
                  <a:srgbClr val="FFFF00"/>
                </a:solidFill>
              </a:rPr>
              <a:t>td&gt;</a:t>
            </a:r>
            <a:r>
              <a:rPr lang="zh-CN" altLang="en-US" dirty="0">
                <a:solidFill>
                  <a:schemeClr val="bg1"/>
                </a:solidFill>
              </a:rPr>
              <a:t>密码：</a:t>
            </a:r>
            <a:r>
              <a:rPr lang="en-US" altLang="zh-CN" dirty="0">
                <a:solidFill>
                  <a:srgbClr val="FFFF00"/>
                </a:solidFill>
              </a:rPr>
              <a:t>&lt;/td&gt;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&lt;</a:t>
            </a:r>
            <a:r>
              <a:rPr lang="en-US" altLang="zh-CN" dirty="0">
                <a:solidFill>
                  <a:srgbClr val="FFFF00"/>
                </a:solidFill>
              </a:rPr>
              <a:t>td&gt;&lt;input </a:t>
            </a:r>
            <a:r>
              <a:rPr lang="en-US" altLang="zh-CN" dirty="0">
                <a:solidFill>
                  <a:srgbClr val="00B050"/>
                </a:solidFill>
              </a:rPr>
              <a:t>type="</a:t>
            </a:r>
            <a:r>
              <a:rPr lang="en-US" altLang="zh-CN" dirty="0">
                <a:solidFill>
                  <a:srgbClr val="FFFF00"/>
                </a:solidFill>
              </a:rPr>
              <a:t>password</a:t>
            </a:r>
            <a:r>
              <a:rPr lang="en-US" altLang="zh-CN" dirty="0">
                <a:solidFill>
                  <a:srgbClr val="00B050"/>
                </a:solidFill>
              </a:rPr>
              <a:t>" name</a:t>
            </a:r>
            <a:r>
              <a:rPr lang="en-US" altLang="zh-CN" dirty="0" smtClean="0">
                <a:solidFill>
                  <a:srgbClr val="00B050"/>
                </a:solidFill>
              </a:rPr>
              <a:t>=“password"</a:t>
            </a:r>
            <a:r>
              <a:rPr lang="en-US" altLang="zh-CN" dirty="0" smtClean="0">
                <a:solidFill>
                  <a:srgbClr val="FFFF00"/>
                </a:solidFill>
              </a:rPr>
              <a:t>&gt;&lt;/</a:t>
            </a:r>
            <a:r>
              <a:rPr lang="en-US" altLang="zh-CN" dirty="0">
                <a:solidFill>
                  <a:srgbClr val="FFFF00"/>
                </a:solidFill>
              </a:rPr>
              <a:t>td&gt;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&lt;/</a:t>
            </a:r>
            <a:r>
              <a:rPr lang="en-US" altLang="zh-CN" dirty="0" err="1">
                <a:solidFill>
                  <a:srgbClr val="FFFF00"/>
                </a:solidFill>
              </a:rPr>
              <a:t>tr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</a:t>
            </a:r>
            <a:r>
              <a:rPr lang="en-US" altLang="zh-CN" dirty="0" err="1">
                <a:solidFill>
                  <a:srgbClr val="FFFF00"/>
                </a:solidFill>
              </a:rPr>
              <a:t>tr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&lt;</a:t>
            </a:r>
            <a:r>
              <a:rPr lang="en-US" altLang="zh-CN" dirty="0">
                <a:solidFill>
                  <a:srgbClr val="FFFF00"/>
                </a:solidFill>
              </a:rPr>
              <a:t>td </a:t>
            </a:r>
            <a:r>
              <a:rPr lang="en-US" altLang="zh-CN" dirty="0" err="1">
                <a:solidFill>
                  <a:srgbClr val="00B050"/>
                </a:solidFill>
              </a:rPr>
              <a:t>colspan</a:t>
            </a:r>
            <a:r>
              <a:rPr lang="en-US" altLang="zh-CN" dirty="0">
                <a:solidFill>
                  <a:srgbClr val="00B050"/>
                </a:solidFill>
              </a:rPr>
              <a:t>="2</a:t>
            </a:r>
            <a:r>
              <a:rPr lang="en-US" altLang="zh-CN" dirty="0" smtClean="0">
                <a:solidFill>
                  <a:srgbClr val="00B050"/>
                </a:solidFill>
              </a:rPr>
              <a:t>"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  <a:r>
              <a:rPr lang="en-US" altLang="zh-CN" dirty="0" smtClean="0">
                <a:solidFill>
                  <a:srgbClr val="7030A0"/>
                </a:solidFill>
              </a:rPr>
              <a:t>&amp;</a:t>
            </a:r>
            <a:r>
              <a:rPr lang="en-US" altLang="zh-CN" dirty="0" err="1">
                <a:solidFill>
                  <a:srgbClr val="7030A0"/>
                </a:solidFill>
              </a:rPr>
              <a:t>nbsp</a:t>
            </a:r>
            <a:r>
              <a:rPr lang="en-US" altLang="zh-CN" dirty="0" smtClean="0">
                <a:solidFill>
                  <a:srgbClr val="7030A0"/>
                </a:solidFill>
              </a:rPr>
              <a:t>;</a:t>
            </a:r>
            <a:r>
              <a:rPr lang="en-US" altLang="zh-CN" dirty="0" smtClean="0">
                <a:solidFill>
                  <a:srgbClr val="FFFF00"/>
                </a:solidFill>
              </a:rPr>
              <a:t>&lt;/</a:t>
            </a:r>
            <a:r>
              <a:rPr lang="en-US" altLang="zh-CN" dirty="0">
                <a:solidFill>
                  <a:srgbClr val="FFFF00"/>
                </a:solidFill>
              </a:rPr>
              <a:t>td&gt;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&lt;/</a:t>
            </a:r>
            <a:r>
              <a:rPr lang="en-US" altLang="zh-CN" dirty="0" err="1">
                <a:solidFill>
                  <a:srgbClr val="FFFF00"/>
                </a:solidFill>
              </a:rPr>
              <a:t>tr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</a:t>
            </a:r>
            <a:r>
              <a:rPr lang="en-US" altLang="zh-CN" dirty="0" err="1">
                <a:solidFill>
                  <a:srgbClr val="FFFF00"/>
                </a:solidFill>
              </a:rPr>
              <a:t>tr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&lt;</a:t>
            </a:r>
            <a:r>
              <a:rPr lang="en-US" altLang="zh-CN" dirty="0">
                <a:solidFill>
                  <a:srgbClr val="FFFF00"/>
                </a:solidFill>
              </a:rPr>
              <a:t>td </a:t>
            </a:r>
            <a:r>
              <a:rPr lang="en-US" altLang="zh-CN" dirty="0" err="1">
                <a:solidFill>
                  <a:srgbClr val="00B050"/>
                </a:solidFill>
              </a:rPr>
              <a:t>colspan</a:t>
            </a:r>
            <a:r>
              <a:rPr lang="en-US" altLang="zh-CN" dirty="0">
                <a:solidFill>
                  <a:srgbClr val="00B050"/>
                </a:solidFill>
              </a:rPr>
              <a:t>="2</a:t>
            </a:r>
            <a:r>
              <a:rPr lang="en-US" altLang="zh-CN" dirty="0" smtClean="0">
                <a:solidFill>
                  <a:srgbClr val="00B050"/>
                </a:solidFill>
              </a:rPr>
              <a:t>"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    &lt;</a:t>
            </a:r>
            <a:r>
              <a:rPr lang="en-US" altLang="zh-CN" dirty="0">
                <a:solidFill>
                  <a:srgbClr val="FFFF00"/>
                </a:solidFill>
              </a:rPr>
              <a:t>input </a:t>
            </a:r>
            <a:r>
              <a:rPr lang="en-US" altLang="zh-CN" dirty="0">
                <a:solidFill>
                  <a:srgbClr val="00B050"/>
                </a:solidFill>
              </a:rPr>
              <a:t>type="</a:t>
            </a:r>
            <a:r>
              <a:rPr lang="en-US" altLang="zh-CN" dirty="0">
                <a:solidFill>
                  <a:srgbClr val="0070C0"/>
                </a:solidFill>
              </a:rPr>
              <a:t>submit</a:t>
            </a:r>
            <a:r>
              <a:rPr lang="en-US" altLang="zh-CN" dirty="0">
                <a:solidFill>
                  <a:srgbClr val="00B050"/>
                </a:solidFill>
              </a:rPr>
              <a:t>" value="</a:t>
            </a:r>
            <a:r>
              <a:rPr lang="zh-CN" altLang="en-US" dirty="0">
                <a:solidFill>
                  <a:srgbClr val="0070C0"/>
                </a:solidFill>
              </a:rPr>
              <a:t>登  录</a:t>
            </a:r>
            <a:r>
              <a:rPr lang="en-US" altLang="zh-CN" dirty="0">
                <a:solidFill>
                  <a:srgbClr val="00B050"/>
                </a:solidFill>
              </a:rPr>
              <a:t>" style="</a:t>
            </a:r>
            <a:r>
              <a:rPr lang="en-US" altLang="zh-CN" dirty="0">
                <a:solidFill>
                  <a:srgbClr val="0070C0"/>
                </a:solidFill>
              </a:rPr>
              <a:t>width: 100</a:t>
            </a:r>
            <a:r>
              <a:rPr lang="en-US" altLang="zh-CN" dirty="0" smtClean="0">
                <a:solidFill>
                  <a:srgbClr val="0070C0"/>
                </a:solidFill>
              </a:rPr>
              <a:t>%;</a:t>
            </a:r>
            <a:r>
              <a:rPr lang="en-US" altLang="zh-CN" dirty="0" smtClean="0">
                <a:solidFill>
                  <a:srgbClr val="00B050"/>
                </a:solidFill>
              </a:rPr>
              <a:t>"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  &lt;/</a:t>
            </a:r>
            <a:r>
              <a:rPr lang="en-US" altLang="zh-CN" dirty="0">
                <a:solidFill>
                  <a:srgbClr val="FFFF00"/>
                </a:solidFill>
              </a:rPr>
              <a:t>td&gt;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&lt;/</a:t>
            </a:r>
            <a:r>
              <a:rPr lang="en-US" altLang="zh-CN" dirty="0" err="1">
                <a:solidFill>
                  <a:srgbClr val="FFFF00"/>
                </a:solidFill>
              </a:rPr>
              <a:t>tr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&lt;/</a:t>
            </a:r>
            <a:r>
              <a:rPr lang="en-US" altLang="zh-CN" dirty="0">
                <a:solidFill>
                  <a:srgbClr val="FFFF00"/>
                </a:solidFill>
              </a:rPr>
              <a:t>table&gt;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69" y="1174025"/>
            <a:ext cx="2761905" cy="1542857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40BD1C70-681F-41AC-8E0A-42BE9DCD5BCE}"/>
              </a:ext>
            </a:extLst>
          </p:cNvPr>
          <p:cNvSpPr/>
          <p:nvPr/>
        </p:nvSpPr>
        <p:spPr>
          <a:xfrm>
            <a:off x="305903" y="5524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表格用来布局</a:t>
            </a:r>
            <a:endParaRPr lang="zh-CN" altLang="en-US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76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虚尾箭头 2"/>
          <p:cNvSpPr/>
          <p:nvPr/>
        </p:nvSpPr>
        <p:spPr>
          <a:xfrm>
            <a:off x="732790" y="16586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虚尾箭头 3"/>
          <p:cNvSpPr/>
          <p:nvPr/>
        </p:nvSpPr>
        <p:spPr>
          <a:xfrm>
            <a:off x="732790" y="2308860"/>
            <a:ext cx="979170" cy="485775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362585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虚尾箭头 6"/>
          <p:cNvSpPr/>
          <p:nvPr/>
        </p:nvSpPr>
        <p:spPr>
          <a:xfrm>
            <a:off x="732790" y="433641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13112" y="4361815"/>
            <a:ext cx="258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ASP.NET </a:t>
            </a:r>
            <a:r>
              <a:rPr lang="zh-CN" altLang="zh-CN" sz="2400" dirty="0"/>
              <a:t>中的表单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122805" y="3638550"/>
            <a:ext cx="454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替换</a:t>
            </a:r>
            <a:r>
              <a:rPr lang="en-US" altLang="zh-CN" sz="2400" dirty="0">
                <a:sym typeface="+mn-ea"/>
              </a:rPr>
              <a:t>HTML </a:t>
            </a:r>
            <a:r>
              <a:rPr lang="zh-CN" altLang="en-US" sz="2400" dirty="0">
                <a:sym typeface="+mn-ea"/>
              </a:rPr>
              <a:t>标签为 </a:t>
            </a:r>
            <a:r>
              <a:rPr lang="en-US" altLang="zh-CN" sz="2400" dirty="0">
                <a:sym typeface="+mn-ea"/>
              </a:rPr>
              <a:t>ASP.NET </a:t>
            </a:r>
            <a:r>
              <a:rPr lang="zh-CN" altLang="en-US" sz="2400" dirty="0">
                <a:sym typeface="+mn-ea"/>
              </a:rPr>
              <a:t>控件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3681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Visual Studio 的安装和使用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197735" y="167132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回顾上节课内容</a:t>
            </a:r>
          </a:p>
        </p:txBody>
      </p:sp>
      <p:sp>
        <p:nvSpPr>
          <p:cNvPr id="13" name="虚尾箭头 12"/>
          <p:cNvSpPr/>
          <p:nvPr/>
        </p:nvSpPr>
        <p:spPr>
          <a:xfrm>
            <a:off x="732790" y="1671320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97735" y="297878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/>
              <a:t>静态网页和动态网页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7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014" y="1748441"/>
            <a:ext cx="7474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用于</a:t>
            </a:r>
            <a:r>
              <a:rPr lang="en-US" altLang="zh-CN" sz="2000" dirty="0" smtClean="0"/>
              <a:t>ASP.NET</a:t>
            </a:r>
            <a:r>
              <a:rPr lang="zh-CN" altLang="en-US" sz="2000" dirty="0" smtClean="0"/>
              <a:t>网站后端</a:t>
            </a:r>
            <a:r>
              <a:rPr lang="zh-CN" altLang="en-US" sz="2000" dirty="0"/>
              <a:t>编程开发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/>
              <a:t>是一</a:t>
            </a:r>
            <a:r>
              <a:rPr lang="zh-CN" altLang="en-US" sz="2000" dirty="0" smtClean="0"/>
              <a:t>个集成的开发环境，</a:t>
            </a:r>
            <a:endParaRPr lang="en-US" altLang="zh-CN" sz="2000" dirty="0" smtClean="0"/>
          </a:p>
          <a:p>
            <a:r>
              <a:rPr lang="zh-CN" altLang="en-US" sz="2000" dirty="0" smtClean="0"/>
              <a:t>可进行代码编辑、网站调试等，</a:t>
            </a:r>
            <a:endParaRPr lang="en-US" altLang="zh-CN" sz="2000" dirty="0"/>
          </a:p>
          <a:p>
            <a:r>
              <a:rPr lang="zh-CN" altLang="en-US" sz="2000" dirty="0" smtClean="0"/>
              <a:t>是编程</a:t>
            </a:r>
            <a:r>
              <a:rPr lang="zh-CN" altLang="en-US" sz="2000" dirty="0"/>
              <a:t>部要掌握的</a:t>
            </a:r>
            <a:r>
              <a:rPr lang="zh-CN" altLang="en-US" sz="2000" dirty="0"/>
              <a:t>核心</a:t>
            </a:r>
            <a:r>
              <a:rPr lang="zh-CN" altLang="en-US" sz="2000" dirty="0" smtClean="0"/>
              <a:t>软件之一。</a:t>
            </a:r>
            <a:endParaRPr lang="en-US" altLang="zh-CN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4" y="725761"/>
            <a:ext cx="707886" cy="7078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85900" y="725761"/>
            <a:ext cx="3329801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  Visual Studio</a:t>
            </a:r>
            <a:endParaRPr lang="zh-CN" alt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930414" y="4156115"/>
            <a:ext cx="747458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下载地址及安装教程：</a:t>
            </a:r>
            <a:endParaRPr lang="en-US" altLang="zh-CN" sz="24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zh-CN" dirty="0"/>
          </a:p>
          <a:p>
            <a:r>
              <a:rPr lang="en-US" altLang="zh-CN" sz="2000" dirty="0" smtClean="0">
                <a:hlinkClick r:id="rId4"/>
              </a:rPr>
              <a:t>http</a:t>
            </a:r>
            <a:r>
              <a:rPr lang="en-US" altLang="zh-CN" sz="2000" dirty="0">
                <a:hlinkClick r:id="rId4"/>
              </a:rPr>
              <a:t>://tutorial.yowfung.cn/02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239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817" y="589448"/>
            <a:ext cx="763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新建一个空网站</a:t>
            </a:r>
            <a:endParaRPr lang="en-US" altLang="zh-CN" sz="24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7" y="1397319"/>
            <a:ext cx="3142857" cy="51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0215" y="1397319"/>
            <a:ext cx="4018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注：这里的创建步骤可能跟上一页链接里的教程不太一样，两种方法都是可以的。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74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1639</Words>
  <Application>Microsoft Office PowerPoint</Application>
  <PresentationFormat>On-screen Show (4:3)</PresentationFormat>
  <Paragraphs>264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Microsoft JhengHei</vt:lpstr>
      <vt:lpstr>Microsoft YaHei UI</vt:lpstr>
      <vt:lpstr>Myriad Set Pro</vt:lpstr>
      <vt:lpstr>等线</vt:lpstr>
      <vt:lpstr>苹方 中等</vt:lpstr>
      <vt:lpstr>宋体</vt:lpstr>
      <vt:lpstr>微软雅黑</vt:lpstr>
      <vt:lpstr>新宋体</vt:lpstr>
      <vt:lpstr>Arial</vt:lpstr>
      <vt:lpstr>Calibri</vt:lpstr>
      <vt:lpstr>Calibri Light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张惠烽</cp:lastModifiedBy>
  <cp:revision>79</cp:revision>
  <dcterms:created xsi:type="dcterms:W3CDTF">2015-05-05T08:02:00Z</dcterms:created>
  <dcterms:modified xsi:type="dcterms:W3CDTF">2017-10-21T11:57:25Z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2052-10.1.0.6569</vt:lpwstr>
  </property>
</Properties>
</file>