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8"/>
  </p:notesMasterIdLst>
  <p:sldIdLst>
    <p:sldId id="257" r:id="rId2"/>
    <p:sldId id="258" r:id="rId3"/>
    <p:sldId id="259" r:id="rId4"/>
    <p:sldId id="335" r:id="rId5"/>
    <p:sldId id="256" r:id="rId6"/>
    <p:sldId id="286" r:id="rId7"/>
    <p:sldId id="262" r:id="rId8"/>
    <p:sldId id="336" r:id="rId9"/>
    <p:sldId id="26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4" r:id="rId27"/>
    <p:sldId id="330" r:id="rId28"/>
    <p:sldId id="331" r:id="rId29"/>
    <p:sldId id="332" r:id="rId30"/>
    <p:sldId id="333" r:id="rId31"/>
    <p:sldId id="337" r:id="rId32"/>
    <p:sldId id="338" r:id="rId33"/>
    <p:sldId id="339" r:id="rId34"/>
    <p:sldId id="340" r:id="rId35"/>
    <p:sldId id="341" r:id="rId36"/>
    <p:sldId id="34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0FD9-F750-482A-9463-C4E7ED3E4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1EC16-8F8C-427E-A5A2-30CF06620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05EBD-2E6E-48A1-9E8D-9C0A32B4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5F92F-1077-4198-AD32-45DC80A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E38C3-4320-4D64-8DEB-36E5D79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D8BF1-F8BB-402B-A597-FA08F368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C22F2-39A4-4539-BF21-7EE04FC2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F5CBC-6E20-4EC0-A095-4798CCF9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D5AA9-7067-4B11-BB18-CA36B22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F2920-3871-4211-AF76-6C7E6B99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966E0-D064-47FC-AECD-1273F3873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9136B-0787-4811-AFE4-1D79D543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79069-1746-4299-885A-31AEF2E2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DCE3D-B0CB-486F-94B0-B06BA3A6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6362D-945C-4754-A6A0-DA725A97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1280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0D790-8754-48FF-94BC-1C70B0B3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93376-D7C6-4268-B14E-3C9D68CA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19ABA-A09F-48C2-927D-C11073CD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6F61A-CAD8-4667-A6F8-0D65E7FE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F3273-630D-4646-8A39-AB25517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3B98-8F03-437E-9B8B-1DA28AB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A4269-90D3-4C75-AE1A-8889ED15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10100-62F2-46BD-86A3-F1BD39AF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6ED9B-EA80-4C68-A83A-98E2AD0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B2481-B784-481E-A4E3-D59C9E23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EB97A-8E92-4FF3-A9F7-7C0F8CFC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9FF7C-B3A1-439E-BBBA-E137CE7A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A5E29-42F9-4B86-8216-BB847E05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B69C4-5909-4590-A11C-BFB1D460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F8FD1-5F8C-41B1-85A1-91EAB132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A4429-7E8E-4B39-90E2-8F9083C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AACC-4BDF-48D9-9A56-33EFC6A1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FCD89-65EE-4D4F-A16F-A29A82BB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ABF65-2532-4DB3-97F1-528323DD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D4D7B-801D-46DB-AAE4-113BBE694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6866DF-FF0C-45E0-9DC4-4E50C3BC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87FBB-B0B9-4005-92E1-DE2077F0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9E8F5-9F4C-450A-B9DA-A95C6651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F11C33-3CD2-4A39-9410-0267391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2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E3A0-9EA2-4012-948C-82A9AADA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F08EE-EACB-42C0-8DD2-655800C9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290D4-A9C8-4882-A723-BA222DA9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7082A3-1727-47C7-A54C-9B6E0283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0DC6E-37A7-4F2C-BB18-23937216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1339DE-155B-42CD-BC49-9E5DF2A1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7F3B9-F2E5-41CC-B8D0-6F48A17E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DFE4-DFCE-4858-BA4D-D4BF0E1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87F41-BCE5-4BE7-82C6-1E5FD0FB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FEB7F-7FFA-4CDF-8F13-7B28BFF4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E460A-BEF0-4264-B936-20CD1D5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4C6E4-AE82-43CD-B7B0-35288A88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8C015-9CDD-4BDE-A6E7-DF536F34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26D3-4980-42FA-A422-D971DC27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BC145-DC2A-438C-850D-0127D565A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7F46D-F3FC-491C-8F42-67C78F33F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617AF-B124-48AB-84F7-99435070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8EFE8-43F0-4BD6-9ABF-1DA228E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AD30E-6BD4-49EF-A98E-60D1B50A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01BC2B-4647-46ED-81F9-1CB04344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CE0B6-FFF6-44CC-84A5-5AE755F5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4F91-CD25-449E-95B1-262EE9D77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E6672-B3DF-4127-842B-9C4C3491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9929A-B30E-4551-B269-77306567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6225" y="2438400"/>
            <a:ext cx="3816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4000" dirty="0" err="1">
                <a:solidFill>
                  <a:srgbClr val="0685CC"/>
                </a:solidFill>
                <a:sym typeface="+mn-ea"/>
              </a:rPr>
              <a:t>网园资讯工作室</a:t>
            </a:r>
            <a:endParaRPr lang="zh-CN" altLang="en-US" sz="4000" dirty="0" err="1">
              <a:solidFill>
                <a:srgbClr val="0685CC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250" y="3244215"/>
            <a:ext cx="3669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err="1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Wangyuan</a:t>
            </a:r>
            <a:r>
              <a:rPr sz="2800" dirty="0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 Info Studio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891" y="650982"/>
            <a:ext cx="8697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HTML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&lt;input name="xxx" type="text" id="xxx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</a:t>
            </a:r>
            <a:endParaRPr lang="en-US" altLang="zh-CN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Asp.net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asp:TextBox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="server" ID="xxx"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TextMode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SingleLine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"&gt;&lt;/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asp:TextBox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891" y="196530"/>
            <a:ext cx="70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文本输入框</a:t>
            </a:r>
          </a:p>
        </p:txBody>
      </p:sp>
      <p:sp>
        <p:nvSpPr>
          <p:cNvPr id="7" name="矩形 6"/>
          <p:cNvSpPr/>
          <p:nvPr/>
        </p:nvSpPr>
        <p:spPr>
          <a:xfrm>
            <a:off x="267891" y="3865669"/>
            <a:ext cx="8876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HTML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&lt;input type="submit" name="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value="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提交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id="</a:t>
            </a:r>
            <a:r>
              <a:rPr lang="en-US" altLang="zh-CN" b="1" dirty="0" err="1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class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btn-lg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</a:t>
            </a:r>
            <a:endParaRPr lang="en-US" altLang="zh-CN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Asp.net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asp:Button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="server" ID="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CssClass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btn-lg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Text="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提交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91" y="3528785"/>
            <a:ext cx="70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按钮</a:t>
            </a:r>
          </a:p>
        </p:txBody>
      </p:sp>
      <p:sp>
        <p:nvSpPr>
          <p:cNvPr id="9" name="文本框 4"/>
          <p:cNvSpPr txBox="1"/>
          <p:nvPr/>
        </p:nvSpPr>
        <p:spPr>
          <a:xfrm>
            <a:off x="6038850" y="9525"/>
            <a:ext cx="3033395" cy="1341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Asp.net </a:t>
            </a:r>
            <a:endParaRPr lang="en-US" altLang="zh-CN" sz="28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控件转换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891" y="650982"/>
            <a:ext cx="887610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HTML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&lt;input id="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type="radio" name="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value="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&lt;label for="</a:t>
            </a:r>
            <a:r>
              <a:rPr lang="en-US" altLang="zh-CN" b="1" dirty="0" err="1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for=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</a:t>
            </a:r>
            <a:r>
              <a:rPr lang="en-US" altLang="zh-CN" b="1" dirty="0" err="1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男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Asp.net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asp:RadioButton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="server" ID="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Text="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男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891" y="196530"/>
            <a:ext cx="70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单选输入框</a:t>
            </a:r>
          </a:p>
        </p:txBody>
      </p:sp>
      <p:sp>
        <p:nvSpPr>
          <p:cNvPr id="7" name="矩形 6"/>
          <p:cNvSpPr/>
          <p:nvPr/>
        </p:nvSpPr>
        <p:spPr>
          <a:xfrm>
            <a:off x="267891" y="3865669"/>
            <a:ext cx="887610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HTML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&lt;input id="Box" type="checkbox" name="Box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label for="Box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for= 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"Box"&gt;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篮球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Asp.net </a:t>
            </a:r>
            <a:r>
              <a:rPr lang="zh-CN" altLang="en-US" sz="2400" dirty="0">
                <a:solidFill>
                  <a:srgbClr val="29CB99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asp:CheckBox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="server" ID="Box" Text="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篮球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91" y="3476533"/>
            <a:ext cx="70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</a:rPr>
              <a:t>复选框</a:t>
            </a:r>
          </a:p>
        </p:txBody>
      </p:sp>
      <p:sp>
        <p:nvSpPr>
          <p:cNvPr id="9" name="文本框 4"/>
          <p:cNvSpPr txBox="1"/>
          <p:nvPr/>
        </p:nvSpPr>
        <p:spPr>
          <a:xfrm>
            <a:off x="6038850" y="9525"/>
            <a:ext cx="3033395" cy="1341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Asp.net </a:t>
            </a:r>
            <a:endParaRPr lang="en-US" altLang="zh-CN" sz="28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控件转换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3425" y="2984500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41680" y="234632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温习控件装换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安装问题</a:t>
            </a:r>
            <a:r>
              <a:rPr lang="en-US" altLang="zh-CN" sz="2400" dirty="0"/>
              <a:t>	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497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/>
              <a:t>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25366" y="1748879"/>
            <a:ext cx="2539603" cy="949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625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3910" y="3042438"/>
            <a:ext cx="7897862" cy="16294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C#（发音为C Sharp）是由微软公司所开发的一种</a:t>
            </a:r>
            <a:r>
              <a:rPr kumimoji="0" lang="zh-CN" altLang="en-US" sz="253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面向对象</a:t>
            </a:r>
            <a:r>
              <a:rPr kumimoji="0" lang="zh-CN" altLang="en-US" sz="253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，且运行于.NET Framework之上的高级程序设计语言。并且成为ECMA与ISO标准规范。C#看似基于C++写成，但又融入其它语言如Delphi、Java、VB等。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pic>
        <p:nvPicPr>
          <p:cNvPr id="2" name="图片 1" descr="~UFW6TLJR0K@L3AFLL~HIJ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61" y="866180"/>
            <a:ext cx="7521922" cy="593824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1066" y="2670269"/>
            <a:ext cx="4037558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708" y="4359320"/>
            <a:ext cx="5495776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1066" y="5265683"/>
            <a:ext cx="3415605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066" y="5683816"/>
            <a:ext cx="3587055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1066" y="6045691"/>
            <a:ext cx="3200846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78238" y="2714273"/>
            <a:ext cx="1468934" cy="370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.......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整数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59686" y="4259268"/>
            <a:ext cx="1410444" cy="670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......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浮点数</a:t>
            </a: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小数</a:t>
            </a: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38451" y="5324197"/>
            <a:ext cx="1602879" cy="370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.......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一个字母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246959" y="5728043"/>
            <a:ext cx="3565178" cy="370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.....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一个单词或者一句话</a:t>
            </a: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可中文</a:t>
            </a: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91545" y="6106215"/>
            <a:ext cx="1597968" cy="370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......</a:t>
            </a:r>
            <a:r>
              <a:rPr kumimoji="0" lang="zh-CN" altLang="en-US" sz="197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是否正确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3426" y="4184258"/>
            <a:ext cx="369689" cy="84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单双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31604" y="224646"/>
            <a:ext cx="2252067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10173" y="232906"/>
            <a:ext cx="2664619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375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变量的作用域</a:t>
            </a:r>
            <a:endParaRPr kumimoji="0" lang="zh-CN" altLang="en-US" sz="3375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348" y="1220995"/>
            <a:ext cx="6761113" cy="43548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变量的作用域是指可以使用该变量的代码区域。一般情况下，确定作用域有如下规则。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　　A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、只要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变量所属的类在某个作用域内，其字段（也叫做 成员变量）也在该作用域中。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　　B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、局部变量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存在于声明该变量的块语句或方法结束的大括号之前的作用域。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　　C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、在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for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、while循环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中声明的变量，只存在于该循环体内。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10173" y="280233"/>
            <a:ext cx="3168700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显示类型转换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71663" y="1157829"/>
            <a:ext cx="1614041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命令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458" y="1674763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Convert.ToBoolean(val)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133" y="2132058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Convert.ToByte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7922" y="2589258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Convert.ToChar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0088" y="3074140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Convert.ToDouble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1500" y="3531340"/>
            <a:ext cx="3839319" cy="45656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Convert.ToInt16(</a:t>
            </a: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6858" y="3988540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Convert.ToInt32(</a:t>
            </a:r>
            <a:r>
              <a:rPr kumimoji="0" lang="en-US" altLang="zh-CN" sz="253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4363" y="4414486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Convert.ToSingle(val)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9720" y="4871686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Convert.ToString(val)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6161" y="5318170"/>
            <a:ext cx="383931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Convert.ToUInt32(val)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19056" y="1158051"/>
            <a:ext cx="1962745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结果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19056" y="1675080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bool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002982" y="2132280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byte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13698" y="2617162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char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44964" y="3074362"/>
            <a:ext cx="2274391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double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113711" y="3531562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short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74407" y="3988762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02995" y="4414709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float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167289" y="4871909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string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072188" y="5318393"/>
            <a:ext cx="217973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转换为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uint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11609" y="3506242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/>
          <p:nvPr/>
        </p:nvCxnSpPr>
        <p:spPr>
          <a:xfrm>
            <a:off x="893" y="3068687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接连接符 43"/>
          <p:cNvCxnSpPr/>
          <p:nvPr/>
        </p:nvCxnSpPr>
        <p:spPr>
          <a:xfrm>
            <a:off x="8037" y="2616845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连接符 44"/>
          <p:cNvCxnSpPr/>
          <p:nvPr/>
        </p:nvCxnSpPr>
        <p:spPr>
          <a:xfrm>
            <a:off x="-2679" y="2131963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连接符 45"/>
          <p:cNvCxnSpPr/>
          <p:nvPr/>
        </p:nvCxnSpPr>
        <p:spPr>
          <a:xfrm>
            <a:off x="-11609" y="3977729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/>
          <p:nvPr/>
        </p:nvCxnSpPr>
        <p:spPr>
          <a:xfrm>
            <a:off x="-6697" y="4419749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/>
          <p:cNvCxnSpPr/>
          <p:nvPr/>
        </p:nvCxnSpPr>
        <p:spPr>
          <a:xfrm>
            <a:off x="-2679" y="4871591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连接符 48"/>
          <p:cNvCxnSpPr/>
          <p:nvPr/>
        </p:nvCxnSpPr>
        <p:spPr>
          <a:xfrm>
            <a:off x="-2679" y="5328791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/>
          <p:cNvCxnSpPr/>
          <p:nvPr/>
        </p:nvCxnSpPr>
        <p:spPr>
          <a:xfrm>
            <a:off x="1339" y="5775275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连接符 50"/>
          <p:cNvCxnSpPr/>
          <p:nvPr/>
        </p:nvCxnSpPr>
        <p:spPr>
          <a:xfrm>
            <a:off x="-11609" y="1642616"/>
            <a:ext cx="91417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连接符 51"/>
          <p:cNvCxnSpPr/>
          <p:nvPr/>
        </p:nvCxnSpPr>
        <p:spPr>
          <a:xfrm>
            <a:off x="5153323" y="1195239"/>
            <a:ext cx="21431" cy="4589859"/>
          </a:xfrm>
          <a:prstGeom prst="line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animBg="1"/>
      <p:bldP spid="34" grpId="1" bldLvl="0" animBg="1"/>
      <p:bldP spid="35" grpId="0" animBg="1"/>
      <p:bldP spid="35" grpId="1" bldLvl="0" animBg="1"/>
      <p:bldP spid="36" grpId="0" animBg="1"/>
      <p:bldP spid="36" grpId="1" bldLvl="0" animBg="1"/>
      <p:bldP spid="37" grpId="0" animBg="1"/>
      <p:bldP spid="37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60116" y="219289"/>
            <a:ext cx="3153073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运算符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5" y="866626"/>
            <a:ext cx="2519958" cy="3786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95" y="4734967"/>
            <a:ext cx="2519958" cy="2043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27" y="866180"/>
            <a:ext cx="4532263" cy="3786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154" y="4734967"/>
            <a:ext cx="2260104" cy="20435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19127" y="6318786"/>
            <a:ext cx="1946672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658" y="2632765"/>
            <a:ext cx="1731913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60116" y="219289"/>
            <a:ext cx="3153073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运算符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0" y="866180"/>
            <a:ext cx="6342757" cy="3922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0" y="5014466"/>
            <a:ext cx="6342311" cy="1490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6820" y="3142044"/>
            <a:ext cx="4279106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60116" y="219289"/>
            <a:ext cx="3153073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数组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20776" y="866274"/>
            <a:ext cx="4032200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以下述方式声明数组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60972" y="1762815"/>
            <a:ext cx="3887093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&lt;baseType&gt;[ ] &lt;name&gt;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79328" y="2761184"/>
            <a:ext cx="1522958" cy="161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baseType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表示类型，如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int,string...</a:t>
            </a:r>
            <a:endParaRPr kumimoji="0" lang="zh-CN" altLang="en-US" sz="2530" b="1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1193" y="2761025"/>
            <a:ext cx="1351508" cy="1227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name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表示数组名称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235226" y="2106513"/>
            <a:ext cx="151875" cy="7130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17157" y="2111871"/>
            <a:ext cx="107603" cy="76125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5510" y="22415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685CC"/>
                </a:solidFill>
                <a:sym typeface="+mn-ea"/>
              </a:rPr>
              <a:t>编程部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4210" y="3292475"/>
            <a:ext cx="2722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第三次培训</a:t>
            </a:r>
            <a:endParaRPr lang="zh-CN" altLang="en-US" sz="4000"/>
          </a:p>
        </p:txBody>
      </p:sp>
      <p:pic>
        <p:nvPicPr>
          <p:cNvPr id="2" name="图片 1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9438" y="280011"/>
            <a:ext cx="3153073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375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数组示例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216" y="1366560"/>
            <a:ext cx="336202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int[] array1 = new int[5];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34" y="866497"/>
            <a:ext cx="2241798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仅定义：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817" y="1923996"/>
            <a:ext cx="2728913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定义并赋值：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321" y="2381419"/>
            <a:ext cx="5919043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 int[] array2 = new int[] { 1, 3, 5, 7, 9 };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619720" y="3118247"/>
          <a:ext cx="6416040" cy="26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latin typeface="华文楷体" panose="02010600040101010101" charset="-122"/>
                          <a:ea typeface="华文楷体" panose="02010600040101010101" charset="-122"/>
                        </a:rPr>
                        <a:t>1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latin typeface="华文楷体" panose="02010600040101010101" charset="-122"/>
                          <a:ea typeface="华文楷体" panose="02010600040101010101" charset="-122"/>
                        </a:rPr>
                        <a:t>3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latin typeface="华文楷体" panose="02010600040101010101" charset="-122"/>
                          <a:ea typeface="华文楷体" panose="02010600040101010101" charset="-122"/>
                        </a:rPr>
                        <a:t>5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latin typeface="华文楷体" panose="02010600040101010101" charset="-122"/>
                          <a:ea typeface="华文楷体" panose="02010600040101010101" charset="-122"/>
                        </a:rPr>
                        <a:t>7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latin typeface="华文楷体" panose="02010600040101010101" charset="-122"/>
                          <a:ea typeface="华文楷体" panose="02010600040101010101" charset="-122"/>
                        </a:rPr>
                        <a:t>9</a:t>
                      </a:r>
                    </a:p>
                  </a:txBody>
                  <a:tcPr marL="64293" marR="64293" marT="32146" marB="321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3289697" y="2683097"/>
            <a:ext cx="0" cy="370136"/>
          </a:xfrm>
          <a:prstGeom prst="straightConnector1">
            <a:avLst/>
          </a:prstGeom>
          <a:noFill/>
          <a:ln w="44450" cap="flat">
            <a:solidFill>
              <a:srgbClr val="0685CC"/>
            </a:solidFill>
            <a:prstDash val="solid"/>
            <a:miter lim="400000"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-114746" y="3648095"/>
            <a:ext cx="5174307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int[] array3 = { 1, 3, 5, 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7,9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};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262908" y="3431232"/>
            <a:ext cx="26789" cy="321469"/>
          </a:xfrm>
          <a:prstGeom prst="straightConnector1">
            <a:avLst/>
          </a:prstGeom>
          <a:noFill/>
          <a:ln w="38100" cap="flat">
            <a:solidFill>
              <a:srgbClr val="0685CC"/>
            </a:solidFill>
            <a:prstDash val="solid"/>
            <a:miter lim="400000"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-16073" y="4149626"/>
            <a:ext cx="9125694" cy="37505"/>
          </a:xfrm>
          <a:prstGeom prst="lin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/>
          <p:cNvSpPr txBox="1"/>
          <p:nvPr/>
        </p:nvSpPr>
        <p:spPr>
          <a:xfrm>
            <a:off x="-92422" y="4187225"/>
            <a:ext cx="2562820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二维数组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600" y="4712291"/>
            <a:ext cx="7850088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仅定义：int[ , ] multiDimensionalArray1 = new int[2, 3];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-95994" y="5169714"/>
            <a:ext cx="3255318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定义并赋值：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1133" y="5626914"/>
            <a:ext cx="7463879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int[,] multiDimensionalArray2 = { { 1, 2, 3 }, { 4, 5, 6 } };</a:t>
            </a:r>
          </a:p>
        </p:txBody>
      </p:sp>
      <p:graphicFrame>
        <p:nvGraphicFramePr>
          <p:cNvPr id="25" name="表格 24"/>
          <p:cNvGraphicFramePr/>
          <p:nvPr/>
        </p:nvGraphicFramePr>
        <p:xfrm>
          <a:off x="1097905" y="6083796"/>
          <a:ext cx="6400165" cy="53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1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2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3</a:t>
                      </a:r>
                    </a:p>
                  </a:txBody>
                  <a:tcPr marL="64293" marR="64293" marT="32146" marB="321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4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5</a:t>
                      </a:r>
                    </a:p>
                  </a:txBody>
                  <a:tcPr marL="64293" marR="64293" marT="32146" marB="321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65" b="1">
                          <a:solidFill>
                            <a:srgbClr val="000000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6</a:t>
                      </a:r>
                    </a:p>
                  </a:txBody>
                  <a:tcPr marL="64293" marR="64293" marT="32146" marB="321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4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385" y="982180"/>
            <a:ext cx="2163216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if </a:t>
            </a: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4384" y="1570409"/>
            <a:ext cx="6513147" cy="318683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if(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条件</a:t>
            </a:r>
            <a:r>
              <a:rPr kumimoji="0" lang="en-US" altLang="zh-CN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{  </a:t>
            </a:r>
            <a:endParaRPr kumimoji="0" lang="en-US" altLang="zh-CN" sz="253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        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条件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成立时执行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此处语句；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     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 else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{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530" b="1" dirty="0"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不成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立时执行此处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语句；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3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0747" y="5216977"/>
            <a:ext cx="2429321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三目运算符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94384" y="5821702"/>
            <a:ext cx="4798814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条件</a:t>
            </a: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?</a:t>
            </a: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为真执行</a:t>
            </a: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:</a:t>
            </a:r>
            <a:r>
              <a:rPr kumimoji="0" lang="zh-CN" altLang="en-US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为假时执行</a:t>
            </a:r>
            <a:r>
              <a:rPr kumimoji="0" lang="en-US" altLang="zh-CN" sz="3095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266355" y="5821702"/>
            <a:ext cx="273248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3625" y="5867243"/>
            <a:ext cx="208955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67723" y="5869922"/>
            <a:ext cx="225475" cy="4597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807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7645" y="763918"/>
            <a:ext cx="2142309" cy="5484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t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095" dirty="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switch</a:t>
            </a:r>
            <a:r>
              <a:rPr lang="zh-CN" altLang="en-US" sz="3095" dirty="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语句</a:t>
            </a:r>
            <a:endParaRPr kumimoji="0" lang="zh-CN" altLang="en-US" sz="309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645" y="1312336"/>
            <a:ext cx="7647850" cy="8508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switch 语句是一个控制语句，用于从候选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列表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中选择一个要执行的开关部分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。</a:t>
            </a:r>
            <a:endParaRPr kumimoji="0" lang="zh-CN" altLang="en-US" sz="253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645" y="2296295"/>
            <a:ext cx="7304586" cy="3519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switch(</a:t>
            </a: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表达式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{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case </a:t>
            </a: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常量表达式 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1 :	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语句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1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	break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case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常量表达式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2 :	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语句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2;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break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;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.............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case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常量表达式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n :	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语句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n;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break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;</a:t>
            </a:r>
            <a:endParaRPr kumimoji="0" lang="en-US" altLang="zh-CN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default :	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默认语句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	break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6590556" y="3512339"/>
            <a:ext cx="214313" cy="45974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80878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3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074" y="866180"/>
            <a:ext cx="1835150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5718" tIns="35718" rIns="35718" bIns="35718" numCol="1" spcCol="38100" rtlCol="0" anchor="t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095" dirty="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switch</a:t>
            </a:r>
            <a:r>
              <a:rPr lang="zh-CN" altLang="en-US" sz="3095" dirty="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语句</a:t>
            </a:r>
            <a:endParaRPr kumimoji="0" lang="zh-CN" altLang="en-US" sz="3095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073" y="1742013"/>
            <a:ext cx="4955830" cy="41347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 </a:t>
            </a:r>
            <a:r>
              <a:rPr kumimoji="0" lang="en-US" altLang="zh-CN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value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= 1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switch 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value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{</a:t>
            </a:r>
            <a:endParaRPr kumimoji="0" lang="zh-CN" altLang="en-US" sz="2400" b="1" i="0" u="none" strike="noStrike" cap="none" spc="0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case 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1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: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Response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.Write(1)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  <a:r>
              <a:rPr kumimoji="0" lang="en-US" altLang="zh-CN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break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case 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2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: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Response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.Write(2)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  <a:r>
              <a:rPr kumimoji="0" lang="en-US" altLang="zh-CN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break;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default:</a:t>
            </a:r>
            <a:endParaRPr kumimoji="0" lang="en-US" altLang="zh-CN" sz="2400" b="1" i="0" u="none" strike="noStrike" cap="none" spc="0" normalizeH="0" baseline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Response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.Write('n')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 </a:t>
            </a:r>
            <a:r>
              <a:rPr kumimoji="0" lang="zh-CN" altLang="en-US" sz="2400" b="1" i="0" u="none" strike="noStrike" cap="none" spc="0" normalizeH="0" baseline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break</a:t>
            </a: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90903" y="1834123"/>
            <a:ext cx="2932484" cy="395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代码讲解：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语句通过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id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与每一个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case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后的值进行比较来执行相应的代码。当没有找到相应的字段进行比较，就会执行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default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语句，然后输出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465" y="866021"/>
            <a:ext cx="2429321" cy="500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循环结构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2330" y="1365925"/>
            <a:ext cx="2233481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while  </a:t>
            </a:r>
            <a:r>
              <a:rPr kumimoji="0" lang="zh-CN" altLang="en-US" sz="309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示例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2331" y="2271030"/>
            <a:ext cx="4040684" cy="26574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int n = 1;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while (n &lt; 6)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{                             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kumimoji="0" lang="en-US" altLang="zh-CN" sz="2800" b="1" i="0" u="none" strike="noStrike" cap="none" spc="0" normalizeH="0" baseline="0" dirty="0" err="1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Response.Write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(n);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535353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n</a:t>
            </a: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++;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1415" y="1769818"/>
            <a:ext cx="3238058" cy="3659882"/>
            <a:chOff x="4840630" y="1777251"/>
            <a:chExt cx="3238058" cy="3659882"/>
          </a:xfrm>
        </p:grpSpPr>
        <p:sp>
          <p:nvSpPr>
            <p:cNvPr id="15" name="流程图: 可选过程 14"/>
            <p:cNvSpPr/>
            <p:nvPr/>
          </p:nvSpPr>
          <p:spPr>
            <a:xfrm>
              <a:off x="5730180" y="1777251"/>
              <a:ext cx="1689050" cy="508952"/>
            </a:xfrm>
            <a:prstGeom prst="flowChartAlternateProcess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7" name="流程图: 决策 16"/>
            <p:cNvSpPr/>
            <p:nvPr/>
          </p:nvSpPr>
          <p:spPr>
            <a:xfrm>
              <a:off x="5755630" y="2697840"/>
              <a:ext cx="1635026" cy="797504"/>
            </a:xfrm>
            <a:prstGeom prst="flowChartDecision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5708749" y="3924891"/>
              <a:ext cx="1785491" cy="459739"/>
            </a:xfrm>
            <a:prstGeom prst="flowChartProcess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20" name="流程图: 可选过程 19"/>
            <p:cNvSpPr/>
            <p:nvPr/>
          </p:nvSpPr>
          <p:spPr>
            <a:xfrm>
              <a:off x="5740896" y="4920857"/>
              <a:ext cx="1710482" cy="516276"/>
            </a:xfrm>
            <a:prstGeom prst="flowChartAlternateProcess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8078688" y="2573089"/>
              <a:ext cx="0" cy="156582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6620024" y="2562374"/>
              <a:ext cx="1458664" cy="5358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306467" y="3109317"/>
              <a:ext cx="10716" cy="2075259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文本框 28"/>
            <p:cNvSpPr txBox="1"/>
            <p:nvPr/>
          </p:nvSpPr>
          <p:spPr>
            <a:xfrm>
              <a:off x="5971282" y="1808803"/>
              <a:ext cx="1233190" cy="456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开始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43179" y="2821940"/>
              <a:ext cx="836265" cy="58547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9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条件表达式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39135" y="3953331"/>
              <a:ext cx="1330077" cy="4140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5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循环语句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44505" y="4928806"/>
              <a:ext cx="1077813" cy="5003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15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结束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8672" y="3394244"/>
              <a:ext cx="879128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true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40630" y="3549104"/>
              <a:ext cx="459740" cy="11206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eaVert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false</a:t>
              </a:r>
            </a:p>
          </p:txBody>
        </p:sp>
        <p:cxnSp>
          <p:nvCxnSpPr>
            <p:cNvPr id="6" name="直接箭头连接符 5"/>
            <p:cNvCxnSpPr>
              <a:endCxn id="20" idx="1"/>
            </p:cNvCxnSpPr>
            <p:nvPr/>
          </p:nvCxnSpPr>
          <p:spPr>
            <a:xfrm>
              <a:off x="5304790" y="5177155"/>
              <a:ext cx="436245" cy="19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1"/>
            </p:cNvCxnSpPr>
            <p:nvPr/>
          </p:nvCxnSpPr>
          <p:spPr>
            <a:xfrm flipH="1">
              <a:off x="5304790" y="3096895"/>
              <a:ext cx="450850" cy="10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8" idx="3"/>
            </p:cNvCxnSpPr>
            <p:nvPr/>
          </p:nvCxnSpPr>
          <p:spPr>
            <a:xfrm flipH="1">
              <a:off x="7494270" y="4147185"/>
              <a:ext cx="572770" cy="76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7" idx="0"/>
            </p:cNvCxnSpPr>
            <p:nvPr/>
          </p:nvCxnSpPr>
          <p:spPr>
            <a:xfrm>
              <a:off x="6570345" y="2336800"/>
              <a:ext cx="3175" cy="3613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572250" y="3524885"/>
              <a:ext cx="3175" cy="3613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  <p:bldLst>
      <p:bldP spid="15" grpId="0" animBg="1"/>
      <p:bldP spid="17" grpId="0" animBg="1"/>
      <p:bldP spid="18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465" y="866021"/>
            <a:ext cx="2429321" cy="500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循环结构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3142" y="1363496"/>
            <a:ext cx="3186256" cy="5484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9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do ...while  </a:t>
            </a:r>
            <a:r>
              <a:rPr kumimoji="0" lang="zh-CN" altLang="en-US" sz="309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示例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53142" y="2380074"/>
            <a:ext cx="4024676" cy="2408158"/>
            <a:chOff x="653142" y="2380074"/>
            <a:chExt cx="4024676" cy="2408158"/>
          </a:xfrm>
        </p:grpSpPr>
        <p:sp>
          <p:nvSpPr>
            <p:cNvPr id="4" name="文本框 3"/>
            <p:cNvSpPr txBox="1"/>
            <p:nvPr/>
          </p:nvSpPr>
          <p:spPr>
            <a:xfrm>
              <a:off x="653142" y="2380074"/>
              <a:ext cx="4024676" cy="240815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 dirty="0" smtClean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int </a:t>
              </a:r>
              <a:r>
                <a:rPr kumimoji="0" lang="zh-CN" altLang="en-US" sz="2530" b="1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x = 0;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do  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{                      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30" b="1" dirty="0" smtClean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	</a:t>
              </a:r>
              <a:r>
                <a:rPr lang="en-US" altLang="zh-CN" sz="2530" b="1" dirty="0" err="1" smtClean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Response.Write</a:t>
              </a:r>
              <a:r>
                <a:rPr lang="en-US" altLang="zh-CN" sz="2530" b="1" dirty="0" smtClean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(</a:t>
              </a:r>
              <a:r>
                <a:rPr lang="zh-CN" altLang="en-US" sz="2530" b="1" dirty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x</a:t>
              </a:r>
              <a:r>
                <a:rPr lang="en-US" altLang="zh-CN" sz="2530" b="1" dirty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);</a:t>
              </a:r>
              <a:r>
                <a:rPr lang="zh-CN" altLang="en-US" sz="2530" b="1" dirty="0">
                  <a:solidFill>
                    <a:srgbClr val="535353"/>
                  </a:solidFill>
                  <a:latin typeface="华文楷体" panose="02010600040101010101" charset="-122"/>
                  <a:ea typeface="华文楷体" panose="02010600040101010101" charset="-122"/>
                  <a:sym typeface="Gill Sans Light"/>
                </a:rPr>
                <a:t> 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 dirty="0" smtClean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	</a:t>
              </a:r>
              <a:r>
                <a:rPr kumimoji="0" lang="zh-CN" altLang="en-US" sz="2530" b="1" i="0" u="none" strike="noStrike" cap="none" spc="0" normalizeH="0" baseline="0" dirty="0" smtClean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x</a:t>
              </a:r>
              <a:r>
                <a:rPr kumimoji="0" lang="zh-CN" altLang="en-US" sz="2530" b="1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++;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 dirty="0" smtClean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} </a:t>
              </a:r>
              <a:r>
                <a:rPr kumimoji="0" lang="zh-CN" altLang="en-US" sz="2530" b="1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while (x &lt; 5);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494238" y="4309593"/>
              <a:ext cx="257621" cy="45974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00650" y="1281270"/>
            <a:ext cx="3517850" cy="4224010"/>
            <a:chOff x="5200650" y="1281270"/>
            <a:chExt cx="3517850" cy="4224010"/>
          </a:xfrm>
        </p:grpSpPr>
        <p:sp>
          <p:nvSpPr>
            <p:cNvPr id="9" name="流程图: 可选过程 8"/>
            <p:cNvSpPr/>
            <p:nvPr/>
          </p:nvSpPr>
          <p:spPr>
            <a:xfrm>
              <a:off x="5208687" y="1281270"/>
              <a:ext cx="2193131" cy="514184"/>
            </a:xfrm>
            <a:prstGeom prst="flowChartAlternateProcess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5208687" y="4986656"/>
              <a:ext cx="2193131" cy="518624"/>
            </a:xfrm>
            <a:prstGeom prst="flowChartAlternateProcess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5208687" y="2402379"/>
              <a:ext cx="2193131" cy="459740"/>
            </a:xfrm>
            <a:prstGeom prst="flowChartProcess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2" name="流程图: 决策 11"/>
            <p:cNvSpPr/>
            <p:nvPr/>
          </p:nvSpPr>
          <p:spPr>
            <a:xfrm>
              <a:off x="5200650" y="3618659"/>
              <a:ext cx="2225278" cy="911469"/>
            </a:xfrm>
            <a:prstGeom prst="flowChartDecision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332875" y="1913533"/>
              <a:ext cx="0" cy="4263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315095" y="2940040"/>
              <a:ext cx="5358" cy="532209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332875" y="4620955"/>
              <a:ext cx="5358" cy="321022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6329363" y="2085082"/>
              <a:ext cx="1533674" cy="10716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841605" y="2090440"/>
              <a:ext cx="16073" cy="1984177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文本框 20"/>
            <p:cNvSpPr txBox="1"/>
            <p:nvPr/>
          </p:nvSpPr>
          <p:spPr>
            <a:xfrm>
              <a:off x="5677942" y="1310080"/>
              <a:ext cx="1254621" cy="45656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开始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29721" y="2447275"/>
              <a:ext cx="1367582" cy="45656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循环语句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10089" y="3693572"/>
              <a:ext cx="1184970" cy="84201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条件表达式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68566" y="5017686"/>
              <a:ext cx="1281410" cy="4565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结束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62390" y="4517599"/>
              <a:ext cx="917079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false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747843" y="2796624"/>
              <a:ext cx="970657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true</a:t>
              </a:r>
            </a:p>
          </p:txBody>
        </p:sp>
        <p:cxnSp>
          <p:nvCxnSpPr>
            <p:cNvPr id="41" name="直接连接符 40"/>
            <p:cNvCxnSpPr>
              <a:endCxn id="12" idx="3"/>
            </p:cNvCxnSpPr>
            <p:nvPr/>
          </p:nvCxnSpPr>
          <p:spPr>
            <a:xfrm flipH="1">
              <a:off x="7425690" y="4074795"/>
              <a:ext cx="3879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592955" y="1152525"/>
            <a:ext cx="4018280" cy="3998595"/>
          </a:xfrm>
          <a:prstGeom prst="rect">
            <a:avLst/>
          </a:prstGeom>
        </p:spPr>
      </p:pic>
      <p:pic>
        <p:nvPicPr>
          <p:cNvPr id="8" name="网园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013" y="169664"/>
            <a:ext cx="699998" cy="6965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465" y="866021"/>
            <a:ext cx="2429321" cy="500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15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循环结构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330" y="1387497"/>
            <a:ext cx="1705460" cy="505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1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for </a:t>
            </a:r>
            <a:r>
              <a:rPr kumimoji="0" lang="zh-CN" altLang="en-US" sz="2815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示例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0630" y="1777251"/>
            <a:ext cx="3246730" cy="3659882"/>
            <a:chOff x="4840630" y="1777251"/>
            <a:chExt cx="3246730" cy="3659882"/>
          </a:xfrm>
        </p:grpSpPr>
        <p:sp>
          <p:nvSpPr>
            <p:cNvPr id="15" name="流程图: 可选过程 14"/>
            <p:cNvSpPr/>
            <p:nvPr/>
          </p:nvSpPr>
          <p:spPr>
            <a:xfrm>
              <a:off x="5730180" y="1777251"/>
              <a:ext cx="1689050" cy="508952"/>
            </a:xfrm>
            <a:prstGeom prst="flowChartAlternateProcess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6550809" y="2326164"/>
              <a:ext cx="3125" cy="482203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流程图: 决策 16"/>
            <p:cNvSpPr/>
            <p:nvPr/>
          </p:nvSpPr>
          <p:spPr>
            <a:xfrm>
              <a:off x="5755630" y="2697840"/>
              <a:ext cx="1635026" cy="797504"/>
            </a:xfrm>
            <a:prstGeom prst="flowChartDecision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5708749" y="3924891"/>
              <a:ext cx="1785491" cy="459739"/>
            </a:xfrm>
            <a:prstGeom prst="flowChartProcess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6685915" y="4441190"/>
              <a:ext cx="6985" cy="424815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流程图: 可选过程 19"/>
            <p:cNvSpPr/>
            <p:nvPr/>
          </p:nvSpPr>
          <p:spPr>
            <a:xfrm>
              <a:off x="5740896" y="4920857"/>
              <a:ext cx="1710482" cy="516276"/>
            </a:xfrm>
            <a:prstGeom prst="flowChartAlternateProcess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7261225" y="4164330"/>
              <a:ext cx="800100" cy="3175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8078470" y="2573020"/>
              <a:ext cx="8890" cy="158242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6620024" y="2562374"/>
              <a:ext cx="1458664" cy="5358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/>
            <p:cNvCxnSpPr>
              <a:stCxn id="30" idx="1"/>
            </p:cNvCxnSpPr>
            <p:nvPr/>
          </p:nvCxnSpPr>
          <p:spPr>
            <a:xfrm flipH="1">
              <a:off x="5307965" y="3114675"/>
              <a:ext cx="835025" cy="1016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306467" y="3109317"/>
              <a:ext cx="10716" cy="2075259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443379" y="5180846"/>
              <a:ext cx="429071" cy="10716"/>
            </a:xfrm>
            <a:prstGeom prst="straightConnector1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文本框 28"/>
            <p:cNvSpPr txBox="1"/>
            <p:nvPr/>
          </p:nvSpPr>
          <p:spPr>
            <a:xfrm>
              <a:off x="5971282" y="1808803"/>
              <a:ext cx="1233190" cy="4565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53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开始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43179" y="2821940"/>
              <a:ext cx="836265" cy="5854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9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条件表达式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39135" y="3953331"/>
              <a:ext cx="1330077" cy="4140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250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循环语句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44505" y="4928806"/>
              <a:ext cx="1077813" cy="5003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15" b="1" i="0" u="none" strike="noStrike" cap="none" spc="0" normalizeH="0" baseline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华文楷体" panose="02010600040101010101" charset="-122"/>
                  <a:ea typeface="华文楷体" panose="02010600040101010101" charset="-122"/>
                  <a:cs typeface="+mn-cs"/>
                  <a:sym typeface="Gill Sans Light"/>
                </a:rPr>
                <a:t>结束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8672" y="3394244"/>
              <a:ext cx="879128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true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40630" y="3549104"/>
              <a:ext cx="459740" cy="112067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eaVert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30" b="1" i="0" u="none" strike="noStrike" cap="none" spc="0" normalizeH="0" baseline="0">
                  <a:ln>
                    <a:noFill/>
                  </a:ln>
                  <a:solidFill>
                    <a:srgbClr val="00B0F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false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2331" y="2161198"/>
            <a:ext cx="4222570" cy="1795682"/>
            <a:chOff x="692331" y="2161198"/>
            <a:chExt cx="4222570" cy="1795682"/>
          </a:xfrm>
        </p:grpSpPr>
        <p:sp>
          <p:nvSpPr>
            <p:cNvPr id="5" name="文本框 4"/>
            <p:cNvSpPr txBox="1"/>
            <p:nvPr/>
          </p:nvSpPr>
          <p:spPr>
            <a:xfrm>
              <a:off x="692331" y="2161198"/>
              <a:ext cx="4222570" cy="179568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t" forceAA="0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for (</a:t>
              </a:r>
              <a:r>
                <a:rPr lang="en-US" altLang="zh-CN" sz="2800" b="1" dirty="0" err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int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 </a:t>
              </a:r>
              <a:r>
                <a:rPr lang="en-US" altLang="zh-CN" sz="2800" b="1" dirty="0" err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i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 = 0; </a:t>
              </a:r>
              <a:r>
                <a:rPr lang="en-US" altLang="zh-CN" sz="2800" b="1" dirty="0" err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i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 &lt;= 10; </a:t>
              </a:r>
              <a:r>
                <a:rPr lang="en-US" altLang="zh-CN" sz="2800" b="1" dirty="0" err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i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++)</a:t>
              </a: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{</a:t>
              </a:r>
              <a:endParaRPr lang="en-US" altLang="zh-CN" sz="28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1" dirty="0" smtClean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	</a:t>
              </a:r>
              <a:r>
                <a:rPr lang="en-US" altLang="zh-CN" sz="2800" b="1" dirty="0" err="1" smtClean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Response.Write</a:t>
              </a:r>
              <a:r>
                <a:rPr lang="en-US" altLang="zh-CN" sz="2800" b="1" dirty="0" smtClean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(</a:t>
              </a:r>
              <a:r>
                <a:rPr lang="en-US" altLang="zh-CN" sz="2800" b="1" dirty="0" err="1" smtClean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i</a:t>
              </a:r>
              <a:r>
                <a:rPr lang="en-US" altLang="zh-CN" sz="2800" b="1" dirty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);</a:t>
              </a:r>
              <a:endParaRPr lang="en-US" altLang="zh-CN" sz="28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 b="1" dirty="0" smtClean="0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}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97790" y="2185277"/>
              <a:ext cx="176808" cy="45974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70389" y="2197699"/>
              <a:ext cx="160734" cy="45974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78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5718" tIns="35718" rIns="35718" bIns="35718" numCol="1" spcCol="38100" rtlCol="0" anchor="ctr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53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  <p:cxnSp>
        <p:nvCxnSpPr>
          <p:cNvPr id="35" name="直接箭头连接符 15"/>
          <p:cNvCxnSpPr/>
          <p:nvPr/>
        </p:nvCxnSpPr>
        <p:spPr>
          <a:xfrm flipH="1">
            <a:off x="6573143" y="3444116"/>
            <a:ext cx="3125" cy="482203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  <p:bldLst>
      <p:bldP spid="15" grpId="0" animBg="1"/>
      <p:bldP spid="17" grpId="0" animBg="1"/>
      <p:bldP spid="18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44527" y="409074"/>
            <a:ext cx="3705374" cy="456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定义函数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(</a:t>
            </a:r>
            <a:r>
              <a:rPr kumimoji="0" lang="zh-CN" altLang="en-US" sz="253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方法</a:t>
            </a:r>
            <a:r>
              <a:rPr kumimoji="0" lang="en-US" altLang="zh-CN" sz="253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1640" y="1056925"/>
            <a:ext cx="8320657" cy="4614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当定义一个方法时，从根本上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说在</a:t>
            </a:r>
            <a:r>
              <a:rPr kumimoji="0" lang="zh-CN" altLang="en-US" sz="253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声明它的结构的</a:t>
            </a:r>
            <a:r>
              <a:rPr kumimoji="0" lang="zh-CN" altLang="en-US" sz="253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元素</a:t>
            </a:r>
            <a:r>
              <a:rPr lang="zh-CN" altLang="en-US" sz="253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。</a:t>
            </a:r>
            <a:endParaRPr kumimoji="0" lang="zh-CN" altLang="en-US" sz="253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cs typeface="+mn-cs"/>
              <a:sym typeface="Gill Sans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2894" y="1836796"/>
            <a:ext cx="8493472" cy="11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&lt;Access Specifier&gt; &lt;Return Type&gt;&lt;MethodName&gt;(Parameter List)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  <a:p>
            <a:pPr defTabSz="584200" hangingPunct="0"/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{</a:t>
            </a:r>
          </a:p>
          <a:p>
            <a:pPr lvl="1" defTabSz="584200" hangingPunct="0"/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Method Body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. . . </a:t>
            </a:r>
            <a:endParaRPr lang="zh-CN" altLang="en-US" b="1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  <a:p>
            <a:pPr defTabSz="584200" hangingPunct="0"/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}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1640" y="3347103"/>
            <a:ext cx="8555980" cy="31498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Access Specifier：</a:t>
            </a: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访问修饰符，这个决定了变量或方法对于另一个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类的</a:t>
            </a: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可见性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。</a:t>
            </a:r>
            <a:endParaRPr kumimoji="0" lang="en-US" altLang="zh-CN" sz="20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  <a:p>
            <a:pPr algn="just" defTabSz="584200" hangingPunct="0"/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Return type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返回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类型，一个方法可以返回一个值。返回类型是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方法返回的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值的数据类型。如果方法不返回任何值，则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返回类型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为 void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  <a:p>
            <a:pPr algn="just" defTabSz="584200" hangingPunct="0"/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Method name：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方法名称，是一个唯一的标识符，且是大小写敏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感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的。它不能与类中声明的其他标识符相同。</a:t>
            </a:r>
          </a:p>
          <a:p>
            <a:pPr algn="just" defTabSz="584200" hangingPunct="0"/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Parameter list：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参数列表，使用圆括号括起来，该参数是用来传递和接收方法的数据。参数列表是指方法的参数类型、顺序和数量。参数是可选的，也就是说，一个方法可能不包含参数。</a:t>
            </a:r>
          </a:p>
          <a:p>
            <a:pPr algn="just" defTabSz="584200" hangingPunct="0"/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Method body：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方法主体，包含了完成任务所需的指令集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Gill Sans Light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sym typeface="Gill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34" y="158948"/>
            <a:ext cx="1971229" cy="7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220" dirty="0">
                <a:solidFill>
                  <a:srgbClr val="0685CC"/>
                </a:solidFill>
                <a:latin typeface="华文楷体" panose="02010600040101010101" charset="-122"/>
                <a:ea typeface="华文楷体" panose="02010600040101010101" charset="-122"/>
              </a:rPr>
              <a:t>C#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1170" y="322714"/>
            <a:ext cx="3281214" cy="54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8" tIns="35718" rIns="35718" bIns="35718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95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Gill Sans Light"/>
              </a:rPr>
              <a:t>方法实例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46" y="1593669"/>
            <a:ext cx="8510885" cy="4396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78" y="3931246"/>
            <a:ext cx="516899" cy="5168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0" y="2881098"/>
            <a:ext cx="482333" cy="4823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727826"/>
            <a:ext cx="9144000" cy="5435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095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编程部第三次作业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89584" y="2723694"/>
            <a:ext cx="4750594" cy="1734127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完善一轮考核页面</a:t>
            </a:r>
            <a:r>
              <a:rPr lang="zh-CN" altLang="en-US" sz="2400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，添加一些新的控件，使页面更丰富；温习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C#</a:t>
            </a:r>
            <a:r>
              <a:rPr lang="zh-CN" altLang="en-US" sz="2400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语法</a:t>
            </a:r>
            <a:endParaRPr lang="en-US" altLang="zh-CN" sz="2400" dirty="0" smtClean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并将控件的内容打印在页面上。</a:t>
            </a:r>
            <a:endParaRPr lang="zh-CN" altLang="en-US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78630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温习控件装换</a:t>
            </a:r>
            <a:endParaRPr lang="zh-CN" altLang="en-US" sz="2400" dirty="0"/>
          </a:p>
          <a:p>
            <a:pPr algn="l"/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安装问题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497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ym typeface="+mn-ea"/>
              </a:rPr>
              <a:t>C#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4387215" y="1178560"/>
            <a:ext cx="401828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9631" r="9942" b="10468"/>
          <a:stretch>
            <a:fillRect/>
          </a:stretch>
        </p:blipFill>
        <p:spPr>
          <a:xfrm>
            <a:off x="1790864" y="2080617"/>
            <a:ext cx="2277323" cy="2267203"/>
          </a:xfrm>
          <a:prstGeom prst="rect">
            <a:avLst/>
          </a:prstGeom>
        </p:spPr>
      </p:pic>
      <p:sp>
        <p:nvSpPr>
          <p:cNvPr id="120" name="Shape 120"/>
          <p:cNvSpPr/>
          <p:nvPr/>
        </p:nvSpPr>
        <p:spPr>
          <a:xfrm>
            <a:off x="4513957" y="2308028"/>
            <a:ext cx="3379887" cy="1386404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795" dirty="0">
                <a:solidFill>
                  <a:srgbClr val="0685CC"/>
                </a:solidFill>
              </a:rPr>
              <a:t>作业提交</a:t>
            </a:r>
            <a:endParaRPr lang="en-US" altLang="zh-CN" sz="3795" dirty="0">
              <a:solidFill>
                <a:srgbClr val="0685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50" dirty="0">
                <a:solidFill>
                  <a:srgbClr val="0685CC"/>
                </a:solidFill>
              </a:rPr>
              <a:t>登录编程部作业系统</a:t>
            </a:r>
          </a:p>
        </p:txBody>
      </p:sp>
      <p:sp>
        <p:nvSpPr>
          <p:cNvPr id="121" name="Shape 121"/>
          <p:cNvSpPr/>
          <p:nvPr/>
        </p:nvSpPr>
        <p:spPr>
          <a:xfrm>
            <a:off x="4513957" y="3675399"/>
            <a:ext cx="3891538" cy="503021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l">
              <a:defRPr>
                <a:solidFill>
                  <a:srgbClr val="5A5F5E"/>
                </a:solidFill>
              </a:defRPr>
            </a:lvl1pPr>
          </a:lstStyle>
          <a:p>
            <a:r>
              <a:rPr lang="en-US" sz="2800" b="1" dirty="0" smtClean="0">
                <a:solidFill>
                  <a:srgbClr val="000000"/>
                </a:solidFill>
                <a:latin typeface="Myriad Set Pro" panose="02000203050000020004" pitchFamily="2" charset="0"/>
              </a:rPr>
              <a:t>http://hws.</a:t>
            </a:r>
            <a:r>
              <a:rPr lang="en-US" altLang="zh-CN" sz="2800" b="1" dirty="0" smtClean="0">
                <a:solidFill>
                  <a:srgbClr val="000000"/>
                </a:solidFill>
                <a:latin typeface="Myriad Set Pro" panose="02000203050000020004" pitchFamily="2" charset="0"/>
              </a:rPr>
              <a:t>yowfung</a:t>
            </a:r>
            <a:r>
              <a:rPr lang="en-US" sz="2800" b="1" dirty="0" smtClean="0">
                <a:solidFill>
                  <a:srgbClr val="000000"/>
                </a:solidFill>
                <a:latin typeface="Myriad Set Pro" panose="02000203050000020004" pitchFamily="2" charset="0"/>
              </a:rPr>
              <a:t>.c</a:t>
            </a:r>
            <a:r>
              <a:rPr lang="en-US" altLang="zh-CN" sz="2800" b="1" dirty="0" smtClean="0">
                <a:solidFill>
                  <a:srgbClr val="000000"/>
                </a:solidFill>
                <a:latin typeface="Myriad Set Pro" panose="02000203050000020004" pitchFamily="2" charset="0"/>
              </a:rPr>
              <a:t>n</a:t>
            </a:r>
            <a:endParaRPr sz="2800" b="1" dirty="0">
              <a:solidFill>
                <a:srgbClr val="000000"/>
              </a:solidFill>
              <a:latin typeface="Myriad Set Pro" panose="02000203050000020004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4480374" y="2679311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附加内容</a:t>
            </a:r>
            <a:endParaRPr lang="en-US" altLang="zh-CN" sz="4800" dirty="0" smtClean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algn="ctr"/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（后面的内容不作要求）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5" name="图片 1" descr="图片1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" y="404949"/>
            <a:ext cx="691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浏览器的“开发者工具”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5" y="1022374"/>
            <a:ext cx="77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浏览器中浏览网页时，按下</a:t>
            </a:r>
            <a:r>
              <a:rPr lang="en-US" altLang="zh-CN" dirty="0" smtClean="0"/>
              <a:t>F12</a:t>
            </a:r>
            <a:r>
              <a:rPr lang="zh-CN" altLang="en-US" dirty="0" smtClean="0"/>
              <a:t>键进入“开发者工具”模式，此模式下可以查看网页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样式局部、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脚本调试等，可以获取网页所有页面文件，也可以查看网络请求和响应。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善于利用开发者工具，能够对建站带来极大的便利和帮助。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3" y="2470903"/>
            <a:ext cx="7668693" cy="38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" y="404949"/>
            <a:ext cx="691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3200" dirty="0" err="1" smtClean="0">
                <a:solidFill>
                  <a:schemeClr val="accent6">
                    <a:lumMod val="75000"/>
                  </a:schemeClr>
                </a:solidFill>
              </a:rPr>
              <a:t>TextBox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sz="3200" dirty="0" err="1" smtClean="0">
                <a:solidFill>
                  <a:schemeClr val="accent6">
                    <a:lumMod val="75000"/>
                  </a:schemeClr>
                </a:solidFill>
              </a:rPr>
              <a:t>TextMode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属性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5" y="1022374"/>
            <a:ext cx="7703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        Framework 4.5</a:t>
            </a:r>
            <a:r>
              <a:rPr lang="zh-CN" altLang="en-US" dirty="0" smtClean="0"/>
              <a:t>之后的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新增了很多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TextMode</a:t>
            </a:r>
            <a:r>
              <a:rPr lang="zh-CN" altLang="en-US" dirty="0" smtClean="0"/>
              <a:t>属性。从之前的只有</a:t>
            </a:r>
            <a:r>
              <a:rPr lang="en-US" altLang="zh-CN" dirty="0" err="1" smtClean="0"/>
              <a:t>SingleLine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MultiLine</a:t>
            </a:r>
            <a:r>
              <a:rPr lang="zh-CN" altLang="en-US" dirty="0" smtClean="0"/>
              <a:t>三种类型，到现在新增了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DataTimeLocal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、</a:t>
            </a:r>
            <a:r>
              <a:rPr lang="en-US" altLang="zh-CN" dirty="0"/>
              <a:t>Email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，使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的使用更加丰富灵活。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        </a:t>
            </a:r>
            <a:r>
              <a:rPr lang="zh-CN" altLang="en-US" dirty="0" smtClean="0"/>
              <a:t>如果你在写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页面时，发现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TextMode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SingleLine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MultiLine</a:t>
            </a:r>
            <a:r>
              <a:rPr lang="zh-CN" altLang="en-US" dirty="0" smtClean="0"/>
              <a:t>三种类型，这个时候你可能需要修改一下你的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版本才可以使用其他新增的属性了。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30" y="3082885"/>
            <a:ext cx="5047070" cy="33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200372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" y="404949"/>
            <a:ext cx="691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面向过程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面向对象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" y="1200372"/>
            <a:ext cx="1796777" cy="1397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394" y="2860766"/>
            <a:ext cx="781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程序猿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zh-CN" altLang="en-US" dirty="0" smtClean="0"/>
              <a:t>面向过程</a:t>
            </a:r>
            <a:r>
              <a:rPr lang="zh-CN" altLang="en-US" dirty="0"/>
              <a:t>是一件事</a:t>
            </a:r>
            <a:r>
              <a:rPr lang="zh-CN" altLang="en-US" dirty="0" smtClean="0"/>
              <a:t>“该怎么做”；面向对象</a:t>
            </a:r>
            <a:r>
              <a:rPr lang="zh-CN" altLang="en-US" dirty="0"/>
              <a:t>是一件事“该让谁来做”，然后那个“谁”就是对象，他要怎么做是他自己的事，反正最后一群对象合力能把事做好就行了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程序</a:t>
            </a:r>
            <a:r>
              <a:rPr lang="zh-CN" altLang="en-US" dirty="0">
                <a:solidFill>
                  <a:srgbClr val="0070C0"/>
                </a:solidFill>
              </a:rPr>
              <a:t>猿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面向过程把问题的求解分割成以各种</a:t>
            </a:r>
            <a:r>
              <a:rPr lang="en-US" altLang="zh-CN" dirty="0"/>
              <a:t>Scope</a:t>
            </a:r>
            <a:r>
              <a:rPr lang="zh-CN" altLang="en-US" dirty="0"/>
              <a:t>为单位的模块</a:t>
            </a:r>
            <a:r>
              <a:rPr lang="zh-CN" altLang="en-US" dirty="0" smtClean="0"/>
              <a:t>中；面向对象</a:t>
            </a:r>
            <a:r>
              <a:rPr lang="zh-CN" altLang="en-US" dirty="0"/>
              <a:t>把问题本身描述成以对象为单位的模块中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程序</a:t>
            </a:r>
            <a:r>
              <a:rPr lang="zh-CN" altLang="en-US" dirty="0">
                <a:solidFill>
                  <a:srgbClr val="0070C0"/>
                </a:solidFill>
              </a:rPr>
              <a:t>猿</a:t>
            </a:r>
            <a:r>
              <a:rPr lang="en-US" altLang="zh-CN" dirty="0" smtClean="0">
                <a:solidFill>
                  <a:srgbClr val="0070C0"/>
                </a:solidFill>
              </a:rPr>
              <a:t>C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面向过程，自己造</a:t>
            </a:r>
            <a:r>
              <a:rPr lang="zh-CN" altLang="en-US" dirty="0" smtClean="0"/>
              <a:t>电脑；面向对象</a:t>
            </a:r>
            <a:r>
              <a:rPr lang="zh-CN" altLang="en-US" dirty="0"/>
              <a:t>，自己组装电脑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程序</a:t>
            </a:r>
            <a:r>
              <a:rPr lang="zh-CN" altLang="en-US" dirty="0">
                <a:solidFill>
                  <a:srgbClr val="0070C0"/>
                </a:solidFill>
              </a:rPr>
              <a:t>猿</a:t>
            </a:r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 smtClean="0"/>
              <a:t>面向过程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狗</a:t>
            </a:r>
            <a:r>
              <a:rPr lang="en-US" altLang="zh-CN" dirty="0" smtClean="0"/>
              <a:t>.</a:t>
            </a:r>
            <a:r>
              <a:rPr lang="zh-CN" altLang="en-US" dirty="0" smtClean="0"/>
              <a:t>吃</a:t>
            </a:r>
            <a:r>
              <a:rPr lang="en-US" altLang="zh-CN" dirty="0" smtClean="0"/>
              <a:t>(</a:t>
            </a:r>
            <a:r>
              <a:rPr lang="zh-CN" altLang="en-US" dirty="0" smtClean="0"/>
              <a:t>屎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；面向对象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吃</a:t>
            </a:r>
            <a:r>
              <a:rPr lang="en-US" altLang="zh-CN" dirty="0" smtClean="0"/>
              <a:t>.(</a:t>
            </a:r>
            <a:r>
              <a:rPr lang="zh-CN" altLang="en-US" dirty="0" smtClean="0"/>
              <a:t>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屎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3762103" y="1487304"/>
            <a:ext cx="443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面向过程语言：</a:t>
            </a:r>
            <a:r>
              <a:rPr lang="en-US" altLang="zh-CN" dirty="0" smtClean="0"/>
              <a:t>C……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面向对象语言：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" y="404949"/>
            <a:ext cx="691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面向过程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面向对象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394" y="1208316"/>
            <a:ext cx="7811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认识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问题角度：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面向过程，死物受规则被动操控；面向对象，活物主动交互。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解决问题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模块：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面向过程，函数；面向对象，对象。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解决问题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中心角度：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</a:t>
            </a:r>
            <a:r>
              <a:rPr lang="en-US" altLang="zh-CN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How,“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如何做？”（流程封装为函数，“如何”就是过程，谁来做仅是参数）；面向对象，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Who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，“谁来做？”（“谁”就是对象，如何做是他自己的操作，多个对象协同完成任务）。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解决问题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步骤角度：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面向过程，先具体逻辑细节，后抽象问题整体；面向对象，先抽象问题整体，后具体逻辑细节。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传递角度：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面向过程，参数或全局变量；面向对象，方法。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关系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面向过程，找不到对象；面向对象，可找到过程。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复用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层次角度：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面向过程，方法层复用；面向对象，对象层复用。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概念角度：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面向过程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句柄；面向对象，构造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析构。</a:t>
            </a:r>
          </a:p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参考资料：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https://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www.zhihu.com/question/19701980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" y="404949"/>
            <a:ext cx="691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C#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语言的区别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1" y="1208311"/>
            <a:ext cx="7342858" cy="2462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91" y="3950086"/>
            <a:ext cx="7342857" cy="23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6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78630" y="1051560"/>
            <a:ext cx="4018280" cy="399859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231442F-FA0A-456A-9E35-4C190CE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安装问题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6A0A675-5539-4ABA-9B12-D251C0DC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49365"/>
            <a:ext cx="3868341" cy="47405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无法开启调试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4B5D7A7-5228-4C7A-92F0-4F242873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093119"/>
            <a:ext cx="819763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、先查看有没有在</a:t>
            </a:r>
            <a:r>
              <a:rPr lang="en-US" altLang="zh-CN" dirty="0"/>
              <a:t>VS</a:t>
            </a:r>
            <a:r>
              <a:rPr lang="zh-CN" altLang="en-US" dirty="0"/>
              <a:t>那里打开网站。文件</a:t>
            </a:r>
            <a:r>
              <a:rPr lang="en-US" altLang="zh-CN" dirty="0"/>
              <a:t>-&gt;</a:t>
            </a:r>
            <a:r>
              <a:rPr lang="zh-CN" altLang="en-US" dirty="0"/>
              <a:t>打开网站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、检测有没有</a:t>
            </a:r>
            <a:r>
              <a:rPr lang="zh-CN" altLang="en-US" dirty="0" smtClean="0"/>
              <a:t>打开</a:t>
            </a:r>
            <a:r>
              <a:rPr lang="en-US" altLang="zh-CN" dirty="0"/>
              <a:t>IIS</a:t>
            </a:r>
            <a:r>
              <a:rPr lang="zh-CN" altLang="en-US" dirty="0" smtClean="0"/>
              <a:t>，</a:t>
            </a:r>
            <a:r>
              <a:rPr lang="zh-CN" altLang="en-US" dirty="0"/>
              <a:t>重新打开网站，跳出来一</a:t>
            </a:r>
            <a:r>
              <a:rPr lang="zh-CN" altLang="en-US" dirty="0" smtClean="0"/>
              <a:t>个</a:t>
            </a:r>
            <a:r>
              <a:rPr lang="en-US" altLang="zh-CN" dirty="0"/>
              <a:t>IIS</a:t>
            </a:r>
            <a:r>
              <a:rPr lang="zh-CN" altLang="en-US" dirty="0" smtClean="0"/>
              <a:t>什么的</a:t>
            </a:r>
            <a:r>
              <a:rPr lang="zh-CN" altLang="en-US" dirty="0"/>
              <a:t>提示，点确认就好了。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、检测有没有</a:t>
            </a:r>
            <a:r>
              <a:rPr lang="zh-CN" altLang="en-US" dirty="0" smtClean="0"/>
              <a:t>安装</a:t>
            </a:r>
            <a:r>
              <a:rPr lang="en-US" altLang="zh-CN" dirty="0"/>
              <a:t>IIS</a:t>
            </a:r>
            <a:r>
              <a:rPr lang="zh-CN" altLang="en-US" dirty="0" smtClean="0"/>
              <a:t>。</a:t>
            </a:r>
            <a:r>
              <a:rPr lang="zh-CN" altLang="en-US" dirty="0"/>
              <a:t>打开浏览器。网站输入</a:t>
            </a:r>
            <a:r>
              <a:rPr lang="en-US" altLang="zh-CN" dirty="0"/>
              <a:t>localhost</a:t>
            </a:r>
            <a:r>
              <a:rPr lang="zh-CN" altLang="en-US" dirty="0"/>
              <a:t>看看</a:t>
            </a:r>
            <a:r>
              <a:rPr lang="zh-CN" altLang="en-US" dirty="0" smtClean="0"/>
              <a:t>有没有</a:t>
            </a:r>
            <a:r>
              <a:rPr lang="en-US" altLang="zh-CN" dirty="0"/>
              <a:t>IIS</a:t>
            </a:r>
            <a:r>
              <a:rPr lang="zh-CN" altLang="en-US" dirty="0" smtClean="0"/>
              <a:t>欢迎</a:t>
            </a:r>
            <a:r>
              <a:rPr lang="zh-CN" altLang="en-US" dirty="0"/>
              <a:t>页面，没有的话就看链接吧</a:t>
            </a:r>
            <a:r>
              <a:rPr lang="en-US" altLang="zh-CN" dirty="0"/>
              <a:t>https://jingyan.baidu.com/article/e5c39bf5a250ee39d7603326.html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3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22" y="515262"/>
            <a:ext cx="4572000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rgbClr val="535353"/>
                </a:solidFill>
                <a:uFillTx/>
                <a:latin typeface="+mn-ea"/>
                <a:sym typeface="Gill Sans Light"/>
              </a:rPr>
              <a:t>1.</a:t>
            </a:r>
            <a:r>
              <a:rPr lang="zh-CN" altLang="en-US" sz="2400" b="1">
                <a:ln>
                  <a:noFill/>
                </a:ln>
                <a:solidFill>
                  <a:srgbClr val="535353"/>
                </a:solidFill>
                <a:uFillTx/>
                <a:latin typeface="+mn-ea"/>
                <a:sym typeface="Gill Sans Light"/>
              </a:rPr>
              <a:t>断网安装尝试解决</a:t>
            </a:r>
            <a:endParaRPr lang="zh-CN" altLang="en-US" sz="2400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0" y="1076960"/>
            <a:ext cx="3776980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cs"/>
                <a:sym typeface="Gill Sans Light"/>
              </a:rPr>
              <a:t>2.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cs"/>
                <a:sym typeface="Gill Sans Light"/>
              </a:rPr>
              <a:t>修改注册表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cs"/>
                <a:sym typeface="Gill Sans Light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90" y="1282065"/>
            <a:ext cx="3463290" cy="39935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6260" y="1676400"/>
            <a:ext cx="7140575" cy="3749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defTabSz="58420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>
                <a:ln>
                  <a:noFill/>
                </a:ln>
                <a:solidFill>
                  <a:srgbClr val="000000"/>
                </a:solidFill>
                <a:uFillTx/>
                <a:latin typeface="+mn-ea"/>
                <a:cs typeface="Gill Sans Light" charset="0"/>
                <a:sym typeface="Gill Sans Light"/>
              </a:rPr>
              <a:t>(1)</a:t>
            </a:r>
            <a:r>
              <a:rPr lang="zh-CN" altLang="en-US" sz="2400">
                <a:ln>
                  <a:noFill/>
                </a:ln>
                <a:solidFill>
                  <a:srgbClr val="000000"/>
                </a:solidFill>
                <a:uFillTx/>
                <a:latin typeface="+mn-ea"/>
                <a:cs typeface="Gill Sans Light" charset="0"/>
                <a:sym typeface="Gill Sans Light"/>
              </a:rPr>
              <a:t>我们可以点击开始-运行，或者按住电脑左下角的Win键（田字键）同时按下R键，调出运行窗口，在运行窗口输入regedit，确定，来打开注册表</a:t>
            </a:r>
          </a:p>
          <a:p>
            <a:pPr algn="l" defTabSz="58420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sz="2400">
              <a:ln>
                <a:noFill/>
              </a:ln>
              <a:solidFill>
                <a:srgbClr val="000000"/>
              </a:solidFill>
              <a:uFillTx/>
              <a:latin typeface="+mn-ea"/>
              <a:cs typeface="Gill Sans Light" charset="0"/>
              <a:sym typeface="Gill Sans Light"/>
            </a:endParaRPr>
          </a:p>
          <a:p>
            <a:pPr algn="l" defTabSz="58420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>
                <a:ln>
                  <a:noFill/>
                </a:ln>
                <a:solidFill>
                  <a:srgbClr val="000000"/>
                </a:solidFill>
                <a:uFillTx/>
                <a:latin typeface="+mn-ea"/>
                <a:cs typeface="Gill Sans Light" charset="0"/>
                <a:sym typeface="Gill Sans Light"/>
              </a:rPr>
              <a:t>(2)</a:t>
            </a:r>
            <a:r>
              <a:rPr lang="zh-CN" altLang="en-US" sz="2400" dirty="0">
                <a:solidFill>
                  <a:schemeClr val="tx1"/>
                </a:solidFill>
              </a:rPr>
              <a:t>HKEY_LOCAL_MACHINE\SOFTWARE\Microsoft\InternetExplorer\Main\FeatureControl\FEATURE_RESTRICT_ABOUT_PROTOCOL_IE7的权限有问题。如果安装了某些优化软件，可能会将“完全读取”权限给毙了，只给“读取”权限。只要手动打开“完全读取”权限，应该就有解决的可能性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328795" y="1034415"/>
            <a:ext cx="4018280" cy="3998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" y="1700530"/>
            <a:ext cx="4533900" cy="931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05" y="1650365"/>
            <a:ext cx="4406265" cy="1196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4736" y="3947835"/>
            <a:ext cx="42799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0685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yriad Set Pro" panose="02000203050000020004" pitchFamily="2" charset="0"/>
                <a:sym typeface="Gill Sans Light"/>
              </a:rPr>
              <a:t>Visual Studio 2012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rgbClr val="0685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yriad Set Pro" panose="02000203050000020004" pitchFamily="2" charset="0"/>
              <a:sym typeface="Gill Sans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0086" y="3973870"/>
            <a:ext cx="38481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i="0" u="none" strike="noStrike" cap="none" spc="0" normalizeH="0" baseline="0" dirty="0">
                <a:ln>
                  <a:noFill/>
                </a:ln>
                <a:solidFill>
                  <a:srgbClr val="0685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yriad Set Pro" panose="02000203050000020004" pitchFamily="2" charset="0"/>
                <a:sym typeface="Gill Sans Light"/>
              </a:rPr>
              <a:t>SQL</a:t>
            </a:r>
            <a:r>
              <a:rPr kumimoji="0" lang="en-US" altLang="zh-CN" sz="4400" i="0" u="none" strike="noStrike" cap="none" spc="0" normalizeH="0" dirty="0">
                <a:ln>
                  <a:noFill/>
                </a:ln>
                <a:solidFill>
                  <a:srgbClr val="0685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yriad Set Pro" panose="02000203050000020004" pitchFamily="2" charset="0"/>
                <a:sym typeface="Gill Sans Light"/>
              </a:rPr>
              <a:t> Server 2012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rgbClr val="0685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yriad Set Pro" panose="02000203050000020004" pitchFamily="2" charset="0"/>
              <a:sym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303395" y="100838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温习控件装换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安装问题</a:t>
            </a:r>
            <a:r>
              <a:rPr lang="en-US" altLang="zh-CN" sz="2400" dirty="0"/>
              <a:t>	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497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>
                <a:sym typeface="+mn-ea"/>
              </a:rPr>
              <a:t>C#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303395" y="1008380"/>
            <a:ext cx="4018280" cy="3998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D05C08-B9DF-41CB-AACE-8E8E544A13C8}"/>
              </a:ext>
            </a:extLst>
          </p:cNvPr>
          <p:cNvSpPr txBox="1"/>
          <p:nvPr/>
        </p:nvSpPr>
        <p:spPr>
          <a:xfrm>
            <a:off x="580292" y="48357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作业问题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D6F8EA-3506-4611-9CBB-3C2734EE72E9}"/>
              </a:ext>
            </a:extLst>
          </p:cNvPr>
          <p:cNvSpPr txBox="1"/>
          <p:nvPr/>
        </p:nvSpPr>
        <p:spPr>
          <a:xfrm>
            <a:off x="756138" y="1099038"/>
            <a:ext cx="67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、标签的闭合与大小写（</a:t>
            </a:r>
            <a:r>
              <a:rPr lang="en-US" altLang="zh-CN" dirty="0" err="1"/>
              <a:t>ps</a:t>
            </a:r>
            <a:r>
              <a:rPr lang="en-US" altLang="zh-CN" dirty="0"/>
              <a:t>:</a:t>
            </a:r>
            <a:r>
              <a:rPr lang="zh-CN" altLang="en-US" dirty="0"/>
              <a:t>如果不知道标签是什么样的，可以先打一遍然后闭合（会有代码提示的））。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617B34-9162-4D7B-9E05-E47D68971D9E}"/>
              </a:ext>
            </a:extLst>
          </p:cNvPr>
          <p:cNvSpPr txBox="1"/>
          <p:nvPr/>
        </p:nvSpPr>
        <p:spPr>
          <a:xfrm>
            <a:off x="756138" y="1848717"/>
            <a:ext cx="643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、不是所有的标签都需要动态化（改</a:t>
            </a:r>
            <a:r>
              <a:rPr lang="en-US" altLang="zh-CN" dirty="0"/>
              <a:t>asp</a:t>
            </a:r>
            <a:r>
              <a:rPr lang="zh-CN" altLang="en-US" dirty="0"/>
              <a:t>形式），只有后台需要处理的才需要。如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710BA-4CBA-4A79-8933-AFA1FAA4D61D}"/>
              </a:ext>
            </a:extLst>
          </p:cNvPr>
          <p:cNvSpPr txBox="1"/>
          <p:nvPr/>
        </p:nvSpPr>
        <p:spPr>
          <a:xfrm>
            <a:off x="756138" y="2611696"/>
            <a:ext cx="5820508" cy="99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9C332A-359A-4400-82C1-D2626A15C64A}"/>
              </a:ext>
            </a:extLst>
          </p:cNvPr>
          <p:cNvSpPr txBox="1"/>
          <p:nvPr/>
        </p:nvSpPr>
        <p:spPr>
          <a:xfrm>
            <a:off x="756138" y="2794455"/>
            <a:ext cx="633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、改了</a:t>
            </a:r>
            <a:r>
              <a:rPr lang="en-US" altLang="zh-CN" dirty="0"/>
              <a:t>asp.net</a:t>
            </a:r>
            <a:r>
              <a:rPr lang="zh-CN" altLang="en-US" dirty="0"/>
              <a:t>格式的必须加上</a:t>
            </a:r>
            <a:r>
              <a:rPr lang="en-US" altLang="zh-CN" dirty="0" err="1"/>
              <a:t>runat</a:t>
            </a:r>
            <a:r>
              <a:rPr lang="zh-CN" altLang="en-US" dirty="0"/>
              <a:t>，不然会报错。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BC645-4363-41C7-B8C0-8A9E1B2DD168}"/>
              </a:ext>
            </a:extLst>
          </p:cNvPr>
          <p:cNvSpPr txBox="1"/>
          <p:nvPr/>
        </p:nvSpPr>
        <p:spPr>
          <a:xfrm>
            <a:off x="756138" y="3398709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、在新建网站的时候是可以选择语言的，窗口的左上角选择</a:t>
            </a:r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04E5AF-A842-4ED8-9D41-B327CB0C1EDC}"/>
              </a:ext>
            </a:extLst>
          </p:cNvPr>
          <p:cNvSpPr txBox="1"/>
          <p:nvPr/>
        </p:nvSpPr>
        <p:spPr>
          <a:xfrm>
            <a:off x="756138" y="4254254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的命名对以后写逻辑是有重要的意思的，大家尽量按那个控件的功能命名。并且</a:t>
            </a:r>
            <a:r>
              <a:rPr lang="en-US" altLang="zh-CN" dirty="0"/>
              <a:t>id</a:t>
            </a:r>
            <a:r>
              <a:rPr lang="zh-CN" altLang="en-US" dirty="0"/>
              <a:t>绝对不能重复。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CF1CF-1219-4F5F-8C38-E8F50538CDCC}"/>
              </a:ext>
            </a:extLst>
          </p:cNvPr>
          <p:cNvSpPr txBox="1"/>
          <p:nvPr/>
        </p:nvSpPr>
        <p:spPr>
          <a:xfrm>
            <a:off x="756138" y="5189734"/>
            <a:ext cx="763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、还有新建网站的问题，师兄之前的教程暂不适用，不好意思。纠正一下不要新建项目，要新建网站</a:t>
            </a:r>
          </a:p>
        </p:txBody>
      </p:sp>
    </p:spTree>
    <p:extLst>
      <p:ext uri="{BB962C8B-B14F-4D97-AF65-F5344CB8AC3E}">
        <p14:creationId xmlns:p14="http://schemas.microsoft.com/office/powerpoint/2010/main" val="25573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459605" y="1138555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566" y="180972"/>
            <a:ext cx="868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ln>
                  <a:noFill/>
                </a:ln>
                <a:solidFill>
                  <a:srgbClr val="0685CC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超链接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38850" y="9525"/>
            <a:ext cx="3033395" cy="1341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Asp.net </a:t>
            </a:r>
            <a:endParaRPr lang="en-US" altLang="zh-CN" sz="28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r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dirty="0">
                <a:ln>
                  <a:noFill/>
                </a:ln>
                <a:solidFill>
                  <a:srgbClr val="0685CC"/>
                </a:solidFill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Gill Sans Light" charset="0"/>
                <a:sym typeface="+mn-ea"/>
              </a:rPr>
              <a:t>控件转换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215" y="748030"/>
            <a:ext cx="7664450" cy="2423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HTML </a:t>
            </a:r>
            <a:r>
              <a:rPr lang="zh-CN" altLang="en-US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&lt;a 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href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="Default.aspx" target="_blank"&gt;</a:t>
            </a:r>
            <a:r>
              <a:rPr lang="zh-CN" altLang="en-US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主页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&lt;/a&gt;</a:t>
            </a:r>
            <a:endParaRPr lang="en-US" altLang="zh-CN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Asp.net </a:t>
            </a:r>
            <a:r>
              <a:rPr lang="zh-CN" altLang="en-US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defTabSz="584200">
              <a:lnSpc>
                <a:spcPct val="150000"/>
              </a:lnSpc>
            </a:pP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asp:HyperLink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 </a:t>
            </a:r>
            <a:r>
              <a:rPr lang="en-US" altLang="zh-CN" b="1" dirty="0" err="1" smtClean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server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" 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NavigateUrl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Default.aspx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" 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Target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="_blank"&gt;</a:t>
            </a:r>
            <a:r>
              <a:rPr lang="zh-CN" altLang="en-US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主页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&lt;/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asp:HyperLink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&gt;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4566" y="3372488"/>
            <a:ext cx="640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58420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ln>
                  <a:noFill/>
                </a:ln>
                <a:solidFill>
                  <a:srgbClr val="0685CC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图像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3215" y="3738248"/>
            <a:ext cx="879157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HTML </a:t>
            </a:r>
            <a:r>
              <a:rPr lang="zh-CN" altLang="en-US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defTabSz="584200">
              <a:lnSpc>
                <a:spcPct val="150000"/>
              </a:lnSpc>
            </a:pP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img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 id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err="1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img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" </a:t>
            </a:r>
            <a:r>
              <a:rPr lang="en-US" altLang="zh-CN" b="1" dirty="0" err="1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src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1.jpg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" 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120px" </a:t>
            </a:r>
            <a:r>
              <a:rPr lang="en-US" altLang="zh-CN" b="1" dirty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120px"</a:t>
            </a:r>
            <a:r>
              <a:rPr lang="en-US" altLang="zh-CN" b="1" dirty="0" smtClean="0">
                <a:ln>
                  <a:noFill/>
                </a:ln>
                <a:solidFill>
                  <a:srgbClr val="0000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&gt;</a:t>
            </a:r>
            <a:endParaRPr lang="en-US" altLang="zh-CN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Asp.net </a:t>
            </a:r>
            <a:r>
              <a:rPr lang="zh-CN" altLang="en-US" sz="2400" dirty="0">
                <a:ln>
                  <a:noFill/>
                </a:ln>
                <a:solidFill>
                  <a:srgbClr val="29CB99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格式</a:t>
            </a:r>
            <a:endParaRPr lang="en-US" altLang="zh-CN" sz="2400" dirty="0">
              <a:solidFill>
                <a:srgbClr val="29CB99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 defTabSz="584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asp:Image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="server" ID="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img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" 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ImageUrl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="1.jpg" Width="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120px" 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Height="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120px" 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Gill Sans Light" charset="0"/>
                <a:sym typeface="+mn-ea"/>
              </a:rPr>
              <a:t>/&gt;</a:t>
            </a:r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Gill Sans Light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1878</Words>
  <Application>Microsoft Office PowerPoint</Application>
  <PresentationFormat>On-screen Show (4:3)</PresentationFormat>
  <Paragraphs>276</Paragraphs>
  <Slides>36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Gill Sans Light</vt:lpstr>
      <vt:lpstr>Microsoft JhengHei</vt:lpstr>
      <vt:lpstr>Microsoft YaHei UI</vt:lpstr>
      <vt:lpstr>Myriad Set Pro</vt:lpstr>
      <vt:lpstr>PingFang SC Regular</vt:lpstr>
      <vt:lpstr>等线</vt:lpstr>
      <vt:lpstr>等线 Light</vt:lpstr>
      <vt:lpstr>华文楷体</vt:lpstr>
      <vt:lpstr>苹方 中等</vt:lpstr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安装问题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张惠烽</cp:lastModifiedBy>
  <cp:revision>79</cp:revision>
  <dcterms:created xsi:type="dcterms:W3CDTF">2015-05-05T08:02:00Z</dcterms:created>
  <dcterms:modified xsi:type="dcterms:W3CDTF">2017-10-29T02:58:46Z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