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314" r:id="rId5"/>
    <p:sldId id="351" r:id="rId6"/>
    <p:sldId id="382" r:id="rId7"/>
    <p:sldId id="316" r:id="rId9"/>
    <p:sldId id="315" r:id="rId10"/>
    <p:sldId id="383" r:id="rId11"/>
    <p:sldId id="384" r:id="rId12"/>
    <p:sldId id="385" r:id="rId13"/>
    <p:sldId id="386" r:id="rId14"/>
    <p:sldId id="391" r:id="rId15"/>
    <p:sldId id="392" r:id="rId16"/>
    <p:sldId id="390" r:id="rId17"/>
    <p:sldId id="387" r:id="rId18"/>
    <p:sldId id="353" r:id="rId19"/>
    <p:sldId id="380" r:id="rId20"/>
    <p:sldId id="381" r:id="rId21"/>
    <p:sldId id="354" r:id="rId22"/>
    <p:sldId id="355" r:id="rId23"/>
    <p:sldId id="356" r:id="rId24"/>
    <p:sldId id="357" r:id="rId25"/>
    <p:sldId id="358" r:id="rId26"/>
    <p:sldId id="361" r:id="rId27"/>
    <p:sldId id="363" r:id="rId28"/>
    <p:sldId id="362" r:id="rId29"/>
    <p:sldId id="359" r:id="rId30"/>
    <p:sldId id="360" r:id="rId31"/>
    <p:sldId id="364" r:id="rId32"/>
    <p:sldId id="388" r:id="rId33"/>
    <p:sldId id="365" r:id="rId34"/>
    <p:sldId id="366" r:id="rId35"/>
    <p:sldId id="367" r:id="rId36"/>
    <p:sldId id="368" r:id="rId37"/>
    <p:sldId id="369" r:id="rId38"/>
    <p:sldId id="370" r:id="rId39"/>
    <p:sldId id="372" r:id="rId40"/>
    <p:sldId id="373" r:id="rId41"/>
    <p:sldId id="376" r:id="rId42"/>
    <p:sldId id="374" r:id="rId43"/>
    <p:sldId id="375" r:id="rId44"/>
    <p:sldId id="377" r:id="rId45"/>
    <p:sldId id="389" r:id="rId46"/>
    <p:sldId id="378" r:id="rId47"/>
    <p:sldId id="379" r:id="rId48"/>
    <p:sldId id="348" r:id="rId49"/>
    <p:sldId id="349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yxu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8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86225" y="2438400"/>
            <a:ext cx="3816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4000" dirty="0" err="1">
                <a:solidFill>
                  <a:srgbClr val="0685CC"/>
                </a:solidFill>
                <a:sym typeface="+mn-ea"/>
              </a:rPr>
              <a:t>网园资讯工作室</a:t>
            </a:r>
            <a:endParaRPr lang="zh-CN" altLang="en-US" sz="4000" dirty="0" err="1">
              <a:solidFill>
                <a:srgbClr val="0685CC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9250" y="3244215"/>
            <a:ext cx="3669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err="1">
                <a:solidFill>
                  <a:srgbClr val="0685CC"/>
                </a:solidFill>
                <a:latin typeface="Myriad Set Pro" panose="02000203050000020004" pitchFamily="2" charset="0"/>
                <a:sym typeface="+mn-ea"/>
              </a:rPr>
              <a:t>Wangyuan</a:t>
            </a:r>
            <a:r>
              <a:rPr sz="2800" dirty="0">
                <a:solidFill>
                  <a:srgbClr val="0685CC"/>
                </a:solidFill>
                <a:latin typeface="Myriad Set Pro" panose="02000203050000020004" pitchFamily="2" charset="0"/>
                <a:sym typeface="+mn-ea"/>
              </a:rPr>
              <a:t> Info Studio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28700" y="2281284"/>
            <a:ext cx="979170" cy="485775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15645" y="2903948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4200618"/>
            <a:ext cx="979170" cy="48577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26945" y="4213318"/>
            <a:ext cx="44456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代码</a:t>
            </a:r>
            <a:r>
              <a:rPr 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优化</a:t>
            </a:r>
            <a:endParaRPr lang="zh-C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巩固</a:t>
            </a:r>
            <a:r>
              <a:rPr lang="en-US" alt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C#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715645" y="3518628"/>
            <a:ext cx="979170" cy="48577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4" y="3553553"/>
            <a:ext cx="268560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连接数据库</a:t>
            </a:r>
            <a:endParaRPr sz="2400" dirty="0" err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65588"/>
            <a:ext cx="4018280" cy="3998595"/>
          </a:xfrm>
          <a:prstGeom prst="rect">
            <a:avLst/>
          </a:prstGeom>
        </p:spPr>
      </p:pic>
      <p:sp>
        <p:nvSpPr>
          <p:cNvPr id="15" name="文本框 10"/>
          <p:cNvSpPr txBox="1"/>
          <p:nvPr/>
        </p:nvSpPr>
        <p:spPr>
          <a:xfrm>
            <a:off x="2197735" y="2883628"/>
            <a:ext cx="268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SQL Server数据库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2197734" y="2266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作业问题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20830" y="1397304"/>
            <a:ext cx="3368546" cy="74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作业问题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830" y="2357790"/>
            <a:ext cx="4817821" cy="23804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i="0" u="none" strike="noStrike" cap="none" spc="0" normalizeH="0" baseline="0" dirty="0">
                <a:ln>
                  <a:noFill/>
                </a:ln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1</a:t>
            </a: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、分号问题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effectLst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Malgun Gothic Semilight" panose="020B0502040204020203" pitchFamily="34" charset="-122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2</a:t>
            </a:r>
            <a:r>
              <a:rPr lang="zh-CN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、数据类型问题</a:t>
            </a:r>
            <a:endParaRPr lang="en-US" altLang="zh-CN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Malgun Gothic Semilight" panose="020B0502040204020203" pitchFamily="34" charset="-122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i="0" u="none" strike="noStrike" cap="none" spc="0" normalizeH="0" baseline="0" dirty="0">
                <a:ln>
                  <a:noFill/>
                </a:ln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3</a:t>
            </a: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、程序执行顺序问题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effectLst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Malgun Gothic Semilight" panose="020B0502040204020203" pitchFamily="34" charset="-122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4</a:t>
            </a:r>
            <a:r>
              <a:rPr lang="zh-CN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、下拉框获取选中值</a:t>
            </a:r>
            <a:endParaRPr lang="en-US" altLang="zh-CN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Malgun Gothic Semilight" panose="020B0502040204020203" pitchFamily="34" charset="-122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5</a:t>
            </a:r>
            <a:r>
              <a:rPr lang="zh-CN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、</a:t>
            </a:r>
            <a:r>
              <a:rPr lang="en-US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algun Gothic Semilight" panose="020B0502040204020203" pitchFamily="34" charset="-122"/>
                <a:sym typeface="Gill Sans Light"/>
              </a:rPr>
              <a:t>……</a:t>
            </a:r>
            <a:endParaRPr lang="en-US" altLang="zh-CN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Malgun Gothic Semilight" panose="020B0502040204020203" pitchFamily="34" charset="-122"/>
              <a:sym typeface="Gill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404970" y="1684587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87664" y="1042197"/>
            <a:ext cx="3368546" cy="74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作业问题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944" y="1783939"/>
            <a:ext cx="467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下拉框的取值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4500" y="2299316"/>
            <a:ext cx="560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最简单的方法（想要高级的方法，私聊师兄即可）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8" y="4262123"/>
            <a:ext cx="3019425" cy="428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4" y="2783915"/>
            <a:ext cx="5981700" cy="13430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6662392" y="2880287"/>
            <a:ext cx="1384916" cy="511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前端代码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4305671" y="4262123"/>
            <a:ext cx="1305016" cy="309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后端代码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32155" y="4953740"/>
            <a:ext cx="4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这样就</a:t>
            </a:r>
            <a:r>
              <a:rPr lang="en-US" altLang="zh-CN" dirty="0"/>
              <a:t>ok</a:t>
            </a:r>
            <a:r>
              <a:rPr lang="zh-CN" altLang="en-US" dirty="0"/>
              <a:t>了，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Selected</a:t>
            </a:r>
            <a:r>
              <a:rPr lang="zh-CN" altLang="en-US" dirty="0" smtClean="0"/>
              <a:t>是</a:t>
            </a:r>
            <a:r>
              <a:rPr lang="zh-CN" altLang="en-US" dirty="0"/>
              <a:t>指默认的选项。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9909" y="1178560"/>
            <a:ext cx="3368546" cy="74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作业问题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9909" y="2210067"/>
            <a:ext cx="467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单选按钮的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</a:rPr>
              <a:t>GroupName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的问题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9" y="2788630"/>
            <a:ext cx="8058150" cy="885825"/>
          </a:xfrm>
          <a:prstGeom prst="rect">
            <a:avLst/>
          </a:prstGeom>
        </p:spPr>
      </p:pic>
      <p:sp>
        <p:nvSpPr>
          <p:cNvPr id="14" name="矩形: 圆角 13"/>
          <p:cNvSpPr/>
          <p:nvPr/>
        </p:nvSpPr>
        <p:spPr>
          <a:xfrm>
            <a:off x="706567" y="3852908"/>
            <a:ext cx="4696287" cy="80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如果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GroupName</a:t>
            </a:r>
            <a:r>
              <a:rPr lang="zh-CN" altLang="en-US" dirty="0"/>
              <a:t>相同的话，证明这两个控件是一组，简单的说就是他们两个只能选一个。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3108" y="675015"/>
            <a:ext cx="3368546" cy="74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作业问题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0" y="1610686"/>
            <a:ext cx="4564776" cy="35664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1327" y="2006353"/>
            <a:ext cx="387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本次作业超级多这样的问题，这样判断的复选框，绝壁是不行的，因为这样只能输出一组。所以用</a:t>
            </a:r>
            <a:r>
              <a:rPr lang="en-US" altLang="zh-CN" dirty="0"/>
              <a:t>if</a:t>
            </a:r>
            <a:r>
              <a:rPr lang="zh-CN" altLang="en-US" dirty="0"/>
              <a:t>就好了</a:t>
            </a:r>
            <a:endParaRPr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31755" y="2838450"/>
            <a:ext cx="1685925" cy="1552575"/>
            <a:chOff x="1431755" y="2838450"/>
            <a:chExt cx="1685925" cy="1552575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1431755" y="2838450"/>
              <a:ext cx="1685925" cy="1552575"/>
            </a:xfrm>
            <a:prstGeom prst="line">
              <a:avLst/>
            </a:prstGeom>
            <a:ln w="69850">
              <a:solidFill>
                <a:srgbClr val="FF0000">
                  <a:alpha val="62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1755" y="2838450"/>
              <a:ext cx="1609725" cy="1552575"/>
            </a:xfrm>
            <a:prstGeom prst="line">
              <a:avLst/>
            </a:prstGeom>
            <a:ln w="69850">
              <a:solidFill>
                <a:srgbClr val="FF0000">
                  <a:alpha val="62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28700" y="2895242"/>
            <a:ext cx="979170" cy="485775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15645" y="228999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4200618"/>
            <a:ext cx="979170" cy="48577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26945" y="4213318"/>
            <a:ext cx="44456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代码</a:t>
            </a:r>
            <a:r>
              <a:rPr 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优化</a:t>
            </a:r>
            <a:endParaRPr lang="zh-C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巩固</a:t>
            </a:r>
            <a:r>
              <a:rPr lang="en-US" alt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C#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715645" y="3518628"/>
            <a:ext cx="979170" cy="48577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4" y="3553553"/>
            <a:ext cx="268560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连接数据库</a:t>
            </a:r>
            <a:endParaRPr sz="2400" dirty="0" err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65588"/>
            <a:ext cx="4018280" cy="3998595"/>
          </a:xfrm>
          <a:prstGeom prst="rect">
            <a:avLst/>
          </a:prstGeom>
        </p:spPr>
      </p:pic>
      <p:sp>
        <p:nvSpPr>
          <p:cNvPr id="15" name="文本框 10"/>
          <p:cNvSpPr txBox="1"/>
          <p:nvPr/>
        </p:nvSpPr>
        <p:spPr>
          <a:xfrm>
            <a:off x="2197735" y="2883628"/>
            <a:ext cx="268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SQL Server数据库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2197734" y="2266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作业问题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4734" y="158948"/>
            <a:ext cx="4432219" cy="74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SQL server </a:t>
            </a:r>
            <a:r>
              <a:rPr lang="zh-CN" altLang="en-US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569" y="1004033"/>
            <a:ext cx="71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数据库管理系统</a:t>
            </a:r>
            <a:r>
              <a:rPr lang="en-US" altLang="zh-CN" dirty="0"/>
              <a:t>(Database Management System</a:t>
            </a:r>
            <a:r>
              <a:rPr lang="zh-CN" altLang="en-US" dirty="0"/>
              <a:t>，简称 为</a:t>
            </a:r>
            <a:r>
              <a:rPr lang="en-US" altLang="zh-CN" dirty="0"/>
              <a:t>DBMS)</a:t>
            </a:r>
            <a:r>
              <a:rPr lang="zh-CN" altLang="en-US" dirty="0"/>
              <a:t>是位于用户与操作系统之间的一层数据管理软 件，它为用户或应用程序提供访问数据库的方法，包括数 据库的建立、查询、更新以及各种数据库控制等。（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Excel</a:t>
            </a:r>
            <a:r>
              <a:rPr lang="zh-CN" altLang="en-US" dirty="0">
                <a:solidFill>
                  <a:srgbClr val="00B050"/>
                </a:solidFill>
              </a:rPr>
              <a:t>表格很像，只不过可以通过编程语言控制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5569" y="2238264"/>
            <a:ext cx="1971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安装</a:t>
            </a:r>
            <a:endParaRPr lang="en-US" altLang="zh-CN" sz="320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569" y="3123743"/>
            <a:ext cx="3062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</a:t>
            </a:r>
            <a:r>
              <a:rPr lang="zh-CN" altLang="en-US" dirty="0" smtClean="0"/>
              <a:t>tutorial</a:t>
            </a:r>
            <a:r>
              <a:rPr lang="zh-CN" altLang="en-US" dirty="0"/>
              <a:t>.yowfung.cn/03/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695569" y="3879541"/>
            <a:ext cx="2698812" cy="86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看上面那个链接即可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4734" y="158948"/>
            <a:ext cx="4432219" cy="74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SQL server </a:t>
            </a:r>
            <a:r>
              <a:rPr lang="zh-CN" altLang="en-US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6512" y="967859"/>
            <a:ext cx="3432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连接不上</a:t>
            </a:r>
            <a:endParaRPr lang="en-US" altLang="zh-CN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2" y="1404360"/>
            <a:ext cx="5933279" cy="17425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6399" y="3672293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8486" y="3672293"/>
            <a:ext cx="521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sql</a:t>
            </a:r>
            <a:r>
              <a:rPr lang="en-US" altLang="zh-CN" dirty="0"/>
              <a:t> server </a:t>
            </a:r>
            <a:r>
              <a:rPr lang="zh-CN" altLang="en-US" dirty="0"/>
              <a:t>服务没开   </a:t>
            </a:r>
            <a:r>
              <a:rPr lang="en-US" altLang="zh-CN" dirty="0"/>
              <a:t>or   </a:t>
            </a:r>
            <a:r>
              <a:rPr lang="en-US" altLang="zh-CN" dirty="0" err="1"/>
              <a:t>sql</a:t>
            </a:r>
            <a:r>
              <a:rPr lang="en-US" altLang="zh-CN" dirty="0"/>
              <a:t> server </a:t>
            </a:r>
            <a:r>
              <a:rPr lang="zh-CN" altLang="en-US" dirty="0"/>
              <a:t>的远程没开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3682" y="4234649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方法一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3682" y="5093001"/>
            <a:ext cx="459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A3A3A"/>
                </a:solidFill>
                <a:ea typeface="华文楷体" panose="02010600040101010101" charset="-122"/>
                <a:sym typeface="Gill Sans Light"/>
              </a:rPr>
              <a:t>按运行（系统建</a:t>
            </a:r>
            <a:r>
              <a:rPr lang="en-US" altLang="zh-CN" dirty="0">
                <a:solidFill>
                  <a:srgbClr val="3A3A3A"/>
                </a:solidFill>
                <a:ea typeface="华文楷体" panose="02010600040101010101" charset="-122"/>
                <a:sym typeface="Gill Sans Light"/>
              </a:rPr>
              <a:t>+R</a:t>
            </a:r>
            <a:r>
              <a:rPr lang="zh-CN" altLang="en-US" dirty="0">
                <a:solidFill>
                  <a:srgbClr val="3A3A3A"/>
                </a:solidFill>
                <a:ea typeface="华文楷体" panose="02010600040101010101" charset="-122"/>
                <a:sym typeface="Gill Sans Light"/>
              </a:rPr>
              <a:t>），输入services.msc，找到</a:t>
            </a:r>
            <a:r>
              <a:rPr lang="en-US" altLang="zh-CN" dirty="0">
                <a:solidFill>
                  <a:srgbClr val="3A3A3A"/>
                </a:solidFill>
                <a:ea typeface="华文楷体" panose="02010600040101010101" charset="-122"/>
                <a:sym typeface="Gill Sans Light"/>
              </a:rPr>
              <a:t>SQL Server</a:t>
            </a:r>
            <a:r>
              <a:rPr lang="zh-CN" altLang="en-US" dirty="0">
                <a:solidFill>
                  <a:srgbClr val="3A3A3A"/>
                </a:solidFill>
                <a:ea typeface="华文楷体" panose="02010600040101010101" charset="-122"/>
                <a:sym typeface="Gill Sans Light"/>
              </a:rPr>
              <a:t>，右键启动即可。</a:t>
            </a:r>
            <a:endParaRPr lang="zh-CN" altLang="en-US" dirty="0">
              <a:solidFill>
                <a:srgbClr val="535353"/>
              </a:solidFill>
              <a:sym typeface="Gill Sans Light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4734" y="158948"/>
            <a:ext cx="4432219" cy="74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SQL server </a:t>
            </a:r>
            <a:r>
              <a:rPr lang="zh-CN" altLang="en-US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6512" y="967859"/>
            <a:ext cx="3432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连接不上</a:t>
            </a:r>
            <a:endParaRPr lang="en-US" altLang="zh-CN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6512" y="1606859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方法二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2" y="2061877"/>
            <a:ext cx="2301439" cy="1668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9697" y="2061877"/>
            <a:ext cx="2725445" cy="512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2" y="4036695"/>
            <a:ext cx="6886575" cy="222885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4305670" y="3630967"/>
            <a:ext cx="1047565" cy="1349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829452" y="3098307"/>
            <a:ext cx="12251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右键启动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6" y="2075855"/>
            <a:ext cx="5844540" cy="38252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9031" y="2578096"/>
            <a:ext cx="2135088" cy="8420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3A3A3A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这里我们选择数据库引擎</a:t>
            </a:r>
            <a:endParaRPr kumimoji="0" lang="zh-CN" altLang="en-US" sz="2530" b="1" i="0" u="none" strike="noStrike" cap="none" spc="0" normalizeH="0" baseline="0">
              <a:ln>
                <a:noFill/>
              </a:ln>
              <a:solidFill>
                <a:srgbClr val="3A3A3A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234950" y="2999101"/>
            <a:ext cx="1830157" cy="44754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91661" y="3704600"/>
            <a:ext cx="1862733" cy="8420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3A3A3A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当前电脑的用户名</a:t>
            </a:r>
            <a:endParaRPr kumimoji="0" lang="zh-CN" altLang="en-US" sz="2530" b="1" i="0" u="none" strike="noStrike" cap="none" spc="0" normalizeH="0" baseline="0">
              <a:ln>
                <a:noFill/>
              </a:ln>
              <a:solidFill>
                <a:srgbClr val="3A3A3A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392958" y="3812687"/>
            <a:ext cx="1871216" cy="33754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07735" y="4880353"/>
            <a:ext cx="1848892" cy="12274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3A3A3A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这里选择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3A3A3A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windows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3A3A3A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身份验证</a:t>
            </a:r>
            <a:endParaRPr kumimoji="0" lang="zh-CN" altLang="en-US" sz="2530" b="1" i="0" u="none" strike="noStrike" cap="none" spc="0" normalizeH="0" baseline="0">
              <a:ln>
                <a:noFill/>
              </a:ln>
              <a:solidFill>
                <a:srgbClr val="3A3A3A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210178" y="4105154"/>
            <a:ext cx="1879699" cy="121890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87754" y="746150"/>
            <a:ext cx="52128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sz="1400" dirty="0">
                <a:solidFill>
                  <a:srgbClr val="FF0000"/>
                </a:solidFill>
              </a:rPr>
              <a:t>如果计算机改名了，这里的用户名和服务器名称也会更新，如果没有更新，那</a:t>
            </a:r>
            <a:r>
              <a:rPr lang="zh-CN" altLang="en-US" sz="1400" dirty="0" smtClean="0">
                <a:solidFill>
                  <a:srgbClr val="FF0000"/>
                </a:solidFill>
              </a:rPr>
              <a:t>就重启电脑，</a:t>
            </a:r>
            <a:r>
              <a:rPr lang="zh-CN" altLang="en-US" sz="1400" dirty="0">
                <a:solidFill>
                  <a:srgbClr val="FF0000"/>
                </a:solidFill>
              </a:rPr>
              <a:t>如果还不行的话，你可能就要重装了，因为他只识别你一开始安装时候添加的用户。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8" grpId="0" bldLvl="0" animBg="1"/>
      <p:bldP spid="2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15510" y="224155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solidFill>
                  <a:srgbClr val="0685CC"/>
                </a:solidFill>
                <a:sym typeface="+mn-ea"/>
              </a:rPr>
              <a:t>编程部</a:t>
            </a:r>
            <a:endParaRPr lang="zh-CN" altLang="en-US" sz="5400" dirty="0">
              <a:solidFill>
                <a:srgbClr val="0685CC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4210" y="3292475"/>
            <a:ext cx="2722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ym typeface="+mn-ea"/>
              </a:rPr>
              <a:t>第四次培训</a:t>
            </a:r>
            <a:endParaRPr lang="zh-CN" altLang="en-US" sz="4000"/>
          </a:p>
        </p:txBody>
      </p:sp>
      <p:pic>
        <p:nvPicPr>
          <p:cNvPr id="2" name="图片 1" descr="图片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9" y="2660398"/>
            <a:ext cx="3048000" cy="2647950"/>
          </a:xfrm>
          <a:prstGeom prst="rect">
            <a:avLst/>
          </a:prstGeom>
        </p:spPr>
      </p:pic>
      <p:cxnSp>
        <p:nvCxnSpPr>
          <p:cNvPr id="9" name="连接符: 曲线 8"/>
          <p:cNvCxnSpPr/>
          <p:nvPr/>
        </p:nvCxnSpPr>
        <p:spPr>
          <a:xfrm>
            <a:off x="3868260" y="3512203"/>
            <a:ext cx="2000739" cy="6643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63085" y="3534432"/>
            <a:ext cx="124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右键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99" y="3360420"/>
            <a:ext cx="3162300" cy="17907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022286" y="4130845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新建数据库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8649" y="1540697"/>
            <a:ext cx="631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连接上本地数据库引擎后，右键数据库，选择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【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新建数据库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】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323" y="868727"/>
            <a:ext cx="63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建立你的第一个数据库和表。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323" y="868727"/>
            <a:ext cx="63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建立你的第一个数据库和表。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4" y="1360636"/>
            <a:ext cx="5786387" cy="5194597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5820565" y="2055446"/>
            <a:ext cx="937845" cy="13286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20933" y="1844431"/>
            <a:ext cx="112409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英文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名称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304010" y="5151120"/>
            <a:ext cx="78154" cy="56192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16257" y="4818834"/>
            <a:ext cx="5627075" cy="2616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往右移动，可以选择建立数据库的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路径，建议跟网站在同一个路径，两项的路径要一致。</a:t>
            </a:r>
            <a:endParaRPr lang="zh-CN" altLang="en-US" sz="11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89124" y="2899508"/>
            <a:ext cx="4141040" cy="7580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996102" y="3231794"/>
            <a:ext cx="741864" cy="9352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58410" y="3032369"/>
            <a:ext cx="1484923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默认就好（路径除外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323" y="868727"/>
            <a:ext cx="63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建立你的第一个数据库和表。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9" y="1493520"/>
            <a:ext cx="5295900" cy="3657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6677" y="3188677"/>
            <a:ext cx="156308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56677" y="5406581"/>
            <a:ext cx="65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test</a:t>
            </a:r>
            <a:r>
              <a:rPr lang="zh-CN" altLang="en-US" dirty="0"/>
              <a:t>数据库（你刚建好的）。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34831" y="6036077"/>
            <a:ext cx="70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                表             新建             表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1774092" y="6166036"/>
            <a:ext cx="765907" cy="1094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13169" y="5858259"/>
            <a:ext cx="89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右键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箭头: 右 22"/>
          <p:cNvSpPr/>
          <p:nvPr/>
        </p:nvSpPr>
        <p:spPr>
          <a:xfrm>
            <a:off x="2868246" y="6166036"/>
            <a:ext cx="562707" cy="1094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85844" y="5877485"/>
            <a:ext cx="89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右键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箭头: 右 27"/>
          <p:cNvSpPr/>
          <p:nvPr/>
        </p:nvSpPr>
        <p:spPr>
          <a:xfrm>
            <a:off x="4014616" y="6166036"/>
            <a:ext cx="562707" cy="1094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833076" y="5855282"/>
            <a:ext cx="89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右键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323" y="868727"/>
            <a:ext cx="63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设计表的结构。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02095" y="1955542"/>
            <a:ext cx="2368062" cy="9233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这个窗口是表的可视化界面，在这里设计一张表。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9" y="1518950"/>
            <a:ext cx="5400675" cy="9239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59" y="2723766"/>
            <a:ext cx="3000375" cy="40195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4178831" y="2219153"/>
            <a:ext cx="1151261" cy="918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27980" y="3186312"/>
            <a:ext cx="2227386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这里设计一个表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、列名为英文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为空的意思</a:t>
            </a:r>
            <a:endParaRPr lang="en-US" altLang="zh-CN" dirty="0"/>
          </a:p>
          <a:p>
            <a:r>
              <a:rPr lang="zh-CN" altLang="en-US" dirty="0"/>
              <a:t>（这里是设置能不能为空）。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518986" y="4868985"/>
            <a:ext cx="1200920" cy="226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96741" y="4982308"/>
            <a:ext cx="152590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表的属性。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323" y="868727"/>
            <a:ext cx="63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设计表的结构。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818648" y="1409462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1994" y="1292716"/>
            <a:ext cx="52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表的</a:t>
            </a:r>
            <a:r>
              <a:rPr lang="zh-CN" altLang="en-US" dirty="0">
                <a:solidFill>
                  <a:srgbClr val="00B050"/>
                </a:solidFill>
              </a:rPr>
              <a:t>数据类型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8" y="1662048"/>
            <a:ext cx="7441867" cy="37728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8500" y="4521200"/>
            <a:ext cx="5346700" cy="31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323" y="868727"/>
            <a:ext cx="63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设计表的结构。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818648" y="1409462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1994" y="1292716"/>
            <a:ext cx="52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表的</a:t>
            </a:r>
            <a:r>
              <a:rPr lang="zh-CN" altLang="en-US" dirty="0">
                <a:solidFill>
                  <a:srgbClr val="00B050"/>
                </a:solidFill>
              </a:rPr>
              <a:t>数据类型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6" y="1833223"/>
            <a:ext cx="8082642" cy="16556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5" y="3813918"/>
            <a:ext cx="8082643" cy="23225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5635" y="3151822"/>
            <a:ext cx="5930900" cy="351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795635" y="4559300"/>
            <a:ext cx="6100465" cy="31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323" y="868727"/>
            <a:ext cx="63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设计表的结构。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818648" y="1409462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1994" y="1292716"/>
            <a:ext cx="52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表的</a:t>
            </a:r>
            <a:r>
              <a:rPr lang="zh-CN" altLang="en-US" dirty="0">
                <a:solidFill>
                  <a:srgbClr val="00B050"/>
                </a:solidFill>
              </a:rPr>
              <a:t>数据类型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8" y="1829100"/>
            <a:ext cx="7926767" cy="24851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8" y="4707338"/>
            <a:ext cx="7926767" cy="6111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323" y="868727"/>
            <a:ext cx="63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设计表的结构。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1996" y="1405111"/>
            <a:ext cx="54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每个表都有一个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id</a:t>
            </a:r>
            <a:r>
              <a:rPr lang="zh-CN" altLang="en-US" dirty="0"/>
              <a:t>要设置为主键，数据类型为</a:t>
            </a:r>
            <a:r>
              <a:rPr lang="en-US" altLang="zh-CN" dirty="0" err="1"/>
              <a:t>int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74" y="1941495"/>
            <a:ext cx="6276975" cy="3638550"/>
          </a:xfrm>
          <a:prstGeom prst="rect">
            <a:avLst/>
          </a:prstGeom>
        </p:spPr>
      </p:pic>
      <p:sp>
        <p:nvSpPr>
          <p:cNvPr id="13" name="星形: 八角 12"/>
          <p:cNvSpPr/>
          <p:nvPr/>
        </p:nvSpPr>
        <p:spPr>
          <a:xfrm>
            <a:off x="1159974" y="3042407"/>
            <a:ext cx="211016" cy="218830"/>
          </a:xfrm>
          <a:prstGeom prst="star8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70990" y="2987699"/>
            <a:ext cx="272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主键是唯一的，不可重复，保证数据的完整性，不能为空。</a:t>
            </a:r>
            <a:endParaRPr lang="zh-CN" altLang="en-US" sz="1400" dirty="0"/>
          </a:p>
        </p:txBody>
      </p:sp>
      <p:sp>
        <p:nvSpPr>
          <p:cNvPr id="23" name="星形: 八角 22"/>
          <p:cNvSpPr/>
          <p:nvPr/>
        </p:nvSpPr>
        <p:spPr>
          <a:xfrm>
            <a:off x="1159974" y="3578791"/>
            <a:ext cx="211016" cy="218830"/>
          </a:xfrm>
          <a:prstGeom prst="star8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370990" y="3524083"/>
            <a:ext cx="272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主键是能确定一条数据的唯一的</a:t>
            </a:r>
            <a:r>
              <a:rPr lang="zh-CN" altLang="en-US" sz="1400" dirty="0">
                <a:solidFill>
                  <a:srgbClr val="00B050"/>
                </a:solidFill>
              </a:rPr>
              <a:t>标识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  <p:sp>
        <p:nvSpPr>
          <p:cNvPr id="29" name="流程图: 接点 28"/>
          <p:cNvSpPr/>
          <p:nvPr/>
        </p:nvSpPr>
        <p:spPr>
          <a:xfrm>
            <a:off x="818648" y="1521857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323" y="868727"/>
            <a:ext cx="63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设计表的结构。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1996" y="1405111"/>
            <a:ext cx="54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设置标识。</a:t>
            </a:r>
            <a:endParaRPr lang="zh-CN" altLang="en-US" dirty="0"/>
          </a:p>
        </p:txBody>
      </p:sp>
      <p:sp>
        <p:nvSpPr>
          <p:cNvPr id="12" name="流程图: 接点 11"/>
          <p:cNvSpPr/>
          <p:nvPr/>
        </p:nvSpPr>
        <p:spPr>
          <a:xfrm>
            <a:off x="818649" y="1521857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93" y="1941495"/>
            <a:ext cx="5934075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91200" y="4017108"/>
            <a:ext cx="468923" cy="7437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标注: 左箭头 5"/>
          <p:cNvSpPr/>
          <p:nvPr/>
        </p:nvSpPr>
        <p:spPr>
          <a:xfrm>
            <a:off x="6394949" y="4149969"/>
            <a:ext cx="1748363" cy="478064"/>
          </a:xfrm>
          <a:prstGeom prst="lef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这里双击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875323" y="4235938"/>
            <a:ext cx="296985" cy="7033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8338" y="4966454"/>
            <a:ext cx="11332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点击这里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323" y="868727"/>
            <a:ext cx="63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设计表的结构。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1996" y="1405111"/>
            <a:ext cx="54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注册表的例子。</a:t>
            </a:r>
            <a:endParaRPr lang="zh-CN" altLang="en-US" dirty="0"/>
          </a:p>
        </p:txBody>
      </p:sp>
      <p:sp>
        <p:nvSpPr>
          <p:cNvPr id="12" name="流程图: 接点 11"/>
          <p:cNvSpPr/>
          <p:nvPr/>
        </p:nvSpPr>
        <p:spPr>
          <a:xfrm>
            <a:off x="818649" y="1521857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96" y="2174987"/>
            <a:ext cx="6527722" cy="26725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90" y="3612969"/>
            <a:ext cx="3326130" cy="903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90" y="2110318"/>
            <a:ext cx="4019550" cy="8261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28700" y="3522259"/>
            <a:ext cx="979170" cy="485775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15645" y="228999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4200618"/>
            <a:ext cx="979170" cy="48577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26945" y="4213318"/>
            <a:ext cx="44456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代码</a:t>
            </a:r>
            <a:r>
              <a:rPr 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优化</a:t>
            </a:r>
            <a:endParaRPr lang="zh-C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巩固</a:t>
            </a:r>
            <a:r>
              <a:rPr lang="en-US" alt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C#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715645" y="2904672"/>
            <a:ext cx="979170" cy="48577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4" y="3553553"/>
            <a:ext cx="268560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连接数据库</a:t>
            </a:r>
            <a:endParaRPr sz="2400" dirty="0" err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65588"/>
            <a:ext cx="4018280" cy="3998595"/>
          </a:xfrm>
          <a:prstGeom prst="rect">
            <a:avLst/>
          </a:prstGeom>
        </p:spPr>
      </p:pic>
      <p:sp>
        <p:nvSpPr>
          <p:cNvPr id="15" name="文本框 10"/>
          <p:cNvSpPr txBox="1"/>
          <p:nvPr/>
        </p:nvSpPr>
        <p:spPr>
          <a:xfrm>
            <a:off x="2197735" y="2883628"/>
            <a:ext cx="268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SQL Server数据库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2197734" y="2266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作业问题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0708" y="868727"/>
            <a:ext cx="146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流程图: 接点 6"/>
          <p:cNvSpPr/>
          <p:nvPr/>
        </p:nvSpPr>
        <p:spPr>
          <a:xfrm>
            <a:off x="818648" y="1387310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0708" y="1238059"/>
            <a:ext cx="391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增，查，删，改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08" y="1894522"/>
            <a:ext cx="6181725" cy="1257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61282" y="2894120"/>
            <a:ext cx="331673" cy="1953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8383" y="1894522"/>
            <a:ext cx="1171853" cy="3248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4427118" y="2991774"/>
            <a:ext cx="897005" cy="1600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433854" y="3089429"/>
            <a:ext cx="83378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表名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70708" y="3709153"/>
            <a:ext cx="5797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点击新建查询，可以输入</a:t>
            </a:r>
            <a:r>
              <a:rPr lang="en-US" altLang="zh-CN" dirty="0" err="1">
                <a:solidFill>
                  <a:srgbClr val="00B050"/>
                </a:solidFill>
              </a:rPr>
              <a:t>sql</a:t>
            </a:r>
            <a:r>
              <a:rPr lang="zh-CN" altLang="en-US" dirty="0">
                <a:solidFill>
                  <a:srgbClr val="00B050"/>
                </a:solidFill>
              </a:rPr>
              <a:t>语句，对数据库操作。之后在</a:t>
            </a:r>
            <a:r>
              <a:rPr lang="en-US" altLang="zh-CN" dirty="0">
                <a:solidFill>
                  <a:srgbClr val="00B050"/>
                </a:solidFill>
              </a:rPr>
              <a:t>.</a:t>
            </a:r>
            <a:r>
              <a:rPr lang="en-US" altLang="zh-CN" dirty="0" err="1">
                <a:solidFill>
                  <a:srgbClr val="00B050"/>
                </a:solidFill>
              </a:rPr>
              <a:t>cs</a:t>
            </a:r>
            <a:r>
              <a:rPr lang="zh-CN" altLang="en-US" dirty="0">
                <a:solidFill>
                  <a:srgbClr val="00B050"/>
                </a:solidFill>
              </a:rPr>
              <a:t>文件里面写的语句可以在这里验证正确与否。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0" name="流程图: 接点 19"/>
          <p:cNvSpPr/>
          <p:nvPr/>
        </p:nvSpPr>
        <p:spPr>
          <a:xfrm>
            <a:off x="784580" y="4563121"/>
            <a:ext cx="58799" cy="10014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41087" y="4410683"/>
            <a:ext cx="191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数据查询语句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43705" y="2236243"/>
            <a:ext cx="798990" cy="233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箭头: 左弧形 24"/>
          <p:cNvSpPr/>
          <p:nvPr/>
        </p:nvSpPr>
        <p:spPr>
          <a:xfrm rot="11250460">
            <a:off x="7030006" y="2491096"/>
            <a:ext cx="1033171" cy="1566000"/>
          </a:xfrm>
          <a:prstGeom prst="curved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 rot="10800000" flipH="1" flipV="1">
            <a:off x="1047907" y="4766664"/>
            <a:ext cx="816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select * from &lt;</a:t>
            </a:r>
            <a:r>
              <a:rPr lang="zh-CN" altLang="en-US" dirty="0"/>
              <a:t>表名</a:t>
            </a:r>
            <a:r>
              <a:rPr lang="en-US" altLang="zh-CN" dirty="0"/>
              <a:t>&gt; where &lt;</a:t>
            </a:r>
            <a:r>
              <a:rPr lang="zh-CN" altLang="en-US" dirty="0"/>
              <a:t>列名</a:t>
            </a:r>
            <a:r>
              <a:rPr lang="en-US" altLang="zh-CN" dirty="0"/>
              <a:t>&gt; = &lt;</a:t>
            </a:r>
            <a:r>
              <a:rPr lang="zh-CN" altLang="en-US" dirty="0"/>
              <a:t>值</a:t>
            </a:r>
            <a:r>
              <a:rPr lang="en-US" altLang="zh-CN" dirty="0"/>
              <a:t>&gt; order by &lt;</a:t>
            </a:r>
            <a:r>
              <a:rPr lang="zh-CN" altLang="en-US" dirty="0"/>
              <a:t>列名</a:t>
            </a:r>
            <a:r>
              <a:rPr lang="en-US" altLang="zh-CN" dirty="0"/>
              <a:t>&gt; ASC</a:t>
            </a:r>
            <a:r>
              <a:rPr lang="en-US" altLang="zh-CN" dirty="0" smtClean="0"/>
              <a:t> </a:t>
            </a:r>
            <a:r>
              <a:rPr lang="zh-CN" altLang="en-US" dirty="0"/>
              <a:t>或者 </a:t>
            </a:r>
            <a:r>
              <a:rPr lang="en-US" altLang="zh-CN" dirty="0"/>
              <a:t>DESC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9043" y="4754469"/>
            <a:ext cx="51730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146421" y="4847163"/>
            <a:ext cx="660856" cy="258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标注: 线形 30"/>
          <p:cNvSpPr/>
          <p:nvPr/>
        </p:nvSpPr>
        <p:spPr>
          <a:xfrm>
            <a:off x="3860164" y="5324790"/>
            <a:ext cx="1047565" cy="542658"/>
          </a:xfrm>
          <a:prstGeom prst="borderCallout1">
            <a:avLst>
              <a:gd name="adj1" fmla="val 18750"/>
              <a:gd name="adj2" fmla="val -8333"/>
              <a:gd name="adj3" fmla="val -47824"/>
              <a:gd name="adj4" fmla="val -17146"/>
            </a:avLst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58647" y="4792489"/>
            <a:ext cx="150921" cy="343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标注: 线形 32"/>
          <p:cNvSpPr/>
          <p:nvPr/>
        </p:nvSpPr>
        <p:spPr>
          <a:xfrm>
            <a:off x="2116864" y="5361114"/>
            <a:ext cx="814771" cy="443883"/>
          </a:xfrm>
          <a:prstGeom prst="borderCallout1">
            <a:avLst>
              <a:gd name="adj1" fmla="val 18750"/>
              <a:gd name="adj2" fmla="val -8333"/>
              <a:gd name="adj3" fmla="val -71500"/>
              <a:gd name="adj4" fmla="val -32451"/>
            </a:avLst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全部</a:t>
            </a:r>
            <a:endParaRPr lang="zh-CN" altLang="en-US" dirty="0"/>
          </a:p>
        </p:txBody>
      </p:sp>
      <p:sp>
        <p:nvSpPr>
          <p:cNvPr id="34" name="标注: 线形 33"/>
          <p:cNvSpPr/>
          <p:nvPr/>
        </p:nvSpPr>
        <p:spPr>
          <a:xfrm>
            <a:off x="5994847" y="5308206"/>
            <a:ext cx="2432481" cy="508188"/>
          </a:xfrm>
          <a:prstGeom prst="borderCallout1">
            <a:avLst>
              <a:gd name="adj1" fmla="val 18750"/>
              <a:gd name="adj2" fmla="val -8333"/>
              <a:gd name="adj3" fmla="val -44723"/>
              <a:gd name="adj4" fmla="val -10973"/>
            </a:avLst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/>
              <a:t>ASC</a:t>
            </a:r>
            <a:r>
              <a:rPr lang="zh-CN" altLang="en-US" dirty="0" smtClean="0"/>
              <a:t>升序，</a:t>
            </a:r>
            <a:r>
              <a:rPr lang="en-US" altLang="zh-CN" dirty="0"/>
              <a:t>DESC</a:t>
            </a:r>
            <a:r>
              <a:rPr lang="zh-CN" altLang="en-US" dirty="0" smtClean="0"/>
              <a:t>降序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432" y="6154013"/>
            <a:ext cx="4457700" cy="2667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162975" y="6072326"/>
            <a:ext cx="7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619588" y="1103807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0708" y="868727"/>
            <a:ext cx="146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 rot="10800000" flipH="1" flipV="1">
            <a:off x="1070708" y="1727025"/>
            <a:ext cx="816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insert  into &lt;</a:t>
            </a:r>
            <a:r>
              <a:rPr lang="zh-CN" altLang="en-US" dirty="0"/>
              <a:t>表名</a:t>
            </a:r>
            <a:r>
              <a:rPr lang="en-US" altLang="zh-CN" dirty="0"/>
              <a:t>&gt; (&lt;</a:t>
            </a:r>
            <a:r>
              <a:rPr lang="zh-CN" altLang="en-US" dirty="0"/>
              <a:t>列名</a:t>
            </a:r>
            <a:r>
              <a:rPr lang="en-US" altLang="zh-CN" dirty="0"/>
              <a:t>1&gt;, &lt;</a:t>
            </a:r>
            <a:r>
              <a:rPr lang="zh-CN" altLang="en-US" dirty="0"/>
              <a:t>列名</a:t>
            </a:r>
            <a:r>
              <a:rPr lang="en-US" altLang="zh-CN" dirty="0"/>
              <a:t>2&gt;….) values(&lt;</a:t>
            </a:r>
            <a:r>
              <a:rPr lang="zh-CN" altLang="en-US" dirty="0"/>
              <a:t>值</a:t>
            </a:r>
            <a:r>
              <a:rPr lang="en-US" altLang="zh-CN" dirty="0"/>
              <a:t>1&gt; ,&lt;</a:t>
            </a:r>
            <a:r>
              <a:rPr lang="zh-CN" altLang="en-US" dirty="0"/>
              <a:t>值</a:t>
            </a:r>
            <a:r>
              <a:rPr lang="en-US" altLang="zh-CN" dirty="0"/>
              <a:t>2&gt;….)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070708" y="2733772"/>
            <a:ext cx="7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endParaRPr lang="zh-CN" altLang="en-US" dirty="0"/>
          </a:p>
        </p:txBody>
      </p:sp>
      <p:sp>
        <p:nvSpPr>
          <p:cNvPr id="27" name="流程图: 接点 26"/>
          <p:cNvSpPr/>
          <p:nvPr/>
        </p:nvSpPr>
        <p:spPr>
          <a:xfrm>
            <a:off x="829673" y="1407357"/>
            <a:ext cx="58799" cy="10014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70708" y="1238059"/>
            <a:ext cx="191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SQL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插入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数据语句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070709" y="2208341"/>
            <a:ext cx="8011148" cy="407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将值插入到对应的表的一一对应的列中，</a:t>
            </a:r>
            <a:r>
              <a:rPr lang="en-US" altLang="zh-CN" dirty="0" err="1">
                <a:solidFill>
                  <a:srgbClr val="FF0000"/>
                </a:solidFill>
              </a:rPr>
              <a:t>ps</a:t>
            </a:r>
            <a:r>
              <a:rPr lang="zh-CN" altLang="en-US" dirty="0"/>
              <a:t>：</a:t>
            </a:r>
            <a:r>
              <a:rPr lang="en-US" altLang="zh-CN" dirty="0"/>
              <a:t>id</a:t>
            </a:r>
            <a:r>
              <a:rPr lang="zh-CN" altLang="en-US" dirty="0"/>
              <a:t>（标识）为自增，不需要插入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08" y="3103104"/>
            <a:ext cx="8201025" cy="228600"/>
          </a:xfrm>
          <a:prstGeom prst="rect">
            <a:avLst/>
          </a:prstGeom>
        </p:spPr>
      </p:pic>
      <p:sp>
        <p:nvSpPr>
          <p:cNvPr id="37" name="流程图: 接点 36"/>
          <p:cNvSpPr/>
          <p:nvPr/>
        </p:nvSpPr>
        <p:spPr>
          <a:xfrm>
            <a:off x="829673" y="3602400"/>
            <a:ext cx="58799" cy="10014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70708" y="3433102"/>
            <a:ext cx="191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SQL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更改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数据语句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 rot="10800000" flipH="1" flipV="1">
            <a:off x="1070707" y="3826205"/>
            <a:ext cx="816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update &lt;</a:t>
            </a:r>
            <a:r>
              <a:rPr lang="zh-CN" altLang="en-US" dirty="0"/>
              <a:t>表名</a:t>
            </a:r>
            <a:r>
              <a:rPr lang="en-US" altLang="zh-CN" dirty="0"/>
              <a:t>&gt; set &lt;</a:t>
            </a:r>
            <a:r>
              <a:rPr lang="zh-CN" altLang="en-US" dirty="0"/>
              <a:t>列名</a:t>
            </a:r>
            <a:r>
              <a:rPr lang="en-US" altLang="zh-CN" dirty="0"/>
              <a:t>1&gt; =&lt;</a:t>
            </a:r>
            <a:r>
              <a:rPr lang="zh-CN" altLang="en-US" dirty="0"/>
              <a:t>值</a:t>
            </a:r>
            <a:r>
              <a:rPr lang="en-US" altLang="zh-CN" dirty="0"/>
              <a:t>1&gt; where &lt;</a:t>
            </a:r>
            <a:r>
              <a:rPr lang="zh-CN" altLang="en-US" dirty="0"/>
              <a:t>列名</a:t>
            </a:r>
            <a:r>
              <a:rPr lang="en-US" altLang="zh-CN" dirty="0"/>
              <a:t>2&gt;=&lt;</a:t>
            </a:r>
            <a:r>
              <a:rPr lang="zh-CN" altLang="en-US" dirty="0"/>
              <a:t>值</a:t>
            </a:r>
            <a:r>
              <a:rPr lang="en-US" altLang="zh-CN" dirty="0"/>
              <a:t>2&gt;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132" y="4309438"/>
            <a:ext cx="4657725" cy="38100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070708" y="4308617"/>
            <a:ext cx="7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endParaRPr lang="zh-CN" altLang="en-US" dirty="0"/>
          </a:p>
        </p:txBody>
      </p:sp>
      <p:sp>
        <p:nvSpPr>
          <p:cNvPr id="41" name="矩形: 圆角 40"/>
          <p:cNvSpPr/>
          <p:nvPr/>
        </p:nvSpPr>
        <p:spPr>
          <a:xfrm>
            <a:off x="1096989" y="4814890"/>
            <a:ext cx="4575490" cy="407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 id = 1 </a:t>
            </a:r>
            <a:r>
              <a:rPr lang="zh-CN" altLang="en-US" dirty="0"/>
              <a:t>那一行的</a:t>
            </a:r>
            <a:r>
              <a:rPr lang="en-US" altLang="zh-CN" dirty="0"/>
              <a:t>username </a:t>
            </a:r>
            <a:r>
              <a:rPr lang="zh-CN" altLang="en-US" dirty="0"/>
              <a:t>更改为 哈士奇</a:t>
            </a:r>
            <a:endParaRPr lang="zh-CN" altLang="en-US" dirty="0"/>
          </a:p>
        </p:txBody>
      </p:sp>
      <p:sp>
        <p:nvSpPr>
          <p:cNvPr id="42" name="流程图: 接点 41"/>
          <p:cNvSpPr/>
          <p:nvPr/>
        </p:nvSpPr>
        <p:spPr>
          <a:xfrm>
            <a:off x="829673" y="5570923"/>
            <a:ext cx="58799" cy="10014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70708" y="5401625"/>
            <a:ext cx="191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SQL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删除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数据语句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96989" y="5841507"/>
            <a:ext cx="50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表</a:t>
            </a:r>
            <a:r>
              <a:rPr lang="en-US" altLang="zh-CN" dirty="0"/>
              <a:t>&gt; where &lt;</a:t>
            </a:r>
            <a:r>
              <a:rPr lang="zh-CN" altLang="en-US" dirty="0"/>
              <a:t>列名</a:t>
            </a:r>
            <a:r>
              <a:rPr lang="en-US" altLang="zh-CN" dirty="0"/>
              <a:t>&gt; = &lt;</a:t>
            </a:r>
            <a:r>
              <a:rPr lang="zh-CN" altLang="en-US" dirty="0"/>
              <a:t>值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70708" y="6309967"/>
            <a:ext cx="7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187" y="6342233"/>
            <a:ext cx="2771775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619588" y="1103807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0708" y="868727"/>
            <a:ext cx="54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cs</a:t>
            </a:r>
            <a:r>
              <a:rPr lang="zh-CN" altLang="en-US" dirty="0"/>
              <a:t>文件的操作，在</a:t>
            </a:r>
            <a:r>
              <a:rPr lang="en-US" altLang="zh-CN" dirty="0"/>
              <a:t>.</a:t>
            </a:r>
            <a:r>
              <a:rPr lang="en-US" altLang="zh-CN" dirty="0" err="1"/>
              <a:t>cs</a:t>
            </a:r>
            <a:r>
              <a:rPr lang="zh-CN" altLang="en-US" dirty="0"/>
              <a:t>文件中操作数据库。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29673" y="1462014"/>
            <a:ext cx="58799" cy="10014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70708" y="1292716"/>
            <a:ext cx="191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引入命名空间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54" y="1841041"/>
            <a:ext cx="4276725" cy="252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5454" y="3471169"/>
            <a:ext cx="3478892" cy="893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标注: 弯曲线形(带强调线) 5"/>
          <p:cNvSpPr/>
          <p:nvPr/>
        </p:nvSpPr>
        <p:spPr>
          <a:xfrm>
            <a:off x="1789611" y="4774513"/>
            <a:ext cx="6626188" cy="751597"/>
          </a:xfrm>
          <a:prstGeom prst="accentCallout2">
            <a:avLst>
              <a:gd name="adj1" fmla="val 26571"/>
              <a:gd name="adj2" fmla="val -1095"/>
              <a:gd name="adj3" fmla="val 21357"/>
              <a:gd name="adj4" fmla="val -9900"/>
              <a:gd name="adj5" fmla="val -56927"/>
              <a:gd name="adj6" fmla="val -121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System.Data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主要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是支持跟数据库相关的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操作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比如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支持微软自己的数据库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SQL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Server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，或者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其他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数据库。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6097" y="2991793"/>
            <a:ext cx="195308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cs</a:t>
            </a:r>
            <a:r>
              <a:rPr lang="zh-CN" altLang="en-US" dirty="0"/>
              <a:t>文件的左</a:t>
            </a:r>
            <a:r>
              <a:rPr lang="zh-CN" altLang="en-US" dirty="0" smtClean="0"/>
              <a:t>上角加入</a:t>
            </a:r>
            <a:r>
              <a:rPr lang="zh-CN" altLang="en-US" dirty="0"/>
              <a:t>这三句话。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619588" y="1103807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SQL Server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818649" y="985473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0708" y="868727"/>
            <a:ext cx="54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cs</a:t>
            </a:r>
            <a:r>
              <a:rPr lang="zh-CN" altLang="en-US" dirty="0"/>
              <a:t>文件的操作，在</a:t>
            </a:r>
            <a:r>
              <a:rPr lang="en-US" altLang="zh-CN" dirty="0"/>
              <a:t>.</a:t>
            </a:r>
            <a:r>
              <a:rPr lang="en-US" altLang="zh-CN" dirty="0" err="1"/>
              <a:t>cs</a:t>
            </a:r>
            <a:r>
              <a:rPr lang="zh-CN" altLang="en-US" dirty="0"/>
              <a:t>文件中操作数据库。</a:t>
            </a:r>
            <a:endParaRPr lang="zh-CN" altLang="en-US" dirty="0"/>
          </a:p>
        </p:txBody>
      </p:sp>
      <p:sp>
        <p:nvSpPr>
          <p:cNvPr id="25" name="流程图: 接点 24"/>
          <p:cNvSpPr/>
          <p:nvPr/>
        </p:nvSpPr>
        <p:spPr>
          <a:xfrm>
            <a:off x="829673" y="1462014"/>
            <a:ext cx="58799" cy="10014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70707" y="1292716"/>
            <a:ext cx="255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连接数据库语句（一）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648" y="2450237"/>
            <a:ext cx="574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Date Source</a:t>
            </a:r>
            <a:r>
              <a:rPr lang="en-US" altLang="zh-CN" dirty="0"/>
              <a:t>=.   </a:t>
            </a:r>
            <a:r>
              <a:rPr lang="zh-CN" altLang="en-US" dirty="0" smtClean="0"/>
              <a:t>“点”表示</a:t>
            </a:r>
            <a:r>
              <a:rPr lang="zh-CN" altLang="en-US" dirty="0"/>
              <a:t>本地数据源（连接到本地）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9673" y="3081582"/>
            <a:ext cx="744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Initial Catalog = &lt;</a:t>
            </a:r>
            <a:r>
              <a:rPr lang="zh-CN" altLang="en-US" dirty="0">
                <a:solidFill>
                  <a:srgbClr val="002060"/>
                </a:solidFill>
              </a:rPr>
              <a:t>数据库名</a:t>
            </a:r>
            <a:r>
              <a:rPr lang="en-US" altLang="zh-CN" dirty="0">
                <a:solidFill>
                  <a:srgbClr val="002060"/>
                </a:solidFill>
              </a:rPr>
              <a:t>&gt;  </a:t>
            </a:r>
            <a:r>
              <a:rPr lang="zh-CN" altLang="en-US" dirty="0"/>
              <a:t>选择本地的数据库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18648" y="4616124"/>
            <a:ext cx="744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2060"/>
                </a:solidFill>
              </a:rPr>
              <a:t>Intergrated</a:t>
            </a:r>
            <a:r>
              <a:rPr lang="en-US" altLang="zh-CN" dirty="0">
                <a:solidFill>
                  <a:srgbClr val="002060"/>
                </a:solidFill>
              </a:rPr>
              <a:t> Security= SSPI  </a:t>
            </a:r>
            <a:r>
              <a:rPr lang="zh-CN" altLang="en-US" dirty="0"/>
              <a:t>表示使用了</a:t>
            </a:r>
            <a:r>
              <a:rPr lang="en-US" altLang="zh-CN" dirty="0"/>
              <a:t>windows</a:t>
            </a:r>
            <a:r>
              <a:rPr lang="zh-CN" altLang="en-US" dirty="0"/>
              <a:t>身份验证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76" y="3157125"/>
            <a:ext cx="2657475" cy="1314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71" y="5162625"/>
            <a:ext cx="5143500" cy="1095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4302" y="3203270"/>
            <a:ext cx="454426" cy="198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63301" y="5903650"/>
            <a:ext cx="156247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6" y="1730500"/>
            <a:ext cx="423041" cy="4230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88" y="1801731"/>
            <a:ext cx="8118928" cy="32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891" y="-10418"/>
            <a:ext cx="9157891" cy="6868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6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9144000" cy="686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6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15645" y="1651000"/>
            <a:ext cx="979170" cy="485775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15645" y="2903948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4200618"/>
            <a:ext cx="979170" cy="48577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26945" y="4213318"/>
            <a:ext cx="44456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代码</a:t>
            </a:r>
            <a:r>
              <a:rPr 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优化</a:t>
            </a:r>
            <a:endParaRPr lang="zh-C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巩固</a:t>
            </a:r>
            <a:r>
              <a:rPr lang="en-US" alt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C#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715645" y="3518628"/>
            <a:ext cx="979170" cy="48577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4" y="3553553"/>
            <a:ext cx="268560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连接数据库</a:t>
            </a:r>
            <a:endParaRPr sz="2400" dirty="0" err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65588"/>
            <a:ext cx="4018280" cy="3998595"/>
          </a:xfrm>
          <a:prstGeom prst="rect">
            <a:avLst/>
          </a:prstGeom>
        </p:spPr>
      </p:pic>
      <p:sp>
        <p:nvSpPr>
          <p:cNvPr id="15" name="文本框 10"/>
          <p:cNvSpPr txBox="1"/>
          <p:nvPr/>
        </p:nvSpPr>
        <p:spPr>
          <a:xfrm>
            <a:off x="2197735" y="2883628"/>
            <a:ext cx="268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SQL Server数据库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sp>
        <p:nvSpPr>
          <p:cNvPr id="16" name="虚尾箭头 4"/>
          <p:cNvSpPr/>
          <p:nvPr/>
        </p:nvSpPr>
        <p:spPr>
          <a:xfrm>
            <a:off x="715644" y="2287252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0"/>
          <p:cNvSpPr txBox="1"/>
          <p:nvPr/>
        </p:nvSpPr>
        <p:spPr>
          <a:xfrm>
            <a:off x="2197734" y="2266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作业问题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282895" cy="6971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1"/>
            <a:ext cx="9144000" cy="686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28700" y="4188466"/>
            <a:ext cx="979170" cy="485775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15645" y="228999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3573599"/>
            <a:ext cx="979170" cy="48577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26945" y="4213318"/>
            <a:ext cx="44456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代码</a:t>
            </a:r>
            <a:r>
              <a:rPr 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优化</a:t>
            </a:r>
            <a:endParaRPr lang="zh-C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巩固</a:t>
            </a:r>
            <a:r>
              <a:rPr lang="en-US" alt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C#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715645" y="2904672"/>
            <a:ext cx="979170" cy="48577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4" y="3553553"/>
            <a:ext cx="268560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连接数据库</a:t>
            </a:r>
            <a:endParaRPr sz="2400" dirty="0" err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65588"/>
            <a:ext cx="4018280" cy="3998595"/>
          </a:xfrm>
          <a:prstGeom prst="rect">
            <a:avLst/>
          </a:prstGeom>
        </p:spPr>
      </p:pic>
      <p:sp>
        <p:nvSpPr>
          <p:cNvPr id="15" name="文本框 10"/>
          <p:cNvSpPr txBox="1"/>
          <p:nvPr/>
        </p:nvSpPr>
        <p:spPr>
          <a:xfrm>
            <a:off x="2197735" y="2883628"/>
            <a:ext cx="268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SQL Server数据库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2197734" y="2266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作业问题</a:t>
            </a:r>
            <a:endParaRPr lang="zh-CN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93943" cy="6895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946" y="198145"/>
            <a:ext cx="2637383" cy="548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95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作业上交</a:t>
            </a:r>
            <a:endParaRPr kumimoji="0" lang="en-US" altLang="zh-CN" sz="3095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8594" y="4781788"/>
            <a:ext cx="383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登陆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http://hws.yowfung.cn/login.html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925247" y="887727"/>
            <a:ext cx="113347" cy="13584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8594" y="770981"/>
            <a:ext cx="342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分离数据库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47" y="1456009"/>
            <a:ext cx="6800850" cy="1933575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260075" y="773002"/>
            <a:ext cx="1199622" cy="52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</a:t>
            </a:r>
            <a:r>
              <a:rPr lang="zh-CN" altLang="en-US" dirty="0">
                <a:solidFill>
                  <a:srgbClr val="FF0000"/>
                </a:solidFill>
              </a:rPr>
              <a:t>右键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94" y="3979839"/>
            <a:ext cx="3162300" cy="581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38594" y="3547432"/>
            <a:ext cx="480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分离出来的东西，和代码一起打包，上传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442" y="3921988"/>
            <a:ext cx="516899" cy="5168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40" y="2881098"/>
            <a:ext cx="482333" cy="4823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1727826"/>
            <a:ext cx="9144000" cy="5435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095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编程部第四次作业</a:t>
            </a:r>
            <a:endParaRPr lang="zh-CN" altLang="en-US" sz="3095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9584" y="2975506"/>
            <a:ext cx="4585841" cy="1360170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15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做一个完整</a:t>
            </a:r>
            <a:r>
              <a:rPr lang="zh-CN" altLang="en-US" sz="2815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zh-CN" altLang="en-US" sz="2815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注册、登录</a:t>
            </a:r>
            <a:r>
              <a:rPr lang="zh-CN" altLang="en-US" sz="2815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页面，要实现数据的增删查</a:t>
            </a:r>
            <a:r>
              <a:rPr lang="zh-CN" altLang="en-US" sz="2815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改。</a:t>
            </a:r>
            <a:endParaRPr lang="zh-CN" altLang="en-US" sz="2815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443" y="5569609"/>
            <a:ext cx="71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另外：可自行写一个“用户信息”页面来练习“删”和“改”！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0" t="9631" r="9942" b="10468"/>
          <a:stretch>
            <a:fillRect/>
          </a:stretch>
        </p:blipFill>
        <p:spPr>
          <a:xfrm>
            <a:off x="1790864" y="2080617"/>
            <a:ext cx="2277323" cy="2267203"/>
          </a:xfrm>
          <a:prstGeom prst="rect">
            <a:avLst/>
          </a:prstGeom>
        </p:spPr>
      </p:pic>
      <p:sp>
        <p:nvSpPr>
          <p:cNvPr id="120" name="Shape 120"/>
          <p:cNvSpPr/>
          <p:nvPr/>
        </p:nvSpPr>
        <p:spPr>
          <a:xfrm>
            <a:off x="4513957" y="2504660"/>
            <a:ext cx="3379887" cy="993140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3795" dirty="0">
                <a:solidFill>
                  <a:srgbClr val="0685CC"/>
                </a:solidFill>
              </a:rPr>
              <a:t>作业提交</a:t>
            </a:r>
            <a:endParaRPr lang="en-US" altLang="zh-CN" sz="3795" dirty="0">
              <a:solidFill>
                <a:srgbClr val="0685CC"/>
              </a:solidFill>
            </a:endParaRPr>
          </a:p>
          <a:p>
            <a:r>
              <a:rPr lang="zh-CN" altLang="en-US" sz="2250" dirty="0">
                <a:solidFill>
                  <a:srgbClr val="0685CC"/>
                </a:solidFill>
              </a:rPr>
              <a:t>登录编程部作业系统</a:t>
            </a:r>
            <a:endParaRPr lang="zh-CN" altLang="en-US" sz="2250" dirty="0">
              <a:solidFill>
                <a:srgbClr val="0685CC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4513957" y="3631157"/>
            <a:ext cx="3379886" cy="591507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l">
              <a:defRPr>
                <a:solidFill>
                  <a:srgbClr val="5A5F5E"/>
                </a:solidFill>
              </a:defRPr>
            </a:lvl1pPr>
          </a:lstStyle>
          <a:p>
            <a:r>
              <a:rPr lang="en-US" sz="3375" b="1" dirty="0">
                <a:solidFill>
                  <a:srgbClr val="000000"/>
                </a:solidFill>
                <a:latin typeface="Myriad Set Pro" panose="02000203050000020004" pitchFamily="2" charset="0"/>
              </a:rPr>
              <a:t>hws.</a:t>
            </a:r>
            <a:r>
              <a:rPr lang="en-US" altLang="zh-CN" sz="3375" b="1" dirty="0">
                <a:solidFill>
                  <a:srgbClr val="000000"/>
                </a:solidFill>
                <a:latin typeface="Myriad Set Pro" panose="02000203050000020004" pitchFamily="2" charset="0"/>
              </a:rPr>
              <a:t>yowfung</a:t>
            </a:r>
            <a:r>
              <a:rPr lang="en-US" sz="3375" b="1" dirty="0">
                <a:solidFill>
                  <a:srgbClr val="000000"/>
                </a:solidFill>
                <a:latin typeface="Myriad Set Pro" panose="02000203050000020004" pitchFamily="2" charset="0"/>
              </a:rPr>
              <a:t>.c</a:t>
            </a:r>
            <a:r>
              <a:rPr lang="en-US" altLang="zh-CN" sz="3375" b="1" dirty="0">
                <a:solidFill>
                  <a:srgbClr val="000000"/>
                </a:solidFill>
                <a:latin typeface="Myriad Set Pro" panose="02000203050000020004" pitchFamily="2" charset="0"/>
              </a:rPr>
              <a:t>n</a:t>
            </a:r>
            <a:endParaRPr sz="3375" b="1" dirty="0">
              <a:solidFill>
                <a:srgbClr val="000000"/>
              </a:solidFill>
              <a:latin typeface="Myriad Set Pro" panose="02000203050000020004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940523"/>
            <a:ext cx="8039735" cy="372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15" dirty="0">
                <a:solidFill>
                  <a:srgbClr val="00B0F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常用数据类型</a:t>
            </a:r>
            <a:endParaRPr lang="en-US" altLang="zh-CN" sz="2815" dirty="0">
              <a:solidFill>
                <a:srgbClr val="00B0F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CN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void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lang="zh-CN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无类型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（什么类型都不是，一般用于函数的返回类型）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CN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int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	</a:t>
            </a:r>
            <a:r>
              <a:rPr lang="zh-CN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整数型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（取值范围：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-2147483648 ~ 2147483648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）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CN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float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	</a:t>
            </a:r>
            <a:r>
              <a:rPr lang="zh-CN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浮点数型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（即单精度小数型，精度是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6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位有效数字）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CN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char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	</a:t>
            </a:r>
            <a:r>
              <a:rPr lang="zh-CN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字符型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（用单引号引用，只有一个字符）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CN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string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	</a:t>
            </a:r>
            <a:r>
              <a:rPr lang="zh-CN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字符串型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（即文本型，用双引号引用，多个字符的集合）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CN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bool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lang="zh-CN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布尔型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（要么是真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[True]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要么是假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[False]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）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CN" sz="2815" dirty="0">
                <a:solidFill>
                  <a:srgbClr val="00B0F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NULL</a:t>
            </a:r>
            <a:endParaRPr lang="en-US" altLang="zh-CN" sz="2815" dirty="0">
              <a:solidFill>
                <a:srgbClr val="00B0F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即空值、无效值，且不分配内存空间。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NULL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在编程中会经常用到。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075" y="6021977"/>
            <a:ext cx="81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2">
                    <a:lumMod val="50000"/>
                  </a:schemeClr>
                </a:solidFill>
              </a:rPr>
              <a:t>关于</a:t>
            </a:r>
            <a:r>
              <a:rPr lang="en-US" altLang="zh-CN" sz="1400" i="1" dirty="0">
                <a:solidFill>
                  <a:schemeClr val="bg2">
                    <a:lumMod val="50000"/>
                  </a:schemeClr>
                </a:solidFill>
              </a:rPr>
              <a:t>NULL</a:t>
            </a:r>
            <a:r>
              <a:rPr lang="zh-CN" altLang="en-US" sz="1400" i="1" dirty="0">
                <a:solidFill>
                  <a:schemeClr val="bg2">
                    <a:lumMod val="50000"/>
                  </a:schemeClr>
                </a:solidFill>
              </a:rPr>
              <a:t>的更多解释：</a:t>
            </a:r>
            <a:r>
              <a:rPr lang="en-US" altLang="zh-CN" sz="1400" i="1" dirty="0">
                <a:solidFill>
                  <a:schemeClr val="bg2">
                    <a:lumMod val="50000"/>
                  </a:schemeClr>
                </a:solidFill>
              </a:rPr>
              <a:t>https://zhidao.baidu.com/question/807907050687926212.html</a:t>
            </a:r>
            <a:endParaRPr lang="zh-CN" alt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5" y="4716751"/>
            <a:ext cx="8258175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205" y="863547"/>
            <a:ext cx="1913581" cy="505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15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条件语句</a:t>
            </a:r>
            <a:endParaRPr kumimoji="0" lang="zh-CN" altLang="en-US" sz="2815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205" y="1363496"/>
            <a:ext cx="3481575" cy="5484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if</a:t>
            </a:r>
            <a:r>
              <a:rPr kumimoji="0" lang="zh-CN" altLang="en-US" sz="3095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示例</a:t>
            </a:r>
            <a:endParaRPr kumimoji="0" lang="zh-CN" altLang="en-US" sz="3095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sp>
        <p:nvSpPr>
          <p:cNvPr id="29" name="文本框 4"/>
          <p:cNvSpPr txBox="1"/>
          <p:nvPr/>
        </p:nvSpPr>
        <p:spPr>
          <a:xfrm>
            <a:off x="666205" y="4270500"/>
            <a:ext cx="3481575" cy="5484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95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三目运算</a:t>
            </a:r>
            <a:endParaRPr kumimoji="0" lang="zh-CN" altLang="en-US" sz="3095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6948" y="1911914"/>
            <a:ext cx="3804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提示：</a:t>
            </a:r>
            <a:endParaRPr lang="en-US" altLang="zh-CN" sz="1600" i="1" dirty="0">
              <a:solidFill>
                <a:srgbClr val="535353"/>
              </a:solidFill>
              <a:latin typeface="Consolas" panose="020B0609020204030204" pitchFamily="49" charset="0"/>
              <a:ea typeface="等线 Light" panose="02010600030101010101" pitchFamily="2" charset="-122"/>
              <a:sym typeface="Gill Sans Light"/>
            </a:endParaRPr>
          </a:p>
          <a:p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如果</a:t>
            </a:r>
            <a:r>
              <a:rPr lang="en-US" altLang="zh-CN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if</a:t>
            </a:r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里面只有一句代码，</a:t>
            </a:r>
            <a:endParaRPr lang="en-US" altLang="zh-CN" sz="1600" i="1" dirty="0">
              <a:solidFill>
                <a:srgbClr val="535353"/>
              </a:solidFill>
              <a:latin typeface="Consolas" panose="020B0609020204030204" pitchFamily="49" charset="0"/>
              <a:ea typeface="等线 Light" panose="02010600030101010101" pitchFamily="2" charset="-122"/>
              <a:sym typeface="Gill Sans Light"/>
            </a:endParaRPr>
          </a:p>
          <a:p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可以省略花括号</a:t>
            </a:r>
            <a:r>
              <a:rPr lang="en-US" altLang="zh-CN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{}</a:t>
            </a:r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。</a:t>
            </a:r>
            <a:endParaRPr lang="zh-CN" altLang="en-US" sz="1600" i="1" dirty="0">
              <a:solidFill>
                <a:srgbClr val="535353"/>
              </a:solidFill>
              <a:latin typeface="Consolas" panose="020B0609020204030204" pitchFamily="49" charset="0"/>
              <a:ea typeface="等线 Light" panose="02010600030101010101" pitchFamily="2" charset="-122"/>
              <a:sym typeface="Gill Sans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66205" y="4179106"/>
            <a:ext cx="7837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2" y="1852920"/>
            <a:ext cx="421005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2" y="4874142"/>
            <a:ext cx="8058150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579" y="863547"/>
            <a:ext cx="1911207" cy="505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15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循环结构</a:t>
            </a:r>
            <a:endParaRPr kumimoji="0" lang="zh-CN" altLang="en-US" sz="2815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5393" y="1365925"/>
            <a:ext cx="2416629" cy="543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095" b="1" dirty="0">
                <a:solidFill>
                  <a:srgbClr val="535353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while  </a:t>
            </a:r>
            <a:r>
              <a:rPr lang="zh-CN" altLang="en-US" sz="3095" b="1" dirty="0">
                <a:solidFill>
                  <a:srgbClr val="535353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示例</a:t>
            </a:r>
            <a:endParaRPr lang="zh-CN" altLang="en-US" sz="3095" b="1" dirty="0">
              <a:solidFill>
                <a:srgbClr val="535353"/>
              </a:solidFill>
              <a:latin typeface="华文楷体" panose="02010600040101010101" charset="-122"/>
              <a:ea typeface="华文楷体" panose="02010600040101010101" charset="-122"/>
              <a:sym typeface="Gill Sans Light"/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668579" y="4240445"/>
            <a:ext cx="1711234" cy="5484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defTabSz="584200" hangingPunct="0"/>
            <a:r>
              <a:rPr lang="en-US" altLang="zh-CN" sz="3095" b="1" dirty="0">
                <a:solidFill>
                  <a:srgbClr val="535353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for </a:t>
            </a:r>
            <a:r>
              <a:rPr lang="zh-CN" altLang="en-US" sz="3095" b="1" dirty="0">
                <a:solidFill>
                  <a:srgbClr val="535353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示例</a:t>
            </a:r>
            <a:endParaRPr lang="zh-CN" altLang="en-US" sz="3095" b="1" dirty="0">
              <a:solidFill>
                <a:srgbClr val="535353"/>
              </a:solidFill>
              <a:latin typeface="华文楷体" panose="02010600040101010101" charset="-122"/>
              <a:ea typeface="华文楷体" panose="02010600040101010101" charset="-122"/>
              <a:sym typeface="Gill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0336" y="2088899"/>
            <a:ext cx="2917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提示：</a:t>
            </a:r>
            <a:endParaRPr lang="en-US" altLang="zh-CN" sz="1600" i="1" dirty="0">
              <a:solidFill>
                <a:srgbClr val="535353"/>
              </a:solidFill>
              <a:latin typeface="Consolas" panose="020B0609020204030204" pitchFamily="49" charset="0"/>
              <a:ea typeface="等线 Light" panose="02010600030101010101" pitchFamily="2" charset="-122"/>
              <a:sym typeface="Gill Sans Light"/>
            </a:endParaRPr>
          </a:p>
          <a:p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如果</a:t>
            </a:r>
            <a:r>
              <a:rPr lang="en-US" altLang="zh-CN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while</a:t>
            </a:r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或</a:t>
            </a:r>
            <a:r>
              <a:rPr lang="en-US" altLang="zh-CN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for</a:t>
            </a:r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里面只有一句代码，可以省略花括号</a:t>
            </a:r>
            <a:r>
              <a:rPr lang="en-US" altLang="zh-CN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{}</a:t>
            </a:r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。</a:t>
            </a:r>
            <a:endParaRPr lang="en-US" altLang="zh-CN" sz="1600" i="1" dirty="0">
              <a:solidFill>
                <a:srgbClr val="535353"/>
              </a:solidFill>
              <a:latin typeface="Consolas" panose="020B0609020204030204" pitchFamily="49" charset="0"/>
              <a:ea typeface="等线 Light" panose="02010600030101010101" pitchFamily="2" charset="-122"/>
              <a:sym typeface="Gill Sans Light"/>
            </a:endParaRPr>
          </a:p>
          <a:p>
            <a:endParaRPr lang="en-US" altLang="zh-CN" sz="1600" i="1" dirty="0">
              <a:solidFill>
                <a:srgbClr val="535353"/>
              </a:solidFill>
              <a:latin typeface="Consolas" panose="020B0609020204030204" pitchFamily="49" charset="0"/>
              <a:ea typeface="等线 Light" panose="02010600030101010101" pitchFamily="2" charset="-122"/>
              <a:sym typeface="Gill Sans Light"/>
            </a:endParaRPr>
          </a:p>
          <a:p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注意：</a:t>
            </a:r>
            <a:endParaRPr lang="en-US" altLang="zh-CN" sz="1600" i="1" dirty="0">
              <a:solidFill>
                <a:srgbClr val="535353"/>
              </a:solidFill>
              <a:latin typeface="Consolas" panose="020B0609020204030204" pitchFamily="49" charset="0"/>
              <a:ea typeface="等线 Light" panose="02010600030101010101" pitchFamily="2" charset="-122"/>
              <a:sym typeface="Gill Sans Light"/>
            </a:endParaRPr>
          </a:p>
          <a:p>
            <a:r>
              <a:rPr lang="en-US" altLang="zh-CN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for</a:t>
            </a:r>
            <a:r>
              <a:rPr lang="zh-CN" altLang="en-US" sz="1600" i="1" dirty="0">
                <a:solidFill>
                  <a:srgbClr val="535353"/>
                </a:solidFill>
                <a:latin typeface="Consolas" panose="020B0609020204030204" pitchFamily="49" charset="0"/>
                <a:ea typeface="等线 Light" panose="02010600030101010101" pitchFamily="2" charset="-122"/>
                <a:sym typeface="Gill Sans Light"/>
              </a:rPr>
              <a:t>括号里每条语句之间是用分号隔开，不是逗号。</a:t>
            </a:r>
            <a:endParaRPr lang="zh-CN" altLang="en-US" sz="1600" i="1" dirty="0">
              <a:solidFill>
                <a:srgbClr val="535353"/>
              </a:solidFill>
              <a:latin typeface="Consolas" panose="020B0609020204030204" pitchFamily="49" charset="0"/>
              <a:ea typeface="等线 Light" panose="02010600030101010101" pitchFamily="2" charset="-122"/>
              <a:sym typeface="Gill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8" y="1929108"/>
            <a:ext cx="4162425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8" y="4832108"/>
            <a:ext cx="4200525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579" y="863547"/>
            <a:ext cx="1911207" cy="505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15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分支结构</a:t>
            </a:r>
            <a:endParaRPr kumimoji="0" lang="zh-CN" altLang="en-US" sz="2815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5393" y="1365925"/>
            <a:ext cx="2416629" cy="543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095" b="1" dirty="0">
                <a:solidFill>
                  <a:srgbClr val="535353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switch  </a:t>
            </a:r>
            <a:r>
              <a:rPr lang="zh-CN" altLang="en-US" sz="3095" b="1" dirty="0">
                <a:solidFill>
                  <a:srgbClr val="535353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示例</a:t>
            </a:r>
            <a:endParaRPr lang="zh-CN" altLang="en-US" sz="3095" b="1" dirty="0">
              <a:solidFill>
                <a:srgbClr val="535353"/>
              </a:solidFill>
              <a:latin typeface="华文楷体" panose="02010600040101010101" charset="-122"/>
              <a:ea typeface="华文楷体" panose="02010600040101010101" charset="-122"/>
              <a:sym typeface="Gill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" y="2073475"/>
            <a:ext cx="7810500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  <a:endParaRPr lang="en-US" altLang="zh-CN" sz="4220" dirty="0">
              <a:solidFill>
                <a:srgbClr val="0685CC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579" y="863547"/>
            <a:ext cx="3718635" cy="505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15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函数的定义及调用</a:t>
            </a:r>
            <a:endParaRPr kumimoji="0" lang="zh-CN" altLang="en-US" sz="2815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4" y="1520415"/>
            <a:ext cx="7820025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2676</Words>
  <Application>WPS 演示</Application>
  <PresentationFormat>On-screen Show (4:3)</PresentationFormat>
  <Paragraphs>369</Paragraphs>
  <Slides>47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7" baseType="lpstr">
      <vt:lpstr>Arial</vt:lpstr>
      <vt:lpstr>宋体</vt:lpstr>
      <vt:lpstr>Wingdings</vt:lpstr>
      <vt:lpstr>Myriad Set Pro</vt:lpstr>
      <vt:lpstr>Microsoft JhengHei UI</vt:lpstr>
      <vt:lpstr>华文楷体</vt:lpstr>
      <vt:lpstr>Microsoft JhengHei Light</vt:lpstr>
      <vt:lpstr>Gill Sans Light</vt:lpstr>
      <vt:lpstr>Consolas</vt:lpstr>
      <vt:lpstr>等线 Light</vt:lpstr>
      <vt:lpstr>Calibri</vt:lpstr>
      <vt:lpstr>Kozuka Mincho Pro EL</vt:lpstr>
      <vt:lpstr>微软雅黑</vt:lpstr>
      <vt:lpstr>Arial Unicode MS</vt:lpstr>
      <vt:lpstr>Calibri Light</vt:lpstr>
      <vt:lpstr>Malgun Gothic Semilight</vt:lpstr>
      <vt:lpstr>幼圆</vt:lpstr>
      <vt:lpstr>PingFang SC Regular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Ray</cp:lastModifiedBy>
  <cp:revision>338</cp:revision>
  <dcterms:created xsi:type="dcterms:W3CDTF">2015-05-05T08:02:00Z</dcterms:created>
  <dcterms:modified xsi:type="dcterms:W3CDTF">2017-11-09T15:47:41Z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