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1" r:id="rId3"/>
    <p:sldId id="262" r:id="rId4"/>
    <p:sldId id="256" r:id="rId5"/>
    <p:sldId id="271" r:id="rId6"/>
    <p:sldId id="295" r:id="rId7"/>
    <p:sldId id="294" r:id="rId8"/>
    <p:sldId id="273" r:id="rId9"/>
    <p:sldId id="350" r:id="rId10"/>
    <p:sldId id="342" r:id="rId11"/>
    <p:sldId id="343" r:id="rId12"/>
    <p:sldId id="306" r:id="rId13"/>
    <p:sldId id="296" r:id="rId14"/>
    <p:sldId id="341" r:id="rId15"/>
    <p:sldId id="305" r:id="rId16"/>
    <p:sldId id="345" r:id="rId17"/>
    <p:sldId id="304" r:id="rId18"/>
    <p:sldId id="309" r:id="rId19"/>
    <p:sldId id="336" r:id="rId20"/>
    <p:sldId id="337" r:id="rId21"/>
    <p:sldId id="351" r:id="rId22"/>
    <p:sldId id="272" r:id="rId23"/>
    <p:sldId id="303" r:id="rId24"/>
    <p:sldId id="301" r:id="rId25"/>
    <p:sldId id="302" r:id="rId26"/>
    <p:sldId id="292" r:id="rId27"/>
    <p:sldId id="297" r:id="rId28"/>
    <p:sldId id="298" r:id="rId29"/>
    <p:sldId id="299" r:id="rId30"/>
    <p:sldId id="300" r:id="rId31"/>
    <p:sldId id="346" r:id="rId32"/>
    <p:sldId id="311" r:id="rId33"/>
    <p:sldId id="352" r:id="rId34"/>
    <p:sldId id="353" r:id="rId35"/>
    <p:sldId id="310" r:id="rId36"/>
    <p:sldId id="312" r:id="rId37"/>
    <p:sldId id="270" r:id="rId38"/>
    <p:sldId id="313" r:id="rId39"/>
    <p:sldId id="314" r:id="rId40"/>
    <p:sldId id="354" r:id="rId41"/>
    <p:sldId id="269" r:id="rId42"/>
    <p:sldId id="315" r:id="rId43"/>
    <p:sldId id="316" r:id="rId44"/>
    <p:sldId id="317" r:id="rId45"/>
    <p:sldId id="347" r:id="rId46"/>
    <p:sldId id="348" r:id="rId47"/>
    <p:sldId id="349" r:id="rId48"/>
    <p:sldId id="275" r:id="rId49"/>
    <p:sldId id="335" r:id="rId50"/>
    <p:sldId id="274" r:id="rId51"/>
    <p:sldId id="340"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15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3EC465A4-0F57-4751-A69C-339654A9F4B7}"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E780A4-10D0-4996-ADAC-6A141492039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3EC465A4-0F57-4751-A69C-339654A9F4B7}"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E780A4-10D0-4996-ADAC-6A141492039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3EC465A4-0F57-4751-A69C-339654A9F4B7}"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E780A4-10D0-4996-ADAC-6A141492039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3EC465A4-0F57-4751-A69C-339654A9F4B7}"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E780A4-10D0-4996-ADAC-6A141492039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3EC465A4-0F57-4751-A69C-339654A9F4B7}"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E780A4-10D0-4996-ADAC-6A141492039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3EC465A4-0F57-4751-A69C-339654A9F4B7}" type="datetimeFigureOut">
              <a:rPr lang="zh-CN" altLang="en-US" smtClean="0"/>
              <a:t>2017/11/18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E780A4-10D0-4996-ADAC-6A141492039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3EC465A4-0F57-4751-A69C-339654A9F4B7}" type="datetimeFigureOut">
              <a:rPr lang="zh-CN" altLang="en-US" smtClean="0"/>
              <a:t>2017/11/18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E780A4-10D0-4996-ADAC-6A141492039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3EC465A4-0F57-4751-A69C-339654A9F4B7}" type="datetimeFigureOut">
              <a:rPr lang="zh-CN" altLang="en-US" smtClean="0"/>
              <a:t>2017/11/18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E780A4-10D0-4996-ADAC-6A141492039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465A4-0F57-4751-A69C-339654A9F4B7}" type="datetimeFigureOut">
              <a:rPr lang="zh-CN" altLang="en-US" smtClean="0"/>
              <a:t>2017/11/18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E780A4-10D0-4996-ADAC-6A141492039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3EC465A4-0F57-4751-A69C-339654A9F4B7}" type="datetimeFigureOut">
              <a:rPr lang="zh-CN" altLang="en-US" smtClean="0"/>
              <a:t>2017/11/18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E780A4-10D0-4996-ADAC-6A141492039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3EC465A4-0F57-4751-A69C-339654A9F4B7}" type="datetimeFigureOut">
              <a:rPr lang="zh-CN" altLang="en-US" smtClean="0"/>
              <a:t>2017/11/18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E780A4-10D0-4996-ADAC-6A141492039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465A4-0F57-4751-A69C-339654A9F4B7}" type="datetimeFigureOut">
              <a:rPr lang="zh-CN" altLang="en-US" smtClean="0"/>
              <a:t>2017/11/18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780A4-10D0-4996-ADAC-6A141492039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840740" y="1661974"/>
            <a:ext cx="2880000" cy="286567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文本框 5"/>
          <p:cNvSpPr txBox="1"/>
          <p:nvPr/>
        </p:nvSpPr>
        <p:spPr>
          <a:xfrm>
            <a:off x="4086225" y="2438400"/>
            <a:ext cx="4497070" cy="829945"/>
          </a:xfrm>
          <a:prstGeom prst="rect">
            <a:avLst/>
          </a:prstGeom>
          <a:noFill/>
        </p:spPr>
        <p:txBody>
          <a:bodyPr wrap="square" rtlCol="0">
            <a:spAutoFit/>
          </a:bodyPr>
          <a:lstStyle/>
          <a:p>
            <a:pPr algn="l"/>
            <a:r>
              <a:rPr sz="4800" b="1"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等线" panose="02010600030101010101" charset="-122"/>
                <a:ea typeface="等线" panose="02010600030101010101" charset="-122"/>
                <a:sym typeface="+mn-ea"/>
              </a:rPr>
              <a:t>网园资讯工作室</a:t>
            </a:r>
            <a:endParaRPr lang="zh-CN" altLang="en-US" sz="4800" b="1"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等线" panose="02010600030101010101" charset="-122"/>
              <a:ea typeface="等线" panose="02010600030101010101" charset="-122"/>
              <a:sym typeface="+mn-ea"/>
            </a:endParaRPr>
          </a:p>
        </p:txBody>
      </p:sp>
      <p:sp>
        <p:nvSpPr>
          <p:cNvPr id="7" name="文本框 6"/>
          <p:cNvSpPr txBox="1"/>
          <p:nvPr/>
        </p:nvSpPr>
        <p:spPr>
          <a:xfrm>
            <a:off x="4287520" y="3268345"/>
            <a:ext cx="4094480" cy="521970"/>
          </a:xfrm>
          <a:prstGeom prst="rect">
            <a:avLst/>
          </a:prstGeom>
          <a:noFill/>
        </p:spPr>
        <p:txBody>
          <a:bodyPr wrap="none" rtlCol="0">
            <a:spAutoFit/>
          </a:bodyPr>
          <a:lstStyle/>
          <a:p>
            <a:pPr algn="l"/>
            <a:r>
              <a:rPr sz="2800" b="1"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nsolas" panose="020B0609020204030204" pitchFamily="49" charset="0"/>
                <a:sym typeface="+mn-ea"/>
              </a:rPr>
              <a:t>Wangyuan</a:t>
            </a:r>
            <a:r>
              <a:rPr sz="2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nsolas" panose="020B0609020204030204" pitchFamily="49" charset="0"/>
                <a:sym typeface="+mn-ea"/>
              </a:rPr>
              <a:t> Info Studio</a:t>
            </a:r>
            <a:endParaRPr lang="zh-CN" altLang="en-US" sz="2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nsolas" panose="020B0609020204030204" pitchFamily="49"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en-US" altLang="zh-CN">
                <a:sym typeface="+mn-ea"/>
              </a:rPr>
              <a:t>ASP.NET</a:t>
            </a:r>
            <a:r>
              <a:rPr lang="zh-CN" altLang="en-US">
                <a:sym typeface="+mn-ea"/>
              </a:rPr>
              <a:t>巩固</a:t>
            </a:r>
            <a:endParaRPr lang="en-US" altLang="zh-CN"/>
          </a:p>
        </p:txBody>
      </p:sp>
      <p:grpSp>
        <p:nvGrpSpPr>
          <p:cNvPr id="5" name="组合 4"/>
          <p:cNvGrpSpPr/>
          <p:nvPr/>
        </p:nvGrpSpPr>
        <p:grpSpPr>
          <a:xfrm>
            <a:off x="407670" y="865505"/>
            <a:ext cx="8131810" cy="5493385"/>
            <a:chOff x="642" y="1363"/>
            <a:chExt cx="12806" cy="8651"/>
          </a:xfrm>
        </p:grpSpPr>
        <p:sp>
          <p:nvSpPr>
            <p:cNvPr id="9" name="文本框 8"/>
            <p:cNvSpPr txBox="1"/>
            <p:nvPr/>
          </p:nvSpPr>
          <p:spPr>
            <a:xfrm>
              <a:off x="642" y="1363"/>
              <a:ext cx="12806" cy="822"/>
            </a:xfrm>
            <a:prstGeom prst="rect">
              <a:avLst/>
            </a:prstGeom>
            <a:noFill/>
          </p:spPr>
          <p:txBody>
            <a:bodyPr wrap="square" rtlCol="0">
              <a:spAutoFit/>
            </a:bodyPr>
            <a:lstStyle/>
            <a:p>
              <a:r>
                <a:rPr lang="zh-CN" altLang="en-US" sz="2800" b="1">
                  <a:solidFill>
                    <a:srgbClr val="0070C0"/>
                  </a:solidFill>
                </a:rPr>
                <a:t>面向对象概念</a:t>
              </a:r>
            </a:p>
          </p:txBody>
        </p:sp>
        <p:sp>
          <p:nvSpPr>
            <p:cNvPr id="16" name="文本框 15"/>
            <p:cNvSpPr txBox="1"/>
            <p:nvPr/>
          </p:nvSpPr>
          <p:spPr>
            <a:xfrm>
              <a:off x="643" y="2186"/>
              <a:ext cx="12805" cy="7828"/>
            </a:xfrm>
            <a:prstGeom prst="rect">
              <a:avLst/>
            </a:prstGeom>
            <a:noFill/>
          </p:spPr>
          <p:txBody>
            <a:bodyPr wrap="square" rtlCol="0">
              <a:spAutoFit/>
            </a:bodyPr>
            <a:lstStyle/>
            <a:p>
              <a:pPr algn="just">
                <a:lnSpc>
                  <a:spcPct val="150000"/>
                </a:lnSpc>
              </a:pPr>
              <a:r>
                <a:rPr lang="en-US" altLang="zh-CN" sz="1400">
                  <a:solidFill>
                    <a:schemeClr val="tx1"/>
                  </a:solidFill>
                </a:rPr>
                <a:t>         C#</a:t>
              </a:r>
              <a:r>
                <a:rPr lang="zh-CN" altLang="en-US" sz="1400">
                  <a:solidFill>
                    <a:schemeClr val="tx1"/>
                  </a:solidFill>
                </a:rPr>
                <a:t>是一种纯面向对象编程语言。在</a:t>
              </a:r>
              <a:r>
                <a:rPr lang="en-US" altLang="zh-CN" sz="1400">
                  <a:solidFill>
                    <a:schemeClr val="tx1"/>
                  </a:solidFill>
                </a:rPr>
                <a:t>C#</a:t>
              </a:r>
              <a:r>
                <a:rPr lang="zh-CN" altLang="en-US" sz="1400">
                  <a:solidFill>
                    <a:schemeClr val="tx1"/>
                  </a:solidFill>
                </a:rPr>
                <a:t>中，任何事物都是一个对象，例如控件是一个对象，“</a:t>
              </a:r>
              <a:r>
                <a:rPr lang="en-US" altLang="zh-CN" sz="1400" err="1">
                  <a:solidFill>
                    <a:schemeClr val="tx1"/>
                  </a:solidFill>
                </a:rPr>
                <a:t>SqlConnection</a:t>
              </a:r>
              <a:r>
                <a:rPr lang="zh-CN" altLang="en-US" sz="1400">
                  <a:solidFill>
                    <a:schemeClr val="tx1"/>
                  </a:solidFill>
                </a:rPr>
                <a:t>”是一个对象，“</a:t>
              </a:r>
              <a:r>
                <a:rPr lang="en-US" altLang="zh-CN" sz="1400">
                  <a:solidFill>
                    <a:schemeClr val="tx1"/>
                  </a:solidFill>
                </a:rPr>
                <a:t>Response</a:t>
              </a:r>
              <a:r>
                <a:rPr lang="zh-CN" altLang="en-US" sz="1400">
                  <a:solidFill>
                    <a:schemeClr val="tx1"/>
                  </a:solidFill>
                </a:rPr>
                <a:t>”也是一个对象</a:t>
              </a:r>
              <a:r>
                <a:rPr lang="en-US" altLang="zh-CN" sz="1400">
                  <a:solidFill>
                    <a:schemeClr val="tx1"/>
                  </a:solidFill>
                </a:rPr>
                <a:t>……</a:t>
              </a:r>
            </a:p>
            <a:p>
              <a:pPr algn="just">
                <a:lnSpc>
                  <a:spcPct val="150000"/>
                </a:lnSpc>
              </a:pPr>
              <a:r>
                <a:rPr lang="en-US" altLang="zh-CN" sz="1400"/>
                <a:t>        </a:t>
              </a:r>
              <a:r>
                <a:rPr lang="zh-CN" altLang="en-US" sz="1400">
                  <a:solidFill>
                    <a:srgbClr val="C00000"/>
                  </a:solidFill>
                </a:rPr>
                <a:t>“类”</a:t>
              </a:r>
              <a:r>
                <a:rPr lang="zh-CN" altLang="en-US" sz="1400"/>
                <a:t>和</a:t>
              </a:r>
              <a:r>
                <a:rPr lang="zh-CN" altLang="en-US" sz="1400">
                  <a:solidFill>
                    <a:srgbClr val="C00000"/>
                  </a:solidFill>
                </a:rPr>
                <a:t>“对象”</a:t>
              </a:r>
              <a:r>
                <a:rPr lang="zh-CN" altLang="en-US" sz="1400"/>
                <a:t>，是面向对象编程的基础。对象是对客观事物的抽象，类是对对象的抽象。类是一种抽象的数据类型，是现实世界或思维世界中的实体在计算机中的反映，它将数据以及这些数据上的操作封装在一起。对象是具有类类型的变量。类是对象的抽象，而对象是类的具体实例。类是抽象的，不占用内存，而对象是具体的，占用存储空间。类是用于创建对象的蓝图，它是一个定义包括在特定类型的对象中的方法和变量的软件模板。</a:t>
              </a:r>
              <a:endParaRPr lang="en-US" altLang="zh-CN" sz="1400"/>
            </a:p>
            <a:p>
              <a:pPr algn="just">
                <a:lnSpc>
                  <a:spcPct val="150000"/>
                </a:lnSpc>
              </a:pPr>
              <a:r>
                <a:rPr lang="zh-CN" altLang="en-US" sz="1400"/>
                <a:t>        每一个对象都有</a:t>
              </a:r>
              <a:r>
                <a:rPr lang="zh-CN" altLang="en-US" sz="1400">
                  <a:solidFill>
                    <a:srgbClr val="C00000"/>
                  </a:solidFill>
                </a:rPr>
                <a:t>“属性”</a:t>
              </a:r>
              <a:r>
                <a:rPr lang="zh-CN" altLang="en-US" sz="1400"/>
                <a:t>和</a:t>
              </a:r>
              <a:r>
                <a:rPr lang="zh-CN" altLang="en-US" sz="1400">
                  <a:solidFill>
                    <a:srgbClr val="C00000"/>
                  </a:solidFill>
                </a:rPr>
                <a:t>“方法”</a:t>
              </a:r>
              <a:r>
                <a:rPr lang="zh-CN" altLang="en-US" sz="1400"/>
                <a:t>，属性可以理解成是对象的静态特征，方法可以理解成是对象的动态行为。例如“人”是一个对象，人有“姓名”、“年龄”这些属性，有“吃饭”、“睡觉”这些方法。</a:t>
              </a:r>
              <a:endParaRPr lang="en-US" altLang="zh-CN" sz="1400"/>
            </a:p>
            <a:p>
              <a:pPr algn="just"/>
              <a:endParaRPr lang="en-US" altLang="zh-CN" sz="1400">
                <a:solidFill>
                  <a:srgbClr val="00B050"/>
                </a:solidFill>
              </a:endParaRPr>
            </a:p>
            <a:p>
              <a:pPr algn="just">
                <a:lnSpc>
                  <a:spcPct val="150000"/>
                </a:lnSpc>
              </a:pPr>
              <a:r>
                <a:rPr lang="en-US" altLang="zh-CN" sz="1400">
                  <a:solidFill>
                    <a:srgbClr val="00B050"/>
                  </a:solidFill>
                </a:rPr>
                <a:t>        </a:t>
              </a:r>
              <a:r>
                <a:rPr lang="zh-CN" altLang="en-US" sz="1400">
                  <a:solidFill>
                    <a:schemeClr val="tx1">
                      <a:lumMod val="50000"/>
                      <a:lumOff val="50000"/>
                    </a:schemeClr>
                  </a:solidFill>
                </a:rPr>
                <a:t> 感觉有点绕，大概知道</a:t>
              </a:r>
              <a:r>
                <a:rPr lang="en-US" altLang="zh-CN" sz="1400">
                  <a:solidFill>
                    <a:schemeClr val="tx1">
                      <a:lumMod val="50000"/>
                      <a:lumOff val="50000"/>
                    </a:schemeClr>
                  </a:solidFill>
                </a:rPr>
                <a:t>C#</a:t>
              </a:r>
              <a:r>
                <a:rPr lang="zh-CN" altLang="en-US" sz="1400">
                  <a:solidFill>
                    <a:schemeClr val="tx1">
                      <a:lumMod val="50000"/>
                      <a:lumOff val="50000"/>
                    </a:schemeClr>
                  </a:solidFill>
                </a:rPr>
                <a:t>中有“类”和“对象”这两个词，然后对象有“属性”和“方法”就行了，暂时不需要深入了解！引入面向对象的概念，是为了让你们更好地理解下面这一段话：</a:t>
              </a:r>
              <a:endParaRPr lang="en-US" altLang="zh-CN" sz="1400"/>
            </a:p>
            <a:p>
              <a:pPr algn="just"/>
              <a:endParaRPr lang="en-US" altLang="zh-CN"/>
            </a:p>
            <a:p>
              <a:pPr algn="just"/>
              <a:r>
                <a:rPr lang="en-US" altLang="zh-CN">
                  <a:solidFill>
                    <a:srgbClr val="7030A0"/>
                  </a:solidFill>
                </a:rPr>
                <a:t>         </a:t>
              </a:r>
              <a:r>
                <a:rPr lang="zh-CN" altLang="en-US">
                  <a:solidFill>
                    <a:srgbClr val="7030A0"/>
                  </a:solidFill>
                </a:rPr>
                <a:t>在</a:t>
              </a:r>
              <a:r>
                <a:rPr lang="en-US" altLang="zh-CN">
                  <a:solidFill>
                    <a:srgbClr val="7030A0"/>
                  </a:solidFill>
                </a:rPr>
                <a:t>ASP.NET</a:t>
              </a:r>
              <a:r>
                <a:rPr lang="zh-CN" altLang="en-US">
                  <a:solidFill>
                    <a:srgbClr val="7030A0"/>
                  </a:solidFill>
                </a:rPr>
                <a:t>控件中，</a:t>
              </a:r>
              <a:r>
                <a:rPr lang="en-US" altLang="zh-CN">
                  <a:solidFill>
                    <a:srgbClr val="7030A0"/>
                  </a:solidFill>
                </a:rPr>
                <a:t>ID</a:t>
              </a:r>
              <a:r>
                <a:rPr lang="zh-CN" altLang="en-US">
                  <a:solidFill>
                    <a:srgbClr val="7030A0"/>
                  </a:solidFill>
                </a:rPr>
                <a:t>就是代表着这个控件对象。例如按钮</a:t>
              </a:r>
              <a:r>
                <a:rPr lang="en-US" altLang="zh-CN">
                  <a:solidFill>
                    <a:srgbClr val="7030A0"/>
                  </a:solidFill>
                </a:rPr>
                <a:t>Button</a:t>
              </a:r>
              <a:r>
                <a:rPr lang="zh-CN" altLang="en-US">
                  <a:solidFill>
                    <a:srgbClr val="7030A0"/>
                  </a:solidFill>
                </a:rPr>
                <a:t>，定义</a:t>
              </a:r>
              <a:r>
                <a:rPr lang="en-US" altLang="zh-CN">
                  <a:solidFill>
                    <a:srgbClr val="7030A0"/>
                  </a:solidFill>
                </a:rPr>
                <a:t>ID</a:t>
              </a:r>
              <a:r>
                <a:rPr lang="zh-CN" altLang="en-US">
                  <a:solidFill>
                    <a:srgbClr val="7030A0"/>
                  </a:solidFill>
                </a:rPr>
                <a:t>为“</a:t>
              </a:r>
              <a:r>
                <a:rPr lang="en-US" altLang="zh-CN">
                  <a:solidFill>
                    <a:srgbClr val="7030A0"/>
                  </a:solidFill>
                </a:rPr>
                <a:t>Submit</a:t>
              </a:r>
              <a:r>
                <a:rPr lang="zh-CN" altLang="en-US">
                  <a:solidFill>
                    <a:srgbClr val="7030A0"/>
                  </a:solidFill>
                </a:rPr>
                <a:t>”，则“</a:t>
              </a:r>
              <a:r>
                <a:rPr lang="en-US" altLang="zh-CN">
                  <a:solidFill>
                    <a:srgbClr val="7030A0"/>
                  </a:solidFill>
                </a:rPr>
                <a:t>Submit</a:t>
              </a:r>
              <a:r>
                <a:rPr lang="zh-CN" altLang="en-US">
                  <a:solidFill>
                    <a:srgbClr val="7030A0"/>
                  </a:solidFill>
                </a:rPr>
                <a:t>”就是一个对象，而“</a:t>
              </a:r>
              <a:r>
                <a:rPr lang="en-US" altLang="zh-CN" err="1">
                  <a:solidFill>
                    <a:srgbClr val="7030A0"/>
                  </a:solidFill>
                </a:rPr>
                <a:t>Submit.Text</a:t>
              </a:r>
              <a:r>
                <a:rPr lang="zh-CN" altLang="en-US">
                  <a:solidFill>
                    <a:srgbClr val="7030A0"/>
                  </a:solidFill>
                </a:rPr>
                <a:t>”就是按钮这个对象的属性，“</a:t>
              </a:r>
              <a:r>
                <a:rPr lang="en-US" altLang="zh-CN" err="1">
                  <a:solidFill>
                    <a:srgbClr val="7030A0"/>
                  </a:solidFill>
                </a:rPr>
                <a:t>Submit.Focus</a:t>
              </a:r>
              <a:r>
                <a:rPr lang="en-US" altLang="zh-CN">
                  <a:solidFill>
                    <a:srgbClr val="7030A0"/>
                  </a:solidFill>
                </a:rPr>
                <a:t>()</a:t>
              </a:r>
              <a:r>
                <a:rPr lang="zh-CN" altLang="en-US">
                  <a:solidFill>
                    <a:srgbClr val="7030A0"/>
                  </a:solidFill>
                </a:rPr>
                <a:t>”就是按钮这个对象的方法，这是一个获取焦点的方法。</a:t>
              </a:r>
            </a:p>
          </p:txBody>
        </p:sp>
      </p:grpSp>
      <p:sp>
        <p:nvSpPr>
          <p:cNvPr id="3" name="文本框 2">
            <a:extLst>
              <a:ext uri="{FF2B5EF4-FFF2-40B4-BE49-F238E27FC236}">
                <a16:creationId xmlns:a16="http://schemas.microsoft.com/office/drawing/2014/main" id="{1758F323-3E61-4DCC-AFA3-1CE1C152C586}"/>
              </a:ext>
            </a:extLst>
          </p:cNvPr>
          <p:cNvSpPr txBox="1"/>
          <p:nvPr/>
        </p:nvSpPr>
        <p:spPr>
          <a:xfrm>
            <a:off x="7186083" y="522458"/>
            <a:ext cx="1353397"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a:t>概念篇</a:t>
            </a:r>
          </a:p>
        </p:txBody>
      </p:sp>
    </p:spTree>
    <p:extLst>
      <p:ext uri="{BB962C8B-B14F-4D97-AF65-F5344CB8AC3E}">
        <p14:creationId xmlns:p14="http://schemas.microsoft.com/office/powerpoint/2010/main" val="140070324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en-US" altLang="zh-CN">
                <a:sym typeface="+mn-ea"/>
              </a:rPr>
              <a:t>ASP.NET</a:t>
            </a:r>
            <a:r>
              <a:rPr lang="zh-CN" altLang="en-US">
                <a:sym typeface="+mn-ea"/>
              </a:rPr>
              <a:t>巩固</a:t>
            </a:r>
            <a:endParaRPr lang="en-US" altLang="zh-CN"/>
          </a:p>
        </p:txBody>
      </p:sp>
      <p:grpSp>
        <p:nvGrpSpPr>
          <p:cNvPr id="5" name="组合 4"/>
          <p:cNvGrpSpPr/>
          <p:nvPr/>
        </p:nvGrpSpPr>
        <p:grpSpPr>
          <a:xfrm>
            <a:off x="407670" y="865505"/>
            <a:ext cx="8131810" cy="2481580"/>
            <a:chOff x="642" y="1363"/>
            <a:chExt cx="12806" cy="3908"/>
          </a:xfrm>
        </p:grpSpPr>
        <p:sp>
          <p:nvSpPr>
            <p:cNvPr id="9" name="文本框 8"/>
            <p:cNvSpPr txBox="1"/>
            <p:nvPr/>
          </p:nvSpPr>
          <p:spPr>
            <a:xfrm>
              <a:off x="642" y="1363"/>
              <a:ext cx="12806" cy="822"/>
            </a:xfrm>
            <a:prstGeom prst="rect">
              <a:avLst/>
            </a:prstGeom>
            <a:noFill/>
          </p:spPr>
          <p:txBody>
            <a:bodyPr wrap="square" rtlCol="0">
              <a:spAutoFit/>
            </a:bodyPr>
            <a:lstStyle/>
            <a:p>
              <a:r>
                <a:rPr lang="en-US" altLang="zh-CN" sz="2800" b="1">
                  <a:solidFill>
                    <a:srgbClr val="0070C0"/>
                  </a:solidFill>
                </a:rPr>
                <a:t>Object</a:t>
              </a:r>
              <a:r>
                <a:rPr lang="zh-CN" altLang="en-US" sz="2800" b="1">
                  <a:solidFill>
                    <a:srgbClr val="0070C0"/>
                  </a:solidFill>
                </a:rPr>
                <a:t>类型</a:t>
              </a:r>
            </a:p>
          </p:txBody>
        </p:sp>
        <p:sp>
          <p:nvSpPr>
            <p:cNvPr id="16" name="文本框 15"/>
            <p:cNvSpPr txBox="1"/>
            <p:nvPr/>
          </p:nvSpPr>
          <p:spPr>
            <a:xfrm>
              <a:off x="643" y="2186"/>
              <a:ext cx="12805" cy="3085"/>
            </a:xfrm>
            <a:prstGeom prst="rect">
              <a:avLst/>
            </a:prstGeom>
            <a:noFill/>
          </p:spPr>
          <p:txBody>
            <a:bodyPr wrap="square" rtlCol="0">
              <a:spAutoFit/>
            </a:bodyPr>
            <a:lstStyle/>
            <a:p>
              <a:pPr algn="just">
                <a:lnSpc>
                  <a:spcPct val="120000"/>
                </a:lnSpc>
              </a:pPr>
              <a:r>
                <a:rPr lang="en-US" altLang="zh-CN">
                  <a:solidFill>
                    <a:schemeClr val="tx1"/>
                  </a:solidFill>
                </a:rPr>
                <a:t>         </a:t>
              </a:r>
              <a:r>
                <a:rPr lang="zh-CN" altLang="en-US" sz="1400">
                  <a:solidFill>
                    <a:schemeClr val="tx1"/>
                  </a:solidFill>
                </a:rPr>
                <a:t>既然面向对象中所有事物都是对象，那这些事物的数据类型就应该是</a:t>
              </a:r>
              <a:r>
                <a:rPr lang="zh-CN" altLang="en-US" sz="1400">
                  <a:solidFill>
                    <a:srgbClr val="C00000"/>
                  </a:solidFill>
                </a:rPr>
                <a:t>“对象类型”</a:t>
              </a:r>
              <a:r>
                <a:rPr lang="zh-CN" altLang="en-US" sz="1400">
                  <a:solidFill>
                    <a:schemeClr val="tx1"/>
                  </a:solidFill>
                </a:rPr>
                <a:t>。例如字符串是一个对象，它的类型是“</a:t>
              </a:r>
              <a:r>
                <a:rPr lang="en-US" altLang="zh-CN" sz="1400">
                  <a:solidFill>
                    <a:schemeClr val="tx1"/>
                  </a:solidFill>
                </a:rPr>
                <a:t>string</a:t>
              </a:r>
              <a:r>
                <a:rPr lang="zh-CN" altLang="en-US" sz="1400">
                  <a:solidFill>
                    <a:schemeClr val="tx1"/>
                  </a:solidFill>
                </a:rPr>
                <a:t>”；又例如数据库连接对象是一个对象，它的类型是“</a:t>
              </a:r>
              <a:r>
                <a:rPr lang="en-US" altLang="zh-CN" sz="1400" err="1">
                  <a:solidFill>
                    <a:schemeClr val="tx1"/>
                  </a:solidFill>
                </a:rPr>
                <a:t>SqlConnection</a:t>
              </a:r>
              <a:r>
                <a:rPr lang="zh-CN" altLang="en-US" sz="1400">
                  <a:solidFill>
                    <a:schemeClr val="tx1"/>
                  </a:solidFill>
                </a:rPr>
                <a:t>”</a:t>
              </a:r>
              <a:r>
                <a:rPr lang="en-US" altLang="zh-CN" sz="1400">
                  <a:solidFill>
                    <a:schemeClr val="tx1"/>
                  </a:solidFill>
                </a:rPr>
                <a:t>……</a:t>
              </a:r>
              <a:r>
                <a:rPr lang="zh-CN" altLang="en-US" sz="1400">
                  <a:solidFill>
                    <a:schemeClr val="tx1"/>
                  </a:solidFill>
                </a:rPr>
                <a:t>不管是“</a:t>
              </a:r>
              <a:r>
                <a:rPr lang="en-US" altLang="zh-CN" sz="1400">
                  <a:solidFill>
                    <a:schemeClr val="tx1"/>
                  </a:solidFill>
                </a:rPr>
                <a:t>string</a:t>
              </a:r>
              <a:r>
                <a:rPr lang="zh-CN" altLang="en-US" sz="1400">
                  <a:solidFill>
                    <a:schemeClr val="tx1"/>
                  </a:solidFill>
                </a:rPr>
                <a:t>”类型还是“</a:t>
              </a:r>
              <a:r>
                <a:rPr lang="en-US" altLang="zh-CN" sz="1400" err="1">
                  <a:solidFill>
                    <a:schemeClr val="tx1"/>
                  </a:solidFill>
                </a:rPr>
                <a:t>SqlConnection</a:t>
              </a:r>
              <a:r>
                <a:rPr lang="zh-CN" altLang="en-US" sz="1400">
                  <a:solidFill>
                    <a:schemeClr val="tx1"/>
                  </a:solidFill>
                </a:rPr>
                <a:t>”，它们都是由一个共同的</a:t>
              </a:r>
              <a:r>
                <a:rPr lang="zh-CN" altLang="en-US" sz="1400">
                  <a:solidFill>
                    <a:srgbClr val="C00000"/>
                  </a:solidFill>
                </a:rPr>
                <a:t>基类型</a:t>
              </a:r>
              <a:r>
                <a:rPr lang="zh-CN" altLang="en-US" sz="1400">
                  <a:solidFill>
                    <a:schemeClr val="tx1"/>
                  </a:solidFill>
                </a:rPr>
                <a:t>演变而来的，这个基类型就是“</a:t>
              </a:r>
              <a:r>
                <a:rPr lang="en-US" altLang="zh-CN" sz="1400">
                  <a:solidFill>
                    <a:schemeClr val="tx1"/>
                  </a:solidFill>
                </a:rPr>
                <a:t>Object</a:t>
              </a:r>
              <a:r>
                <a:rPr lang="zh-CN" altLang="en-US" sz="1400">
                  <a:solidFill>
                    <a:schemeClr val="tx1"/>
                  </a:solidFill>
                </a:rPr>
                <a:t>”类型。</a:t>
              </a:r>
              <a:endParaRPr lang="en-US" altLang="zh-CN" sz="1400">
                <a:solidFill>
                  <a:schemeClr val="tx1"/>
                </a:solidFill>
              </a:endParaRPr>
            </a:p>
            <a:p>
              <a:pPr algn="just">
                <a:lnSpc>
                  <a:spcPct val="120000"/>
                </a:lnSpc>
              </a:pPr>
              <a:r>
                <a:rPr lang="en-US" altLang="zh-CN" sz="1400"/>
                <a:t>         </a:t>
              </a:r>
              <a:r>
                <a:rPr lang="zh-CN" altLang="en-US" sz="1400"/>
                <a:t>要注意的是，像“</a:t>
              </a:r>
              <a:r>
                <a:rPr lang="en-US" altLang="zh-CN" sz="1400" err="1"/>
                <a:t>int</a:t>
              </a:r>
              <a:r>
                <a:rPr lang="zh-CN" altLang="en-US" sz="1400"/>
                <a:t>”、“</a:t>
              </a:r>
              <a:r>
                <a:rPr lang="en-US" altLang="zh-CN" sz="1400"/>
                <a:t>bool</a:t>
              </a:r>
              <a:r>
                <a:rPr lang="zh-CN" altLang="en-US" sz="1400"/>
                <a:t>”、“</a:t>
              </a:r>
              <a:r>
                <a:rPr lang="en-US" altLang="zh-CN" sz="1400"/>
                <a:t>float</a:t>
              </a:r>
              <a:r>
                <a:rPr lang="zh-CN" altLang="en-US" sz="1400"/>
                <a:t>”、“</a:t>
              </a:r>
              <a:r>
                <a:rPr lang="en-US" altLang="zh-CN" sz="1400"/>
                <a:t>char</a:t>
              </a:r>
              <a:r>
                <a:rPr lang="zh-CN" altLang="en-US" sz="1400"/>
                <a:t>”等这些类型是值类型，仅仅只是储存数值的，并不是对象，因此它们并没有基类型，只有对象才有基类型。特别指出，</a:t>
              </a:r>
              <a:r>
                <a:rPr lang="en-US" altLang="zh-CN" sz="1400"/>
                <a:t>string</a:t>
              </a:r>
              <a:r>
                <a:rPr lang="zh-CN" altLang="en-US" sz="1400"/>
                <a:t>虽然保存的是字符串，但它并不是值类型，它是一个对象（实质上字符串是若干个字符的集合，即</a:t>
              </a:r>
              <a:r>
                <a:rPr lang="en-US" altLang="zh-CN" sz="1400"/>
                <a:t>string</a:t>
              </a:r>
              <a:r>
                <a:rPr lang="zh-CN" altLang="en-US" sz="1400"/>
                <a:t>是</a:t>
              </a:r>
              <a:r>
                <a:rPr lang="en-US" altLang="zh-CN" sz="1400"/>
                <a:t>char</a:t>
              </a:r>
              <a:r>
                <a:rPr lang="zh-CN" altLang="en-US" sz="1400"/>
                <a:t>的集合）。</a:t>
              </a:r>
              <a:endParaRPr lang="en-US" altLang="zh-CN" sz="1400"/>
            </a:p>
          </p:txBody>
        </p:sp>
      </p:grpSp>
      <p:sp>
        <p:nvSpPr>
          <p:cNvPr id="6" name="文本框 5">
            <a:extLst>
              <a:ext uri="{FF2B5EF4-FFF2-40B4-BE49-F238E27FC236}">
                <a16:creationId xmlns:a16="http://schemas.microsoft.com/office/drawing/2014/main" id="{DAE900D6-457E-40E7-B9B1-6D81B239F3EC}"/>
              </a:ext>
            </a:extLst>
          </p:cNvPr>
          <p:cNvSpPr txBox="1"/>
          <p:nvPr/>
        </p:nvSpPr>
        <p:spPr>
          <a:xfrm>
            <a:off x="407670" y="3510916"/>
            <a:ext cx="8131810" cy="521970"/>
          </a:xfrm>
          <a:prstGeom prst="rect">
            <a:avLst/>
          </a:prstGeom>
          <a:noFill/>
        </p:spPr>
        <p:txBody>
          <a:bodyPr wrap="square" rtlCol="0">
            <a:spAutoFit/>
          </a:bodyPr>
          <a:lstStyle/>
          <a:p>
            <a:r>
              <a:rPr lang="zh-CN" altLang="en-US" sz="2800" b="1">
                <a:solidFill>
                  <a:srgbClr val="0070C0"/>
                </a:solidFill>
              </a:rPr>
              <a:t>对象中的强制类型转换：</a:t>
            </a:r>
            <a:r>
              <a:rPr lang="en-US" altLang="zh-CN" sz="2800" b="1">
                <a:solidFill>
                  <a:srgbClr val="0070C0"/>
                </a:solidFill>
              </a:rPr>
              <a:t>as</a:t>
            </a:r>
            <a:endParaRPr lang="zh-CN" altLang="en-US" sz="2800" b="1">
              <a:solidFill>
                <a:srgbClr val="0070C0"/>
              </a:solidFill>
            </a:endParaRPr>
          </a:p>
        </p:txBody>
      </p:sp>
      <p:sp>
        <p:nvSpPr>
          <p:cNvPr id="7" name="文本框 6">
            <a:extLst>
              <a:ext uri="{FF2B5EF4-FFF2-40B4-BE49-F238E27FC236}">
                <a16:creationId xmlns:a16="http://schemas.microsoft.com/office/drawing/2014/main" id="{B006B9D3-4780-445F-A239-9CB641899C59}"/>
              </a:ext>
            </a:extLst>
          </p:cNvPr>
          <p:cNvSpPr txBox="1"/>
          <p:nvPr/>
        </p:nvSpPr>
        <p:spPr>
          <a:xfrm>
            <a:off x="407670" y="4032886"/>
            <a:ext cx="8131175" cy="851130"/>
          </a:xfrm>
          <a:prstGeom prst="rect">
            <a:avLst/>
          </a:prstGeom>
          <a:noFill/>
        </p:spPr>
        <p:txBody>
          <a:bodyPr wrap="square" rtlCol="0">
            <a:spAutoFit/>
          </a:bodyPr>
          <a:lstStyle/>
          <a:p>
            <a:pPr algn="just">
              <a:lnSpc>
                <a:spcPct val="120000"/>
              </a:lnSpc>
            </a:pPr>
            <a:r>
              <a:rPr lang="en-US" altLang="zh-CN" sz="1400"/>
              <a:t>        </a:t>
            </a:r>
            <a:r>
              <a:rPr lang="zh-CN" altLang="en-US" sz="1400"/>
              <a:t>还记得强制类型转换语句“</a:t>
            </a:r>
            <a:r>
              <a:rPr lang="en-US" altLang="zh-CN" sz="1400"/>
              <a:t>Convert</a:t>
            </a:r>
            <a:r>
              <a:rPr lang="zh-CN" altLang="en-US" sz="1400"/>
              <a:t>”吗？当我们需要将一个</a:t>
            </a:r>
            <a:r>
              <a:rPr lang="en-US" altLang="zh-CN" sz="1400"/>
              <a:t>float</a:t>
            </a:r>
            <a:r>
              <a:rPr lang="zh-CN" altLang="en-US" sz="1400"/>
              <a:t>类型转成</a:t>
            </a:r>
            <a:r>
              <a:rPr lang="en-US" altLang="zh-CN" sz="1400" err="1"/>
              <a:t>int</a:t>
            </a:r>
            <a:r>
              <a:rPr lang="zh-CN" altLang="en-US" sz="1400"/>
              <a:t>类型时，可以使用“</a:t>
            </a:r>
            <a:r>
              <a:rPr lang="en-US" altLang="zh-CN" sz="1400"/>
              <a:t>Convert.ToInt32(…)</a:t>
            </a:r>
            <a:r>
              <a:rPr lang="zh-CN" altLang="en-US" sz="1400"/>
              <a:t>”语句。然而，对于对象，如果要将一个基类型转成一个实际的对象类型时，例如要将“</a:t>
            </a:r>
            <a:r>
              <a:rPr lang="en-US" altLang="zh-CN" sz="1400"/>
              <a:t>Object</a:t>
            </a:r>
            <a:r>
              <a:rPr lang="zh-CN" altLang="en-US" sz="1400"/>
              <a:t>”型转成“</a:t>
            </a:r>
            <a:r>
              <a:rPr lang="en-US" altLang="zh-CN" sz="1400" err="1"/>
              <a:t>DateTime</a:t>
            </a:r>
            <a:r>
              <a:rPr lang="zh-CN" altLang="en-US" sz="1400"/>
              <a:t>”类型，要怎样转换呢？可以用</a:t>
            </a:r>
            <a:r>
              <a:rPr lang="en-US" altLang="zh-CN" sz="1400">
                <a:solidFill>
                  <a:srgbClr val="00B0F0"/>
                </a:solidFill>
              </a:rPr>
              <a:t>as</a:t>
            </a:r>
            <a:r>
              <a:rPr lang="zh-CN" altLang="en-US" sz="1400"/>
              <a:t>关键词！</a:t>
            </a:r>
            <a:endParaRPr lang="en-US" altLang="zh-CN" sz="1400"/>
          </a:p>
        </p:txBody>
      </p:sp>
      <p:sp>
        <p:nvSpPr>
          <p:cNvPr id="8" name="文本框 7">
            <a:extLst>
              <a:ext uri="{FF2B5EF4-FFF2-40B4-BE49-F238E27FC236}">
                <a16:creationId xmlns:a16="http://schemas.microsoft.com/office/drawing/2014/main" id="{BC32BF20-9993-494D-9760-582B531235E1}"/>
              </a:ext>
            </a:extLst>
          </p:cNvPr>
          <p:cNvSpPr txBox="1"/>
          <p:nvPr/>
        </p:nvSpPr>
        <p:spPr>
          <a:xfrm>
            <a:off x="407669" y="5037686"/>
            <a:ext cx="8131175" cy="368300"/>
          </a:xfrm>
          <a:prstGeom prst="rect">
            <a:avLst/>
          </a:prstGeom>
          <a:noFill/>
        </p:spPr>
        <p:txBody>
          <a:bodyPr wrap="square" rtlCol="0">
            <a:spAutoFit/>
          </a:bodyPr>
          <a:lstStyle/>
          <a:p>
            <a:r>
              <a:rPr lang="zh-CN" altLang="en-US">
                <a:solidFill>
                  <a:srgbClr val="00B050"/>
                </a:solidFill>
              </a:rPr>
              <a:t>示例：</a:t>
            </a:r>
          </a:p>
        </p:txBody>
      </p:sp>
      <p:pic>
        <p:nvPicPr>
          <p:cNvPr id="3" name="图片 2">
            <a:extLst>
              <a:ext uri="{FF2B5EF4-FFF2-40B4-BE49-F238E27FC236}">
                <a16:creationId xmlns:a16="http://schemas.microsoft.com/office/drawing/2014/main" id="{89FF5DA9-914F-4B6B-9121-EF515C32CEAC}"/>
              </a:ext>
            </a:extLst>
          </p:cNvPr>
          <p:cNvPicPr>
            <a:picLocks noChangeAspect="1"/>
          </p:cNvPicPr>
          <p:nvPr/>
        </p:nvPicPr>
        <p:blipFill rotWithShape="1">
          <a:blip r:embed="rId4"/>
          <a:srcRect r="14629"/>
          <a:stretch/>
        </p:blipFill>
        <p:spPr>
          <a:xfrm>
            <a:off x="508000" y="5425670"/>
            <a:ext cx="8030844" cy="575706"/>
          </a:xfrm>
          <a:prstGeom prst="rect">
            <a:avLst/>
          </a:prstGeom>
        </p:spPr>
      </p:pic>
      <p:sp>
        <p:nvSpPr>
          <p:cNvPr id="10" name="文本框 9">
            <a:extLst>
              <a:ext uri="{FF2B5EF4-FFF2-40B4-BE49-F238E27FC236}">
                <a16:creationId xmlns:a16="http://schemas.microsoft.com/office/drawing/2014/main" id="{3AF0EF46-A095-49A4-A5B2-E9C728550C5A}"/>
              </a:ext>
            </a:extLst>
          </p:cNvPr>
          <p:cNvSpPr txBox="1"/>
          <p:nvPr/>
        </p:nvSpPr>
        <p:spPr>
          <a:xfrm>
            <a:off x="407669" y="6133678"/>
            <a:ext cx="8131175" cy="523220"/>
          </a:xfrm>
          <a:prstGeom prst="rect">
            <a:avLst/>
          </a:prstGeom>
          <a:noFill/>
        </p:spPr>
        <p:txBody>
          <a:bodyPr wrap="square" rtlCol="0">
            <a:spAutoFit/>
          </a:bodyPr>
          <a:lstStyle/>
          <a:p>
            <a:pPr algn="l"/>
            <a:r>
              <a:rPr lang="zh-CN" altLang="en-US" sz="1400">
                <a:solidFill>
                  <a:schemeClr val="tx1">
                    <a:lumMod val="50000"/>
                    <a:lumOff val="50000"/>
                  </a:schemeClr>
                </a:solidFill>
              </a:rPr>
              <a:t>         这个</a:t>
            </a:r>
            <a:r>
              <a:rPr lang="en-US" altLang="zh-CN" sz="1400">
                <a:solidFill>
                  <a:schemeClr val="tx1">
                    <a:lumMod val="50000"/>
                    <a:lumOff val="50000"/>
                  </a:schemeClr>
                </a:solidFill>
              </a:rPr>
              <a:t>Object</a:t>
            </a:r>
            <a:r>
              <a:rPr lang="zh-CN" altLang="en-US" sz="1400">
                <a:solidFill>
                  <a:schemeClr val="tx1">
                    <a:lumMod val="50000"/>
                    <a:lumOff val="50000"/>
                  </a:schemeClr>
                </a:solidFill>
              </a:rPr>
              <a:t>和</a:t>
            </a:r>
            <a:r>
              <a:rPr lang="en-US" altLang="zh-CN" sz="1400">
                <a:solidFill>
                  <a:schemeClr val="tx1">
                    <a:lumMod val="50000"/>
                    <a:lumOff val="50000"/>
                  </a:schemeClr>
                </a:solidFill>
              </a:rPr>
              <a:t>as</a:t>
            </a:r>
            <a:r>
              <a:rPr lang="zh-CN" altLang="en-US" sz="1400">
                <a:solidFill>
                  <a:schemeClr val="tx1">
                    <a:lumMod val="50000"/>
                    <a:lumOff val="50000"/>
                  </a:schemeClr>
                </a:solidFill>
              </a:rPr>
              <a:t>暂时不需要深入了解，大概知道这回事就行，引入</a:t>
            </a:r>
            <a:r>
              <a:rPr lang="en-US" altLang="zh-CN" sz="1400">
                <a:solidFill>
                  <a:schemeClr val="tx1">
                    <a:lumMod val="50000"/>
                    <a:lumOff val="50000"/>
                  </a:schemeClr>
                </a:solidFill>
              </a:rPr>
              <a:t>Object</a:t>
            </a:r>
            <a:r>
              <a:rPr lang="zh-CN" altLang="en-US" sz="1400">
                <a:solidFill>
                  <a:schemeClr val="tx1">
                    <a:lumMod val="50000"/>
                    <a:lumOff val="50000"/>
                  </a:schemeClr>
                </a:solidFill>
              </a:rPr>
              <a:t>和</a:t>
            </a:r>
            <a:r>
              <a:rPr lang="en-US" altLang="zh-CN" sz="1400">
                <a:solidFill>
                  <a:schemeClr val="tx1">
                    <a:lumMod val="50000"/>
                    <a:lumOff val="50000"/>
                  </a:schemeClr>
                </a:solidFill>
              </a:rPr>
              <a:t>as</a:t>
            </a:r>
            <a:r>
              <a:rPr lang="zh-CN" altLang="en-US" sz="1400">
                <a:solidFill>
                  <a:schemeClr val="tx1">
                    <a:lumMod val="50000"/>
                    <a:lumOff val="50000"/>
                  </a:schemeClr>
                </a:solidFill>
              </a:rPr>
              <a:t>的概念，是为了更好地使用后文中的会话管理。</a:t>
            </a:r>
          </a:p>
        </p:txBody>
      </p:sp>
      <p:sp>
        <p:nvSpPr>
          <p:cNvPr id="11" name="文本框 10">
            <a:extLst>
              <a:ext uri="{FF2B5EF4-FFF2-40B4-BE49-F238E27FC236}">
                <a16:creationId xmlns:a16="http://schemas.microsoft.com/office/drawing/2014/main" id="{1E77CBDA-69EF-4979-9CF0-242DF661F881}"/>
              </a:ext>
            </a:extLst>
          </p:cNvPr>
          <p:cNvSpPr txBox="1"/>
          <p:nvPr/>
        </p:nvSpPr>
        <p:spPr>
          <a:xfrm>
            <a:off x="7186083" y="522458"/>
            <a:ext cx="1353397"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a:t>概念篇</a:t>
            </a:r>
          </a:p>
        </p:txBody>
      </p:sp>
    </p:spTree>
    <p:extLst>
      <p:ext uri="{BB962C8B-B14F-4D97-AF65-F5344CB8AC3E}">
        <p14:creationId xmlns:p14="http://schemas.microsoft.com/office/powerpoint/2010/main" val="216112310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en-US" altLang="zh-CN">
                <a:sym typeface="+mn-ea"/>
              </a:rPr>
              <a:t>ASP.NET</a:t>
            </a:r>
            <a:r>
              <a:rPr lang="zh-CN" altLang="en-US">
                <a:sym typeface="+mn-ea"/>
              </a:rPr>
              <a:t>巩固</a:t>
            </a:r>
            <a:endParaRPr lang="en-US" altLang="zh-CN"/>
          </a:p>
        </p:txBody>
      </p:sp>
      <p:grpSp>
        <p:nvGrpSpPr>
          <p:cNvPr id="5" name="组合 4"/>
          <p:cNvGrpSpPr/>
          <p:nvPr/>
        </p:nvGrpSpPr>
        <p:grpSpPr>
          <a:xfrm>
            <a:off x="407670" y="865505"/>
            <a:ext cx="8187690" cy="3116580"/>
            <a:chOff x="642" y="1363"/>
            <a:chExt cx="12894" cy="4908"/>
          </a:xfrm>
        </p:grpSpPr>
        <p:sp>
          <p:nvSpPr>
            <p:cNvPr id="9" name="文本框 8"/>
            <p:cNvSpPr txBox="1"/>
            <p:nvPr/>
          </p:nvSpPr>
          <p:spPr>
            <a:xfrm>
              <a:off x="642" y="1363"/>
              <a:ext cx="12806" cy="822"/>
            </a:xfrm>
            <a:prstGeom prst="rect">
              <a:avLst/>
            </a:prstGeom>
            <a:noFill/>
          </p:spPr>
          <p:txBody>
            <a:bodyPr wrap="square" rtlCol="0">
              <a:spAutoFit/>
            </a:bodyPr>
            <a:lstStyle/>
            <a:p>
              <a:r>
                <a:rPr lang="zh-CN" altLang="en-US" sz="2800" b="1">
                  <a:solidFill>
                    <a:srgbClr val="0070C0"/>
                  </a:solidFill>
                </a:rPr>
                <a:t>删首尾空格</a:t>
              </a:r>
            </a:p>
          </p:txBody>
        </p:sp>
        <p:sp>
          <p:nvSpPr>
            <p:cNvPr id="16" name="文本框 15"/>
            <p:cNvSpPr txBox="1"/>
            <p:nvPr/>
          </p:nvSpPr>
          <p:spPr>
            <a:xfrm>
              <a:off x="643" y="2004"/>
              <a:ext cx="12805" cy="2761"/>
            </a:xfrm>
            <a:prstGeom prst="rect">
              <a:avLst/>
            </a:prstGeom>
            <a:noFill/>
          </p:spPr>
          <p:txBody>
            <a:bodyPr wrap="square" rtlCol="0">
              <a:spAutoFit/>
            </a:bodyPr>
            <a:lstStyle/>
            <a:p>
              <a:pPr algn="just">
                <a:lnSpc>
                  <a:spcPct val="150000"/>
                </a:lnSpc>
              </a:pPr>
              <a:r>
                <a:rPr lang="en-US" altLang="zh-CN">
                  <a:solidFill>
                    <a:schemeClr val="tx1"/>
                  </a:solidFill>
                </a:rPr>
                <a:t>         </a:t>
              </a:r>
              <a:r>
                <a:rPr lang="zh-CN" altLang="en-US">
                  <a:solidFill>
                    <a:schemeClr val="tx1"/>
                  </a:solidFill>
                </a:rPr>
                <a:t>用户在表单输入的文本，一般</a:t>
              </a:r>
              <a:r>
                <a:rPr lang="zh-CN" altLang="en-US">
                  <a:sym typeface="+mn-ea"/>
                </a:rPr>
                <a:t>首尾的空格</a:t>
              </a:r>
              <a:r>
                <a:rPr lang="zh-CN" altLang="en-US">
                  <a:solidFill>
                    <a:schemeClr val="tx1"/>
                  </a:solidFill>
                </a:rPr>
                <a:t>不是有效的内容，或者说这些空格并没有意义。然而这些多余的空格却占用了字符串长度和内存空间。此时可以用</a:t>
              </a:r>
              <a:r>
                <a:rPr lang="en-US" altLang="zh-CN">
                  <a:solidFill>
                    <a:schemeClr val="tx1"/>
                  </a:solidFill>
                </a:rPr>
                <a:t>Trim()</a:t>
              </a:r>
              <a:r>
                <a:rPr lang="zh-CN" altLang="en-US">
                  <a:solidFill>
                    <a:schemeClr val="tx1"/>
                  </a:solidFill>
                </a:rPr>
                <a:t>方法将这些首尾的空格删掉。</a:t>
              </a:r>
            </a:p>
            <a:p>
              <a:pPr algn="just">
                <a:lnSpc>
                  <a:spcPct val="150000"/>
                </a:lnSpc>
              </a:pPr>
              <a:r>
                <a:rPr lang="zh-CN" altLang="en-US">
                  <a:solidFill>
                    <a:schemeClr val="tx1"/>
                  </a:solidFill>
                </a:rPr>
                <a:t>        特别要注意的是，诸如密码这些空格有意义的文本，不能删首尾空。</a:t>
              </a:r>
              <a:endParaRPr lang="zh-CN" altLang="en-US">
                <a:solidFill>
                  <a:srgbClr val="00B050"/>
                </a:solidFill>
              </a:endParaRPr>
            </a:p>
          </p:txBody>
        </p:sp>
        <p:pic>
          <p:nvPicPr>
            <p:cNvPr id="3" name="图片 2"/>
            <p:cNvPicPr>
              <a:picLocks noChangeAspect="1"/>
            </p:cNvPicPr>
            <p:nvPr/>
          </p:nvPicPr>
          <p:blipFill>
            <a:blip r:embed="rId4"/>
            <a:srcRect r="9393"/>
            <a:stretch>
              <a:fillRect/>
            </a:stretch>
          </p:blipFill>
          <p:spPr>
            <a:xfrm>
              <a:off x="804" y="4981"/>
              <a:ext cx="12733" cy="1290"/>
            </a:xfrm>
            <a:prstGeom prst="rect">
              <a:avLst/>
            </a:prstGeom>
          </p:spPr>
        </p:pic>
      </p:grpSp>
      <p:grpSp>
        <p:nvGrpSpPr>
          <p:cNvPr id="14" name="组合 13"/>
          <p:cNvGrpSpPr/>
          <p:nvPr/>
        </p:nvGrpSpPr>
        <p:grpSpPr>
          <a:xfrm>
            <a:off x="407670" y="4250690"/>
            <a:ext cx="8131810" cy="1831975"/>
            <a:chOff x="700" y="5883"/>
            <a:chExt cx="12806" cy="2885"/>
          </a:xfrm>
        </p:grpSpPr>
        <p:pic>
          <p:nvPicPr>
            <p:cNvPr id="7" name="图片 6"/>
            <p:cNvPicPr>
              <a:picLocks noChangeAspect="1"/>
            </p:cNvPicPr>
            <p:nvPr/>
          </p:nvPicPr>
          <p:blipFill>
            <a:blip r:embed="rId5"/>
            <a:stretch>
              <a:fillRect/>
            </a:stretch>
          </p:blipFill>
          <p:spPr>
            <a:xfrm>
              <a:off x="865" y="6845"/>
              <a:ext cx="12640" cy="1230"/>
            </a:xfrm>
            <a:prstGeom prst="rect">
              <a:avLst/>
            </a:prstGeom>
          </p:spPr>
        </p:pic>
        <p:sp>
          <p:nvSpPr>
            <p:cNvPr id="4" name="文本框 3"/>
            <p:cNvSpPr txBox="1"/>
            <p:nvPr/>
          </p:nvSpPr>
          <p:spPr>
            <a:xfrm>
              <a:off x="700" y="5883"/>
              <a:ext cx="12806" cy="822"/>
            </a:xfrm>
            <a:prstGeom prst="rect">
              <a:avLst/>
            </a:prstGeom>
            <a:noFill/>
          </p:spPr>
          <p:txBody>
            <a:bodyPr wrap="square" rtlCol="0">
              <a:spAutoFit/>
            </a:bodyPr>
            <a:lstStyle/>
            <a:p>
              <a:r>
                <a:rPr lang="zh-CN" altLang="en-US" sz="2800" b="1">
                  <a:solidFill>
                    <a:srgbClr val="0070C0"/>
                  </a:solidFill>
                </a:rPr>
                <a:t>弹窗提示</a:t>
              </a:r>
            </a:p>
          </p:txBody>
        </p:sp>
        <p:sp>
          <p:nvSpPr>
            <p:cNvPr id="13" name="文本框 12"/>
            <p:cNvSpPr txBox="1"/>
            <p:nvPr/>
          </p:nvSpPr>
          <p:spPr>
            <a:xfrm>
              <a:off x="700" y="8285"/>
              <a:ext cx="12805" cy="483"/>
            </a:xfrm>
            <a:prstGeom prst="rect">
              <a:avLst/>
            </a:prstGeom>
            <a:noFill/>
          </p:spPr>
          <p:txBody>
            <a:bodyPr wrap="square" rtlCol="0">
              <a:spAutoFit/>
            </a:bodyPr>
            <a:lstStyle/>
            <a:p>
              <a:r>
                <a:rPr lang="zh-CN" altLang="en-US" sz="1400" i="1">
                  <a:solidFill>
                    <a:schemeClr val="tx1">
                      <a:lumMod val="50000"/>
                      <a:lumOff val="50000"/>
                    </a:schemeClr>
                  </a:solidFill>
                </a:rPr>
                <a:t>注意：alert()里面是单引号。</a:t>
              </a:r>
            </a:p>
          </p:txBody>
        </p:sp>
      </p:gr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en-US" altLang="zh-CN">
                <a:sym typeface="+mn-ea"/>
              </a:rPr>
              <a:t>ASP.NET</a:t>
            </a:r>
            <a:r>
              <a:rPr lang="zh-CN" altLang="en-US">
                <a:sym typeface="+mn-ea"/>
              </a:rPr>
              <a:t>巩固</a:t>
            </a:r>
            <a:endParaRPr lang="en-US" altLang="zh-CN"/>
          </a:p>
        </p:txBody>
      </p:sp>
      <p:grpSp>
        <p:nvGrpSpPr>
          <p:cNvPr id="16" name="组合 15"/>
          <p:cNvGrpSpPr/>
          <p:nvPr/>
        </p:nvGrpSpPr>
        <p:grpSpPr>
          <a:xfrm>
            <a:off x="408305" y="861060"/>
            <a:ext cx="8131175" cy="2804795"/>
            <a:chOff x="700" y="1035"/>
            <a:chExt cx="12805" cy="4417"/>
          </a:xfrm>
        </p:grpSpPr>
        <p:sp>
          <p:nvSpPr>
            <p:cNvPr id="17" name="文本框 16"/>
            <p:cNvSpPr txBox="1"/>
            <p:nvPr/>
          </p:nvSpPr>
          <p:spPr>
            <a:xfrm>
              <a:off x="700" y="1035"/>
              <a:ext cx="12805" cy="822"/>
            </a:xfrm>
            <a:prstGeom prst="rect">
              <a:avLst/>
            </a:prstGeom>
            <a:noFill/>
          </p:spPr>
          <p:txBody>
            <a:bodyPr wrap="square" rtlCol="0">
              <a:spAutoFit/>
            </a:bodyPr>
            <a:lstStyle/>
            <a:p>
              <a:r>
                <a:rPr lang="zh-CN" altLang="en-US" sz="2800" b="1">
                  <a:solidFill>
                    <a:srgbClr val="0070C0"/>
                  </a:solidFill>
                </a:rPr>
                <a:t>跳转</a:t>
              </a:r>
              <a:r>
                <a:rPr lang="zh-CN" altLang="en-US" sz="2800" b="1">
                  <a:solidFill>
                    <a:srgbClr val="0070C0"/>
                  </a:solidFill>
                  <a:sym typeface="+mn-ea"/>
                </a:rPr>
                <a:t>页面</a:t>
              </a:r>
            </a:p>
          </p:txBody>
        </p:sp>
        <p:sp>
          <p:nvSpPr>
            <p:cNvPr id="18" name="文本框 17"/>
            <p:cNvSpPr txBox="1"/>
            <p:nvPr/>
          </p:nvSpPr>
          <p:spPr>
            <a:xfrm>
              <a:off x="700" y="2089"/>
              <a:ext cx="12805" cy="580"/>
            </a:xfrm>
            <a:prstGeom prst="rect">
              <a:avLst/>
            </a:prstGeom>
            <a:noFill/>
          </p:spPr>
          <p:txBody>
            <a:bodyPr wrap="square" rtlCol="0">
              <a:spAutoFit/>
            </a:bodyPr>
            <a:lstStyle/>
            <a:p>
              <a:r>
                <a:rPr lang="zh-CN" altLang="en-US"/>
                <a:t>从当前页面跳转到另一个页面。</a:t>
              </a:r>
            </a:p>
          </p:txBody>
        </p:sp>
        <p:pic>
          <p:nvPicPr>
            <p:cNvPr id="19" name="图片 18"/>
            <p:cNvPicPr>
              <a:picLocks noChangeAspect="1"/>
            </p:cNvPicPr>
            <p:nvPr/>
          </p:nvPicPr>
          <p:blipFill>
            <a:blip r:embed="rId4"/>
            <a:stretch>
              <a:fillRect/>
            </a:stretch>
          </p:blipFill>
          <p:spPr>
            <a:xfrm>
              <a:off x="866" y="2855"/>
              <a:ext cx="12638" cy="1770"/>
            </a:xfrm>
            <a:prstGeom prst="rect">
              <a:avLst/>
            </a:prstGeom>
          </p:spPr>
        </p:pic>
        <p:sp>
          <p:nvSpPr>
            <p:cNvPr id="20" name="文本框 19"/>
            <p:cNvSpPr txBox="1"/>
            <p:nvPr/>
          </p:nvSpPr>
          <p:spPr>
            <a:xfrm>
              <a:off x="700" y="4969"/>
              <a:ext cx="12805" cy="483"/>
            </a:xfrm>
            <a:prstGeom prst="rect">
              <a:avLst/>
            </a:prstGeom>
            <a:noFill/>
          </p:spPr>
          <p:txBody>
            <a:bodyPr wrap="square" rtlCol="0">
              <a:spAutoFit/>
            </a:bodyPr>
            <a:lstStyle/>
            <a:p>
              <a:pPr algn="l"/>
              <a:r>
                <a:rPr lang="zh-CN" altLang="en-US" sz="1400" i="1">
                  <a:solidFill>
                    <a:schemeClr val="tx1">
                      <a:lumMod val="50000"/>
                      <a:lumOff val="50000"/>
                    </a:schemeClr>
                  </a:solidFill>
                </a:rPr>
                <a:t>ps:方法二会比方法一更实用些，尤其是结合弹框一起用的时候。</a:t>
              </a:r>
            </a:p>
          </p:txBody>
        </p:sp>
      </p:grpSp>
      <p:grpSp>
        <p:nvGrpSpPr>
          <p:cNvPr id="3" name="组合 2">
            <a:extLst>
              <a:ext uri="{FF2B5EF4-FFF2-40B4-BE49-F238E27FC236}">
                <a16:creationId xmlns:a16="http://schemas.microsoft.com/office/drawing/2014/main" id="{9DC04461-1B59-491A-9B9C-5E177775888C}"/>
              </a:ext>
            </a:extLst>
          </p:cNvPr>
          <p:cNvGrpSpPr/>
          <p:nvPr/>
        </p:nvGrpSpPr>
        <p:grpSpPr>
          <a:xfrm>
            <a:off x="408305" y="4029075"/>
            <a:ext cx="8183562" cy="1830685"/>
            <a:chOff x="408305" y="4029075"/>
            <a:chExt cx="8183562" cy="1830685"/>
          </a:xfrm>
        </p:grpSpPr>
        <p:grpSp>
          <p:nvGrpSpPr>
            <p:cNvPr id="22" name="组合 21"/>
            <p:cNvGrpSpPr/>
            <p:nvPr/>
          </p:nvGrpSpPr>
          <p:grpSpPr>
            <a:xfrm>
              <a:off x="408305" y="4029075"/>
              <a:ext cx="8130540" cy="1162050"/>
              <a:chOff x="643" y="6345"/>
              <a:chExt cx="12804" cy="1830"/>
            </a:xfrm>
          </p:grpSpPr>
          <p:sp>
            <p:nvSpPr>
              <p:cNvPr id="4" name="文本框 3"/>
              <p:cNvSpPr txBox="1"/>
              <p:nvPr/>
            </p:nvSpPr>
            <p:spPr>
              <a:xfrm>
                <a:off x="643" y="6345"/>
                <a:ext cx="12805" cy="822"/>
              </a:xfrm>
              <a:prstGeom prst="rect">
                <a:avLst/>
              </a:prstGeom>
              <a:noFill/>
            </p:spPr>
            <p:txBody>
              <a:bodyPr wrap="square" rtlCol="0">
                <a:spAutoFit/>
              </a:bodyPr>
              <a:lstStyle/>
              <a:p>
                <a:r>
                  <a:rPr lang="zh-CN" altLang="en-US" sz="2800" b="1">
                    <a:solidFill>
                      <a:srgbClr val="0070C0"/>
                    </a:solidFill>
                  </a:rPr>
                  <a:t>刷新</a:t>
                </a:r>
                <a:r>
                  <a:rPr lang="zh-CN" altLang="en-US" sz="2800" b="1">
                    <a:solidFill>
                      <a:srgbClr val="0070C0"/>
                    </a:solidFill>
                    <a:sym typeface="+mn-ea"/>
                  </a:rPr>
                  <a:t>页面</a:t>
                </a:r>
              </a:p>
            </p:txBody>
          </p:sp>
          <p:pic>
            <p:nvPicPr>
              <p:cNvPr id="21" name="图片 20"/>
              <p:cNvPicPr>
                <a:picLocks noChangeAspect="1"/>
              </p:cNvPicPr>
              <p:nvPr/>
            </p:nvPicPr>
            <p:blipFill>
              <a:blip r:embed="rId5"/>
              <a:srcRect t="1761" r="7465"/>
              <a:stretch>
                <a:fillRect/>
              </a:stretch>
            </p:blipFill>
            <p:spPr>
              <a:xfrm>
                <a:off x="809" y="7395"/>
                <a:ext cx="12639" cy="781"/>
              </a:xfrm>
              <a:prstGeom prst="rect">
                <a:avLst/>
              </a:prstGeom>
            </p:spPr>
          </p:pic>
        </p:grpSp>
        <p:sp>
          <p:nvSpPr>
            <p:cNvPr id="11" name="文本框 10">
              <a:extLst>
                <a:ext uri="{FF2B5EF4-FFF2-40B4-BE49-F238E27FC236}">
                  <a16:creationId xmlns:a16="http://schemas.microsoft.com/office/drawing/2014/main" id="{A488792D-998A-4373-9A82-2120096E0900}"/>
                </a:ext>
              </a:extLst>
            </p:cNvPr>
            <p:cNvSpPr txBox="1"/>
            <p:nvPr/>
          </p:nvSpPr>
          <p:spPr>
            <a:xfrm>
              <a:off x="460692" y="5336540"/>
              <a:ext cx="8131175" cy="523220"/>
            </a:xfrm>
            <a:prstGeom prst="rect">
              <a:avLst/>
            </a:prstGeom>
            <a:noFill/>
          </p:spPr>
          <p:txBody>
            <a:bodyPr wrap="square" rtlCol="0">
              <a:spAutoFit/>
            </a:bodyPr>
            <a:lstStyle/>
            <a:p>
              <a:pPr algn="l"/>
              <a:r>
                <a:rPr lang="zh-CN" altLang="en-US" sz="1400" i="1">
                  <a:solidFill>
                    <a:schemeClr val="tx1">
                      <a:lumMod val="50000"/>
                      <a:lumOff val="50000"/>
                    </a:schemeClr>
                  </a:solidFill>
                </a:rPr>
                <a:t>ps:让浏览器执行“前进”、“后退”、“停止”也是同样的方法，有兴趣自己研究一下，一般后端不会用到这些功能。</a:t>
              </a:r>
            </a:p>
          </p:txBody>
        </p:sp>
      </p:gr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en-US" altLang="zh-CN">
                <a:sym typeface="+mn-ea"/>
              </a:rPr>
              <a:t>ASP.NET</a:t>
            </a:r>
            <a:r>
              <a:rPr lang="zh-CN" altLang="en-US">
                <a:sym typeface="+mn-ea"/>
              </a:rPr>
              <a:t>巩固</a:t>
            </a:r>
            <a:endParaRPr lang="en-US" altLang="zh-CN"/>
          </a:p>
        </p:txBody>
      </p:sp>
      <p:sp>
        <p:nvSpPr>
          <p:cNvPr id="11" name="文本框 10">
            <a:extLst>
              <a:ext uri="{FF2B5EF4-FFF2-40B4-BE49-F238E27FC236}">
                <a16:creationId xmlns:a16="http://schemas.microsoft.com/office/drawing/2014/main" id="{79129D7F-FE1F-44FB-9347-91F48F6DC3C5}"/>
              </a:ext>
            </a:extLst>
          </p:cNvPr>
          <p:cNvSpPr txBox="1"/>
          <p:nvPr/>
        </p:nvSpPr>
        <p:spPr>
          <a:xfrm>
            <a:off x="407670" y="865505"/>
            <a:ext cx="8131810" cy="521970"/>
          </a:xfrm>
          <a:prstGeom prst="rect">
            <a:avLst/>
          </a:prstGeom>
          <a:noFill/>
        </p:spPr>
        <p:txBody>
          <a:bodyPr wrap="square" rtlCol="0">
            <a:spAutoFit/>
          </a:bodyPr>
          <a:lstStyle/>
          <a:p>
            <a:r>
              <a:rPr lang="zh-CN" altLang="en-US" sz="2800" b="1">
                <a:solidFill>
                  <a:srgbClr val="0070C0"/>
                </a:solidFill>
              </a:rPr>
              <a:t>是否为空</a:t>
            </a:r>
          </a:p>
        </p:txBody>
      </p:sp>
      <p:sp>
        <p:nvSpPr>
          <p:cNvPr id="12" name="文本框 11">
            <a:extLst>
              <a:ext uri="{FF2B5EF4-FFF2-40B4-BE49-F238E27FC236}">
                <a16:creationId xmlns:a16="http://schemas.microsoft.com/office/drawing/2014/main" id="{57EA8A39-C818-4E00-ACD1-5A9518B74F07}"/>
              </a:ext>
            </a:extLst>
          </p:cNvPr>
          <p:cNvSpPr txBox="1"/>
          <p:nvPr/>
        </p:nvSpPr>
        <p:spPr>
          <a:xfrm>
            <a:off x="408305" y="1530350"/>
            <a:ext cx="8131175" cy="2585323"/>
          </a:xfrm>
          <a:prstGeom prst="rect">
            <a:avLst/>
          </a:prstGeom>
          <a:noFill/>
        </p:spPr>
        <p:txBody>
          <a:bodyPr wrap="square" rtlCol="0">
            <a:spAutoFit/>
          </a:bodyPr>
          <a:lstStyle/>
          <a:p>
            <a:pPr algn="just">
              <a:lnSpc>
                <a:spcPct val="150000"/>
              </a:lnSpc>
            </a:pPr>
            <a:r>
              <a:rPr lang="en-US" altLang="zh-CN"/>
              <a:t>         </a:t>
            </a:r>
            <a:r>
              <a:rPr lang="zh-CN" altLang="en-US"/>
              <a:t>数据往往有可能是空的，或者未赋初值的。当数据为空时，获取其值就会导致程序出错。因此，很多时候需要先判断数据是否为空，然后再获取其值。</a:t>
            </a:r>
            <a:endParaRPr lang="en-US" altLang="zh-CN"/>
          </a:p>
          <a:p>
            <a:pPr algn="just">
              <a:lnSpc>
                <a:spcPct val="150000"/>
              </a:lnSpc>
            </a:pPr>
            <a:r>
              <a:rPr lang="en-US" altLang="zh-CN"/>
              <a:t>         </a:t>
            </a:r>
            <a:r>
              <a:rPr lang="zh-CN" altLang="en-US"/>
              <a:t>对于字符串，</a:t>
            </a:r>
            <a:r>
              <a:rPr lang="en-US" altLang="zh-CN">
                <a:solidFill>
                  <a:srgbClr val="0070C0"/>
                </a:solidFill>
              </a:rPr>
              <a:t>null</a:t>
            </a:r>
            <a:r>
              <a:rPr lang="zh-CN" altLang="en-US"/>
              <a:t>和</a:t>
            </a:r>
            <a:r>
              <a:rPr lang="en-US" altLang="zh-CN">
                <a:solidFill>
                  <a:srgbClr val="C00000"/>
                </a:solidFill>
              </a:rPr>
              <a:t>””</a:t>
            </a:r>
            <a:r>
              <a:rPr lang="zh-CN" altLang="en-US"/>
              <a:t>虽然都表示空，但意义是不同的，前者不占内存空间，后者则占内存空间（实际上</a:t>
            </a:r>
            <a:r>
              <a:rPr lang="en-US" altLang="zh-CN">
                <a:solidFill>
                  <a:srgbClr val="C00000"/>
                </a:solidFill>
              </a:rPr>
              <a:t>””</a:t>
            </a:r>
            <a:r>
              <a:rPr lang="zh-CN" altLang="en-US"/>
              <a:t>等效于</a:t>
            </a:r>
            <a:r>
              <a:rPr lang="en-US" altLang="zh-CN">
                <a:solidFill>
                  <a:srgbClr val="C00000"/>
                </a:solidFill>
              </a:rPr>
              <a:t>’\0’</a:t>
            </a:r>
            <a:r>
              <a:rPr lang="zh-CN" altLang="en-US"/>
              <a:t> ）。用</a:t>
            </a:r>
            <a:r>
              <a:rPr lang="en-US" altLang="zh-CN" err="1">
                <a:solidFill>
                  <a:srgbClr val="0070C0"/>
                </a:solidFill>
              </a:rPr>
              <a:t>string</a:t>
            </a:r>
            <a:r>
              <a:rPr lang="en-US" altLang="zh-CN" err="1"/>
              <a:t>.</a:t>
            </a:r>
            <a:r>
              <a:rPr lang="en-US" altLang="zh-CN" err="1">
                <a:solidFill>
                  <a:srgbClr val="00B0F0"/>
                </a:solidFill>
              </a:rPr>
              <a:t>IsNullOrEmpty</a:t>
            </a:r>
            <a:r>
              <a:rPr lang="en-US" altLang="zh-CN"/>
              <a:t>()</a:t>
            </a:r>
            <a:r>
              <a:rPr lang="zh-CN" altLang="en-US"/>
              <a:t>方法可以判断一个字符串是否为</a:t>
            </a:r>
            <a:r>
              <a:rPr lang="en-US" altLang="zh-CN"/>
              <a:t>null</a:t>
            </a:r>
            <a:r>
              <a:rPr lang="zh-CN" altLang="en-US"/>
              <a:t>或</a:t>
            </a:r>
            <a:r>
              <a:rPr lang="en-US" altLang="zh-CN"/>
              <a:t>””</a:t>
            </a:r>
            <a:r>
              <a:rPr lang="zh-CN" altLang="en-US"/>
              <a:t>。</a:t>
            </a:r>
            <a:endParaRPr lang="en-US" altLang="zh-CN"/>
          </a:p>
          <a:p>
            <a:pPr algn="just">
              <a:lnSpc>
                <a:spcPct val="150000"/>
              </a:lnSpc>
            </a:pPr>
            <a:r>
              <a:rPr lang="en-US" altLang="zh-CN"/>
              <a:t>        </a:t>
            </a:r>
            <a:r>
              <a:rPr lang="zh-CN" altLang="en-US"/>
              <a:t>对于其他数据，一般只需判断是否为</a:t>
            </a:r>
            <a:r>
              <a:rPr lang="en-US" altLang="zh-CN"/>
              <a:t>null</a:t>
            </a:r>
            <a:r>
              <a:rPr lang="zh-CN" altLang="en-US"/>
              <a:t>即可。</a:t>
            </a:r>
          </a:p>
        </p:txBody>
      </p:sp>
      <p:sp>
        <p:nvSpPr>
          <p:cNvPr id="13" name="文本框 12">
            <a:extLst>
              <a:ext uri="{FF2B5EF4-FFF2-40B4-BE49-F238E27FC236}">
                <a16:creationId xmlns:a16="http://schemas.microsoft.com/office/drawing/2014/main" id="{E6C9A643-A9EF-4F3F-91A2-A1D7E9672E7B}"/>
              </a:ext>
            </a:extLst>
          </p:cNvPr>
          <p:cNvSpPr txBox="1"/>
          <p:nvPr/>
        </p:nvSpPr>
        <p:spPr>
          <a:xfrm>
            <a:off x="407670" y="4130490"/>
            <a:ext cx="8131175" cy="368300"/>
          </a:xfrm>
          <a:prstGeom prst="rect">
            <a:avLst/>
          </a:prstGeom>
          <a:noFill/>
        </p:spPr>
        <p:txBody>
          <a:bodyPr wrap="square" rtlCol="0">
            <a:spAutoFit/>
          </a:bodyPr>
          <a:lstStyle/>
          <a:p>
            <a:r>
              <a:rPr lang="zh-CN" altLang="en-US">
                <a:solidFill>
                  <a:srgbClr val="00B050"/>
                </a:solidFill>
              </a:rPr>
              <a:t>示例：</a:t>
            </a:r>
          </a:p>
        </p:txBody>
      </p:sp>
      <p:pic>
        <p:nvPicPr>
          <p:cNvPr id="14" name="图片 13">
            <a:extLst>
              <a:ext uri="{FF2B5EF4-FFF2-40B4-BE49-F238E27FC236}">
                <a16:creationId xmlns:a16="http://schemas.microsoft.com/office/drawing/2014/main" id="{2B237882-9E26-4687-8384-1F6DAA3DAE4B}"/>
              </a:ext>
            </a:extLst>
          </p:cNvPr>
          <p:cNvPicPr>
            <a:picLocks noChangeAspect="1"/>
          </p:cNvPicPr>
          <p:nvPr/>
        </p:nvPicPr>
        <p:blipFill rotWithShape="1">
          <a:blip r:embed="rId4"/>
          <a:srcRect t="-156" r="11076" b="156"/>
          <a:stretch/>
        </p:blipFill>
        <p:spPr>
          <a:xfrm>
            <a:off x="516467" y="4564408"/>
            <a:ext cx="8022378" cy="1068396"/>
          </a:xfrm>
          <a:prstGeom prst="rect">
            <a:avLst/>
          </a:prstGeom>
        </p:spPr>
      </p:pic>
    </p:spTree>
    <p:extLst>
      <p:ext uri="{BB962C8B-B14F-4D97-AF65-F5344CB8AC3E}">
        <p14:creationId xmlns:p14="http://schemas.microsoft.com/office/powerpoint/2010/main" val="389213576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en-US" altLang="zh-CN">
                <a:sym typeface="+mn-ea"/>
              </a:rPr>
              <a:t>ASP.NET</a:t>
            </a:r>
            <a:r>
              <a:rPr lang="zh-CN" altLang="en-US"/>
              <a:t>巩固</a:t>
            </a:r>
          </a:p>
        </p:txBody>
      </p:sp>
      <p:grpSp>
        <p:nvGrpSpPr>
          <p:cNvPr id="18" name="组合 17"/>
          <p:cNvGrpSpPr/>
          <p:nvPr/>
        </p:nvGrpSpPr>
        <p:grpSpPr>
          <a:xfrm>
            <a:off x="407670" y="865505"/>
            <a:ext cx="8131810" cy="5593080"/>
            <a:chOff x="642" y="1363"/>
            <a:chExt cx="12806" cy="8808"/>
          </a:xfrm>
        </p:grpSpPr>
        <p:sp>
          <p:nvSpPr>
            <p:cNvPr id="9" name="文本框 8"/>
            <p:cNvSpPr txBox="1"/>
            <p:nvPr/>
          </p:nvSpPr>
          <p:spPr>
            <a:xfrm>
              <a:off x="642" y="1363"/>
              <a:ext cx="12806" cy="822"/>
            </a:xfrm>
            <a:prstGeom prst="rect">
              <a:avLst/>
            </a:prstGeom>
            <a:noFill/>
          </p:spPr>
          <p:txBody>
            <a:bodyPr wrap="square" rtlCol="0">
              <a:spAutoFit/>
            </a:bodyPr>
            <a:lstStyle/>
            <a:p>
              <a:r>
                <a:rPr lang="zh-CN" altLang="en-US" sz="2800" b="1">
                  <a:solidFill>
                    <a:srgbClr val="0070C0"/>
                  </a:solidFill>
                </a:rPr>
                <a:t>日期时间</a:t>
              </a:r>
            </a:p>
          </p:txBody>
        </p:sp>
        <p:sp>
          <p:nvSpPr>
            <p:cNvPr id="8" name="文本框 7"/>
            <p:cNvSpPr txBox="1"/>
            <p:nvPr/>
          </p:nvSpPr>
          <p:spPr>
            <a:xfrm>
              <a:off x="643" y="9689"/>
              <a:ext cx="12805" cy="483"/>
            </a:xfrm>
            <a:prstGeom prst="rect">
              <a:avLst/>
            </a:prstGeom>
            <a:noFill/>
          </p:spPr>
          <p:txBody>
            <a:bodyPr wrap="square" rtlCol="0">
              <a:spAutoFit/>
            </a:bodyPr>
            <a:lstStyle/>
            <a:p>
              <a:r>
                <a:rPr lang="zh-CN" altLang="en-US" sz="1400" i="1">
                  <a:solidFill>
                    <a:schemeClr val="tx1">
                      <a:lumMod val="50000"/>
                      <a:lumOff val="50000"/>
                    </a:schemeClr>
                  </a:solidFill>
                </a:rPr>
                <a:t>更多日期时间的操作：https://www.cnblogs.com/hantianwei/archive/2010/09/23/1833228.html</a:t>
              </a:r>
            </a:p>
          </p:txBody>
        </p:sp>
        <p:pic>
          <p:nvPicPr>
            <p:cNvPr id="11" name="图片 10"/>
            <p:cNvPicPr>
              <a:picLocks noChangeAspect="1"/>
            </p:cNvPicPr>
            <p:nvPr/>
          </p:nvPicPr>
          <p:blipFill>
            <a:blip r:embed="rId4"/>
            <a:srcRect r="13691"/>
            <a:stretch>
              <a:fillRect/>
            </a:stretch>
          </p:blipFill>
          <p:spPr>
            <a:xfrm>
              <a:off x="803" y="3025"/>
              <a:ext cx="12608" cy="2610"/>
            </a:xfrm>
            <a:prstGeom prst="rect">
              <a:avLst/>
            </a:prstGeom>
          </p:spPr>
        </p:pic>
        <p:pic>
          <p:nvPicPr>
            <p:cNvPr id="12" name="图片 11"/>
            <p:cNvPicPr>
              <a:picLocks noChangeAspect="1"/>
            </p:cNvPicPr>
            <p:nvPr/>
          </p:nvPicPr>
          <p:blipFill>
            <a:blip r:embed="rId5"/>
            <a:srcRect r="11804"/>
            <a:stretch>
              <a:fillRect/>
            </a:stretch>
          </p:blipFill>
          <p:spPr>
            <a:xfrm>
              <a:off x="803" y="6517"/>
              <a:ext cx="12607" cy="2250"/>
            </a:xfrm>
            <a:prstGeom prst="rect">
              <a:avLst/>
            </a:prstGeom>
          </p:spPr>
        </p:pic>
        <p:sp>
          <p:nvSpPr>
            <p:cNvPr id="16" name="文本框 15"/>
            <p:cNvSpPr txBox="1"/>
            <p:nvPr/>
          </p:nvSpPr>
          <p:spPr>
            <a:xfrm>
              <a:off x="643" y="2445"/>
              <a:ext cx="12805" cy="580"/>
            </a:xfrm>
            <a:prstGeom prst="rect">
              <a:avLst/>
            </a:prstGeom>
            <a:noFill/>
          </p:spPr>
          <p:txBody>
            <a:bodyPr wrap="square" rtlCol="0">
              <a:spAutoFit/>
            </a:bodyPr>
            <a:lstStyle/>
            <a:p>
              <a:r>
                <a:rPr lang="zh-CN" altLang="en-US">
                  <a:solidFill>
                    <a:srgbClr val="00B050"/>
                  </a:solidFill>
                </a:rPr>
                <a:t>示例</a:t>
              </a:r>
              <a:r>
                <a:rPr lang="en-US" altLang="zh-CN">
                  <a:solidFill>
                    <a:srgbClr val="00B050"/>
                  </a:solidFill>
                </a:rPr>
                <a:t>1</a:t>
              </a:r>
              <a:r>
                <a:rPr lang="zh-CN" altLang="en-US">
                  <a:solidFill>
                    <a:srgbClr val="00B050"/>
                  </a:solidFill>
                </a:rPr>
                <a:t>：</a:t>
              </a:r>
            </a:p>
          </p:txBody>
        </p:sp>
        <p:sp>
          <p:nvSpPr>
            <p:cNvPr id="17" name="文本框 16"/>
            <p:cNvSpPr txBox="1"/>
            <p:nvPr/>
          </p:nvSpPr>
          <p:spPr>
            <a:xfrm>
              <a:off x="642" y="5937"/>
              <a:ext cx="12805" cy="580"/>
            </a:xfrm>
            <a:prstGeom prst="rect">
              <a:avLst/>
            </a:prstGeom>
            <a:noFill/>
          </p:spPr>
          <p:txBody>
            <a:bodyPr wrap="square" rtlCol="0">
              <a:spAutoFit/>
            </a:bodyPr>
            <a:lstStyle/>
            <a:p>
              <a:r>
                <a:rPr lang="zh-CN" altLang="en-US">
                  <a:solidFill>
                    <a:srgbClr val="00B050"/>
                  </a:solidFill>
                </a:rPr>
                <a:t>示例</a:t>
              </a:r>
              <a:r>
                <a:rPr lang="en-US" altLang="zh-CN">
                  <a:solidFill>
                    <a:srgbClr val="00B050"/>
                  </a:solidFill>
                </a:rPr>
                <a:t>2</a:t>
              </a:r>
              <a:r>
                <a:rPr lang="zh-CN" altLang="en-US">
                  <a:solidFill>
                    <a:srgbClr val="00B050"/>
                  </a:solidFill>
                </a:rPr>
                <a:t>：</a:t>
              </a:r>
            </a:p>
          </p:txBody>
        </p:sp>
      </p:gr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en-US" altLang="zh-CN">
                <a:sym typeface="+mn-ea"/>
              </a:rPr>
              <a:t>ASP.NET</a:t>
            </a:r>
            <a:r>
              <a:rPr lang="zh-CN" altLang="en-US"/>
              <a:t>巩固</a:t>
            </a:r>
          </a:p>
        </p:txBody>
      </p:sp>
      <p:grpSp>
        <p:nvGrpSpPr>
          <p:cNvPr id="10" name="组合 9">
            <a:extLst>
              <a:ext uri="{FF2B5EF4-FFF2-40B4-BE49-F238E27FC236}">
                <a16:creationId xmlns:a16="http://schemas.microsoft.com/office/drawing/2014/main" id="{ED3704B5-B493-4FA7-86F7-F56E03717BFD}"/>
              </a:ext>
            </a:extLst>
          </p:cNvPr>
          <p:cNvGrpSpPr/>
          <p:nvPr/>
        </p:nvGrpSpPr>
        <p:grpSpPr>
          <a:xfrm>
            <a:off x="407670" y="865505"/>
            <a:ext cx="8231505" cy="5634465"/>
            <a:chOff x="407670" y="865505"/>
            <a:chExt cx="8231505" cy="5634465"/>
          </a:xfrm>
        </p:grpSpPr>
        <p:grpSp>
          <p:nvGrpSpPr>
            <p:cNvPr id="13" name="组合 12">
              <a:extLst>
                <a:ext uri="{FF2B5EF4-FFF2-40B4-BE49-F238E27FC236}">
                  <a16:creationId xmlns:a16="http://schemas.microsoft.com/office/drawing/2014/main" id="{DEBA6AA7-9824-4278-BB5A-1EEE70615527}"/>
                </a:ext>
              </a:extLst>
            </p:cNvPr>
            <p:cNvGrpSpPr/>
            <p:nvPr/>
          </p:nvGrpSpPr>
          <p:grpSpPr>
            <a:xfrm>
              <a:off x="407670" y="865505"/>
              <a:ext cx="8131810" cy="2056765"/>
              <a:chOff x="642" y="1363"/>
              <a:chExt cx="12806" cy="3239"/>
            </a:xfrm>
          </p:grpSpPr>
          <p:sp>
            <p:nvSpPr>
              <p:cNvPr id="21" name="文本框 20">
                <a:extLst>
                  <a:ext uri="{FF2B5EF4-FFF2-40B4-BE49-F238E27FC236}">
                    <a16:creationId xmlns:a16="http://schemas.microsoft.com/office/drawing/2014/main" id="{E47F8B5E-960D-4E13-A04A-2780FCB0E972}"/>
                  </a:ext>
                </a:extLst>
              </p:cNvPr>
              <p:cNvSpPr txBox="1"/>
              <p:nvPr/>
            </p:nvSpPr>
            <p:spPr>
              <a:xfrm>
                <a:off x="642" y="1363"/>
                <a:ext cx="12806" cy="822"/>
              </a:xfrm>
              <a:prstGeom prst="rect">
                <a:avLst/>
              </a:prstGeom>
              <a:noFill/>
            </p:spPr>
            <p:txBody>
              <a:bodyPr wrap="square" rtlCol="0">
                <a:spAutoFit/>
              </a:bodyPr>
              <a:lstStyle/>
              <a:p>
                <a:r>
                  <a:rPr lang="en-US" altLang="zh-CN" sz="2800" b="1">
                    <a:solidFill>
                      <a:srgbClr val="0070C0"/>
                    </a:solidFill>
                  </a:rPr>
                  <a:t>return</a:t>
                </a:r>
                <a:r>
                  <a:rPr lang="zh-CN" altLang="en-US" sz="2800" b="1">
                    <a:solidFill>
                      <a:srgbClr val="0070C0"/>
                    </a:solidFill>
                  </a:rPr>
                  <a:t>语句</a:t>
                </a:r>
              </a:p>
            </p:txBody>
          </p:sp>
          <p:sp>
            <p:nvSpPr>
              <p:cNvPr id="22" name="文本框 21">
                <a:extLst>
                  <a:ext uri="{FF2B5EF4-FFF2-40B4-BE49-F238E27FC236}">
                    <a16:creationId xmlns:a16="http://schemas.microsoft.com/office/drawing/2014/main" id="{1D55D632-EABD-42C7-9D2A-E13D7F714C52}"/>
                  </a:ext>
                </a:extLst>
              </p:cNvPr>
              <p:cNvSpPr txBox="1"/>
              <p:nvPr/>
            </p:nvSpPr>
            <p:spPr>
              <a:xfrm>
                <a:off x="643" y="4022"/>
                <a:ext cx="12805" cy="580"/>
              </a:xfrm>
              <a:prstGeom prst="rect">
                <a:avLst/>
              </a:prstGeom>
              <a:noFill/>
            </p:spPr>
            <p:txBody>
              <a:bodyPr wrap="square" rtlCol="0">
                <a:spAutoFit/>
              </a:bodyPr>
              <a:lstStyle/>
              <a:p>
                <a:r>
                  <a:rPr lang="zh-CN" altLang="en-US">
                    <a:solidFill>
                      <a:srgbClr val="00B050"/>
                    </a:solidFill>
                  </a:rPr>
                  <a:t>示例</a:t>
                </a:r>
                <a:r>
                  <a:rPr lang="en-US" altLang="zh-CN">
                    <a:solidFill>
                      <a:srgbClr val="00B050"/>
                    </a:solidFill>
                  </a:rPr>
                  <a:t>1</a:t>
                </a:r>
                <a:r>
                  <a:rPr lang="zh-CN" altLang="en-US">
                    <a:solidFill>
                      <a:srgbClr val="00B050"/>
                    </a:solidFill>
                  </a:rPr>
                  <a:t>：</a:t>
                </a:r>
              </a:p>
            </p:txBody>
          </p:sp>
        </p:grpSp>
        <p:sp>
          <p:nvSpPr>
            <p:cNvPr id="14" name="文本框 13">
              <a:extLst>
                <a:ext uri="{FF2B5EF4-FFF2-40B4-BE49-F238E27FC236}">
                  <a16:creationId xmlns:a16="http://schemas.microsoft.com/office/drawing/2014/main" id="{9D9D12B6-9E94-408B-BAC2-E96F828641FE}"/>
                </a:ext>
              </a:extLst>
            </p:cNvPr>
            <p:cNvSpPr txBox="1"/>
            <p:nvPr/>
          </p:nvSpPr>
          <p:spPr>
            <a:xfrm>
              <a:off x="408305" y="1530350"/>
              <a:ext cx="8131175" cy="880947"/>
            </a:xfrm>
            <a:prstGeom prst="rect">
              <a:avLst/>
            </a:prstGeom>
            <a:noFill/>
          </p:spPr>
          <p:txBody>
            <a:bodyPr wrap="square" rtlCol="0">
              <a:spAutoFit/>
            </a:bodyPr>
            <a:lstStyle/>
            <a:p>
              <a:pPr algn="just">
                <a:lnSpc>
                  <a:spcPct val="150000"/>
                </a:lnSpc>
              </a:pPr>
              <a:r>
                <a:rPr lang="en-US" altLang="zh-CN"/>
                <a:t>         return</a:t>
              </a:r>
              <a:r>
                <a:rPr lang="zh-CN" altLang="en-US"/>
                <a:t>的作用是让程序停止往下执行，并返回一个结果给调用这个方法的主调方法。</a:t>
              </a:r>
            </a:p>
          </p:txBody>
        </p:sp>
        <p:pic>
          <p:nvPicPr>
            <p:cNvPr id="15" name="图片 14">
              <a:extLst>
                <a:ext uri="{FF2B5EF4-FFF2-40B4-BE49-F238E27FC236}">
                  <a16:creationId xmlns:a16="http://schemas.microsoft.com/office/drawing/2014/main" id="{DE63ED9E-8FF9-45F0-8682-EF91059B4F25}"/>
                </a:ext>
              </a:extLst>
            </p:cNvPr>
            <p:cNvPicPr>
              <a:picLocks noChangeAspect="1"/>
            </p:cNvPicPr>
            <p:nvPr/>
          </p:nvPicPr>
          <p:blipFill rotWithShape="1">
            <a:blip r:embed="rId4"/>
            <a:srcRect r="11076"/>
            <a:stretch/>
          </p:blipFill>
          <p:spPr>
            <a:xfrm>
              <a:off x="508000" y="2922270"/>
              <a:ext cx="8131175" cy="1236754"/>
            </a:xfrm>
            <a:prstGeom prst="rect">
              <a:avLst/>
            </a:prstGeom>
          </p:spPr>
        </p:pic>
        <p:sp>
          <p:nvSpPr>
            <p:cNvPr id="19" name="文本框 18">
              <a:extLst>
                <a:ext uri="{FF2B5EF4-FFF2-40B4-BE49-F238E27FC236}">
                  <a16:creationId xmlns:a16="http://schemas.microsoft.com/office/drawing/2014/main" id="{F3FB3B54-9CC8-41D4-81A4-D5C82E02ADE5}"/>
                </a:ext>
              </a:extLst>
            </p:cNvPr>
            <p:cNvSpPr txBox="1"/>
            <p:nvPr/>
          </p:nvSpPr>
          <p:spPr>
            <a:xfrm>
              <a:off x="407670" y="4343174"/>
              <a:ext cx="8131175" cy="368300"/>
            </a:xfrm>
            <a:prstGeom prst="rect">
              <a:avLst/>
            </a:prstGeom>
            <a:noFill/>
          </p:spPr>
          <p:txBody>
            <a:bodyPr wrap="square" rtlCol="0">
              <a:spAutoFit/>
            </a:bodyPr>
            <a:lstStyle/>
            <a:p>
              <a:r>
                <a:rPr lang="zh-CN" altLang="en-US">
                  <a:solidFill>
                    <a:srgbClr val="00B050"/>
                  </a:solidFill>
                </a:rPr>
                <a:t>示例</a:t>
              </a:r>
              <a:r>
                <a:rPr lang="en-US" altLang="zh-CN">
                  <a:solidFill>
                    <a:srgbClr val="00B050"/>
                  </a:solidFill>
                </a:rPr>
                <a:t>2</a:t>
              </a:r>
              <a:r>
                <a:rPr lang="zh-CN" altLang="en-US">
                  <a:solidFill>
                    <a:srgbClr val="00B050"/>
                  </a:solidFill>
                </a:rPr>
                <a:t>：</a:t>
              </a:r>
            </a:p>
          </p:txBody>
        </p:sp>
        <p:pic>
          <p:nvPicPr>
            <p:cNvPr id="20" name="图片 19">
              <a:extLst>
                <a:ext uri="{FF2B5EF4-FFF2-40B4-BE49-F238E27FC236}">
                  <a16:creationId xmlns:a16="http://schemas.microsoft.com/office/drawing/2014/main" id="{99EDD585-A835-497D-9346-4C5EB84E5976}"/>
                </a:ext>
              </a:extLst>
            </p:cNvPr>
            <p:cNvPicPr>
              <a:picLocks noChangeAspect="1"/>
            </p:cNvPicPr>
            <p:nvPr/>
          </p:nvPicPr>
          <p:blipFill rotWithShape="1">
            <a:blip r:embed="rId5"/>
            <a:srcRect r="11076"/>
            <a:stretch/>
          </p:blipFill>
          <p:spPr>
            <a:xfrm>
              <a:off x="508000" y="4711474"/>
              <a:ext cx="8131175" cy="1788496"/>
            </a:xfrm>
            <a:prstGeom prst="rect">
              <a:avLst/>
            </a:prstGeom>
          </p:spPr>
        </p:pic>
      </p:grpSp>
    </p:spTree>
    <p:extLst>
      <p:ext uri="{BB962C8B-B14F-4D97-AF65-F5344CB8AC3E}">
        <p14:creationId xmlns:p14="http://schemas.microsoft.com/office/powerpoint/2010/main" val="66705966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en-US" altLang="zh-CN">
                <a:sym typeface="+mn-ea"/>
              </a:rPr>
              <a:t>ASP.NET</a:t>
            </a:r>
            <a:r>
              <a:rPr lang="zh-CN" altLang="en-US"/>
              <a:t>巩固</a:t>
            </a:r>
          </a:p>
        </p:txBody>
      </p:sp>
      <p:grpSp>
        <p:nvGrpSpPr>
          <p:cNvPr id="17" name="组合 16"/>
          <p:cNvGrpSpPr/>
          <p:nvPr/>
        </p:nvGrpSpPr>
        <p:grpSpPr>
          <a:xfrm>
            <a:off x="407670" y="2489835"/>
            <a:ext cx="8131810" cy="1356360"/>
            <a:chOff x="642" y="3921"/>
            <a:chExt cx="12806" cy="2136"/>
          </a:xfrm>
        </p:grpSpPr>
        <p:sp>
          <p:nvSpPr>
            <p:cNvPr id="9" name="文本框 8"/>
            <p:cNvSpPr txBox="1"/>
            <p:nvPr/>
          </p:nvSpPr>
          <p:spPr>
            <a:xfrm>
              <a:off x="642" y="3921"/>
              <a:ext cx="12806" cy="822"/>
            </a:xfrm>
            <a:prstGeom prst="rect">
              <a:avLst/>
            </a:prstGeom>
            <a:noFill/>
          </p:spPr>
          <p:txBody>
            <a:bodyPr wrap="square" rtlCol="0">
              <a:spAutoFit/>
            </a:bodyPr>
            <a:lstStyle/>
            <a:p>
              <a:r>
                <a:rPr lang="zh-CN" altLang="en-US" sz="2800" b="1">
                  <a:solidFill>
                    <a:srgbClr val="0070C0"/>
                  </a:solidFill>
                </a:rPr>
                <a:t>页面加载事件</a:t>
              </a:r>
            </a:p>
          </p:txBody>
        </p:sp>
        <p:sp>
          <p:nvSpPr>
            <p:cNvPr id="8" name="文本框 7"/>
            <p:cNvSpPr txBox="1"/>
            <p:nvPr/>
          </p:nvSpPr>
          <p:spPr>
            <a:xfrm>
              <a:off x="642" y="4603"/>
              <a:ext cx="12805" cy="1454"/>
            </a:xfrm>
            <a:prstGeom prst="rect">
              <a:avLst/>
            </a:prstGeom>
            <a:noFill/>
          </p:spPr>
          <p:txBody>
            <a:bodyPr wrap="square" rtlCol="0">
              <a:spAutoFit/>
            </a:bodyPr>
            <a:lstStyle/>
            <a:p>
              <a:pPr algn="just">
                <a:lnSpc>
                  <a:spcPct val="150000"/>
                </a:lnSpc>
              </a:pPr>
              <a:r>
                <a:rPr lang="en-US" altLang="zh-CN"/>
                <a:t>          </a:t>
              </a:r>
              <a:r>
                <a:rPr lang="zh-CN" altLang="en-US"/>
                <a:t>浏览器访问网站时，网站首先处理</a:t>
              </a:r>
              <a:r>
                <a:rPr lang="en-US" altLang="zh-CN" err="1"/>
                <a:t>Page_Load</a:t>
              </a:r>
              <a:r>
                <a:rPr lang="en-US" altLang="zh-CN"/>
                <a:t>()</a:t>
              </a:r>
              <a:r>
                <a:rPr lang="zh-CN" altLang="en-US"/>
                <a:t>事件里的代码，然后再将页面响应给浏览器。</a:t>
              </a:r>
            </a:p>
          </p:txBody>
        </p:sp>
      </p:grpSp>
      <p:grpSp>
        <p:nvGrpSpPr>
          <p:cNvPr id="16" name="组合 15"/>
          <p:cNvGrpSpPr/>
          <p:nvPr/>
        </p:nvGrpSpPr>
        <p:grpSpPr>
          <a:xfrm>
            <a:off x="407670" y="894715"/>
            <a:ext cx="8131810" cy="1445260"/>
            <a:chOff x="642" y="1409"/>
            <a:chExt cx="12806" cy="2276"/>
          </a:xfrm>
        </p:grpSpPr>
        <p:sp>
          <p:nvSpPr>
            <p:cNvPr id="10" name="文本框 9"/>
            <p:cNvSpPr txBox="1"/>
            <p:nvPr/>
          </p:nvSpPr>
          <p:spPr>
            <a:xfrm>
              <a:off x="642" y="1409"/>
              <a:ext cx="12806" cy="822"/>
            </a:xfrm>
            <a:prstGeom prst="rect">
              <a:avLst/>
            </a:prstGeom>
            <a:noFill/>
          </p:spPr>
          <p:txBody>
            <a:bodyPr wrap="square" rtlCol="0">
              <a:spAutoFit/>
            </a:bodyPr>
            <a:lstStyle/>
            <a:p>
              <a:r>
                <a:rPr lang="zh-CN" altLang="en-US" sz="2800" b="1">
                  <a:solidFill>
                    <a:srgbClr val="0070C0"/>
                  </a:solidFill>
                </a:rPr>
                <a:t>成员变量</a:t>
              </a:r>
            </a:p>
          </p:txBody>
        </p:sp>
        <p:sp>
          <p:nvSpPr>
            <p:cNvPr id="11" name="文本框 10"/>
            <p:cNvSpPr txBox="1"/>
            <p:nvPr/>
          </p:nvSpPr>
          <p:spPr>
            <a:xfrm>
              <a:off x="643" y="2231"/>
              <a:ext cx="12805" cy="1454"/>
            </a:xfrm>
            <a:prstGeom prst="rect">
              <a:avLst/>
            </a:prstGeom>
            <a:noFill/>
          </p:spPr>
          <p:txBody>
            <a:bodyPr wrap="square" rtlCol="0">
              <a:spAutoFit/>
            </a:bodyPr>
            <a:lstStyle/>
            <a:p>
              <a:pPr algn="just">
                <a:lnSpc>
                  <a:spcPct val="150000"/>
                </a:lnSpc>
              </a:pPr>
              <a:r>
                <a:rPr lang="en-US" altLang="zh-CN"/>
                <a:t>         </a:t>
              </a:r>
              <a:r>
                <a:rPr lang="zh-CN" altLang="en-US"/>
                <a:t>在</a:t>
              </a:r>
              <a:r>
                <a:rPr lang="en-US" altLang="zh-CN"/>
                <a:t>“</a:t>
              </a:r>
              <a:r>
                <a:rPr lang="zh-CN" altLang="en-US"/>
                <a:t>类</a:t>
              </a:r>
              <a:r>
                <a:rPr lang="en-US" altLang="zh-CN"/>
                <a:t>”</a:t>
              </a:r>
              <a:r>
                <a:rPr lang="zh-CN" altLang="en-US"/>
                <a:t>里面</a:t>
              </a:r>
              <a:r>
                <a:rPr lang="en-US" altLang="zh-CN"/>
                <a:t>“</a:t>
              </a:r>
              <a:r>
                <a:rPr lang="zh-CN" altLang="en-US"/>
                <a:t>方法</a:t>
              </a:r>
              <a:r>
                <a:rPr lang="en-US" altLang="zh-CN"/>
                <a:t>”</a:t>
              </a:r>
              <a:r>
                <a:rPr lang="zh-CN" altLang="en-US"/>
                <a:t>外面声明的变量称为成员变量。成员变量的作用域是整个类。成员变量要用</a:t>
              </a:r>
              <a:r>
                <a:rPr lang="en-US" altLang="zh-CN"/>
                <a:t>”public”</a:t>
              </a:r>
              <a:r>
                <a:rPr lang="zh-CN" altLang="en-US"/>
                <a:t>或</a:t>
              </a:r>
              <a:r>
                <a:rPr lang="en-US" altLang="zh-CN"/>
                <a:t>“static”</a:t>
              </a:r>
              <a:r>
                <a:rPr lang="zh-CN" altLang="en-US"/>
                <a:t>等修饰。</a:t>
              </a:r>
            </a:p>
          </p:txBody>
        </p:sp>
      </p:grpSp>
      <p:pic>
        <p:nvPicPr>
          <p:cNvPr id="18" name="图片 17"/>
          <p:cNvPicPr>
            <a:picLocks noChangeAspect="1"/>
          </p:cNvPicPr>
          <p:nvPr/>
        </p:nvPicPr>
        <p:blipFill>
          <a:blip r:embed="rId4"/>
          <a:stretch>
            <a:fillRect/>
          </a:stretch>
        </p:blipFill>
        <p:spPr>
          <a:xfrm>
            <a:off x="481965" y="3973830"/>
            <a:ext cx="8056880" cy="2095500"/>
          </a:xfrm>
          <a:prstGeom prst="rect">
            <a:avLst/>
          </a:prstGeom>
        </p:spPr>
      </p:pic>
      <p:sp>
        <p:nvSpPr>
          <p:cNvPr id="12" name="文本框 11">
            <a:extLst>
              <a:ext uri="{FF2B5EF4-FFF2-40B4-BE49-F238E27FC236}">
                <a16:creationId xmlns:a16="http://schemas.microsoft.com/office/drawing/2014/main" id="{76A1E65D-1879-45AA-98E1-AB4139EFBC79}"/>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en-US" altLang="zh-CN">
                <a:sym typeface="+mn-ea"/>
              </a:rPr>
              <a:t>ASP.NET</a:t>
            </a:r>
            <a:r>
              <a:rPr lang="zh-CN" altLang="en-US">
                <a:sym typeface="+mn-ea"/>
              </a:rPr>
              <a:t>巩固</a:t>
            </a:r>
            <a:endParaRPr lang="zh-CN"/>
          </a:p>
        </p:txBody>
      </p:sp>
      <p:grpSp>
        <p:nvGrpSpPr>
          <p:cNvPr id="7" name="组合 6"/>
          <p:cNvGrpSpPr/>
          <p:nvPr/>
        </p:nvGrpSpPr>
        <p:grpSpPr>
          <a:xfrm>
            <a:off x="407670" y="894715"/>
            <a:ext cx="8204835" cy="5416550"/>
            <a:chOff x="642" y="1409"/>
            <a:chExt cx="12921" cy="8530"/>
          </a:xfrm>
        </p:grpSpPr>
        <p:sp>
          <p:nvSpPr>
            <p:cNvPr id="10" name="文本框 9"/>
            <p:cNvSpPr txBox="1"/>
            <p:nvPr/>
          </p:nvSpPr>
          <p:spPr>
            <a:xfrm>
              <a:off x="642" y="1409"/>
              <a:ext cx="12806" cy="822"/>
            </a:xfrm>
            <a:prstGeom prst="rect">
              <a:avLst/>
            </a:prstGeom>
            <a:noFill/>
          </p:spPr>
          <p:txBody>
            <a:bodyPr wrap="square" rtlCol="0">
              <a:spAutoFit/>
            </a:bodyPr>
            <a:lstStyle/>
            <a:p>
              <a:r>
                <a:rPr lang="zh-CN" altLang="en-US" sz="2800" b="1">
                  <a:solidFill>
                    <a:srgbClr val="0070C0"/>
                  </a:solidFill>
                </a:rPr>
                <a:t>首次显示页面</a:t>
              </a:r>
            </a:p>
          </p:txBody>
        </p:sp>
        <p:sp>
          <p:nvSpPr>
            <p:cNvPr id="11" name="文本框 10"/>
            <p:cNvSpPr txBox="1"/>
            <p:nvPr/>
          </p:nvSpPr>
          <p:spPr>
            <a:xfrm>
              <a:off x="643" y="2231"/>
              <a:ext cx="12805" cy="4070"/>
            </a:xfrm>
            <a:prstGeom prst="rect">
              <a:avLst/>
            </a:prstGeom>
            <a:noFill/>
          </p:spPr>
          <p:txBody>
            <a:bodyPr wrap="square" rtlCol="0">
              <a:spAutoFit/>
            </a:bodyPr>
            <a:lstStyle/>
            <a:p>
              <a:pPr algn="just">
                <a:lnSpc>
                  <a:spcPct val="150000"/>
                </a:lnSpc>
              </a:pPr>
              <a:r>
                <a:rPr lang="en-US" altLang="zh-CN"/>
                <a:t>         </a:t>
              </a:r>
              <a:r>
                <a:rPr lang="zh-CN" altLang="en-US"/>
                <a:t>当触发页面上的某个控件的事件时（例如按钮被按下），</a:t>
              </a:r>
              <a:r>
                <a:rPr lang="en-US" altLang="zh-CN">
                  <a:latin typeface="Consolas" panose="020B0609020204030204" pitchFamily="49" charset="0"/>
                </a:rPr>
                <a:t>&lt;form&gt;</a:t>
              </a:r>
              <a:r>
                <a:rPr lang="zh-CN" altLang="en-US"/>
                <a:t>标签会自动发送相应的</a:t>
              </a:r>
              <a:r>
                <a:rPr lang="en-US" altLang="zh-CN">
                  <a:latin typeface="Consolas" panose="020B0609020204030204" pitchFamily="49" charset="0"/>
                </a:rPr>
                <a:t>POST</a:t>
              </a:r>
              <a:r>
                <a:rPr lang="zh-CN" altLang="en-US"/>
                <a:t>数据到该页面，虽然此时浏览器上显示的网址并没有变化，但其实这已经是另外一个网页了。而</a:t>
              </a:r>
              <a:r>
                <a:rPr lang="en-US" altLang="zh-CN"/>
                <a:t>“</a:t>
              </a:r>
              <a:r>
                <a:rPr lang="en-US" altLang="zh-CN">
                  <a:latin typeface="Consolas" panose="020B0609020204030204" pitchFamily="49" charset="0"/>
                </a:rPr>
                <a:t>IsPostBack</a:t>
              </a:r>
              <a:r>
                <a:rPr lang="en-US" altLang="zh-CN"/>
                <a:t>”</a:t>
              </a:r>
              <a:r>
                <a:rPr lang="zh-CN" altLang="en-US"/>
                <a:t>属性则可以区分当前网页是否为</a:t>
              </a:r>
              <a:r>
                <a:rPr lang="en-US" altLang="zh-CN">
                  <a:latin typeface="Consolas" panose="020B0609020204030204" pitchFamily="49" charset="0"/>
                </a:rPr>
                <a:t>POST</a:t>
              </a:r>
              <a:r>
                <a:rPr lang="zh-CN" altLang="en-US"/>
                <a:t>之后的页面。如果是，则</a:t>
              </a:r>
              <a:r>
                <a:rPr lang="en-US" altLang="zh-CN">
                  <a:latin typeface="Consolas" panose="020B0609020204030204" pitchFamily="49" charset="0"/>
                </a:rPr>
                <a:t>IsPostBack</a:t>
              </a:r>
              <a:r>
                <a:rPr lang="zh-CN" altLang="en-US"/>
                <a:t>的值为</a:t>
              </a:r>
              <a:r>
                <a:rPr lang="en-US" altLang="zh-CN">
                  <a:latin typeface="Consolas" panose="020B0609020204030204" pitchFamily="49" charset="0"/>
                </a:rPr>
                <a:t>true</a:t>
              </a:r>
              <a:r>
                <a:rPr lang="zh-CN" altLang="en-US"/>
                <a:t>。</a:t>
              </a:r>
            </a:p>
            <a:p>
              <a:pPr algn="just">
                <a:lnSpc>
                  <a:spcPct val="150000"/>
                </a:lnSpc>
              </a:pPr>
              <a:r>
                <a:rPr lang="zh-CN" altLang="en-US"/>
                <a:t>        相反，当我们需要确定当前网页是否为未</a:t>
              </a:r>
              <a:r>
                <a:rPr lang="en-US" altLang="zh-CN">
                  <a:latin typeface="Consolas" panose="020B0609020204030204" pitchFamily="49" charset="0"/>
                </a:rPr>
                <a:t>POST</a:t>
              </a:r>
              <a:r>
                <a:rPr lang="zh-CN" altLang="en-US"/>
                <a:t>过的页面（即原始页面）时，只需对</a:t>
              </a:r>
              <a:r>
                <a:rPr lang="en-US" altLang="zh-CN">
                  <a:latin typeface="Consolas" panose="020B0609020204030204" pitchFamily="49" charset="0"/>
                </a:rPr>
                <a:t>IsPostBack</a:t>
              </a:r>
              <a:r>
                <a:rPr lang="zh-CN" altLang="en-US"/>
                <a:t>取反即可。</a:t>
              </a:r>
            </a:p>
          </p:txBody>
        </p:sp>
        <p:grpSp>
          <p:nvGrpSpPr>
            <p:cNvPr id="6" name="组合 5"/>
            <p:cNvGrpSpPr/>
            <p:nvPr/>
          </p:nvGrpSpPr>
          <p:grpSpPr>
            <a:xfrm>
              <a:off x="767" y="6385"/>
              <a:ext cx="12796" cy="3554"/>
              <a:chOff x="767" y="6385"/>
              <a:chExt cx="12796" cy="3554"/>
            </a:xfrm>
          </p:grpSpPr>
          <p:pic>
            <p:nvPicPr>
              <p:cNvPr id="4" name="图片 3"/>
              <p:cNvPicPr>
                <a:picLocks noChangeAspect="1"/>
              </p:cNvPicPr>
              <p:nvPr/>
            </p:nvPicPr>
            <p:blipFill>
              <a:blip r:embed="rId4"/>
              <a:srcRect r="6132"/>
              <a:stretch>
                <a:fillRect/>
              </a:stretch>
            </p:blipFill>
            <p:spPr>
              <a:xfrm>
                <a:off x="767" y="6385"/>
                <a:ext cx="12797" cy="3555"/>
              </a:xfrm>
              <a:prstGeom prst="rect">
                <a:avLst/>
              </a:prstGeom>
            </p:spPr>
          </p:pic>
          <p:sp>
            <p:nvSpPr>
              <p:cNvPr id="5" name="矩形 4"/>
              <p:cNvSpPr/>
              <p:nvPr/>
            </p:nvSpPr>
            <p:spPr>
              <a:xfrm>
                <a:off x="1788" y="6924"/>
                <a:ext cx="1715" cy="38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文本框 8">
            <a:extLst>
              <a:ext uri="{FF2B5EF4-FFF2-40B4-BE49-F238E27FC236}">
                <a16:creationId xmlns:a16="http://schemas.microsoft.com/office/drawing/2014/main" id="{B896011E-5920-497A-AC28-B117E13A102F}"/>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en-US" altLang="zh-CN">
                <a:sym typeface="+mn-ea"/>
              </a:rPr>
              <a:t>ASP.NET</a:t>
            </a:r>
            <a:r>
              <a:rPr lang="zh-CN" altLang="en-US">
                <a:sym typeface="+mn-ea"/>
              </a:rPr>
              <a:t>巩固</a:t>
            </a:r>
            <a:endParaRPr lang="zh-CN"/>
          </a:p>
        </p:txBody>
      </p:sp>
      <p:sp>
        <p:nvSpPr>
          <p:cNvPr id="3" name="文本框 2"/>
          <p:cNvSpPr txBox="1"/>
          <p:nvPr/>
        </p:nvSpPr>
        <p:spPr>
          <a:xfrm>
            <a:off x="407670" y="894715"/>
            <a:ext cx="8131810" cy="521970"/>
          </a:xfrm>
          <a:prstGeom prst="rect">
            <a:avLst/>
          </a:prstGeom>
          <a:noFill/>
        </p:spPr>
        <p:txBody>
          <a:bodyPr wrap="square" rtlCol="0">
            <a:spAutoFit/>
          </a:bodyPr>
          <a:lstStyle/>
          <a:p>
            <a:r>
              <a:rPr lang="en-US" altLang="zh-CN" sz="2800" b="1">
                <a:solidFill>
                  <a:srgbClr val="0070C0"/>
                </a:solidFill>
              </a:rPr>
              <a:t>&lt;%       %&gt;</a:t>
            </a:r>
          </a:p>
        </p:txBody>
      </p:sp>
      <p:sp>
        <p:nvSpPr>
          <p:cNvPr id="8" name="文本框 7"/>
          <p:cNvSpPr txBox="1"/>
          <p:nvPr/>
        </p:nvSpPr>
        <p:spPr>
          <a:xfrm>
            <a:off x="406400" y="1989455"/>
            <a:ext cx="8131810" cy="521970"/>
          </a:xfrm>
          <a:prstGeom prst="rect">
            <a:avLst/>
          </a:prstGeom>
          <a:noFill/>
        </p:spPr>
        <p:txBody>
          <a:bodyPr wrap="square" rtlCol="0">
            <a:spAutoFit/>
          </a:bodyPr>
          <a:lstStyle/>
          <a:p>
            <a:r>
              <a:rPr lang="en-US" altLang="zh-CN" sz="2800" b="1">
                <a:solidFill>
                  <a:srgbClr val="0070C0"/>
                </a:solidFill>
              </a:rPr>
              <a:t>&lt;%=     %&gt;</a:t>
            </a:r>
          </a:p>
        </p:txBody>
      </p:sp>
      <p:sp>
        <p:nvSpPr>
          <p:cNvPr id="9" name="文本框 8"/>
          <p:cNvSpPr txBox="1"/>
          <p:nvPr/>
        </p:nvSpPr>
        <p:spPr>
          <a:xfrm>
            <a:off x="408940" y="3168015"/>
            <a:ext cx="8131810" cy="521970"/>
          </a:xfrm>
          <a:prstGeom prst="rect">
            <a:avLst/>
          </a:prstGeom>
          <a:noFill/>
        </p:spPr>
        <p:txBody>
          <a:bodyPr wrap="square" rtlCol="0">
            <a:spAutoFit/>
          </a:bodyPr>
          <a:lstStyle/>
          <a:p>
            <a:r>
              <a:rPr lang="en-US" altLang="zh-CN" sz="2800" b="1">
                <a:solidFill>
                  <a:srgbClr val="0070C0"/>
                </a:solidFill>
              </a:rPr>
              <a:t>&lt;%#     %&gt;</a:t>
            </a:r>
          </a:p>
        </p:txBody>
      </p:sp>
      <p:sp>
        <p:nvSpPr>
          <p:cNvPr id="12" name="文本框 11"/>
          <p:cNvSpPr txBox="1"/>
          <p:nvPr/>
        </p:nvSpPr>
        <p:spPr>
          <a:xfrm>
            <a:off x="408940" y="4299585"/>
            <a:ext cx="8131810" cy="521970"/>
          </a:xfrm>
          <a:prstGeom prst="rect">
            <a:avLst/>
          </a:prstGeom>
          <a:noFill/>
        </p:spPr>
        <p:txBody>
          <a:bodyPr wrap="square" rtlCol="0">
            <a:spAutoFit/>
          </a:bodyPr>
          <a:lstStyle/>
          <a:p>
            <a:r>
              <a:rPr lang="en-US" altLang="zh-CN" sz="2800" b="1">
                <a:solidFill>
                  <a:srgbClr val="0070C0"/>
                </a:solidFill>
              </a:rPr>
              <a:t>&lt;%$     %&gt;</a:t>
            </a:r>
          </a:p>
        </p:txBody>
      </p:sp>
      <p:sp>
        <p:nvSpPr>
          <p:cNvPr id="13" name="文本框 12"/>
          <p:cNvSpPr txBox="1"/>
          <p:nvPr/>
        </p:nvSpPr>
        <p:spPr>
          <a:xfrm>
            <a:off x="407670" y="1416685"/>
            <a:ext cx="8131175" cy="368300"/>
          </a:xfrm>
          <a:prstGeom prst="rect">
            <a:avLst/>
          </a:prstGeom>
          <a:noFill/>
        </p:spPr>
        <p:txBody>
          <a:bodyPr wrap="square" rtlCol="0">
            <a:spAutoFit/>
          </a:bodyPr>
          <a:lstStyle/>
          <a:p>
            <a:r>
              <a:rPr lang="zh-CN" altLang="en-US"/>
              <a:t>用于在</a:t>
            </a:r>
            <a:r>
              <a:rPr lang="en-US" altLang="zh-CN"/>
              <a:t>aspx</a:t>
            </a:r>
            <a:r>
              <a:rPr lang="zh-CN" altLang="en-US"/>
              <a:t>页面中直接插入后端</a:t>
            </a:r>
            <a:r>
              <a:rPr lang="en-US" altLang="zh-CN"/>
              <a:t>C#</a:t>
            </a:r>
            <a:r>
              <a:rPr lang="zh-CN" altLang="en-US"/>
              <a:t>代码。</a:t>
            </a:r>
          </a:p>
        </p:txBody>
      </p:sp>
      <p:sp>
        <p:nvSpPr>
          <p:cNvPr id="14" name="文本框 13"/>
          <p:cNvSpPr txBox="1"/>
          <p:nvPr/>
        </p:nvSpPr>
        <p:spPr>
          <a:xfrm>
            <a:off x="406400" y="2511425"/>
            <a:ext cx="8131175" cy="368300"/>
          </a:xfrm>
          <a:prstGeom prst="rect">
            <a:avLst/>
          </a:prstGeom>
          <a:noFill/>
        </p:spPr>
        <p:txBody>
          <a:bodyPr wrap="square" rtlCol="0">
            <a:spAutoFit/>
          </a:bodyPr>
          <a:lstStyle/>
          <a:p>
            <a:r>
              <a:rPr lang="zh-CN" altLang="en-US"/>
              <a:t>用于在</a:t>
            </a:r>
            <a:r>
              <a:rPr lang="en-US" altLang="zh-CN"/>
              <a:t>aspx</a:t>
            </a:r>
            <a:r>
              <a:rPr lang="zh-CN" altLang="en-US"/>
              <a:t>页面中</a:t>
            </a:r>
            <a:r>
              <a:rPr lang="zh-CN"/>
              <a:t>调用后端</a:t>
            </a:r>
            <a:r>
              <a:rPr lang="en-US" altLang="zh-CN"/>
              <a:t>aspx.cs</a:t>
            </a:r>
            <a:r>
              <a:rPr lang="zh-CN" altLang="en-US"/>
              <a:t>里的变量或参数。</a:t>
            </a:r>
          </a:p>
        </p:txBody>
      </p:sp>
      <p:sp>
        <p:nvSpPr>
          <p:cNvPr id="15" name="文本框 14"/>
          <p:cNvSpPr txBox="1"/>
          <p:nvPr/>
        </p:nvSpPr>
        <p:spPr>
          <a:xfrm>
            <a:off x="408940" y="3684905"/>
            <a:ext cx="8131175" cy="368300"/>
          </a:xfrm>
          <a:prstGeom prst="rect">
            <a:avLst/>
          </a:prstGeom>
          <a:noFill/>
        </p:spPr>
        <p:txBody>
          <a:bodyPr wrap="square" rtlCol="0">
            <a:spAutoFit/>
          </a:bodyPr>
          <a:lstStyle/>
          <a:p>
            <a:r>
              <a:rPr lang="zh-CN" altLang="en-US"/>
              <a:t>用于在</a:t>
            </a:r>
            <a:r>
              <a:rPr lang="en-US" altLang="zh-CN" err="1"/>
              <a:t>aspx</a:t>
            </a:r>
            <a:r>
              <a:rPr lang="zh-CN" altLang="en-US"/>
              <a:t>页面中的数据绑定控件里显示数据（后文会讲到）。</a:t>
            </a:r>
          </a:p>
        </p:txBody>
      </p:sp>
      <p:sp>
        <p:nvSpPr>
          <p:cNvPr id="16" name="文本框 15"/>
          <p:cNvSpPr txBox="1"/>
          <p:nvPr/>
        </p:nvSpPr>
        <p:spPr>
          <a:xfrm>
            <a:off x="408305" y="5431155"/>
            <a:ext cx="8131810" cy="521970"/>
          </a:xfrm>
          <a:prstGeom prst="rect">
            <a:avLst/>
          </a:prstGeom>
          <a:noFill/>
        </p:spPr>
        <p:txBody>
          <a:bodyPr wrap="square" rtlCol="0">
            <a:spAutoFit/>
          </a:bodyPr>
          <a:lstStyle/>
          <a:p>
            <a:r>
              <a:rPr lang="en-US" altLang="zh-CN" sz="2800" b="1">
                <a:solidFill>
                  <a:srgbClr val="0070C0"/>
                </a:solidFill>
              </a:rPr>
              <a:t>&lt;%--  --%&gt;</a:t>
            </a:r>
          </a:p>
        </p:txBody>
      </p:sp>
      <p:sp>
        <p:nvSpPr>
          <p:cNvPr id="17" name="文本框 16"/>
          <p:cNvSpPr txBox="1"/>
          <p:nvPr/>
        </p:nvSpPr>
        <p:spPr>
          <a:xfrm>
            <a:off x="408305" y="4821555"/>
            <a:ext cx="8131175" cy="368300"/>
          </a:xfrm>
          <a:prstGeom prst="rect">
            <a:avLst/>
          </a:prstGeom>
          <a:noFill/>
        </p:spPr>
        <p:txBody>
          <a:bodyPr wrap="square" rtlCol="0">
            <a:spAutoFit/>
          </a:bodyPr>
          <a:lstStyle/>
          <a:p>
            <a:r>
              <a:rPr lang="zh-CN" altLang="en-US"/>
              <a:t>（在使用多语言转换的时候才用到，我们不用，所以在此不作介绍。）</a:t>
            </a:r>
          </a:p>
        </p:txBody>
      </p:sp>
      <p:sp>
        <p:nvSpPr>
          <p:cNvPr id="18" name="文本框 17"/>
          <p:cNvSpPr txBox="1"/>
          <p:nvPr/>
        </p:nvSpPr>
        <p:spPr>
          <a:xfrm>
            <a:off x="407035" y="5953125"/>
            <a:ext cx="8131175" cy="368300"/>
          </a:xfrm>
          <a:prstGeom prst="rect">
            <a:avLst/>
          </a:prstGeom>
          <a:noFill/>
        </p:spPr>
        <p:txBody>
          <a:bodyPr wrap="square" rtlCol="0">
            <a:spAutoFit/>
          </a:bodyPr>
          <a:lstStyle/>
          <a:p>
            <a:r>
              <a:rPr lang="zh-CN" altLang="en-US"/>
              <a:t>用于在</a:t>
            </a:r>
            <a:r>
              <a:rPr lang="en-US" altLang="zh-CN"/>
              <a:t>aspx</a:t>
            </a:r>
            <a:r>
              <a:rPr lang="zh-CN" altLang="en-US"/>
              <a:t>页面中注释代码（</a:t>
            </a:r>
            <a:r>
              <a:rPr lang="en-US" altLang="zh-CN"/>
              <a:t>Ctrl+K+C</a:t>
            </a:r>
            <a:r>
              <a:rPr lang="zh-CN" altLang="en-US"/>
              <a:t>）。</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73737" y="2168604"/>
            <a:ext cx="2723823" cy="1107996"/>
          </a:xfrm>
          <a:prstGeom prst="rect">
            <a:avLst/>
          </a:prstGeom>
          <a:noFill/>
        </p:spPr>
        <p:txBody>
          <a:bodyPr wrap="none" rtlCol="0">
            <a:spAutoFit/>
          </a:bodyPr>
          <a:lstStyle/>
          <a:p>
            <a:pPr algn="l"/>
            <a:r>
              <a:rPr lang="zh-CN" altLang="en-US" sz="66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编程部</a:t>
            </a:r>
          </a:p>
        </p:txBody>
      </p:sp>
      <p:sp>
        <p:nvSpPr>
          <p:cNvPr id="6" name="文本框 5"/>
          <p:cNvSpPr txBox="1"/>
          <p:nvPr/>
        </p:nvSpPr>
        <p:spPr>
          <a:xfrm>
            <a:off x="4572000" y="3581400"/>
            <a:ext cx="2625560" cy="5835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3200">
                <a:sym typeface="+mn-ea"/>
              </a:rPr>
              <a:t>第五次培训</a:t>
            </a:r>
          </a:p>
        </p:txBody>
      </p:sp>
      <p:pic>
        <p:nvPicPr>
          <p:cNvPr id="2" name="图片 1" descr="图片1"/>
          <p:cNvPicPr/>
          <p:nvPr/>
        </p:nvPicPr>
        <p:blipFill>
          <a:blip r:embed="rId2">
            <a:clrChange>
              <a:clrFrom>
                <a:srgbClr val="000000">
                  <a:alpha val="0"/>
                </a:srgbClr>
              </a:clrFrom>
              <a:clrTo>
                <a:srgbClr val="000000">
                  <a:alpha val="0"/>
                </a:srgbClr>
              </a:clrTo>
            </a:clrChange>
          </a:blip>
          <a:srcRect/>
          <a:stretch>
            <a:fillRect/>
          </a:stretch>
        </p:blipFill>
        <p:spPr>
          <a:xfrm>
            <a:off x="840740" y="1654810"/>
            <a:ext cx="2880000" cy="2880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en-US" altLang="zh-CN">
                <a:sym typeface="+mn-ea"/>
              </a:rPr>
              <a:t>ASP.NET</a:t>
            </a:r>
            <a:r>
              <a:rPr lang="zh-CN" altLang="en-US">
                <a:sym typeface="+mn-ea"/>
              </a:rPr>
              <a:t>巩固</a:t>
            </a:r>
            <a:endParaRPr lang="zh-CN"/>
          </a:p>
        </p:txBody>
      </p:sp>
      <p:sp>
        <p:nvSpPr>
          <p:cNvPr id="5" name="文本框 4"/>
          <p:cNvSpPr txBox="1"/>
          <p:nvPr/>
        </p:nvSpPr>
        <p:spPr>
          <a:xfrm>
            <a:off x="407670" y="534670"/>
            <a:ext cx="8131175" cy="922020"/>
          </a:xfrm>
          <a:prstGeom prst="rect">
            <a:avLst/>
          </a:prstGeom>
          <a:noFill/>
        </p:spPr>
        <p:txBody>
          <a:bodyPr wrap="square" rtlCol="0">
            <a:spAutoFit/>
          </a:bodyPr>
          <a:lstStyle/>
          <a:p>
            <a:pPr>
              <a:lnSpc>
                <a:spcPct val="150000"/>
              </a:lnSpc>
            </a:pPr>
            <a:r>
              <a:rPr lang="zh-CN" altLang="en-US">
                <a:solidFill>
                  <a:srgbClr val="00B050"/>
                </a:solidFill>
              </a:rPr>
              <a:t>示例：</a:t>
            </a:r>
            <a:endParaRPr lang="zh-CN"/>
          </a:p>
          <a:p>
            <a:pPr>
              <a:lnSpc>
                <a:spcPct val="150000"/>
              </a:lnSpc>
            </a:pPr>
            <a:r>
              <a:rPr lang="zh-CN"/>
              <a:t>后端代码：</a:t>
            </a:r>
          </a:p>
        </p:txBody>
      </p:sp>
      <p:sp>
        <p:nvSpPr>
          <p:cNvPr id="6" name="文本框 5"/>
          <p:cNvSpPr txBox="1"/>
          <p:nvPr/>
        </p:nvSpPr>
        <p:spPr>
          <a:xfrm>
            <a:off x="407670" y="3093720"/>
            <a:ext cx="8131175" cy="368300"/>
          </a:xfrm>
          <a:prstGeom prst="rect">
            <a:avLst/>
          </a:prstGeom>
          <a:noFill/>
        </p:spPr>
        <p:txBody>
          <a:bodyPr wrap="square" rtlCol="0">
            <a:spAutoFit/>
          </a:bodyPr>
          <a:lstStyle/>
          <a:p>
            <a:r>
              <a:rPr lang="zh-CN"/>
              <a:t>前端代码：</a:t>
            </a:r>
          </a:p>
        </p:txBody>
      </p:sp>
      <p:sp>
        <p:nvSpPr>
          <p:cNvPr id="7" name="文本框 6"/>
          <p:cNvSpPr txBox="1"/>
          <p:nvPr/>
        </p:nvSpPr>
        <p:spPr>
          <a:xfrm>
            <a:off x="407670" y="5307965"/>
            <a:ext cx="8131175" cy="368300"/>
          </a:xfrm>
          <a:prstGeom prst="rect">
            <a:avLst/>
          </a:prstGeom>
          <a:noFill/>
        </p:spPr>
        <p:txBody>
          <a:bodyPr wrap="square" rtlCol="0">
            <a:spAutoFit/>
          </a:bodyPr>
          <a:lstStyle/>
          <a:p>
            <a:r>
              <a:rPr lang="zh-CN"/>
              <a:t>页面效果：</a:t>
            </a:r>
          </a:p>
        </p:txBody>
      </p:sp>
      <p:pic>
        <p:nvPicPr>
          <p:cNvPr id="11" name="图片 10"/>
          <p:cNvPicPr>
            <a:picLocks noChangeAspect="1"/>
          </p:cNvPicPr>
          <p:nvPr/>
        </p:nvPicPr>
        <p:blipFill>
          <a:blip r:embed="rId4"/>
          <a:srcRect r="8517"/>
          <a:stretch>
            <a:fillRect/>
          </a:stretch>
        </p:blipFill>
        <p:spPr>
          <a:xfrm>
            <a:off x="483870" y="5676265"/>
            <a:ext cx="8238490" cy="809625"/>
          </a:xfrm>
          <a:prstGeom prst="rect">
            <a:avLst/>
          </a:prstGeom>
          <a:ln>
            <a:solidFill>
              <a:schemeClr val="tx1">
                <a:lumMod val="50000"/>
                <a:lumOff val="50000"/>
              </a:schemeClr>
            </a:solidFill>
          </a:ln>
        </p:spPr>
      </p:pic>
      <p:grpSp>
        <p:nvGrpSpPr>
          <p:cNvPr id="23" name="组合 22"/>
          <p:cNvGrpSpPr/>
          <p:nvPr/>
        </p:nvGrpSpPr>
        <p:grpSpPr>
          <a:xfrm>
            <a:off x="483870" y="1456690"/>
            <a:ext cx="8239760" cy="1485900"/>
            <a:chOff x="762" y="2294"/>
            <a:chExt cx="12976" cy="2340"/>
          </a:xfrm>
        </p:grpSpPr>
        <p:pic>
          <p:nvPicPr>
            <p:cNvPr id="10" name="图片 9"/>
            <p:cNvPicPr>
              <a:picLocks noChangeAspect="1"/>
            </p:cNvPicPr>
            <p:nvPr/>
          </p:nvPicPr>
          <p:blipFill>
            <a:blip r:embed="rId5"/>
            <a:srcRect r="6567"/>
            <a:stretch>
              <a:fillRect/>
            </a:stretch>
          </p:blipFill>
          <p:spPr>
            <a:xfrm>
              <a:off x="762" y="2294"/>
              <a:ext cx="12976" cy="2340"/>
            </a:xfrm>
            <a:prstGeom prst="rect">
              <a:avLst/>
            </a:prstGeom>
          </p:spPr>
        </p:pic>
        <p:sp>
          <p:nvSpPr>
            <p:cNvPr id="20" name="矩形 19"/>
            <p:cNvSpPr/>
            <p:nvPr/>
          </p:nvSpPr>
          <p:spPr>
            <a:xfrm>
              <a:off x="2732" y="2741"/>
              <a:ext cx="1389" cy="373"/>
            </a:xfrm>
            <a:prstGeom prst="rect">
              <a:avLst/>
            </a:prstGeom>
            <a:noFill/>
            <a:ln w="19050">
              <a:solidFill>
                <a:srgbClr val="FF0000"/>
              </a:solidFill>
              <a:prstDash val="sysDash"/>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nvGrpSpPr>
          <p:cNvPr id="22" name="组合 21"/>
          <p:cNvGrpSpPr/>
          <p:nvPr/>
        </p:nvGrpSpPr>
        <p:grpSpPr>
          <a:xfrm>
            <a:off x="483870" y="3462020"/>
            <a:ext cx="8238490" cy="1695450"/>
            <a:chOff x="762" y="5452"/>
            <a:chExt cx="12974" cy="2670"/>
          </a:xfrm>
        </p:grpSpPr>
        <p:pic>
          <p:nvPicPr>
            <p:cNvPr id="19" name="图片 18"/>
            <p:cNvPicPr>
              <a:picLocks noChangeAspect="1"/>
            </p:cNvPicPr>
            <p:nvPr/>
          </p:nvPicPr>
          <p:blipFill>
            <a:blip r:embed="rId6"/>
            <a:stretch>
              <a:fillRect/>
            </a:stretch>
          </p:blipFill>
          <p:spPr>
            <a:xfrm>
              <a:off x="762" y="5452"/>
              <a:ext cx="12975" cy="2670"/>
            </a:xfrm>
            <a:prstGeom prst="rect">
              <a:avLst/>
            </a:prstGeom>
          </p:spPr>
        </p:pic>
        <p:sp>
          <p:nvSpPr>
            <p:cNvPr id="21" name="矩形 20"/>
            <p:cNvSpPr/>
            <p:nvPr/>
          </p:nvSpPr>
          <p:spPr>
            <a:xfrm>
              <a:off x="1467" y="7343"/>
              <a:ext cx="1389" cy="373"/>
            </a:xfrm>
            <a:prstGeom prst="rect">
              <a:avLst/>
            </a:prstGeom>
            <a:noFill/>
            <a:ln w="19050">
              <a:solidFill>
                <a:srgbClr val="FF0000"/>
              </a:solidFill>
              <a:prstDash val="sysDash"/>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4" name="Pentagon 3"/>
          <p:cNvSpPr/>
          <p:nvPr/>
        </p:nvSpPr>
        <p:spPr>
          <a:xfrm>
            <a:off x="1005839" y="4088681"/>
            <a:ext cx="2973494" cy="627016"/>
          </a:xfrm>
          <a:prstGeom prst="homePlate">
            <a:avLst>
              <a:gd name="adj" fmla="val 2569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会话管理</a:t>
            </a:r>
          </a:p>
        </p:txBody>
      </p:sp>
      <p:sp>
        <p:nvSpPr>
          <p:cNvPr id="5" name="Pentagon 4"/>
          <p:cNvSpPr/>
          <p:nvPr/>
        </p:nvSpPr>
        <p:spPr>
          <a:xfrm>
            <a:off x="1005840" y="1267100"/>
            <a:ext cx="2973493" cy="627016"/>
          </a:xfrm>
          <a:prstGeom prst="homePlate">
            <a:avLst>
              <a:gd name="adj" fmla="val 1755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疯狂找</a:t>
            </a:r>
            <a:r>
              <a:rPr lang="en-US" altLang="zh-CN">
                <a:solidFill>
                  <a:schemeClr val="tx1"/>
                </a:solidFill>
              </a:rPr>
              <a:t>BUG</a:t>
            </a:r>
            <a:endParaRPr lang="zh-CN" altLang="en-US">
              <a:solidFill>
                <a:schemeClr val="tx1"/>
              </a:solidFill>
            </a:endParaRPr>
          </a:p>
        </p:txBody>
      </p:sp>
      <p:sp>
        <p:nvSpPr>
          <p:cNvPr id="6" name="Pentagon 5"/>
          <p:cNvSpPr/>
          <p:nvPr/>
        </p:nvSpPr>
        <p:spPr>
          <a:xfrm>
            <a:off x="1005839" y="2207627"/>
            <a:ext cx="2973493" cy="627016"/>
          </a:xfrm>
          <a:prstGeom prst="homePlate">
            <a:avLst>
              <a:gd name="adj" fmla="val 18943"/>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solidFill>
                  <a:schemeClr val="tx1"/>
                </a:solidFill>
                <a:sym typeface="+mn-ea"/>
              </a:rPr>
              <a:t>ASP.NET</a:t>
            </a:r>
            <a:r>
              <a:rPr lang="zh-CN" altLang="en-US">
                <a:solidFill>
                  <a:schemeClr val="tx1"/>
                </a:solidFill>
              </a:rPr>
              <a:t>巩固</a:t>
            </a:r>
          </a:p>
        </p:txBody>
      </p:sp>
      <p:sp>
        <p:nvSpPr>
          <p:cNvPr id="7" name="Pentagon 6"/>
          <p:cNvSpPr/>
          <p:nvPr/>
        </p:nvSpPr>
        <p:spPr>
          <a:xfrm>
            <a:off x="1005839" y="3148154"/>
            <a:ext cx="2973493" cy="627016"/>
          </a:xfrm>
          <a:prstGeom prst="homePlate">
            <a:avLst>
              <a:gd name="adj" fmla="val 18943"/>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a:solidFill>
                  <a:schemeClr val="tx1"/>
                </a:solidFill>
              </a:rPr>
              <a:t>SQL</a:t>
            </a:r>
            <a:r>
              <a:rPr lang="zh-CN" altLang="en-US">
                <a:solidFill>
                  <a:schemeClr val="tx1"/>
                </a:solidFill>
              </a:rPr>
              <a:t>巩固</a:t>
            </a:r>
          </a:p>
        </p:txBody>
      </p:sp>
      <p:sp>
        <p:nvSpPr>
          <p:cNvPr id="8" name="Pentagon 7"/>
          <p:cNvSpPr/>
          <p:nvPr/>
        </p:nvSpPr>
        <p:spPr>
          <a:xfrm>
            <a:off x="1005839" y="5029208"/>
            <a:ext cx="2973494" cy="627016"/>
          </a:xfrm>
          <a:prstGeom prst="homePlate">
            <a:avLst>
              <a:gd name="adj" fmla="val 32446"/>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数据绑定</a:t>
            </a:r>
          </a:p>
        </p:txBody>
      </p:sp>
      <p:sp>
        <p:nvSpPr>
          <p:cNvPr id="9" name="Snip Diagonal Corner Rectangle 8"/>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目录</a:t>
            </a:r>
          </a:p>
        </p:txBody>
      </p:sp>
    </p:spTree>
    <p:extLst>
      <p:ext uri="{BB962C8B-B14F-4D97-AF65-F5344CB8AC3E}">
        <p14:creationId xmlns:p14="http://schemas.microsoft.com/office/powerpoint/2010/main" val="3572467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SQL</a:t>
            </a:r>
            <a:r>
              <a:rPr lang="zh-CN" altLang="en-US"/>
              <a:t>巩固</a:t>
            </a:r>
            <a:endParaRPr lang="zh-CN"/>
          </a:p>
        </p:txBody>
      </p:sp>
      <p:grpSp>
        <p:nvGrpSpPr>
          <p:cNvPr id="8" name="组合 7">
            <a:extLst>
              <a:ext uri="{FF2B5EF4-FFF2-40B4-BE49-F238E27FC236}">
                <a16:creationId xmlns:a16="http://schemas.microsoft.com/office/drawing/2014/main" id="{2E2AE5E3-D358-46D4-ACBA-CD25E74C1CCD}"/>
              </a:ext>
            </a:extLst>
          </p:cNvPr>
          <p:cNvGrpSpPr/>
          <p:nvPr/>
        </p:nvGrpSpPr>
        <p:grpSpPr>
          <a:xfrm>
            <a:off x="538480" y="1148080"/>
            <a:ext cx="8066405" cy="4561840"/>
            <a:chOff x="538480" y="1148080"/>
            <a:chExt cx="8066405" cy="4561840"/>
          </a:xfrm>
        </p:grpSpPr>
        <p:pic>
          <p:nvPicPr>
            <p:cNvPr id="3" name="图片 2"/>
            <p:cNvPicPr>
              <a:picLocks noChangeAspect="1"/>
            </p:cNvPicPr>
            <p:nvPr/>
          </p:nvPicPr>
          <p:blipFill>
            <a:blip r:embed="rId4">
              <a:clrChange>
                <a:clrFrom>
                  <a:srgbClr val="FFFFFF"/>
                </a:clrFrom>
                <a:clrTo>
                  <a:srgbClr val="FFFFFF">
                    <a:alpha val="0"/>
                  </a:srgbClr>
                </a:clrTo>
              </a:clrChange>
            </a:blip>
            <a:srcRect l="470"/>
            <a:stretch>
              <a:fillRect/>
            </a:stretch>
          </p:blipFill>
          <p:spPr>
            <a:xfrm>
              <a:off x="538480" y="1148080"/>
              <a:ext cx="8066405" cy="4561840"/>
            </a:xfrm>
            <a:prstGeom prst="rect">
              <a:avLst/>
            </a:prstGeom>
          </p:spPr>
        </p:pic>
        <p:pic>
          <p:nvPicPr>
            <p:cNvPr id="7" name="图片 6">
              <a:extLst>
                <a:ext uri="{FF2B5EF4-FFF2-40B4-BE49-F238E27FC236}">
                  <a16:creationId xmlns:a16="http://schemas.microsoft.com/office/drawing/2014/main" id="{112B817E-C967-46DE-84A1-A9304D51FB5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7797" y="5054070"/>
              <a:ext cx="7515225" cy="542925"/>
            </a:xfrm>
            <a:prstGeom prst="rect">
              <a:avLst/>
            </a:prstGeom>
          </p:spPr>
        </p:pic>
      </p:grpSp>
      <p:sp>
        <p:nvSpPr>
          <p:cNvPr id="6" name="文本框 5">
            <a:extLst>
              <a:ext uri="{FF2B5EF4-FFF2-40B4-BE49-F238E27FC236}">
                <a16:creationId xmlns:a16="http://schemas.microsoft.com/office/drawing/2014/main" id="{4AF7F728-D274-4D4E-988A-ECDA415FE194}"/>
              </a:ext>
            </a:extLst>
          </p:cNvPr>
          <p:cNvSpPr txBox="1"/>
          <p:nvPr/>
        </p:nvSpPr>
        <p:spPr>
          <a:xfrm>
            <a:off x="7186083" y="522458"/>
            <a:ext cx="1353397"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a:t>概念篇</a:t>
            </a: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SQL</a:t>
            </a:r>
            <a:r>
              <a:rPr lang="zh-CN" altLang="en-US"/>
              <a:t>巩固</a:t>
            </a:r>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sz="2800" b="1">
                <a:solidFill>
                  <a:srgbClr val="0070C0"/>
                </a:solidFill>
                <a:sym typeface="+mn-ea"/>
              </a:rPr>
              <a:t>数据库设计</a:t>
            </a:r>
            <a:endParaRPr lang="zh-CN" sz="2800" b="1">
              <a:solidFill>
                <a:srgbClr val="0070C0"/>
              </a:solidFill>
            </a:endParaRPr>
          </a:p>
        </p:txBody>
      </p:sp>
      <p:sp>
        <p:nvSpPr>
          <p:cNvPr id="3" name="文本框 2"/>
          <p:cNvSpPr txBox="1"/>
          <p:nvPr/>
        </p:nvSpPr>
        <p:spPr>
          <a:xfrm>
            <a:off x="444500" y="1320165"/>
            <a:ext cx="8131175" cy="17532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列名不要和</a:t>
            </a:r>
            <a:r>
              <a:rPr lang="en-US" altLang="zh-CN"/>
              <a:t>SQL</a:t>
            </a:r>
            <a:r>
              <a:rPr lang="zh-CN" altLang="en-US"/>
              <a:t>关键词相同；</a:t>
            </a:r>
          </a:p>
          <a:p>
            <a:pPr marL="285750" indent="-285750">
              <a:lnSpc>
                <a:spcPct val="150000"/>
              </a:lnSpc>
              <a:buFont typeface="Arial" panose="020B0604020202020204" pitchFamily="34" charset="0"/>
              <a:buChar char="•"/>
            </a:pPr>
            <a:r>
              <a:rPr lang="zh-CN" altLang="en-US"/>
              <a:t>名称尽量简单，尽量用有意义的英文；</a:t>
            </a:r>
          </a:p>
          <a:p>
            <a:pPr marL="285750" indent="-285750">
              <a:lnSpc>
                <a:spcPct val="150000"/>
              </a:lnSpc>
              <a:buFont typeface="Arial" panose="020B0604020202020204" pitchFamily="34" charset="0"/>
              <a:buChar char="•"/>
            </a:pPr>
            <a:r>
              <a:rPr lang="zh-CN" altLang="en-US"/>
              <a:t>主键是用来唯一地标识一行数据，并且主键列的值必须唯一，不允许</a:t>
            </a:r>
            <a:r>
              <a:rPr lang="en-US" altLang="zh-CN"/>
              <a:t>NULL</a:t>
            </a:r>
            <a:r>
              <a:rPr lang="zh-CN" altLang="en-US"/>
              <a:t>；</a:t>
            </a:r>
          </a:p>
          <a:p>
            <a:pPr marL="285750" indent="-285750">
              <a:lnSpc>
                <a:spcPct val="150000"/>
              </a:lnSpc>
              <a:buFont typeface="Arial" panose="020B0604020202020204" pitchFamily="34" charset="0"/>
              <a:buChar char="•"/>
            </a:pPr>
            <a:r>
              <a:rPr lang="zh-CN" altLang="en-US"/>
              <a:t>设置标识规范（主键自增</a:t>
            </a:r>
            <a:r>
              <a:rPr lang="en-US" altLang="zh-CN"/>
              <a:t>1</a:t>
            </a:r>
            <a:r>
              <a:rPr lang="zh-CN" altLang="en-US"/>
              <a:t>）。</a:t>
            </a:r>
            <a:endParaRPr lang="en-US" altLang="zh-CN"/>
          </a:p>
        </p:txBody>
      </p:sp>
      <p:pic>
        <p:nvPicPr>
          <p:cNvPr id="5" name="图片 4"/>
          <p:cNvPicPr>
            <a:picLocks noChangeAspect="1"/>
          </p:cNvPicPr>
          <p:nvPr/>
        </p:nvPicPr>
        <p:blipFill>
          <a:blip r:embed="rId4"/>
          <a:srcRect t="7428"/>
          <a:stretch>
            <a:fillRect/>
          </a:stretch>
        </p:blipFill>
        <p:spPr>
          <a:xfrm>
            <a:off x="838200" y="3225800"/>
            <a:ext cx="4695190" cy="3323590"/>
          </a:xfrm>
          <a:prstGeom prst="rect">
            <a:avLst/>
          </a:prstGeom>
          <a:ln>
            <a:solidFill>
              <a:schemeClr val="bg1">
                <a:lumMod val="50000"/>
              </a:schemeClr>
            </a:solidFill>
          </a:ln>
        </p:spPr>
      </p:pic>
      <p:sp>
        <p:nvSpPr>
          <p:cNvPr id="6" name="文本框 5">
            <a:extLst>
              <a:ext uri="{FF2B5EF4-FFF2-40B4-BE49-F238E27FC236}">
                <a16:creationId xmlns:a16="http://schemas.microsoft.com/office/drawing/2014/main" id="{A5F3F467-ED23-4325-88BC-F0DED1C4E9BC}"/>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SQL</a:t>
            </a:r>
            <a:r>
              <a:rPr lang="zh-CN" altLang="en-US"/>
              <a:t>巩固</a:t>
            </a:r>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altLang="en-US" sz="2800" b="1">
                <a:solidFill>
                  <a:srgbClr val="0070C0"/>
                </a:solidFill>
              </a:rPr>
              <a:t>新建查询</a:t>
            </a:r>
          </a:p>
        </p:txBody>
      </p:sp>
      <p:sp>
        <p:nvSpPr>
          <p:cNvPr id="5" name="文本框 4"/>
          <p:cNvSpPr txBox="1"/>
          <p:nvPr/>
        </p:nvSpPr>
        <p:spPr>
          <a:xfrm>
            <a:off x="443865" y="1179195"/>
            <a:ext cx="8131810" cy="922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可在</a:t>
            </a:r>
            <a:r>
              <a:rPr lang="en-US" altLang="zh-CN"/>
              <a:t>SSMS</a:t>
            </a:r>
            <a:r>
              <a:rPr lang="zh-CN" altLang="en-US"/>
              <a:t>新建查询上直接编写</a:t>
            </a:r>
            <a:r>
              <a:rPr lang="en-US" altLang="zh-CN"/>
              <a:t>SQL</a:t>
            </a:r>
            <a:r>
              <a:rPr lang="zh-CN" altLang="en-US"/>
              <a:t>语句来操作数据库。</a:t>
            </a:r>
          </a:p>
          <a:p>
            <a:pPr marL="285750" indent="-285750">
              <a:lnSpc>
                <a:spcPct val="150000"/>
              </a:lnSpc>
              <a:buFont typeface="Arial" panose="020B0604020202020204" pitchFamily="34" charset="0"/>
              <a:buChar char="•"/>
            </a:pPr>
            <a:r>
              <a:rPr lang="zh-CN" altLang="en-US"/>
              <a:t>可将</a:t>
            </a:r>
            <a:r>
              <a:rPr lang="en-US" altLang="zh-CN"/>
              <a:t>C#</a:t>
            </a:r>
            <a:r>
              <a:rPr lang="zh-CN" altLang="en-US"/>
              <a:t>中编写的</a:t>
            </a:r>
            <a:r>
              <a:rPr lang="en-US" altLang="zh-CN"/>
              <a:t>SQL</a:t>
            </a:r>
            <a:r>
              <a:rPr lang="zh-CN" altLang="en-US"/>
              <a:t>语句打印出来粘贴在</a:t>
            </a:r>
            <a:r>
              <a:rPr lang="en-US" altLang="zh-CN"/>
              <a:t>SSMS</a:t>
            </a:r>
            <a:r>
              <a:rPr lang="zh-CN" altLang="en-US"/>
              <a:t>新建查询上进行验证。</a:t>
            </a:r>
          </a:p>
        </p:txBody>
      </p:sp>
      <p:pic>
        <p:nvPicPr>
          <p:cNvPr id="8" name="图片 7"/>
          <p:cNvPicPr>
            <a:picLocks noChangeAspect="1"/>
          </p:cNvPicPr>
          <p:nvPr/>
        </p:nvPicPr>
        <p:blipFill>
          <a:blip r:embed="rId4"/>
          <a:stretch>
            <a:fillRect/>
          </a:stretch>
        </p:blipFill>
        <p:spPr>
          <a:xfrm>
            <a:off x="812800" y="2228215"/>
            <a:ext cx="5942965" cy="3447415"/>
          </a:xfrm>
          <a:prstGeom prst="rect">
            <a:avLst/>
          </a:prstGeom>
          <a:ln>
            <a:solidFill>
              <a:schemeClr val="bg1">
                <a:lumMod val="50000"/>
              </a:schemeClr>
            </a:solidFill>
          </a:ln>
        </p:spPr>
      </p:pic>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SQL</a:t>
            </a:r>
            <a:r>
              <a:rPr lang="zh-CN" altLang="en-US"/>
              <a:t>巩固</a:t>
            </a:r>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altLang="en-US" sz="2800" b="1">
                <a:solidFill>
                  <a:srgbClr val="0070C0"/>
                </a:solidFill>
                <a:sym typeface="+mn-ea"/>
              </a:rPr>
              <a:t>新建查询</a:t>
            </a:r>
            <a:endParaRPr lang="zh-CN" sz="2800" b="1">
              <a:solidFill>
                <a:srgbClr val="0070C0"/>
              </a:solidFill>
            </a:endParaRPr>
          </a:p>
        </p:txBody>
      </p:sp>
      <p:pic>
        <p:nvPicPr>
          <p:cNvPr id="14" name="图片 13"/>
          <p:cNvPicPr>
            <a:picLocks noChangeAspect="1"/>
          </p:cNvPicPr>
          <p:nvPr/>
        </p:nvPicPr>
        <p:blipFill>
          <a:blip r:embed="rId4"/>
          <a:stretch>
            <a:fillRect/>
          </a:stretch>
        </p:blipFill>
        <p:spPr>
          <a:xfrm>
            <a:off x="598805" y="1414780"/>
            <a:ext cx="5228590" cy="4028440"/>
          </a:xfrm>
          <a:prstGeom prst="rect">
            <a:avLst/>
          </a:prstGeom>
          <a:ln>
            <a:solidFill>
              <a:schemeClr val="bg1">
                <a:lumMod val="50000"/>
              </a:schemeClr>
            </a:solidFill>
          </a:ln>
        </p:spPr>
      </p:pic>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SQL</a:t>
            </a:r>
            <a:r>
              <a:rPr lang="zh-CN" altLang="en-US"/>
              <a:t>巩固</a:t>
            </a:r>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altLang="en-US" sz="2800" b="1">
                <a:solidFill>
                  <a:srgbClr val="0070C0"/>
                </a:solidFill>
              </a:rPr>
              <a:t>连接数据库</a:t>
            </a:r>
          </a:p>
        </p:txBody>
      </p:sp>
      <p:sp>
        <p:nvSpPr>
          <p:cNvPr id="5" name="文本框 4"/>
          <p:cNvSpPr txBox="1"/>
          <p:nvPr/>
        </p:nvSpPr>
        <p:spPr>
          <a:xfrm>
            <a:off x="444500" y="1381125"/>
            <a:ext cx="8131810" cy="2999740"/>
          </a:xfrm>
          <a:prstGeom prst="rect">
            <a:avLst/>
          </a:prstGeom>
          <a:noFill/>
        </p:spPr>
        <p:txBody>
          <a:bodyPr wrap="square" rtlCol="0">
            <a:spAutoFit/>
          </a:bodyPr>
          <a:lstStyle/>
          <a:p>
            <a:pPr>
              <a:lnSpc>
                <a:spcPct val="150000"/>
              </a:lnSpc>
            </a:pPr>
            <a:r>
              <a:rPr lang="en-US" altLang="zh-CN" b="1"/>
              <a:t>Data Source</a:t>
            </a:r>
            <a:r>
              <a:rPr lang="zh-CN" altLang="en-US" b="1"/>
              <a:t>：</a:t>
            </a:r>
            <a:r>
              <a:rPr lang="en-US" altLang="zh-CN" b="1"/>
              <a:t>		</a:t>
            </a:r>
            <a:r>
              <a:rPr lang="zh-CN" altLang="en-US"/>
              <a:t>数据源，本地服务器填写</a:t>
            </a:r>
            <a:r>
              <a:rPr lang="zh-CN" altLang="en-US">
                <a:solidFill>
                  <a:srgbClr val="0070C0"/>
                </a:solidFill>
              </a:rPr>
              <a:t>计算机名</a:t>
            </a:r>
            <a:r>
              <a:rPr lang="en-US" altLang="zh-CN"/>
              <a:t>/</a:t>
            </a:r>
            <a:r>
              <a:rPr lang="en-US" altLang="zh-CN">
                <a:solidFill>
                  <a:srgbClr val="0070C0"/>
                </a:solidFill>
              </a:rPr>
              <a:t>.</a:t>
            </a:r>
            <a:r>
              <a:rPr lang="en-US" altLang="zh-CN"/>
              <a:t>/</a:t>
            </a:r>
            <a:r>
              <a:rPr lang="en-US" altLang="zh-CN">
                <a:solidFill>
                  <a:srgbClr val="0070C0"/>
                </a:solidFill>
              </a:rPr>
              <a:t>localhost</a:t>
            </a:r>
            <a:r>
              <a:rPr lang="zh-CN" altLang="en-US"/>
              <a:t>。</a:t>
            </a:r>
          </a:p>
          <a:p>
            <a:pPr>
              <a:lnSpc>
                <a:spcPct val="150000"/>
              </a:lnSpc>
            </a:pPr>
            <a:r>
              <a:rPr lang="zh-CN" altLang="en-US" b="1"/>
              <a:t>Initial Catalog: </a:t>
            </a:r>
            <a:r>
              <a:rPr lang="en-US" altLang="zh-CN" b="1"/>
              <a:t>		</a:t>
            </a:r>
            <a:r>
              <a:rPr lang="zh-CN" altLang="en-US"/>
              <a:t>初始目录，填</a:t>
            </a:r>
            <a:r>
              <a:rPr lang="zh-CN" altLang="en-US">
                <a:solidFill>
                  <a:srgbClr val="0070C0"/>
                </a:solidFill>
              </a:rPr>
              <a:t>数据库名</a:t>
            </a:r>
            <a:r>
              <a:rPr lang="zh-CN" altLang="en-US"/>
              <a:t>。</a:t>
            </a:r>
          </a:p>
          <a:p>
            <a:pPr>
              <a:lnSpc>
                <a:spcPct val="150000"/>
              </a:lnSpc>
            </a:pPr>
            <a:r>
              <a:rPr lang="zh-CN" altLang="en-US" b="1"/>
              <a:t>Integrated Security：</a:t>
            </a:r>
            <a:r>
              <a:rPr lang="en-US" altLang="zh-CN" b="1"/>
              <a:t>	</a:t>
            </a:r>
            <a:r>
              <a:rPr lang="zh-CN" altLang="en-US"/>
              <a:t>安全性，</a:t>
            </a:r>
            <a:r>
              <a:rPr lang="en-US" altLang="zh-CN"/>
              <a:t>Windows</a:t>
            </a:r>
            <a:r>
              <a:rPr lang="zh-CN" altLang="en-US"/>
              <a:t>身份验证时填</a:t>
            </a:r>
            <a:r>
              <a:rPr lang="zh-CN" altLang="en-US">
                <a:solidFill>
                  <a:srgbClr val="0070C0"/>
                </a:solidFill>
              </a:rPr>
              <a:t>SSPI</a:t>
            </a:r>
            <a:r>
              <a:rPr lang="zh-CN" altLang="en-US"/>
              <a:t>。</a:t>
            </a:r>
          </a:p>
          <a:p>
            <a:pPr>
              <a:lnSpc>
                <a:spcPct val="150000"/>
              </a:lnSpc>
            </a:pPr>
            <a:r>
              <a:rPr lang="en-US" altLang="zh-CN" b="1"/>
              <a:t>uid</a:t>
            </a:r>
            <a:r>
              <a:rPr lang="zh-CN" altLang="en-US" b="1"/>
              <a:t>：</a:t>
            </a:r>
            <a:r>
              <a:rPr lang="en-US" altLang="zh-CN" b="1"/>
              <a:t>			</a:t>
            </a:r>
            <a:r>
              <a:rPr lang="en-US" altLang="zh-CN"/>
              <a:t>SQL Server</a:t>
            </a:r>
            <a:r>
              <a:rPr lang="zh-CN" altLang="en-US"/>
              <a:t>身份验证时填</a:t>
            </a:r>
            <a:r>
              <a:rPr lang="zh-CN" altLang="en-US">
                <a:solidFill>
                  <a:srgbClr val="0070C0"/>
                </a:solidFill>
              </a:rPr>
              <a:t>用户名</a:t>
            </a:r>
            <a:r>
              <a:rPr lang="zh-CN" altLang="en-US"/>
              <a:t>。</a:t>
            </a:r>
          </a:p>
          <a:p>
            <a:pPr>
              <a:lnSpc>
                <a:spcPct val="150000"/>
              </a:lnSpc>
            </a:pPr>
            <a:r>
              <a:rPr lang="en-US" altLang="zh-CN" b="1"/>
              <a:t>password</a:t>
            </a:r>
            <a:r>
              <a:rPr lang="zh-CN" altLang="en-US" b="1"/>
              <a:t>：</a:t>
            </a:r>
            <a:r>
              <a:rPr lang="en-US" altLang="zh-CN" b="1"/>
              <a:t>		</a:t>
            </a:r>
            <a:r>
              <a:rPr lang="en-US" altLang="zh-CN"/>
              <a:t>SQL Server</a:t>
            </a:r>
            <a:r>
              <a:rPr lang="zh-CN" altLang="en-US"/>
              <a:t>身份验证时填</a:t>
            </a:r>
            <a:r>
              <a:rPr lang="zh-CN" altLang="en-US">
                <a:solidFill>
                  <a:srgbClr val="0070C0"/>
                </a:solidFill>
              </a:rPr>
              <a:t>密码</a:t>
            </a:r>
            <a:r>
              <a:rPr lang="zh-CN" altLang="en-US"/>
              <a:t>。</a:t>
            </a:r>
          </a:p>
          <a:p>
            <a:pPr>
              <a:lnSpc>
                <a:spcPct val="150000"/>
              </a:lnSpc>
            </a:pPr>
            <a:endParaRPr lang="en-US" altLang="zh-CN">
              <a:solidFill>
                <a:srgbClr val="0070C0"/>
              </a:solidFill>
            </a:endParaRPr>
          </a:p>
          <a:p>
            <a:pPr>
              <a:lnSpc>
                <a:spcPct val="150000"/>
              </a:lnSpc>
            </a:pPr>
            <a:r>
              <a:rPr lang="zh-CN" altLang="en-US">
                <a:solidFill>
                  <a:srgbClr val="00B050"/>
                </a:solidFill>
              </a:rPr>
              <a:t>示例：</a:t>
            </a:r>
          </a:p>
        </p:txBody>
      </p:sp>
      <p:pic>
        <p:nvPicPr>
          <p:cNvPr id="9" name="图片 8"/>
          <p:cNvPicPr>
            <a:picLocks noChangeAspect="1"/>
          </p:cNvPicPr>
          <p:nvPr/>
        </p:nvPicPr>
        <p:blipFill>
          <a:blip r:embed="rId4"/>
          <a:stretch>
            <a:fillRect/>
          </a:stretch>
        </p:blipFill>
        <p:spPr>
          <a:xfrm>
            <a:off x="534035" y="4380865"/>
            <a:ext cx="7656830" cy="1333500"/>
          </a:xfrm>
          <a:prstGeom prst="rect">
            <a:avLst/>
          </a:prstGeom>
        </p:spPr>
      </p:pic>
      <p:sp>
        <p:nvSpPr>
          <p:cNvPr id="13" name="文本框 12"/>
          <p:cNvSpPr txBox="1"/>
          <p:nvPr/>
        </p:nvSpPr>
        <p:spPr>
          <a:xfrm>
            <a:off x="445135" y="5857875"/>
            <a:ext cx="8131175" cy="306705"/>
          </a:xfrm>
          <a:prstGeom prst="rect">
            <a:avLst/>
          </a:prstGeom>
          <a:noFill/>
        </p:spPr>
        <p:txBody>
          <a:bodyPr wrap="square" rtlCol="0">
            <a:spAutoFit/>
          </a:bodyPr>
          <a:lstStyle/>
          <a:p>
            <a:r>
              <a:rPr lang="zh-CN" altLang="en-US" sz="1400" i="1">
                <a:solidFill>
                  <a:schemeClr val="tx1">
                    <a:lumMod val="50000"/>
                    <a:lumOff val="50000"/>
                  </a:schemeClr>
                </a:solidFill>
              </a:rPr>
              <a:t>注意：作业请使用Windows身份验证方式。</a:t>
            </a:r>
          </a:p>
        </p:txBody>
      </p:sp>
      <p:sp>
        <p:nvSpPr>
          <p:cNvPr id="7" name="文本框 6">
            <a:extLst>
              <a:ext uri="{FF2B5EF4-FFF2-40B4-BE49-F238E27FC236}">
                <a16:creationId xmlns:a16="http://schemas.microsoft.com/office/drawing/2014/main" id="{3634FC7B-5747-4039-B700-5DB70BBB6C1D}"/>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SQL</a:t>
            </a:r>
            <a:r>
              <a:rPr lang="zh-CN" altLang="en-US"/>
              <a:t>巩固</a:t>
            </a:r>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altLang="en-US" sz="2800" b="1">
                <a:solidFill>
                  <a:srgbClr val="0070C0"/>
                </a:solidFill>
              </a:rPr>
              <a:t>插入数据</a:t>
            </a:r>
            <a:r>
              <a:rPr lang="en-US" altLang="zh-CN" sz="2800" b="1">
                <a:solidFill>
                  <a:srgbClr val="0070C0"/>
                </a:solidFill>
              </a:rPr>
              <a:t>[</a:t>
            </a:r>
            <a:r>
              <a:rPr lang="zh-CN" altLang="en-US" sz="2800" b="1">
                <a:solidFill>
                  <a:srgbClr val="0070C0"/>
                </a:solidFill>
              </a:rPr>
              <a:t>增</a:t>
            </a:r>
            <a:r>
              <a:rPr lang="en-US" altLang="zh-CN" sz="2800" b="1">
                <a:solidFill>
                  <a:srgbClr val="0070C0"/>
                </a:solidFill>
              </a:rPr>
              <a:t>]</a:t>
            </a:r>
          </a:p>
        </p:txBody>
      </p:sp>
      <p:pic>
        <p:nvPicPr>
          <p:cNvPr id="7" name="图片 6"/>
          <p:cNvPicPr>
            <a:picLocks noChangeAspect="1"/>
          </p:cNvPicPr>
          <p:nvPr/>
        </p:nvPicPr>
        <p:blipFill>
          <a:blip r:embed="rId4"/>
          <a:srcRect r="9483"/>
          <a:stretch>
            <a:fillRect/>
          </a:stretch>
        </p:blipFill>
        <p:spPr>
          <a:xfrm>
            <a:off x="546100" y="1296670"/>
            <a:ext cx="7760970" cy="504825"/>
          </a:xfrm>
          <a:prstGeom prst="rect">
            <a:avLst/>
          </a:prstGeom>
        </p:spPr>
      </p:pic>
      <p:grpSp>
        <p:nvGrpSpPr>
          <p:cNvPr id="6" name="组合 5">
            <a:extLst>
              <a:ext uri="{FF2B5EF4-FFF2-40B4-BE49-F238E27FC236}">
                <a16:creationId xmlns:a16="http://schemas.microsoft.com/office/drawing/2014/main" id="{9800D076-E66F-4128-BC20-A79A110B363B}"/>
              </a:ext>
            </a:extLst>
          </p:cNvPr>
          <p:cNvGrpSpPr/>
          <p:nvPr/>
        </p:nvGrpSpPr>
        <p:grpSpPr>
          <a:xfrm>
            <a:off x="546100" y="2038350"/>
            <a:ext cx="7761605" cy="4533265"/>
            <a:chOff x="546100" y="2038350"/>
            <a:chExt cx="7761605" cy="4533265"/>
          </a:xfrm>
        </p:grpSpPr>
        <p:pic>
          <p:nvPicPr>
            <p:cNvPr id="3" name="图片 2"/>
            <p:cNvPicPr>
              <a:picLocks noChangeAspect="1"/>
            </p:cNvPicPr>
            <p:nvPr/>
          </p:nvPicPr>
          <p:blipFill>
            <a:blip r:embed="rId5"/>
            <a:stretch>
              <a:fillRect/>
            </a:stretch>
          </p:blipFill>
          <p:spPr>
            <a:xfrm>
              <a:off x="546100" y="2038350"/>
              <a:ext cx="7761605" cy="4533265"/>
            </a:xfrm>
            <a:prstGeom prst="rect">
              <a:avLst/>
            </a:prstGeom>
          </p:spPr>
        </p:pic>
        <p:sp>
          <p:nvSpPr>
            <p:cNvPr id="5" name="文本框 4">
              <a:extLst>
                <a:ext uri="{FF2B5EF4-FFF2-40B4-BE49-F238E27FC236}">
                  <a16:creationId xmlns:a16="http://schemas.microsoft.com/office/drawing/2014/main" id="{2325E52C-3472-413D-B9AC-3B523F121024}"/>
                </a:ext>
              </a:extLst>
            </p:cNvPr>
            <p:cNvSpPr txBox="1"/>
            <p:nvPr/>
          </p:nvSpPr>
          <p:spPr>
            <a:xfrm>
              <a:off x="6299200" y="2362199"/>
              <a:ext cx="16510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a:solidFill>
                    <a:srgbClr val="00B050"/>
                  </a:solidFill>
                </a:rPr>
                <a:t>仅供参考</a:t>
              </a:r>
            </a:p>
          </p:txBody>
        </p:sp>
      </p:grpSp>
      <p:sp>
        <p:nvSpPr>
          <p:cNvPr id="8" name="文本框 7">
            <a:extLst>
              <a:ext uri="{FF2B5EF4-FFF2-40B4-BE49-F238E27FC236}">
                <a16:creationId xmlns:a16="http://schemas.microsoft.com/office/drawing/2014/main" id="{D529EE71-0A17-4B75-A62C-832484C93940}"/>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SQL</a:t>
            </a:r>
            <a:r>
              <a:rPr lang="zh-CN" altLang="en-US"/>
              <a:t>巩固</a:t>
            </a:r>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altLang="en-US" sz="2800" b="1">
                <a:solidFill>
                  <a:srgbClr val="0070C0"/>
                </a:solidFill>
              </a:rPr>
              <a:t>删除数据</a:t>
            </a:r>
            <a:r>
              <a:rPr lang="en-US" altLang="zh-CN" sz="2800" b="1">
                <a:solidFill>
                  <a:srgbClr val="0070C0"/>
                </a:solidFill>
              </a:rPr>
              <a:t>[</a:t>
            </a:r>
            <a:r>
              <a:rPr lang="zh-CN" altLang="en-US" sz="2800" b="1">
                <a:solidFill>
                  <a:srgbClr val="0070C0"/>
                </a:solidFill>
              </a:rPr>
              <a:t>删</a:t>
            </a:r>
            <a:r>
              <a:rPr lang="en-US" altLang="zh-CN" sz="2800" b="1">
                <a:solidFill>
                  <a:srgbClr val="0070C0"/>
                </a:solidFill>
              </a:rPr>
              <a:t>]</a:t>
            </a:r>
          </a:p>
        </p:txBody>
      </p:sp>
      <p:pic>
        <p:nvPicPr>
          <p:cNvPr id="6" name="图片 5"/>
          <p:cNvPicPr>
            <a:picLocks noChangeAspect="1"/>
          </p:cNvPicPr>
          <p:nvPr/>
        </p:nvPicPr>
        <p:blipFill>
          <a:blip r:embed="rId4"/>
          <a:srcRect r="12162"/>
          <a:stretch>
            <a:fillRect/>
          </a:stretch>
        </p:blipFill>
        <p:spPr>
          <a:xfrm>
            <a:off x="546100" y="1296670"/>
            <a:ext cx="7761605" cy="523875"/>
          </a:xfrm>
          <a:prstGeom prst="rect">
            <a:avLst/>
          </a:prstGeom>
        </p:spPr>
      </p:pic>
      <p:grpSp>
        <p:nvGrpSpPr>
          <p:cNvPr id="5" name="组合 4">
            <a:extLst>
              <a:ext uri="{FF2B5EF4-FFF2-40B4-BE49-F238E27FC236}">
                <a16:creationId xmlns:a16="http://schemas.microsoft.com/office/drawing/2014/main" id="{AD058D14-ADEC-40E4-A504-F22F31DB9E7B}"/>
              </a:ext>
            </a:extLst>
          </p:cNvPr>
          <p:cNvGrpSpPr/>
          <p:nvPr/>
        </p:nvGrpSpPr>
        <p:grpSpPr>
          <a:xfrm>
            <a:off x="546100" y="2038985"/>
            <a:ext cx="7761605" cy="2780665"/>
            <a:chOff x="546100" y="2038985"/>
            <a:chExt cx="7761605" cy="2780665"/>
          </a:xfrm>
        </p:grpSpPr>
        <p:pic>
          <p:nvPicPr>
            <p:cNvPr id="3" name="图片 2"/>
            <p:cNvPicPr>
              <a:picLocks noChangeAspect="1"/>
            </p:cNvPicPr>
            <p:nvPr/>
          </p:nvPicPr>
          <p:blipFill>
            <a:blip r:embed="rId5"/>
            <a:stretch>
              <a:fillRect/>
            </a:stretch>
          </p:blipFill>
          <p:spPr>
            <a:xfrm>
              <a:off x="546100" y="2038985"/>
              <a:ext cx="7761605" cy="2780665"/>
            </a:xfrm>
            <a:prstGeom prst="rect">
              <a:avLst/>
            </a:prstGeom>
          </p:spPr>
        </p:pic>
        <p:sp>
          <p:nvSpPr>
            <p:cNvPr id="7" name="文本框 6">
              <a:extLst>
                <a:ext uri="{FF2B5EF4-FFF2-40B4-BE49-F238E27FC236}">
                  <a16:creationId xmlns:a16="http://schemas.microsoft.com/office/drawing/2014/main" id="{003F2754-C0DB-42E1-8EE8-BF24518C5633}"/>
                </a:ext>
              </a:extLst>
            </p:cNvPr>
            <p:cNvSpPr txBox="1"/>
            <p:nvPr/>
          </p:nvSpPr>
          <p:spPr>
            <a:xfrm>
              <a:off x="6299200" y="2362199"/>
              <a:ext cx="16510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a:solidFill>
                    <a:srgbClr val="00B050"/>
                  </a:solidFill>
                </a:rPr>
                <a:t>仅供参考</a:t>
              </a:r>
            </a:p>
          </p:txBody>
        </p:sp>
      </p:grpSp>
      <p:sp>
        <p:nvSpPr>
          <p:cNvPr id="8" name="文本框 7">
            <a:extLst>
              <a:ext uri="{FF2B5EF4-FFF2-40B4-BE49-F238E27FC236}">
                <a16:creationId xmlns:a16="http://schemas.microsoft.com/office/drawing/2014/main" id="{94F7BE26-D65F-4782-8A2D-6B44EB091322}"/>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srcRect r="8841" b="-595"/>
          <a:stretch>
            <a:fillRect/>
          </a:stretch>
        </p:blipFill>
        <p:spPr>
          <a:xfrm>
            <a:off x="546100" y="1296670"/>
            <a:ext cx="7761605" cy="536575"/>
          </a:xfrm>
          <a:prstGeom prst="rect">
            <a:avLst/>
          </a:prstGeom>
        </p:spPr>
      </p:pic>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SQL</a:t>
            </a:r>
            <a:r>
              <a:rPr lang="zh-CN" altLang="en-US"/>
              <a:t>巩固</a:t>
            </a:r>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altLang="en-US" sz="2800" b="1">
                <a:solidFill>
                  <a:srgbClr val="0070C0"/>
                </a:solidFill>
              </a:rPr>
              <a:t>更新数据</a:t>
            </a:r>
            <a:r>
              <a:rPr lang="en-US" altLang="zh-CN" sz="2800" b="1">
                <a:solidFill>
                  <a:srgbClr val="0070C0"/>
                </a:solidFill>
              </a:rPr>
              <a:t>[</a:t>
            </a:r>
            <a:r>
              <a:rPr lang="zh-CN" altLang="en-US" sz="2800" b="1">
                <a:solidFill>
                  <a:srgbClr val="0070C0"/>
                </a:solidFill>
              </a:rPr>
              <a:t>改</a:t>
            </a:r>
            <a:r>
              <a:rPr lang="en-US" altLang="zh-CN" sz="2800" b="1">
                <a:solidFill>
                  <a:srgbClr val="0070C0"/>
                </a:solidFill>
              </a:rPr>
              <a:t>]</a:t>
            </a:r>
          </a:p>
        </p:txBody>
      </p:sp>
      <p:grpSp>
        <p:nvGrpSpPr>
          <p:cNvPr id="5" name="组合 4">
            <a:extLst>
              <a:ext uri="{FF2B5EF4-FFF2-40B4-BE49-F238E27FC236}">
                <a16:creationId xmlns:a16="http://schemas.microsoft.com/office/drawing/2014/main" id="{F9C195B2-FAF1-4A36-9A3A-0AED4DA6A442}"/>
              </a:ext>
            </a:extLst>
          </p:cNvPr>
          <p:cNvGrpSpPr/>
          <p:nvPr/>
        </p:nvGrpSpPr>
        <p:grpSpPr>
          <a:xfrm>
            <a:off x="546100" y="2024380"/>
            <a:ext cx="7761605" cy="3876040"/>
            <a:chOff x="546100" y="2024380"/>
            <a:chExt cx="7761605" cy="3876040"/>
          </a:xfrm>
        </p:grpSpPr>
        <p:pic>
          <p:nvPicPr>
            <p:cNvPr id="7" name="图片 6"/>
            <p:cNvPicPr>
              <a:picLocks noChangeAspect="1"/>
            </p:cNvPicPr>
            <p:nvPr/>
          </p:nvPicPr>
          <p:blipFill>
            <a:blip r:embed="rId5"/>
            <a:stretch>
              <a:fillRect/>
            </a:stretch>
          </p:blipFill>
          <p:spPr>
            <a:xfrm>
              <a:off x="546100" y="2024380"/>
              <a:ext cx="7761605" cy="3876040"/>
            </a:xfrm>
            <a:prstGeom prst="rect">
              <a:avLst/>
            </a:prstGeom>
          </p:spPr>
        </p:pic>
        <p:sp>
          <p:nvSpPr>
            <p:cNvPr id="6" name="文本框 5">
              <a:extLst>
                <a:ext uri="{FF2B5EF4-FFF2-40B4-BE49-F238E27FC236}">
                  <a16:creationId xmlns:a16="http://schemas.microsoft.com/office/drawing/2014/main" id="{D3629851-30A7-4E64-8EEB-8CF6141B4BBF}"/>
                </a:ext>
              </a:extLst>
            </p:cNvPr>
            <p:cNvSpPr txBox="1"/>
            <p:nvPr/>
          </p:nvSpPr>
          <p:spPr>
            <a:xfrm>
              <a:off x="6299200" y="2362199"/>
              <a:ext cx="16510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a:solidFill>
                    <a:srgbClr val="00B050"/>
                  </a:solidFill>
                </a:rPr>
                <a:t>仅供参考</a:t>
              </a:r>
            </a:p>
          </p:txBody>
        </p:sp>
      </p:grpSp>
      <p:sp>
        <p:nvSpPr>
          <p:cNvPr id="8" name="文本框 7">
            <a:extLst>
              <a:ext uri="{FF2B5EF4-FFF2-40B4-BE49-F238E27FC236}">
                <a16:creationId xmlns:a16="http://schemas.microsoft.com/office/drawing/2014/main" id="{3B50D33A-FDB4-4F40-BC2D-AF32046BF9B3}"/>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90" y="3612969"/>
            <a:ext cx="3326130" cy="90360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890" y="2110318"/>
            <a:ext cx="4019550" cy="826135"/>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SQL</a:t>
            </a:r>
            <a:r>
              <a:rPr lang="zh-CN" altLang="en-US"/>
              <a:t>巩固</a:t>
            </a:r>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altLang="en-US" sz="2800" b="1">
                <a:solidFill>
                  <a:srgbClr val="0070C0"/>
                </a:solidFill>
              </a:rPr>
              <a:t>查询数据</a:t>
            </a:r>
            <a:r>
              <a:rPr lang="en-US" altLang="zh-CN" sz="2800" b="1">
                <a:solidFill>
                  <a:srgbClr val="0070C0"/>
                </a:solidFill>
              </a:rPr>
              <a:t>[</a:t>
            </a:r>
            <a:r>
              <a:rPr lang="zh-CN" altLang="en-US" sz="2800" b="1">
                <a:solidFill>
                  <a:srgbClr val="0070C0"/>
                </a:solidFill>
              </a:rPr>
              <a:t>查</a:t>
            </a:r>
            <a:r>
              <a:rPr lang="en-US" altLang="zh-CN" sz="2800" b="1">
                <a:solidFill>
                  <a:srgbClr val="0070C0"/>
                </a:solidFill>
              </a:rPr>
              <a:t>]</a:t>
            </a:r>
          </a:p>
        </p:txBody>
      </p:sp>
      <p:pic>
        <p:nvPicPr>
          <p:cNvPr id="8" name="图片 7"/>
          <p:cNvPicPr>
            <a:picLocks noChangeAspect="1"/>
          </p:cNvPicPr>
          <p:nvPr/>
        </p:nvPicPr>
        <p:blipFill>
          <a:blip r:embed="rId4"/>
          <a:srcRect t="2564" r="6859"/>
          <a:stretch>
            <a:fillRect/>
          </a:stretch>
        </p:blipFill>
        <p:spPr>
          <a:xfrm>
            <a:off x="556895" y="1301750"/>
            <a:ext cx="7761605" cy="482600"/>
          </a:xfrm>
          <a:prstGeom prst="rect">
            <a:avLst/>
          </a:prstGeom>
        </p:spPr>
      </p:pic>
      <p:grpSp>
        <p:nvGrpSpPr>
          <p:cNvPr id="3" name="组合 2">
            <a:extLst>
              <a:ext uri="{FF2B5EF4-FFF2-40B4-BE49-F238E27FC236}">
                <a16:creationId xmlns:a16="http://schemas.microsoft.com/office/drawing/2014/main" id="{7651E23C-4AF5-48A9-BB97-940010A8E74C}"/>
              </a:ext>
            </a:extLst>
          </p:cNvPr>
          <p:cNvGrpSpPr/>
          <p:nvPr/>
        </p:nvGrpSpPr>
        <p:grpSpPr>
          <a:xfrm>
            <a:off x="556895" y="1931670"/>
            <a:ext cx="7761605" cy="4787265"/>
            <a:chOff x="556895" y="1931670"/>
            <a:chExt cx="7761605" cy="4787265"/>
          </a:xfrm>
        </p:grpSpPr>
        <p:pic>
          <p:nvPicPr>
            <p:cNvPr id="6" name="图片 5"/>
            <p:cNvPicPr>
              <a:picLocks noChangeAspect="1"/>
            </p:cNvPicPr>
            <p:nvPr/>
          </p:nvPicPr>
          <p:blipFill>
            <a:blip r:embed="rId5"/>
            <a:stretch>
              <a:fillRect/>
            </a:stretch>
          </p:blipFill>
          <p:spPr>
            <a:xfrm>
              <a:off x="556895" y="1931670"/>
              <a:ext cx="7761605" cy="4787265"/>
            </a:xfrm>
            <a:prstGeom prst="rect">
              <a:avLst/>
            </a:prstGeom>
          </p:spPr>
        </p:pic>
        <p:sp>
          <p:nvSpPr>
            <p:cNvPr id="7" name="文本框 6">
              <a:extLst>
                <a:ext uri="{FF2B5EF4-FFF2-40B4-BE49-F238E27FC236}">
                  <a16:creationId xmlns:a16="http://schemas.microsoft.com/office/drawing/2014/main" id="{BE822BA0-D6CC-40E1-9397-E4C49870C69F}"/>
                </a:ext>
              </a:extLst>
            </p:cNvPr>
            <p:cNvSpPr txBox="1"/>
            <p:nvPr/>
          </p:nvSpPr>
          <p:spPr>
            <a:xfrm>
              <a:off x="6299200" y="2362199"/>
              <a:ext cx="16510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a:solidFill>
                    <a:srgbClr val="00B050"/>
                  </a:solidFill>
                </a:rPr>
                <a:t>仅供参考</a:t>
              </a:r>
            </a:p>
          </p:txBody>
        </p:sp>
      </p:grpSp>
      <p:sp>
        <p:nvSpPr>
          <p:cNvPr id="9" name="文本框 8">
            <a:extLst>
              <a:ext uri="{FF2B5EF4-FFF2-40B4-BE49-F238E27FC236}">
                <a16:creationId xmlns:a16="http://schemas.microsoft.com/office/drawing/2014/main" id="{729D37D2-98DF-44B8-9144-4B6F4B1F2C2A}"/>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SQL</a:t>
            </a:r>
            <a:r>
              <a:rPr lang="zh-CN" altLang="en-US"/>
              <a:t>巩固</a:t>
            </a:r>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altLang="en-US" sz="2800" b="1">
                <a:solidFill>
                  <a:srgbClr val="0070C0"/>
                </a:solidFill>
              </a:rPr>
              <a:t>代码封装优化</a:t>
            </a:r>
            <a:endParaRPr lang="en-US" altLang="zh-CN" sz="2800" b="1">
              <a:solidFill>
                <a:srgbClr val="0070C0"/>
              </a:solidFill>
            </a:endParaRPr>
          </a:p>
        </p:txBody>
      </p:sp>
      <p:sp>
        <p:nvSpPr>
          <p:cNvPr id="9" name="文本框 8">
            <a:extLst>
              <a:ext uri="{FF2B5EF4-FFF2-40B4-BE49-F238E27FC236}">
                <a16:creationId xmlns:a16="http://schemas.microsoft.com/office/drawing/2014/main" id="{2AE58759-C6A3-41F5-8E5E-A6DDD7EEC7A4}"/>
              </a:ext>
            </a:extLst>
          </p:cNvPr>
          <p:cNvSpPr txBox="1"/>
          <p:nvPr/>
        </p:nvSpPr>
        <p:spPr>
          <a:xfrm>
            <a:off x="444500" y="1243962"/>
            <a:ext cx="8131175" cy="2169825"/>
          </a:xfrm>
          <a:prstGeom prst="rect">
            <a:avLst/>
          </a:prstGeom>
          <a:noFill/>
        </p:spPr>
        <p:txBody>
          <a:bodyPr wrap="square" rtlCol="0">
            <a:spAutoFit/>
          </a:bodyPr>
          <a:lstStyle/>
          <a:p>
            <a:pPr>
              <a:lnSpc>
                <a:spcPct val="150000"/>
              </a:lnSpc>
            </a:pPr>
            <a:r>
              <a:rPr lang="zh-CN" altLang="en-US"/>
              <a:t>         细心的你可能已经发现，“增删查改”的代码，除了“查”有点不一样外，其他三个的代码基本都是相同的，不同的只是</a:t>
            </a:r>
            <a:r>
              <a:rPr lang="en-US" altLang="zh-CN"/>
              <a:t>SQL</a:t>
            </a:r>
            <a:r>
              <a:rPr lang="zh-CN" altLang="en-US"/>
              <a:t>语句。</a:t>
            </a:r>
            <a:endParaRPr lang="en-US" altLang="zh-CN"/>
          </a:p>
          <a:p>
            <a:pPr>
              <a:lnSpc>
                <a:spcPct val="150000"/>
              </a:lnSpc>
            </a:pPr>
            <a:r>
              <a:rPr lang="en-US" altLang="zh-CN"/>
              <a:t>         </a:t>
            </a:r>
            <a:r>
              <a:rPr lang="zh-CN" altLang="en-US"/>
              <a:t>为了是代码更加优化，也是为了节省写代码的时间和文件占用空间，我们可以将重复使用的一段相同的代码封装成一个方法，不同的部分用方法的参数来区分，要用到时调用这个方法即可。</a:t>
            </a:r>
            <a:endParaRPr lang="en-US" altLang="zh-CN"/>
          </a:p>
        </p:txBody>
      </p:sp>
      <p:grpSp>
        <p:nvGrpSpPr>
          <p:cNvPr id="16" name="组合 15">
            <a:extLst>
              <a:ext uri="{FF2B5EF4-FFF2-40B4-BE49-F238E27FC236}">
                <a16:creationId xmlns:a16="http://schemas.microsoft.com/office/drawing/2014/main" id="{0F323161-D807-456D-95F5-632B142C3C80}"/>
              </a:ext>
            </a:extLst>
          </p:cNvPr>
          <p:cNvGrpSpPr/>
          <p:nvPr/>
        </p:nvGrpSpPr>
        <p:grpSpPr>
          <a:xfrm>
            <a:off x="538162" y="3581400"/>
            <a:ext cx="8067675" cy="2619375"/>
            <a:chOff x="538162" y="3581400"/>
            <a:chExt cx="8067675" cy="2619375"/>
          </a:xfrm>
        </p:grpSpPr>
        <p:pic>
          <p:nvPicPr>
            <p:cNvPr id="10" name="图片 9">
              <a:extLst>
                <a:ext uri="{FF2B5EF4-FFF2-40B4-BE49-F238E27FC236}">
                  <a16:creationId xmlns:a16="http://schemas.microsoft.com/office/drawing/2014/main" id="{9BAEF0A9-A211-43A6-8D54-0BBE2EE264F1}"/>
                </a:ext>
              </a:extLst>
            </p:cNvPr>
            <p:cNvPicPr>
              <a:picLocks noChangeAspect="1"/>
            </p:cNvPicPr>
            <p:nvPr/>
          </p:nvPicPr>
          <p:blipFill rotWithShape="1">
            <a:blip r:embed="rId4"/>
            <a:srcRect l="711" r="8990"/>
            <a:stretch/>
          </p:blipFill>
          <p:spPr>
            <a:xfrm>
              <a:off x="538162" y="3581400"/>
              <a:ext cx="8067675" cy="2619375"/>
            </a:xfrm>
            <a:prstGeom prst="rect">
              <a:avLst/>
            </a:prstGeom>
            <a:ln>
              <a:solidFill>
                <a:schemeClr val="tx1">
                  <a:lumMod val="50000"/>
                  <a:lumOff val="50000"/>
                </a:schemeClr>
              </a:solidFill>
            </a:ln>
          </p:spPr>
        </p:pic>
        <p:sp>
          <p:nvSpPr>
            <p:cNvPr id="11" name="文本框 10">
              <a:extLst>
                <a:ext uri="{FF2B5EF4-FFF2-40B4-BE49-F238E27FC236}">
                  <a16:creationId xmlns:a16="http://schemas.microsoft.com/office/drawing/2014/main" id="{716F1516-C500-4A5A-AD19-EF97B12A91DE}"/>
                </a:ext>
              </a:extLst>
            </p:cNvPr>
            <p:cNvSpPr txBox="1"/>
            <p:nvPr/>
          </p:nvSpPr>
          <p:spPr>
            <a:xfrm>
              <a:off x="6739467" y="3776129"/>
              <a:ext cx="16510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a:solidFill>
                    <a:srgbClr val="00B050"/>
                  </a:solidFill>
                </a:rPr>
                <a:t>仅供参考</a:t>
              </a:r>
            </a:p>
          </p:txBody>
        </p:sp>
        <p:sp>
          <p:nvSpPr>
            <p:cNvPr id="12" name="矩形 11">
              <a:extLst>
                <a:ext uri="{FF2B5EF4-FFF2-40B4-BE49-F238E27FC236}">
                  <a16:creationId xmlns:a16="http://schemas.microsoft.com/office/drawing/2014/main" id="{455B1488-E822-4440-AA63-EAF421FDAF1F}"/>
                </a:ext>
              </a:extLst>
            </p:cNvPr>
            <p:cNvSpPr/>
            <p:nvPr/>
          </p:nvSpPr>
          <p:spPr>
            <a:xfrm>
              <a:off x="3615264" y="3666065"/>
              <a:ext cx="694266" cy="2947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66A43C8-28EC-47E4-B6E1-DA83380F25A9}"/>
                </a:ext>
              </a:extLst>
            </p:cNvPr>
            <p:cNvSpPr/>
            <p:nvPr/>
          </p:nvSpPr>
          <p:spPr>
            <a:xfrm>
              <a:off x="4309530" y="5029198"/>
              <a:ext cx="694266" cy="2947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34DEA822-04FE-4018-8475-D19FE519D40C}"/>
                </a:ext>
              </a:extLst>
            </p:cNvPr>
            <p:cNvCxnSpPr>
              <a:stCxn id="12" idx="2"/>
            </p:cNvCxnSpPr>
            <p:nvPr/>
          </p:nvCxnSpPr>
          <p:spPr>
            <a:xfrm>
              <a:off x="3962397" y="3960795"/>
              <a:ext cx="694266" cy="106840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1068249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rgbClr val="75A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009" y="3928939"/>
            <a:ext cx="294894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图片 3" descr="图片1">
            <a:extLst>
              <a:ext uri="{FF2B5EF4-FFF2-40B4-BE49-F238E27FC236}">
                <a16:creationId xmlns:a16="http://schemas.microsoft.com/office/drawing/2014/main" id="{DE8D3307-F141-481A-9613-C1D11914D0A4}"/>
              </a:ext>
            </a:extLst>
          </p:cNvPr>
          <p:cNvPicPr/>
          <p:nvPr/>
        </p:nvPicPr>
        <p:blipFill rotWithShape="1">
          <a:blip r:embed="rId2"/>
          <a:srcRect/>
          <a:stretch/>
        </p:blipFill>
        <p:spPr>
          <a:xfrm>
            <a:off x="4572000" y="1392424"/>
            <a:ext cx="4094602" cy="4074128"/>
          </a:xfrm>
          <a:prstGeom prst="rect">
            <a:avLst/>
          </a:prstGeom>
        </p:spPr>
      </p:pic>
      <p:sp>
        <p:nvSpPr>
          <p:cNvPr id="3" name="文本框 2">
            <a:extLst>
              <a:ext uri="{FF2B5EF4-FFF2-40B4-BE49-F238E27FC236}">
                <a16:creationId xmlns:a16="http://schemas.microsoft.com/office/drawing/2014/main" id="{5B35E6D0-8A89-4D01-8D1C-2D5796A07CBC}"/>
              </a:ext>
            </a:extLst>
          </p:cNvPr>
          <p:cNvSpPr txBox="1"/>
          <p:nvPr/>
        </p:nvSpPr>
        <p:spPr>
          <a:xfrm>
            <a:off x="475707" y="803705"/>
            <a:ext cx="3156492" cy="303485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zh-CN" altLang="en-US" sz="4700" kern="1200">
                <a:solidFill>
                  <a:srgbClr val="FFFFFF"/>
                </a:solidFill>
                <a:latin typeface="+mj-lt"/>
                <a:ea typeface="+mj-ea"/>
                <a:cs typeface="+mj-cs"/>
                <a:sym typeface="+mn-ea"/>
              </a:rPr>
              <a:t>现场提问</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17" name="文本框 16"/>
          <p:cNvSpPr txBox="1"/>
          <p:nvPr/>
        </p:nvSpPr>
        <p:spPr>
          <a:xfrm>
            <a:off x="720725" y="968375"/>
            <a:ext cx="7701280" cy="3969385"/>
          </a:xfrm>
          <a:prstGeom prst="rect">
            <a:avLst/>
          </a:prstGeom>
          <a:noFill/>
        </p:spPr>
        <p:txBody>
          <a:bodyPr wrap="square" rtlCol="0">
            <a:spAutoFit/>
          </a:bodyPr>
          <a:lstStyle/>
          <a:p>
            <a:pPr algn="just">
              <a:lnSpc>
                <a:spcPct val="150000"/>
              </a:lnSpc>
            </a:pPr>
            <a:r>
              <a:rPr lang="zh-CN" altLang="en-US" sz="4800">
                <a:solidFill>
                  <a:srgbClr val="0685CC"/>
                </a:solidFill>
                <a:latin typeface="Consolas" panose="020B0609020204030204" pitchFamily="49" charset="0"/>
                <a:ea typeface="华文隶书" panose="02010800040101010101" charset="-122"/>
              </a:rPr>
              <a:t>思考：</a:t>
            </a:r>
          </a:p>
          <a:p>
            <a:pPr algn="just">
              <a:lnSpc>
                <a:spcPct val="150000"/>
              </a:lnSpc>
            </a:pPr>
            <a:endParaRPr lang="zh-CN" altLang="en-US" sz="4800">
              <a:solidFill>
                <a:srgbClr val="0685CC"/>
              </a:solidFill>
              <a:latin typeface="Consolas" panose="020B0609020204030204" pitchFamily="49" charset="0"/>
              <a:ea typeface="华文隶书" panose="02010800040101010101" charset="-122"/>
              <a:sym typeface="+mn-ea"/>
            </a:endParaRPr>
          </a:p>
          <a:p>
            <a:pPr marL="457200" indent="-457200" algn="just">
              <a:lnSpc>
                <a:spcPct val="150000"/>
              </a:lnSpc>
              <a:buFont typeface="Arial" panose="020B0604020202020204" pitchFamily="34" charset="0"/>
              <a:buChar char="•"/>
            </a:pPr>
            <a:r>
              <a:rPr lang="zh-CN" altLang="en-US" sz="2400">
                <a:solidFill>
                  <a:srgbClr val="0685CC"/>
                </a:solidFill>
                <a:latin typeface="Consolas" panose="020B0609020204030204" pitchFamily="49" charset="0"/>
                <a:sym typeface="+mn-ea"/>
              </a:rPr>
              <a:t>每一次打开网站都需要登录用户吗？</a:t>
            </a:r>
          </a:p>
          <a:p>
            <a:pPr marL="457200" indent="-457200" algn="just">
              <a:lnSpc>
                <a:spcPct val="150000"/>
              </a:lnSpc>
              <a:buFont typeface="Arial" panose="020B0604020202020204" pitchFamily="34" charset="0"/>
              <a:buChar char="•"/>
            </a:pPr>
            <a:r>
              <a:rPr lang="zh-CN" altLang="en-US" sz="2400">
                <a:solidFill>
                  <a:srgbClr val="0685CC"/>
                </a:solidFill>
                <a:latin typeface="Consolas" panose="020B0609020204030204" pitchFamily="49" charset="0"/>
                <a:sym typeface="+mn-ea"/>
              </a:rPr>
              <a:t>网站的每一个网页都需要验证用户名和密码吗？</a:t>
            </a:r>
          </a:p>
          <a:p>
            <a:pPr marL="457200" indent="-457200" algn="just">
              <a:lnSpc>
                <a:spcPct val="150000"/>
              </a:lnSpc>
              <a:buFont typeface="Arial" panose="020B0604020202020204" pitchFamily="34" charset="0"/>
              <a:buChar char="•"/>
            </a:pPr>
            <a:r>
              <a:rPr lang="zh-CN" altLang="en-US" sz="2400">
                <a:solidFill>
                  <a:srgbClr val="0685CC"/>
                </a:solidFill>
                <a:latin typeface="Consolas" panose="020B0609020204030204" pitchFamily="49" charset="0"/>
                <a:sym typeface="+mn-ea"/>
              </a:rPr>
              <a:t>为什么要</a:t>
            </a:r>
            <a:r>
              <a:rPr lang="en-US" altLang="zh-CN" sz="2400">
                <a:solidFill>
                  <a:srgbClr val="0685CC"/>
                </a:solidFill>
                <a:latin typeface="Consolas" panose="020B0609020204030204" pitchFamily="49" charset="0"/>
                <a:sym typeface="+mn-ea"/>
              </a:rPr>
              <a:t>“</a:t>
            </a:r>
            <a:r>
              <a:rPr lang="zh-CN" altLang="en-US" sz="2400">
                <a:solidFill>
                  <a:srgbClr val="0685CC"/>
                </a:solidFill>
                <a:latin typeface="Consolas" panose="020B0609020204030204" pitchFamily="49" charset="0"/>
                <a:sym typeface="+mn-ea"/>
              </a:rPr>
              <a:t>退出登录</a:t>
            </a:r>
            <a:r>
              <a:rPr lang="en-US" altLang="zh-CN" sz="2400">
                <a:solidFill>
                  <a:srgbClr val="0685CC"/>
                </a:solidFill>
                <a:latin typeface="Consolas" panose="020B0609020204030204" pitchFamily="49" charset="0"/>
                <a:sym typeface="+mn-ea"/>
              </a:rPr>
              <a:t>”</a:t>
            </a:r>
            <a:r>
              <a:rPr lang="zh-CN" altLang="en-US" sz="2400">
                <a:solidFill>
                  <a:srgbClr val="0685CC"/>
                </a:solidFill>
                <a:latin typeface="Consolas" panose="020B0609020204030204" pitchFamily="49" charset="0"/>
                <a:sym typeface="+mn-ea"/>
              </a:rPr>
              <a:t>，直接关闭浏览器不行吗？</a:t>
            </a:r>
          </a:p>
        </p:txBody>
      </p:sp>
    </p:spTree>
    <p:extLst>
      <p:ext uri="{BB962C8B-B14F-4D97-AF65-F5344CB8AC3E}">
        <p14:creationId xmlns:p14="http://schemas.microsoft.com/office/powerpoint/2010/main" val="3111510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4" name="Pentagon 3"/>
          <p:cNvSpPr/>
          <p:nvPr/>
        </p:nvSpPr>
        <p:spPr>
          <a:xfrm>
            <a:off x="1005839" y="4088681"/>
            <a:ext cx="2973494" cy="627016"/>
          </a:xfrm>
          <a:prstGeom prst="homePlate">
            <a:avLst>
              <a:gd name="adj" fmla="val 2569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a:solidFill>
                  <a:schemeClr val="tx1"/>
                </a:solidFill>
              </a:rPr>
              <a:t>会话管理</a:t>
            </a:r>
          </a:p>
        </p:txBody>
      </p:sp>
      <p:sp>
        <p:nvSpPr>
          <p:cNvPr id="5" name="Pentagon 4"/>
          <p:cNvSpPr/>
          <p:nvPr/>
        </p:nvSpPr>
        <p:spPr>
          <a:xfrm>
            <a:off x="1005840" y="1267100"/>
            <a:ext cx="2973493" cy="627016"/>
          </a:xfrm>
          <a:prstGeom prst="homePlate">
            <a:avLst>
              <a:gd name="adj" fmla="val 1755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疯狂找</a:t>
            </a:r>
            <a:r>
              <a:rPr lang="en-US" altLang="zh-CN">
                <a:solidFill>
                  <a:schemeClr val="tx1"/>
                </a:solidFill>
              </a:rPr>
              <a:t>BUG</a:t>
            </a:r>
            <a:endParaRPr lang="zh-CN" altLang="en-US">
              <a:solidFill>
                <a:schemeClr val="tx1"/>
              </a:solidFill>
            </a:endParaRPr>
          </a:p>
        </p:txBody>
      </p:sp>
      <p:sp>
        <p:nvSpPr>
          <p:cNvPr id="6" name="Pentagon 5"/>
          <p:cNvSpPr/>
          <p:nvPr/>
        </p:nvSpPr>
        <p:spPr>
          <a:xfrm>
            <a:off x="1005839" y="2207627"/>
            <a:ext cx="2973493" cy="627016"/>
          </a:xfrm>
          <a:prstGeom prst="homePlate">
            <a:avLst>
              <a:gd name="adj" fmla="val 18943"/>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solidFill>
                  <a:schemeClr val="tx1"/>
                </a:solidFill>
                <a:sym typeface="+mn-ea"/>
              </a:rPr>
              <a:t>ASP.NET</a:t>
            </a:r>
            <a:r>
              <a:rPr lang="zh-CN" altLang="en-US">
                <a:solidFill>
                  <a:schemeClr val="tx1"/>
                </a:solidFill>
              </a:rPr>
              <a:t>巩固</a:t>
            </a:r>
          </a:p>
        </p:txBody>
      </p:sp>
      <p:sp>
        <p:nvSpPr>
          <p:cNvPr id="7" name="Pentagon 6"/>
          <p:cNvSpPr/>
          <p:nvPr/>
        </p:nvSpPr>
        <p:spPr>
          <a:xfrm>
            <a:off x="1005839" y="3148154"/>
            <a:ext cx="2973493" cy="627016"/>
          </a:xfrm>
          <a:prstGeom prst="homePlate">
            <a:avLst>
              <a:gd name="adj" fmla="val 18943"/>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solidFill>
                  <a:schemeClr val="tx1"/>
                </a:solidFill>
              </a:rPr>
              <a:t>SQL</a:t>
            </a:r>
            <a:r>
              <a:rPr lang="zh-CN" altLang="en-US">
                <a:solidFill>
                  <a:schemeClr val="tx1"/>
                </a:solidFill>
              </a:rPr>
              <a:t>巩固</a:t>
            </a:r>
          </a:p>
        </p:txBody>
      </p:sp>
      <p:sp>
        <p:nvSpPr>
          <p:cNvPr id="8" name="Pentagon 7"/>
          <p:cNvSpPr/>
          <p:nvPr/>
        </p:nvSpPr>
        <p:spPr>
          <a:xfrm>
            <a:off x="1005839" y="5029208"/>
            <a:ext cx="2973494" cy="627016"/>
          </a:xfrm>
          <a:prstGeom prst="homePlate">
            <a:avLst>
              <a:gd name="adj" fmla="val 32446"/>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数据绑定</a:t>
            </a:r>
          </a:p>
        </p:txBody>
      </p:sp>
      <p:sp>
        <p:nvSpPr>
          <p:cNvPr id="9" name="Snip Diagonal Corner Rectangle 8"/>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目录</a:t>
            </a:r>
          </a:p>
        </p:txBody>
      </p:sp>
    </p:spTree>
    <p:extLst>
      <p:ext uri="{BB962C8B-B14F-4D97-AF65-F5344CB8AC3E}">
        <p14:creationId xmlns:p14="http://schemas.microsoft.com/office/powerpoint/2010/main" val="4005251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t>会话管理</a:t>
            </a:r>
          </a:p>
        </p:txBody>
      </p:sp>
      <p:sp>
        <p:nvSpPr>
          <p:cNvPr id="17" name="文本框 16"/>
          <p:cNvSpPr txBox="1"/>
          <p:nvPr/>
        </p:nvSpPr>
        <p:spPr>
          <a:xfrm>
            <a:off x="408305" y="875665"/>
            <a:ext cx="8131175" cy="521970"/>
          </a:xfrm>
          <a:prstGeom prst="rect">
            <a:avLst/>
          </a:prstGeom>
          <a:noFill/>
        </p:spPr>
        <p:txBody>
          <a:bodyPr wrap="square" rtlCol="0">
            <a:spAutoFit/>
          </a:bodyPr>
          <a:lstStyle/>
          <a:p>
            <a:r>
              <a:rPr lang="zh-CN" altLang="en-US" sz="2800" b="1">
                <a:solidFill>
                  <a:srgbClr val="0070C0"/>
                </a:solidFill>
              </a:rPr>
              <a:t>什么是</a:t>
            </a:r>
            <a:r>
              <a:rPr lang="en-US" altLang="zh-CN" sz="2800" b="1">
                <a:solidFill>
                  <a:srgbClr val="0070C0"/>
                </a:solidFill>
              </a:rPr>
              <a:t>“</a:t>
            </a:r>
            <a:r>
              <a:rPr lang="zh-CN" altLang="en-US" sz="2800" b="1">
                <a:solidFill>
                  <a:srgbClr val="0070C0"/>
                </a:solidFill>
              </a:rPr>
              <a:t>会话管理</a:t>
            </a:r>
            <a:r>
              <a:rPr lang="en-US" altLang="zh-CN" sz="2800" b="1">
                <a:solidFill>
                  <a:srgbClr val="0070C0"/>
                </a:solidFill>
              </a:rPr>
              <a:t>”</a:t>
            </a:r>
            <a:r>
              <a:rPr lang="zh-CN" altLang="en-US" sz="2800" b="1">
                <a:solidFill>
                  <a:srgbClr val="0070C0"/>
                </a:solidFill>
              </a:rPr>
              <a:t>？</a:t>
            </a:r>
            <a:endParaRPr lang="zh-CN" altLang="en-US" sz="2800" b="1">
              <a:solidFill>
                <a:srgbClr val="0070C0"/>
              </a:solidFill>
              <a:sym typeface="+mn-ea"/>
            </a:endParaRPr>
          </a:p>
        </p:txBody>
      </p:sp>
      <p:sp>
        <p:nvSpPr>
          <p:cNvPr id="3" name="文本框 2"/>
          <p:cNvSpPr txBox="1"/>
          <p:nvPr/>
        </p:nvSpPr>
        <p:spPr>
          <a:xfrm>
            <a:off x="408305" y="1651000"/>
            <a:ext cx="8312785" cy="3415030"/>
          </a:xfrm>
          <a:prstGeom prst="rect">
            <a:avLst/>
          </a:prstGeom>
          <a:noFill/>
        </p:spPr>
        <p:txBody>
          <a:bodyPr wrap="square" rtlCol="0">
            <a:spAutoFit/>
          </a:bodyPr>
          <a:lstStyle/>
          <a:p>
            <a:pPr algn="just">
              <a:lnSpc>
                <a:spcPct val="150000"/>
              </a:lnSpc>
            </a:pPr>
            <a:r>
              <a:rPr lang="en-US" altLang="zh-CN"/>
              <a:t>          </a:t>
            </a:r>
            <a:r>
              <a:rPr lang="zh-CN" altLang="en-US"/>
              <a:t>http是无状态的，一次请求结束，连接断开，下次服务器再收到请求，它就不知道这个请求是哪个用户发过来的。当然它知道是哪个客户端地址发过来的，但是对于我们的应用来说，我们是靠用户来管理，而不是靠客户端。所以对我们的应用而言，它是需要有状态管理的，以便服务端能够准确的知道http请求是哪个用户发起的，从而判断他是否有权限继续这个请求。这个过程就是常说的会话管理。</a:t>
            </a:r>
          </a:p>
          <a:p>
            <a:pPr algn="just">
              <a:lnSpc>
                <a:spcPct val="150000"/>
              </a:lnSpc>
            </a:pPr>
            <a:r>
              <a:rPr lang="zh-CN" altLang="en-US"/>
              <a:t>         一旦用户验证自己的Web服务器，在规定期限内，他的下一个HTTP请求（GET或POST）不应导致Web服务器要求他重新提供帐户和密码。</a:t>
            </a:r>
          </a:p>
        </p:txBody>
      </p:sp>
      <p:sp>
        <p:nvSpPr>
          <p:cNvPr id="5" name="文本框 4">
            <a:extLst>
              <a:ext uri="{FF2B5EF4-FFF2-40B4-BE49-F238E27FC236}">
                <a16:creationId xmlns:a16="http://schemas.microsoft.com/office/drawing/2014/main" id="{4DB6158C-2A2A-4E68-A4F8-D9FE9D1818CA}"/>
              </a:ext>
            </a:extLst>
          </p:cNvPr>
          <p:cNvSpPr txBox="1"/>
          <p:nvPr/>
        </p:nvSpPr>
        <p:spPr>
          <a:xfrm>
            <a:off x="7186083" y="522458"/>
            <a:ext cx="1353397"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a:t>概念篇</a:t>
            </a:r>
          </a:p>
        </p:txBody>
      </p:sp>
    </p:spTree>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t>会话管理</a:t>
            </a:r>
          </a:p>
        </p:txBody>
      </p:sp>
      <p:sp>
        <p:nvSpPr>
          <p:cNvPr id="17" name="文本框 16"/>
          <p:cNvSpPr txBox="1"/>
          <p:nvPr/>
        </p:nvSpPr>
        <p:spPr>
          <a:xfrm>
            <a:off x="408305" y="875665"/>
            <a:ext cx="8131175" cy="521970"/>
          </a:xfrm>
          <a:prstGeom prst="rect">
            <a:avLst/>
          </a:prstGeom>
          <a:noFill/>
        </p:spPr>
        <p:txBody>
          <a:bodyPr wrap="square" rtlCol="0">
            <a:spAutoFit/>
          </a:bodyPr>
          <a:lstStyle/>
          <a:p>
            <a:r>
              <a:rPr lang="zh-CN" altLang="en-US" sz="2800" b="1">
                <a:solidFill>
                  <a:srgbClr val="0070C0"/>
                </a:solidFill>
              </a:rPr>
              <a:t>三种常见会话管理方式</a:t>
            </a:r>
            <a:endParaRPr lang="zh-CN" altLang="en-US" sz="2800" b="1">
              <a:solidFill>
                <a:srgbClr val="0070C0"/>
              </a:solidFill>
              <a:sym typeface="+mn-ea"/>
            </a:endParaRPr>
          </a:p>
        </p:txBody>
      </p:sp>
      <p:sp>
        <p:nvSpPr>
          <p:cNvPr id="3" name="文本框 2"/>
          <p:cNvSpPr txBox="1"/>
          <p:nvPr/>
        </p:nvSpPr>
        <p:spPr>
          <a:xfrm>
            <a:off x="408940" y="1471930"/>
            <a:ext cx="8130540" cy="4246245"/>
          </a:xfrm>
          <a:prstGeom prst="rect">
            <a:avLst/>
          </a:prstGeom>
          <a:noFill/>
        </p:spPr>
        <p:txBody>
          <a:bodyPr wrap="square" rtlCol="0">
            <a:spAutoFit/>
          </a:bodyPr>
          <a:lstStyle/>
          <a:p>
            <a:pPr algn="just">
              <a:lnSpc>
                <a:spcPct val="150000"/>
              </a:lnSpc>
            </a:pPr>
            <a:r>
              <a:rPr lang="en-US" altLang="zh-CN" b="1">
                <a:sym typeface="+mn-ea"/>
              </a:rPr>
              <a:t>1</a:t>
            </a:r>
            <a:r>
              <a:rPr lang="zh-CN" altLang="en-US" b="1">
                <a:sym typeface="+mn-ea"/>
              </a:rPr>
              <a:t>、</a:t>
            </a:r>
            <a:r>
              <a:rPr lang="en-US" altLang="zh-CN" b="1">
                <a:sym typeface="+mn-ea"/>
              </a:rPr>
              <a:t>Session</a:t>
            </a:r>
            <a:endParaRPr lang="en-US" altLang="zh-CN" b="1">
              <a:solidFill>
                <a:srgbClr val="7030A0"/>
              </a:solidFill>
              <a:latin typeface="Consolas" panose="020B0609020204030204" pitchFamily="49" charset="0"/>
              <a:sym typeface="+mn-ea"/>
            </a:endParaRPr>
          </a:p>
          <a:p>
            <a:pPr algn="just">
              <a:lnSpc>
                <a:spcPct val="150000"/>
              </a:lnSpc>
            </a:pPr>
            <a:r>
              <a:rPr lang="zh-CN" altLang="en-US">
                <a:sym typeface="+mn-ea"/>
              </a:rPr>
              <a:t>         数据存储在服务器；操作简单；较安全；自动刷新过期时间；在线用户量大时会占用服务器资源；只在单一服务器中有效。</a:t>
            </a:r>
          </a:p>
          <a:p>
            <a:pPr algn="just">
              <a:lnSpc>
                <a:spcPct val="150000"/>
              </a:lnSpc>
            </a:pPr>
            <a:endParaRPr lang="en-US" altLang="zh-CN" b="1"/>
          </a:p>
          <a:p>
            <a:pPr algn="just">
              <a:lnSpc>
                <a:spcPct val="150000"/>
              </a:lnSpc>
            </a:pPr>
            <a:r>
              <a:rPr lang="en-US" altLang="zh-CN" b="1"/>
              <a:t>2</a:t>
            </a:r>
            <a:r>
              <a:rPr lang="zh-CN" altLang="en-US" b="1"/>
              <a:t>、</a:t>
            </a:r>
            <a:r>
              <a:rPr lang="en-US" altLang="zh-CN" sz="1800" b="1"/>
              <a:t>Cookie</a:t>
            </a:r>
            <a:endParaRPr lang="zh-CN" altLang="en-US" b="1"/>
          </a:p>
          <a:p>
            <a:pPr algn="just">
              <a:lnSpc>
                <a:spcPct val="150000"/>
              </a:lnSpc>
            </a:pPr>
            <a:r>
              <a:rPr lang="zh-CN" altLang="en-US"/>
              <a:t>         数据存储在客户端；较不安全，需要加密处理；数据大小受限。</a:t>
            </a:r>
          </a:p>
          <a:p>
            <a:pPr algn="just">
              <a:lnSpc>
                <a:spcPct val="150000"/>
              </a:lnSpc>
            </a:pPr>
            <a:endParaRPr lang="en-US" altLang="zh-CN"/>
          </a:p>
          <a:p>
            <a:pPr algn="just">
              <a:lnSpc>
                <a:spcPct val="150000"/>
              </a:lnSpc>
            </a:pPr>
            <a:r>
              <a:rPr lang="en-US" altLang="zh-CN" b="1"/>
              <a:t>3</a:t>
            </a:r>
            <a:r>
              <a:rPr lang="zh-CN" altLang="en-US" b="1"/>
              <a:t>、</a:t>
            </a:r>
            <a:r>
              <a:rPr lang="en-US" altLang="zh-CN" sz="1800" b="1"/>
              <a:t>Token</a:t>
            </a:r>
            <a:endParaRPr lang="en-US" altLang="zh-CN" b="1"/>
          </a:p>
          <a:p>
            <a:pPr algn="just">
              <a:lnSpc>
                <a:spcPct val="150000"/>
              </a:lnSpc>
            </a:pPr>
            <a:r>
              <a:rPr lang="zh-CN" altLang="en-US"/>
              <a:t>         数据存储在服务器缓存或数据库中，</a:t>
            </a:r>
            <a:r>
              <a:rPr lang="en-US" altLang="zh-CN"/>
              <a:t>token</a:t>
            </a:r>
            <a:r>
              <a:rPr lang="zh-CN" altLang="en-US"/>
              <a:t>串通过</a:t>
            </a:r>
            <a:r>
              <a:rPr lang="en-US" altLang="zh-CN"/>
              <a:t>URL</a:t>
            </a:r>
            <a:r>
              <a:rPr lang="zh-CN" altLang="en-US"/>
              <a:t>或</a:t>
            </a:r>
            <a:r>
              <a:rPr lang="en-US" altLang="zh-CN"/>
              <a:t>Header</a:t>
            </a:r>
            <a:r>
              <a:rPr lang="zh-CN" altLang="en-US"/>
              <a:t>传递；更安全；</a:t>
            </a:r>
            <a:r>
              <a:rPr lang="zh-CN"/>
              <a:t>仅适用于纯接口的</a:t>
            </a:r>
            <a:r>
              <a:rPr lang="en-US" altLang="zh-CN"/>
              <a:t>Web</a:t>
            </a:r>
            <a:r>
              <a:rPr lang="zh-CN" altLang="en-US"/>
              <a:t>应用。</a:t>
            </a:r>
          </a:p>
        </p:txBody>
      </p:sp>
      <p:sp>
        <p:nvSpPr>
          <p:cNvPr id="5" name="文本框 4"/>
          <p:cNvSpPr txBox="1"/>
          <p:nvPr/>
        </p:nvSpPr>
        <p:spPr>
          <a:xfrm>
            <a:off x="408305" y="6049010"/>
            <a:ext cx="8130540" cy="306705"/>
          </a:xfrm>
          <a:prstGeom prst="rect">
            <a:avLst/>
          </a:prstGeom>
          <a:noFill/>
        </p:spPr>
        <p:txBody>
          <a:bodyPr wrap="square" rtlCol="0">
            <a:spAutoFit/>
          </a:bodyPr>
          <a:lstStyle/>
          <a:p>
            <a:r>
              <a:rPr lang="en-US" altLang="zh-CN" sz="1400" i="1">
                <a:solidFill>
                  <a:schemeClr val="tx1">
                    <a:lumMod val="50000"/>
                    <a:lumOff val="50000"/>
                  </a:schemeClr>
                </a:solidFill>
              </a:rPr>
              <a:t>ps</a:t>
            </a:r>
            <a:r>
              <a:rPr lang="zh-CN" altLang="en-US" sz="1400" i="1">
                <a:solidFill>
                  <a:schemeClr val="tx1">
                    <a:lumMod val="50000"/>
                    <a:lumOff val="50000"/>
                  </a:schemeClr>
                </a:solidFill>
              </a:rPr>
              <a:t>：这三种会话管理方式的代码都写在后端文件里</a:t>
            </a:r>
          </a:p>
        </p:txBody>
      </p:sp>
      <p:sp>
        <p:nvSpPr>
          <p:cNvPr id="6" name="文本框 5">
            <a:extLst>
              <a:ext uri="{FF2B5EF4-FFF2-40B4-BE49-F238E27FC236}">
                <a16:creationId xmlns:a16="http://schemas.microsoft.com/office/drawing/2014/main" id="{2D39786C-92C3-4F3D-A422-13AC02769E56}"/>
              </a:ext>
            </a:extLst>
          </p:cNvPr>
          <p:cNvSpPr txBox="1"/>
          <p:nvPr/>
        </p:nvSpPr>
        <p:spPr>
          <a:xfrm>
            <a:off x="7186083" y="522458"/>
            <a:ext cx="1353397"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a:t>概念篇</a:t>
            </a:r>
          </a:p>
        </p:txBody>
      </p:sp>
    </p:spTree>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会话管理</a:t>
            </a:r>
          </a:p>
        </p:txBody>
      </p:sp>
      <p:sp>
        <p:nvSpPr>
          <p:cNvPr id="17" name="文本框 16"/>
          <p:cNvSpPr txBox="1"/>
          <p:nvPr/>
        </p:nvSpPr>
        <p:spPr>
          <a:xfrm>
            <a:off x="408305" y="875665"/>
            <a:ext cx="8131175" cy="521970"/>
          </a:xfrm>
          <a:prstGeom prst="rect">
            <a:avLst/>
          </a:prstGeom>
          <a:noFill/>
        </p:spPr>
        <p:txBody>
          <a:bodyPr wrap="square" rtlCol="0">
            <a:spAutoFit/>
          </a:bodyPr>
          <a:lstStyle/>
          <a:p>
            <a:r>
              <a:rPr lang="en-US" altLang="zh-CN" sz="2800" b="1">
                <a:solidFill>
                  <a:srgbClr val="0070C0"/>
                </a:solidFill>
              </a:rPr>
              <a:t>Session</a:t>
            </a:r>
            <a:endParaRPr lang="en-US" altLang="zh-CN" sz="2800" b="1">
              <a:solidFill>
                <a:srgbClr val="0070C0"/>
              </a:solidFill>
              <a:sym typeface="+mn-ea"/>
            </a:endParaRPr>
          </a:p>
        </p:txBody>
      </p:sp>
      <p:sp>
        <p:nvSpPr>
          <p:cNvPr id="3" name="文本框 2"/>
          <p:cNvSpPr txBox="1"/>
          <p:nvPr/>
        </p:nvSpPr>
        <p:spPr>
          <a:xfrm>
            <a:off x="408940" y="1388110"/>
            <a:ext cx="8130540" cy="2861310"/>
          </a:xfrm>
          <a:prstGeom prst="rect">
            <a:avLst/>
          </a:prstGeom>
          <a:noFill/>
        </p:spPr>
        <p:txBody>
          <a:bodyPr wrap="square" rtlCol="0">
            <a:spAutoFit/>
          </a:bodyPr>
          <a:lstStyle/>
          <a:p>
            <a:pPr algn="just">
              <a:lnSpc>
                <a:spcPct val="150000"/>
              </a:lnSpc>
            </a:pPr>
            <a:r>
              <a:rPr lang="zh-CN" b="1">
                <a:sym typeface="+mn-ea"/>
              </a:rPr>
              <a:t>设置</a:t>
            </a:r>
            <a:r>
              <a:rPr lang="en-US" altLang="zh-CN" b="1">
                <a:sym typeface="+mn-ea"/>
              </a:rPr>
              <a:t>Session</a:t>
            </a:r>
            <a:r>
              <a:rPr lang="zh-CN" altLang="en-US" b="1">
                <a:sym typeface="+mn-ea"/>
              </a:rPr>
              <a:t>并存入数据：</a:t>
            </a:r>
          </a:p>
          <a:p>
            <a:pPr algn="just">
              <a:lnSpc>
                <a:spcPct val="150000"/>
              </a:lnSpc>
            </a:pPr>
            <a:r>
              <a:rPr lang="en-US" altLang="zh-CN">
                <a:latin typeface="Consolas" panose="020B0609020204030204" pitchFamily="49" charset="0"/>
              </a:rPr>
              <a:t>    Session[</a:t>
            </a:r>
            <a:r>
              <a:rPr lang="zh-CN" altLang="en-US">
                <a:solidFill>
                  <a:srgbClr val="C00000"/>
                </a:solidFill>
                <a:latin typeface="Consolas" panose="020B0609020204030204" pitchFamily="49" charset="0"/>
              </a:rPr>
              <a:t>名称</a:t>
            </a:r>
            <a:r>
              <a:rPr lang="en-US" altLang="zh-CN">
                <a:latin typeface="Consolas" panose="020B0609020204030204" pitchFamily="49" charset="0"/>
              </a:rPr>
              <a:t>] = </a:t>
            </a:r>
            <a:r>
              <a:rPr lang="zh-CN" altLang="en-US">
                <a:solidFill>
                  <a:srgbClr val="C00000"/>
                </a:solidFill>
                <a:latin typeface="Consolas" panose="020B0609020204030204" pitchFamily="49" charset="0"/>
              </a:rPr>
              <a:t>要存在Session里的内容</a:t>
            </a:r>
            <a:r>
              <a:rPr lang="en-US" altLang="zh-CN">
                <a:latin typeface="Consolas" panose="020B0609020204030204" pitchFamily="49" charset="0"/>
              </a:rPr>
              <a:t>;</a:t>
            </a:r>
          </a:p>
          <a:p>
            <a:pPr algn="just">
              <a:lnSpc>
                <a:spcPct val="150000"/>
              </a:lnSpc>
            </a:pPr>
            <a:endParaRPr lang="zh-CN" sz="600" b="1"/>
          </a:p>
          <a:p>
            <a:pPr algn="just">
              <a:lnSpc>
                <a:spcPct val="150000"/>
              </a:lnSpc>
            </a:pPr>
            <a:r>
              <a:rPr lang="zh-CN" b="1"/>
              <a:t>判断Session是否存在：</a:t>
            </a:r>
            <a:endParaRPr lang="zh-CN" altLang="en-US">
              <a:latin typeface="Consolas" panose="020B0609020204030204" pitchFamily="49" charset="0"/>
            </a:endParaRPr>
          </a:p>
          <a:p>
            <a:pPr algn="just">
              <a:lnSpc>
                <a:spcPct val="150000"/>
              </a:lnSpc>
            </a:pPr>
            <a:r>
              <a:rPr lang="zh-CN" altLang="en-US">
                <a:latin typeface="Consolas" panose="020B0609020204030204" pitchFamily="49" charset="0"/>
              </a:rPr>
              <a:t>    </a:t>
            </a:r>
            <a:r>
              <a:rPr lang="en-US" altLang="zh-CN">
                <a:solidFill>
                  <a:srgbClr val="0070C0"/>
                </a:solidFill>
                <a:latin typeface="Consolas" panose="020B0609020204030204" pitchFamily="49" charset="0"/>
              </a:rPr>
              <a:t>if </a:t>
            </a:r>
            <a:r>
              <a:rPr lang="en-US" altLang="zh-CN">
                <a:latin typeface="Consolas" panose="020B0609020204030204" pitchFamily="49" charset="0"/>
              </a:rPr>
              <a:t>(Session[</a:t>
            </a:r>
            <a:r>
              <a:rPr lang="zh-CN" altLang="en-US">
                <a:solidFill>
                  <a:srgbClr val="C00000"/>
                </a:solidFill>
                <a:latin typeface="Consolas" panose="020B0609020204030204" pitchFamily="49" charset="0"/>
              </a:rPr>
              <a:t>名称</a:t>
            </a:r>
            <a:r>
              <a:rPr lang="en-US" altLang="zh-CN">
                <a:latin typeface="Consolas" panose="020B0609020204030204" pitchFamily="49" charset="0"/>
              </a:rPr>
              <a:t>] == </a:t>
            </a:r>
            <a:r>
              <a:rPr lang="en-US" altLang="zh-CN">
                <a:solidFill>
                  <a:srgbClr val="0070C0"/>
                </a:solidFill>
                <a:latin typeface="Consolas" panose="020B0609020204030204" pitchFamily="49" charset="0"/>
              </a:rPr>
              <a:t>null</a:t>
            </a:r>
            <a:r>
              <a:rPr lang="en-US" altLang="zh-CN">
                <a:latin typeface="Consolas" panose="020B0609020204030204" pitchFamily="49" charset="0"/>
              </a:rPr>
              <a:t>)</a:t>
            </a:r>
          </a:p>
          <a:p>
            <a:pPr algn="just">
              <a:lnSpc>
                <a:spcPct val="150000"/>
              </a:lnSpc>
            </a:pPr>
            <a:endParaRPr lang="en-US" altLang="zh-CN" sz="600">
              <a:latin typeface="Consolas" panose="020B0609020204030204" pitchFamily="49" charset="0"/>
            </a:endParaRPr>
          </a:p>
          <a:p>
            <a:pPr algn="just">
              <a:lnSpc>
                <a:spcPct val="150000"/>
              </a:lnSpc>
            </a:pPr>
            <a:r>
              <a:rPr lang="zh-CN" b="1"/>
              <a:t>获取</a:t>
            </a:r>
            <a:r>
              <a:rPr lang="en-US" altLang="zh-CN" b="1"/>
              <a:t>Session</a:t>
            </a:r>
            <a:r>
              <a:rPr lang="zh-CN" altLang="en-US" b="1"/>
              <a:t>数据：</a:t>
            </a:r>
          </a:p>
          <a:p>
            <a:pPr algn="just">
              <a:lnSpc>
                <a:spcPct val="150000"/>
              </a:lnSpc>
            </a:pPr>
            <a:r>
              <a:rPr lang="en-US" altLang="zh-CN">
                <a:latin typeface="Consolas" panose="020B0609020204030204" pitchFamily="49" charset="0"/>
              </a:rPr>
              <a:t>    </a:t>
            </a:r>
            <a:r>
              <a:rPr lang="en-US" altLang="zh-CN">
                <a:solidFill>
                  <a:srgbClr val="0070C0"/>
                </a:solidFill>
                <a:latin typeface="Consolas" panose="020B0609020204030204" pitchFamily="49" charset="0"/>
              </a:rPr>
              <a:t>string </a:t>
            </a:r>
            <a:r>
              <a:rPr lang="en-US" altLang="zh-CN">
                <a:latin typeface="Consolas" panose="020B0609020204030204" pitchFamily="49" charset="0"/>
              </a:rPr>
              <a:t>Values = Session[</a:t>
            </a:r>
            <a:r>
              <a:rPr lang="zh-CN" altLang="en-US">
                <a:solidFill>
                  <a:srgbClr val="C00000"/>
                </a:solidFill>
                <a:latin typeface="Consolas" panose="020B0609020204030204" pitchFamily="49" charset="0"/>
              </a:rPr>
              <a:t>名称</a:t>
            </a:r>
            <a:r>
              <a:rPr lang="en-US" altLang="zh-CN">
                <a:latin typeface="Consolas" panose="020B0609020204030204" pitchFamily="49" charset="0"/>
              </a:rPr>
              <a:t>].</a:t>
            </a:r>
            <a:r>
              <a:rPr lang="en-US" altLang="zh-CN">
                <a:solidFill>
                  <a:srgbClr val="0070C0"/>
                </a:solidFill>
                <a:latin typeface="Consolas" panose="020B0609020204030204" pitchFamily="49" charset="0"/>
              </a:rPr>
              <a:t>ToString</a:t>
            </a:r>
            <a:r>
              <a:rPr lang="en-US" altLang="zh-CN">
                <a:latin typeface="Consolas" panose="020B0609020204030204" pitchFamily="49" charset="0"/>
              </a:rPr>
              <a:t>();</a:t>
            </a:r>
            <a:endParaRPr lang="zh-CN" altLang="en-US"/>
          </a:p>
        </p:txBody>
      </p:sp>
      <p:grpSp>
        <p:nvGrpSpPr>
          <p:cNvPr id="6" name="组合 5"/>
          <p:cNvGrpSpPr/>
          <p:nvPr/>
        </p:nvGrpSpPr>
        <p:grpSpPr>
          <a:xfrm>
            <a:off x="408305" y="4376420"/>
            <a:ext cx="8131175" cy="2028825"/>
            <a:chOff x="643" y="6892"/>
            <a:chExt cx="12805" cy="3195"/>
          </a:xfrm>
        </p:grpSpPr>
        <p:pic>
          <p:nvPicPr>
            <p:cNvPr id="4" name="图片 3"/>
            <p:cNvPicPr>
              <a:picLocks noChangeAspect="1"/>
            </p:cNvPicPr>
            <p:nvPr/>
          </p:nvPicPr>
          <p:blipFill>
            <a:blip r:embed="rId4"/>
            <a:srcRect r="6847"/>
            <a:stretch>
              <a:fillRect/>
            </a:stretch>
          </p:blipFill>
          <p:spPr>
            <a:xfrm>
              <a:off x="643" y="6892"/>
              <a:ext cx="12805" cy="3195"/>
            </a:xfrm>
            <a:prstGeom prst="rect">
              <a:avLst/>
            </a:prstGeom>
          </p:spPr>
        </p:pic>
        <p:sp>
          <p:nvSpPr>
            <p:cNvPr id="5" name="文本框 4"/>
            <p:cNvSpPr txBox="1"/>
            <p:nvPr/>
          </p:nvSpPr>
          <p:spPr>
            <a:xfrm>
              <a:off x="6388" y="7070"/>
              <a:ext cx="7060" cy="725"/>
            </a:xfrm>
            <a:prstGeom prst="rect">
              <a:avLst/>
            </a:prstGeom>
            <a:noFill/>
          </p:spPr>
          <p:txBody>
            <a:bodyPr wrap="square" rtlCol="0">
              <a:spAutoFit/>
            </a:bodyPr>
            <a:lstStyle/>
            <a:p>
              <a:pPr algn="ctr"/>
              <a:r>
                <a:rPr lang="en-US" altLang="zh-CN" sz="2400">
                  <a:solidFill>
                    <a:srgbClr val="FFFF00"/>
                  </a:solidFill>
                  <a:effectLst>
                    <a:reflection blurRad="6350" stA="53000" endA="300" endPos="35500" dir="5400000" sy="-90000" algn="bl" rotWithShape="0"/>
                  </a:effectLst>
                  <a:latin typeface="华文隶书" panose="02010800040101010101" charset="-122"/>
                  <a:ea typeface="华文隶书" panose="02010800040101010101" charset="-122"/>
                </a:rPr>
                <a:t>Session</a:t>
              </a:r>
              <a:r>
                <a:rPr lang="zh-CN" altLang="en-US" sz="2400">
                  <a:solidFill>
                    <a:srgbClr val="FFFF00"/>
                  </a:solidFill>
                  <a:effectLst>
                    <a:reflection blurRad="6350" stA="53000" endA="300" endPos="35500" dir="5400000" sy="-90000" algn="bl" rotWithShape="0"/>
                  </a:effectLst>
                  <a:latin typeface="华文行楷" panose="02010800040101010101" charset="-122"/>
                  <a:ea typeface="华文行楷" panose="02010800040101010101" charset="-122"/>
                </a:rPr>
                <a:t>的作用域是整个网站！</a:t>
              </a:r>
            </a:p>
          </p:txBody>
        </p:sp>
      </p:grpSp>
      <p:sp>
        <p:nvSpPr>
          <p:cNvPr id="8" name="文本框 7">
            <a:extLst>
              <a:ext uri="{FF2B5EF4-FFF2-40B4-BE49-F238E27FC236}">
                <a16:creationId xmlns:a16="http://schemas.microsoft.com/office/drawing/2014/main" id="{99C61ACA-970C-4729-9521-31F29B7ED603}"/>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会话管理</a:t>
            </a:r>
          </a:p>
        </p:txBody>
      </p:sp>
      <p:sp>
        <p:nvSpPr>
          <p:cNvPr id="17" name="文本框 16"/>
          <p:cNvSpPr txBox="1"/>
          <p:nvPr/>
        </p:nvSpPr>
        <p:spPr>
          <a:xfrm>
            <a:off x="408305" y="875665"/>
            <a:ext cx="8131175" cy="521970"/>
          </a:xfrm>
          <a:prstGeom prst="rect">
            <a:avLst/>
          </a:prstGeom>
          <a:noFill/>
        </p:spPr>
        <p:txBody>
          <a:bodyPr wrap="square" rtlCol="0">
            <a:spAutoFit/>
          </a:bodyPr>
          <a:lstStyle/>
          <a:p>
            <a:r>
              <a:rPr lang="zh-CN" altLang="en-US" sz="2800" b="1">
                <a:solidFill>
                  <a:srgbClr val="0070C0"/>
                </a:solidFill>
                <a:sym typeface="+mn-ea"/>
              </a:rPr>
              <a:t>会话管理实例</a:t>
            </a:r>
          </a:p>
        </p:txBody>
      </p:sp>
      <p:grpSp>
        <p:nvGrpSpPr>
          <p:cNvPr id="21" name="组合 20"/>
          <p:cNvGrpSpPr/>
          <p:nvPr/>
        </p:nvGrpSpPr>
        <p:grpSpPr>
          <a:xfrm>
            <a:off x="408940" y="1388110"/>
            <a:ext cx="8131175" cy="5180330"/>
            <a:chOff x="644" y="2186"/>
            <a:chExt cx="12805" cy="8158"/>
          </a:xfrm>
        </p:grpSpPr>
        <p:pic>
          <p:nvPicPr>
            <p:cNvPr id="20" name="图片 19"/>
            <p:cNvPicPr>
              <a:picLocks noChangeAspect="1"/>
            </p:cNvPicPr>
            <p:nvPr/>
          </p:nvPicPr>
          <p:blipFill>
            <a:blip r:embed="rId4"/>
            <a:srcRect r="4377"/>
            <a:stretch>
              <a:fillRect/>
            </a:stretch>
          </p:blipFill>
          <p:spPr>
            <a:xfrm>
              <a:off x="795" y="6474"/>
              <a:ext cx="12654" cy="3870"/>
            </a:xfrm>
            <a:prstGeom prst="rect">
              <a:avLst/>
            </a:prstGeom>
          </p:spPr>
        </p:pic>
        <p:grpSp>
          <p:nvGrpSpPr>
            <p:cNvPr id="19" name="组合 18"/>
            <p:cNvGrpSpPr/>
            <p:nvPr/>
          </p:nvGrpSpPr>
          <p:grpSpPr>
            <a:xfrm>
              <a:off x="644" y="2186"/>
              <a:ext cx="12805" cy="6142"/>
              <a:chOff x="644" y="2186"/>
              <a:chExt cx="12805" cy="6142"/>
            </a:xfrm>
          </p:grpSpPr>
          <p:sp>
            <p:nvSpPr>
              <p:cNvPr id="3" name="文本框 2"/>
              <p:cNvSpPr txBox="1"/>
              <p:nvPr/>
            </p:nvSpPr>
            <p:spPr>
              <a:xfrm>
                <a:off x="644" y="2186"/>
                <a:ext cx="12804" cy="798"/>
              </a:xfrm>
              <a:prstGeom prst="rect">
                <a:avLst/>
              </a:prstGeom>
              <a:noFill/>
            </p:spPr>
            <p:txBody>
              <a:bodyPr wrap="square" rtlCol="0">
                <a:spAutoFit/>
              </a:bodyPr>
              <a:lstStyle/>
              <a:p>
                <a:pPr algn="just">
                  <a:lnSpc>
                    <a:spcPct val="150000"/>
                  </a:lnSpc>
                </a:pPr>
                <a:r>
                  <a:rPr lang="zh-CN">
                    <a:sym typeface="+mn-ea"/>
                  </a:rPr>
                  <a:t>登录页面（登录验证成功后）：</a:t>
                </a:r>
                <a:endParaRPr lang="zh-CN" altLang="en-US"/>
              </a:p>
            </p:txBody>
          </p:sp>
          <p:sp>
            <p:nvSpPr>
              <p:cNvPr id="6" name="文本框 5"/>
              <p:cNvSpPr txBox="1"/>
              <p:nvPr/>
            </p:nvSpPr>
            <p:spPr>
              <a:xfrm>
                <a:off x="645" y="5718"/>
                <a:ext cx="12804" cy="798"/>
              </a:xfrm>
              <a:prstGeom prst="rect">
                <a:avLst/>
              </a:prstGeom>
              <a:noFill/>
            </p:spPr>
            <p:txBody>
              <a:bodyPr wrap="square" rtlCol="0">
                <a:spAutoFit/>
              </a:bodyPr>
              <a:lstStyle/>
              <a:p>
                <a:pPr algn="just">
                  <a:lnSpc>
                    <a:spcPct val="150000"/>
                  </a:lnSpc>
                </a:pPr>
                <a:r>
                  <a:rPr lang="zh-CN">
                    <a:sym typeface="+mn-ea"/>
                  </a:rPr>
                  <a:t>用户信息页面（页面加载事件里）：</a:t>
                </a:r>
                <a:endParaRPr lang="zh-CN" altLang="en-US"/>
              </a:p>
            </p:txBody>
          </p:sp>
          <p:pic>
            <p:nvPicPr>
              <p:cNvPr id="9" name="图片 8"/>
              <p:cNvPicPr>
                <a:picLocks noChangeAspect="1"/>
              </p:cNvPicPr>
              <p:nvPr/>
            </p:nvPicPr>
            <p:blipFill>
              <a:blip r:embed="rId5"/>
              <a:stretch>
                <a:fillRect/>
              </a:stretch>
            </p:blipFill>
            <p:spPr>
              <a:xfrm>
                <a:off x="795" y="2984"/>
                <a:ext cx="12654" cy="2610"/>
              </a:xfrm>
              <a:prstGeom prst="rect">
                <a:avLst/>
              </a:prstGeom>
            </p:spPr>
          </p:pic>
          <p:grpSp>
            <p:nvGrpSpPr>
              <p:cNvPr id="18" name="组合 17"/>
              <p:cNvGrpSpPr/>
              <p:nvPr/>
            </p:nvGrpSpPr>
            <p:grpSpPr>
              <a:xfrm>
                <a:off x="1748" y="5203"/>
                <a:ext cx="3377" cy="3125"/>
                <a:chOff x="1748" y="5203"/>
                <a:chExt cx="3377" cy="3125"/>
              </a:xfrm>
            </p:grpSpPr>
            <p:sp>
              <p:nvSpPr>
                <p:cNvPr id="11" name="矩形 10"/>
                <p:cNvSpPr/>
                <p:nvPr/>
              </p:nvSpPr>
              <p:spPr>
                <a:xfrm>
                  <a:off x="1748" y="5203"/>
                  <a:ext cx="933" cy="321"/>
                </a:xfrm>
                <a:prstGeom prst="rect">
                  <a:avLst/>
                </a:prstGeom>
                <a:noFill/>
                <a:ln w="19050">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08" y="6808"/>
                  <a:ext cx="933" cy="321"/>
                </a:xfrm>
                <a:prstGeom prst="rect">
                  <a:avLst/>
                </a:prstGeom>
                <a:noFill/>
                <a:ln w="19050">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93" y="8008"/>
                  <a:ext cx="933" cy="321"/>
                </a:xfrm>
                <a:prstGeom prst="rect">
                  <a:avLst/>
                </a:prstGeom>
                <a:noFill/>
                <a:ln w="19050">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endCxn id="13" idx="0"/>
                </p:cNvCxnSpPr>
                <p:nvPr/>
              </p:nvCxnSpPr>
              <p:spPr>
                <a:xfrm>
                  <a:off x="2215" y="5524"/>
                  <a:ext cx="2445" cy="2484"/>
                </a:xfrm>
                <a:prstGeom prst="straightConnector1">
                  <a:avLst/>
                </a:prstGeom>
                <a:ln>
                  <a:solidFill>
                    <a:srgbClr val="FF0000"/>
                  </a:solidFill>
                  <a:prstDash val="sysDash"/>
                  <a:tailEnd type="arrow" w="med" len="med"/>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a:endCxn id="12" idx="0"/>
                </p:cNvCxnSpPr>
                <p:nvPr/>
              </p:nvCxnSpPr>
              <p:spPr>
                <a:xfrm>
                  <a:off x="2212" y="5556"/>
                  <a:ext cx="363" cy="1252"/>
                </a:xfrm>
                <a:prstGeom prst="straightConnector1">
                  <a:avLst/>
                </a:prstGeom>
                <a:ln>
                  <a:solidFill>
                    <a:srgbClr val="FF0000"/>
                  </a:solidFill>
                  <a:prstDash val="sysDash"/>
                  <a:tailEnd type="arrow" w="med" len="med"/>
                </a:ln>
              </p:spPr>
              <p:style>
                <a:lnRef idx="3">
                  <a:schemeClr val="accent2"/>
                </a:lnRef>
                <a:fillRef idx="0">
                  <a:schemeClr val="accent2"/>
                </a:fillRef>
                <a:effectRef idx="2">
                  <a:schemeClr val="accent2"/>
                </a:effectRef>
                <a:fontRef idx="minor">
                  <a:schemeClr val="tx1"/>
                </a:fontRef>
              </p:style>
            </p:cxnSp>
          </p:grpSp>
        </p:grpSp>
      </p:grpSp>
    </p:spTree>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会话管理</a:t>
            </a:r>
          </a:p>
        </p:txBody>
      </p:sp>
      <p:grpSp>
        <p:nvGrpSpPr>
          <p:cNvPr id="14" name="组合 13"/>
          <p:cNvGrpSpPr/>
          <p:nvPr/>
        </p:nvGrpSpPr>
        <p:grpSpPr>
          <a:xfrm>
            <a:off x="408305" y="875665"/>
            <a:ext cx="8131175" cy="3425825"/>
            <a:chOff x="643" y="1379"/>
            <a:chExt cx="12805" cy="5395"/>
          </a:xfrm>
        </p:grpSpPr>
        <p:sp>
          <p:nvSpPr>
            <p:cNvPr id="17" name="文本框 16"/>
            <p:cNvSpPr txBox="1"/>
            <p:nvPr/>
          </p:nvSpPr>
          <p:spPr>
            <a:xfrm>
              <a:off x="643" y="1379"/>
              <a:ext cx="12805" cy="822"/>
            </a:xfrm>
            <a:prstGeom prst="rect">
              <a:avLst/>
            </a:prstGeom>
            <a:noFill/>
          </p:spPr>
          <p:txBody>
            <a:bodyPr wrap="square" rtlCol="0">
              <a:spAutoFit/>
            </a:bodyPr>
            <a:lstStyle/>
            <a:p>
              <a:r>
                <a:rPr lang="zh-CN" altLang="en-US" sz="2800" b="1">
                  <a:solidFill>
                    <a:srgbClr val="0070C0"/>
                  </a:solidFill>
                  <a:sym typeface="+mn-ea"/>
                </a:rPr>
                <a:t>自动登录</a:t>
              </a:r>
            </a:p>
          </p:txBody>
        </p:sp>
        <p:sp>
          <p:nvSpPr>
            <p:cNvPr id="3" name="文本框 2"/>
            <p:cNvSpPr txBox="1"/>
            <p:nvPr/>
          </p:nvSpPr>
          <p:spPr>
            <a:xfrm>
              <a:off x="644" y="1926"/>
              <a:ext cx="12804" cy="1452"/>
            </a:xfrm>
            <a:prstGeom prst="rect">
              <a:avLst/>
            </a:prstGeom>
            <a:noFill/>
          </p:spPr>
          <p:txBody>
            <a:bodyPr wrap="square" rtlCol="0">
              <a:spAutoFit/>
            </a:bodyPr>
            <a:lstStyle/>
            <a:p>
              <a:pPr algn="just">
                <a:lnSpc>
                  <a:spcPct val="150000"/>
                </a:lnSpc>
              </a:pPr>
              <a:r>
                <a:rPr lang="zh-CN" altLang="en-US"/>
                <a:t>如果用户在近期登录过，则下一次再打开网站的时，不需要填写帐号和密码重新登录，而是直接进入用户信息页面。</a:t>
              </a:r>
            </a:p>
          </p:txBody>
        </p:sp>
        <p:grpSp>
          <p:nvGrpSpPr>
            <p:cNvPr id="7" name="组合 6"/>
            <p:cNvGrpSpPr/>
            <p:nvPr/>
          </p:nvGrpSpPr>
          <p:grpSpPr>
            <a:xfrm>
              <a:off x="792" y="3338"/>
              <a:ext cx="12508" cy="3437"/>
              <a:chOff x="792" y="5140"/>
              <a:chExt cx="12508" cy="3644"/>
            </a:xfrm>
          </p:grpSpPr>
          <p:pic>
            <p:nvPicPr>
              <p:cNvPr id="4" name="图片 3"/>
              <p:cNvPicPr>
                <a:picLocks noChangeAspect="1"/>
              </p:cNvPicPr>
              <p:nvPr/>
            </p:nvPicPr>
            <p:blipFill>
              <a:blip r:embed="rId4"/>
              <a:srcRect r="13544"/>
              <a:stretch>
                <a:fillRect/>
              </a:stretch>
            </p:blipFill>
            <p:spPr>
              <a:xfrm>
                <a:off x="792" y="5140"/>
                <a:ext cx="12509" cy="3645"/>
              </a:xfrm>
              <a:prstGeom prst="rect">
                <a:avLst/>
              </a:prstGeom>
            </p:spPr>
          </p:pic>
          <p:sp>
            <p:nvSpPr>
              <p:cNvPr id="12" name="矩形 11"/>
              <p:cNvSpPr/>
              <p:nvPr/>
            </p:nvSpPr>
            <p:spPr>
              <a:xfrm>
                <a:off x="2990" y="6640"/>
                <a:ext cx="933" cy="321"/>
              </a:xfrm>
              <a:prstGeom prst="rect">
                <a:avLst/>
              </a:prstGeom>
              <a:noFill/>
              <a:ln w="19050">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 name="组合 14"/>
          <p:cNvGrpSpPr/>
          <p:nvPr/>
        </p:nvGrpSpPr>
        <p:grpSpPr>
          <a:xfrm>
            <a:off x="408305" y="4436110"/>
            <a:ext cx="8131810" cy="2070100"/>
            <a:chOff x="643" y="6986"/>
            <a:chExt cx="12806" cy="3260"/>
          </a:xfrm>
        </p:grpSpPr>
        <p:sp>
          <p:nvSpPr>
            <p:cNvPr id="5" name="文本框 4"/>
            <p:cNvSpPr txBox="1"/>
            <p:nvPr/>
          </p:nvSpPr>
          <p:spPr>
            <a:xfrm>
              <a:off x="643" y="6986"/>
              <a:ext cx="12805" cy="822"/>
            </a:xfrm>
            <a:prstGeom prst="rect">
              <a:avLst/>
            </a:prstGeom>
            <a:noFill/>
          </p:spPr>
          <p:txBody>
            <a:bodyPr wrap="square" rtlCol="0">
              <a:spAutoFit/>
            </a:bodyPr>
            <a:lstStyle/>
            <a:p>
              <a:r>
                <a:rPr lang="zh-CN" altLang="en-US" sz="2800" b="1">
                  <a:solidFill>
                    <a:srgbClr val="0070C0"/>
                  </a:solidFill>
                  <a:sym typeface="+mn-ea"/>
                </a:rPr>
                <a:t>退出登录</a:t>
              </a:r>
            </a:p>
          </p:txBody>
        </p:sp>
        <p:sp>
          <p:nvSpPr>
            <p:cNvPr id="6" name="文本框 5"/>
            <p:cNvSpPr txBox="1"/>
            <p:nvPr/>
          </p:nvSpPr>
          <p:spPr>
            <a:xfrm>
              <a:off x="645" y="7512"/>
              <a:ext cx="12804" cy="798"/>
            </a:xfrm>
            <a:prstGeom prst="rect">
              <a:avLst/>
            </a:prstGeom>
            <a:noFill/>
          </p:spPr>
          <p:txBody>
            <a:bodyPr wrap="square" rtlCol="0">
              <a:spAutoFit/>
            </a:bodyPr>
            <a:lstStyle/>
            <a:p>
              <a:pPr algn="just">
                <a:lnSpc>
                  <a:spcPct val="150000"/>
                </a:lnSpc>
              </a:pPr>
              <a:r>
                <a:rPr lang="zh-CN"/>
                <a:t>退出登录的过程其实就是后端销毁</a:t>
              </a:r>
              <a:r>
                <a:rPr lang="en-US" altLang="zh-CN"/>
                <a:t>Session</a:t>
              </a:r>
              <a:r>
                <a:rPr lang="zh-CN" altLang="en-US"/>
                <a:t>会话的过程。</a:t>
              </a:r>
            </a:p>
          </p:txBody>
        </p:sp>
        <p:grpSp>
          <p:nvGrpSpPr>
            <p:cNvPr id="13" name="组合 12"/>
            <p:cNvGrpSpPr/>
            <p:nvPr/>
          </p:nvGrpSpPr>
          <p:grpSpPr>
            <a:xfrm>
              <a:off x="792" y="8290"/>
              <a:ext cx="12508" cy="1956"/>
              <a:chOff x="792" y="8290"/>
              <a:chExt cx="12508" cy="1956"/>
            </a:xfrm>
          </p:grpSpPr>
          <p:pic>
            <p:nvPicPr>
              <p:cNvPr id="9" name="图片 8"/>
              <p:cNvPicPr>
                <a:picLocks noChangeAspect="1"/>
              </p:cNvPicPr>
              <p:nvPr/>
            </p:nvPicPr>
            <p:blipFill>
              <a:blip r:embed="rId5"/>
              <a:srcRect r="4422"/>
              <a:stretch>
                <a:fillRect/>
              </a:stretch>
            </p:blipFill>
            <p:spPr>
              <a:xfrm>
                <a:off x="792" y="8290"/>
                <a:ext cx="12508" cy="1957"/>
              </a:xfrm>
              <a:prstGeom prst="rect">
                <a:avLst/>
              </a:prstGeom>
            </p:spPr>
          </p:pic>
          <p:sp>
            <p:nvSpPr>
              <p:cNvPr id="11" name="矩形 10"/>
              <p:cNvSpPr/>
              <p:nvPr/>
            </p:nvSpPr>
            <p:spPr>
              <a:xfrm>
                <a:off x="2078" y="8974"/>
                <a:ext cx="933" cy="303"/>
              </a:xfrm>
              <a:prstGeom prst="rect">
                <a:avLst/>
              </a:prstGeom>
              <a:noFill/>
              <a:ln w="19050">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a:extLst>
              <a:ext uri="{FF2B5EF4-FFF2-40B4-BE49-F238E27FC236}">
                <a16:creationId xmlns:a16="http://schemas.microsoft.com/office/drawing/2014/main" id="{0E41AA5A-A411-462C-9CEA-F94B120DBFF5}"/>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4" name="Pentagon 3"/>
          <p:cNvSpPr/>
          <p:nvPr/>
        </p:nvSpPr>
        <p:spPr>
          <a:xfrm>
            <a:off x="1005839" y="4088681"/>
            <a:ext cx="2973494" cy="627016"/>
          </a:xfrm>
          <a:prstGeom prst="homePlate">
            <a:avLst>
              <a:gd name="adj" fmla="val 2569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会话管理</a:t>
            </a:r>
          </a:p>
        </p:txBody>
      </p:sp>
      <p:sp>
        <p:nvSpPr>
          <p:cNvPr id="5" name="Pentagon 4"/>
          <p:cNvSpPr/>
          <p:nvPr/>
        </p:nvSpPr>
        <p:spPr>
          <a:xfrm>
            <a:off x="1005840" y="1267100"/>
            <a:ext cx="2973493" cy="627016"/>
          </a:xfrm>
          <a:prstGeom prst="homePlate">
            <a:avLst>
              <a:gd name="adj" fmla="val 1755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a:solidFill>
                  <a:schemeClr val="tx1"/>
                </a:solidFill>
              </a:rPr>
              <a:t>疯狂找</a:t>
            </a:r>
            <a:r>
              <a:rPr lang="en-US" altLang="zh-CN">
                <a:solidFill>
                  <a:schemeClr val="tx1"/>
                </a:solidFill>
              </a:rPr>
              <a:t>BUG</a:t>
            </a:r>
            <a:endParaRPr lang="zh-CN" altLang="en-US">
              <a:solidFill>
                <a:schemeClr val="tx1"/>
              </a:solidFill>
            </a:endParaRPr>
          </a:p>
        </p:txBody>
      </p:sp>
      <p:sp>
        <p:nvSpPr>
          <p:cNvPr id="6" name="Pentagon 5"/>
          <p:cNvSpPr/>
          <p:nvPr/>
        </p:nvSpPr>
        <p:spPr>
          <a:xfrm>
            <a:off x="1005839" y="2207627"/>
            <a:ext cx="2973493" cy="627016"/>
          </a:xfrm>
          <a:prstGeom prst="homePlate">
            <a:avLst>
              <a:gd name="adj" fmla="val 18943"/>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solidFill>
                  <a:schemeClr val="tx1"/>
                </a:solidFill>
                <a:sym typeface="+mn-ea"/>
              </a:rPr>
              <a:t>ASP.NET</a:t>
            </a:r>
            <a:r>
              <a:rPr lang="zh-CN" altLang="en-US">
                <a:solidFill>
                  <a:schemeClr val="tx1"/>
                </a:solidFill>
              </a:rPr>
              <a:t>巩固</a:t>
            </a:r>
          </a:p>
        </p:txBody>
      </p:sp>
      <p:sp>
        <p:nvSpPr>
          <p:cNvPr id="7" name="Pentagon 6"/>
          <p:cNvSpPr/>
          <p:nvPr/>
        </p:nvSpPr>
        <p:spPr>
          <a:xfrm>
            <a:off x="1005839" y="3148154"/>
            <a:ext cx="2973493" cy="627016"/>
          </a:xfrm>
          <a:prstGeom prst="homePlate">
            <a:avLst>
              <a:gd name="adj" fmla="val 18943"/>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solidFill>
                  <a:schemeClr val="tx1"/>
                </a:solidFill>
              </a:rPr>
              <a:t>SQL</a:t>
            </a:r>
            <a:r>
              <a:rPr lang="zh-CN" altLang="en-US">
                <a:solidFill>
                  <a:schemeClr val="tx1"/>
                </a:solidFill>
              </a:rPr>
              <a:t>巩固</a:t>
            </a:r>
          </a:p>
        </p:txBody>
      </p:sp>
      <p:sp>
        <p:nvSpPr>
          <p:cNvPr id="8" name="Pentagon 7"/>
          <p:cNvSpPr/>
          <p:nvPr/>
        </p:nvSpPr>
        <p:spPr>
          <a:xfrm>
            <a:off x="1005839" y="5029208"/>
            <a:ext cx="2973494" cy="627016"/>
          </a:xfrm>
          <a:prstGeom prst="homePlate">
            <a:avLst>
              <a:gd name="adj" fmla="val 32446"/>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数据绑定</a:t>
            </a:r>
          </a:p>
        </p:txBody>
      </p:sp>
      <p:sp>
        <p:nvSpPr>
          <p:cNvPr id="9" name="Snip Diagonal Corner Rectangle 8"/>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目录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4" name="Pentagon 3"/>
          <p:cNvSpPr/>
          <p:nvPr/>
        </p:nvSpPr>
        <p:spPr>
          <a:xfrm>
            <a:off x="1005839" y="4088681"/>
            <a:ext cx="2973494" cy="627016"/>
          </a:xfrm>
          <a:prstGeom prst="homePlate">
            <a:avLst>
              <a:gd name="adj" fmla="val 2569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会话管理</a:t>
            </a:r>
          </a:p>
        </p:txBody>
      </p:sp>
      <p:sp>
        <p:nvSpPr>
          <p:cNvPr id="5" name="Pentagon 4"/>
          <p:cNvSpPr/>
          <p:nvPr/>
        </p:nvSpPr>
        <p:spPr>
          <a:xfrm>
            <a:off x="1005840" y="1267100"/>
            <a:ext cx="2973493" cy="627016"/>
          </a:xfrm>
          <a:prstGeom prst="homePlate">
            <a:avLst>
              <a:gd name="adj" fmla="val 1755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疯狂找</a:t>
            </a:r>
            <a:r>
              <a:rPr lang="en-US" altLang="zh-CN">
                <a:solidFill>
                  <a:schemeClr val="tx1"/>
                </a:solidFill>
              </a:rPr>
              <a:t>BUG</a:t>
            </a:r>
            <a:endParaRPr lang="zh-CN" altLang="en-US">
              <a:solidFill>
                <a:schemeClr val="tx1"/>
              </a:solidFill>
            </a:endParaRPr>
          </a:p>
        </p:txBody>
      </p:sp>
      <p:sp>
        <p:nvSpPr>
          <p:cNvPr id="6" name="Pentagon 5"/>
          <p:cNvSpPr/>
          <p:nvPr/>
        </p:nvSpPr>
        <p:spPr>
          <a:xfrm>
            <a:off x="1005839" y="2207627"/>
            <a:ext cx="2973493" cy="627016"/>
          </a:xfrm>
          <a:prstGeom prst="homePlate">
            <a:avLst>
              <a:gd name="adj" fmla="val 18943"/>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solidFill>
                  <a:schemeClr val="tx1"/>
                </a:solidFill>
                <a:sym typeface="+mn-ea"/>
              </a:rPr>
              <a:t>ASP.NET</a:t>
            </a:r>
            <a:r>
              <a:rPr lang="zh-CN" altLang="en-US">
                <a:solidFill>
                  <a:schemeClr val="tx1"/>
                </a:solidFill>
              </a:rPr>
              <a:t>巩固</a:t>
            </a:r>
          </a:p>
        </p:txBody>
      </p:sp>
      <p:sp>
        <p:nvSpPr>
          <p:cNvPr id="7" name="Pentagon 6"/>
          <p:cNvSpPr/>
          <p:nvPr/>
        </p:nvSpPr>
        <p:spPr>
          <a:xfrm>
            <a:off x="1005839" y="3148154"/>
            <a:ext cx="2973493" cy="627016"/>
          </a:xfrm>
          <a:prstGeom prst="homePlate">
            <a:avLst>
              <a:gd name="adj" fmla="val 18943"/>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solidFill>
                  <a:schemeClr val="tx1"/>
                </a:solidFill>
              </a:rPr>
              <a:t>SQL</a:t>
            </a:r>
            <a:r>
              <a:rPr lang="zh-CN" altLang="en-US">
                <a:solidFill>
                  <a:schemeClr val="tx1"/>
                </a:solidFill>
              </a:rPr>
              <a:t>巩固</a:t>
            </a:r>
          </a:p>
        </p:txBody>
      </p:sp>
      <p:sp>
        <p:nvSpPr>
          <p:cNvPr id="8" name="Pentagon 7"/>
          <p:cNvSpPr/>
          <p:nvPr/>
        </p:nvSpPr>
        <p:spPr>
          <a:xfrm>
            <a:off x="1005839" y="5029208"/>
            <a:ext cx="2973494" cy="627016"/>
          </a:xfrm>
          <a:prstGeom prst="homePlate">
            <a:avLst>
              <a:gd name="adj" fmla="val 3244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a:solidFill>
                  <a:schemeClr val="tx1"/>
                </a:solidFill>
              </a:rPr>
              <a:t>数据绑定</a:t>
            </a:r>
          </a:p>
        </p:txBody>
      </p:sp>
      <p:sp>
        <p:nvSpPr>
          <p:cNvPr id="9" name="Snip Diagonal Corner Rectangle 8"/>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目录</a:t>
            </a:r>
          </a:p>
        </p:txBody>
      </p:sp>
    </p:spTree>
    <p:extLst>
      <p:ext uri="{BB962C8B-B14F-4D97-AF65-F5344CB8AC3E}">
        <p14:creationId xmlns:p14="http://schemas.microsoft.com/office/powerpoint/2010/main" val="440361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数据绑定</a:t>
            </a:r>
          </a:p>
        </p:txBody>
      </p:sp>
      <p:sp>
        <p:nvSpPr>
          <p:cNvPr id="17" name="文本框 16"/>
          <p:cNvSpPr txBox="1"/>
          <p:nvPr/>
        </p:nvSpPr>
        <p:spPr>
          <a:xfrm>
            <a:off x="408305" y="875665"/>
            <a:ext cx="8131175" cy="521970"/>
          </a:xfrm>
          <a:prstGeom prst="rect">
            <a:avLst/>
          </a:prstGeom>
          <a:noFill/>
        </p:spPr>
        <p:txBody>
          <a:bodyPr wrap="square" rtlCol="0">
            <a:spAutoFit/>
          </a:bodyPr>
          <a:lstStyle/>
          <a:p>
            <a:r>
              <a:rPr lang="zh-CN" altLang="en-US" sz="2800" b="1">
                <a:solidFill>
                  <a:srgbClr val="0070C0"/>
                </a:solidFill>
                <a:sym typeface="+mn-ea"/>
              </a:rPr>
              <a:t>后台管理系统</a:t>
            </a:r>
          </a:p>
        </p:txBody>
      </p:sp>
      <p:sp>
        <p:nvSpPr>
          <p:cNvPr id="4" name="文本框 3"/>
          <p:cNvSpPr txBox="1"/>
          <p:nvPr/>
        </p:nvSpPr>
        <p:spPr>
          <a:xfrm>
            <a:off x="408305" y="1388110"/>
            <a:ext cx="8131810" cy="922020"/>
          </a:xfrm>
          <a:prstGeom prst="rect">
            <a:avLst/>
          </a:prstGeom>
          <a:noFill/>
        </p:spPr>
        <p:txBody>
          <a:bodyPr wrap="square" rtlCol="0">
            <a:spAutoFit/>
          </a:bodyPr>
          <a:lstStyle/>
          <a:p>
            <a:pPr algn="just">
              <a:lnSpc>
                <a:spcPct val="150000"/>
              </a:lnSpc>
            </a:pPr>
            <a:r>
              <a:rPr lang="en-US" altLang="zh-CN"/>
              <a:t>         </a:t>
            </a:r>
            <a:r>
              <a:rPr lang="zh-CN" altLang="en-US"/>
              <a:t>一个完整的网站，应该包含</a:t>
            </a:r>
            <a:r>
              <a:rPr lang="zh-CN" altLang="en-US" b="1"/>
              <a:t>客户端系统</a:t>
            </a:r>
            <a:r>
              <a:rPr lang="zh-CN" altLang="en-US"/>
              <a:t>和</a:t>
            </a:r>
            <a:r>
              <a:rPr lang="zh-CN" altLang="en-US" b="1"/>
              <a:t>后台管理系统</a:t>
            </a:r>
            <a:r>
              <a:rPr lang="zh-CN" altLang="en-US"/>
              <a:t>。客户端系统提供客户体验，后台管理系统则是网站管理员用于管理网站、用户、产品等。</a:t>
            </a:r>
          </a:p>
        </p:txBody>
      </p:sp>
      <p:pic>
        <p:nvPicPr>
          <p:cNvPr id="5" name="图片 4"/>
          <p:cNvPicPr>
            <a:picLocks noChangeAspect="1"/>
          </p:cNvPicPr>
          <p:nvPr/>
        </p:nvPicPr>
        <p:blipFill>
          <a:blip r:embed="rId4"/>
          <a:stretch>
            <a:fillRect/>
          </a:stretch>
        </p:blipFill>
        <p:spPr>
          <a:xfrm>
            <a:off x="554990" y="2468880"/>
            <a:ext cx="7984490" cy="3869690"/>
          </a:xfrm>
          <a:prstGeom prst="rect">
            <a:avLst/>
          </a:prstGeom>
          <a:ln>
            <a:noFill/>
          </a:ln>
          <a:effectLst>
            <a:outerShdw blurRad="190500" algn="tl" rotWithShape="0">
              <a:srgbClr val="000000">
                <a:alpha val="70000"/>
              </a:srgbClr>
            </a:outerShdw>
          </a:effectLst>
        </p:spPr>
      </p:pic>
      <p:sp>
        <p:nvSpPr>
          <p:cNvPr id="6" name="文本框 5">
            <a:extLst>
              <a:ext uri="{FF2B5EF4-FFF2-40B4-BE49-F238E27FC236}">
                <a16:creationId xmlns:a16="http://schemas.microsoft.com/office/drawing/2014/main" id="{474F58A5-EA89-4A55-B9D0-3C513563CDB6}"/>
              </a:ext>
            </a:extLst>
          </p:cNvPr>
          <p:cNvSpPr txBox="1"/>
          <p:nvPr/>
        </p:nvSpPr>
        <p:spPr>
          <a:xfrm>
            <a:off x="7186083" y="522458"/>
            <a:ext cx="1353397"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a:t>概念篇</a:t>
            </a:r>
          </a:p>
        </p:txBody>
      </p:sp>
    </p:spTree>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数据绑定</a:t>
            </a:r>
          </a:p>
        </p:txBody>
      </p:sp>
      <p:sp>
        <p:nvSpPr>
          <p:cNvPr id="17" name="文本框 16"/>
          <p:cNvSpPr txBox="1"/>
          <p:nvPr/>
        </p:nvSpPr>
        <p:spPr>
          <a:xfrm>
            <a:off x="408305" y="875665"/>
            <a:ext cx="8131175" cy="521970"/>
          </a:xfrm>
          <a:prstGeom prst="rect">
            <a:avLst/>
          </a:prstGeom>
          <a:noFill/>
        </p:spPr>
        <p:txBody>
          <a:bodyPr wrap="square" rtlCol="0">
            <a:spAutoFit/>
          </a:bodyPr>
          <a:lstStyle/>
          <a:p>
            <a:r>
              <a:rPr lang="zh-CN" altLang="en-US" sz="2800" b="1">
                <a:solidFill>
                  <a:srgbClr val="0070C0"/>
                </a:solidFill>
                <a:sym typeface="+mn-ea"/>
              </a:rPr>
              <a:t>什么是</a:t>
            </a:r>
            <a:r>
              <a:rPr lang="en-US" altLang="zh-CN" sz="2800" b="1">
                <a:solidFill>
                  <a:srgbClr val="0070C0"/>
                </a:solidFill>
                <a:sym typeface="+mn-ea"/>
              </a:rPr>
              <a:t>“</a:t>
            </a:r>
            <a:r>
              <a:rPr lang="zh-CN" altLang="en-US" sz="2800" b="1">
                <a:solidFill>
                  <a:srgbClr val="0070C0"/>
                </a:solidFill>
                <a:sym typeface="+mn-ea"/>
              </a:rPr>
              <a:t>数据绑定</a:t>
            </a:r>
            <a:r>
              <a:rPr lang="en-US" altLang="zh-CN" sz="2800" b="1">
                <a:solidFill>
                  <a:srgbClr val="0070C0"/>
                </a:solidFill>
                <a:sym typeface="+mn-ea"/>
              </a:rPr>
              <a:t>”</a:t>
            </a:r>
            <a:r>
              <a:rPr lang="zh-CN" altLang="en-US" sz="2800" b="1">
                <a:solidFill>
                  <a:srgbClr val="0070C0"/>
                </a:solidFill>
                <a:sym typeface="+mn-ea"/>
              </a:rPr>
              <a:t>？</a:t>
            </a:r>
          </a:p>
        </p:txBody>
      </p:sp>
      <p:sp>
        <p:nvSpPr>
          <p:cNvPr id="4" name="文本框 3"/>
          <p:cNvSpPr txBox="1"/>
          <p:nvPr/>
        </p:nvSpPr>
        <p:spPr>
          <a:xfrm>
            <a:off x="408305" y="1525905"/>
            <a:ext cx="8131810" cy="2584450"/>
          </a:xfrm>
          <a:prstGeom prst="rect">
            <a:avLst/>
          </a:prstGeom>
          <a:noFill/>
        </p:spPr>
        <p:txBody>
          <a:bodyPr wrap="square" rtlCol="0">
            <a:spAutoFit/>
          </a:bodyPr>
          <a:lstStyle/>
          <a:p>
            <a:pPr algn="just">
              <a:lnSpc>
                <a:spcPct val="150000"/>
              </a:lnSpc>
            </a:pPr>
            <a:r>
              <a:rPr lang="en-US" altLang="zh-CN"/>
              <a:t>         </a:t>
            </a:r>
            <a:r>
              <a:rPr lang="zh-CN" altLang="en-US"/>
              <a:t>数据绑定是一个</a:t>
            </a:r>
            <a:r>
              <a:rPr lang="zh-CN" altLang="en-US">
                <a:solidFill>
                  <a:srgbClr val="7030A0"/>
                </a:solidFill>
              </a:rPr>
              <a:t>允许用户使用网页浏览器对网页要素进行操纵</a:t>
            </a:r>
            <a:r>
              <a:rPr lang="zh-CN" altLang="en-US"/>
              <a:t>的过程。</a:t>
            </a:r>
          </a:p>
          <a:p>
            <a:pPr algn="just">
              <a:lnSpc>
                <a:spcPct val="150000"/>
              </a:lnSpc>
            </a:pPr>
            <a:r>
              <a:rPr lang="zh-CN" altLang="en-US"/>
              <a:t>         简单数据绑定是将一个用户界面元素（控件）的属性绑定到一个类型（对象）实例上的某个属性的方法。复杂数据绑定是把一个基于列表的用户界面元素绑定到一个数据实例列表的方法。和简单数据绑定一样，复杂数据绑定通常也是</a:t>
            </a:r>
            <a:r>
              <a:rPr lang="zh-CN" altLang="en-US">
                <a:solidFill>
                  <a:srgbClr val="7030A0"/>
                </a:solidFill>
              </a:rPr>
              <a:t>用户界面元素发生改变时传播到数据列表，数据列表发生改变时传播到用户界面元素。</a:t>
            </a:r>
          </a:p>
        </p:txBody>
      </p:sp>
      <p:sp>
        <p:nvSpPr>
          <p:cNvPr id="5" name="文本框 4">
            <a:extLst>
              <a:ext uri="{FF2B5EF4-FFF2-40B4-BE49-F238E27FC236}">
                <a16:creationId xmlns:a16="http://schemas.microsoft.com/office/drawing/2014/main" id="{04B6B8C3-8105-4EB6-86A5-A217C69F83F7}"/>
              </a:ext>
            </a:extLst>
          </p:cNvPr>
          <p:cNvSpPr txBox="1"/>
          <p:nvPr/>
        </p:nvSpPr>
        <p:spPr>
          <a:xfrm>
            <a:off x="7186083" y="522458"/>
            <a:ext cx="1353397"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a:t>概念篇</a:t>
            </a:r>
          </a:p>
        </p:txBody>
      </p:sp>
    </p:spTree>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数据绑定</a:t>
            </a:r>
          </a:p>
        </p:txBody>
      </p:sp>
      <p:sp>
        <p:nvSpPr>
          <p:cNvPr id="17" name="文本框 16"/>
          <p:cNvSpPr txBox="1"/>
          <p:nvPr/>
        </p:nvSpPr>
        <p:spPr>
          <a:xfrm>
            <a:off x="408305" y="875665"/>
            <a:ext cx="8131175" cy="521970"/>
          </a:xfrm>
          <a:prstGeom prst="rect">
            <a:avLst/>
          </a:prstGeom>
          <a:noFill/>
        </p:spPr>
        <p:txBody>
          <a:bodyPr wrap="square" rtlCol="0">
            <a:spAutoFit/>
          </a:bodyPr>
          <a:lstStyle/>
          <a:p>
            <a:r>
              <a:rPr lang="zh-CN" altLang="en-US" sz="2800" b="1">
                <a:solidFill>
                  <a:srgbClr val="0070C0"/>
                </a:solidFill>
                <a:sym typeface="+mn-ea"/>
              </a:rPr>
              <a:t>数据绑定控件</a:t>
            </a:r>
          </a:p>
        </p:txBody>
      </p:sp>
      <p:sp>
        <p:nvSpPr>
          <p:cNvPr id="3" name="文本框 2"/>
          <p:cNvSpPr txBox="1"/>
          <p:nvPr/>
        </p:nvSpPr>
        <p:spPr>
          <a:xfrm>
            <a:off x="408940" y="1471930"/>
            <a:ext cx="8130540" cy="4246245"/>
          </a:xfrm>
          <a:prstGeom prst="rect">
            <a:avLst/>
          </a:prstGeom>
          <a:noFill/>
        </p:spPr>
        <p:txBody>
          <a:bodyPr wrap="square" rtlCol="0">
            <a:spAutoFit/>
          </a:bodyPr>
          <a:lstStyle/>
          <a:p>
            <a:pPr algn="just">
              <a:lnSpc>
                <a:spcPct val="150000"/>
              </a:lnSpc>
            </a:pPr>
            <a:r>
              <a:rPr lang="en-US" altLang="zh-CN" b="1">
                <a:latin typeface="Consolas" panose="020B0609020204030204" pitchFamily="49" charset="0"/>
                <a:sym typeface="+mn-ea"/>
              </a:rPr>
              <a:t>1</a:t>
            </a:r>
            <a:r>
              <a:rPr lang="zh-CN" altLang="en-US" b="1">
                <a:latin typeface="Consolas" panose="020B0609020204030204" pitchFamily="49" charset="0"/>
                <a:sym typeface="+mn-ea"/>
              </a:rPr>
              <a:t>、</a:t>
            </a:r>
            <a:r>
              <a:rPr lang="en-US" altLang="zh-CN" b="1">
                <a:latin typeface="Consolas" panose="020B0609020204030204" pitchFamily="49" charset="0"/>
                <a:sym typeface="+mn-ea"/>
              </a:rPr>
              <a:t>Repeater</a:t>
            </a:r>
            <a:r>
              <a:rPr lang="zh-CN" altLang="en-US" b="1">
                <a:latin typeface="Consolas" panose="020B0609020204030204" pitchFamily="49" charset="0"/>
                <a:sym typeface="+mn-ea"/>
              </a:rPr>
              <a:t>：</a:t>
            </a:r>
            <a:endParaRPr lang="en-US" altLang="zh-CN" b="1">
              <a:solidFill>
                <a:srgbClr val="7030A0"/>
              </a:solidFill>
              <a:latin typeface="Consolas" panose="020B0609020204030204" pitchFamily="49" charset="0"/>
              <a:sym typeface="+mn-ea"/>
            </a:endParaRPr>
          </a:p>
          <a:p>
            <a:pPr algn="just">
              <a:lnSpc>
                <a:spcPct val="150000"/>
              </a:lnSpc>
            </a:pPr>
            <a:r>
              <a:rPr lang="zh-CN" altLang="en-US">
                <a:latin typeface="Consolas" panose="020B0609020204030204" pitchFamily="49" charset="0"/>
                <a:sym typeface="+mn-ea"/>
              </a:rPr>
              <a:t>    Repeater控件在呈现的HTML里提供了最大的灵活性。在呈现的时候将严格生成指定的HTML标记。</a:t>
            </a:r>
          </a:p>
          <a:p>
            <a:pPr algn="just">
              <a:lnSpc>
                <a:spcPct val="150000"/>
              </a:lnSpc>
            </a:pPr>
            <a:endParaRPr lang="en-US" altLang="zh-CN" b="1">
              <a:latin typeface="Consolas" panose="020B0609020204030204" pitchFamily="49" charset="0"/>
            </a:endParaRPr>
          </a:p>
          <a:p>
            <a:pPr algn="just">
              <a:lnSpc>
                <a:spcPct val="150000"/>
              </a:lnSpc>
            </a:pPr>
            <a:r>
              <a:rPr lang="en-US" altLang="zh-CN" b="1">
                <a:latin typeface="Consolas" panose="020B0609020204030204" pitchFamily="49" charset="0"/>
              </a:rPr>
              <a:t>2</a:t>
            </a:r>
            <a:r>
              <a:rPr lang="zh-CN" altLang="en-US" b="1">
                <a:latin typeface="Consolas" panose="020B0609020204030204" pitchFamily="49" charset="0"/>
              </a:rPr>
              <a:t>、</a:t>
            </a:r>
            <a:r>
              <a:rPr lang="en-US" altLang="zh-CN" sz="1800" b="1" err="1">
                <a:latin typeface="Consolas" panose="020B0609020204030204" pitchFamily="49" charset="0"/>
              </a:rPr>
              <a:t>DataList</a:t>
            </a:r>
            <a:r>
              <a:rPr lang="zh-CN" altLang="en-US" sz="1800" b="1">
                <a:latin typeface="Consolas" panose="020B0609020204030204" pitchFamily="49" charset="0"/>
              </a:rPr>
              <a:t>：</a:t>
            </a:r>
            <a:endParaRPr lang="zh-CN" altLang="en-US" b="1">
              <a:latin typeface="Consolas" panose="020B0609020204030204" pitchFamily="49" charset="0"/>
            </a:endParaRPr>
          </a:p>
          <a:p>
            <a:pPr algn="just">
              <a:lnSpc>
                <a:spcPct val="150000"/>
              </a:lnSpc>
            </a:pPr>
            <a:r>
              <a:rPr lang="zh-CN" altLang="en-US">
                <a:latin typeface="Consolas" panose="020B0609020204030204" pitchFamily="49" charset="0"/>
              </a:rPr>
              <a:t>    DataList的性能比DataGrid的性能好，能够产生更为友好的数据显示。</a:t>
            </a:r>
          </a:p>
          <a:p>
            <a:pPr algn="just">
              <a:lnSpc>
                <a:spcPct val="150000"/>
              </a:lnSpc>
            </a:pPr>
            <a:endParaRPr lang="en-US" altLang="zh-CN">
              <a:latin typeface="Consolas" panose="020B0609020204030204" pitchFamily="49" charset="0"/>
            </a:endParaRPr>
          </a:p>
          <a:p>
            <a:pPr algn="just">
              <a:lnSpc>
                <a:spcPct val="150000"/>
              </a:lnSpc>
            </a:pPr>
            <a:r>
              <a:rPr lang="en-US" altLang="zh-CN" b="1">
                <a:latin typeface="Consolas" panose="020B0609020204030204" pitchFamily="49" charset="0"/>
              </a:rPr>
              <a:t>3</a:t>
            </a:r>
            <a:r>
              <a:rPr lang="zh-CN" altLang="en-US" b="1">
                <a:latin typeface="Consolas" panose="020B0609020204030204" pitchFamily="49" charset="0"/>
              </a:rPr>
              <a:t>、</a:t>
            </a:r>
            <a:r>
              <a:rPr lang="en-US" altLang="zh-CN" sz="1800" b="1" err="1">
                <a:latin typeface="Consolas" panose="020B0609020204030204" pitchFamily="49" charset="0"/>
              </a:rPr>
              <a:t>DataGrid</a:t>
            </a:r>
            <a:r>
              <a:rPr lang="zh-CN" altLang="en-US" sz="1800" b="1">
                <a:latin typeface="Consolas" panose="020B0609020204030204" pitchFamily="49" charset="0"/>
              </a:rPr>
              <a:t>：</a:t>
            </a:r>
            <a:endParaRPr lang="en-US" altLang="zh-CN" b="1">
              <a:latin typeface="Consolas" panose="020B0609020204030204" pitchFamily="49" charset="0"/>
            </a:endParaRPr>
          </a:p>
          <a:p>
            <a:pPr algn="just">
              <a:lnSpc>
                <a:spcPct val="150000"/>
              </a:lnSpc>
            </a:pPr>
            <a:r>
              <a:rPr lang="zh-CN" altLang="en-US">
                <a:latin typeface="Consolas" panose="020B0609020204030204" pitchFamily="49" charset="0"/>
              </a:rPr>
              <a:t>    DataGrid控件是这三个数据绑定控件中功能最多的，同时它又是最不灵活以及性能最差的。 </a:t>
            </a:r>
          </a:p>
        </p:txBody>
      </p:sp>
      <p:sp>
        <p:nvSpPr>
          <p:cNvPr id="5" name="文本框 4">
            <a:extLst>
              <a:ext uri="{FF2B5EF4-FFF2-40B4-BE49-F238E27FC236}">
                <a16:creationId xmlns:a16="http://schemas.microsoft.com/office/drawing/2014/main" id="{C0D886F7-FA51-40A7-A2E8-183C5BFE3528}"/>
              </a:ext>
            </a:extLst>
          </p:cNvPr>
          <p:cNvSpPr txBox="1"/>
          <p:nvPr/>
        </p:nvSpPr>
        <p:spPr>
          <a:xfrm>
            <a:off x="7186083" y="522458"/>
            <a:ext cx="1353397"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a:t>概念篇</a:t>
            </a:r>
          </a:p>
        </p:txBody>
      </p:sp>
    </p:spTree>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数据绑定</a:t>
            </a:r>
          </a:p>
        </p:txBody>
      </p:sp>
      <p:sp>
        <p:nvSpPr>
          <p:cNvPr id="17" name="文本框 16"/>
          <p:cNvSpPr txBox="1"/>
          <p:nvPr/>
        </p:nvSpPr>
        <p:spPr>
          <a:xfrm>
            <a:off x="408305" y="875665"/>
            <a:ext cx="8131175" cy="521970"/>
          </a:xfrm>
          <a:prstGeom prst="rect">
            <a:avLst/>
          </a:prstGeom>
          <a:noFill/>
        </p:spPr>
        <p:txBody>
          <a:bodyPr wrap="square" rtlCol="0">
            <a:spAutoFit/>
          </a:bodyPr>
          <a:lstStyle/>
          <a:p>
            <a:r>
              <a:rPr lang="en-US" altLang="zh-CN" sz="2800" b="1">
                <a:solidFill>
                  <a:srgbClr val="0070C0"/>
                </a:solidFill>
                <a:sym typeface="+mn-ea"/>
              </a:rPr>
              <a:t>Repeater</a:t>
            </a:r>
            <a:r>
              <a:rPr lang="zh-CN" altLang="en-US" sz="2800" b="1">
                <a:solidFill>
                  <a:srgbClr val="0070C0"/>
                </a:solidFill>
                <a:sym typeface="+mn-ea"/>
              </a:rPr>
              <a:t>控件</a:t>
            </a:r>
          </a:p>
        </p:txBody>
      </p:sp>
      <p:sp>
        <p:nvSpPr>
          <p:cNvPr id="3" name="文本框 2"/>
          <p:cNvSpPr txBox="1"/>
          <p:nvPr/>
        </p:nvSpPr>
        <p:spPr>
          <a:xfrm>
            <a:off x="408940" y="1471930"/>
            <a:ext cx="8130540" cy="3416320"/>
          </a:xfrm>
          <a:prstGeom prst="rect">
            <a:avLst/>
          </a:prstGeom>
          <a:noFill/>
        </p:spPr>
        <p:txBody>
          <a:bodyPr wrap="square" rtlCol="0">
            <a:spAutoFit/>
          </a:bodyPr>
          <a:lstStyle/>
          <a:p>
            <a:pPr algn="just">
              <a:lnSpc>
                <a:spcPct val="150000"/>
              </a:lnSpc>
            </a:pPr>
            <a:r>
              <a:rPr lang="zh-CN" altLang="en-US" b="1">
                <a:latin typeface="Consolas" panose="020B0609020204030204" pitchFamily="49" charset="0"/>
                <a:sym typeface="+mn-ea"/>
              </a:rPr>
              <a:t>三个模板：</a:t>
            </a:r>
          </a:p>
          <a:p>
            <a:pPr algn="just">
              <a:lnSpc>
                <a:spcPct val="150000"/>
              </a:lnSpc>
            </a:pPr>
            <a:r>
              <a:rPr lang="zh-CN" altLang="en-US">
                <a:solidFill>
                  <a:schemeClr val="tx1"/>
                </a:solidFill>
                <a:latin typeface="Consolas" panose="020B0609020204030204" pitchFamily="49" charset="0"/>
                <a:sym typeface="+mn-ea"/>
              </a:rPr>
              <a:t>HeaderTemplate</a:t>
            </a:r>
            <a:r>
              <a:rPr lang="en-US" altLang="zh-CN">
                <a:solidFill>
                  <a:schemeClr val="tx1"/>
                </a:solidFill>
                <a:latin typeface="Consolas" panose="020B0609020204030204" pitchFamily="49" charset="0"/>
                <a:sym typeface="+mn-ea"/>
              </a:rPr>
              <a:t>		</a:t>
            </a:r>
            <a:r>
              <a:rPr lang="zh-CN" altLang="en-US">
                <a:solidFill>
                  <a:schemeClr val="tx1"/>
                </a:solidFill>
                <a:latin typeface="Consolas" panose="020B0609020204030204" pitchFamily="49" charset="0"/>
                <a:sym typeface="+mn-ea"/>
              </a:rPr>
              <a:t>页眉模板</a:t>
            </a:r>
            <a:r>
              <a:rPr lang="en-US" altLang="zh-CN">
                <a:solidFill>
                  <a:schemeClr val="tx1"/>
                </a:solidFill>
                <a:latin typeface="Consolas" panose="020B0609020204030204" pitchFamily="49" charset="0"/>
                <a:sym typeface="+mn-ea"/>
              </a:rPr>
              <a:t>:</a:t>
            </a:r>
            <a:r>
              <a:rPr lang="zh-CN" altLang="en-US">
                <a:solidFill>
                  <a:schemeClr val="tx1"/>
                </a:solidFill>
                <a:latin typeface="Consolas" panose="020B0609020204030204" pitchFamily="49" charset="0"/>
                <a:sym typeface="+mn-ea"/>
              </a:rPr>
              <a:t>建立如何显示标题</a:t>
            </a:r>
          </a:p>
          <a:p>
            <a:pPr algn="just">
              <a:lnSpc>
                <a:spcPct val="150000"/>
              </a:lnSpc>
            </a:pPr>
            <a:r>
              <a:rPr lang="zh-CN" altLang="en-US">
                <a:solidFill>
                  <a:schemeClr val="tx1"/>
                </a:solidFill>
                <a:latin typeface="Consolas" panose="020B0609020204030204" pitchFamily="49" charset="0"/>
                <a:sym typeface="+mn-ea"/>
              </a:rPr>
              <a:t>FooterTemplate</a:t>
            </a:r>
            <a:r>
              <a:rPr lang="en-US" altLang="zh-CN">
                <a:solidFill>
                  <a:schemeClr val="tx1"/>
                </a:solidFill>
                <a:latin typeface="Consolas" panose="020B0609020204030204" pitchFamily="49" charset="0"/>
                <a:sym typeface="+mn-ea"/>
              </a:rPr>
              <a:t>		</a:t>
            </a:r>
            <a:r>
              <a:rPr lang="zh-CN" altLang="en-US">
                <a:solidFill>
                  <a:schemeClr val="tx1"/>
                </a:solidFill>
                <a:latin typeface="Consolas" panose="020B0609020204030204" pitchFamily="49" charset="0"/>
                <a:sym typeface="+mn-ea"/>
              </a:rPr>
              <a:t>页脚模板</a:t>
            </a:r>
            <a:r>
              <a:rPr lang="en-US" altLang="zh-CN">
                <a:solidFill>
                  <a:schemeClr val="tx1"/>
                </a:solidFill>
                <a:latin typeface="Consolas" panose="020B0609020204030204" pitchFamily="49" charset="0"/>
                <a:sym typeface="+mn-ea"/>
              </a:rPr>
              <a:t>:</a:t>
            </a:r>
            <a:r>
              <a:rPr lang="zh-CN" altLang="en-US">
                <a:solidFill>
                  <a:schemeClr val="tx1"/>
                </a:solidFill>
                <a:latin typeface="Consolas" panose="020B0609020204030204" pitchFamily="49" charset="0"/>
                <a:sym typeface="+mn-ea"/>
              </a:rPr>
              <a:t>建立如何显示页脚</a:t>
            </a:r>
          </a:p>
          <a:p>
            <a:pPr algn="just">
              <a:lnSpc>
                <a:spcPct val="150000"/>
              </a:lnSpc>
            </a:pPr>
            <a:r>
              <a:rPr lang="zh-CN" altLang="en-US">
                <a:solidFill>
                  <a:schemeClr val="tx1"/>
                </a:solidFill>
                <a:latin typeface="Consolas" panose="020B0609020204030204" pitchFamily="49" charset="0"/>
                <a:sym typeface="+mn-ea"/>
              </a:rPr>
              <a:t>ItemTemplate</a:t>
            </a:r>
            <a:r>
              <a:rPr lang="en-US" altLang="zh-CN">
                <a:solidFill>
                  <a:schemeClr val="tx1"/>
                </a:solidFill>
                <a:latin typeface="Consolas" panose="020B0609020204030204" pitchFamily="49" charset="0"/>
                <a:sym typeface="+mn-ea"/>
              </a:rPr>
              <a:t>		</a:t>
            </a:r>
            <a:r>
              <a:rPr lang="zh-CN" altLang="en-US">
                <a:solidFill>
                  <a:schemeClr val="tx1"/>
                </a:solidFill>
                <a:latin typeface="Consolas" panose="020B0609020204030204" pitchFamily="49" charset="0"/>
                <a:sym typeface="+mn-ea"/>
              </a:rPr>
              <a:t>项目模板</a:t>
            </a:r>
            <a:r>
              <a:rPr lang="en-US" altLang="zh-CN">
                <a:solidFill>
                  <a:schemeClr val="tx1"/>
                </a:solidFill>
                <a:latin typeface="Consolas" panose="020B0609020204030204" pitchFamily="49" charset="0"/>
                <a:sym typeface="+mn-ea"/>
              </a:rPr>
              <a:t>:</a:t>
            </a:r>
            <a:r>
              <a:rPr lang="zh-CN" altLang="en-US">
                <a:solidFill>
                  <a:schemeClr val="tx1"/>
                </a:solidFill>
                <a:latin typeface="Consolas" panose="020B0609020204030204" pitchFamily="49" charset="0"/>
                <a:sym typeface="+mn-ea"/>
              </a:rPr>
              <a:t>指定如何显示选项</a:t>
            </a:r>
            <a:endParaRPr lang="en-US" altLang="zh-CN">
              <a:solidFill>
                <a:schemeClr val="tx1"/>
              </a:solidFill>
              <a:latin typeface="Consolas" panose="020B0609020204030204" pitchFamily="49" charset="0"/>
              <a:sym typeface="+mn-ea"/>
            </a:endParaRPr>
          </a:p>
          <a:p>
            <a:pPr algn="just">
              <a:lnSpc>
                <a:spcPct val="150000"/>
              </a:lnSpc>
            </a:pPr>
            <a:endParaRPr lang="en-US" altLang="zh-CN">
              <a:latin typeface="Consolas" panose="020B0609020204030204" pitchFamily="49" charset="0"/>
              <a:sym typeface="+mn-ea"/>
            </a:endParaRPr>
          </a:p>
          <a:p>
            <a:pPr algn="just">
              <a:lnSpc>
                <a:spcPct val="150000"/>
              </a:lnSpc>
            </a:pPr>
            <a:r>
              <a:rPr lang="en-US" altLang="zh-CN" b="1">
                <a:latin typeface="Consolas" panose="020B0609020204030204" pitchFamily="49" charset="0"/>
                <a:sym typeface="+mn-ea"/>
              </a:rPr>
              <a:t>DataSource</a:t>
            </a:r>
            <a:r>
              <a:rPr lang="zh-CN" altLang="en-US" b="1">
                <a:latin typeface="Consolas" panose="020B0609020204030204" pitchFamily="49" charset="0"/>
                <a:sym typeface="+mn-ea"/>
              </a:rPr>
              <a:t>属性：</a:t>
            </a:r>
            <a:r>
              <a:rPr lang="en-US" altLang="zh-CN" b="1">
                <a:latin typeface="Consolas" panose="020B0609020204030204" pitchFamily="49" charset="0"/>
                <a:sym typeface="+mn-ea"/>
              </a:rPr>
              <a:t>	</a:t>
            </a:r>
            <a:r>
              <a:rPr lang="en-US" altLang="zh-CN">
                <a:latin typeface="Consolas" panose="020B0609020204030204" pitchFamily="49" charset="0"/>
                <a:sym typeface="+mn-ea"/>
              </a:rPr>
              <a:t>Repeater</a:t>
            </a:r>
            <a:r>
              <a:rPr lang="zh-CN" altLang="en-US">
                <a:latin typeface="Consolas" panose="020B0609020204030204" pitchFamily="49" charset="0"/>
                <a:sym typeface="+mn-ea"/>
              </a:rPr>
              <a:t>的数据源</a:t>
            </a:r>
            <a:endParaRPr lang="en-US" altLang="zh-CN" b="1">
              <a:latin typeface="Consolas" panose="020B0609020204030204" pitchFamily="49" charset="0"/>
              <a:sym typeface="+mn-ea"/>
            </a:endParaRPr>
          </a:p>
          <a:p>
            <a:pPr algn="just">
              <a:lnSpc>
                <a:spcPct val="150000"/>
              </a:lnSpc>
            </a:pPr>
            <a:r>
              <a:rPr lang="en-US" altLang="zh-CN" b="1">
                <a:latin typeface="Consolas" panose="020B0609020204030204" pitchFamily="49" charset="0"/>
                <a:sym typeface="+mn-ea"/>
              </a:rPr>
              <a:t>DataBind()</a:t>
            </a:r>
            <a:r>
              <a:rPr lang="zh-CN" altLang="en-US" b="1">
                <a:latin typeface="Consolas" panose="020B0609020204030204" pitchFamily="49" charset="0"/>
                <a:sym typeface="+mn-ea"/>
              </a:rPr>
              <a:t>方法</a:t>
            </a:r>
            <a:r>
              <a:rPr lang="en-US" altLang="zh-CN" b="1">
                <a:latin typeface="Consolas" panose="020B0609020204030204" pitchFamily="49" charset="0"/>
                <a:sym typeface="+mn-ea"/>
              </a:rPr>
              <a:t>:	</a:t>
            </a:r>
            <a:r>
              <a:rPr lang="zh-CN" altLang="en-US">
                <a:latin typeface="Consolas" panose="020B0609020204030204" pitchFamily="49" charset="0"/>
                <a:sym typeface="+mn-ea"/>
              </a:rPr>
              <a:t>执行数据绑定操作</a:t>
            </a:r>
            <a:endParaRPr lang="en-US" altLang="zh-CN" b="1">
              <a:latin typeface="Consolas" panose="020B0609020204030204" pitchFamily="49" charset="0"/>
              <a:sym typeface="+mn-ea"/>
            </a:endParaRPr>
          </a:p>
          <a:p>
            <a:pPr algn="just">
              <a:lnSpc>
                <a:spcPct val="150000"/>
              </a:lnSpc>
            </a:pPr>
            <a:r>
              <a:rPr lang="en-US" altLang="zh-CN" b="1">
                <a:latin typeface="Consolas" panose="020B0609020204030204" pitchFamily="49" charset="0"/>
                <a:sym typeface="+mn-ea"/>
              </a:rPr>
              <a:t>Eval()</a:t>
            </a:r>
            <a:r>
              <a:rPr lang="zh-CN" altLang="en-US" b="1">
                <a:latin typeface="Consolas" panose="020B0609020204030204" pitchFamily="49" charset="0"/>
                <a:sym typeface="+mn-ea"/>
              </a:rPr>
              <a:t>方法：</a:t>
            </a:r>
            <a:r>
              <a:rPr lang="en-US" altLang="zh-CN" b="1">
                <a:latin typeface="Consolas" panose="020B0609020204030204" pitchFamily="49" charset="0"/>
                <a:sym typeface="+mn-ea"/>
              </a:rPr>
              <a:t>		</a:t>
            </a:r>
            <a:r>
              <a:rPr lang="zh-CN" altLang="en-US">
                <a:latin typeface="Consolas" panose="020B0609020204030204" pitchFamily="49" charset="0"/>
                <a:sym typeface="+mn-ea"/>
              </a:rPr>
              <a:t>将数据单向绑定到前端</a:t>
            </a:r>
          </a:p>
        </p:txBody>
      </p:sp>
    </p:spTree>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B1FFA19F-5AB5-4C16-92D9-6DE3418827C7}"/>
              </a:ext>
            </a:extLst>
          </p:cNvPr>
          <p:cNvPicPr>
            <a:picLocks noChangeAspect="1"/>
          </p:cNvPicPr>
          <p:nvPr/>
        </p:nvPicPr>
        <p:blipFill rotWithShape="1">
          <a:blip r:embed="rId4"/>
          <a:srcRect l="1197" r="9879"/>
          <a:stretch/>
        </p:blipFill>
        <p:spPr>
          <a:xfrm>
            <a:off x="473498" y="1450249"/>
            <a:ext cx="8131175" cy="4203725"/>
          </a:xfrm>
          <a:prstGeom prst="rect">
            <a:avLst/>
          </a:prstGeom>
        </p:spPr>
      </p:pic>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数据绑定</a:t>
            </a:r>
          </a:p>
        </p:txBody>
      </p:sp>
      <p:sp>
        <p:nvSpPr>
          <p:cNvPr id="5" name="文本框 4">
            <a:extLst>
              <a:ext uri="{FF2B5EF4-FFF2-40B4-BE49-F238E27FC236}">
                <a16:creationId xmlns:a16="http://schemas.microsoft.com/office/drawing/2014/main" id="{3B35B35B-D79C-49F3-9E43-93F5D6F50BC7}"/>
              </a:ext>
            </a:extLst>
          </p:cNvPr>
          <p:cNvSpPr txBox="1"/>
          <p:nvPr/>
        </p:nvSpPr>
        <p:spPr>
          <a:xfrm>
            <a:off x="408305" y="875665"/>
            <a:ext cx="8131175" cy="521970"/>
          </a:xfrm>
          <a:prstGeom prst="rect">
            <a:avLst/>
          </a:prstGeom>
          <a:noFill/>
        </p:spPr>
        <p:txBody>
          <a:bodyPr wrap="square" rtlCol="0">
            <a:spAutoFit/>
          </a:bodyPr>
          <a:lstStyle/>
          <a:p>
            <a:r>
              <a:rPr lang="en-US" altLang="zh-CN" sz="2800" b="1">
                <a:solidFill>
                  <a:srgbClr val="0070C0"/>
                </a:solidFill>
                <a:sym typeface="+mn-ea"/>
              </a:rPr>
              <a:t>Repeater</a:t>
            </a:r>
            <a:r>
              <a:rPr lang="zh-CN" altLang="en-US" sz="2800" b="1">
                <a:solidFill>
                  <a:srgbClr val="0070C0"/>
                </a:solidFill>
                <a:sym typeface="+mn-ea"/>
              </a:rPr>
              <a:t>前端模板代码</a:t>
            </a:r>
          </a:p>
        </p:txBody>
      </p:sp>
      <p:grpSp>
        <p:nvGrpSpPr>
          <p:cNvPr id="14" name="组合 13">
            <a:extLst>
              <a:ext uri="{FF2B5EF4-FFF2-40B4-BE49-F238E27FC236}">
                <a16:creationId xmlns:a16="http://schemas.microsoft.com/office/drawing/2014/main" id="{C9F16C1E-8A95-4A5F-B16F-0BD7470F0994}"/>
              </a:ext>
            </a:extLst>
          </p:cNvPr>
          <p:cNvGrpSpPr/>
          <p:nvPr/>
        </p:nvGrpSpPr>
        <p:grpSpPr>
          <a:xfrm>
            <a:off x="1092201" y="1598612"/>
            <a:ext cx="7410766" cy="3721965"/>
            <a:chOff x="1092201" y="1598612"/>
            <a:chExt cx="7410766" cy="3721965"/>
          </a:xfrm>
        </p:grpSpPr>
        <p:sp>
          <p:nvSpPr>
            <p:cNvPr id="6" name="矩形 5">
              <a:extLst>
                <a:ext uri="{FF2B5EF4-FFF2-40B4-BE49-F238E27FC236}">
                  <a16:creationId xmlns:a16="http://schemas.microsoft.com/office/drawing/2014/main" id="{35A630EE-3E4D-4DF7-910C-900B722B45D6}"/>
                </a:ext>
              </a:extLst>
            </p:cNvPr>
            <p:cNvSpPr/>
            <p:nvPr/>
          </p:nvSpPr>
          <p:spPr>
            <a:xfrm>
              <a:off x="1092201" y="1816824"/>
              <a:ext cx="2412999" cy="1728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7D33BC0-5C79-48C7-B2C0-1E885BE44AB5}"/>
                </a:ext>
              </a:extLst>
            </p:cNvPr>
            <p:cNvSpPr/>
            <p:nvPr/>
          </p:nvSpPr>
          <p:spPr>
            <a:xfrm>
              <a:off x="1092201" y="5147734"/>
              <a:ext cx="660399" cy="1728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90236877-00FD-4565-AC56-C9B9344F7F0E}"/>
                </a:ext>
              </a:extLst>
            </p:cNvPr>
            <p:cNvPicPr>
              <a:picLocks noChangeAspect="1"/>
            </p:cNvPicPr>
            <p:nvPr/>
          </p:nvPicPr>
          <p:blipFill>
            <a:blip r:embed="rId5"/>
            <a:stretch>
              <a:fillRect/>
            </a:stretch>
          </p:blipFill>
          <p:spPr>
            <a:xfrm>
              <a:off x="4473892" y="1598612"/>
              <a:ext cx="4029075" cy="2238375"/>
            </a:xfrm>
            <a:prstGeom prst="rect">
              <a:avLst/>
            </a:prstGeom>
          </p:spPr>
        </p:pic>
        <p:grpSp>
          <p:nvGrpSpPr>
            <p:cNvPr id="13" name="组合 12">
              <a:extLst>
                <a:ext uri="{FF2B5EF4-FFF2-40B4-BE49-F238E27FC236}">
                  <a16:creationId xmlns:a16="http://schemas.microsoft.com/office/drawing/2014/main" id="{EABB46D0-2B3B-4B33-AFE1-471159B77CDE}"/>
                </a:ext>
              </a:extLst>
            </p:cNvPr>
            <p:cNvGrpSpPr/>
            <p:nvPr/>
          </p:nvGrpSpPr>
          <p:grpSpPr>
            <a:xfrm>
              <a:off x="2523069" y="2116666"/>
              <a:ext cx="2844798" cy="2548467"/>
              <a:chOff x="2523069" y="2116666"/>
              <a:chExt cx="2844798" cy="2548467"/>
            </a:xfrm>
          </p:grpSpPr>
          <p:sp>
            <p:nvSpPr>
              <p:cNvPr id="7" name="矩形 6">
                <a:extLst>
                  <a:ext uri="{FF2B5EF4-FFF2-40B4-BE49-F238E27FC236}">
                    <a16:creationId xmlns:a16="http://schemas.microsoft.com/office/drawing/2014/main" id="{4CB517D6-501D-4E6C-A9B4-553200F100C2}"/>
                  </a:ext>
                </a:extLst>
              </p:cNvPr>
              <p:cNvSpPr/>
              <p:nvPr/>
            </p:nvSpPr>
            <p:spPr>
              <a:xfrm>
                <a:off x="2523069" y="3699933"/>
                <a:ext cx="685800" cy="9652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989D5EF-B862-4BD7-ADB1-FCF199E67E7F}"/>
                  </a:ext>
                </a:extLst>
              </p:cNvPr>
              <p:cNvSpPr/>
              <p:nvPr/>
            </p:nvSpPr>
            <p:spPr>
              <a:xfrm>
                <a:off x="4715933" y="2116666"/>
                <a:ext cx="651934" cy="13123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70625CAE-888C-4DA0-A33E-7CDFA5975AEE}"/>
                  </a:ext>
                </a:extLst>
              </p:cNvPr>
              <p:cNvCxnSpPr>
                <a:cxnSpLocks/>
                <a:stCxn id="11" idx="1"/>
              </p:cNvCxnSpPr>
              <p:nvPr/>
            </p:nvCxnSpPr>
            <p:spPr>
              <a:xfrm flipH="1">
                <a:off x="3208869" y="2772833"/>
                <a:ext cx="1507064" cy="927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 name="文本框 15">
            <a:extLst>
              <a:ext uri="{FF2B5EF4-FFF2-40B4-BE49-F238E27FC236}">
                <a16:creationId xmlns:a16="http://schemas.microsoft.com/office/drawing/2014/main" id="{E7E5D775-424D-4556-A673-3D66E5A6C13C}"/>
              </a:ext>
            </a:extLst>
          </p:cNvPr>
          <p:cNvSpPr txBox="1"/>
          <p:nvPr/>
        </p:nvSpPr>
        <p:spPr>
          <a:xfrm>
            <a:off x="473498" y="5815037"/>
            <a:ext cx="8131810" cy="738664"/>
          </a:xfrm>
          <a:prstGeom prst="rect">
            <a:avLst/>
          </a:prstGeom>
          <a:noFill/>
        </p:spPr>
        <p:txBody>
          <a:bodyPr wrap="square" rtlCol="0">
            <a:spAutoFit/>
          </a:bodyPr>
          <a:lstStyle/>
          <a:p>
            <a:pPr algn="just">
              <a:lnSpc>
                <a:spcPct val="150000"/>
              </a:lnSpc>
            </a:pPr>
            <a:r>
              <a:rPr lang="zh-CN" altLang="en-US" sz="1400">
                <a:solidFill>
                  <a:schemeClr val="tx1">
                    <a:lumMod val="50000"/>
                    <a:lumOff val="50000"/>
                  </a:schemeClr>
                </a:solidFill>
              </a:rPr>
              <a:t>注意：</a:t>
            </a:r>
            <a:r>
              <a:rPr lang="en-US" altLang="zh-CN" sz="1400">
                <a:solidFill>
                  <a:schemeClr val="tx1">
                    <a:lumMod val="50000"/>
                    <a:lumOff val="50000"/>
                  </a:schemeClr>
                </a:solidFill>
              </a:rPr>
              <a:t>	1</a:t>
            </a:r>
            <a:r>
              <a:rPr lang="zh-CN" altLang="en-US" sz="1400">
                <a:solidFill>
                  <a:schemeClr val="tx1">
                    <a:lumMod val="50000"/>
                    <a:lumOff val="50000"/>
                  </a:schemeClr>
                </a:solidFill>
              </a:rPr>
              <a:t>、</a:t>
            </a:r>
            <a:r>
              <a:rPr lang="en-US" altLang="zh-CN" sz="1400">
                <a:solidFill>
                  <a:schemeClr val="tx1">
                    <a:lumMod val="50000"/>
                    <a:lumOff val="50000"/>
                  </a:schemeClr>
                </a:solidFill>
              </a:rPr>
              <a:t>table</a:t>
            </a:r>
            <a:r>
              <a:rPr lang="zh-CN" altLang="en-US" sz="1400">
                <a:solidFill>
                  <a:schemeClr val="tx1">
                    <a:lumMod val="50000"/>
                    <a:lumOff val="50000"/>
                  </a:schemeClr>
                </a:solidFill>
              </a:rPr>
              <a:t>标签的开始标签写在页眉模板，结束标签写在页脚模板。</a:t>
            </a:r>
            <a:endParaRPr lang="en-US" altLang="zh-CN" sz="1400">
              <a:solidFill>
                <a:schemeClr val="tx1">
                  <a:lumMod val="50000"/>
                  <a:lumOff val="50000"/>
                </a:schemeClr>
              </a:solidFill>
            </a:endParaRPr>
          </a:p>
          <a:p>
            <a:pPr algn="just">
              <a:lnSpc>
                <a:spcPct val="150000"/>
              </a:lnSpc>
            </a:pPr>
            <a:r>
              <a:rPr lang="en-US" altLang="zh-CN" sz="1400">
                <a:solidFill>
                  <a:schemeClr val="tx1">
                    <a:lumMod val="50000"/>
                    <a:lumOff val="50000"/>
                  </a:schemeClr>
                </a:solidFill>
              </a:rPr>
              <a:t>	2</a:t>
            </a:r>
            <a:r>
              <a:rPr lang="zh-CN" altLang="en-US" sz="1400">
                <a:solidFill>
                  <a:schemeClr val="tx1">
                    <a:lumMod val="50000"/>
                    <a:lumOff val="50000"/>
                  </a:schemeClr>
                </a:solidFill>
              </a:rPr>
              <a:t>、</a:t>
            </a:r>
            <a:r>
              <a:rPr lang="en-US" altLang="zh-CN" sz="1400">
                <a:solidFill>
                  <a:schemeClr val="tx1">
                    <a:lumMod val="50000"/>
                    <a:lumOff val="50000"/>
                  </a:schemeClr>
                </a:solidFill>
              </a:rPr>
              <a:t>Eval()</a:t>
            </a:r>
            <a:r>
              <a:rPr lang="zh-CN" altLang="en-US" sz="1400">
                <a:solidFill>
                  <a:schemeClr val="tx1">
                    <a:lumMod val="50000"/>
                    <a:lumOff val="50000"/>
                  </a:schemeClr>
                </a:solidFill>
              </a:rPr>
              <a:t>括号中的字段名要跟数据库设计的字段名相同。</a:t>
            </a:r>
          </a:p>
        </p:txBody>
      </p:sp>
      <p:sp>
        <p:nvSpPr>
          <p:cNvPr id="17" name="文本框 16">
            <a:extLst>
              <a:ext uri="{FF2B5EF4-FFF2-40B4-BE49-F238E27FC236}">
                <a16:creationId xmlns:a16="http://schemas.microsoft.com/office/drawing/2014/main" id="{0A6E83A1-961B-4C72-8ABF-73038ECBEAC1}"/>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extLst>
      <p:ext uri="{BB962C8B-B14F-4D97-AF65-F5344CB8AC3E}">
        <p14:creationId xmlns:p14="http://schemas.microsoft.com/office/powerpoint/2010/main" val="1454827673"/>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数据绑定</a:t>
            </a:r>
          </a:p>
        </p:txBody>
      </p:sp>
      <p:sp>
        <p:nvSpPr>
          <p:cNvPr id="3" name="文本框 2">
            <a:extLst>
              <a:ext uri="{FF2B5EF4-FFF2-40B4-BE49-F238E27FC236}">
                <a16:creationId xmlns:a16="http://schemas.microsoft.com/office/drawing/2014/main" id="{102616EE-920F-49F0-95F8-1F8E5B37197D}"/>
              </a:ext>
            </a:extLst>
          </p:cNvPr>
          <p:cNvSpPr txBox="1"/>
          <p:nvPr/>
        </p:nvSpPr>
        <p:spPr>
          <a:xfrm>
            <a:off x="408305" y="875665"/>
            <a:ext cx="8131175" cy="521970"/>
          </a:xfrm>
          <a:prstGeom prst="rect">
            <a:avLst/>
          </a:prstGeom>
          <a:noFill/>
        </p:spPr>
        <p:txBody>
          <a:bodyPr wrap="square" rtlCol="0">
            <a:spAutoFit/>
          </a:bodyPr>
          <a:lstStyle/>
          <a:p>
            <a:r>
              <a:rPr lang="en-US" altLang="zh-CN" sz="2800" b="1">
                <a:solidFill>
                  <a:srgbClr val="0070C0"/>
                </a:solidFill>
                <a:sym typeface="+mn-ea"/>
              </a:rPr>
              <a:t>Repeater</a:t>
            </a:r>
            <a:r>
              <a:rPr lang="zh-CN" altLang="en-US" sz="2800" b="1">
                <a:solidFill>
                  <a:srgbClr val="0070C0"/>
                </a:solidFill>
                <a:sym typeface="+mn-ea"/>
              </a:rPr>
              <a:t>后端数据源绑定</a:t>
            </a:r>
          </a:p>
        </p:txBody>
      </p:sp>
      <p:grpSp>
        <p:nvGrpSpPr>
          <p:cNvPr id="6" name="组合 5">
            <a:extLst>
              <a:ext uri="{FF2B5EF4-FFF2-40B4-BE49-F238E27FC236}">
                <a16:creationId xmlns:a16="http://schemas.microsoft.com/office/drawing/2014/main" id="{6ED5F07B-6553-4EB3-A82E-8E98C2E42096}"/>
              </a:ext>
            </a:extLst>
          </p:cNvPr>
          <p:cNvGrpSpPr/>
          <p:nvPr/>
        </p:nvGrpSpPr>
        <p:grpSpPr>
          <a:xfrm>
            <a:off x="491067" y="1500061"/>
            <a:ext cx="8048413" cy="3425125"/>
            <a:chOff x="491067" y="1397635"/>
            <a:chExt cx="8048413" cy="3425125"/>
          </a:xfrm>
        </p:grpSpPr>
        <p:pic>
          <p:nvPicPr>
            <p:cNvPr id="4" name="图片 3">
              <a:extLst>
                <a:ext uri="{FF2B5EF4-FFF2-40B4-BE49-F238E27FC236}">
                  <a16:creationId xmlns:a16="http://schemas.microsoft.com/office/drawing/2014/main" id="{837DF0E1-CA9D-46AF-B86A-D07EA6A84F0F}"/>
                </a:ext>
              </a:extLst>
            </p:cNvPr>
            <p:cNvPicPr>
              <a:picLocks noChangeAspect="1"/>
            </p:cNvPicPr>
            <p:nvPr/>
          </p:nvPicPr>
          <p:blipFill rotWithShape="1">
            <a:blip r:embed="rId4"/>
            <a:srcRect r="11981"/>
            <a:stretch/>
          </p:blipFill>
          <p:spPr>
            <a:xfrm>
              <a:off x="491067" y="1397635"/>
              <a:ext cx="8048413" cy="3425125"/>
            </a:xfrm>
            <a:prstGeom prst="rect">
              <a:avLst/>
            </a:prstGeom>
          </p:spPr>
        </p:pic>
        <p:sp>
          <p:nvSpPr>
            <p:cNvPr id="5" name="矩形 4">
              <a:extLst>
                <a:ext uri="{FF2B5EF4-FFF2-40B4-BE49-F238E27FC236}">
                  <a16:creationId xmlns:a16="http://schemas.microsoft.com/office/drawing/2014/main" id="{C5277D5E-07BD-4774-B712-93B504A06CC4}"/>
                </a:ext>
              </a:extLst>
            </p:cNvPr>
            <p:cNvSpPr/>
            <p:nvPr/>
          </p:nvSpPr>
          <p:spPr>
            <a:xfrm>
              <a:off x="745067" y="3208867"/>
              <a:ext cx="3005666" cy="9228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20C7A7F0-1DC4-4EDA-A9AE-36FC8CF49AB1}"/>
              </a:ext>
            </a:extLst>
          </p:cNvPr>
          <p:cNvSpPr txBox="1"/>
          <p:nvPr/>
        </p:nvSpPr>
        <p:spPr>
          <a:xfrm>
            <a:off x="407670" y="5076824"/>
            <a:ext cx="8131810" cy="382541"/>
          </a:xfrm>
          <a:prstGeom prst="rect">
            <a:avLst/>
          </a:prstGeom>
          <a:noFill/>
        </p:spPr>
        <p:txBody>
          <a:bodyPr wrap="square" rtlCol="0">
            <a:spAutoFit/>
          </a:bodyPr>
          <a:lstStyle/>
          <a:p>
            <a:pPr algn="just">
              <a:lnSpc>
                <a:spcPct val="150000"/>
              </a:lnSpc>
            </a:pPr>
            <a:r>
              <a:rPr lang="zh-CN" altLang="en-US" sz="1400">
                <a:solidFill>
                  <a:schemeClr val="tx1">
                    <a:lumMod val="50000"/>
                    <a:lumOff val="50000"/>
                  </a:schemeClr>
                </a:solidFill>
              </a:rPr>
              <a:t>上面例子中的“</a:t>
            </a:r>
            <a:r>
              <a:rPr lang="en-US" altLang="zh-CN" sz="1400">
                <a:solidFill>
                  <a:schemeClr val="tx1">
                    <a:lumMod val="50000"/>
                    <a:lumOff val="50000"/>
                  </a:schemeClr>
                </a:solidFill>
              </a:rPr>
              <a:t>UserList</a:t>
            </a:r>
            <a:r>
              <a:rPr lang="zh-CN" altLang="en-US" sz="1400">
                <a:solidFill>
                  <a:schemeClr val="tx1">
                    <a:lumMod val="50000"/>
                    <a:lumOff val="50000"/>
                  </a:schemeClr>
                </a:solidFill>
              </a:rPr>
              <a:t>”是</a:t>
            </a:r>
            <a:r>
              <a:rPr lang="en-US" altLang="zh-CN" sz="1400">
                <a:solidFill>
                  <a:schemeClr val="tx1">
                    <a:lumMod val="50000"/>
                    <a:lumOff val="50000"/>
                  </a:schemeClr>
                </a:solidFill>
              </a:rPr>
              <a:t>Repeater</a:t>
            </a:r>
            <a:r>
              <a:rPr lang="zh-CN" altLang="en-US" sz="1400">
                <a:solidFill>
                  <a:schemeClr val="tx1">
                    <a:lumMod val="50000"/>
                    <a:lumOff val="50000"/>
                  </a:schemeClr>
                </a:solidFill>
              </a:rPr>
              <a:t>控件的</a:t>
            </a:r>
            <a:r>
              <a:rPr lang="en-US" altLang="zh-CN" sz="1400">
                <a:solidFill>
                  <a:schemeClr val="tx1">
                    <a:lumMod val="50000"/>
                    <a:lumOff val="50000"/>
                  </a:schemeClr>
                </a:solidFill>
              </a:rPr>
              <a:t>ID</a:t>
            </a:r>
            <a:r>
              <a:rPr lang="zh-CN" altLang="en-US" sz="1400">
                <a:solidFill>
                  <a:schemeClr val="tx1">
                    <a:lumMod val="50000"/>
                    <a:lumOff val="50000"/>
                  </a:schemeClr>
                </a:solidFill>
              </a:rPr>
              <a:t>。</a:t>
            </a:r>
            <a:endParaRPr lang="en-US" altLang="zh-CN" sz="1400">
              <a:solidFill>
                <a:schemeClr val="tx1">
                  <a:lumMod val="50000"/>
                  <a:lumOff val="50000"/>
                </a:schemeClr>
              </a:solidFill>
            </a:endParaRPr>
          </a:p>
        </p:txBody>
      </p:sp>
      <p:sp>
        <p:nvSpPr>
          <p:cNvPr id="8" name="文本框 7">
            <a:extLst>
              <a:ext uri="{FF2B5EF4-FFF2-40B4-BE49-F238E27FC236}">
                <a16:creationId xmlns:a16="http://schemas.microsoft.com/office/drawing/2014/main" id="{EE8F8C28-16D8-4143-AC4D-7B4BCDDCDF94}"/>
              </a:ext>
            </a:extLst>
          </p:cNvPr>
          <p:cNvSpPr txBox="1"/>
          <p:nvPr/>
        </p:nvSpPr>
        <p:spPr>
          <a:xfrm>
            <a:off x="7186083" y="522458"/>
            <a:ext cx="135339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a:t>重点篇</a:t>
            </a:r>
          </a:p>
        </p:txBody>
      </p:sp>
    </p:spTree>
    <p:extLst>
      <p:ext uri="{BB962C8B-B14F-4D97-AF65-F5344CB8AC3E}">
        <p14:creationId xmlns:p14="http://schemas.microsoft.com/office/powerpoint/2010/main" val="2838278243"/>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数据绑定</a:t>
            </a:r>
          </a:p>
        </p:txBody>
      </p:sp>
      <p:sp>
        <p:nvSpPr>
          <p:cNvPr id="3" name="文本框 2">
            <a:extLst>
              <a:ext uri="{FF2B5EF4-FFF2-40B4-BE49-F238E27FC236}">
                <a16:creationId xmlns:a16="http://schemas.microsoft.com/office/drawing/2014/main" id="{8133F31E-34E9-4FF3-8920-D4DEA2AD357E}"/>
              </a:ext>
            </a:extLst>
          </p:cNvPr>
          <p:cNvSpPr txBox="1"/>
          <p:nvPr/>
        </p:nvSpPr>
        <p:spPr>
          <a:xfrm>
            <a:off x="408305" y="875665"/>
            <a:ext cx="8131175" cy="521970"/>
          </a:xfrm>
          <a:prstGeom prst="rect">
            <a:avLst/>
          </a:prstGeom>
          <a:noFill/>
        </p:spPr>
        <p:txBody>
          <a:bodyPr wrap="square" rtlCol="0">
            <a:spAutoFit/>
          </a:bodyPr>
          <a:lstStyle/>
          <a:p>
            <a:r>
              <a:rPr lang="en-US" altLang="zh-CN" sz="2800" b="1">
                <a:solidFill>
                  <a:srgbClr val="0070C0"/>
                </a:solidFill>
                <a:sym typeface="+mn-ea"/>
              </a:rPr>
              <a:t>Repeater</a:t>
            </a:r>
            <a:r>
              <a:rPr lang="zh-CN" altLang="en-US" sz="2800" b="1">
                <a:solidFill>
                  <a:srgbClr val="0070C0"/>
                </a:solidFill>
                <a:sym typeface="+mn-ea"/>
              </a:rPr>
              <a:t>数据绑定后的页面效果</a:t>
            </a:r>
          </a:p>
        </p:txBody>
      </p:sp>
      <p:pic>
        <p:nvPicPr>
          <p:cNvPr id="4" name="图片 3">
            <a:extLst>
              <a:ext uri="{FF2B5EF4-FFF2-40B4-BE49-F238E27FC236}">
                <a16:creationId xmlns:a16="http://schemas.microsoft.com/office/drawing/2014/main" id="{D8DE2DDE-CB08-4024-A503-5C21C9FEBA14}"/>
              </a:ext>
            </a:extLst>
          </p:cNvPr>
          <p:cNvPicPr>
            <a:picLocks noChangeAspect="1"/>
          </p:cNvPicPr>
          <p:nvPr/>
        </p:nvPicPr>
        <p:blipFill rotWithShape="1">
          <a:blip r:embed="rId4"/>
          <a:srcRect l="4759" r="6015" b="12081"/>
          <a:stretch/>
        </p:blipFill>
        <p:spPr>
          <a:xfrm>
            <a:off x="491067" y="1562102"/>
            <a:ext cx="8048413" cy="4220633"/>
          </a:xfrm>
          <a:prstGeom prst="rect">
            <a:avLst/>
          </a:prstGeom>
        </p:spPr>
      </p:pic>
    </p:spTree>
    <p:extLst>
      <p:ext uri="{BB962C8B-B14F-4D97-AF65-F5344CB8AC3E}">
        <p14:creationId xmlns:p14="http://schemas.microsoft.com/office/powerpoint/2010/main" val="4194294208"/>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pic>
        <p:nvPicPr>
          <p:cNvPr id="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5879" y="4622360"/>
            <a:ext cx="516899" cy="516899"/>
          </a:xfrm>
          <a:prstGeom prst="rect">
            <a:avLst/>
          </a:prstGeom>
        </p:spPr>
      </p:pic>
      <p:pic>
        <p:nvPicPr>
          <p:cNvPr id="3"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8840" y="2398646"/>
            <a:ext cx="482333" cy="482333"/>
          </a:xfrm>
          <a:prstGeom prst="rect">
            <a:avLst/>
          </a:prstGeom>
        </p:spPr>
      </p:pic>
      <p:sp>
        <p:nvSpPr>
          <p:cNvPr id="4" name="文本框 2"/>
          <p:cNvSpPr txBox="1"/>
          <p:nvPr/>
        </p:nvSpPr>
        <p:spPr>
          <a:xfrm>
            <a:off x="-36878" y="1566507"/>
            <a:ext cx="9144000" cy="5435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35718" tIns="35718" rIns="35718" bIns="35718" numCol="1" spcCol="38100"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584200" rtl="0" fontAlgn="auto" latinLnBrk="0" hangingPunct="0">
              <a:lnSpc>
                <a:spcPct val="100000"/>
              </a:lnSpc>
              <a:spcBef>
                <a:spcPts val="0"/>
              </a:spcBef>
              <a:spcAft>
                <a:spcPts val="0"/>
              </a:spcAft>
              <a:buClrTx/>
              <a:buSzTx/>
              <a:buFontTx/>
              <a:buNone/>
            </a:pPr>
            <a:r>
              <a:rPr lang="zh-CN" altLang="en-US" sz="3095" b="1">
                <a:solidFill>
                  <a:srgbClr val="000000"/>
                </a:solidFill>
                <a:latin typeface="等线" panose="02010600030101010101" charset="-122"/>
                <a:ea typeface="等线" panose="02010600030101010101" charset="-122"/>
              </a:rPr>
              <a:t>编程部第五次作业</a:t>
            </a:r>
          </a:p>
        </p:txBody>
      </p:sp>
      <p:sp>
        <p:nvSpPr>
          <p:cNvPr id="5" name="TextBox 4"/>
          <p:cNvSpPr txBox="1"/>
          <p:nvPr/>
        </p:nvSpPr>
        <p:spPr>
          <a:xfrm>
            <a:off x="1664367" y="2650106"/>
            <a:ext cx="5741511" cy="2168525"/>
          </a:xfrm>
          <a:prstGeom prst="rect">
            <a:avLst/>
          </a:prstGeom>
          <a:noFill/>
        </p:spPr>
        <p:txBody>
          <a:bodyPr wrap="square" rtlCol="0">
            <a:spAutoFit/>
          </a:bodyPr>
          <a:lstStyle/>
          <a:p>
            <a:pPr algn="just">
              <a:lnSpc>
                <a:spcPct val="150000"/>
              </a:lnSpc>
            </a:pPr>
            <a:r>
              <a:rPr lang="en-US" altLang="zh-CN"/>
              <a:t>1</a:t>
            </a:r>
            <a:r>
              <a:rPr lang="zh-CN" altLang="en-US"/>
              <a:t>、继续完善注册页、登录页和用户信息页，</a:t>
            </a:r>
            <a:r>
              <a:rPr lang="zh-CN" altLang="en-US">
                <a:sym typeface="+mn-ea"/>
              </a:rPr>
              <a:t>要求能够</a:t>
            </a:r>
            <a:r>
              <a:rPr lang="zh-CN" altLang="en-US">
                <a:solidFill>
                  <a:srgbClr val="FF0000"/>
                </a:solidFill>
                <a:sym typeface="+mn-ea"/>
              </a:rPr>
              <a:t>自动跳转页面</a:t>
            </a:r>
            <a:r>
              <a:rPr lang="zh-CN" altLang="en-US">
                <a:sym typeface="+mn-ea"/>
              </a:rPr>
              <a:t>，</a:t>
            </a:r>
            <a:r>
              <a:rPr lang="zh-CN" altLang="en-US"/>
              <a:t>要求使用</a:t>
            </a:r>
            <a:r>
              <a:rPr lang="en-US" altLang="zh-CN">
                <a:solidFill>
                  <a:srgbClr val="FF0000"/>
                </a:solidFill>
              </a:rPr>
              <a:t>Session</a:t>
            </a:r>
            <a:r>
              <a:rPr lang="zh-CN" altLang="en-US">
                <a:solidFill>
                  <a:srgbClr val="FF0000"/>
                </a:solidFill>
              </a:rPr>
              <a:t>会话管理</a:t>
            </a:r>
            <a:r>
              <a:rPr lang="zh-CN" altLang="en-US"/>
              <a:t>；</a:t>
            </a:r>
          </a:p>
          <a:p>
            <a:pPr algn="just">
              <a:lnSpc>
                <a:spcPct val="150000"/>
              </a:lnSpc>
            </a:pPr>
            <a:endParaRPr lang="en-US" altLang="zh-CN"/>
          </a:p>
          <a:p>
            <a:pPr algn="just">
              <a:lnSpc>
                <a:spcPct val="150000"/>
              </a:lnSpc>
            </a:pPr>
            <a:r>
              <a:rPr lang="en-US" altLang="zh-CN"/>
              <a:t>2</a:t>
            </a:r>
            <a:r>
              <a:rPr lang="zh-CN" altLang="en-US"/>
              <a:t>、做一个简单的</a:t>
            </a:r>
            <a:r>
              <a:rPr lang="zh-CN" altLang="en-US">
                <a:solidFill>
                  <a:srgbClr val="FF0000"/>
                </a:solidFill>
              </a:rPr>
              <a:t>后台用户管理页面</a:t>
            </a:r>
            <a:r>
              <a:rPr lang="zh-CN" altLang="en-US"/>
              <a:t>，能够显示数据库中所有的用户，要求使用</a:t>
            </a:r>
            <a:r>
              <a:rPr lang="zh-CN" altLang="en-US">
                <a:solidFill>
                  <a:srgbClr val="FF0000"/>
                </a:solidFill>
              </a:rPr>
              <a:t>Repeater</a:t>
            </a:r>
            <a:r>
              <a:rPr lang="zh-CN" altLang="en-US"/>
              <a:t>控件。</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grpSp>
        <p:nvGrpSpPr>
          <p:cNvPr id="35" name="组合 34"/>
          <p:cNvGrpSpPr/>
          <p:nvPr/>
        </p:nvGrpSpPr>
        <p:grpSpPr>
          <a:xfrm>
            <a:off x="247650" y="1268730"/>
            <a:ext cx="8328660" cy="5067300"/>
            <a:chOff x="250" y="1118"/>
            <a:chExt cx="13116" cy="7980"/>
          </a:xfrm>
        </p:grpSpPr>
        <p:grpSp>
          <p:nvGrpSpPr>
            <p:cNvPr id="34" name="组合 33"/>
            <p:cNvGrpSpPr/>
            <p:nvPr/>
          </p:nvGrpSpPr>
          <p:grpSpPr>
            <a:xfrm>
              <a:off x="1654" y="1118"/>
              <a:ext cx="11712" cy="7980"/>
              <a:chOff x="1654" y="1118"/>
              <a:chExt cx="11712" cy="7980"/>
            </a:xfrm>
          </p:grpSpPr>
          <p:sp>
            <p:nvSpPr>
              <p:cNvPr id="6" name="对角圆角矩形 5"/>
              <p:cNvSpPr/>
              <p:nvPr/>
            </p:nvSpPr>
            <p:spPr>
              <a:xfrm>
                <a:off x="1654" y="1118"/>
                <a:ext cx="3358" cy="159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注册页</a:t>
                </a:r>
              </a:p>
            </p:txBody>
          </p:sp>
          <p:sp>
            <p:nvSpPr>
              <p:cNvPr id="7" name="对角圆角矩形 6"/>
              <p:cNvSpPr/>
              <p:nvPr/>
            </p:nvSpPr>
            <p:spPr>
              <a:xfrm>
                <a:off x="1654" y="3171"/>
                <a:ext cx="3358" cy="159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登录页</a:t>
                </a:r>
              </a:p>
            </p:txBody>
          </p:sp>
          <p:sp>
            <p:nvSpPr>
              <p:cNvPr id="8" name="对角圆角矩形 7"/>
              <p:cNvSpPr/>
              <p:nvPr/>
            </p:nvSpPr>
            <p:spPr>
              <a:xfrm>
                <a:off x="1654" y="5224"/>
                <a:ext cx="3358" cy="159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用户信息页</a:t>
                </a:r>
              </a:p>
            </p:txBody>
          </p:sp>
          <p:sp>
            <p:nvSpPr>
              <p:cNvPr id="9" name="对角圆角矩形 8"/>
              <p:cNvSpPr/>
              <p:nvPr/>
            </p:nvSpPr>
            <p:spPr>
              <a:xfrm>
                <a:off x="1654" y="7501"/>
                <a:ext cx="3358" cy="1597"/>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后台</a:t>
                </a:r>
                <a:r>
                  <a:rPr lang="zh-CN" altLang="en-US">
                    <a:sym typeface="+mn-ea"/>
                  </a:rPr>
                  <a:t>用户</a:t>
                </a:r>
                <a:r>
                  <a:rPr lang="zh-CN" altLang="en-US"/>
                  <a:t>管理页</a:t>
                </a:r>
              </a:p>
            </p:txBody>
          </p:sp>
          <p:sp>
            <p:nvSpPr>
              <p:cNvPr id="10" name="圆柱形 9"/>
              <p:cNvSpPr/>
              <p:nvPr/>
            </p:nvSpPr>
            <p:spPr>
              <a:xfrm>
                <a:off x="10879" y="3099"/>
                <a:ext cx="2487" cy="460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数据库</a:t>
                </a:r>
              </a:p>
            </p:txBody>
          </p:sp>
        </p:grpSp>
        <p:grpSp>
          <p:nvGrpSpPr>
            <p:cNvPr id="33" name="组合 32"/>
            <p:cNvGrpSpPr/>
            <p:nvPr/>
          </p:nvGrpSpPr>
          <p:grpSpPr>
            <a:xfrm>
              <a:off x="250" y="1264"/>
              <a:ext cx="10593" cy="7583"/>
              <a:chOff x="250" y="1264"/>
              <a:chExt cx="10593" cy="7583"/>
            </a:xfrm>
          </p:grpSpPr>
          <p:grpSp>
            <p:nvGrpSpPr>
              <p:cNvPr id="24" name="组合 23"/>
              <p:cNvGrpSpPr/>
              <p:nvPr/>
            </p:nvGrpSpPr>
            <p:grpSpPr>
              <a:xfrm>
                <a:off x="5012" y="1409"/>
                <a:ext cx="5831" cy="7438"/>
                <a:chOff x="4411" y="1409"/>
                <a:chExt cx="5831" cy="7438"/>
              </a:xfrm>
            </p:grpSpPr>
            <p:grpSp>
              <p:nvGrpSpPr>
                <p:cNvPr id="17" name="组合 16"/>
                <p:cNvGrpSpPr/>
                <p:nvPr/>
              </p:nvGrpSpPr>
              <p:grpSpPr>
                <a:xfrm>
                  <a:off x="4411" y="1917"/>
                  <a:ext cx="5831" cy="6401"/>
                  <a:chOff x="4411" y="1917"/>
                  <a:chExt cx="5831" cy="6401"/>
                </a:xfrm>
              </p:grpSpPr>
              <p:cxnSp>
                <p:nvCxnSpPr>
                  <p:cNvPr id="13" name="肘形连接符 12"/>
                  <p:cNvCxnSpPr>
                    <a:stCxn id="7" idx="0"/>
                  </p:cNvCxnSpPr>
                  <p:nvPr/>
                </p:nvCxnSpPr>
                <p:spPr>
                  <a:xfrm>
                    <a:off x="4411" y="3970"/>
                    <a:ext cx="5810" cy="1419"/>
                  </a:xfrm>
                  <a:prstGeom prst="bentConnector3">
                    <a:avLst>
                      <a:gd name="adj1" fmla="val 81755"/>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cxnSpLocks/>
                  </p:cNvCxnSpPr>
                  <p:nvPr/>
                </p:nvCxnSpPr>
                <p:spPr>
                  <a:xfrm>
                    <a:off x="4424" y="1917"/>
                    <a:ext cx="5810" cy="3472"/>
                  </a:xfrm>
                  <a:prstGeom prst="bentConnector3">
                    <a:avLst>
                      <a:gd name="adj1" fmla="val 8141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9" idx="0"/>
                  </p:cNvCxnSpPr>
                  <p:nvPr/>
                </p:nvCxnSpPr>
                <p:spPr>
                  <a:xfrm flipV="1">
                    <a:off x="4411" y="4928"/>
                    <a:ext cx="5831" cy="3390"/>
                  </a:xfrm>
                  <a:prstGeom prst="bentConnector3">
                    <a:avLst>
                      <a:gd name="adj1" fmla="val 81289"/>
                    </a:avLst>
                  </a:prstGeom>
                  <a:ln w="19050">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660" y="1409"/>
                  <a:ext cx="4063" cy="7438"/>
                  <a:chOff x="4660" y="1409"/>
                  <a:chExt cx="4063" cy="7438"/>
                </a:xfrm>
              </p:grpSpPr>
              <p:sp>
                <p:nvSpPr>
                  <p:cNvPr id="18" name="文本框 17"/>
                  <p:cNvSpPr txBox="1"/>
                  <p:nvPr/>
                </p:nvSpPr>
                <p:spPr>
                  <a:xfrm>
                    <a:off x="4722" y="1409"/>
                    <a:ext cx="4001" cy="1016"/>
                  </a:xfrm>
                  <a:prstGeom prst="rect">
                    <a:avLst/>
                  </a:prstGeom>
                  <a:noFill/>
                </p:spPr>
                <p:txBody>
                  <a:bodyPr wrap="square" rtlCol="0">
                    <a:spAutoFit/>
                  </a:bodyPr>
                  <a:lstStyle/>
                  <a:p>
                    <a:r>
                      <a:rPr lang="zh-CN" altLang="en-US" sz="1200"/>
                      <a:t>查询：判断是否存在该用户</a:t>
                    </a:r>
                  </a:p>
                  <a:p>
                    <a:endParaRPr lang="zh-CN" altLang="en-US" sz="1200"/>
                  </a:p>
                  <a:p>
                    <a:r>
                      <a:rPr lang="zh-CN" altLang="en-US" sz="1200"/>
                      <a:t>插入：不存在该用户时才允许注册</a:t>
                    </a:r>
                  </a:p>
                </p:txBody>
              </p:sp>
              <p:sp>
                <p:nvSpPr>
                  <p:cNvPr id="19" name="文本框 18"/>
                  <p:cNvSpPr txBox="1"/>
                  <p:nvPr/>
                </p:nvSpPr>
                <p:spPr>
                  <a:xfrm>
                    <a:off x="4660" y="3461"/>
                    <a:ext cx="4001" cy="1016"/>
                  </a:xfrm>
                  <a:prstGeom prst="rect">
                    <a:avLst/>
                  </a:prstGeom>
                  <a:noFill/>
                </p:spPr>
                <p:txBody>
                  <a:bodyPr wrap="square" rtlCol="0">
                    <a:spAutoFit/>
                  </a:bodyPr>
                  <a:lstStyle/>
                  <a:p>
                    <a:r>
                      <a:rPr lang="zh-CN" altLang="en-US" sz="1200"/>
                      <a:t>查询：用用户名和密码去查，</a:t>
                    </a:r>
                  </a:p>
                  <a:p>
                    <a:endParaRPr lang="zh-CN" altLang="en-US" sz="1200"/>
                  </a:p>
                  <a:p>
                    <a:r>
                      <a:rPr lang="zh-CN" altLang="en-US" sz="1200"/>
                      <a:t>查到后将用户信息保存在会话中</a:t>
                    </a:r>
                    <a:endParaRPr lang="en-US" altLang="zh-CN" sz="1200"/>
                  </a:p>
                </p:txBody>
              </p:sp>
              <p:sp>
                <p:nvSpPr>
                  <p:cNvPr id="22" name="文本框 21"/>
                  <p:cNvSpPr txBox="1"/>
                  <p:nvPr/>
                </p:nvSpPr>
                <p:spPr>
                  <a:xfrm>
                    <a:off x="4660" y="7831"/>
                    <a:ext cx="4001" cy="1016"/>
                  </a:xfrm>
                  <a:prstGeom prst="rect">
                    <a:avLst/>
                  </a:prstGeom>
                  <a:noFill/>
                </p:spPr>
                <p:txBody>
                  <a:bodyPr wrap="square" rtlCol="0">
                    <a:spAutoFit/>
                  </a:bodyPr>
                  <a:lstStyle/>
                  <a:p>
                    <a:r>
                      <a:rPr lang="zh-CN" altLang="en-US" sz="1200"/>
                      <a:t>增删查改：读取用户信息、</a:t>
                    </a:r>
                  </a:p>
                  <a:p>
                    <a:endParaRPr lang="zh-CN" altLang="en-US" sz="1200"/>
                  </a:p>
                  <a:p>
                    <a:r>
                      <a:rPr lang="zh-CN" altLang="en-US" sz="1200"/>
                      <a:t>修改用户信息、删除用户等</a:t>
                    </a:r>
                  </a:p>
                </p:txBody>
              </p:sp>
            </p:grpSp>
          </p:grpSp>
          <p:grpSp>
            <p:nvGrpSpPr>
              <p:cNvPr id="32" name="组合 31"/>
              <p:cNvGrpSpPr/>
              <p:nvPr/>
            </p:nvGrpSpPr>
            <p:grpSpPr>
              <a:xfrm>
                <a:off x="250" y="1264"/>
                <a:ext cx="4719" cy="5534"/>
                <a:chOff x="250" y="1264"/>
                <a:chExt cx="4719" cy="5534"/>
              </a:xfrm>
            </p:grpSpPr>
            <p:sp>
              <p:nvSpPr>
                <p:cNvPr id="25" name="左大括号 24"/>
                <p:cNvSpPr/>
                <p:nvPr/>
              </p:nvSpPr>
              <p:spPr>
                <a:xfrm>
                  <a:off x="934" y="1264"/>
                  <a:ext cx="477" cy="55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50" y="2869"/>
                  <a:ext cx="684" cy="2325"/>
                </a:xfrm>
                <a:prstGeom prst="rect">
                  <a:avLst/>
                </a:prstGeom>
                <a:noFill/>
              </p:spPr>
              <p:txBody>
                <a:bodyPr wrap="square" rtlCol="0">
                  <a:spAutoFit/>
                </a:bodyPr>
                <a:lstStyle/>
                <a:p>
                  <a:r>
                    <a:rPr lang="zh-CN" altLang="en-US"/>
                    <a:t>前台客户端</a:t>
                  </a:r>
                </a:p>
              </p:txBody>
            </p:sp>
            <p:cxnSp>
              <p:nvCxnSpPr>
                <p:cNvPr id="28" name="直接箭头连接符 27"/>
                <p:cNvCxnSpPr>
                  <a:stCxn id="6" idx="1"/>
                  <a:endCxn id="7" idx="3"/>
                </p:cNvCxnSpPr>
                <p:nvPr/>
              </p:nvCxnSpPr>
              <p:spPr>
                <a:xfrm>
                  <a:off x="3333" y="2715"/>
                  <a:ext cx="0" cy="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7" idx="1"/>
                  <a:endCxn id="8" idx="3"/>
                </p:cNvCxnSpPr>
                <p:nvPr/>
              </p:nvCxnSpPr>
              <p:spPr>
                <a:xfrm>
                  <a:off x="3333" y="4768"/>
                  <a:ext cx="0" cy="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694" y="4816"/>
                  <a:ext cx="3275" cy="434"/>
                </a:xfrm>
                <a:prstGeom prst="rect">
                  <a:avLst/>
                </a:prstGeom>
                <a:noFill/>
              </p:spPr>
              <p:txBody>
                <a:bodyPr wrap="square" rtlCol="0">
                  <a:spAutoFit/>
                </a:bodyPr>
                <a:lstStyle/>
                <a:p>
                  <a:pPr algn="ctr"/>
                  <a:r>
                    <a:rPr lang="zh-CN" altLang="en-US" sz="1200"/>
                    <a:t>从会话中读取用户信息</a:t>
                  </a:r>
                </a:p>
              </p:txBody>
            </p:sp>
          </p:grpSp>
        </p:grpSp>
      </p:grpSp>
      <p:sp>
        <p:nvSpPr>
          <p:cNvPr id="3" name="文本框 2">
            <a:extLst>
              <a:ext uri="{FF2B5EF4-FFF2-40B4-BE49-F238E27FC236}">
                <a16:creationId xmlns:a16="http://schemas.microsoft.com/office/drawing/2014/main" id="{B6D6F8CD-798E-4598-88C9-D76FB0673FDD}"/>
              </a:ext>
            </a:extLst>
          </p:cNvPr>
          <p:cNvSpPr txBox="1"/>
          <p:nvPr/>
        </p:nvSpPr>
        <p:spPr>
          <a:xfrm>
            <a:off x="464820" y="450771"/>
            <a:ext cx="811149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zh-CN" altLang="en-US" b="1"/>
              <a:t>作业指导：</a:t>
            </a:r>
            <a:r>
              <a:rPr lang="en-US" altLang="zh-CN" b="1"/>
              <a:t>   </a:t>
            </a:r>
            <a:r>
              <a:rPr lang="zh-CN" altLang="en-US"/>
              <a:t>业务逻辑参考图示</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疯狂找</a:t>
            </a:r>
            <a:r>
              <a:rPr lang="en-US" altLang="zh-CN"/>
              <a:t>BUG</a:t>
            </a:r>
            <a:endParaRPr lang="zh-CN" altLang="en-US"/>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altLang="en-US" sz="2800" b="1">
                <a:solidFill>
                  <a:srgbClr val="0070C0"/>
                </a:solidFill>
              </a:rPr>
              <a:t>开启</a:t>
            </a:r>
            <a:r>
              <a:rPr lang="en-US" altLang="zh-CN" sz="2800" b="1">
                <a:solidFill>
                  <a:srgbClr val="0070C0"/>
                </a:solidFill>
              </a:rPr>
              <a:t>Debug</a:t>
            </a:r>
            <a:endParaRPr lang="zh-CN" altLang="en-US" sz="2800" b="1">
              <a:solidFill>
                <a:srgbClr val="0070C0"/>
              </a:solidFill>
            </a:endParaRPr>
          </a:p>
        </p:txBody>
      </p:sp>
      <p:sp>
        <p:nvSpPr>
          <p:cNvPr id="5" name="文本框 4"/>
          <p:cNvSpPr txBox="1"/>
          <p:nvPr/>
        </p:nvSpPr>
        <p:spPr>
          <a:xfrm>
            <a:off x="444500" y="4904105"/>
            <a:ext cx="8131175" cy="368300"/>
          </a:xfrm>
          <a:prstGeom prst="rect">
            <a:avLst/>
          </a:prstGeom>
          <a:noFill/>
        </p:spPr>
        <p:txBody>
          <a:bodyPr wrap="square" rtlCol="0">
            <a:spAutoFit/>
          </a:bodyPr>
          <a:lstStyle/>
          <a:p>
            <a:r>
              <a:rPr lang="en-US" altLang="zh-CN"/>
              <a:t>Debug=“true”</a:t>
            </a:r>
            <a:r>
              <a:rPr lang="zh-CN" altLang="en-US"/>
              <a:t>时才能显示报错的位置！写在每个</a:t>
            </a:r>
            <a:r>
              <a:rPr lang="en-US" altLang="zh-CN" err="1"/>
              <a:t>aspx</a:t>
            </a:r>
            <a:r>
              <a:rPr lang="zh-CN" altLang="en-US"/>
              <a:t>文件的第一行。</a:t>
            </a:r>
          </a:p>
        </p:txBody>
      </p:sp>
      <p:grpSp>
        <p:nvGrpSpPr>
          <p:cNvPr id="9" name="组合 8"/>
          <p:cNvGrpSpPr/>
          <p:nvPr/>
        </p:nvGrpSpPr>
        <p:grpSpPr>
          <a:xfrm>
            <a:off x="596900" y="1290955"/>
            <a:ext cx="7383780" cy="3501390"/>
            <a:chOff x="940" y="2033"/>
            <a:chExt cx="11628" cy="5514"/>
          </a:xfrm>
        </p:grpSpPr>
        <p:pic>
          <p:nvPicPr>
            <p:cNvPr id="3" name="图片 2"/>
            <p:cNvPicPr>
              <a:picLocks noChangeAspect="1"/>
            </p:cNvPicPr>
            <p:nvPr/>
          </p:nvPicPr>
          <p:blipFill rotWithShape="1">
            <a:blip r:embed="rId4"/>
            <a:srcRect b="25711"/>
            <a:stretch/>
          </p:blipFill>
          <p:spPr>
            <a:xfrm>
              <a:off x="940" y="2033"/>
              <a:ext cx="11628" cy="5514"/>
            </a:xfrm>
            <a:prstGeom prst="rect">
              <a:avLst/>
            </a:prstGeom>
            <a:ln>
              <a:solidFill>
                <a:schemeClr val="bg1">
                  <a:lumMod val="50000"/>
                </a:schemeClr>
              </a:solidFill>
            </a:ln>
          </p:spPr>
        </p:pic>
        <p:sp>
          <p:nvSpPr>
            <p:cNvPr id="6" name="矩形 5"/>
            <p:cNvSpPr/>
            <p:nvPr/>
          </p:nvSpPr>
          <p:spPr>
            <a:xfrm>
              <a:off x="940" y="5649"/>
              <a:ext cx="4680" cy="839"/>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5537FD17-0CE6-4687-9CA1-9B70C979E4EA}"/>
              </a:ext>
            </a:extLst>
          </p:cNvPr>
          <p:cNvGrpSpPr/>
          <p:nvPr/>
        </p:nvGrpSpPr>
        <p:grpSpPr>
          <a:xfrm>
            <a:off x="596900" y="5384165"/>
            <a:ext cx="8068734" cy="1088169"/>
            <a:chOff x="596900" y="5384165"/>
            <a:chExt cx="8068734" cy="1088169"/>
          </a:xfrm>
        </p:grpSpPr>
        <p:pic>
          <p:nvPicPr>
            <p:cNvPr id="7" name="图片 6">
              <a:extLst>
                <a:ext uri="{FF2B5EF4-FFF2-40B4-BE49-F238E27FC236}">
                  <a16:creationId xmlns:a16="http://schemas.microsoft.com/office/drawing/2014/main" id="{E7308418-6E9E-4AF5-BD9B-AA37024402CA}"/>
                </a:ext>
              </a:extLst>
            </p:cNvPr>
            <p:cNvPicPr>
              <a:picLocks noChangeAspect="1"/>
            </p:cNvPicPr>
            <p:nvPr/>
          </p:nvPicPr>
          <p:blipFill rotWithShape="1">
            <a:blip r:embed="rId5"/>
            <a:srcRect l="8518" r="3240"/>
            <a:stretch/>
          </p:blipFill>
          <p:spPr>
            <a:xfrm>
              <a:off x="596900" y="5384165"/>
              <a:ext cx="8068734" cy="1088169"/>
            </a:xfrm>
            <a:prstGeom prst="rect">
              <a:avLst/>
            </a:prstGeom>
          </p:spPr>
        </p:pic>
        <p:sp>
          <p:nvSpPr>
            <p:cNvPr id="8" name="矩形 7">
              <a:extLst>
                <a:ext uri="{FF2B5EF4-FFF2-40B4-BE49-F238E27FC236}">
                  <a16:creationId xmlns:a16="http://schemas.microsoft.com/office/drawing/2014/main" id="{8C2398A6-F178-4398-920A-BFB68B873A2D}"/>
                </a:ext>
              </a:extLst>
            </p:cNvPr>
            <p:cNvSpPr/>
            <p:nvPr/>
          </p:nvSpPr>
          <p:spPr>
            <a:xfrm>
              <a:off x="2277533" y="5494867"/>
              <a:ext cx="956733" cy="330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pic>
        <p:nvPicPr>
          <p:cNvPr id="2" name="图片 3"/>
          <p:cNvPicPr>
            <a:picLocks noChangeAspect="1"/>
          </p:cNvPicPr>
          <p:nvPr/>
        </p:nvPicPr>
        <p:blipFill rotWithShape="1">
          <a:blip r:embed="rId4" cstate="print">
            <a:extLst>
              <a:ext uri="{28A0092B-C50C-407E-A947-70E740481C1C}">
                <a14:useLocalDpi xmlns:a14="http://schemas.microsoft.com/office/drawing/2010/main" val="0"/>
              </a:ext>
            </a:extLst>
          </a:blip>
          <a:srcRect l="9800" t="9631" r="9942" b="10468"/>
          <a:stretch>
            <a:fillRect/>
          </a:stretch>
        </p:blipFill>
        <p:spPr>
          <a:xfrm>
            <a:off x="1473910" y="2308461"/>
            <a:ext cx="2277323" cy="2267203"/>
          </a:xfrm>
          <a:prstGeom prst="rect">
            <a:avLst/>
          </a:prstGeom>
        </p:spPr>
      </p:pic>
      <p:sp>
        <p:nvSpPr>
          <p:cNvPr id="3" name="Shape 120"/>
          <p:cNvSpPr/>
          <p:nvPr/>
        </p:nvSpPr>
        <p:spPr>
          <a:xfrm>
            <a:off x="4279783" y="2308461"/>
            <a:ext cx="3379887" cy="1467516"/>
          </a:xfrm>
          <a:prstGeom prst="rect">
            <a:avLst/>
          </a:prstGeom>
          <a:ln w="12700">
            <a:miter lim="400000"/>
          </a:ln>
        </p:spPr>
        <p:txBody>
          <a:bodyPr wrap="square" lIns="35718" tIns="35718" rIns="35718" bIns="35718" anchor="ctr">
            <a:spAutoFit/>
          </a:bodyPr>
          <a:lstStyle>
            <a:lvl1pPr algn="l">
              <a:defRPr sz="5600">
                <a:solidFill>
                  <a:srgbClr val="000000"/>
                </a:solidFill>
                <a:latin typeface="PingFang SC Regular"/>
                <a:ea typeface="PingFang SC Regular"/>
                <a:cs typeface="PingFang SC Regular"/>
                <a:sym typeface="PingFang SC Regular"/>
              </a:defRPr>
            </a:lvl1pPr>
          </a:lstStyle>
          <a:p>
            <a:pPr>
              <a:lnSpc>
                <a:spcPct val="150000"/>
              </a:lnSpc>
            </a:pPr>
            <a:r>
              <a:rPr lang="zh-CN" altLang="en-US" sz="3795" b="1">
                <a:solidFill>
                  <a:srgbClr val="0685CC"/>
                </a:solidFill>
                <a:latin typeface="等线" panose="02010600030101010101" charset="-122"/>
                <a:ea typeface="等线" panose="02010600030101010101" charset="-122"/>
              </a:rPr>
              <a:t>作业提交</a:t>
            </a:r>
            <a:endParaRPr lang="en-US" altLang="zh-CN" sz="3795" b="1">
              <a:solidFill>
                <a:srgbClr val="0685CC"/>
              </a:solidFill>
              <a:latin typeface="等线" panose="02010600030101010101" charset="-122"/>
              <a:ea typeface="等线" panose="02010600030101010101" charset="-122"/>
            </a:endParaRPr>
          </a:p>
          <a:p>
            <a:pPr>
              <a:lnSpc>
                <a:spcPct val="150000"/>
              </a:lnSpc>
            </a:pPr>
            <a:r>
              <a:rPr lang="zh-CN" altLang="en-US" sz="2250">
                <a:solidFill>
                  <a:srgbClr val="0685CC"/>
                </a:solidFill>
                <a:latin typeface="等线" panose="02010600030101010101" charset="-122"/>
                <a:ea typeface="等线" panose="02010600030101010101" charset="-122"/>
              </a:rPr>
              <a:t>登录编程部作业系统</a:t>
            </a:r>
          </a:p>
        </p:txBody>
      </p:sp>
      <p:sp>
        <p:nvSpPr>
          <p:cNvPr id="4" name="Shape 121"/>
          <p:cNvSpPr/>
          <p:nvPr/>
        </p:nvSpPr>
        <p:spPr>
          <a:xfrm>
            <a:off x="4279783" y="3832456"/>
            <a:ext cx="3379886" cy="503021"/>
          </a:xfrm>
          <a:prstGeom prst="rect">
            <a:avLst/>
          </a:prstGeom>
          <a:ln w="12700">
            <a:miter lim="400000"/>
          </a:ln>
        </p:spPr>
        <p:txBody>
          <a:bodyPr wrap="square" lIns="35718" tIns="35718" rIns="35718" bIns="35718" anchor="ctr">
            <a:spAutoFit/>
          </a:bodyPr>
          <a:lstStyle>
            <a:lvl1pPr algn="l">
              <a:defRPr>
                <a:solidFill>
                  <a:srgbClr val="5A5F5E"/>
                </a:solidFill>
              </a:defRPr>
            </a:lvl1pPr>
          </a:lstStyle>
          <a:p>
            <a:r>
              <a:rPr lang="en-US" sz="2800">
                <a:solidFill>
                  <a:srgbClr val="000000"/>
                </a:solidFill>
                <a:latin typeface="Consolas" panose="020B0609020204030204" pitchFamily="49" charset="0"/>
              </a:rPr>
              <a:t>hws.</a:t>
            </a:r>
            <a:r>
              <a:rPr lang="en-US" altLang="zh-CN" sz="2800">
                <a:solidFill>
                  <a:srgbClr val="000000"/>
                </a:solidFill>
                <a:latin typeface="Consolas" panose="020B0609020204030204" pitchFamily="49" charset="0"/>
              </a:rPr>
              <a:t>yowfung</a:t>
            </a:r>
            <a:r>
              <a:rPr lang="en-US" sz="2800">
                <a:solidFill>
                  <a:srgbClr val="000000"/>
                </a:solidFill>
                <a:latin typeface="Consolas" panose="020B0609020204030204" pitchFamily="49" charset="0"/>
              </a:rPr>
              <a:t>.c</a:t>
            </a:r>
            <a:r>
              <a:rPr lang="en-US" altLang="zh-CN" sz="2800">
                <a:solidFill>
                  <a:srgbClr val="000000"/>
                </a:solidFill>
                <a:latin typeface="Consolas" panose="020B0609020204030204" pitchFamily="49" charset="0"/>
              </a:rPr>
              <a:t>n</a:t>
            </a:r>
            <a:endParaRPr sz="2800">
              <a:solidFill>
                <a:srgbClr val="000000"/>
              </a:solidFill>
              <a:latin typeface="Consolas" panose="020B0609020204030204" pitchFamily="49" charset="0"/>
            </a:endParaRPr>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13FC7FE-C789-42B0-AD55-1F473CA12DC7}"/>
              </a:ext>
            </a:extLst>
          </p:cNvPr>
          <p:cNvSpPr txBox="1"/>
          <p:nvPr/>
        </p:nvSpPr>
        <p:spPr>
          <a:xfrm>
            <a:off x="1964267" y="3662859"/>
            <a:ext cx="4749800" cy="880947"/>
          </a:xfrm>
          <a:prstGeom prst="rect">
            <a:avLst/>
          </a:prstGeom>
          <a:noFill/>
        </p:spPr>
        <p:txBody>
          <a:bodyPr wrap="square" rtlCol="0">
            <a:spAutoFit/>
          </a:bodyPr>
          <a:lstStyle/>
          <a:p>
            <a:pPr algn="just">
              <a:lnSpc>
                <a:spcPct val="150000"/>
              </a:lnSpc>
            </a:pPr>
            <a:r>
              <a:rPr lang="zh-CN" altLang="en-US"/>
              <a:t>         下节课是编程部最后一节课，同时公布二轮考核事项，尽量不要请假！</a:t>
            </a:r>
          </a:p>
        </p:txBody>
      </p:sp>
      <p:sp>
        <p:nvSpPr>
          <p:cNvPr id="6" name="等腰三角形 5">
            <a:extLst>
              <a:ext uri="{FF2B5EF4-FFF2-40B4-BE49-F238E27FC236}">
                <a16:creationId xmlns:a16="http://schemas.microsoft.com/office/drawing/2014/main" id="{AF281ECA-94AD-4421-9FAD-A8542565AF48}"/>
              </a:ext>
            </a:extLst>
          </p:cNvPr>
          <p:cNvSpPr/>
          <p:nvPr/>
        </p:nvSpPr>
        <p:spPr>
          <a:xfrm>
            <a:off x="1964267" y="1896533"/>
            <a:ext cx="1176866" cy="1155700"/>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600">
                <a:latin typeface="Bernard MT Condensed" panose="02050806060905020404" pitchFamily="18" charset="0"/>
                <a:ea typeface="华文彩云" panose="02010800040101010101" pitchFamily="2" charset="-122"/>
              </a:rPr>
              <a:t>!</a:t>
            </a:r>
            <a:endParaRPr lang="zh-CN" altLang="en-US" sz="3600">
              <a:latin typeface="Bernard MT Condensed" panose="02050806060905020404" pitchFamily="18" charset="0"/>
              <a:ea typeface="华文彩云" panose="02010800040101010101" pitchFamily="2" charset="-122"/>
            </a:endParaRPr>
          </a:p>
        </p:txBody>
      </p:sp>
      <p:sp>
        <p:nvSpPr>
          <p:cNvPr id="7" name="文本框 6">
            <a:extLst>
              <a:ext uri="{FF2B5EF4-FFF2-40B4-BE49-F238E27FC236}">
                <a16:creationId xmlns:a16="http://schemas.microsoft.com/office/drawing/2014/main" id="{82B7C198-9CED-494A-8E87-C6ED065BBF8A}"/>
              </a:ext>
            </a:extLst>
          </p:cNvPr>
          <p:cNvSpPr txBox="1"/>
          <p:nvPr/>
        </p:nvSpPr>
        <p:spPr>
          <a:xfrm>
            <a:off x="3141133" y="2282792"/>
            <a:ext cx="3572934" cy="769441"/>
          </a:xfrm>
          <a:prstGeom prst="rect">
            <a:avLst/>
          </a:prstGeom>
          <a:noFill/>
        </p:spPr>
        <p:txBody>
          <a:bodyPr wrap="square" rtlCol="0">
            <a:spAutoFit/>
          </a:bodyPr>
          <a:lstStyle/>
          <a:p>
            <a:pPr algn="ctr"/>
            <a:r>
              <a:rPr lang="zh-CN" altLang="en-US" sz="4400" b="1">
                <a:ln w="9525">
                  <a:solidFill>
                    <a:schemeClr val="bg1"/>
                  </a:solidFill>
                  <a:prstDash val="solid"/>
                </a:ln>
                <a:effectLst>
                  <a:outerShdw blurRad="12700" dist="38100" dir="2700000" algn="tl" rotWithShape="0">
                    <a:schemeClr val="bg1">
                      <a:lumMod val="50000"/>
                    </a:schemeClr>
                  </a:outerShdw>
                </a:effectLst>
              </a:rPr>
              <a:t>重要提示</a:t>
            </a:r>
          </a:p>
        </p:txBody>
      </p:sp>
    </p:spTree>
    <p:extLst>
      <p:ext uri="{BB962C8B-B14F-4D97-AF65-F5344CB8AC3E}">
        <p14:creationId xmlns:p14="http://schemas.microsoft.com/office/powerpoint/2010/main" val="11151248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a:t>
            </a:r>
            <a:r>
              <a:rPr lang="zh-CN" altLang="en-US"/>
              <a:t>疯狂找</a:t>
            </a:r>
            <a:r>
              <a:rPr lang="en-US" altLang="zh-CN"/>
              <a:t>BUG</a:t>
            </a:r>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altLang="en-US" sz="2800" b="1">
                <a:solidFill>
                  <a:srgbClr val="0070C0"/>
                </a:solidFill>
              </a:rPr>
              <a:t>常见运行报错</a:t>
            </a:r>
            <a:r>
              <a:rPr lang="en-US" altLang="zh-CN" sz="2800" b="1">
                <a:solidFill>
                  <a:srgbClr val="0070C0"/>
                </a:solidFill>
              </a:rPr>
              <a:t>1</a:t>
            </a:r>
            <a:endParaRPr lang="zh-CN" altLang="en-US" sz="2800" b="1">
              <a:solidFill>
                <a:srgbClr val="0070C0"/>
              </a:solidFill>
            </a:endParaRPr>
          </a:p>
        </p:txBody>
      </p:sp>
      <p:sp>
        <p:nvSpPr>
          <p:cNvPr id="5" name="文本框 4"/>
          <p:cNvSpPr txBox="1"/>
          <p:nvPr/>
        </p:nvSpPr>
        <p:spPr>
          <a:xfrm>
            <a:off x="444500" y="5133340"/>
            <a:ext cx="8131175" cy="368300"/>
          </a:xfrm>
          <a:prstGeom prst="rect">
            <a:avLst/>
          </a:prstGeom>
          <a:noFill/>
        </p:spPr>
        <p:txBody>
          <a:bodyPr wrap="square" rtlCol="0">
            <a:spAutoFit/>
          </a:bodyPr>
          <a:lstStyle/>
          <a:p>
            <a:r>
              <a:rPr lang="zh-CN" altLang="en-US"/>
              <a:t>没有连接数据库服务器，或没有打开</a:t>
            </a:r>
            <a:r>
              <a:rPr lang="en-US" altLang="zh-CN"/>
              <a:t>SQL Server</a:t>
            </a:r>
            <a:r>
              <a:rPr lang="zh-CN" altLang="en-US"/>
              <a:t>服务组件。</a:t>
            </a:r>
          </a:p>
        </p:txBody>
      </p:sp>
      <p:grpSp>
        <p:nvGrpSpPr>
          <p:cNvPr id="3" name="组合 2"/>
          <p:cNvGrpSpPr/>
          <p:nvPr/>
        </p:nvGrpSpPr>
        <p:grpSpPr>
          <a:xfrm>
            <a:off x="596900" y="1354455"/>
            <a:ext cx="5345430" cy="3578225"/>
            <a:chOff x="940" y="2133"/>
            <a:chExt cx="9152" cy="6534"/>
          </a:xfrm>
        </p:grpSpPr>
        <p:pic>
          <p:nvPicPr>
            <p:cNvPr id="7" name="图片 6"/>
            <p:cNvPicPr>
              <a:picLocks noChangeAspect="1"/>
            </p:cNvPicPr>
            <p:nvPr/>
          </p:nvPicPr>
          <p:blipFill>
            <a:blip r:embed="rId4"/>
            <a:stretch>
              <a:fillRect/>
            </a:stretch>
          </p:blipFill>
          <p:spPr>
            <a:xfrm>
              <a:off x="940" y="2133"/>
              <a:ext cx="9152" cy="6534"/>
            </a:xfrm>
            <a:prstGeom prst="rect">
              <a:avLst/>
            </a:prstGeom>
            <a:ln>
              <a:solidFill>
                <a:schemeClr val="bg1">
                  <a:lumMod val="50000"/>
                </a:schemeClr>
              </a:solidFill>
            </a:ln>
          </p:spPr>
        </p:pic>
        <p:sp>
          <p:nvSpPr>
            <p:cNvPr id="10" name="矩形 9"/>
            <p:cNvSpPr/>
            <p:nvPr/>
          </p:nvSpPr>
          <p:spPr>
            <a:xfrm>
              <a:off x="3410" y="6745"/>
              <a:ext cx="2381" cy="5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a:t>
            </a:r>
            <a:r>
              <a:rPr lang="zh-CN" altLang="en-US"/>
              <a:t>疯狂找</a:t>
            </a:r>
            <a:r>
              <a:rPr lang="en-US" altLang="zh-CN"/>
              <a:t>BUG</a:t>
            </a:r>
          </a:p>
        </p:txBody>
      </p:sp>
      <p:sp>
        <p:nvSpPr>
          <p:cNvPr id="4" name="文本框 3"/>
          <p:cNvSpPr txBox="1"/>
          <p:nvPr/>
        </p:nvSpPr>
        <p:spPr>
          <a:xfrm>
            <a:off x="444500" y="657225"/>
            <a:ext cx="8131175" cy="521970"/>
          </a:xfrm>
          <a:prstGeom prst="rect">
            <a:avLst/>
          </a:prstGeom>
          <a:noFill/>
        </p:spPr>
        <p:txBody>
          <a:bodyPr wrap="square" rtlCol="0">
            <a:spAutoFit/>
          </a:bodyPr>
          <a:lstStyle/>
          <a:p>
            <a:r>
              <a:rPr lang="zh-CN" altLang="en-US" sz="2800" b="1">
                <a:solidFill>
                  <a:srgbClr val="0070C0"/>
                </a:solidFill>
              </a:rPr>
              <a:t>常见运行报错</a:t>
            </a:r>
            <a:r>
              <a:rPr lang="en-US" altLang="zh-CN" sz="2800" b="1">
                <a:solidFill>
                  <a:srgbClr val="0070C0"/>
                </a:solidFill>
              </a:rPr>
              <a:t>2</a:t>
            </a:r>
            <a:endParaRPr lang="zh-CN" altLang="en-US" sz="2800" b="1">
              <a:solidFill>
                <a:srgbClr val="0070C0"/>
              </a:solidFill>
            </a:endParaRPr>
          </a:p>
        </p:txBody>
      </p:sp>
      <p:sp>
        <p:nvSpPr>
          <p:cNvPr id="5" name="文本框 4"/>
          <p:cNvSpPr txBox="1"/>
          <p:nvPr/>
        </p:nvSpPr>
        <p:spPr>
          <a:xfrm>
            <a:off x="444500" y="5259282"/>
            <a:ext cx="8131175" cy="368300"/>
          </a:xfrm>
          <a:prstGeom prst="rect">
            <a:avLst/>
          </a:prstGeom>
          <a:noFill/>
        </p:spPr>
        <p:txBody>
          <a:bodyPr wrap="square" rtlCol="0">
            <a:spAutoFit/>
          </a:bodyPr>
          <a:lstStyle/>
          <a:p>
            <a:r>
              <a:rPr lang="zh-CN"/>
              <a:t>编写的</a:t>
            </a:r>
            <a:r>
              <a:rPr lang="en-US" altLang="zh-CN"/>
              <a:t>SQL</a:t>
            </a:r>
            <a:r>
              <a:rPr lang="zh-CN" altLang="en-US"/>
              <a:t>语句有问题，可以将</a:t>
            </a:r>
            <a:r>
              <a:rPr lang="en-US" altLang="zh-CN"/>
              <a:t>SQL</a:t>
            </a:r>
            <a:r>
              <a:rPr lang="zh-CN" altLang="en-US"/>
              <a:t>语句</a:t>
            </a:r>
            <a:r>
              <a:rPr lang="en-US" altLang="zh-CN" err="1"/>
              <a:t>Response.Write</a:t>
            </a:r>
            <a:r>
              <a:rPr lang="en-US" altLang="zh-CN"/>
              <a:t>()</a:t>
            </a:r>
            <a:r>
              <a:rPr lang="zh-CN" altLang="en-US"/>
              <a:t>打印出来检查一下。</a:t>
            </a:r>
          </a:p>
        </p:txBody>
      </p:sp>
      <p:grpSp>
        <p:nvGrpSpPr>
          <p:cNvPr id="11" name="组合 10"/>
          <p:cNvGrpSpPr/>
          <p:nvPr/>
        </p:nvGrpSpPr>
        <p:grpSpPr>
          <a:xfrm>
            <a:off x="584200" y="1340062"/>
            <a:ext cx="6247130" cy="3666490"/>
            <a:chOff x="920" y="1857"/>
            <a:chExt cx="9838" cy="5774"/>
          </a:xfrm>
        </p:grpSpPr>
        <p:pic>
          <p:nvPicPr>
            <p:cNvPr id="8" name="图片 7"/>
            <p:cNvPicPr>
              <a:picLocks noChangeAspect="1"/>
            </p:cNvPicPr>
            <p:nvPr/>
          </p:nvPicPr>
          <p:blipFill>
            <a:blip r:embed="rId4"/>
            <a:stretch>
              <a:fillRect/>
            </a:stretch>
          </p:blipFill>
          <p:spPr>
            <a:xfrm>
              <a:off x="920" y="1857"/>
              <a:ext cx="9839" cy="5774"/>
            </a:xfrm>
            <a:prstGeom prst="rect">
              <a:avLst/>
            </a:prstGeom>
            <a:ln>
              <a:solidFill>
                <a:schemeClr val="bg1">
                  <a:lumMod val="50000"/>
                </a:schemeClr>
              </a:solidFill>
            </a:ln>
          </p:spPr>
        </p:pic>
        <p:sp>
          <p:nvSpPr>
            <p:cNvPr id="10" name="矩形 9"/>
            <p:cNvSpPr/>
            <p:nvPr/>
          </p:nvSpPr>
          <p:spPr>
            <a:xfrm>
              <a:off x="4770" y="6045"/>
              <a:ext cx="3240" cy="5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2" name="Snip Diagonal Corner Rectangle 1"/>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a:t>
            </a:r>
            <a:r>
              <a:rPr lang="zh-CN" altLang="en-US"/>
              <a:t>疯狂找</a:t>
            </a:r>
            <a:r>
              <a:rPr lang="en-US" altLang="zh-CN"/>
              <a:t>BUG</a:t>
            </a:r>
            <a:endParaRPr lang="zh-CN" altLang="en-US"/>
          </a:p>
        </p:txBody>
      </p:sp>
      <p:sp>
        <p:nvSpPr>
          <p:cNvPr id="3" name="TextBox 2"/>
          <p:cNvSpPr txBox="1"/>
          <p:nvPr/>
        </p:nvSpPr>
        <p:spPr>
          <a:xfrm>
            <a:off x="444499" y="1477010"/>
            <a:ext cx="8131175" cy="2585323"/>
          </a:xfrm>
          <a:prstGeom prst="rect">
            <a:avLst/>
          </a:prstGeom>
          <a:noFill/>
        </p:spPr>
        <p:txBody>
          <a:bodyPr wrap="square" rtlCol="0">
            <a:spAutoFit/>
          </a:bodyPr>
          <a:lstStyle/>
          <a:p>
            <a:pPr>
              <a:lnSpc>
                <a:spcPct val="150000"/>
              </a:lnSpc>
            </a:pPr>
            <a:r>
              <a:rPr lang="en-US" altLang="zh-CN"/>
              <a:t>// </a:t>
            </a:r>
            <a:r>
              <a:rPr lang="zh-CN" altLang="en-US"/>
              <a:t>跳页之前要关闭数据库</a:t>
            </a:r>
          </a:p>
          <a:p>
            <a:pPr>
              <a:lnSpc>
                <a:spcPct val="150000"/>
              </a:lnSpc>
            </a:pPr>
            <a:r>
              <a:rPr lang="en-US" altLang="zh-CN"/>
              <a:t>// </a:t>
            </a:r>
            <a:r>
              <a:rPr lang="zh-CN" altLang="en-US"/>
              <a:t>设置“显示行号”，方便找到报错的地方</a:t>
            </a:r>
          </a:p>
          <a:p>
            <a:pPr>
              <a:lnSpc>
                <a:spcPct val="150000"/>
              </a:lnSpc>
            </a:pPr>
            <a:r>
              <a:rPr lang="en-US" altLang="zh-CN"/>
              <a:t>// </a:t>
            </a:r>
            <a:r>
              <a:rPr lang="zh-CN" altLang="en-US"/>
              <a:t>注意单词拼写，注意大小写、空格、引号</a:t>
            </a:r>
            <a:endParaRPr lang="en-US" altLang="zh-CN"/>
          </a:p>
          <a:p>
            <a:pPr>
              <a:lnSpc>
                <a:spcPct val="150000"/>
              </a:lnSpc>
            </a:pPr>
            <a:r>
              <a:rPr lang="en-US" altLang="zh-CN"/>
              <a:t>// </a:t>
            </a:r>
            <a:r>
              <a:rPr lang="zh-CN" altLang="en-US"/>
              <a:t>拼接字符串时，注意单引号和双引号</a:t>
            </a:r>
            <a:endParaRPr lang="en-US" altLang="zh-CN"/>
          </a:p>
          <a:p>
            <a:pPr>
              <a:lnSpc>
                <a:spcPct val="150000"/>
              </a:lnSpc>
            </a:pPr>
            <a:r>
              <a:rPr lang="en-US" altLang="zh-CN"/>
              <a:t>// insert</a:t>
            </a:r>
            <a:r>
              <a:rPr lang="zh-CN" altLang="en-US"/>
              <a:t>插入语句中列名和值要对应，注意数据类型，数字不需要加单引号</a:t>
            </a:r>
            <a:endParaRPr lang="en-US" altLang="zh-CN"/>
          </a:p>
          <a:p>
            <a:pPr>
              <a:lnSpc>
                <a:spcPct val="150000"/>
              </a:lnSpc>
            </a:pPr>
            <a:r>
              <a:rPr lang="en-US" altLang="zh-CN"/>
              <a:t>// </a:t>
            </a:r>
            <a:r>
              <a:rPr lang="zh-CN" altLang="en-US"/>
              <a:t>注意插入的数据长度不能超过数据库设计时限定的数据长度</a:t>
            </a:r>
            <a:endParaRPr lang="en-US" altLang="zh-CN"/>
          </a:p>
        </p:txBody>
      </p:sp>
      <p:sp>
        <p:nvSpPr>
          <p:cNvPr id="4" name="文本框 3">
            <a:extLst>
              <a:ext uri="{FF2B5EF4-FFF2-40B4-BE49-F238E27FC236}">
                <a16:creationId xmlns:a16="http://schemas.microsoft.com/office/drawing/2014/main" id="{F989C29C-09FD-404E-89EF-DBC458E93048}"/>
              </a:ext>
            </a:extLst>
          </p:cNvPr>
          <p:cNvSpPr txBox="1"/>
          <p:nvPr/>
        </p:nvSpPr>
        <p:spPr>
          <a:xfrm>
            <a:off x="444497" y="4255585"/>
            <a:ext cx="8131175" cy="521970"/>
          </a:xfrm>
          <a:prstGeom prst="rect">
            <a:avLst/>
          </a:prstGeom>
          <a:noFill/>
        </p:spPr>
        <p:txBody>
          <a:bodyPr wrap="square" rtlCol="0">
            <a:spAutoFit/>
          </a:bodyPr>
          <a:lstStyle/>
          <a:p>
            <a:r>
              <a:rPr lang="zh-CN" altLang="en-US" sz="2800" b="1">
                <a:solidFill>
                  <a:srgbClr val="0070C0"/>
                </a:solidFill>
              </a:rPr>
              <a:t>小技巧</a:t>
            </a:r>
          </a:p>
        </p:txBody>
      </p:sp>
      <p:sp>
        <p:nvSpPr>
          <p:cNvPr id="5" name="文本框 4">
            <a:extLst>
              <a:ext uri="{FF2B5EF4-FFF2-40B4-BE49-F238E27FC236}">
                <a16:creationId xmlns:a16="http://schemas.microsoft.com/office/drawing/2014/main" id="{C9EF57D3-119F-4D83-B0D2-BDA51D264898}"/>
              </a:ext>
            </a:extLst>
          </p:cNvPr>
          <p:cNvSpPr txBox="1"/>
          <p:nvPr/>
        </p:nvSpPr>
        <p:spPr>
          <a:xfrm>
            <a:off x="444499" y="955040"/>
            <a:ext cx="8131175" cy="521970"/>
          </a:xfrm>
          <a:prstGeom prst="rect">
            <a:avLst/>
          </a:prstGeom>
          <a:noFill/>
        </p:spPr>
        <p:txBody>
          <a:bodyPr wrap="square" rtlCol="0">
            <a:spAutoFit/>
          </a:bodyPr>
          <a:lstStyle/>
          <a:p>
            <a:r>
              <a:rPr lang="zh-CN" altLang="en-US" sz="2800" b="1">
                <a:solidFill>
                  <a:srgbClr val="0070C0"/>
                </a:solidFill>
              </a:rPr>
              <a:t>其他问题</a:t>
            </a:r>
          </a:p>
        </p:txBody>
      </p:sp>
      <p:sp>
        <p:nvSpPr>
          <p:cNvPr id="6" name="TextBox 2">
            <a:extLst>
              <a:ext uri="{FF2B5EF4-FFF2-40B4-BE49-F238E27FC236}">
                <a16:creationId xmlns:a16="http://schemas.microsoft.com/office/drawing/2014/main" id="{971F8692-2540-4446-B70F-E3C65C5CE401}"/>
              </a:ext>
            </a:extLst>
          </p:cNvPr>
          <p:cNvSpPr txBox="1"/>
          <p:nvPr/>
        </p:nvSpPr>
        <p:spPr>
          <a:xfrm>
            <a:off x="444497" y="4786895"/>
            <a:ext cx="8131175" cy="1754326"/>
          </a:xfrm>
          <a:prstGeom prst="rect">
            <a:avLst/>
          </a:prstGeom>
          <a:noFill/>
        </p:spPr>
        <p:txBody>
          <a:bodyPr wrap="square" rtlCol="0">
            <a:spAutoFit/>
          </a:bodyPr>
          <a:lstStyle/>
          <a:p>
            <a:pPr>
              <a:lnSpc>
                <a:spcPct val="150000"/>
              </a:lnSpc>
            </a:pPr>
            <a:r>
              <a:rPr lang="en-US" altLang="zh-CN"/>
              <a:t>// </a:t>
            </a:r>
            <a:r>
              <a:rPr lang="zh-CN" altLang="en-US"/>
              <a:t>双击报错列表里的报错信息可以跳到出错的位置</a:t>
            </a:r>
          </a:p>
          <a:p>
            <a:pPr>
              <a:lnSpc>
                <a:spcPct val="150000"/>
              </a:lnSpc>
            </a:pPr>
            <a:r>
              <a:rPr lang="en-US" altLang="zh-CN"/>
              <a:t>// </a:t>
            </a:r>
            <a:r>
              <a:rPr lang="zh-CN" altLang="en-US"/>
              <a:t>当出现报错时，鼠标移到波浪线上面可以查看报错提示</a:t>
            </a:r>
            <a:endParaRPr lang="en-US" altLang="zh-CN"/>
          </a:p>
          <a:p>
            <a:pPr>
              <a:lnSpc>
                <a:spcPct val="150000"/>
              </a:lnSpc>
            </a:pPr>
            <a:r>
              <a:rPr lang="en-US" altLang="zh-CN"/>
              <a:t>// </a:t>
            </a:r>
            <a:r>
              <a:rPr lang="zh-CN" altLang="en-US"/>
              <a:t>对于不懂的方法或属性，可以鼠标在那里点一下，然后按</a:t>
            </a:r>
            <a:r>
              <a:rPr lang="en-US" altLang="zh-CN"/>
              <a:t>F12</a:t>
            </a:r>
            <a:r>
              <a:rPr lang="zh-CN" altLang="en-US"/>
              <a:t>跳转到定义里查看官方的中文解释</a:t>
            </a: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Lst>
          </a:blip>
          <a:srcRect/>
          <a:stretch>
            <a:fillRect l="44000" t="23000" r="7000" b="12000"/>
          </a:stretch>
        </a:blipFill>
        <a:effectLst/>
      </p:bgPr>
    </p:bg>
    <p:spTree>
      <p:nvGrpSpPr>
        <p:cNvPr id="1" name=""/>
        <p:cNvGrpSpPr/>
        <p:nvPr/>
      </p:nvGrpSpPr>
      <p:grpSpPr>
        <a:xfrm>
          <a:off x="0" y="0"/>
          <a:ext cx="0" cy="0"/>
          <a:chOff x="0" y="0"/>
          <a:chExt cx="0" cy="0"/>
        </a:xfrm>
      </p:grpSpPr>
      <p:sp>
        <p:nvSpPr>
          <p:cNvPr id="4" name="Pentagon 3"/>
          <p:cNvSpPr/>
          <p:nvPr/>
        </p:nvSpPr>
        <p:spPr>
          <a:xfrm>
            <a:off x="1005839" y="4088681"/>
            <a:ext cx="2973494" cy="627016"/>
          </a:xfrm>
          <a:prstGeom prst="homePlate">
            <a:avLst>
              <a:gd name="adj" fmla="val 2569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会话管理</a:t>
            </a:r>
          </a:p>
        </p:txBody>
      </p:sp>
      <p:sp>
        <p:nvSpPr>
          <p:cNvPr id="5" name="Pentagon 4"/>
          <p:cNvSpPr/>
          <p:nvPr/>
        </p:nvSpPr>
        <p:spPr>
          <a:xfrm>
            <a:off x="1005840" y="1267100"/>
            <a:ext cx="2973493" cy="627016"/>
          </a:xfrm>
          <a:prstGeom prst="homePlate">
            <a:avLst>
              <a:gd name="adj" fmla="val 1755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疯狂找</a:t>
            </a:r>
            <a:r>
              <a:rPr lang="en-US" altLang="zh-CN">
                <a:solidFill>
                  <a:schemeClr val="tx1"/>
                </a:solidFill>
              </a:rPr>
              <a:t>BUG</a:t>
            </a:r>
            <a:endParaRPr lang="zh-CN" altLang="en-US">
              <a:solidFill>
                <a:schemeClr val="tx1"/>
              </a:solidFill>
            </a:endParaRPr>
          </a:p>
        </p:txBody>
      </p:sp>
      <p:sp>
        <p:nvSpPr>
          <p:cNvPr id="6" name="Pentagon 5"/>
          <p:cNvSpPr/>
          <p:nvPr/>
        </p:nvSpPr>
        <p:spPr>
          <a:xfrm>
            <a:off x="1005839" y="2207627"/>
            <a:ext cx="2973493" cy="627016"/>
          </a:xfrm>
          <a:prstGeom prst="homePlate">
            <a:avLst>
              <a:gd name="adj" fmla="val 18943"/>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a:solidFill>
                  <a:schemeClr val="tx1"/>
                </a:solidFill>
                <a:sym typeface="+mn-ea"/>
              </a:rPr>
              <a:t>ASP.NET</a:t>
            </a:r>
            <a:r>
              <a:rPr lang="zh-CN" altLang="en-US">
                <a:solidFill>
                  <a:schemeClr val="tx1"/>
                </a:solidFill>
              </a:rPr>
              <a:t>巩固</a:t>
            </a:r>
          </a:p>
        </p:txBody>
      </p:sp>
      <p:sp>
        <p:nvSpPr>
          <p:cNvPr id="7" name="Pentagon 6"/>
          <p:cNvSpPr/>
          <p:nvPr/>
        </p:nvSpPr>
        <p:spPr>
          <a:xfrm>
            <a:off x="1005839" y="3148154"/>
            <a:ext cx="2973493" cy="627016"/>
          </a:xfrm>
          <a:prstGeom prst="homePlate">
            <a:avLst>
              <a:gd name="adj" fmla="val 18943"/>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solidFill>
                  <a:schemeClr val="tx1"/>
                </a:solidFill>
              </a:rPr>
              <a:t>SQL</a:t>
            </a:r>
            <a:r>
              <a:rPr lang="zh-CN" altLang="en-US">
                <a:solidFill>
                  <a:schemeClr val="tx1"/>
                </a:solidFill>
              </a:rPr>
              <a:t>巩固</a:t>
            </a:r>
          </a:p>
        </p:txBody>
      </p:sp>
      <p:sp>
        <p:nvSpPr>
          <p:cNvPr id="8" name="Pentagon 7"/>
          <p:cNvSpPr/>
          <p:nvPr/>
        </p:nvSpPr>
        <p:spPr>
          <a:xfrm>
            <a:off x="1005839" y="5029208"/>
            <a:ext cx="2973494" cy="627016"/>
          </a:xfrm>
          <a:prstGeom prst="homePlate">
            <a:avLst>
              <a:gd name="adj" fmla="val 32446"/>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数据绑定</a:t>
            </a:r>
          </a:p>
        </p:txBody>
      </p:sp>
      <p:sp>
        <p:nvSpPr>
          <p:cNvPr id="9" name="Snip Diagonal Corner Rectangle 8"/>
          <p:cNvSpPr/>
          <p:nvPr/>
        </p:nvSpPr>
        <p:spPr>
          <a:xfrm>
            <a:off x="0" y="1"/>
            <a:ext cx="9144000" cy="431074"/>
          </a:xfrm>
          <a:prstGeom prst="snip2DiagRect">
            <a:avLst>
              <a:gd name="adj1" fmla="val 44737"/>
              <a:gd name="adj2" fmla="val 0"/>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a:t>-&gt; </a:t>
            </a:r>
            <a:r>
              <a:rPr lang="zh-CN" altLang="en-US"/>
              <a:t>目录</a:t>
            </a:r>
          </a:p>
        </p:txBody>
      </p:sp>
    </p:spTree>
    <p:extLst>
      <p:ext uri="{BB962C8B-B14F-4D97-AF65-F5344CB8AC3E}">
        <p14:creationId xmlns:p14="http://schemas.microsoft.com/office/powerpoint/2010/main" val="68262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1254</TotalTime>
  <Words>2873</Words>
  <Application>Microsoft Office PowerPoint</Application>
  <PresentationFormat>全屏显示(4:3)</PresentationFormat>
  <Paragraphs>289</Paragraphs>
  <Slides>51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PingFang SC Regular</vt:lpstr>
      <vt:lpstr>等线</vt:lpstr>
      <vt:lpstr>等线 Light</vt:lpstr>
      <vt:lpstr>华文彩云</vt:lpstr>
      <vt:lpstr>华文行楷</vt:lpstr>
      <vt:lpstr>华文隶书</vt:lpstr>
      <vt:lpstr>Arial</vt:lpstr>
      <vt:lpstr>Bernard MT Condensed</vt:lpstr>
      <vt:lpstr>Calibri</vt:lpstr>
      <vt:lpstr>Calibri Light</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张惠烽</dc:creator>
  <cp:lastModifiedBy>张惠烽</cp:lastModifiedBy>
  <cp:revision>340</cp:revision>
  <dcterms:created xsi:type="dcterms:W3CDTF">2017-11-08T07:02:00Z</dcterms:created>
  <dcterms:modified xsi:type="dcterms:W3CDTF">2017-11-18T13:14:37Z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