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Lst>
  <p:sldSz cy="5143500" cx="9144000"/>
  <p:notesSz cx="6858000" cy="9144000"/>
  <p:embeddedFontLst>
    <p:embeddedFont>
      <p:font typeface="Amatic SC"/>
      <p:regular r:id="rId9"/>
      <p:bold r:id="rId10"/>
    </p:embeddedFont>
    <p:embeddedFont>
      <p:font typeface="Source Code Pro"/>
      <p:regular r:id="rId11"/>
      <p:bold r:id="rId1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11" Type="http://schemas.openxmlformats.org/officeDocument/2006/relationships/font" Target="fonts/SourceCodePro-regular.fntdata"/><Relationship Id="rId10" Type="http://schemas.openxmlformats.org/officeDocument/2006/relationships/font" Target="fonts/AmaticSC-bold.fntdata"/><Relationship Id="rId12" Type="http://schemas.openxmlformats.org/officeDocument/2006/relationships/font" Target="fonts/SourceCodePro-bold.fntdata"/><Relationship Id="rId9" Type="http://schemas.openxmlformats.org/officeDocument/2006/relationships/font" Target="fonts/AmaticSC-regular.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g22fdd355c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22fdd355c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22fdd355c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2fdd355c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22fdd355c6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2fdd355c6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160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160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160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160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160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160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160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1600"/>
              </a:spcBef>
              <a:spcAft>
                <a:spcPts val="160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1600"/>
              </a:spcBef>
              <a:spcAft>
                <a:spcPts val="0"/>
              </a:spcAft>
              <a:buClr>
                <a:schemeClr val="accent1"/>
              </a:buClr>
              <a:buSzPts val="1400"/>
              <a:buChar char="○"/>
              <a:defRPr>
                <a:solidFill>
                  <a:schemeClr val="accent1"/>
                </a:solidFill>
                <a:highlight>
                  <a:schemeClr val="lt1"/>
                </a:highlight>
              </a:defRPr>
            </a:lvl2pPr>
            <a:lvl3pPr indent="-317500" lvl="2" marL="1371600">
              <a:spcBef>
                <a:spcPts val="1600"/>
              </a:spcBef>
              <a:spcAft>
                <a:spcPts val="0"/>
              </a:spcAft>
              <a:buClr>
                <a:schemeClr val="accent1"/>
              </a:buClr>
              <a:buSzPts val="1400"/>
              <a:buChar char="■"/>
              <a:defRPr>
                <a:solidFill>
                  <a:schemeClr val="accent1"/>
                </a:solidFill>
                <a:highlight>
                  <a:schemeClr val="lt1"/>
                </a:highlight>
              </a:defRPr>
            </a:lvl3pPr>
            <a:lvl4pPr indent="-317500" lvl="3" marL="1828800">
              <a:spcBef>
                <a:spcPts val="1600"/>
              </a:spcBef>
              <a:spcAft>
                <a:spcPts val="0"/>
              </a:spcAft>
              <a:buClr>
                <a:schemeClr val="accent1"/>
              </a:buClr>
              <a:buSzPts val="1400"/>
              <a:buChar char="●"/>
              <a:defRPr>
                <a:solidFill>
                  <a:schemeClr val="accent1"/>
                </a:solidFill>
                <a:highlight>
                  <a:schemeClr val="lt1"/>
                </a:highlight>
              </a:defRPr>
            </a:lvl4pPr>
            <a:lvl5pPr indent="-317500" lvl="4" marL="2286000">
              <a:spcBef>
                <a:spcPts val="1600"/>
              </a:spcBef>
              <a:spcAft>
                <a:spcPts val="0"/>
              </a:spcAft>
              <a:buClr>
                <a:schemeClr val="accent1"/>
              </a:buClr>
              <a:buSzPts val="1400"/>
              <a:buChar char="○"/>
              <a:defRPr>
                <a:solidFill>
                  <a:schemeClr val="accent1"/>
                </a:solidFill>
                <a:highlight>
                  <a:schemeClr val="lt1"/>
                </a:highlight>
              </a:defRPr>
            </a:lvl5pPr>
            <a:lvl6pPr indent="-317500" lvl="5" marL="2743200">
              <a:spcBef>
                <a:spcPts val="1600"/>
              </a:spcBef>
              <a:spcAft>
                <a:spcPts val="0"/>
              </a:spcAft>
              <a:buClr>
                <a:schemeClr val="accent1"/>
              </a:buClr>
              <a:buSzPts val="1400"/>
              <a:buChar char="■"/>
              <a:defRPr>
                <a:solidFill>
                  <a:schemeClr val="accent1"/>
                </a:solidFill>
                <a:highlight>
                  <a:schemeClr val="lt1"/>
                </a:highlight>
              </a:defRPr>
            </a:lvl6pPr>
            <a:lvl7pPr indent="-317500" lvl="6" marL="3200400">
              <a:spcBef>
                <a:spcPts val="1600"/>
              </a:spcBef>
              <a:spcAft>
                <a:spcPts val="0"/>
              </a:spcAft>
              <a:buClr>
                <a:schemeClr val="accent1"/>
              </a:buClr>
              <a:buSzPts val="1400"/>
              <a:buChar char="●"/>
              <a:defRPr>
                <a:solidFill>
                  <a:schemeClr val="accent1"/>
                </a:solidFill>
                <a:highlight>
                  <a:schemeClr val="lt1"/>
                </a:highlight>
              </a:defRPr>
            </a:lvl7pPr>
            <a:lvl8pPr indent="-317500" lvl="7" marL="3657600">
              <a:spcBef>
                <a:spcPts val="1600"/>
              </a:spcBef>
              <a:spcAft>
                <a:spcPts val="0"/>
              </a:spcAft>
              <a:buClr>
                <a:schemeClr val="accent1"/>
              </a:buClr>
              <a:buSzPts val="1400"/>
              <a:buChar char="○"/>
              <a:defRPr>
                <a:solidFill>
                  <a:schemeClr val="accent1"/>
                </a:solidFill>
                <a:highlight>
                  <a:schemeClr val="lt1"/>
                </a:highlight>
              </a:defRPr>
            </a:lvl8pPr>
            <a:lvl9pPr indent="-317500" lvl="8" marL="4114800">
              <a:spcBef>
                <a:spcPts val="1600"/>
              </a:spcBef>
              <a:spcAft>
                <a:spcPts val="160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392150"/>
            <a:ext cx="8520600" cy="269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Team 4</a:t>
            </a:r>
            <a:endParaRPr>
              <a:latin typeface="Times New Roman"/>
              <a:ea typeface="Times New Roman"/>
              <a:cs typeface="Times New Roman"/>
              <a:sym typeface="Times New Roman"/>
            </a:endParaRPr>
          </a:p>
        </p:txBody>
      </p:sp>
      <p:sp>
        <p:nvSpPr>
          <p:cNvPr id="57" name="Google Shape;57;p13"/>
          <p:cNvSpPr txBox="1"/>
          <p:nvPr>
            <p:ph idx="1" type="subTitle"/>
          </p:nvPr>
        </p:nvSpPr>
        <p:spPr>
          <a:xfrm>
            <a:off x="343825" y="3754475"/>
            <a:ext cx="8488500" cy="1134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0" lang="en" sz="3000">
                <a:solidFill>
                  <a:srgbClr val="000000"/>
                </a:solidFill>
                <a:latin typeface="Times New Roman"/>
                <a:ea typeface="Times New Roman"/>
                <a:cs typeface="Times New Roman"/>
                <a:sym typeface="Times New Roman"/>
              </a:rPr>
              <a:t>Members:Yue Wang, Kelsee Horrom, Essam Aljahmi, and Renjie Chen</a:t>
            </a:r>
            <a:endParaRPr b="0" sz="3000">
              <a:solidFill>
                <a:srgbClr val="000000"/>
              </a:solidFill>
              <a:latin typeface="Times New Roman"/>
              <a:ea typeface="Times New Roman"/>
              <a:cs typeface="Times New Roman"/>
              <a:sym typeface="Times New Roman"/>
            </a:endParaRPr>
          </a:p>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Completed work</a:t>
            </a:r>
            <a:endParaRPr>
              <a:latin typeface="Times New Roman"/>
              <a:ea typeface="Times New Roman"/>
              <a:cs typeface="Times New Roman"/>
              <a:sym typeface="Times New Roman"/>
            </a:endParaRPr>
          </a:p>
        </p:txBody>
      </p:sp>
      <p:sp>
        <p:nvSpPr>
          <p:cNvPr id="63" name="Google Shape;63;p14"/>
          <p:cNvSpPr txBox="1"/>
          <p:nvPr>
            <p:ph idx="1" type="body"/>
          </p:nvPr>
        </p:nvSpPr>
        <p:spPr>
          <a:xfrm>
            <a:off x="311700" y="1194300"/>
            <a:ext cx="8555100" cy="39837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Font typeface="Times New Roman"/>
              <a:buAutoNum type="arabicPeriod"/>
            </a:pPr>
            <a:r>
              <a:rPr lang="en" sz="1400">
                <a:solidFill>
                  <a:srgbClr val="000000"/>
                </a:solidFill>
                <a:latin typeface="Times New Roman"/>
                <a:ea typeface="Times New Roman"/>
                <a:cs typeface="Times New Roman"/>
                <a:sym typeface="Times New Roman"/>
              </a:rPr>
              <a:t>Graphical user interface (GUI) with images and a professional appearance </a:t>
            </a:r>
            <a:endParaRPr sz="1400">
              <a:solidFill>
                <a:srgbClr val="000000"/>
              </a:solidFill>
              <a:latin typeface="Times New Roman"/>
              <a:ea typeface="Times New Roman"/>
              <a:cs typeface="Times New Roman"/>
              <a:sym typeface="Times New Roman"/>
            </a:endParaRPr>
          </a:p>
          <a:p>
            <a:pPr indent="-317500" lvl="0" marL="457200" rtl="0" algn="l">
              <a:spcBef>
                <a:spcPts val="0"/>
              </a:spcBef>
              <a:spcAft>
                <a:spcPts val="0"/>
              </a:spcAft>
              <a:buClr>
                <a:srgbClr val="000000"/>
              </a:buClr>
              <a:buSzPts val="1400"/>
              <a:buFont typeface="Times New Roman"/>
              <a:buAutoNum type="arabicPeriod"/>
            </a:pPr>
            <a:r>
              <a:rPr lang="en" sz="1400">
                <a:solidFill>
                  <a:srgbClr val="000000"/>
                </a:solidFill>
                <a:latin typeface="Times New Roman"/>
                <a:ea typeface="Times New Roman"/>
                <a:cs typeface="Times New Roman"/>
                <a:sym typeface="Times New Roman"/>
              </a:rPr>
              <a:t>Animation playback of user created animation</a:t>
            </a:r>
            <a:endParaRPr sz="1400">
              <a:solidFill>
                <a:srgbClr val="000000"/>
              </a:solidFill>
              <a:latin typeface="Times New Roman"/>
              <a:ea typeface="Times New Roman"/>
              <a:cs typeface="Times New Roman"/>
              <a:sym typeface="Times New Roman"/>
            </a:endParaRPr>
          </a:p>
          <a:p>
            <a:pPr indent="-317500" lvl="0" marL="457200" rtl="0" algn="l">
              <a:spcBef>
                <a:spcPts val="0"/>
              </a:spcBef>
              <a:spcAft>
                <a:spcPts val="0"/>
              </a:spcAft>
              <a:buClr>
                <a:srgbClr val="000000"/>
              </a:buClr>
              <a:buSzPts val="1400"/>
              <a:buFont typeface="Times New Roman"/>
              <a:buAutoNum type="arabicPeriod"/>
            </a:pPr>
            <a:r>
              <a:rPr lang="en" sz="1400">
                <a:solidFill>
                  <a:srgbClr val="000000"/>
                </a:solidFill>
                <a:latin typeface="Times New Roman"/>
                <a:ea typeface="Times New Roman"/>
                <a:cs typeface="Times New Roman"/>
                <a:sym typeface="Times New Roman"/>
              </a:rPr>
              <a:t>Outputs of sound</a:t>
            </a:r>
            <a:endParaRPr sz="1400">
              <a:solidFill>
                <a:srgbClr val="000000"/>
              </a:solidFill>
              <a:latin typeface="Times New Roman"/>
              <a:ea typeface="Times New Roman"/>
              <a:cs typeface="Times New Roman"/>
              <a:sym typeface="Times New Roman"/>
            </a:endParaRPr>
          </a:p>
          <a:p>
            <a:pPr indent="-317500" lvl="0" marL="457200" rtl="0" algn="l">
              <a:spcBef>
                <a:spcPts val="0"/>
              </a:spcBef>
              <a:spcAft>
                <a:spcPts val="0"/>
              </a:spcAft>
              <a:buClr>
                <a:srgbClr val="000000"/>
              </a:buClr>
              <a:buSzPts val="1400"/>
              <a:buFont typeface="Times New Roman"/>
              <a:buAutoNum type="arabicPeriod"/>
            </a:pPr>
            <a:r>
              <a:rPr lang="en" sz="1400">
                <a:solidFill>
                  <a:srgbClr val="000000"/>
                </a:solidFill>
                <a:latin typeface="Times New Roman"/>
                <a:ea typeface="Times New Roman"/>
                <a:cs typeface="Times New Roman"/>
                <a:sym typeface="Times New Roman"/>
              </a:rPr>
              <a:t>Full functionality and capable of running on the android phone</a:t>
            </a:r>
            <a:endParaRPr sz="1400">
              <a:solidFill>
                <a:srgbClr val="000000"/>
              </a:solidFill>
              <a:latin typeface="Times New Roman"/>
              <a:ea typeface="Times New Roman"/>
              <a:cs typeface="Times New Roman"/>
              <a:sym typeface="Times New Roman"/>
            </a:endParaRPr>
          </a:p>
          <a:p>
            <a:pPr indent="-317500" lvl="0" marL="457200" rtl="0" algn="l">
              <a:spcBef>
                <a:spcPts val="0"/>
              </a:spcBef>
              <a:spcAft>
                <a:spcPts val="0"/>
              </a:spcAft>
              <a:buClr>
                <a:srgbClr val="000000"/>
              </a:buClr>
              <a:buSzPts val="1400"/>
              <a:buFont typeface="Times New Roman"/>
              <a:buAutoNum type="arabicPeriod"/>
            </a:pPr>
            <a:r>
              <a:rPr lang="en" sz="1400">
                <a:solidFill>
                  <a:srgbClr val="000000"/>
                </a:solidFill>
                <a:latin typeface="Times New Roman"/>
                <a:ea typeface="Times New Roman"/>
                <a:cs typeface="Times New Roman"/>
                <a:sym typeface="Times New Roman"/>
              </a:rPr>
              <a:t>User survey</a:t>
            </a:r>
            <a:endParaRPr sz="14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200">
                <a:solidFill>
                  <a:srgbClr val="000000"/>
                </a:solidFill>
                <a:latin typeface="Times New Roman"/>
                <a:ea typeface="Times New Roman"/>
                <a:cs typeface="Times New Roman"/>
                <a:sym typeface="Times New Roman"/>
              </a:rPr>
              <a:t>    f                                                                               </a:t>
            </a:r>
            <a:endParaRPr sz="1200">
              <a:solidFill>
                <a:srgbClr val="000000"/>
              </a:solidFill>
              <a:latin typeface="Times New Roman"/>
              <a:ea typeface="Times New Roman"/>
              <a:cs typeface="Times New Roman"/>
              <a:sym typeface="Times New Roman"/>
            </a:endParaRPr>
          </a:p>
        </p:txBody>
      </p:sp>
      <p:pic>
        <p:nvPicPr>
          <p:cNvPr id="64" name="Google Shape;64;p14"/>
          <p:cNvPicPr preferRelativeResize="0"/>
          <p:nvPr/>
        </p:nvPicPr>
        <p:blipFill>
          <a:blip r:embed="rId3">
            <a:alphaModFix/>
          </a:blip>
          <a:stretch>
            <a:fillRect/>
          </a:stretch>
        </p:blipFill>
        <p:spPr>
          <a:xfrm>
            <a:off x="2993425" y="2584625"/>
            <a:ext cx="1441800" cy="2296599"/>
          </a:xfrm>
          <a:prstGeom prst="rect">
            <a:avLst/>
          </a:prstGeom>
          <a:noFill/>
          <a:ln>
            <a:noFill/>
          </a:ln>
        </p:spPr>
      </p:pic>
      <p:pic>
        <p:nvPicPr>
          <p:cNvPr id="65" name="Google Shape;65;p14"/>
          <p:cNvPicPr preferRelativeResize="0"/>
          <p:nvPr/>
        </p:nvPicPr>
        <p:blipFill>
          <a:blip r:embed="rId4">
            <a:alphaModFix/>
          </a:blip>
          <a:stretch>
            <a:fillRect/>
          </a:stretch>
        </p:blipFill>
        <p:spPr>
          <a:xfrm>
            <a:off x="412625" y="2584625"/>
            <a:ext cx="1441800" cy="2270076"/>
          </a:xfrm>
          <a:prstGeom prst="rect">
            <a:avLst/>
          </a:prstGeom>
          <a:noFill/>
          <a:ln>
            <a:noFill/>
          </a:ln>
        </p:spPr>
      </p:pic>
      <p:pic>
        <p:nvPicPr>
          <p:cNvPr id="66" name="Google Shape;66;p14"/>
          <p:cNvPicPr preferRelativeResize="0"/>
          <p:nvPr/>
        </p:nvPicPr>
        <p:blipFill>
          <a:blip r:embed="rId5">
            <a:alphaModFix/>
          </a:blip>
          <a:stretch>
            <a:fillRect/>
          </a:stretch>
        </p:blipFill>
        <p:spPr>
          <a:xfrm>
            <a:off x="5363500" y="2399850"/>
            <a:ext cx="1641701" cy="2481376"/>
          </a:xfrm>
          <a:prstGeom prst="rect">
            <a:avLst/>
          </a:prstGeom>
          <a:noFill/>
          <a:ln>
            <a:noFill/>
          </a:ln>
        </p:spPr>
      </p:pic>
      <p:sp>
        <p:nvSpPr>
          <p:cNvPr id="67" name="Google Shape;67;p14"/>
          <p:cNvSpPr txBox="1"/>
          <p:nvPr/>
        </p:nvSpPr>
        <p:spPr>
          <a:xfrm>
            <a:off x="311700" y="4854700"/>
            <a:ext cx="7712700" cy="28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Times New Roman"/>
                <a:ea typeface="Times New Roman"/>
                <a:cs typeface="Times New Roman"/>
                <a:sym typeface="Times New Roman"/>
              </a:rPr>
              <a:t>Figure 1: Main Screen of the Game        Figure 2: Directions of the Game          Figure 3: In-Game Screen with Best Score</a:t>
            </a:r>
            <a:endParaRPr sz="12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2166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Results</a:t>
            </a:r>
            <a:endParaRPr>
              <a:latin typeface="Times New Roman"/>
              <a:ea typeface="Times New Roman"/>
              <a:cs typeface="Times New Roman"/>
              <a:sym typeface="Times New Roman"/>
            </a:endParaRPr>
          </a:p>
        </p:txBody>
      </p:sp>
      <p:sp>
        <p:nvSpPr>
          <p:cNvPr id="73" name="Google Shape;73;p15"/>
          <p:cNvSpPr txBox="1"/>
          <p:nvPr>
            <p:ph idx="1" type="body"/>
          </p:nvPr>
        </p:nvSpPr>
        <p:spPr>
          <a:xfrm>
            <a:off x="236050" y="1228675"/>
            <a:ext cx="8520600" cy="3852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400">
                <a:solidFill>
                  <a:srgbClr val="000000"/>
                </a:solidFill>
                <a:latin typeface="Times New Roman"/>
                <a:ea typeface="Times New Roman"/>
                <a:cs typeface="Times New Roman"/>
                <a:sym typeface="Times New Roman"/>
              </a:rPr>
              <a:t>The survey consisted of five main questions with the options-strongly agree, agree, disagree and strongly disagree. The questions asked was 1. Are the directions easy to follow? 2. Is it easy to play the game? 3. Do you like the other college’s mascot picture? 4. Do you like the sounds present? 5. Do you like the background of the game? Following that there was a question on how would you rate the game in stars with 1 being the lowest and 5 the highest. At the end of the survey it asks how old they are. </a:t>
            </a:r>
            <a:endParaRPr sz="14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200">
                <a:solidFill>
                  <a:srgbClr val="000000"/>
                </a:solidFill>
                <a:latin typeface="Times New Roman"/>
                <a:ea typeface="Times New Roman"/>
                <a:cs typeface="Times New Roman"/>
                <a:sym typeface="Times New Roman"/>
              </a:rPr>
              <a:t>                             </a:t>
            </a:r>
            <a:endParaRPr sz="12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200">
                <a:solidFill>
                  <a:srgbClr val="000000"/>
                </a:solidFill>
                <a:latin typeface="Times New Roman"/>
                <a:ea typeface="Times New Roman"/>
                <a:cs typeface="Times New Roman"/>
                <a:sym typeface="Times New Roman"/>
              </a:rPr>
              <a:t>                                                                                          </a:t>
            </a:r>
            <a:endParaRPr sz="12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200">
                <a:solidFill>
                  <a:srgbClr val="000000"/>
                </a:solidFill>
                <a:latin typeface="Times New Roman"/>
                <a:ea typeface="Times New Roman"/>
                <a:cs typeface="Times New Roman"/>
                <a:sym typeface="Times New Roman"/>
              </a:rPr>
              <a:t> Table 1: Results of the Survey    </a:t>
            </a:r>
            <a:endParaRPr sz="12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200">
                <a:solidFill>
                  <a:srgbClr val="000000"/>
                </a:solidFill>
                <a:latin typeface="Times New Roman"/>
                <a:ea typeface="Times New Roman"/>
                <a:cs typeface="Times New Roman"/>
                <a:sym typeface="Times New Roman"/>
              </a:rPr>
              <a:t>                                                                                          Table 2: The Game’s Rating with Stars     Table 3: Age Group of Participants</a:t>
            </a:r>
            <a:endParaRPr/>
          </a:p>
        </p:txBody>
      </p:sp>
      <p:pic>
        <p:nvPicPr>
          <p:cNvPr id="74" name="Google Shape;74;p15"/>
          <p:cNvPicPr preferRelativeResize="0"/>
          <p:nvPr/>
        </p:nvPicPr>
        <p:blipFill>
          <a:blip r:embed="rId3">
            <a:alphaModFix/>
          </a:blip>
          <a:stretch>
            <a:fillRect/>
          </a:stretch>
        </p:blipFill>
        <p:spPr>
          <a:xfrm>
            <a:off x="236050" y="3016338"/>
            <a:ext cx="3247150" cy="1955125"/>
          </a:xfrm>
          <a:prstGeom prst="rect">
            <a:avLst/>
          </a:prstGeom>
          <a:noFill/>
          <a:ln>
            <a:noFill/>
          </a:ln>
        </p:spPr>
      </p:pic>
      <p:pic>
        <p:nvPicPr>
          <p:cNvPr id="75" name="Google Shape;75;p15"/>
          <p:cNvPicPr preferRelativeResize="0"/>
          <p:nvPr/>
        </p:nvPicPr>
        <p:blipFill>
          <a:blip r:embed="rId4">
            <a:alphaModFix/>
          </a:blip>
          <a:stretch>
            <a:fillRect/>
          </a:stretch>
        </p:blipFill>
        <p:spPr>
          <a:xfrm>
            <a:off x="3764050" y="3266250"/>
            <a:ext cx="2438400" cy="1705225"/>
          </a:xfrm>
          <a:prstGeom prst="rect">
            <a:avLst/>
          </a:prstGeom>
          <a:noFill/>
          <a:ln>
            <a:noFill/>
          </a:ln>
        </p:spPr>
      </p:pic>
      <p:pic>
        <p:nvPicPr>
          <p:cNvPr id="76" name="Google Shape;76;p15"/>
          <p:cNvPicPr preferRelativeResize="0"/>
          <p:nvPr/>
        </p:nvPicPr>
        <p:blipFill>
          <a:blip r:embed="rId5">
            <a:alphaModFix/>
          </a:blip>
          <a:stretch>
            <a:fillRect/>
          </a:stretch>
        </p:blipFill>
        <p:spPr>
          <a:xfrm>
            <a:off x="6318250" y="3266250"/>
            <a:ext cx="2438400" cy="17052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6"/>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Future work</a:t>
            </a:r>
            <a:endParaRPr>
              <a:latin typeface="Times New Roman"/>
              <a:ea typeface="Times New Roman"/>
              <a:cs typeface="Times New Roman"/>
              <a:sym typeface="Times New Roman"/>
            </a:endParaRPr>
          </a:p>
        </p:txBody>
      </p:sp>
      <p:sp>
        <p:nvSpPr>
          <p:cNvPr id="82" name="Google Shape;82;p16"/>
          <p:cNvSpPr txBox="1"/>
          <p:nvPr>
            <p:ph idx="1" type="body"/>
          </p:nvPr>
        </p:nvSpPr>
        <p:spPr>
          <a:xfrm>
            <a:off x="311700" y="974250"/>
            <a:ext cx="8520600" cy="377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00">
              <a:solidFill>
                <a:srgbClr val="000000"/>
              </a:solidFill>
              <a:latin typeface="Times New Roman"/>
              <a:ea typeface="Times New Roman"/>
              <a:cs typeface="Times New Roman"/>
              <a:sym typeface="Times New Roman"/>
            </a:endParaRPr>
          </a:p>
          <a:p>
            <a:pPr indent="-381000" lvl="0" marL="457200" rtl="0" algn="l">
              <a:lnSpc>
                <a:spcPct val="100000"/>
              </a:lnSpc>
              <a:spcBef>
                <a:spcPts val="0"/>
              </a:spcBef>
              <a:spcAft>
                <a:spcPts val="0"/>
              </a:spcAft>
              <a:buClr>
                <a:srgbClr val="000000"/>
              </a:buClr>
              <a:buSzPts val="2400"/>
              <a:buFont typeface="Times New Roman"/>
              <a:buAutoNum type="arabicPeriod"/>
            </a:pPr>
            <a:r>
              <a:rPr lang="en" sz="2400">
                <a:solidFill>
                  <a:srgbClr val="000000"/>
                </a:solidFill>
                <a:latin typeface="Times New Roman"/>
                <a:ea typeface="Times New Roman"/>
                <a:cs typeface="Times New Roman"/>
                <a:sym typeface="Times New Roman"/>
              </a:rPr>
              <a:t>Make game easier for the users</a:t>
            </a:r>
            <a:endParaRPr sz="2400">
              <a:solidFill>
                <a:srgbClr val="000000"/>
              </a:solidFill>
              <a:latin typeface="Times New Roman"/>
              <a:ea typeface="Times New Roman"/>
              <a:cs typeface="Times New Roman"/>
              <a:sym typeface="Times New Roman"/>
            </a:endParaRPr>
          </a:p>
          <a:p>
            <a:pPr indent="-381000" lvl="0" marL="457200" rtl="0" algn="l">
              <a:lnSpc>
                <a:spcPct val="100000"/>
              </a:lnSpc>
              <a:spcBef>
                <a:spcPts val="0"/>
              </a:spcBef>
              <a:spcAft>
                <a:spcPts val="0"/>
              </a:spcAft>
              <a:buClr>
                <a:srgbClr val="000000"/>
              </a:buClr>
              <a:buSzPts val="2400"/>
              <a:buFont typeface="Times New Roman"/>
              <a:buAutoNum type="arabicPeriod"/>
            </a:pPr>
            <a:r>
              <a:rPr lang="en" sz="2400">
                <a:solidFill>
                  <a:srgbClr val="000000"/>
                </a:solidFill>
                <a:latin typeface="Times New Roman"/>
                <a:ea typeface="Times New Roman"/>
                <a:cs typeface="Times New Roman"/>
                <a:sym typeface="Times New Roman"/>
              </a:rPr>
              <a:t>Have clear instructions on how to play</a:t>
            </a:r>
            <a:endParaRPr sz="2400">
              <a:solidFill>
                <a:srgbClr val="000000"/>
              </a:solidFill>
              <a:latin typeface="Times New Roman"/>
              <a:ea typeface="Times New Roman"/>
              <a:cs typeface="Times New Roman"/>
              <a:sym typeface="Times New Roman"/>
            </a:endParaRPr>
          </a:p>
          <a:p>
            <a:pPr indent="-381000" lvl="0" marL="457200" rtl="0" algn="l">
              <a:lnSpc>
                <a:spcPct val="100000"/>
              </a:lnSpc>
              <a:spcBef>
                <a:spcPts val="0"/>
              </a:spcBef>
              <a:spcAft>
                <a:spcPts val="0"/>
              </a:spcAft>
              <a:buClr>
                <a:srgbClr val="000000"/>
              </a:buClr>
              <a:buSzPts val="2400"/>
              <a:buFont typeface="Times New Roman"/>
              <a:buAutoNum type="arabicPeriod"/>
            </a:pPr>
            <a:r>
              <a:rPr lang="en" sz="2400">
                <a:solidFill>
                  <a:srgbClr val="000000"/>
                </a:solidFill>
                <a:latin typeface="Times New Roman"/>
                <a:ea typeface="Times New Roman"/>
                <a:cs typeface="Times New Roman"/>
                <a:sym typeface="Times New Roman"/>
              </a:rPr>
              <a:t>The background picture will be changed to be realistic to the actual Spartan Stadium</a:t>
            </a:r>
            <a:endParaRPr sz="2400">
              <a:solidFill>
                <a:srgbClr val="000000"/>
              </a:solidFill>
              <a:latin typeface="Times New Roman"/>
              <a:ea typeface="Times New Roman"/>
              <a:cs typeface="Times New Roman"/>
              <a:sym typeface="Times New Roman"/>
            </a:endParaRPr>
          </a:p>
          <a:p>
            <a:pPr indent="-381000" lvl="0" marL="457200" rtl="0" algn="l">
              <a:lnSpc>
                <a:spcPct val="100000"/>
              </a:lnSpc>
              <a:spcBef>
                <a:spcPts val="0"/>
              </a:spcBef>
              <a:spcAft>
                <a:spcPts val="0"/>
              </a:spcAft>
              <a:buClr>
                <a:srgbClr val="000000"/>
              </a:buClr>
              <a:buSzPts val="2400"/>
              <a:buFont typeface="Times New Roman"/>
              <a:buAutoNum type="arabicPeriod"/>
            </a:pPr>
            <a:r>
              <a:rPr lang="en" sz="2400">
                <a:solidFill>
                  <a:srgbClr val="000000"/>
                </a:solidFill>
                <a:latin typeface="Times New Roman"/>
                <a:ea typeface="Times New Roman"/>
                <a:cs typeface="Times New Roman"/>
                <a:sym typeface="Times New Roman"/>
              </a:rPr>
              <a:t>Have different college’s mascots and different background of game</a:t>
            </a:r>
            <a:endParaRPr sz="2400">
              <a:solidFill>
                <a:srgbClr val="000000"/>
              </a:solidFill>
              <a:latin typeface="Times New Roman"/>
              <a:ea typeface="Times New Roman"/>
              <a:cs typeface="Times New Roman"/>
              <a:sym typeface="Times New Roman"/>
            </a:endParaRPr>
          </a:p>
          <a:p>
            <a:pPr indent="-381000" lvl="0" marL="457200" rtl="0" algn="l">
              <a:lnSpc>
                <a:spcPct val="100000"/>
              </a:lnSpc>
              <a:spcBef>
                <a:spcPts val="0"/>
              </a:spcBef>
              <a:spcAft>
                <a:spcPts val="0"/>
              </a:spcAft>
              <a:buClr>
                <a:srgbClr val="000000"/>
              </a:buClr>
              <a:buSzPts val="2400"/>
              <a:buFont typeface="Times New Roman"/>
              <a:buAutoNum type="arabicPeriod"/>
            </a:pPr>
            <a:r>
              <a:rPr lang="en" sz="2400">
                <a:solidFill>
                  <a:srgbClr val="000000"/>
                </a:solidFill>
                <a:latin typeface="Times New Roman"/>
                <a:ea typeface="Times New Roman"/>
                <a:cs typeface="Times New Roman"/>
                <a:sym typeface="Times New Roman"/>
              </a:rPr>
              <a:t>Include different sounds when the other mascot is hit or the user reaches a high score</a:t>
            </a:r>
            <a:endParaRPr sz="2400">
              <a:solidFill>
                <a:srgbClr val="000000"/>
              </a:solidFill>
              <a:latin typeface="Times New Roman"/>
              <a:ea typeface="Times New Roman"/>
              <a:cs typeface="Times New Roman"/>
              <a:sym typeface="Times New Roman"/>
            </a:endParaRPr>
          </a:p>
          <a:p>
            <a:pPr indent="-381000" lvl="0" marL="457200" rtl="0" algn="l">
              <a:lnSpc>
                <a:spcPct val="100000"/>
              </a:lnSpc>
              <a:spcBef>
                <a:spcPts val="0"/>
              </a:spcBef>
              <a:spcAft>
                <a:spcPts val="0"/>
              </a:spcAft>
              <a:buClr>
                <a:srgbClr val="000000"/>
              </a:buClr>
              <a:buSzPts val="2400"/>
              <a:buFont typeface="Times New Roman"/>
              <a:buAutoNum type="arabicPeriod"/>
            </a:pPr>
            <a:r>
              <a:rPr lang="en" sz="2400">
                <a:solidFill>
                  <a:srgbClr val="000000"/>
                </a:solidFill>
                <a:latin typeface="Times New Roman"/>
                <a:ea typeface="Times New Roman"/>
                <a:cs typeface="Times New Roman"/>
                <a:sym typeface="Times New Roman"/>
              </a:rPr>
              <a:t>Make Poster and final prototype </a:t>
            </a:r>
            <a:endParaRPr sz="24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