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4" r:id="rId3"/>
    <p:sldId id="268" r:id="rId4"/>
    <p:sldId id="285" r:id="rId5"/>
    <p:sldId id="289" r:id="rId6"/>
    <p:sldId id="261" r:id="rId7"/>
    <p:sldId id="292" r:id="rId8"/>
    <p:sldId id="290" r:id="rId9"/>
    <p:sldId id="294" r:id="rId10"/>
    <p:sldId id="295" r:id="rId11"/>
    <p:sldId id="296" r:id="rId12"/>
    <p:sldId id="297" r:id="rId13"/>
    <p:sldId id="286" r:id="rId14"/>
    <p:sldId id="276" r:id="rId15"/>
    <p:sldId id="299" r:id="rId16"/>
    <p:sldId id="298" r:id="rId17"/>
    <p:sldId id="28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57" autoAdjust="0"/>
  </p:normalViewPr>
  <p:slideViewPr>
    <p:cSldViewPr snapToGrid="0">
      <p:cViewPr varScale="1">
        <p:scale>
          <a:sx n="114" d="100"/>
          <a:sy n="114" d="100"/>
        </p:scale>
        <p:origin x="20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0CF388-3541-4CCE-85B4-E7539A93E70B}" type="datetimeFigureOut">
              <a:rPr lang="zh-CN" altLang="en-US" smtClean="0"/>
              <a:t>2018/5/10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E8F41-0DF4-4E3D-A091-E93134D6F586}" type="slidenum">
              <a:rPr lang="zh-CN" altLang="en-US" smtClean="0"/>
              <a:t>‹#›</a:t>
            </a:fld>
            <a:endParaRPr lang="zh-CN" altLang="en-US"/>
          </a:p>
        </p:txBody>
      </p:sp>
    </p:spTree>
    <p:extLst>
      <p:ext uri="{BB962C8B-B14F-4D97-AF65-F5344CB8AC3E}">
        <p14:creationId xmlns:p14="http://schemas.microsoft.com/office/powerpoint/2010/main" val="3990210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352546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228048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758681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339854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36083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031985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4148949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68205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229473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2698066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812451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4274168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120958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117750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49977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482132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amp;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967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290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amp;内容">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11462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B482A6-9044-4234-A42B-93B98DF422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1823B7FC-140E-4219-8937-F5B7F90FD2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93CEB688-B6F7-423D-AFDE-AD6E44117E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876432-59C2-40EA-8924-99BEE77856A6}" type="datetimeFigureOut">
              <a:rPr lang="zh-CN" altLang="en-US" smtClean="0"/>
              <a:t>2018/5/10</a:t>
            </a:fld>
            <a:endParaRPr lang="zh-CN" altLang="en-US"/>
          </a:p>
        </p:txBody>
      </p:sp>
      <p:sp>
        <p:nvSpPr>
          <p:cNvPr id="5" name="页脚占位符 4">
            <a:extLst>
              <a:ext uri="{FF2B5EF4-FFF2-40B4-BE49-F238E27FC236}">
                <a16:creationId xmlns:a16="http://schemas.microsoft.com/office/drawing/2014/main" id="{6DD476AB-88FB-4A87-A460-407C668E8D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62D7584-6ACF-4703-B727-48D69D27D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218093-9590-487F-9C28-40D858967E79}" type="slidenum">
              <a:rPr lang="zh-CN" altLang="en-US" smtClean="0"/>
              <a:t>‹#›</a:t>
            </a:fld>
            <a:endParaRPr lang="zh-CN" altLang="en-US"/>
          </a:p>
        </p:txBody>
      </p:sp>
    </p:spTree>
    <p:extLst>
      <p:ext uri="{BB962C8B-B14F-4D97-AF65-F5344CB8AC3E}">
        <p14:creationId xmlns:p14="http://schemas.microsoft.com/office/powerpoint/2010/main" val="613363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4.tmp"/><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9.e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6.xml"/><Relationship Id="rId7" Type="http://schemas.openxmlformats.org/officeDocument/2006/relationships/image" Target="../media/image8.e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8.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4539346" y="1805369"/>
            <a:ext cx="6433454" cy="830997"/>
          </a:xfrm>
          <a:prstGeom prst="rect">
            <a:avLst/>
          </a:prstGeom>
          <a:noFill/>
        </p:spPr>
        <p:txBody>
          <a:bodyPr wrap="square" lIns="91440" tIns="45720" rIns="91440" bIns="45720" rtlCol="0">
            <a:spAutoFit/>
          </a:bodyPr>
          <a:lstStyle/>
          <a:p>
            <a:r>
              <a:rPr lang="zh-CN" altLang="en-US" sz="4800" b="1" dirty="0">
                <a:solidFill>
                  <a:srgbClr val="1B4367"/>
                </a:solidFill>
                <a:latin typeface="微软雅黑" panose="020B0503020204020204" pitchFamily="34" charset="-122"/>
                <a:ea typeface="微软雅黑" panose="020B0503020204020204" pitchFamily="34" charset="-122"/>
                <a:cs typeface="+mn-ea"/>
                <a:sym typeface="+mn-lt"/>
              </a:rPr>
              <a:t>毕业设计实验结果汇报</a:t>
            </a:r>
          </a:p>
        </p:txBody>
      </p:sp>
      <p:sp>
        <p:nvSpPr>
          <p:cNvPr id="3075" name="文本框 3074"/>
          <p:cNvSpPr txBox="1"/>
          <p:nvPr/>
        </p:nvSpPr>
        <p:spPr>
          <a:xfrm>
            <a:off x="4622829" y="3994774"/>
            <a:ext cx="2452674" cy="461665"/>
          </a:xfrm>
          <a:prstGeom prst="rect">
            <a:avLst/>
          </a:prstGeom>
          <a:noFill/>
          <a:ln w="9525">
            <a:noFill/>
            <a:miter/>
          </a:ln>
          <a:effectLst/>
        </p:spPr>
        <p:txBody>
          <a:bodyPr vert="horz" wrap="square" lIns="91440" tIns="45720" rIns="91440" bIns="45720" anchor="t">
            <a:spAutoFit/>
          </a:bodyPr>
          <a:lstStyle/>
          <a:p>
            <a:pPr lvl="0" eaLnBrk="0" hangingPunct="0"/>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汇报人：王壮</a:t>
            </a:r>
          </a:p>
        </p:txBody>
      </p:sp>
      <p:sp>
        <p:nvSpPr>
          <p:cNvPr id="9" name="文本框 8"/>
          <p:cNvSpPr txBox="1"/>
          <p:nvPr/>
        </p:nvSpPr>
        <p:spPr>
          <a:xfrm>
            <a:off x="4539346" y="2636366"/>
            <a:ext cx="6122736" cy="461665"/>
          </a:xfrm>
          <a:prstGeom prst="rect">
            <a:avLst/>
          </a:prstGeom>
          <a:noFill/>
        </p:spPr>
        <p:txBody>
          <a:bodyPr wrap="square" lIns="91440" tIns="45720" rIns="91440" bIns="45720" rtlCol="0">
            <a:spAutoFit/>
          </a:bodyPr>
          <a:lstStyle/>
          <a:p>
            <a:pPr lvl="0" eaLnBrk="0" latinLnBrk="0" hangingPunct="0"/>
            <a:r>
              <a:rPr lang="zh-CN" altLang="en-US" sz="2400" dirty="0">
                <a:solidFill>
                  <a:srgbClr val="1B4367"/>
                </a:solidFill>
                <a:latin typeface="微软雅黑" panose="020B0503020204020204" pitchFamily="34" charset="-122"/>
                <a:ea typeface="微软雅黑" panose="020B0503020204020204" pitchFamily="34" charset="-122"/>
                <a:cs typeface="+mn-ea"/>
                <a:sym typeface="+mn-lt"/>
              </a:rPr>
              <a:t>基于多目标优化的人工神经网络结构设计</a:t>
            </a:r>
            <a:endParaRPr lang="en-US" altLang="zh-CN" sz="2400" dirty="0">
              <a:solidFill>
                <a:srgbClr val="1B4367"/>
              </a:solidFill>
              <a:latin typeface="微软雅黑" panose="020B0503020204020204" pitchFamily="34" charset="-122"/>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887AA42F-22EB-40A3-A523-A100E6864CDC}"/>
              </a:ext>
            </a:extLst>
          </p:cNvPr>
          <p:cNvSpPr txBox="1"/>
          <p:nvPr/>
        </p:nvSpPr>
        <p:spPr>
          <a:xfrm>
            <a:off x="10662082" y="6276513"/>
            <a:ext cx="1091966" cy="369332"/>
          </a:xfrm>
          <a:prstGeom prst="rect">
            <a:avLst/>
          </a:prstGeom>
          <a:noFill/>
        </p:spPr>
        <p:txBody>
          <a:bodyPr wrap="none" rtlCol="0">
            <a:spAutoFit/>
          </a:bodyPr>
          <a:lstStyle/>
          <a:p>
            <a:r>
              <a:rPr lang="en-US" altLang="zh-CN" dirty="0"/>
              <a:t>2018/05</a:t>
            </a:r>
            <a:endParaRPr lang="zh-CN" altLang="en-US" dirty="0"/>
          </a:p>
        </p:txBody>
      </p:sp>
      <p:sp>
        <p:nvSpPr>
          <p:cNvPr id="3" name="文本框 2">
            <a:extLst>
              <a:ext uri="{FF2B5EF4-FFF2-40B4-BE49-F238E27FC236}">
                <a16:creationId xmlns:a16="http://schemas.microsoft.com/office/drawing/2014/main" id="{777995F6-01CF-4C4E-8CFC-B609F7F074DE}"/>
              </a:ext>
            </a:extLst>
          </p:cNvPr>
          <p:cNvSpPr txBox="1"/>
          <p:nvPr/>
        </p:nvSpPr>
        <p:spPr>
          <a:xfrm>
            <a:off x="4622829" y="4634144"/>
            <a:ext cx="2800767" cy="369332"/>
          </a:xfrm>
          <a:prstGeom prst="rect">
            <a:avLst/>
          </a:prstGeom>
          <a:noFill/>
        </p:spPr>
        <p:txBody>
          <a:bodyPr wrap="none" rtlCol="0">
            <a:spAutoFit/>
          </a:bodyPr>
          <a:lstStyle/>
          <a:p>
            <a:r>
              <a:rPr lang="zh-CN" altLang="en-US" dirty="0"/>
              <a:t>自动化学院自动化</a:t>
            </a:r>
            <a:r>
              <a:rPr lang="en-US" altLang="zh-CN" dirty="0"/>
              <a:t>1401</a:t>
            </a:r>
            <a:r>
              <a:rPr lang="zh-CN" altLang="en-US" dirty="0"/>
              <a:t>班</a:t>
            </a:r>
          </a:p>
        </p:txBody>
      </p:sp>
    </p:spTree>
    <p:extLst>
      <p:ext uri="{BB962C8B-B14F-4D97-AF65-F5344CB8AC3E}">
        <p14:creationId xmlns:p14="http://schemas.microsoft.com/office/powerpoint/2010/main" val="423138938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9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par>
                          <p:cTn id="20" fill="hold">
                            <p:stCondLst>
                              <p:cond delay="2300"/>
                            </p:stCondLst>
                            <p:childTnLst>
                              <p:par>
                                <p:cTn id="21" presetID="12" presetClass="entr" presetSubtype="8" fill="hold" grpId="0" nodeType="afterEffect">
                                  <p:stCondLst>
                                    <p:cond delay="0"/>
                                  </p:stCondLst>
                                  <p:childTnLst>
                                    <p:set>
                                      <p:cBhvr>
                                        <p:cTn id="22" dur="1" fill="hold">
                                          <p:stCondLst>
                                            <p:cond delay="0"/>
                                          </p:stCondLst>
                                        </p:cTn>
                                        <p:tgtEl>
                                          <p:spTgt spid="3075"/>
                                        </p:tgtEl>
                                        <p:attrNameLst>
                                          <p:attrName>style.visibility</p:attrName>
                                        </p:attrNameLst>
                                      </p:cBhvr>
                                      <p:to>
                                        <p:strVal val="visible"/>
                                      </p:to>
                                    </p:set>
                                    <p:anim calcmode="lin" valueType="num">
                                      <p:cBhvr additive="base">
                                        <p:cTn id="23" dur="500"/>
                                        <p:tgtEl>
                                          <p:spTgt spid="3075"/>
                                        </p:tgtEl>
                                        <p:attrNameLst>
                                          <p:attrName>ppt_x</p:attrName>
                                        </p:attrNameLst>
                                      </p:cBhvr>
                                      <p:tavLst>
                                        <p:tav tm="0">
                                          <p:val>
                                            <p:strVal val="#ppt_x-#ppt_w*1.125000"/>
                                          </p:val>
                                        </p:tav>
                                        <p:tav tm="100000">
                                          <p:val>
                                            <p:strVal val="#ppt_x"/>
                                          </p:val>
                                        </p:tav>
                                      </p:tavLst>
                                    </p:anim>
                                    <p:animEffect transition="in" filter="wipe(right)">
                                      <p:cBhvr>
                                        <p:cTn id="24"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评估</a:t>
            </a:r>
          </a:p>
        </p:txBody>
      </p:sp>
      <p:cxnSp>
        <p:nvCxnSpPr>
          <p:cNvPr id="27" name="直接连接符 26"/>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D698CAB-0C72-4111-8995-BF150D5C0D71}"/>
                  </a:ext>
                </a:extLst>
              </p:cNvPr>
              <p:cNvSpPr txBox="1"/>
              <p:nvPr/>
            </p:nvSpPr>
            <p:spPr>
              <a:xfrm>
                <a:off x="2617666" y="1794289"/>
                <a:ext cx="6956667" cy="3269421"/>
              </a:xfrm>
              <a:prstGeom prst="rect">
                <a:avLst/>
              </a:prstGeom>
              <a:noFill/>
            </p:spPr>
            <p:txBody>
              <a:bodyPr wrap="square" rtlCol="0">
                <a:spAutoFit/>
              </a:bodyPr>
              <a:lstStyle/>
              <a:p>
                <a:pPr indent="457200" algn="just">
                  <a:lnSpc>
                    <a:spcPct val="150000"/>
                  </a:lnSpc>
                </a:pPr>
                <a:r>
                  <a:rPr lang="zh-CN" altLang="en-US" sz="1600" dirty="0">
                    <a:latin typeface="+mn-ea"/>
                  </a:rPr>
                  <a:t>本次实验中采用两个目标作为评估函数分别为神经元个数和均方误差（</a:t>
                </a:r>
                <a:r>
                  <a:rPr lang="en-US" altLang="zh-CN" sz="1600" dirty="0">
                    <a:latin typeface="+mn-ea"/>
                  </a:rPr>
                  <a:t>MSE</a:t>
                </a:r>
                <a:r>
                  <a:rPr lang="zh-CN" altLang="en-US" sz="1600" dirty="0">
                    <a:latin typeface="+mn-ea"/>
                  </a:rPr>
                  <a:t>）。</a:t>
                </a:r>
                <a:endParaRPr lang="en-US" altLang="zh-CN" sz="1600" dirty="0">
                  <a:latin typeface="+mn-ea"/>
                </a:endParaRPr>
              </a:p>
              <a:p>
                <a:pPr indent="457200" algn="just">
                  <a:lnSpc>
                    <a:spcPct val="150000"/>
                  </a:lnSpc>
                </a:pPr>
                <a:r>
                  <a:rPr lang="zh-CN" altLang="en-US" sz="1600" dirty="0">
                    <a:latin typeface="+mn-ea"/>
                  </a:rPr>
                  <a:t>神经元个数可以直接从基因序列中得到即</a:t>
                </a:r>
                <a14:m>
                  <m:oMath xmlns:m="http://schemas.openxmlformats.org/officeDocument/2006/math">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𝑠𝑢𝑚</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𝑋</m:t>
                        </m:r>
                      </m:e>
                    </m:d>
                  </m:oMath>
                </a14:m>
                <a:r>
                  <a:rPr lang="zh-CN" altLang="en-US" sz="1600" dirty="0">
                    <a:latin typeface="+mn-ea"/>
                  </a:rPr>
                  <a:t>，其</a:t>
                </a:r>
                <a14:m>
                  <m:oMath xmlns:m="http://schemas.openxmlformats.org/officeDocument/2006/math">
                    <m:r>
                      <a:rPr lang="en-US" altLang="zh-CN" sz="1600" i="1" smtClean="0">
                        <a:latin typeface="Cambria Math" panose="02040503050406030204" pitchFamily="18" charset="0"/>
                      </a:rPr>
                      <m:t>𝑋</m:t>
                    </m:r>
                  </m:oMath>
                </a14:m>
                <a:r>
                  <a:rPr lang="zh-CN" altLang="en-US" sz="1600" dirty="0">
                    <a:latin typeface="+mn-ea"/>
                  </a:rPr>
                  <a:t>为种群的一个个体。</a:t>
                </a:r>
                <a:endParaRPr lang="en-US" altLang="zh-CN" sz="1600" dirty="0">
                  <a:latin typeface="+mn-ea"/>
                </a:endParaRPr>
              </a:p>
              <a:p>
                <a:pPr indent="457200" algn="just">
                  <a:lnSpc>
                    <a:spcPct val="150000"/>
                  </a:lnSpc>
                </a:pPr>
                <a:r>
                  <a:rPr lang="zh-CN" altLang="en-US" sz="1600" dirty="0">
                    <a:latin typeface="+mn-ea"/>
                  </a:rPr>
                  <a:t>在得到结构之后，使用</a:t>
                </a:r>
                <a:r>
                  <a:rPr lang="en-US" altLang="zh-CN" sz="1600" dirty="0" err="1">
                    <a:latin typeface="+mn-ea"/>
                  </a:rPr>
                  <a:t>Rprop</a:t>
                </a:r>
                <a:r>
                  <a:rPr lang="zh-CN" altLang="en-US" sz="1600" dirty="0">
                    <a:latin typeface="+mn-ea"/>
                  </a:rPr>
                  <a:t>算法进行学习，精确调整权重，得到训练完成的神经网络。然后计算当前神经网络的均方误差：</a:t>
                </a:r>
                <a:r>
                  <a:rPr lang="en-US" altLang="zh-CN" sz="1600" dirty="0">
                    <a:latin typeface="+mn-ea"/>
                  </a:rPr>
                  <a:t>			</a:t>
                </a:r>
                <a:r>
                  <a:rPr lang="en-US" altLang="zh-CN" dirty="0">
                    <a:latin typeface="+mn-ea"/>
                  </a:rPr>
                  <a:t> </a:t>
                </a:r>
                <a14:m>
                  <m:oMath xmlns:m="http://schemas.openxmlformats.org/officeDocument/2006/math">
                    <m:r>
                      <m:rPr>
                        <m:sty m:val="p"/>
                      </m:rPr>
                      <a:rPr lang="en-US" altLang="zh-CN" b="0" i="0" smtClean="0">
                        <a:latin typeface="Cambria Math" panose="02040503050406030204" pitchFamily="18" charset="0"/>
                      </a:rPr>
                      <m:t>MSE</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𝑁</m:t>
                        </m:r>
                      </m:den>
                    </m:f>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r>
                                  <a:rPr lang="en-US" altLang="zh-CN" i="1">
                                    <a:latin typeface="Cambria Math" panose="02040503050406030204" pitchFamily="18" charset="0"/>
                                  </a:rPr>
                                  <m:t>𝑦</m:t>
                                </m:r>
                                <m:d>
                                  <m:dPr>
                                    <m:ctrlPr>
                                      <a:rPr lang="zh-CN"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𝑑</m:t>
                                    </m:r>
                                  </m:sup>
                                </m:sSup>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e>
                            </m:d>
                          </m:e>
                          <m:sup>
                            <m:r>
                              <a:rPr lang="en-US" altLang="zh-CN" i="1">
                                <a:latin typeface="Cambria Math" panose="02040503050406030204" pitchFamily="18" charset="0"/>
                              </a:rPr>
                              <m:t>2</m:t>
                            </m:r>
                          </m:sup>
                        </m:sSup>
                      </m:e>
                    </m:nary>
                  </m:oMath>
                </a14:m>
                <a:r>
                  <a:rPr lang="en-US" altLang="zh-CN" sz="1600" dirty="0">
                    <a:latin typeface="+mn-ea"/>
                  </a:rPr>
                  <a:t>			   </a:t>
                </a:r>
                <a:r>
                  <a:rPr lang="zh-CN" altLang="en-US" sz="1600" dirty="0">
                    <a:latin typeface="+mn-ea"/>
                  </a:rPr>
                  <a:t>其中</a:t>
                </a:r>
                <a14:m>
                  <m:oMath xmlns:m="http://schemas.openxmlformats.org/officeDocument/2006/math">
                    <m:r>
                      <m:rPr>
                        <m:sty m:val="p"/>
                      </m:rPr>
                      <a:rPr lang="en-US" altLang="zh-CN" sz="1600">
                        <a:latin typeface="Cambria Math" panose="02040503050406030204" pitchFamily="18" charset="0"/>
                      </a:rPr>
                      <m:t>y</m:t>
                    </m:r>
                    <m:d>
                      <m:dPr>
                        <m:ctrlPr>
                          <a:rPr lang="zh-CN" altLang="zh-CN" sz="1600" i="1">
                            <a:latin typeface="Cambria Math" panose="02040503050406030204" pitchFamily="18" charset="0"/>
                          </a:rPr>
                        </m:ctrlPr>
                      </m:dPr>
                      <m:e>
                        <m:r>
                          <m:rPr>
                            <m:sty m:val="p"/>
                          </m:rPr>
                          <a:rPr lang="en-US" altLang="zh-CN" sz="1600">
                            <a:latin typeface="Cambria Math" panose="02040503050406030204" pitchFamily="18" charset="0"/>
                          </a:rPr>
                          <m:t>i</m:t>
                        </m:r>
                      </m:e>
                    </m:d>
                  </m:oMath>
                </a14:m>
                <a:r>
                  <a:rPr lang="zh-CN" altLang="zh-CN" sz="1600" dirty="0">
                    <a:latin typeface="+mn-ea"/>
                  </a:rPr>
                  <a:t>和</a:t>
                </a:r>
                <a14:m>
                  <m:oMath xmlns:m="http://schemas.openxmlformats.org/officeDocument/2006/math">
                    <m:sSup>
                      <m:sSupPr>
                        <m:ctrlPr>
                          <a:rPr lang="zh-CN" altLang="zh-CN" sz="1600" i="1">
                            <a:latin typeface="Cambria Math" panose="02040503050406030204" pitchFamily="18" charset="0"/>
                          </a:rPr>
                        </m:ctrlPr>
                      </m:sSupPr>
                      <m:e>
                        <m:r>
                          <m:rPr>
                            <m:sty m:val="p"/>
                          </m:rPr>
                          <a:rPr lang="en-US" altLang="zh-CN" sz="1600">
                            <a:latin typeface="Cambria Math" panose="02040503050406030204" pitchFamily="18" charset="0"/>
                          </a:rPr>
                          <m:t>y</m:t>
                        </m:r>
                      </m:e>
                      <m:sup>
                        <m:r>
                          <m:rPr>
                            <m:sty m:val="p"/>
                          </m:rPr>
                          <a:rPr lang="en-US" altLang="zh-CN" sz="1600">
                            <a:latin typeface="Cambria Math" panose="02040503050406030204" pitchFamily="18" charset="0"/>
                          </a:rPr>
                          <m:t>d</m:t>
                        </m:r>
                      </m:sup>
                    </m:sSup>
                    <m:r>
                      <a:rPr lang="en-US" altLang="zh-CN" sz="1600">
                        <a:latin typeface="Cambria Math" panose="02040503050406030204" pitchFamily="18" charset="0"/>
                      </a:rPr>
                      <m:t>(</m:t>
                    </m:r>
                    <m:r>
                      <m:rPr>
                        <m:sty m:val="p"/>
                      </m:rPr>
                      <a:rPr lang="en-US" altLang="zh-CN" sz="1600">
                        <a:latin typeface="Cambria Math" panose="02040503050406030204" pitchFamily="18" charset="0"/>
                      </a:rPr>
                      <m:t>i</m:t>
                    </m:r>
                    <m:r>
                      <a:rPr lang="en-US" altLang="zh-CN" sz="1600">
                        <a:latin typeface="Cambria Math" panose="02040503050406030204" pitchFamily="18" charset="0"/>
                      </a:rPr>
                      <m:t>)</m:t>
                    </m:r>
                  </m:oMath>
                </a14:m>
                <a:r>
                  <a:rPr lang="zh-CN" altLang="zh-CN" sz="1600" dirty="0">
                    <a:latin typeface="+mn-ea"/>
                  </a:rPr>
                  <a:t>分别是模型输出和期望输出，</a:t>
                </a:r>
                <a:r>
                  <a:rPr lang="en-US" altLang="zh-CN" sz="1600" dirty="0">
                    <a:latin typeface="+mn-ea"/>
                  </a:rPr>
                  <a:t>N</a:t>
                </a:r>
                <a:r>
                  <a:rPr lang="zh-CN" altLang="zh-CN" sz="1600" dirty="0">
                    <a:latin typeface="+mn-ea"/>
                  </a:rPr>
                  <a:t>是数据集中数据对的数量。</a:t>
                </a:r>
                <a:endParaRPr lang="zh-CN" altLang="en-US" sz="1600" dirty="0">
                  <a:latin typeface="+mn-ea"/>
                </a:endParaRPr>
              </a:p>
            </p:txBody>
          </p:sp>
        </mc:Choice>
        <mc:Fallback xmlns="">
          <p:sp>
            <p:nvSpPr>
              <p:cNvPr id="3" name="文本框 2">
                <a:extLst>
                  <a:ext uri="{FF2B5EF4-FFF2-40B4-BE49-F238E27FC236}">
                    <a16:creationId xmlns:a16="http://schemas.microsoft.com/office/drawing/2014/main" id="{3D698CAB-0C72-4111-8995-BF150D5C0D71}"/>
                  </a:ext>
                </a:extLst>
              </p:cNvPr>
              <p:cNvSpPr txBox="1">
                <a:spLocks noRot="1" noChangeAspect="1" noMove="1" noResize="1" noEditPoints="1" noAdjustHandles="1" noChangeArrowheads="1" noChangeShapeType="1" noTextEdit="1"/>
              </p:cNvSpPr>
              <p:nvPr/>
            </p:nvSpPr>
            <p:spPr>
              <a:xfrm>
                <a:off x="2617666" y="1794289"/>
                <a:ext cx="6956667" cy="3269421"/>
              </a:xfrm>
              <a:prstGeom prst="rect">
                <a:avLst/>
              </a:prstGeom>
              <a:blipFill>
                <a:blip r:embed="rId3"/>
                <a:stretch>
                  <a:fillRect l="-438" r="-438" b="-65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02553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5"/>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选择</a:t>
            </a:r>
          </a:p>
        </p:txBody>
      </p:sp>
      <p:cxnSp>
        <p:nvCxnSpPr>
          <p:cNvPr id="27" name="直接连接符 26"/>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B606620-E356-4967-A09A-6F04F6A79D00}"/>
                  </a:ext>
                </a:extLst>
              </p:cNvPr>
              <p:cNvSpPr txBox="1"/>
              <p:nvPr/>
            </p:nvSpPr>
            <p:spPr>
              <a:xfrm>
                <a:off x="1019173" y="1070597"/>
                <a:ext cx="10105765" cy="1526187"/>
              </a:xfrm>
              <a:prstGeom prst="rect">
                <a:avLst/>
              </a:prstGeom>
              <a:noFill/>
            </p:spPr>
            <p:txBody>
              <a:bodyPr wrap="square" rtlCol="0">
                <a:spAutoFit/>
              </a:bodyPr>
              <a:lstStyle/>
              <a:p>
                <a:pPr indent="457200" algn="just">
                  <a:lnSpc>
                    <a:spcPct val="150000"/>
                  </a:lnSpc>
                </a:pPr>
                <a:r>
                  <a:rPr lang="zh-CN" altLang="en-US" sz="1600" dirty="0">
                    <a:latin typeface="+mn-ea"/>
                  </a:rPr>
                  <a:t>采用</a:t>
                </a:r>
                <a:r>
                  <a:rPr lang="en-US" altLang="zh-CN" sz="1600" dirty="0">
                    <a:latin typeface="+mn-ea"/>
                  </a:rPr>
                  <a:t>NSGA-II</a:t>
                </a:r>
                <a:r>
                  <a:rPr lang="zh-CN" altLang="en-US" sz="1600" dirty="0">
                    <a:latin typeface="+mn-ea"/>
                  </a:rPr>
                  <a:t>算法进行选择。首先，合并父代种群和子代种群形成一个大的种群。种群中每一个个体都会被指定一个等于它自身的非支配等级（</a:t>
                </a:r>
                <a:r>
                  <a:rPr lang="en-US" altLang="zh-CN" sz="1600" dirty="0">
                    <a:latin typeface="+mn-ea"/>
                  </a:rPr>
                  <a:t>1</a:t>
                </a:r>
                <a:r>
                  <a:rPr lang="zh-CN" altLang="en-US" sz="1600" dirty="0">
                    <a:latin typeface="+mn-ea"/>
                  </a:rPr>
                  <a:t>代表最高，</a:t>
                </a:r>
                <a:r>
                  <a:rPr lang="en-US" altLang="zh-CN" sz="1600" dirty="0">
                    <a:latin typeface="+mn-ea"/>
                  </a:rPr>
                  <a:t>2</a:t>
                </a:r>
                <a:r>
                  <a:rPr lang="zh-CN" altLang="en-US" sz="1600" dirty="0">
                    <a:latin typeface="+mn-ea"/>
                  </a:rPr>
                  <a:t>次之，以此类推）的适应度。然后种群根据非支配度排序，由于父代和子代都在种群中，所以精英就被保留了下来。</a:t>
                </a:r>
                <a:r>
                  <a:rPr lang="zh-CN" altLang="zh-CN" sz="1600" dirty="0">
                    <a:latin typeface="+mn-ea"/>
                  </a:rPr>
                  <a:t>现在属于最优非支配集合</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𝐹</m:t>
                        </m:r>
                      </m:e>
                      <m:sub>
                        <m:r>
                          <a:rPr lang="en-US" altLang="zh-CN" sz="1600" b="0" i="1" smtClean="0">
                            <a:latin typeface="Cambria Math" panose="02040503050406030204" pitchFamily="18" charset="0"/>
                          </a:rPr>
                          <m:t>1</m:t>
                        </m:r>
                      </m:sub>
                    </m:sSub>
                  </m:oMath>
                </a14:m>
                <a:r>
                  <a:rPr lang="zh-CN" altLang="zh-CN" sz="1600" dirty="0">
                    <a:latin typeface="+mn-ea"/>
                  </a:rPr>
                  <a:t>的解是合成种群中最优的解，并且相对合成种群中的其它解要更加重视它们。</a:t>
                </a:r>
                <a:endParaRPr lang="zh-CN" altLang="en-US" sz="1600" dirty="0">
                  <a:latin typeface="+mn-ea"/>
                </a:endParaRPr>
              </a:p>
            </p:txBody>
          </p:sp>
        </mc:Choice>
        <mc:Fallback xmlns="">
          <p:sp>
            <p:nvSpPr>
              <p:cNvPr id="2" name="文本框 1">
                <a:extLst>
                  <a:ext uri="{FF2B5EF4-FFF2-40B4-BE49-F238E27FC236}">
                    <a16:creationId xmlns:a16="http://schemas.microsoft.com/office/drawing/2014/main" id="{6B606620-E356-4967-A09A-6F04F6A79D00}"/>
                  </a:ext>
                </a:extLst>
              </p:cNvPr>
              <p:cNvSpPr txBox="1">
                <a:spLocks noRot="1" noChangeAspect="1" noMove="1" noResize="1" noEditPoints="1" noAdjustHandles="1" noChangeArrowheads="1" noChangeShapeType="1" noTextEdit="1"/>
              </p:cNvSpPr>
              <p:nvPr/>
            </p:nvSpPr>
            <p:spPr>
              <a:xfrm>
                <a:off x="1019173" y="1070597"/>
                <a:ext cx="10105765" cy="1526187"/>
              </a:xfrm>
              <a:prstGeom prst="rect">
                <a:avLst/>
              </a:prstGeom>
              <a:blipFill>
                <a:blip r:embed="rId3"/>
                <a:stretch>
                  <a:fillRect l="-302" r="-2413" b="-44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06829BC-7637-4140-850F-7E283E101AC9}"/>
                  </a:ext>
                </a:extLst>
              </p:cNvPr>
              <p:cNvSpPr txBox="1"/>
              <p:nvPr/>
            </p:nvSpPr>
            <p:spPr>
              <a:xfrm>
                <a:off x="1019173" y="2596784"/>
                <a:ext cx="5514714" cy="3742178"/>
              </a:xfrm>
              <a:prstGeom prst="rect">
                <a:avLst/>
              </a:prstGeom>
              <a:noFill/>
            </p:spPr>
            <p:txBody>
              <a:bodyPr wrap="square" rtlCol="0">
                <a:spAutoFit/>
              </a:bodyPr>
              <a:lstStyle/>
              <a:p>
                <a:pPr indent="457200" algn="just">
                  <a:lnSpc>
                    <a:spcPct val="150000"/>
                  </a:lnSpc>
                </a:pPr>
                <a:r>
                  <a:rPr lang="zh-CN" altLang="zh-CN" sz="1600" dirty="0">
                    <a:latin typeface="+mn-ea"/>
                  </a:rPr>
                  <a:t>如果</a:t>
                </a:r>
                <a14:m>
                  <m:oMath xmlns:m="http://schemas.openxmlformats.org/officeDocument/2006/math">
                    <m:sSub>
                      <m:sSubPr>
                        <m:ctrlPr>
                          <a:rPr lang="en-US" altLang="zh-CN" sz="1600" i="1">
                            <a:latin typeface="Cambria Math" panose="02040503050406030204" pitchFamily="18" charset="0"/>
                          </a:rPr>
                        </m:ctrlPr>
                      </m:sSubPr>
                      <m:e>
                        <m:r>
                          <a:rPr lang="en-US" altLang="zh-CN" sz="1600">
                            <a:latin typeface="Cambria Math" panose="02040503050406030204" pitchFamily="18" charset="0"/>
                          </a:rPr>
                          <m:t>𝐹</m:t>
                        </m:r>
                      </m:e>
                      <m:sub>
                        <m:r>
                          <a:rPr lang="en-US" altLang="zh-CN" sz="1600">
                            <a:latin typeface="Cambria Math" panose="02040503050406030204" pitchFamily="18" charset="0"/>
                          </a:rPr>
                          <m:t>1</m:t>
                        </m:r>
                      </m:sub>
                    </m:sSub>
                  </m:oMath>
                </a14:m>
                <a:r>
                  <a:rPr lang="zh-CN" altLang="zh-CN" sz="1600" dirty="0">
                    <a:latin typeface="+mn-ea"/>
                  </a:rPr>
                  <a:t>的大小比</a:t>
                </a:r>
                <a:r>
                  <a:rPr lang="zh-CN" altLang="en-US" sz="1600" dirty="0">
                    <a:latin typeface="+mn-ea"/>
                  </a:rPr>
                  <a:t>需要的种群大小</a:t>
                </a:r>
                <a:r>
                  <a:rPr lang="en-US" altLang="zh-CN" sz="1600" dirty="0">
                    <a:latin typeface="+mn-ea"/>
                  </a:rPr>
                  <a:t>N</a:t>
                </a:r>
                <a:r>
                  <a:rPr lang="zh-CN" altLang="zh-CN" sz="1600" dirty="0">
                    <a:latin typeface="+mn-ea"/>
                  </a:rPr>
                  <a:t>小，我们就明确的将集合</a:t>
                </a:r>
                <a:r>
                  <a:rPr lang="en-US" altLang="zh-CN" sz="1600" dirty="0">
                    <a:latin typeface="+mn-ea"/>
                  </a:rPr>
                  <a:t>F1</a:t>
                </a:r>
                <a:r>
                  <a:rPr lang="zh-CN" altLang="zh-CN" sz="1600" dirty="0">
                    <a:latin typeface="+mn-ea"/>
                  </a:rPr>
                  <a:t>所有成员归为新种群</a:t>
                </a:r>
                <a:r>
                  <a:rPr lang="en-US" altLang="zh-CN" sz="1600" dirty="0">
                    <a:latin typeface="+mn-ea"/>
                  </a:rPr>
                  <a:t>Pt+1</a:t>
                </a:r>
                <a:r>
                  <a:rPr lang="zh-CN" altLang="zh-CN" sz="1600" dirty="0">
                    <a:latin typeface="+mn-ea"/>
                  </a:rPr>
                  <a:t>中。种群</a:t>
                </a:r>
                <a:r>
                  <a:rPr lang="en-US" altLang="zh-CN" sz="1600" dirty="0">
                    <a:latin typeface="+mn-ea"/>
                  </a:rPr>
                  <a:t>Pt+1</a:t>
                </a:r>
                <a:r>
                  <a:rPr lang="zh-CN" altLang="zh-CN" sz="1600" dirty="0">
                    <a:latin typeface="+mn-ea"/>
                  </a:rPr>
                  <a:t>剩余的成员可以在后来按排名排序的的非支配前沿面选择。因此，接下来中</a:t>
                </a:r>
                <a14:m>
                  <m:oMath xmlns:m="http://schemas.openxmlformats.org/officeDocument/2006/math">
                    <m:sSub>
                      <m:sSubPr>
                        <m:ctrlPr>
                          <a:rPr lang="en-US" altLang="zh-CN" sz="1600" i="1">
                            <a:latin typeface="Cambria Math" panose="02040503050406030204" pitchFamily="18" charset="0"/>
                          </a:rPr>
                        </m:ctrlPr>
                      </m:sSubPr>
                      <m:e>
                        <m:r>
                          <a:rPr lang="en-US" altLang="zh-CN" sz="1600">
                            <a:latin typeface="Cambria Math" panose="02040503050406030204" pitchFamily="18" charset="0"/>
                          </a:rPr>
                          <m:t>𝐹</m:t>
                        </m:r>
                      </m:e>
                      <m:sub>
                        <m:r>
                          <a:rPr lang="en-US" altLang="zh-CN" sz="1600">
                            <a:latin typeface="Cambria Math" panose="02040503050406030204" pitchFamily="18" charset="0"/>
                          </a:rPr>
                          <m:t>2</m:t>
                        </m:r>
                      </m:sub>
                    </m:sSub>
                  </m:oMath>
                </a14:m>
                <a:r>
                  <a:rPr lang="zh-CN" altLang="zh-CN" sz="1600" dirty="0">
                    <a:latin typeface="+mn-ea"/>
                  </a:rPr>
                  <a:t>的解被选择出来，然后是</a:t>
                </a:r>
                <a14:m>
                  <m:oMath xmlns:m="http://schemas.openxmlformats.org/officeDocument/2006/math">
                    <m:sSub>
                      <m:sSubPr>
                        <m:ctrlPr>
                          <a:rPr lang="en-US" altLang="zh-CN" sz="1600" i="1">
                            <a:latin typeface="Cambria Math" panose="02040503050406030204" pitchFamily="18" charset="0"/>
                          </a:rPr>
                        </m:ctrlPr>
                      </m:sSubPr>
                      <m:e>
                        <m:r>
                          <a:rPr lang="en-US" altLang="zh-CN" sz="1600">
                            <a:latin typeface="Cambria Math" panose="02040503050406030204" pitchFamily="18" charset="0"/>
                          </a:rPr>
                          <m:t>𝐹</m:t>
                        </m:r>
                      </m:e>
                      <m:sub>
                        <m:r>
                          <a:rPr lang="en-US" altLang="zh-CN" sz="1600">
                            <a:latin typeface="Cambria Math" panose="02040503050406030204" pitchFamily="18" charset="0"/>
                          </a:rPr>
                          <m:t>3</m:t>
                        </m:r>
                      </m:sub>
                    </m:sSub>
                  </m:oMath>
                </a14:m>
                <a:r>
                  <a:rPr lang="zh-CN" altLang="zh-CN" sz="1600" dirty="0">
                    <a:latin typeface="+mn-ea"/>
                  </a:rPr>
                  <a:t>中的解，依次进行。这个过程一直持续到没有更多的集合可以被供应。例如</a:t>
                </a:r>
                <a14:m>
                  <m:oMath xmlns:m="http://schemas.openxmlformats.org/officeDocument/2006/math">
                    <m:sSub>
                      <m:sSubPr>
                        <m:ctrlPr>
                          <a:rPr lang="en-US" altLang="zh-CN" sz="1600" i="1">
                            <a:latin typeface="Cambria Math" panose="02040503050406030204" pitchFamily="18" charset="0"/>
                          </a:rPr>
                        </m:ctrlPr>
                      </m:sSubPr>
                      <m:e>
                        <m:r>
                          <a:rPr lang="en-US" altLang="zh-CN" sz="1600">
                            <a:latin typeface="Cambria Math" panose="02040503050406030204" pitchFamily="18" charset="0"/>
                          </a:rPr>
                          <m:t>𝐹</m:t>
                        </m:r>
                      </m:e>
                      <m:sub>
                        <m:r>
                          <a:rPr lang="en-US" altLang="zh-CN" sz="1600">
                            <a:latin typeface="Cambria Math" panose="02040503050406030204" pitchFamily="18" charset="0"/>
                          </a:rPr>
                          <m:t>1</m:t>
                        </m:r>
                      </m:sub>
                    </m:sSub>
                  </m:oMath>
                </a14:m>
                <a:r>
                  <a:rPr lang="zh-CN" altLang="zh-CN" sz="1600" dirty="0">
                    <a:latin typeface="+mn-ea"/>
                  </a:rPr>
                  <a:t>是最后的非支配前沿面，再后来就没有其它集合可以被供应。事实上，在</a:t>
                </a:r>
                <a14:m>
                  <m:oMath xmlns:m="http://schemas.openxmlformats.org/officeDocument/2006/math">
                    <m:sSub>
                      <m:sSubPr>
                        <m:ctrlPr>
                          <a:rPr lang="en-US" altLang="zh-CN" sz="1600" i="1">
                            <a:latin typeface="Cambria Math" panose="02040503050406030204" pitchFamily="18" charset="0"/>
                          </a:rPr>
                        </m:ctrlPr>
                      </m:sSubPr>
                      <m:e>
                        <m:r>
                          <a:rPr lang="en-US" altLang="zh-CN" sz="1600">
                            <a:latin typeface="Cambria Math" panose="02040503050406030204" pitchFamily="18" charset="0"/>
                          </a:rPr>
                          <m:t>𝐹</m:t>
                        </m:r>
                      </m:e>
                      <m:sub>
                        <m:r>
                          <a:rPr lang="en-US" altLang="zh-CN" sz="1600">
                            <a:latin typeface="Cambria Math" panose="02040503050406030204" pitchFamily="18" charset="0"/>
                          </a:rPr>
                          <m:t>1</m:t>
                        </m:r>
                      </m:sub>
                    </m:sSub>
                  </m:oMath>
                </a14:m>
                <a:r>
                  <a:rPr lang="zh-CN" altLang="zh-CN" sz="1600" dirty="0">
                    <a:latin typeface="+mn-ea"/>
                  </a:rPr>
                  <a:t>到</a:t>
                </a:r>
                <a14:m>
                  <m:oMath xmlns:m="http://schemas.openxmlformats.org/officeDocument/2006/math">
                    <m:sSub>
                      <m:sSubPr>
                        <m:ctrlPr>
                          <a:rPr lang="en-US" altLang="zh-CN" sz="1600" i="1">
                            <a:latin typeface="Cambria Math" panose="02040503050406030204" pitchFamily="18" charset="0"/>
                          </a:rPr>
                        </m:ctrlPr>
                      </m:sSubPr>
                      <m:e>
                        <m:r>
                          <a:rPr lang="en-US" altLang="zh-CN" sz="1600">
                            <a:latin typeface="Cambria Math" panose="02040503050406030204" pitchFamily="18" charset="0"/>
                          </a:rPr>
                          <m:t>𝐹</m:t>
                        </m:r>
                      </m:e>
                      <m:sub>
                        <m:r>
                          <a:rPr lang="en-US" altLang="zh-CN" sz="1600">
                            <a:latin typeface="Cambria Math" panose="02040503050406030204" pitchFamily="18" charset="0"/>
                          </a:rPr>
                          <m:t>𝑙</m:t>
                        </m:r>
                      </m:sub>
                    </m:sSub>
                  </m:oMath>
                </a14:m>
                <a:r>
                  <a:rPr lang="zh-CN" altLang="zh-CN" sz="1600" dirty="0">
                    <a:latin typeface="+mn-ea"/>
                  </a:rPr>
                  <a:t>所有集合解的数目会比种群的大小要大。要选择出刚好个种群成员，我们通过拥挤比较算子将最后前沿面</a:t>
                </a:r>
                <a14:m>
                  <m:oMath xmlns:m="http://schemas.openxmlformats.org/officeDocument/2006/math">
                    <m:sSub>
                      <m:sSubPr>
                        <m:ctrlPr>
                          <a:rPr lang="en-US" altLang="zh-CN" sz="1600" i="1">
                            <a:latin typeface="Cambria Math" panose="02040503050406030204" pitchFamily="18" charset="0"/>
                          </a:rPr>
                        </m:ctrlPr>
                      </m:sSubPr>
                      <m:e>
                        <m:r>
                          <a:rPr lang="en-US" altLang="zh-CN" sz="1600">
                            <a:latin typeface="Cambria Math" panose="02040503050406030204" pitchFamily="18" charset="0"/>
                          </a:rPr>
                          <m:t>𝐹</m:t>
                        </m:r>
                      </m:e>
                      <m:sub>
                        <m:r>
                          <a:rPr lang="en-US" altLang="zh-CN" sz="1600">
                            <a:latin typeface="Cambria Math" panose="02040503050406030204" pitchFamily="18" charset="0"/>
                          </a:rPr>
                          <m:t>𝑙</m:t>
                        </m:r>
                      </m:sub>
                    </m:sSub>
                  </m:oMath>
                </a14:m>
                <a:r>
                  <a:rPr lang="zh-CN" altLang="zh-CN" sz="1600" dirty="0">
                    <a:latin typeface="+mn-ea"/>
                  </a:rPr>
                  <a:t>中的解按降序排列并且选择最好的解来填充全部种群的空隙。</a:t>
                </a:r>
                <a:endParaRPr lang="zh-CN" altLang="en-US" sz="1600" dirty="0">
                  <a:latin typeface="+mn-ea"/>
                </a:endParaRPr>
              </a:p>
            </p:txBody>
          </p:sp>
        </mc:Choice>
        <mc:Fallback xmlns="">
          <p:sp>
            <p:nvSpPr>
              <p:cNvPr id="5" name="文本框 4">
                <a:extLst>
                  <a:ext uri="{FF2B5EF4-FFF2-40B4-BE49-F238E27FC236}">
                    <a16:creationId xmlns:a16="http://schemas.microsoft.com/office/drawing/2014/main" id="{A06829BC-7637-4140-850F-7E283E101AC9}"/>
                  </a:ext>
                </a:extLst>
              </p:cNvPr>
              <p:cNvSpPr txBox="1">
                <a:spLocks noRot="1" noChangeAspect="1" noMove="1" noResize="1" noEditPoints="1" noAdjustHandles="1" noChangeArrowheads="1" noChangeShapeType="1" noTextEdit="1"/>
              </p:cNvSpPr>
              <p:nvPr/>
            </p:nvSpPr>
            <p:spPr>
              <a:xfrm>
                <a:off x="1019173" y="2596784"/>
                <a:ext cx="5514714" cy="3742178"/>
              </a:xfrm>
              <a:prstGeom prst="rect">
                <a:avLst/>
              </a:prstGeom>
              <a:blipFill>
                <a:blip r:embed="rId4"/>
                <a:stretch>
                  <a:fillRect l="-552" r="-552" b="-1140"/>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AD6A46BC-11D9-425F-BAAB-FE32633A95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5940" y="2885332"/>
            <a:ext cx="4774207" cy="2751769"/>
          </a:xfrm>
          <a:prstGeom prst="rect">
            <a:avLst/>
          </a:prstGeom>
        </p:spPr>
      </p:pic>
    </p:spTree>
    <p:extLst>
      <p:ext uri="{BB962C8B-B14F-4D97-AF65-F5344CB8AC3E}">
        <p14:creationId xmlns:p14="http://schemas.microsoft.com/office/powerpoint/2010/main" val="16165899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5"/>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实验使用的数据集</a:t>
            </a:r>
          </a:p>
        </p:txBody>
      </p:sp>
      <p:cxnSp>
        <p:nvCxnSpPr>
          <p:cNvPr id="27" name="直接连接符 26"/>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D698CAB-0C72-4111-8995-BF150D5C0D71}"/>
                  </a:ext>
                </a:extLst>
              </p:cNvPr>
              <p:cNvSpPr txBox="1"/>
              <p:nvPr/>
            </p:nvSpPr>
            <p:spPr>
              <a:xfrm>
                <a:off x="2453656" y="1745301"/>
                <a:ext cx="6956667" cy="3367397"/>
              </a:xfrm>
              <a:prstGeom prst="rect">
                <a:avLst/>
              </a:prstGeom>
              <a:noFill/>
            </p:spPr>
            <p:txBody>
              <a:bodyPr wrap="square" rtlCol="0">
                <a:spAutoFit/>
              </a:bodyPr>
              <a:lstStyle/>
              <a:p>
                <a:pPr indent="457200" algn="just">
                  <a:lnSpc>
                    <a:spcPct val="150000"/>
                  </a:lnSpc>
                </a:pPr>
                <a:r>
                  <a:rPr lang="zh-CN" altLang="en-US" dirty="0"/>
                  <a:t>本次研究中所用的</a:t>
                </a:r>
                <a:r>
                  <a:rPr lang="zh-CN" altLang="zh-CN" dirty="0"/>
                  <a:t>数据集是</a:t>
                </a:r>
                <a:r>
                  <a:rPr lang="en-US" altLang="zh-CN" dirty="0"/>
                  <a:t>Google TensorFlow</a:t>
                </a:r>
                <a:r>
                  <a:rPr lang="zh-CN" altLang="en-US" dirty="0"/>
                  <a:t>提供的</a:t>
                </a:r>
                <a:r>
                  <a:rPr lang="zh-CN" altLang="zh-CN" dirty="0"/>
                  <a:t>鸢尾花数据。该数据集包含三类</a:t>
                </a:r>
                <a:r>
                  <a:rPr lang="en-US" altLang="zh-CN" dirty="0"/>
                  <a:t>120</a:t>
                </a:r>
                <a:r>
                  <a:rPr lang="zh-CN" altLang="zh-CN" dirty="0"/>
                  <a:t>个实例，其中每个类是一种鸢尾花。这三个类别是：山鸢尾</a:t>
                </a:r>
                <a:r>
                  <a:rPr lang="en-US" altLang="zh-CN" dirty="0"/>
                  <a:t>(</a:t>
                </a:r>
                <a:r>
                  <a:rPr lang="zh-CN" altLang="zh-CN" dirty="0"/>
                  <a:t>第</a:t>
                </a:r>
                <a:r>
                  <a:rPr lang="en-US" altLang="zh-CN" dirty="0"/>
                  <a:t>1</a:t>
                </a:r>
                <a:r>
                  <a:rPr lang="zh-CN" altLang="zh-CN" dirty="0"/>
                  <a:t>类，由</a:t>
                </a:r>
                <a:r>
                  <a:rPr lang="en-US" altLang="zh-CN" dirty="0"/>
                  <a:t>0</a:t>
                </a:r>
                <a:r>
                  <a:rPr lang="zh-CN" altLang="zh-CN" dirty="0"/>
                  <a:t>表示</a:t>
                </a:r>
                <a:r>
                  <a:rPr lang="en-US" altLang="zh-CN" dirty="0"/>
                  <a:t>)</a:t>
                </a:r>
                <a:r>
                  <a:rPr lang="zh-CN" altLang="zh-CN" dirty="0"/>
                  <a:t>，变色鸢尾</a:t>
                </a:r>
                <a:r>
                  <a:rPr lang="en-US" altLang="zh-CN" dirty="0"/>
                  <a:t>(</a:t>
                </a:r>
                <a:r>
                  <a:rPr lang="zh-CN" altLang="zh-CN" dirty="0"/>
                  <a:t>第</a:t>
                </a:r>
                <a:r>
                  <a:rPr lang="en-US" altLang="zh-CN" dirty="0"/>
                  <a:t>2</a:t>
                </a:r>
                <a:r>
                  <a:rPr lang="zh-CN" altLang="zh-CN" dirty="0"/>
                  <a:t>类，由</a:t>
                </a:r>
                <a:r>
                  <a:rPr lang="en-US" altLang="zh-CN" dirty="0"/>
                  <a:t>1</a:t>
                </a:r>
                <a:r>
                  <a:rPr lang="zh-CN" altLang="zh-CN" dirty="0"/>
                  <a:t>表示</a:t>
                </a:r>
                <a:r>
                  <a:rPr lang="en-US" altLang="zh-CN" dirty="0"/>
                  <a:t>)</a:t>
                </a:r>
                <a:r>
                  <a:rPr lang="zh-CN" altLang="zh-CN" dirty="0"/>
                  <a:t>和维吉尼亚鸢尾</a:t>
                </a:r>
                <a:r>
                  <a:rPr lang="en-US" altLang="zh-CN" dirty="0"/>
                  <a:t>(</a:t>
                </a:r>
                <a:r>
                  <a:rPr lang="zh-CN" altLang="zh-CN" dirty="0"/>
                  <a:t>第</a:t>
                </a:r>
                <a:r>
                  <a:rPr lang="en-US" altLang="zh-CN" dirty="0"/>
                  <a:t>3</a:t>
                </a:r>
                <a:r>
                  <a:rPr lang="zh-CN" altLang="zh-CN" dirty="0"/>
                  <a:t>类，由</a:t>
                </a:r>
                <a:r>
                  <a:rPr lang="en-US" altLang="zh-CN" dirty="0"/>
                  <a:t>2</a:t>
                </a:r>
                <a:r>
                  <a:rPr lang="zh-CN" altLang="zh-CN" dirty="0"/>
                  <a:t>表示</a:t>
                </a:r>
                <a:r>
                  <a:rPr lang="en-US" altLang="zh-CN" dirty="0"/>
                  <a:t>)</a:t>
                </a:r>
                <a:r>
                  <a:rPr lang="zh-CN" altLang="zh-CN" dirty="0"/>
                  <a:t>。四个属性被用于预测鸢尾花的类别，即萼片长度</a:t>
                </a:r>
                <a14:m>
                  <m:oMath xmlns:m="http://schemas.openxmlformats.org/officeDocument/2006/math">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oMath>
                </a14:m>
                <a:r>
                  <a:rPr lang="zh-CN" altLang="zh-CN" dirty="0"/>
                  <a:t>、萼片宽度</a:t>
                </a:r>
                <a14:m>
                  <m:oMath xmlns:m="http://schemas.openxmlformats.org/officeDocument/2006/math">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oMath>
                </a14:m>
                <a:r>
                  <a:rPr lang="zh-CN" altLang="zh-CN" dirty="0"/>
                  <a:t>、花瓣长度</a:t>
                </a:r>
                <a14:m>
                  <m:oMath xmlns:m="http://schemas.openxmlformats.org/officeDocument/2006/math">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d>
                  </m:oMath>
                </a14:m>
                <a:r>
                  <a:rPr lang="zh-CN" altLang="zh-CN" dirty="0"/>
                  <a:t>和花瓣宽度</a:t>
                </a:r>
                <a14:m>
                  <m:oMath xmlns:m="http://schemas.openxmlformats.org/officeDocument/2006/math">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e>
                    </m:d>
                  </m:oMath>
                </a14:m>
                <a:r>
                  <a:rPr lang="zh-CN" altLang="zh-CN" dirty="0"/>
                  <a:t>，所有的单位都是厘米。为了简化知识提取，我们用三个输出来重新构造数据，其中类别</a:t>
                </a:r>
                <a:r>
                  <a:rPr lang="en-US" altLang="zh-CN" dirty="0"/>
                  <a:t>1</a:t>
                </a:r>
                <a:r>
                  <a:rPr lang="zh-CN" altLang="zh-CN" dirty="0"/>
                  <a:t>由</a:t>
                </a:r>
                <a:r>
                  <a:rPr lang="en-US" altLang="zh-CN" dirty="0"/>
                  <a:t>{1,0,0}</a:t>
                </a:r>
                <a:r>
                  <a:rPr lang="zh-CN" altLang="zh-CN" dirty="0"/>
                  <a:t>表示，类别</a:t>
                </a:r>
                <a:r>
                  <a:rPr lang="en-US" altLang="zh-CN" dirty="0"/>
                  <a:t>2</a:t>
                </a:r>
                <a:r>
                  <a:rPr lang="zh-CN" altLang="zh-CN" dirty="0"/>
                  <a:t>由</a:t>
                </a:r>
                <a:r>
                  <a:rPr lang="en-US" altLang="zh-CN" dirty="0"/>
                  <a:t>{0,1,0}</a:t>
                </a:r>
                <a:r>
                  <a:rPr lang="zh-CN" altLang="zh-CN" dirty="0"/>
                  <a:t>表示，类别</a:t>
                </a:r>
                <a:r>
                  <a:rPr lang="en-US" altLang="zh-CN" dirty="0"/>
                  <a:t>3</a:t>
                </a:r>
                <a:r>
                  <a:rPr lang="zh-CN" altLang="zh-CN" dirty="0"/>
                  <a:t>由</a:t>
                </a:r>
                <a:r>
                  <a:rPr lang="en-US" altLang="zh-CN" dirty="0"/>
                  <a:t>{0,0,1}</a:t>
                </a:r>
                <a:r>
                  <a:rPr lang="zh-CN" altLang="zh-CN" dirty="0"/>
                  <a:t>表示。</a:t>
                </a:r>
              </a:p>
            </p:txBody>
          </p:sp>
        </mc:Choice>
        <mc:Fallback xmlns="">
          <p:sp>
            <p:nvSpPr>
              <p:cNvPr id="3" name="文本框 2">
                <a:extLst>
                  <a:ext uri="{FF2B5EF4-FFF2-40B4-BE49-F238E27FC236}">
                    <a16:creationId xmlns:a16="http://schemas.microsoft.com/office/drawing/2014/main" id="{3D698CAB-0C72-4111-8995-BF150D5C0D71}"/>
                  </a:ext>
                </a:extLst>
              </p:cNvPr>
              <p:cNvSpPr txBox="1">
                <a:spLocks noRot="1" noChangeAspect="1" noMove="1" noResize="1" noEditPoints="1" noAdjustHandles="1" noChangeArrowheads="1" noChangeShapeType="1" noTextEdit="1"/>
              </p:cNvSpPr>
              <p:nvPr/>
            </p:nvSpPr>
            <p:spPr>
              <a:xfrm>
                <a:off x="2453656" y="1745301"/>
                <a:ext cx="6956667" cy="3367397"/>
              </a:xfrm>
              <a:prstGeom prst="rect">
                <a:avLst/>
              </a:prstGeom>
              <a:blipFill>
                <a:blip r:embed="rId3"/>
                <a:stretch>
                  <a:fillRect l="-789" r="-701" b="-18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08260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5"/>
                                        </p:tgtEl>
                                      </p:cBhvr>
                                    </p:animEffect>
                                  </p:childTnLst>
                                </p:cTn>
                              </p:par>
                            </p:childTnLst>
                          </p:cTn>
                        </p:par>
                        <p:par>
                          <p:cTn id="12" fill="hold">
                            <p:stCondLst>
                              <p:cond delay="85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椭圆 99"/>
          <p:cNvSpPr/>
          <p:nvPr/>
        </p:nvSpPr>
        <p:spPr>
          <a:xfrm>
            <a:off x="5092847" y="1452078"/>
            <a:ext cx="2000037" cy="2000037"/>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1" name="文本框 11"/>
          <p:cNvSpPr txBox="1"/>
          <p:nvPr/>
        </p:nvSpPr>
        <p:spPr>
          <a:xfrm>
            <a:off x="3311691" y="3613009"/>
            <a:ext cx="5562349" cy="789896"/>
          </a:xfrm>
          <a:prstGeom prst="rect">
            <a:avLst/>
          </a:prstGeom>
          <a:noFill/>
        </p:spPr>
        <p:txBody>
          <a:bodyPr wrap="square" lIns="91440" tIns="45720" rIns="91440" bIns="45720" rtlCol="0">
            <a:spAutoFit/>
          </a:bodyPr>
          <a:lstStyle/>
          <a:p>
            <a:pPr algn="ctr"/>
            <a:r>
              <a:rPr lang="zh-CN" altLang="en-US" sz="4533" b="1" dirty="0">
                <a:solidFill>
                  <a:srgbClr val="1B4367"/>
                </a:solidFill>
                <a:cs typeface="+mn-ea"/>
                <a:sym typeface="+mn-lt"/>
              </a:rPr>
              <a:t>实验结果</a:t>
            </a:r>
          </a:p>
        </p:txBody>
      </p:sp>
      <p:sp>
        <p:nvSpPr>
          <p:cNvPr id="103" name="文本框 11"/>
          <p:cNvSpPr txBox="1"/>
          <p:nvPr/>
        </p:nvSpPr>
        <p:spPr>
          <a:xfrm>
            <a:off x="4951302" y="2100057"/>
            <a:ext cx="2310525" cy="1099596"/>
          </a:xfrm>
          <a:prstGeom prst="rect">
            <a:avLst/>
          </a:prstGeom>
          <a:noFill/>
        </p:spPr>
        <p:txBody>
          <a:bodyPr wrap="square" lIns="91440" tIns="45720" rIns="91440" bIns="45720" rtlCol="0">
            <a:spAutoFit/>
          </a:bodyPr>
          <a:lstStyle/>
          <a:p>
            <a:pPr algn="ctr">
              <a:lnSpc>
                <a:spcPts val="4000"/>
              </a:lnSpc>
            </a:pPr>
            <a:r>
              <a:rPr lang="en-US" altLang="zh-CN" sz="7200" dirty="0">
                <a:solidFill>
                  <a:schemeClr val="bg1"/>
                </a:solidFill>
                <a:cs typeface="+mn-ea"/>
                <a:sym typeface="+mn-lt"/>
              </a:rPr>
              <a:t>03</a:t>
            </a:r>
            <a:endParaRPr lang="zh-CN" altLang="en-US" sz="7200" dirty="0">
              <a:solidFill>
                <a:schemeClr val="bg1"/>
              </a:solidFill>
              <a:cs typeface="+mn-ea"/>
              <a:sym typeface="+mn-lt"/>
            </a:endParaRPr>
          </a:p>
          <a:p>
            <a:pPr algn="ctr">
              <a:lnSpc>
                <a:spcPts val="4000"/>
              </a:lnSpc>
            </a:pPr>
            <a:r>
              <a:rPr lang="en-US" altLang="zh-CN" sz="3200" dirty="0">
                <a:solidFill>
                  <a:schemeClr val="bg1"/>
                </a:solidFill>
                <a:cs typeface="+mn-ea"/>
                <a:sym typeface="+mn-lt"/>
              </a:rPr>
              <a:t>PART </a:t>
            </a:r>
          </a:p>
        </p:txBody>
      </p:sp>
    </p:spTree>
    <p:extLst>
      <p:ext uri="{BB962C8B-B14F-4D97-AF65-F5344CB8AC3E}">
        <p14:creationId xmlns:p14="http://schemas.microsoft.com/office/powerpoint/2010/main" val="25060214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实验结果</a:t>
            </a:r>
          </a:p>
        </p:txBody>
      </p:sp>
      <p:cxnSp>
        <p:nvCxnSpPr>
          <p:cNvPr id="28" name="直接连接符 27"/>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460153B5-9CA4-4843-A1CE-5249C22A1420}"/>
              </a:ext>
            </a:extLst>
          </p:cNvPr>
          <p:cNvSpPr txBox="1"/>
          <p:nvPr/>
        </p:nvSpPr>
        <p:spPr>
          <a:xfrm>
            <a:off x="1352810" y="1537551"/>
            <a:ext cx="2938463" cy="4198393"/>
          </a:xfrm>
          <a:prstGeom prst="rect">
            <a:avLst/>
          </a:prstGeom>
          <a:noFill/>
        </p:spPr>
        <p:txBody>
          <a:bodyPr wrap="square" rtlCol="0">
            <a:spAutoFit/>
          </a:bodyPr>
          <a:lstStyle/>
          <a:p>
            <a:pPr indent="457200" algn="just">
              <a:lnSpc>
                <a:spcPct val="150000"/>
              </a:lnSpc>
            </a:pPr>
            <a:r>
              <a:rPr lang="zh-CN" altLang="en-US" dirty="0"/>
              <a:t>为了方便训练，本次实验中设置种群大小为</a:t>
            </a:r>
            <a:r>
              <a:rPr lang="en-US" altLang="zh-CN" dirty="0"/>
              <a:t>10</a:t>
            </a:r>
            <a:r>
              <a:rPr lang="zh-CN" altLang="en-US" dirty="0"/>
              <a:t>，隐藏层数最多为</a:t>
            </a:r>
            <a:r>
              <a:rPr lang="en-US" altLang="zh-CN" dirty="0"/>
              <a:t>3</a:t>
            </a:r>
            <a:r>
              <a:rPr lang="zh-CN" altLang="en-US" dirty="0"/>
              <a:t>，每层最多含有</a:t>
            </a:r>
            <a:r>
              <a:rPr lang="en-US" altLang="zh-CN" dirty="0"/>
              <a:t>6</a:t>
            </a:r>
            <a:r>
              <a:rPr lang="zh-CN" altLang="en-US" dirty="0"/>
              <a:t>个神经元。在经过五次迭代进化之后，得到了多个</a:t>
            </a:r>
            <a:r>
              <a:rPr lang="en-US" altLang="zh-CN" dirty="0"/>
              <a:t>Pareto</a:t>
            </a:r>
            <a:r>
              <a:rPr lang="zh-CN" altLang="en-US" dirty="0"/>
              <a:t>最优神经网络模型。</a:t>
            </a:r>
            <a:endParaRPr lang="en-US" altLang="zh-CN" dirty="0"/>
          </a:p>
          <a:p>
            <a:pPr indent="457200" algn="just">
              <a:lnSpc>
                <a:spcPct val="150000"/>
              </a:lnSpc>
            </a:pPr>
            <a:r>
              <a:rPr lang="zh-CN" altLang="en-US" dirty="0"/>
              <a:t>右图为</a:t>
            </a:r>
            <a:r>
              <a:rPr lang="en-US" altLang="zh-CN" dirty="0"/>
              <a:t>Pareto</a:t>
            </a:r>
            <a:r>
              <a:rPr lang="zh-CN" altLang="en-US" dirty="0"/>
              <a:t>前沿，横轴为隐藏层神经元个数，纵轴为均方误差</a:t>
            </a:r>
            <a:r>
              <a:rPr lang="en-US" altLang="zh-CN" dirty="0"/>
              <a:t>MSE</a:t>
            </a:r>
            <a:r>
              <a:rPr lang="zh-CN" altLang="en-US" dirty="0"/>
              <a:t>。</a:t>
            </a:r>
          </a:p>
        </p:txBody>
      </p:sp>
      <p:pic>
        <p:nvPicPr>
          <p:cNvPr id="3" name="图片 2">
            <a:extLst>
              <a:ext uri="{FF2B5EF4-FFF2-40B4-BE49-F238E27FC236}">
                <a16:creationId xmlns:a16="http://schemas.microsoft.com/office/drawing/2014/main" id="{FEF4A477-2A69-46C4-9462-AFE3EA6844A9}"/>
              </a:ext>
            </a:extLst>
          </p:cNvPr>
          <p:cNvPicPr>
            <a:picLocks noChangeAspect="1"/>
          </p:cNvPicPr>
          <p:nvPr/>
        </p:nvPicPr>
        <p:blipFill rotWithShape="1">
          <a:blip r:embed="rId3">
            <a:extLst>
              <a:ext uri="{28A0092B-C50C-407E-A947-70E740481C1C}">
                <a14:useLocalDpi xmlns:a14="http://schemas.microsoft.com/office/drawing/2010/main" val="0"/>
              </a:ext>
            </a:extLst>
          </a:blip>
          <a:srcRect r="43046" b="25504"/>
          <a:stretch/>
        </p:blipFill>
        <p:spPr>
          <a:xfrm>
            <a:off x="4698548" y="1129676"/>
            <a:ext cx="6404362" cy="4598647"/>
          </a:xfrm>
          <a:prstGeom prst="rect">
            <a:avLst/>
          </a:prstGeom>
        </p:spPr>
      </p:pic>
    </p:spTree>
    <p:extLst>
      <p:ext uri="{BB962C8B-B14F-4D97-AF65-F5344CB8AC3E}">
        <p14:creationId xmlns:p14="http://schemas.microsoft.com/office/powerpoint/2010/main" val="101117448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3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识别可解释模型</a:t>
            </a:r>
          </a:p>
        </p:txBody>
      </p:sp>
      <p:cxnSp>
        <p:nvCxnSpPr>
          <p:cNvPr id="28" name="直接连接符 27"/>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84E53647-614F-493E-BEDE-C4E95CB87F76}"/>
              </a:ext>
            </a:extLst>
          </p:cNvPr>
          <p:cNvSpPr/>
          <p:nvPr/>
        </p:nvSpPr>
        <p:spPr>
          <a:xfrm>
            <a:off x="1032638" y="1394481"/>
            <a:ext cx="4889990" cy="3003515"/>
          </a:xfrm>
          <a:prstGeom prst="rect">
            <a:avLst/>
          </a:prstGeom>
        </p:spPr>
        <p:txBody>
          <a:bodyPr wrap="square">
            <a:spAutoFit/>
          </a:bodyPr>
          <a:lstStyle/>
          <a:p>
            <a:pPr indent="457200" algn="just">
              <a:lnSpc>
                <a:spcPct val="150000"/>
              </a:lnSpc>
            </a:pPr>
            <a:r>
              <a:rPr lang="zh-CN" altLang="en-US" sz="1600" dirty="0">
                <a:latin typeface="+mn-ea"/>
              </a:rPr>
              <a:t>神经网络的可解释性主要取决于其复杂性。网络越简单，就越容易理解嵌入在神经网络中的知识。当我们以基于 </a:t>
            </a:r>
            <a:r>
              <a:rPr lang="en-US" altLang="zh-CN" sz="1600" dirty="0">
                <a:latin typeface="+mn-ea"/>
              </a:rPr>
              <a:t>Pareto </a:t>
            </a:r>
            <a:r>
              <a:rPr lang="zh-CN" altLang="en-US" sz="1600" dirty="0">
                <a:latin typeface="+mn-ea"/>
              </a:rPr>
              <a:t>的方法将网络的准确性和复杂性最小化时，我们能够得到许多</a:t>
            </a:r>
            <a:r>
              <a:rPr lang="en-US" altLang="zh-CN" sz="1600" dirty="0">
                <a:latin typeface="+mn-ea"/>
              </a:rPr>
              <a:t>Pareto </a:t>
            </a:r>
            <a:r>
              <a:rPr lang="zh-CN" altLang="en-US" sz="1600" dirty="0">
                <a:latin typeface="+mn-ea"/>
              </a:rPr>
              <a:t>最优解，其复杂度范围从非常简单到非常复杂都有。我们认为，</a:t>
            </a:r>
            <a:r>
              <a:rPr lang="en-US" altLang="zh-CN" sz="1600" dirty="0">
                <a:latin typeface="+mn-ea"/>
              </a:rPr>
              <a:t>Pareto </a:t>
            </a:r>
            <a:r>
              <a:rPr lang="zh-CN" altLang="en-US" sz="1600" dirty="0">
                <a:latin typeface="+mn-ea"/>
              </a:rPr>
              <a:t>前沿中的简单的 </a:t>
            </a:r>
            <a:r>
              <a:rPr lang="en-US" altLang="zh-CN" sz="1600" dirty="0">
                <a:latin typeface="+mn-ea"/>
              </a:rPr>
              <a:t>Pareto </a:t>
            </a:r>
            <a:r>
              <a:rPr lang="zh-CN" altLang="en-US" sz="1600" dirty="0">
                <a:latin typeface="+mn-ea"/>
              </a:rPr>
              <a:t>最优神经网络是可以从可理解逻辑规则中提取到的可解释模型。</a:t>
            </a:r>
            <a:endParaRPr lang="en-US" altLang="zh-CN" sz="1600" dirty="0">
              <a:latin typeface="+mn-ea"/>
            </a:endParaRPr>
          </a:p>
          <a:p>
            <a:pPr indent="457200" algn="just">
              <a:lnSpc>
                <a:spcPct val="150000"/>
              </a:lnSpc>
            </a:pPr>
            <a:r>
              <a:rPr lang="zh-CN" altLang="en-US" sz="1600" dirty="0">
                <a:latin typeface="+mn-ea"/>
              </a:rPr>
              <a:t>右图为仅具有一个隐藏神经元的模型。</a:t>
            </a:r>
            <a:endParaRPr lang="en-US" altLang="zh-CN" sz="1600" dirty="0">
              <a:latin typeface="+mn-ea"/>
            </a:endParaRPr>
          </a:p>
        </p:txBody>
      </p:sp>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C15EA0DD-876F-46D6-80E5-5D328A3B095F}"/>
                  </a:ext>
                </a:extLst>
              </p:cNvPr>
              <p:cNvSpPr/>
              <p:nvPr/>
            </p:nvSpPr>
            <p:spPr>
              <a:xfrm>
                <a:off x="1032638" y="3678158"/>
                <a:ext cx="10443501" cy="1785361"/>
              </a:xfrm>
              <a:prstGeom prst="rect">
                <a:avLst/>
              </a:prstGeom>
            </p:spPr>
            <p:txBody>
              <a:bodyPr wrap="square">
                <a:spAutoFit/>
              </a:bodyPr>
              <a:lstStyle/>
              <a:p>
                <a:pPr algn="just">
                  <a:lnSpc>
                    <a:spcPct val="150000"/>
                  </a:lnSpc>
                </a:pPr>
                <a:r>
                  <a:rPr lang="zh-CN" altLang="en-US" dirty="0">
                    <a:latin typeface="+mn-ea"/>
                  </a:rPr>
                  <a:t>隐层输出为</a:t>
                </a:r>
                <a14:m>
                  <m:oMath xmlns:m="http://schemas.openxmlformats.org/officeDocument/2006/math">
                    <m:r>
                      <m:rPr>
                        <m:sty m:val="p"/>
                      </m:rPr>
                      <a:rPr lang="en-US" altLang="zh-CN" dirty="0" smtClean="0">
                        <a:latin typeface="Cambria Math" panose="02040503050406030204" pitchFamily="18" charset="0"/>
                      </a:rPr>
                      <m:t>z</m:t>
                    </m:r>
                    <m:r>
                      <a:rPr lang="en-US" altLang="zh-CN" b="0" i="0" dirty="0" smtClean="0">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rPr>
                      <m:t>1∗</m:t>
                    </m:r>
                    <m:r>
                      <a:rPr lang="en-US" altLang="zh-CN" i="1">
                        <a:latin typeface="Cambria Math" panose="02040503050406030204" pitchFamily="18" charset="0"/>
                      </a:rPr>
                      <m:t>𝑥</m:t>
                    </m:r>
                    <m:r>
                      <a:rPr lang="en-US" altLang="zh-CN" i="1">
                        <a:latin typeface="Cambria Math" panose="02040503050406030204" pitchFamily="18" charset="0"/>
                      </a:rPr>
                      <m:t>1+</m:t>
                    </m:r>
                    <m:r>
                      <a:rPr lang="en-US" altLang="zh-CN" i="1">
                        <a:latin typeface="Cambria Math" panose="02040503050406030204" pitchFamily="18" charset="0"/>
                      </a:rPr>
                      <m:t>𝑤</m:t>
                    </m:r>
                    <m:r>
                      <a:rPr lang="en-US" altLang="zh-CN" i="1">
                        <a:latin typeface="Cambria Math" panose="02040503050406030204" pitchFamily="18" charset="0"/>
                      </a:rPr>
                      <m:t>2</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2</m:t>
                    </m:r>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rPr>
                      <m:t>3</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3</m:t>
                    </m:r>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rPr>
                      <m:t>4</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4</m:t>
                    </m:r>
                    <m:r>
                      <a:rPr lang="en-US" altLang="zh-CN" i="1">
                        <a:latin typeface="Cambria Math" panose="02040503050406030204" pitchFamily="18" charset="0"/>
                      </a:rPr>
                      <m:t>+</m:t>
                    </m:r>
                    <m:r>
                      <m:rPr>
                        <m:sty m:val="p"/>
                      </m:rPr>
                      <a:rPr lang="en-US" altLang="zh-CN">
                        <a:latin typeface="Cambria Math" panose="02040503050406030204" pitchFamily="18" charset="0"/>
                      </a:rPr>
                      <m:t>b</m:t>
                    </m:r>
                  </m:oMath>
                </a14:m>
                <a:r>
                  <a:rPr lang="zh-CN" altLang="en-US" dirty="0">
                    <a:latin typeface="+mn-ea"/>
                  </a:rPr>
                  <a:t>。进一步可以得到</a:t>
                </a:r>
                <a14:m>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𝑦</m:t>
                              </m:r>
                              <m:r>
                                <a:rPr lang="en-US" altLang="zh-CN" b="0" i="1" smtClean="0">
                                  <a:latin typeface="Cambria Math" panose="02040503050406030204" pitchFamily="18" charset="0"/>
                                </a:rPr>
                                <m:t>1=</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21+</m:t>
                              </m:r>
                              <m:r>
                                <a:rPr lang="en-US" altLang="zh-CN" b="0" i="1" smtClean="0">
                                  <a:latin typeface="Cambria Math" panose="02040503050406030204" pitchFamily="18" charset="0"/>
                                </a:rPr>
                                <m:t>𝑏</m:t>
                              </m:r>
                              <m:r>
                                <a:rPr lang="en-US" altLang="zh-CN" b="0" i="1" smtClean="0">
                                  <a:latin typeface="Cambria Math" panose="02040503050406030204" pitchFamily="18" charset="0"/>
                                </a:rPr>
                                <m:t>21</m:t>
                              </m:r>
                            </m:e>
                          </m:mr>
                          <m:mr>
                            <m:e>
                              <m:r>
                                <m:rPr>
                                  <m:brk m:alnAt="7"/>
                                </m:rPr>
                                <a:rPr lang="en-US" altLang="zh-CN" i="1">
                                  <a:latin typeface="Cambria Math" panose="02040503050406030204" pitchFamily="18" charset="0"/>
                                </a:rPr>
                                <m:t>𝑦</m:t>
                              </m:r>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rPr>
                                <m:t>22+</m:t>
                              </m:r>
                              <m:r>
                                <a:rPr lang="en-US" altLang="zh-CN" i="1">
                                  <a:latin typeface="Cambria Math" panose="02040503050406030204" pitchFamily="18" charset="0"/>
                                </a:rPr>
                                <m:t>𝑏</m:t>
                              </m:r>
                              <m:r>
                                <a:rPr lang="en-US" altLang="zh-CN" b="0" i="1" smtClean="0">
                                  <a:latin typeface="Cambria Math" panose="02040503050406030204" pitchFamily="18" charset="0"/>
                                </a:rPr>
                                <m:t>22</m:t>
                              </m:r>
                            </m:e>
                          </m:mr>
                          <m:mr>
                            <m:e>
                              <m:r>
                                <m:rPr>
                                  <m:brk m:alnAt="7"/>
                                </m:rPr>
                                <a:rPr lang="en-US" altLang="zh-CN" i="1">
                                  <a:latin typeface="Cambria Math" panose="02040503050406030204" pitchFamily="18" charset="0"/>
                                </a:rPr>
                                <m:t>𝑦</m:t>
                              </m:r>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rPr>
                                <m:t>23+</m:t>
                              </m:r>
                              <m:r>
                                <a:rPr lang="en-US" altLang="zh-CN" i="1">
                                  <a:latin typeface="Cambria Math" panose="02040503050406030204" pitchFamily="18" charset="0"/>
                                </a:rPr>
                                <m:t>𝑏</m:t>
                              </m:r>
                              <m:r>
                                <a:rPr lang="en-US" altLang="zh-CN" b="0" i="1" smtClean="0">
                                  <a:latin typeface="Cambria Math" panose="02040503050406030204" pitchFamily="18" charset="0"/>
                                </a:rPr>
                                <m:t>23</m:t>
                              </m:r>
                            </m:e>
                          </m:mr>
                        </m:m>
                      </m:e>
                    </m:d>
                  </m:oMath>
                </a14:m>
                <a:endParaRPr lang="en-US" altLang="zh-CN" dirty="0">
                  <a:latin typeface="+mn-ea"/>
                </a:endParaRPr>
              </a:p>
              <a:p>
                <a:pPr algn="just">
                  <a:lnSpc>
                    <a:spcPct val="150000"/>
                  </a:lnSpc>
                </a:pPr>
                <a:endParaRPr lang="en-US" altLang="zh-CN" dirty="0">
                  <a:latin typeface="+mn-ea"/>
                </a:endParaRPr>
              </a:p>
            </p:txBody>
          </p:sp>
        </mc:Choice>
        <mc:Fallback>
          <p:sp>
            <p:nvSpPr>
              <p:cNvPr id="7" name="矩形 6">
                <a:extLst>
                  <a:ext uri="{FF2B5EF4-FFF2-40B4-BE49-F238E27FC236}">
                    <a16:creationId xmlns:a16="http://schemas.microsoft.com/office/drawing/2014/main" id="{C15EA0DD-876F-46D6-80E5-5D328A3B095F}"/>
                  </a:ext>
                </a:extLst>
              </p:cNvPr>
              <p:cNvSpPr>
                <a:spLocks noRot="1" noChangeAspect="1" noMove="1" noResize="1" noEditPoints="1" noAdjustHandles="1" noChangeArrowheads="1" noChangeShapeType="1" noTextEdit="1"/>
              </p:cNvSpPr>
              <p:nvPr/>
            </p:nvSpPr>
            <p:spPr>
              <a:xfrm>
                <a:off x="1032638" y="3678158"/>
                <a:ext cx="10443501" cy="1785361"/>
              </a:xfrm>
              <a:prstGeom prst="rect">
                <a:avLst/>
              </a:prstGeom>
              <a:blipFill>
                <a:blip r:embed="rId4"/>
                <a:stretch>
                  <a:fillRect l="-4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CA865E08-57F3-44B3-BD3D-355359F31E84}"/>
                  </a:ext>
                </a:extLst>
              </p:cNvPr>
              <p:cNvSpPr/>
              <p:nvPr/>
            </p:nvSpPr>
            <p:spPr>
              <a:xfrm>
                <a:off x="1032638" y="5120442"/>
                <a:ext cx="10267333" cy="1117998"/>
              </a:xfrm>
              <a:prstGeom prst="rect">
                <a:avLst/>
              </a:prstGeom>
            </p:spPr>
            <p:txBody>
              <a:bodyPr wrap="square">
                <a:spAutoFit/>
              </a:bodyPr>
              <a:lstStyle/>
              <a:p>
                <a:pPr algn="just"/>
                <a:r>
                  <a:rPr lang="zh-CN" altLang="en-US" dirty="0">
                    <a:latin typeface="+mn-ea"/>
                  </a:rPr>
                  <a:t>最终可以得到规则：</a:t>
                </a:r>
                <a14:m>
                  <m:oMath xmlns:m="http://schemas.openxmlformats.org/officeDocument/2006/math">
                    <m:d>
                      <m:dPr>
                        <m:begChr m:val="{"/>
                        <m:endChr m:val=""/>
                        <m:ctrlPr>
                          <a:rPr lang="en-US" altLang="zh-CN" i="1">
                            <a:latin typeface="Cambria Math" panose="02040503050406030204" pitchFamily="18" charset="0"/>
                          </a:rPr>
                        </m:ctrlPr>
                      </m:dPr>
                      <m:e>
                        <m:m>
                          <m:mPr>
                            <m:mcs>
                              <m:mc>
                                <m:mcPr>
                                  <m:count m:val="1"/>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𝑤</m:t>
                              </m:r>
                              <m:r>
                                <a:rPr lang="en-US" altLang="zh-CN" i="1">
                                  <a:latin typeface="Cambria Math" panose="02040503050406030204" pitchFamily="18" charset="0"/>
                                </a:rPr>
                                <m:t>1∗</m:t>
                              </m:r>
                              <m:r>
                                <a:rPr lang="en-US" altLang="zh-CN" i="1">
                                  <a:latin typeface="Cambria Math" panose="02040503050406030204" pitchFamily="18" charset="0"/>
                                </a:rPr>
                                <m:t>𝑥</m:t>
                              </m:r>
                              <m:r>
                                <a:rPr lang="en-US" altLang="zh-CN" i="1">
                                  <a:latin typeface="Cambria Math" panose="02040503050406030204" pitchFamily="18" charset="0"/>
                                </a:rPr>
                                <m:t>1+</m:t>
                              </m:r>
                              <m:r>
                                <a:rPr lang="en-US" altLang="zh-CN" i="1">
                                  <a:latin typeface="Cambria Math" panose="02040503050406030204" pitchFamily="18" charset="0"/>
                                </a:rPr>
                                <m:t>𝑤</m:t>
                              </m:r>
                              <m:r>
                                <a:rPr lang="en-US" altLang="zh-CN" i="1">
                                  <a:latin typeface="Cambria Math" panose="02040503050406030204" pitchFamily="18" charset="0"/>
                                </a:rPr>
                                <m:t>2∗</m:t>
                              </m:r>
                              <m:r>
                                <a:rPr lang="en-US" altLang="zh-CN" i="1">
                                  <a:latin typeface="Cambria Math" panose="02040503050406030204" pitchFamily="18" charset="0"/>
                                </a:rPr>
                                <m:t>𝑥</m:t>
                              </m:r>
                              <m:r>
                                <a:rPr lang="en-US" altLang="zh-CN" i="1">
                                  <a:latin typeface="Cambria Math" panose="02040503050406030204" pitchFamily="18" charset="0"/>
                                </a:rPr>
                                <m:t>2+</m:t>
                              </m:r>
                              <m:r>
                                <a:rPr lang="en-US" altLang="zh-CN" i="1">
                                  <a:latin typeface="Cambria Math" panose="02040503050406030204" pitchFamily="18" charset="0"/>
                                </a:rPr>
                                <m:t>𝑤</m:t>
                              </m:r>
                              <m:r>
                                <a:rPr lang="en-US" altLang="zh-CN" i="1">
                                  <a:latin typeface="Cambria Math" panose="02040503050406030204" pitchFamily="18" charset="0"/>
                                </a:rPr>
                                <m:t>3∗</m:t>
                              </m:r>
                              <m:r>
                                <a:rPr lang="en-US" altLang="zh-CN" i="1">
                                  <a:latin typeface="Cambria Math" panose="02040503050406030204" pitchFamily="18" charset="0"/>
                                </a:rPr>
                                <m:t>𝑥</m:t>
                              </m:r>
                              <m:r>
                                <a:rPr lang="en-US" altLang="zh-CN" i="1">
                                  <a:latin typeface="Cambria Math" panose="02040503050406030204" pitchFamily="18" charset="0"/>
                                </a:rPr>
                                <m:t>3+</m:t>
                              </m:r>
                              <m:r>
                                <a:rPr lang="en-US" altLang="zh-CN" i="1">
                                  <a:latin typeface="Cambria Math" panose="02040503050406030204" pitchFamily="18" charset="0"/>
                                </a:rPr>
                                <m:t>𝑤</m:t>
                              </m:r>
                              <m:r>
                                <a:rPr lang="en-US" altLang="zh-CN" i="1">
                                  <a:latin typeface="Cambria Math" panose="02040503050406030204" pitchFamily="18" charset="0"/>
                                </a:rPr>
                                <m:t>4∗</m:t>
                              </m:r>
                              <m:r>
                                <a:rPr lang="en-US" altLang="zh-CN" i="1">
                                  <a:latin typeface="Cambria Math" panose="02040503050406030204" pitchFamily="18" charset="0"/>
                                </a:rPr>
                                <m:t>𝑥</m:t>
                              </m:r>
                              <m:r>
                                <a:rPr lang="en-US" altLang="zh-CN" i="1">
                                  <a:latin typeface="Cambria Math" panose="02040503050406030204" pitchFamily="18" charset="0"/>
                                </a:rPr>
                                <m:t>4≤</m:t>
                              </m:r>
                              <m:r>
                                <a:rPr lang="zh-CN" altLang="en-US" i="1">
                                  <a:latin typeface="Cambria Math" panose="02040503050406030204" pitchFamily="18" charset="0"/>
                                  <a:ea typeface="Cambria Math" panose="02040503050406030204" pitchFamily="18" charset="0"/>
                                </a:rPr>
                                <m:t>𝜃</m:t>
                              </m:r>
                              <m:r>
                                <a:rPr lang="en-US" altLang="zh-CN" i="1">
                                  <a:latin typeface="Cambria Math" panose="02040503050406030204" pitchFamily="18" charset="0"/>
                                  <a:ea typeface="Cambria Math" panose="02040503050406030204" pitchFamily="18" charset="0"/>
                                </a:rPr>
                                <m:t>1                           </m:t>
                              </m:r>
                              <m:r>
                                <a:rPr lang="zh-CN" altLang="en-US" i="1">
                                  <a:latin typeface="Cambria Math" panose="02040503050406030204" pitchFamily="18" charset="0"/>
                                  <a:ea typeface="Cambria Math" panose="02040503050406030204" pitchFamily="18" charset="0"/>
                                </a:rPr>
                                <m:t>山鸢尾</m:t>
                              </m:r>
                            </m:e>
                          </m:mr>
                          <m:mr>
                            <m:e>
                              <m:r>
                                <a:rPr lang="zh-CN" altLang="en-US" i="1">
                                  <a:latin typeface="Cambria Math" panose="02040503050406030204" pitchFamily="18" charset="0"/>
                                  <a:ea typeface="Cambria Math" panose="02040503050406030204" pitchFamily="18" charset="0"/>
                                </a:rPr>
                                <m:t>𝜃</m:t>
                              </m:r>
                              <m:r>
                                <a:rPr lang="en-US" altLang="zh-CN" i="1">
                                  <a:latin typeface="Cambria Math" panose="02040503050406030204" pitchFamily="18" charset="0"/>
                                  <a:ea typeface="Cambria Math" panose="02040503050406030204" pitchFamily="18" charset="0"/>
                                </a:rPr>
                                <m:t>1&lt;</m:t>
                              </m:r>
                              <m:r>
                                <a:rPr lang="en-US" altLang="zh-CN" i="1">
                                  <a:latin typeface="Cambria Math" panose="02040503050406030204" pitchFamily="18" charset="0"/>
                                </a:rPr>
                                <m:t>𝑤</m:t>
                              </m:r>
                              <m:r>
                                <a:rPr lang="en-US" altLang="zh-CN" i="1">
                                  <a:latin typeface="Cambria Math" panose="02040503050406030204" pitchFamily="18" charset="0"/>
                                </a:rPr>
                                <m:t>1∗</m:t>
                              </m:r>
                              <m:r>
                                <a:rPr lang="en-US" altLang="zh-CN" i="1">
                                  <a:latin typeface="Cambria Math" panose="02040503050406030204" pitchFamily="18" charset="0"/>
                                </a:rPr>
                                <m:t>𝑥</m:t>
                              </m:r>
                              <m:r>
                                <a:rPr lang="en-US" altLang="zh-CN" i="1">
                                  <a:latin typeface="Cambria Math" panose="02040503050406030204" pitchFamily="18" charset="0"/>
                                </a:rPr>
                                <m:t>1+</m:t>
                              </m:r>
                              <m:r>
                                <a:rPr lang="en-US" altLang="zh-CN" i="1">
                                  <a:latin typeface="Cambria Math" panose="02040503050406030204" pitchFamily="18" charset="0"/>
                                </a:rPr>
                                <m:t>𝑤</m:t>
                              </m:r>
                              <m:r>
                                <a:rPr lang="en-US" altLang="zh-CN" i="1">
                                  <a:latin typeface="Cambria Math" panose="02040503050406030204" pitchFamily="18" charset="0"/>
                                </a:rPr>
                                <m:t>2∗</m:t>
                              </m:r>
                              <m:r>
                                <a:rPr lang="en-US" altLang="zh-CN" i="1">
                                  <a:latin typeface="Cambria Math" panose="02040503050406030204" pitchFamily="18" charset="0"/>
                                </a:rPr>
                                <m:t>𝑥</m:t>
                              </m:r>
                              <m:r>
                                <a:rPr lang="en-US" altLang="zh-CN" i="1">
                                  <a:latin typeface="Cambria Math" panose="02040503050406030204" pitchFamily="18" charset="0"/>
                                </a:rPr>
                                <m:t>2+</m:t>
                              </m:r>
                              <m:r>
                                <a:rPr lang="en-US" altLang="zh-CN" i="1">
                                  <a:latin typeface="Cambria Math" panose="02040503050406030204" pitchFamily="18" charset="0"/>
                                </a:rPr>
                                <m:t>𝑤</m:t>
                              </m:r>
                              <m:r>
                                <a:rPr lang="en-US" altLang="zh-CN" i="1">
                                  <a:latin typeface="Cambria Math" panose="02040503050406030204" pitchFamily="18" charset="0"/>
                                </a:rPr>
                                <m:t>3∗</m:t>
                              </m:r>
                              <m:r>
                                <a:rPr lang="en-US" altLang="zh-CN" i="1">
                                  <a:latin typeface="Cambria Math" panose="02040503050406030204" pitchFamily="18" charset="0"/>
                                </a:rPr>
                                <m:t>𝑥</m:t>
                              </m:r>
                              <m:r>
                                <a:rPr lang="en-US" altLang="zh-CN" i="1">
                                  <a:latin typeface="Cambria Math" panose="02040503050406030204" pitchFamily="18" charset="0"/>
                                </a:rPr>
                                <m:t>3+</m:t>
                              </m:r>
                              <m:r>
                                <a:rPr lang="en-US" altLang="zh-CN" i="1">
                                  <a:latin typeface="Cambria Math" panose="02040503050406030204" pitchFamily="18" charset="0"/>
                                </a:rPr>
                                <m:t>𝑤</m:t>
                              </m:r>
                              <m:r>
                                <a:rPr lang="en-US" altLang="zh-CN" i="1">
                                  <a:latin typeface="Cambria Math" panose="02040503050406030204" pitchFamily="18" charset="0"/>
                                </a:rPr>
                                <m:t>4∗</m:t>
                              </m:r>
                              <m:r>
                                <a:rPr lang="en-US" altLang="zh-CN" i="1">
                                  <a:latin typeface="Cambria Math" panose="02040503050406030204" pitchFamily="18" charset="0"/>
                                </a:rPr>
                                <m:t>𝑥</m:t>
                              </m:r>
                              <m:r>
                                <a:rPr lang="en-US" altLang="zh-CN" i="1">
                                  <a:latin typeface="Cambria Math" panose="02040503050406030204" pitchFamily="18" charset="0"/>
                                </a:rPr>
                                <m:t>4≤</m:t>
                              </m:r>
                              <m:r>
                                <a:rPr lang="zh-CN" altLang="en-US" i="1">
                                  <a:latin typeface="Cambria Math" panose="02040503050406030204" pitchFamily="18" charset="0"/>
                                  <a:ea typeface="Cambria Math" panose="02040503050406030204" pitchFamily="18" charset="0"/>
                                </a:rPr>
                                <m:t>𝜃</m:t>
                              </m:r>
                              <m:r>
                                <a:rPr lang="en-US" altLang="zh-CN" i="1">
                                  <a:latin typeface="Cambria Math" panose="02040503050406030204" pitchFamily="18" charset="0"/>
                                  <a:ea typeface="Cambria Math" panose="02040503050406030204" pitchFamily="18" charset="0"/>
                                </a:rPr>
                                <m:t>2           </m:t>
                              </m:r>
                              <m:r>
                                <a:rPr lang="zh-CN" altLang="en-US" i="1">
                                  <a:latin typeface="Cambria Math" panose="02040503050406030204" pitchFamily="18" charset="0"/>
                                  <a:ea typeface="Cambria Math" panose="02040503050406030204" pitchFamily="18" charset="0"/>
                                </a:rPr>
                                <m:t>变色鸢尾</m:t>
                              </m:r>
                            </m:e>
                          </m:mr>
                          <m:mr>
                            <m:e>
                              <m:r>
                                <a:rPr lang="en-US" altLang="zh-CN" i="1">
                                  <a:latin typeface="Cambria Math" panose="02040503050406030204" pitchFamily="18" charset="0"/>
                                </a:rPr>
                                <m:t>𝑤</m:t>
                              </m:r>
                              <m:r>
                                <a:rPr lang="en-US" altLang="zh-CN" i="1">
                                  <a:latin typeface="Cambria Math" panose="02040503050406030204" pitchFamily="18" charset="0"/>
                                </a:rPr>
                                <m:t>1∗</m:t>
                              </m:r>
                              <m:r>
                                <a:rPr lang="en-US" altLang="zh-CN" i="1">
                                  <a:latin typeface="Cambria Math" panose="02040503050406030204" pitchFamily="18" charset="0"/>
                                </a:rPr>
                                <m:t>𝑥</m:t>
                              </m:r>
                              <m:r>
                                <a:rPr lang="en-US" altLang="zh-CN" i="1">
                                  <a:latin typeface="Cambria Math" panose="02040503050406030204" pitchFamily="18" charset="0"/>
                                </a:rPr>
                                <m:t>1+</m:t>
                              </m:r>
                              <m:r>
                                <a:rPr lang="en-US" altLang="zh-CN" i="1">
                                  <a:latin typeface="Cambria Math" panose="02040503050406030204" pitchFamily="18" charset="0"/>
                                </a:rPr>
                                <m:t>𝑤</m:t>
                              </m:r>
                              <m:r>
                                <a:rPr lang="en-US" altLang="zh-CN" i="1">
                                  <a:latin typeface="Cambria Math" panose="02040503050406030204" pitchFamily="18" charset="0"/>
                                </a:rPr>
                                <m:t>2∗</m:t>
                              </m:r>
                              <m:r>
                                <a:rPr lang="en-US" altLang="zh-CN" i="1">
                                  <a:latin typeface="Cambria Math" panose="02040503050406030204" pitchFamily="18" charset="0"/>
                                </a:rPr>
                                <m:t>𝑥</m:t>
                              </m:r>
                              <m:r>
                                <a:rPr lang="en-US" altLang="zh-CN" i="1">
                                  <a:latin typeface="Cambria Math" panose="02040503050406030204" pitchFamily="18" charset="0"/>
                                </a:rPr>
                                <m:t>2+</m:t>
                              </m:r>
                              <m:r>
                                <a:rPr lang="en-US" altLang="zh-CN" i="1">
                                  <a:latin typeface="Cambria Math" panose="02040503050406030204" pitchFamily="18" charset="0"/>
                                </a:rPr>
                                <m:t>𝑤</m:t>
                              </m:r>
                              <m:r>
                                <a:rPr lang="en-US" altLang="zh-CN" i="1">
                                  <a:latin typeface="Cambria Math" panose="02040503050406030204" pitchFamily="18" charset="0"/>
                                </a:rPr>
                                <m:t>3∗</m:t>
                              </m:r>
                              <m:r>
                                <a:rPr lang="en-US" altLang="zh-CN" i="1">
                                  <a:latin typeface="Cambria Math" panose="02040503050406030204" pitchFamily="18" charset="0"/>
                                </a:rPr>
                                <m:t>𝑥</m:t>
                              </m:r>
                              <m:r>
                                <a:rPr lang="en-US" altLang="zh-CN" i="1">
                                  <a:latin typeface="Cambria Math" panose="02040503050406030204" pitchFamily="18" charset="0"/>
                                </a:rPr>
                                <m:t>3+</m:t>
                              </m:r>
                              <m:r>
                                <a:rPr lang="en-US" altLang="zh-CN" i="1">
                                  <a:latin typeface="Cambria Math" panose="02040503050406030204" pitchFamily="18" charset="0"/>
                                </a:rPr>
                                <m:t>𝑤</m:t>
                              </m:r>
                              <m:r>
                                <a:rPr lang="en-US" altLang="zh-CN" i="1">
                                  <a:latin typeface="Cambria Math" panose="02040503050406030204" pitchFamily="18" charset="0"/>
                                </a:rPr>
                                <m:t>4∗</m:t>
                              </m:r>
                              <m:r>
                                <a:rPr lang="en-US" altLang="zh-CN" i="1">
                                  <a:latin typeface="Cambria Math" panose="02040503050406030204" pitchFamily="18" charset="0"/>
                                </a:rPr>
                                <m:t>𝑥</m:t>
                              </m:r>
                              <m:r>
                                <a:rPr lang="en-US" altLang="zh-CN" i="1">
                                  <a:latin typeface="Cambria Math" panose="02040503050406030204" pitchFamily="18" charset="0"/>
                                </a:rPr>
                                <m:t>4&gt;</m:t>
                              </m:r>
                              <m:r>
                                <a:rPr lang="zh-CN" altLang="en-US" i="1">
                                  <a:latin typeface="Cambria Math" panose="02040503050406030204" pitchFamily="18" charset="0"/>
                                  <a:ea typeface="Cambria Math" panose="02040503050406030204" pitchFamily="18" charset="0"/>
                                </a:rPr>
                                <m:t>𝜃</m:t>
                              </m:r>
                              <m:r>
                                <a:rPr lang="en-US" altLang="zh-CN" i="1">
                                  <a:latin typeface="Cambria Math" panose="02040503050406030204" pitchFamily="18" charset="0"/>
                                  <a:ea typeface="Cambria Math" panose="02040503050406030204" pitchFamily="18" charset="0"/>
                                </a:rPr>
                                <m:t>2             </m:t>
                              </m:r>
                              <m:r>
                                <a:rPr lang="zh-CN" altLang="en-US" i="1">
                                  <a:latin typeface="Cambria Math" panose="02040503050406030204" pitchFamily="18" charset="0"/>
                                  <a:ea typeface="Cambria Math" panose="02040503050406030204" pitchFamily="18" charset="0"/>
                                </a:rPr>
                                <m:t>维吉尼亚鸢尾</m:t>
                              </m:r>
                            </m:e>
                          </m:mr>
                        </m:m>
                      </m:e>
                    </m:d>
                  </m:oMath>
                </a14:m>
                <a:endParaRPr lang="zh-CN" altLang="en-US" dirty="0"/>
              </a:p>
            </p:txBody>
          </p:sp>
        </mc:Choice>
        <mc:Fallback>
          <p:sp>
            <p:nvSpPr>
              <p:cNvPr id="8" name="矩形 7">
                <a:extLst>
                  <a:ext uri="{FF2B5EF4-FFF2-40B4-BE49-F238E27FC236}">
                    <a16:creationId xmlns:a16="http://schemas.microsoft.com/office/drawing/2014/main" id="{CA865E08-57F3-44B3-BD3D-355359F31E84}"/>
                  </a:ext>
                </a:extLst>
              </p:cNvPr>
              <p:cNvSpPr>
                <a:spLocks noRot="1" noChangeAspect="1" noMove="1" noResize="1" noEditPoints="1" noAdjustHandles="1" noChangeArrowheads="1" noChangeShapeType="1" noTextEdit="1"/>
              </p:cNvSpPr>
              <p:nvPr/>
            </p:nvSpPr>
            <p:spPr>
              <a:xfrm>
                <a:off x="1032638" y="5120442"/>
                <a:ext cx="10267333" cy="1117998"/>
              </a:xfrm>
              <a:prstGeom prst="rect">
                <a:avLst/>
              </a:prstGeom>
              <a:blipFill>
                <a:blip r:embed="rId5"/>
                <a:stretch>
                  <a:fillRect l="-475"/>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84C95B31-9DC5-453C-8E12-F4E0C13A635D}"/>
              </a:ext>
            </a:extLst>
          </p:cNvPr>
          <p:cNvGraphicFramePr>
            <a:graphicFrameLocks noChangeAspect="1"/>
          </p:cNvGraphicFramePr>
          <p:nvPr>
            <p:extLst>
              <p:ext uri="{D42A27DB-BD31-4B8C-83A1-F6EECF244321}">
                <p14:modId xmlns:p14="http://schemas.microsoft.com/office/powerpoint/2010/main" val="1529902364"/>
              </p:ext>
            </p:extLst>
          </p:nvPr>
        </p:nvGraphicFramePr>
        <p:xfrm>
          <a:off x="5732864" y="1440782"/>
          <a:ext cx="6218265" cy="2348788"/>
        </p:xfrm>
        <a:graphic>
          <a:graphicData uri="http://schemas.openxmlformats.org/presentationml/2006/ole">
            <mc:AlternateContent xmlns:mc="http://schemas.openxmlformats.org/markup-compatibility/2006">
              <mc:Choice xmlns:v="urn:schemas-microsoft-com:vml" Requires="v">
                <p:oleObj spid="_x0000_s4103" name="Visio" r:id="rId6" imgW="7867561" imgH="2972037" progId="Visio.Drawing.15">
                  <p:embed/>
                </p:oleObj>
              </mc:Choice>
              <mc:Fallback>
                <p:oleObj name="Visio" r:id="rId6" imgW="7867561" imgH="2972037" progId="Visio.Drawing.15">
                  <p:embed/>
                  <p:pic>
                    <p:nvPicPr>
                      <p:cNvPr id="0" name=""/>
                      <p:cNvPicPr/>
                      <p:nvPr/>
                    </p:nvPicPr>
                    <p:blipFill>
                      <a:blip r:embed="rId7"/>
                      <a:stretch>
                        <a:fillRect/>
                      </a:stretch>
                    </p:blipFill>
                    <p:spPr>
                      <a:xfrm>
                        <a:off x="5732864" y="1440782"/>
                        <a:ext cx="6218265" cy="2348788"/>
                      </a:xfrm>
                      <a:prstGeom prst="rect">
                        <a:avLst/>
                      </a:prstGeom>
                    </p:spPr>
                  </p:pic>
                </p:oleObj>
              </mc:Fallback>
            </mc:AlternateContent>
          </a:graphicData>
        </a:graphic>
      </p:graphicFrame>
    </p:spTree>
    <p:extLst>
      <p:ext uri="{BB962C8B-B14F-4D97-AF65-F5344CB8AC3E}">
        <p14:creationId xmlns:p14="http://schemas.microsoft.com/office/powerpoint/2010/main" val="249165605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3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模型选择</a:t>
            </a:r>
          </a:p>
        </p:txBody>
      </p:sp>
      <p:cxnSp>
        <p:nvCxnSpPr>
          <p:cNvPr id="28" name="直接连接符 27"/>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A5D52FDD-F367-4104-95B5-A8B7CCB00C0B}"/>
              </a:ext>
            </a:extLst>
          </p:cNvPr>
          <p:cNvPicPr>
            <a:picLocks noChangeAspect="1"/>
          </p:cNvPicPr>
          <p:nvPr/>
        </p:nvPicPr>
        <p:blipFill rotWithShape="1">
          <a:blip r:embed="rId3">
            <a:extLst>
              <a:ext uri="{28A0092B-C50C-407E-A947-70E740481C1C}">
                <a14:useLocalDpi xmlns:a14="http://schemas.microsoft.com/office/drawing/2010/main" val="0"/>
              </a:ext>
            </a:extLst>
          </a:blip>
          <a:srcRect r="42177" b="23331"/>
          <a:stretch/>
        </p:blipFill>
        <p:spPr>
          <a:xfrm>
            <a:off x="7500104" y="1362306"/>
            <a:ext cx="4068316" cy="3034338"/>
          </a:xfrm>
          <a:prstGeom prst="rect">
            <a:avLst/>
          </a:prstGeom>
        </p:spPr>
      </p:pic>
      <p:sp>
        <p:nvSpPr>
          <p:cNvPr id="4" name="矩形 3">
            <a:extLst>
              <a:ext uri="{FF2B5EF4-FFF2-40B4-BE49-F238E27FC236}">
                <a16:creationId xmlns:a16="http://schemas.microsoft.com/office/drawing/2014/main" id="{14BE0970-6AE2-4B89-86D1-2FAFFEEA4F28}"/>
              </a:ext>
            </a:extLst>
          </p:cNvPr>
          <p:cNvSpPr/>
          <p:nvPr/>
        </p:nvSpPr>
        <p:spPr>
          <a:xfrm>
            <a:off x="1032638" y="1193052"/>
            <a:ext cx="6096000" cy="3372846"/>
          </a:xfrm>
          <a:prstGeom prst="rect">
            <a:avLst/>
          </a:prstGeom>
        </p:spPr>
        <p:txBody>
          <a:bodyPr>
            <a:spAutoFit/>
          </a:bodyPr>
          <a:lstStyle/>
          <a:p>
            <a:pPr indent="457200" algn="just">
              <a:lnSpc>
                <a:spcPct val="150000"/>
              </a:lnSpc>
            </a:pPr>
            <a:r>
              <a:rPr lang="zh-CN" altLang="en-US" sz="1600" dirty="0"/>
              <a:t>当模型复杂度过大时，学习对随机影响变得敏感，将这种模型应用于不可数据数据时，结果可能会不理想，即可能发生过度拟合。当模型复杂度过小时，虽然可以避免发生过度拟合的问题，但是模型的概括性极有可能变得非常差。</a:t>
            </a:r>
            <a:endParaRPr lang="en-US" altLang="zh-CN" sz="1600" dirty="0"/>
          </a:p>
          <a:p>
            <a:pPr indent="457200" algn="just">
              <a:lnSpc>
                <a:spcPct val="150000"/>
              </a:lnSpc>
            </a:pPr>
            <a:r>
              <a:rPr lang="zh-CN" altLang="en-US" sz="1600" dirty="0"/>
              <a:t>经过对实验结果的分析，发现此方法在处理精度和神经网络复杂度平衡的问题上提供了一个经验性的选择，以帮助选择出对不可见数据仍有良好适应性的模型。</a:t>
            </a:r>
            <a:endParaRPr lang="en-US" altLang="zh-CN" sz="1600" dirty="0"/>
          </a:p>
          <a:p>
            <a:pPr indent="457200" algn="just">
              <a:lnSpc>
                <a:spcPct val="150000"/>
              </a:lnSpc>
            </a:pPr>
            <a:r>
              <a:rPr lang="zh-CN" altLang="en-US" sz="1600" dirty="0"/>
              <a:t>右图为</a:t>
            </a:r>
            <a:r>
              <a:rPr lang="en-US" altLang="zh-CN" sz="1600" dirty="0"/>
              <a:t>Pareto</a:t>
            </a:r>
            <a:r>
              <a:rPr lang="zh-CN" altLang="en-US" sz="1600" dirty="0"/>
              <a:t>最优解的准确性和复杂性对比，蓝色点为训练数据，橙色点为测试数据。</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444550D8-A985-425C-8A39-530E1A4E9561}"/>
                  </a:ext>
                </a:extLst>
              </p:cNvPr>
              <p:cNvSpPr txBox="1"/>
              <p:nvPr/>
            </p:nvSpPr>
            <p:spPr>
              <a:xfrm>
                <a:off x="945849" y="4565898"/>
                <a:ext cx="10535782" cy="2167645"/>
              </a:xfrm>
              <a:prstGeom prst="rect">
                <a:avLst/>
              </a:prstGeom>
            </p:spPr>
            <p:txBody>
              <a:bodyPr>
                <a:spAutoFit/>
              </a:bodyPr>
              <a:lstStyle>
                <a:defPPr>
                  <a:defRPr lang="zh-CN"/>
                </a:defPPr>
                <a:lvl1pPr indent="457200" algn="just">
                  <a:lnSpc>
                    <a:spcPct val="150000"/>
                  </a:lnSpc>
                  <a:defRPr sz="1600"/>
                </a:lvl1pPr>
              </a:lstStyle>
              <a:p>
                <a:r>
                  <a:rPr lang="zh-CN" altLang="en-US" dirty="0"/>
                  <a:t>右图可以看出，在训练数据上复杂度越大模型的准确性也就越高。但是对于测试数据虽然模型的复杂度变大了，但是准确性并没有下降。这就说明了模型发生了过拟合。</a:t>
                </a:r>
                <a:endParaRPr lang="en-US" altLang="zh-CN" dirty="0"/>
              </a:p>
              <a:p>
                <a:r>
                  <a:rPr lang="zh-CN" altLang="en-US" dirty="0"/>
                  <a:t>我们可以借助归一化性能增益（</a:t>
                </a:r>
                <a:r>
                  <a:rPr lang="en-US" altLang="zh-CN" dirty="0"/>
                  <a:t>NPG</a:t>
                </a:r>
                <a:r>
                  <a:rPr lang="zh-CN" altLang="en-US" dirty="0"/>
                  <a:t>）来进行模型选择。</a:t>
                </a:r>
                <a14:m>
                  <m:oMath xmlns:m="http://schemas.openxmlformats.org/officeDocument/2006/math">
                    <m:r>
                      <m:rPr>
                        <m:sty m:val="p"/>
                      </m:rPr>
                      <a:rPr lang="en-US" altLang="zh-CN"/>
                      <m:t>NPG</m:t>
                    </m:r>
                    <m:r>
                      <a:rPr lang="en-US" altLang="zh-CN"/>
                      <m:t>=</m:t>
                    </m:r>
                    <m:f>
                      <m:fPr>
                        <m:ctrlPr>
                          <a:rPr lang="zh-CN" altLang="zh-CN"/>
                        </m:ctrlPr>
                      </m:fPr>
                      <m:num>
                        <m:sSub>
                          <m:sSubPr>
                            <m:ctrlPr>
                              <a:rPr lang="zh-CN" altLang="zh-CN"/>
                            </m:ctrlPr>
                          </m:sSubPr>
                          <m:e>
                            <m:r>
                              <a:rPr lang="en-US" altLang="zh-CN"/>
                              <m:t>𝑀𝑆𝐸</m:t>
                            </m:r>
                          </m:e>
                          <m:sub>
                            <m:r>
                              <a:rPr lang="en-US" altLang="zh-CN"/>
                              <m:t>𝑗</m:t>
                            </m:r>
                          </m:sub>
                        </m:sSub>
                        <m:r>
                          <a:rPr lang="en-US" altLang="zh-CN"/>
                          <m:t>−</m:t>
                        </m:r>
                        <m:sSub>
                          <m:sSubPr>
                            <m:ctrlPr>
                              <a:rPr lang="zh-CN" altLang="zh-CN"/>
                            </m:ctrlPr>
                          </m:sSubPr>
                          <m:e>
                            <m:r>
                              <a:rPr lang="en-US" altLang="zh-CN"/>
                              <m:t>𝑀𝑆𝐸</m:t>
                            </m:r>
                          </m:e>
                          <m:sub>
                            <m:r>
                              <a:rPr lang="en-US" altLang="zh-CN"/>
                              <m:t>𝑖</m:t>
                            </m:r>
                          </m:sub>
                        </m:sSub>
                      </m:num>
                      <m:den>
                        <m:sSub>
                          <m:sSubPr>
                            <m:ctrlPr>
                              <a:rPr lang="zh-CN" altLang="zh-CN"/>
                            </m:ctrlPr>
                          </m:sSubPr>
                          <m:e>
                            <m:r>
                              <a:rPr lang="en-US" altLang="zh-CN"/>
                              <m:t>𝐶</m:t>
                            </m:r>
                          </m:e>
                          <m:sub>
                            <m:r>
                              <a:rPr lang="en-US" altLang="zh-CN"/>
                              <m:t>𝑖</m:t>
                            </m:r>
                          </m:sub>
                        </m:sSub>
                        <m:r>
                          <a:rPr lang="en-US" altLang="zh-CN"/>
                          <m:t>−</m:t>
                        </m:r>
                        <m:sSub>
                          <m:sSubPr>
                            <m:ctrlPr>
                              <a:rPr lang="zh-CN" altLang="zh-CN" smtClean="0"/>
                            </m:ctrlPr>
                          </m:sSubPr>
                          <m:e>
                            <m:r>
                              <a:rPr lang="en-US" altLang="zh-CN"/>
                              <m:t>𝐶</m:t>
                            </m:r>
                          </m:e>
                          <m:sub>
                            <m:r>
                              <a:rPr lang="en-US" altLang="zh-CN"/>
                              <m:t>𝑗</m:t>
                            </m:r>
                          </m:sub>
                        </m:sSub>
                      </m:den>
                    </m:f>
                  </m:oMath>
                </a14:m>
                <a:r>
                  <a:rPr lang="zh-CN" altLang="en-US" dirty="0"/>
                  <a:t>，</a:t>
                </a:r>
                <a:r>
                  <a:rPr lang="zh-CN" altLang="zh-CN" dirty="0"/>
                  <a:t>其中</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𝑀𝑆𝐸</m:t>
                        </m:r>
                      </m:e>
                      <m:sub>
                        <m:r>
                          <a:rPr lang="en-US" altLang="zh-CN">
                            <a:latin typeface="Cambria Math" panose="02040503050406030204" pitchFamily="18" charset="0"/>
                          </a:rPr>
                          <m:t>𝑖</m:t>
                        </m:r>
                      </m:sub>
                    </m:sSub>
                    <m:r>
                      <a:rPr lang="en-US" altLang="zh-CN" i="1">
                        <a:latin typeface="Cambria Math" panose="02040503050406030204" pitchFamily="18" charset="0"/>
                      </a:rPr>
                      <m:t> </m:t>
                    </m:r>
                  </m:oMath>
                </a14:m>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𝑀𝑆𝐸</m:t>
                        </m:r>
                      </m:e>
                      <m:sub>
                        <m:r>
                          <a:rPr lang="en-US" altLang="zh-CN">
                            <a:latin typeface="Cambria Math" panose="02040503050406030204" pitchFamily="18" charset="0"/>
                          </a:rPr>
                          <m:t>𝑗</m:t>
                        </m:r>
                      </m:sub>
                    </m:sSub>
                  </m:oMath>
                </a14:m>
                <a:r>
                  <a:rPr lang="zh-CN" altLang="zh-CN" dirty="0"/>
                  <a:t>和</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𝐶</m:t>
                        </m:r>
                      </m:e>
                      <m:sub>
                        <m:r>
                          <a:rPr lang="en-US" altLang="zh-CN">
                            <a:latin typeface="Cambria Math" panose="02040503050406030204" pitchFamily="18" charset="0"/>
                          </a:rPr>
                          <m:t>𝑖</m:t>
                        </m:r>
                      </m:sub>
                    </m:sSub>
                    <m:r>
                      <a:rPr lang="en-US" altLang="zh-CN" i="1">
                        <a:latin typeface="Cambria Math" panose="02040503050406030204" pitchFamily="18" charset="0"/>
                      </a:rPr>
                      <m:t> </m:t>
                    </m:r>
                  </m:oMath>
                </a14:m>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𝐶</m:t>
                        </m:r>
                      </m:e>
                      <m:sub>
                        <m:r>
                          <a:rPr lang="en-US" altLang="zh-CN">
                            <a:latin typeface="Cambria Math" panose="02040503050406030204" pitchFamily="18" charset="0"/>
                          </a:rPr>
                          <m:t>𝑗</m:t>
                        </m:r>
                      </m:sub>
                    </m:sSub>
                  </m:oMath>
                </a14:m>
                <a:r>
                  <a:rPr lang="zh-CN" altLang="zh-CN" dirty="0"/>
                  <a:t>是训练数据上第</a:t>
                </a:r>
                <a:r>
                  <a:rPr lang="en-US" altLang="zh-CN" dirty="0" err="1"/>
                  <a:t>i</a:t>
                </a:r>
                <a:r>
                  <a:rPr lang="zh-CN" altLang="zh-CN" dirty="0"/>
                  <a:t>和第</a:t>
                </a:r>
                <a:r>
                  <a:rPr lang="en-US" altLang="zh-CN" dirty="0"/>
                  <a:t>j</a:t>
                </a:r>
                <a:r>
                  <a:rPr lang="zh-CN" altLang="zh-CN" dirty="0"/>
                  <a:t>个</a:t>
                </a:r>
                <a:r>
                  <a:rPr lang="en-US" altLang="zh-CN" dirty="0"/>
                  <a:t>Pareto</a:t>
                </a:r>
                <a:r>
                  <a:rPr lang="zh-CN" altLang="zh-CN" dirty="0"/>
                  <a:t>最优解的</a:t>
                </a:r>
                <a14:m>
                  <m:oMath xmlns:m="http://schemas.openxmlformats.org/officeDocument/2006/math">
                    <m:r>
                      <a:rPr lang="en-US" altLang="zh-CN">
                        <a:latin typeface="Cambria Math" panose="02040503050406030204" pitchFamily="18" charset="0"/>
                      </a:rPr>
                      <m:t>𝑀𝑆𝐸</m:t>
                    </m:r>
                    <m:r>
                      <a:rPr lang="en-US" altLang="zh-CN" i="1">
                        <a:latin typeface="Cambria Math" panose="02040503050406030204" pitchFamily="18" charset="0"/>
                      </a:rPr>
                      <m:t> </m:t>
                    </m:r>
                  </m:oMath>
                </a14:m>
                <a:r>
                  <a:rPr lang="zh-CN" altLang="en-US" dirty="0"/>
                  <a:t>和神经元个数</a:t>
                </a:r>
                <a:r>
                  <a:rPr lang="zh-CN" altLang="zh-CN" dirty="0"/>
                  <a:t>。</a:t>
                </a:r>
              </a:p>
              <a:p>
                <a:endParaRPr lang="zh-CN" altLang="en-US" dirty="0"/>
              </a:p>
            </p:txBody>
          </p:sp>
        </mc:Choice>
        <mc:Fallback>
          <p:sp>
            <p:nvSpPr>
              <p:cNvPr id="5" name="文本框 4">
                <a:extLst>
                  <a:ext uri="{FF2B5EF4-FFF2-40B4-BE49-F238E27FC236}">
                    <a16:creationId xmlns:a16="http://schemas.microsoft.com/office/drawing/2014/main" id="{444550D8-A985-425C-8A39-530E1A4E9561}"/>
                  </a:ext>
                </a:extLst>
              </p:cNvPr>
              <p:cNvSpPr txBox="1">
                <a:spLocks noRot="1" noChangeAspect="1" noMove="1" noResize="1" noEditPoints="1" noAdjustHandles="1" noChangeArrowheads="1" noChangeShapeType="1" noTextEdit="1"/>
              </p:cNvSpPr>
              <p:nvPr/>
            </p:nvSpPr>
            <p:spPr>
              <a:xfrm>
                <a:off x="945849" y="4565898"/>
                <a:ext cx="10535782" cy="2167645"/>
              </a:xfrm>
              <a:prstGeom prst="rect">
                <a:avLst/>
              </a:prstGeom>
              <a:blipFill>
                <a:blip r:embed="rId4"/>
                <a:stretch>
                  <a:fillRect l="-289" r="-23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251111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3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165517" y="2512998"/>
            <a:ext cx="5696585" cy="1446550"/>
          </a:xfrm>
          <a:prstGeom prst="rect">
            <a:avLst/>
          </a:prstGeom>
          <a:noFill/>
        </p:spPr>
        <p:txBody>
          <a:bodyPr wrap="square" lIns="91440" tIns="45720" rIns="91440" bIns="45720" rtlCol="0">
            <a:spAutoFit/>
          </a:bodyPr>
          <a:lstStyle/>
          <a:p>
            <a:pPr algn="ctr">
              <a:defRPr/>
            </a:pPr>
            <a:r>
              <a:rPr lang="en-US" altLang="zh-CN" sz="8800" b="1" dirty="0">
                <a:solidFill>
                  <a:srgbClr val="1B4367"/>
                </a:solidFill>
                <a:cs typeface="+mn-ea"/>
                <a:sym typeface="+mn-lt"/>
              </a:rPr>
              <a:t>THANKS</a:t>
            </a:r>
          </a:p>
        </p:txBody>
      </p:sp>
    </p:spTree>
    <p:extLst>
      <p:ext uri="{BB962C8B-B14F-4D97-AF65-F5344CB8AC3E}">
        <p14:creationId xmlns:p14="http://schemas.microsoft.com/office/powerpoint/2010/main" val="100521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5092847" y="1452078"/>
            <a:ext cx="2000037" cy="2000037"/>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文本框 11"/>
          <p:cNvSpPr txBox="1"/>
          <p:nvPr/>
        </p:nvSpPr>
        <p:spPr>
          <a:xfrm>
            <a:off x="3311691" y="3613009"/>
            <a:ext cx="5562349" cy="789896"/>
          </a:xfrm>
          <a:prstGeom prst="rect">
            <a:avLst/>
          </a:prstGeom>
          <a:noFill/>
        </p:spPr>
        <p:txBody>
          <a:bodyPr wrap="square" lIns="91440" tIns="45720" rIns="91440" bIns="45720" rtlCol="0">
            <a:spAutoFit/>
          </a:bodyPr>
          <a:lstStyle/>
          <a:p>
            <a:pPr algn="ctr"/>
            <a:r>
              <a:rPr lang="zh-CN" altLang="en-US" sz="4533" b="1" dirty="0">
                <a:solidFill>
                  <a:srgbClr val="1B4367"/>
                </a:solidFill>
                <a:cs typeface="+mn-ea"/>
                <a:sym typeface="+mn-lt"/>
              </a:rPr>
              <a:t>选题背景与意义</a:t>
            </a:r>
          </a:p>
        </p:txBody>
      </p:sp>
      <p:sp>
        <p:nvSpPr>
          <p:cNvPr id="95" name="文本框 11"/>
          <p:cNvSpPr txBox="1"/>
          <p:nvPr/>
        </p:nvSpPr>
        <p:spPr>
          <a:xfrm>
            <a:off x="4951302" y="2100057"/>
            <a:ext cx="2310525" cy="1099596"/>
          </a:xfrm>
          <a:prstGeom prst="rect">
            <a:avLst/>
          </a:prstGeom>
          <a:noFill/>
        </p:spPr>
        <p:txBody>
          <a:bodyPr wrap="square" lIns="91440" tIns="45720" rIns="91440" bIns="45720" rtlCol="0">
            <a:spAutoFit/>
          </a:bodyPr>
          <a:lstStyle/>
          <a:p>
            <a:pPr algn="ctr">
              <a:lnSpc>
                <a:spcPts val="4000"/>
              </a:lnSpc>
            </a:pPr>
            <a:r>
              <a:rPr lang="en-US" altLang="zh-CN" sz="7200" dirty="0">
                <a:solidFill>
                  <a:schemeClr val="bg1"/>
                </a:solidFill>
                <a:cs typeface="+mn-ea"/>
                <a:sym typeface="+mn-lt"/>
              </a:rPr>
              <a:t>01</a:t>
            </a:r>
            <a:endParaRPr lang="zh-CN" altLang="en-US" sz="7200" dirty="0">
              <a:solidFill>
                <a:schemeClr val="bg1"/>
              </a:solidFill>
              <a:cs typeface="+mn-ea"/>
              <a:sym typeface="+mn-lt"/>
            </a:endParaRPr>
          </a:p>
          <a:p>
            <a:pPr algn="ctr">
              <a:lnSpc>
                <a:spcPts val="4000"/>
              </a:lnSpc>
            </a:pPr>
            <a:r>
              <a:rPr lang="en-US" altLang="zh-CN" sz="3200" dirty="0">
                <a:solidFill>
                  <a:schemeClr val="bg1"/>
                </a:solidFill>
                <a:cs typeface="+mn-ea"/>
                <a:sym typeface="+mn-lt"/>
              </a:rPr>
              <a:t>PART </a:t>
            </a:r>
          </a:p>
        </p:txBody>
      </p:sp>
    </p:spTree>
    <p:extLst>
      <p:ext uri="{BB962C8B-B14F-4D97-AF65-F5344CB8AC3E}">
        <p14:creationId xmlns:p14="http://schemas.microsoft.com/office/powerpoint/2010/main" val="11676082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2AD69A1-FE79-459C-A13F-9ED39541E1E5}"/>
              </a:ext>
            </a:extLst>
          </p:cNvPr>
          <p:cNvSpPr txBox="1"/>
          <p:nvPr/>
        </p:nvSpPr>
        <p:spPr>
          <a:xfrm>
            <a:off x="1875318" y="2255858"/>
            <a:ext cx="8441363" cy="2346283"/>
          </a:xfrm>
          <a:prstGeom prst="rect">
            <a:avLst/>
          </a:prstGeom>
          <a:noFill/>
        </p:spPr>
        <p:txBody>
          <a:bodyPr wrap="square" rtlCol="0">
            <a:spAutoFit/>
          </a:bodyPr>
          <a:lstStyle/>
          <a:p>
            <a:pPr indent="540000" algn="just">
              <a:lnSpc>
                <a:spcPct val="150000"/>
              </a:lnSpc>
            </a:pPr>
            <a:r>
              <a:rPr lang="zh-CN" altLang="en-US" sz="2000" dirty="0"/>
              <a:t>人工神经网络是深度神经网络的基础，网络的拟合能力随着网络的层次增加而增加。然而，过于复杂的网络结构也造成了过拟合以及模型理解困难的问题。本课题的目的在于借助多目标优化方法同时优化人工神经网络的权值和网络结构，通过剔除部分影响弱的节点，保留强作用节点，防止模型过拟合，同时增强模型的可理解性。</a:t>
            </a:r>
          </a:p>
        </p:txBody>
      </p:sp>
    </p:spTree>
    <p:extLst>
      <p:ext uri="{BB962C8B-B14F-4D97-AF65-F5344CB8AC3E}">
        <p14:creationId xmlns:p14="http://schemas.microsoft.com/office/powerpoint/2010/main" val="49746208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5092847" y="1452078"/>
            <a:ext cx="2000037" cy="2000037"/>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3" name="文本框 11"/>
          <p:cNvSpPr txBox="1"/>
          <p:nvPr/>
        </p:nvSpPr>
        <p:spPr>
          <a:xfrm>
            <a:off x="3311691" y="3613009"/>
            <a:ext cx="5562349" cy="789896"/>
          </a:xfrm>
          <a:prstGeom prst="rect">
            <a:avLst/>
          </a:prstGeom>
          <a:noFill/>
        </p:spPr>
        <p:txBody>
          <a:bodyPr wrap="square" lIns="91440" tIns="45720" rIns="91440" bIns="45720" rtlCol="0">
            <a:spAutoFit/>
          </a:bodyPr>
          <a:lstStyle/>
          <a:p>
            <a:pPr algn="ctr"/>
            <a:r>
              <a:rPr lang="zh-CN" altLang="en-US" sz="4533" b="1" dirty="0">
                <a:solidFill>
                  <a:srgbClr val="1B4367"/>
                </a:solidFill>
                <a:cs typeface="+mn-ea"/>
                <a:sym typeface="+mn-lt"/>
              </a:rPr>
              <a:t>研究方法与思路</a:t>
            </a:r>
          </a:p>
        </p:txBody>
      </p:sp>
      <p:sp>
        <p:nvSpPr>
          <p:cNvPr id="105" name="文本框 11"/>
          <p:cNvSpPr txBox="1"/>
          <p:nvPr/>
        </p:nvSpPr>
        <p:spPr>
          <a:xfrm>
            <a:off x="4951302" y="2100057"/>
            <a:ext cx="2310525" cy="1099596"/>
          </a:xfrm>
          <a:prstGeom prst="rect">
            <a:avLst/>
          </a:prstGeom>
          <a:noFill/>
        </p:spPr>
        <p:txBody>
          <a:bodyPr wrap="square" lIns="91440" tIns="45720" rIns="91440" bIns="45720" rtlCol="0">
            <a:spAutoFit/>
          </a:bodyPr>
          <a:lstStyle/>
          <a:p>
            <a:pPr algn="ctr">
              <a:lnSpc>
                <a:spcPts val="4000"/>
              </a:lnSpc>
            </a:pPr>
            <a:r>
              <a:rPr lang="en-US" altLang="zh-CN" sz="7200" dirty="0">
                <a:solidFill>
                  <a:schemeClr val="bg1"/>
                </a:solidFill>
                <a:cs typeface="+mn-ea"/>
                <a:sym typeface="+mn-lt"/>
              </a:rPr>
              <a:t>02</a:t>
            </a:r>
            <a:endParaRPr lang="zh-CN" altLang="en-US" sz="7200" dirty="0">
              <a:solidFill>
                <a:schemeClr val="bg1"/>
              </a:solidFill>
              <a:cs typeface="+mn-ea"/>
              <a:sym typeface="+mn-lt"/>
            </a:endParaRPr>
          </a:p>
          <a:p>
            <a:pPr algn="ctr">
              <a:lnSpc>
                <a:spcPts val="4000"/>
              </a:lnSpc>
            </a:pPr>
            <a:r>
              <a:rPr lang="en-US" altLang="zh-CN" sz="3200" dirty="0">
                <a:solidFill>
                  <a:schemeClr val="bg1"/>
                </a:solidFill>
                <a:cs typeface="+mn-ea"/>
                <a:sym typeface="+mn-lt"/>
              </a:rPr>
              <a:t>PART </a:t>
            </a:r>
          </a:p>
        </p:txBody>
      </p:sp>
    </p:spTree>
    <p:extLst>
      <p:ext uri="{BB962C8B-B14F-4D97-AF65-F5344CB8AC3E}">
        <p14:creationId xmlns:p14="http://schemas.microsoft.com/office/powerpoint/2010/main" val="244196329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5">
            <a:extLst>
              <a:ext uri="{FF2B5EF4-FFF2-40B4-BE49-F238E27FC236}">
                <a16:creationId xmlns:a16="http://schemas.microsoft.com/office/drawing/2014/main" id="{D5BF5546-EB08-4489-B181-B27AB5BDC35A}"/>
              </a:ext>
            </a:extLst>
          </p:cNvPr>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多目标进化框架</a:t>
            </a:r>
          </a:p>
        </p:txBody>
      </p:sp>
      <p:cxnSp>
        <p:nvCxnSpPr>
          <p:cNvPr id="27" name="直接连接符 26">
            <a:extLst>
              <a:ext uri="{FF2B5EF4-FFF2-40B4-BE49-F238E27FC236}">
                <a16:creationId xmlns:a16="http://schemas.microsoft.com/office/drawing/2014/main" id="{67CBDBD8-7669-459A-A227-147CAFEAA946}"/>
              </a:ext>
            </a:extLst>
          </p:cNvPr>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28" name="对象 27">
            <a:extLst>
              <a:ext uri="{FF2B5EF4-FFF2-40B4-BE49-F238E27FC236}">
                <a16:creationId xmlns:a16="http://schemas.microsoft.com/office/drawing/2014/main" id="{77AD2EF7-3A90-499D-B2AB-A9377C87170F}"/>
              </a:ext>
            </a:extLst>
          </p:cNvPr>
          <p:cNvGraphicFramePr>
            <a:graphicFrameLocks noChangeAspect="1"/>
          </p:cNvGraphicFramePr>
          <p:nvPr>
            <p:extLst>
              <p:ext uri="{D42A27DB-BD31-4B8C-83A1-F6EECF244321}">
                <p14:modId xmlns:p14="http://schemas.microsoft.com/office/powerpoint/2010/main" val="4021316790"/>
              </p:ext>
            </p:extLst>
          </p:nvPr>
        </p:nvGraphicFramePr>
        <p:xfrm>
          <a:off x="4356644" y="1274115"/>
          <a:ext cx="7043996" cy="4309767"/>
        </p:xfrm>
        <a:graphic>
          <a:graphicData uri="http://schemas.openxmlformats.org/presentationml/2006/ole">
            <mc:AlternateContent xmlns:mc="http://schemas.openxmlformats.org/markup-compatibility/2006">
              <mc:Choice xmlns:v="urn:schemas-microsoft-com:vml" Requires="v">
                <p:oleObj spid="_x0000_s1040" name="Visio" r:id="rId3" imgW="9496469" imgH="5810289" progId="Visio.Drawing.15">
                  <p:embed/>
                </p:oleObj>
              </mc:Choice>
              <mc:Fallback>
                <p:oleObj name="Visio" r:id="rId3" imgW="9496469" imgH="5810289" progId="Visio.Drawing.15">
                  <p:embed/>
                  <p:pic>
                    <p:nvPicPr>
                      <p:cNvPr id="0" name=""/>
                      <p:cNvPicPr/>
                      <p:nvPr/>
                    </p:nvPicPr>
                    <p:blipFill>
                      <a:blip r:embed="rId4"/>
                      <a:stretch>
                        <a:fillRect/>
                      </a:stretch>
                    </p:blipFill>
                    <p:spPr>
                      <a:xfrm>
                        <a:off x="4356644" y="1274115"/>
                        <a:ext cx="7043996" cy="4309767"/>
                      </a:xfrm>
                      <a:prstGeom prst="rect">
                        <a:avLst/>
                      </a:prstGeom>
                    </p:spPr>
                  </p:pic>
                </p:oleObj>
              </mc:Fallback>
            </mc:AlternateContent>
          </a:graphicData>
        </a:graphic>
      </p:graphicFrame>
      <p:sp>
        <p:nvSpPr>
          <p:cNvPr id="29" name="文本框 28">
            <a:extLst>
              <a:ext uri="{FF2B5EF4-FFF2-40B4-BE49-F238E27FC236}">
                <a16:creationId xmlns:a16="http://schemas.microsoft.com/office/drawing/2014/main" id="{D4565AE4-14DD-41FF-9525-3CA99D820173}"/>
              </a:ext>
            </a:extLst>
          </p:cNvPr>
          <p:cNvSpPr txBox="1"/>
          <p:nvPr/>
        </p:nvSpPr>
        <p:spPr>
          <a:xfrm>
            <a:off x="1086004" y="2551836"/>
            <a:ext cx="2929865" cy="1754326"/>
          </a:xfrm>
          <a:prstGeom prst="rect">
            <a:avLst/>
          </a:prstGeom>
          <a:noFill/>
        </p:spPr>
        <p:txBody>
          <a:bodyPr wrap="square" rtlCol="0">
            <a:spAutoFit/>
          </a:bodyPr>
          <a:lstStyle/>
          <a:p>
            <a:pPr algn="just"/>
            <a:r>
              <a:rPr lang="zh-CN" altLang="en-US" dirty="0"/>
              <a:t>利用</a:t>
            </a:r>
            <a:r>
              <a:rPr lang="en-US" altLang="zh-CN" dirty="0"/>
              <a:t>NSGA-II</a:t>
            </a:r>
            <a:r>
              <a:rPr lang="zh-CN" altLang="en-US" dirty="0"/>
              <a:t>进化算法优化神经网络的结构，对于得到的结构使用</a:t>
            </a:r>
            <a:r>
              <a:rPr lang="en-US" altLang="zh-CN" dirty="0" err="1"/>
              <a:t>Rprop</a:t>
            </a:r>
            <a:r>
              <a:rPr lang="zh-CN" altLang="en-US" dirty="0"/>
              <a:t>学习算法优化权值。</a:t>
            </a:r>
            <a:endParaRPr lang="en-US" altLang="zh-CN" dirty="0"/>
          </a:p>
          <a:p>
            <a:pPr algn="just"/>
            <a:r>
              <a:rPr lang="zh-CN" altLang="en-US" dirty="0"/>
              <a:t>最后得到多个</a:t>
            </a:r>
            <a:r>
              <a:rPr lang="en-US" altLang="zh-CN" dirty="0"/>
              <a:t>Pareto</a:t>
            </a:r>
            <a:r>
              <a:rPr lang="zh-CN" altLang="en-US" dirty="0"/>
              <a:t>最优神经网络模型。</a:t>
            </a:r>
          </a:p>
        </p:txBody>
      </p:sp>
    </p:spTree>
    <p:extLst>
      <p:ext uri="{BB962C8B-B14F-4D97-AF65-F5344CB8AC3E}">
        <p14:creationId xmlns:p14="http://schemas.microsoft.com/office/powerpoint/2010/main" val="204974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神经网络模型</a:t>
            </a:r>
          </a:p>
        </p:txBody>
      </p:sp>
      <p:cxnSp>
        <p:nvCxnSpPr>
          <p:cNvPr id="27" name="直接连接符 26"/>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622362FF-B03D-4037-932A-5995A6184FEC}"/>
              </a:ext>
            </a:extLst>
          </p:cNvPr>
          <p:cNvSpPr txBox="1"/>
          <p:nvPr/>
        </p:nvSpPr>
        <p:spPr>
          <a:xfrm>
            <a:off x="1894535" y="1426128"/>
            <a:ext cx="2944929" cy="1200329"/>
          </a:xfrm>
          <a:prstGeom prst="rect">
            <a:avLst/>
          </a:prstGeom>
          <a:noFill/>
        </p:spPr>
        <p:txBody>
          <a:bodyPr wrap="square" rtlCol="0">
            <a:spAutoFit/>
          </a:bodyPr>
          <a:lstStyle/>
          <a:p>
            <a:r>
              <a:rPr lang="zh-CN" altLang="en-US" dirty="0"/>
              <a:t>采用</a:t>
            </a:r>
            <a:r>
              <a:rPr lang="en-US" altLang="zh-CN" dirty="0"/>
              <a:t>bp</a:t>
            </a:r>
            <a:r>
              <a:rPr lang="zh-CN" altLang="en-US" dirty="0"/>
              <a:t>神经网络，神经网络中每个样本有</a:t>
            </a:r>
            <a:r>
              <a:rPr lang="en-US" altLang="zh-CN" dirty="0"/>
              <a:t>m</a:t>
            </a:r>
            <a:r>
              <a:rPr lang="zh-CN" altLang="en-US" dirty="0"/>
              <a:t>个输入、</a:t>
            </a:r>
            <a:r>
              <a:rPr lang="en-US" altLang="zh-CN" dirty="0"/>
              <a:t>n</a:t>
            </a:r>
            <a:r>
              <a:rPr lang="zh-CN" altLang="en-US" dirty="0"/>
              <a:t>个输出，在输入和输出层之间还有若干隐藏层。</a:t>
            </a:r>
          </a:p>
        </p:txBody>
      </p:sp>
      <p:grpSp>
        <p:nvGrpSpPr>
          <p:cNvPr id="4" name="组合 3">
            <a:extLst>
              <a:ext uri="{FF2B5EF4-FFF2-40B4-BE49-F238E27FC236}">
                <a16:creationId xmlns:a16="http://schemas.microsoft.com/office/drawing/2014/main" id="{72C48664-5269-4149-80EF-860E5C2480BF}"/>
              </a:ext>
            </a:extLst>
          </p:cNvPr>
          <p:cNvGrpSpPr/>
          <p:nvPr/>
        </p:nvGrpSpPr>
        <p:grpSpPr>
          <a:xfrm>
            <a:off x="5063940" y="1004540"/>
            <a:ext cx="5197553" cy="3013785"/>
            <a:chOff x="6060473" y="1239432"/>
            <a:chExt cx="4357429" cy="2801446"/>
          </a:xfrm>
        </p:grpSpPr>
        <p:pic>
          <p:nvPicPr>
            <p:cNvPr id="2052" name="Picture 4" descr="https://images0.cnblogs.com/blog2015/680781/201508/021735264703915.png">
              <a:extLst>
                <a:ext uri="{FF2B5EF4-FFF2-40B4-BE49-F238E27FC236}">
                  <a16:creationId xmlns:a16="http://schemas.microsoft.com/office/drawing/2014/main" id="{445F2987-675D-4796-BB83-208D3D74E4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0473" y="1239432"/>
              <a:ext cx="4357429" cy="242655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E49732C9-77C6-4866-9485-1F168078188B}"/>
                </a:ext>
              </a:extLst>
            </p:cNvPr>
            <p:cNvSpPr txBox="1"/>
            <p:nvPr/>
          </p:nvSpPr>
          <p:spPr>
            <a:xfrm>
              <a:off x="7338940" y="3733101"/>
              <a:ext cx="1800493" cy="307777"/>
            </a:xfrm>
            <a:prstGeom prst="rect">
              <a:avLst/>
            </a:prstGeom>
            <a:noFill/>
          </p:spPr>
          <p:txBody>
            <a:bodyPr wrap="none" rtlCol="0">
              <a:spAutoFit/>
            </a:bodyPr>
            <a:lstStyle/>
            <a:p>
              <a:r>
                <a:rPr lang="zh-CN" altLang="en-US" sz="1400" dirty="0"/>
                <a:t>一个典型的三层网络</a:t>
              </a:r>
            </a:p>
          </p:txBody>
        </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00C908C-B4F5-4D4E-B5C4-3B2597E20347}"/>
                  </a:ext>
                </a:extLst>
              </p:cNvPr>
              <p:cNvSpPr txBox="1"/>
              <p:nvPr/>
            </p:nvSpPr>
            <p:spPr>
              <a:xfrm>
                <a:off x="5081091" y="5029615"/>
                <a:ext cx="3015615" cy="1477328"/>
              </a:xfrm>
              <a:prstGeom prst="rect">
                <a:avLst/>
              </a:prstGeom>
              <a:noFill/>
            </p:spPr>
            <p:txBody>
              <a:bodyPr wrap="square" rtlCol="0">
                <a:spAutoFit/>
              </a:bodyPr>
              <a:lstStyle/>
              <a:p>
                <a:r>
                  <a:rPr lang="zh-CN" altLang="en-US" dirty="0"/>
                  <a:t>采用</a:t>
                </a:r>
                <a:r>
                  <a:rPr lang="en-US" altLang="zh-CN" dirty="0" err="1"/>
                  <a:t>Relu</a:t>
                </a:r>
                <a:r>
                  <a:rPr lang="zh-CN" altLang="en-US" dirty="0"/>
                  <a:t>函数作为激活函数。</a:t>
                </a:r>
                <a:r>
                  <a:rPr lang="en-US" altLang="zh-CN" dirty="0" err="1"/>
                  <a:t>Relu</a:t>
                </a:r>
                <a:r>
                  <a:rPr lang="zh-CN" altLang="en-US" dirty="0"/>
                  <a:t>函数是目前用的最多也是最受欢迎的激活函数。</a:t>
                </a:r>
                <a:endParaRPr lang="en-US" altLang="zh-CN" dirty="0"/>
              </a:p>
              <a:p>
                <a:pPr/>
                <a:r>
                  <a:rPr lang="zh-CN" altLang="en-US" dirty="0"/>
                  <a:t>函数表示为：</a:t>
                </a:r>
                <a:br>
                  <a:rPr lang="en-US" altLang="zh-CN" dirty="0"/>
                </a:br>
                <a14:m>
                  <m:oMathPara xmlns:m="http://schemas.openxmlformats.org/officeDocument/2006/math">
                    <m:oMathParaPr>
                      <m:jc m:val="centerGroup"/>
                    </m:oMathParaPr>
                    <m:oMath xmlns:m="http://schemas.openxmlformats.org/officeDocument/2006/math">
                      <m:r>
                        <a:rPr lang="pt-BR" altLang="zh-CN" i="1" smtClean="0">
                          <a:latin typeface="Cambria Math" panose="02040503050406030204" pitchFamily="18" charset="0"/>
                        </a:rPr>
                        <m:t>𝑓</m:t>
                      </m:r>
                      <m:d>
                        <m:dPr>
                          <m:ctrlPr>
                            <a:rPr lang="pt-BR" altLang="zh-CN" i="1" smtClean="0">
                              <a:latin typeface="Cambria Math" panose="02040503050406030204" pitchFamily="18" charset="0"/>
                            </a:rPr>
                          </m:ctrlPr>
                        </m:dPr>
                        <m:e>
                          <m:r>
                            <a:rPr lang="pt-BR" altLang="zh-CN" i="1" smtClean="0">
                              <a:latin typeface="Cambria Math" panose="02040503050406030204" pitchFamily="18" charset="0"/>
                            </a:rPr>
                            <m:t>𝑥</m:t>
                          </m:r>
                        </m:e>
                      </m:d>
                      <m:r>
                        <a:rPr lang="pt-BR"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𝑚𝑎𝑥</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,0</m:t>
                          </m:r>
                        </m:e>
                      </m:d>
                    </m:oMath>
                  </m:oMathPara>
                </a14:m>
                <a:endParaRPr lang="zh-CN" altLang="en-US" dirty="0"/>
              </a:p>
            </p:txBody>
          </p:sp>
        </mc:Choice>
        <mc:Fallback xmlns="">
          <p:sp>
            <p:nvSpPr>
              <p:cNvPr id="5" name="文本框 4">
                <a:extLst>
                  <a:ext uri="{FF2B5EF4-FFF2-40B4-BE49-F238E27FC236}">
                    <a16:creationId xmlns:a16="http://schemas.microsoft.com/office/drawing/2014/main" id="{000C908C-B4F5-4D4E-B5C4-3B2597E20347}"/>
                  </a:ext>
                </a:extLst>
              </p:cNvPr>
              <p:cNvSpPr txBox="1">
                <a:spLocks noRot="1" noChangeAspect="1" noMove="1" noResize="1" noEditPoints="1" noAdjustHandles="1" noChangeArrowheads="1" noChangeShapeType="1" noTextEdit="1"/>
              </p:cNvSpPr>
              <p:nvPr/>
            </p:nvSpPr>
            <p:spPr>
              <a:xfrm>
                <a:off x="5081091" y="5029615"/>
                <a:ext cx="3015615" cy="1477328"/>
              </a:xfrm>
              <a:prstGeom prst="rect">
                <a:avLst/>
              </a:prstGeom>
              <a:blipFill>
                <a:blip r:embed="rId4"/>
                <a:stretch>
                  <a:fillRect l="-1822" t="-2066" r="-6883" b="-3306"/>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8F0BB953-D74A-4B09-8DBD-7F76896CB842}"/>
              </a:ext>
            </a:extLst>
          </p:cNvPr>
          <p:cNvGrpSpPr/>
          <p:nvPr/>
        </p:nvGrpSpPr>
        <p:grpSpPr>
          <a:xfrm>
            <a:off x="759404" y="3429000"/>
            <a:ext cx="4080060" cy="3254410"/>
            <a:chOff x="759404" y="3429000"/>
            <a:chExt cx="4080060" cy="3254410"/>
          </a:xfrm>
        </p:grpSpPr>
        <p:pic>
          <p:nvPicPr>
            <p:cNvPr id="2054" name="Picture 6" descr="https://img-blog.csdn.net/20170527202010332?watermark/2/text/aHR0cDovL2Jsb2cuY3Nkbi5uZXQvY2FpY2FpYXRuYnU=/font/5a6L5L2T/fontsize/400/fill/I0JBQkFCMA==/dissolve/70/gravity/SouthEast">
              <a:extLst>
                <a:ext uri="{FF2B5EF4-FFF2-40B4-BE49-F238E27FC236}">
                  <a16:creationId xmlns:a16="http://schemas.microsoft.com/office/drawing/2014/main" id="{4084EA92-ABC6-4D47-AFBB-ED13BC0FEE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6176"/>
            <a:stretch/>
          </p:blipFill>
          <p:spPr bwMode="auto">
            <a:xfrm>
              <a:off x="759404" y="3429000"/>
              <a:ext cx="4080060" cy="2829187"/>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0FD46B84-2B96-4DC9-8D33-31D4C9CFB065}"/>
                </a:ext>
              </a:extLst>
            </p:cNvPr>
            <p:cNvSpPr txBox="1"/>
            <p:nvPr/>
          </p:nvSpPr>
          <p:spPr>
            <a:xfrm>
              <a:off x="2341135" y="6375633"/>
              <a:ext cx="916598" cy="307777"/>
            </a:xfrm>
            <a:prstGeom prst="rect">
              <a:avLst/>
            </a:prstGeom>
            <a:noFill/>
          </p:spPr>
          <p:txBody>
            <a:bodyPr wrap="none" rtlCol="0">
              <a:spAutoFit/>
            </a:bodyPr>
            <a:lstStyle/>
            <a:p>
              <a:r>
                <a:rPr lang="en-US" altLang="zh-CN" sz="1400" dirty="0" err="1"/>
                <a:t>Relu</a:t>
              </a:r>
              <a:r>
                <a:rPr lang="zh-CN" altLang="en-US" sz="1400" dirty="0"/>
                <a:t>函数</a:t>
              </a:r>
              <a:endParaRPr lang="zh-CN" altLang="en-US" sz="2000" dirty="0"/>
            </a:p>
          </p:txBody>
        </p:sp>
      </p:grpSp>
    </p:spTree>
    <p:extLst>
      <p:ext uri="{BB962C8B-B14F-4D97-AF65-F5344CB8AC3E}">
        <p14:creationId xmlns:p14="http://schemas.microsoft.com/office/powerpoint/2010/main" val="1620559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5"/>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神经网络的编码</a:t>
            </a:r>
          </a:p>
        </p:txBody>
      </p:sp>
      <p:cxnSp>
        <p:nvCxnSpPr>
          <p:cNvPr id="27" name="直接连接符 26"/>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2AD8B184-80DE-4B29-9987-C8131E586287}"/>
              </a:ext>
            </a:extLst>
          </p:cNvPr>
          <p:cNvSpPr txBox="1"/>
          <p:nvPr/>
        </p:nvSpPr>
        <p:spPr>
          <a:xfrm>
            <a:off x="1672983" y="1822500"/>
            <a:ext cx="2919369" cy="3693319"/>
          </a:xfrm>
          <a:prstGeom prst="rect">
            <a:avLst/>
          </a:prstGeom>
          <a:noFill/>
        </p:spPr>
        <p:txBody>
          <a:bodyPr wrap="square" rtlCol="0">
            <a:spAutoFit/>
          </a:bodyPr>
          <a:lstStyle/>
          <a:p>
            <a:pPr algn="just"/>
            <a:r>
              <a:rPr lang="zh-CN" altLang="en-US" dirty="0"/>
              <a:t>采用直接编码方法。直接编码的方式可以在神经网络中很容易的实现神经元的添加和删除操作，有益于神经网络结构的进化。传统将神经网络表示为权值矩阵的编码方式虽然可以达到增删神经元的效果，但是并不能改变神经网络的层数。所以我采用更加直接的编码方式，直接将层数和每层的神经元数量进行编码。</a:t>
            </a:r>
          </a:p>
        </p:txBody>
      </p:sp>
      <p:grpSp>
        <p:nvGrpSpPr>
          <p:cNvPr id="5" name="组合 4">
            <a:extLst>
              <a:ext uri="{FF2B5EF4-FFF2-40B4-BE49-F238E27FC236}">
                <a16:creationId xmlns:a16="http://schemas.microsoft.com/office/drawing/2014/main" id="{DE919295-A3EB-41CA-B29E-E5A3D3007D99}"/>
              </a:ext>
            </a:extLst>
          </p:cNvPr>
          <p:cNvGrpSpPr/>
          <p:nvPr/>
        </p:nvGrpSpPr>
        <p:grpSpPr>
          <a:xfrm>
            <a:off x="4987256" y="1499431"/>
            <a:ext cx="5297648" cy="4201054"/>
            <a:chOff x="4970478" y="1430230"/>
            <a:chExt cx="5297648" cy="4201054"/>
          </a:xfrm>
        </p:grpSpPr>
        <mc:AlternateContent xmlns:mc="http://schemas.openxmlformats.org/markup-compatibility/2006" xmlns:a14="http://schemas.microsoft.com/office/drawing/2010/main">
          <mc:Choice Requires="a14">
            <p:graphicFrame>
              <p:nvGraphicFramePr>
                <p:cNvPr id="3" name="对象 2">
                  <a:extLst>
                    <a:ext uri="{FF2B5EF4-FFF2-40B4-BE49-F238E27FC236}">
                      <a16:creationId xmlns:a16="http://schemas.microsoft.com/office/drawing/2014/main" id="{556AB84F-9030-4FE0-AE76-8E85870D4205}"/>
                    </a:ext>
                  </a:extLst>
                </p:cNvPr>
                <p:cNvGraphicFramePr>
                  <a:graphicFrameLocks noChangeAspect="1"/>
                </p:cNvGraphicFramePr>
                <p:nvPr>
                  <p:extLst>
                    <p:ext uri="{D42A27DB-BD31-4B8C-83A1-F6EECF244321}">
                      <p14:modId xmlns:p14="http://schemas.microsoft.com/office/powerpoint/2010/main" val="1124373383"/>
                    </p:ext>
                  </p:extLst>
                </p:nvPr>
              </p:nvGraphicFramePr>
              <p:xfrm>
                <a:off x="4970478" y="1430230"/>
                <a:ext cx="5297648" cy="3690196"/>
              </p:xfrm>
              <a:graphic>
                <a:graphicData uri="http://schemas.openxmlformats.org/presentationml/2006/ole">
                  <mc:AlternateContent>
                    <mc:Choice xmlns:v="urn:schemas-microsoft-com:vml" Requires="v">
                      <p:oleObj spid="_x0000_s3085" name="Visio" r:id="rId4" imgW="9448623" imgH="6581548" progId="Visio.Drawing.15">
                        <p:embed/>
                      </p:oleObj>
                    </mc:Choice>
                    <mc:Fallback>
                      <p:oleObj name="Visio" r:id="rId4" imgW="9448623" imgH="6581548" progId="Visio.Drawing.15">
                        <p:embed/>
                        <p:pic>
                          <p:nvPicPr>
                            <p:cNvPr id="0" name=""/>
                            <p:cNvPicPr/>
                            <p:nvPr/>
                          </p:nvPicPr>
                          <p:blipFill>
                            <a:blip r:embed="rId5"/>
                            <a:stretch>
                              <a:fillRect/>
                            </a:stretch>
                          </p:blipFill>
                          <p:spPr>
                            <a:xfrm>
                              <a:off x="4970478" y="1430230"/>
                              <a:ext cx="5297648" cy="3690196"/>
                            </a:xfrm>
                            <a:prstGeom prst="rect">
                              <a:avLst/>
                            </a:prstGeom>
                          </p:spPr>
                        </p:pic>
                      </p:oleObj>
                    </mc:Fallback>
                  </mc:AlternateContent>
                </a:graphicData>
              </a:graphic>
            </p:graphicFrame>
          </mc:Choice>
          <mc:Fallback xmlns="">
            <p:graphicFrame>
              <p:nvGraphicFramePr>
                <p:cNvPr id="3" name="对象 2">
                  <a:extLst>
                    <a:ext uri="{FF2B5EF4-FFF2-40B4-BE49-F238E27FC236}">
                      <a16:creationId xmlns:a16="http://schemas.microsoft.com/office/drawing/2014/main" id="{556AB84F-9030-4FE0-AE76-8E85870D4205}"/>
                    </a:ext>
                  </a:extLst>
                </p:cNvPr>
                <p:cNvGraphicFramePr>
                  <a:graphicFrameLocks noChangeAspect="1"/>
                </p:cNvGraphicFramePr>
                <p:nvPr>
                  <p:extLst>
                    <p:ext uri="{D42A27DB-BD31-4B8C-83A1-F6EECF244321}">
                      <p14:modId xmlns:p14="http://schemas.microsoft.com/office/powerpoint/2010/main" val="1124373383"/>
                    </p:ext>
                  </p:extLst>
                </p:nvPr>
              </p:nvGraphicFramePr>
              <p:xfrm>
                <a:off x="4970478" y="1430230"/>
                <a:ext cx="5297648" cy="3690196"/>
              </p:xfrm>
              <a:graphic>
                <a:graphicData uri="http://schemas.openxmlformats.org/presentationml/2006/ole">
                  <mc:AlternateContent>
                    <mc:Choice xmlns:v="urn:schemas-microsoft-com:vml" Requires="v">
                      <p:oleObj spid="_x0000_s3074" name="Visio" r:id="rId6" imgW="9448623" imgH="6581548" progId="Visio.Drawing.15">
                        <p:embed/>
                      </p:oleObj>
                    </mc:Choice>
                    <mc:Fallback>
                      <p:oleObj name="Visio" r:id="rId6" imgW="9448623" imgH="6581548" progId="Visio.Drawing.15">
                        <p:embed/>
                        <p:pic>
                          <p:nvPicPr>
                            <p:cNvPr id="0" name=""/>
                            <p:cNvPicPr/>
                            <p:nvPr/>
                          </p:nvPicPr>
                          <p:blipFill>
                            <a:blip r:embed="rId7"/>
                            <a:stretch>
                              <a:fillRect/>
                            </a:stretch>
                          </p:blipFill>
                          <p:spPr>
                            <a:xfrm>
                              <a:off x="4970478" y="1430230"/>
                              <a:ext cx="5297648" cy="3690196"/>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E08BEFA-FBAA-4ECF-8FC9-100B463C2E5D}"/>
                    </a:ext>
                  </a:extLst>
                </p:cNvPr>
                <p:cNvSpPr txBox="1"/>
                <p:nvPr/>
              </p:nvSpPr>
              <p:spPr>
                <a:xfrm>
                  <a:off x="5732567" y="5261952"/>
                  <a:ext cx="3773469" cy="369332"/>
                </a:xfrm>
                <a:prstGeom prst="rect">
                  <a:avLst/>
                </a:prstGeom>
                <a:noFill/>
              </p:spPr>
              <p:txBody>
                <a:bodyPr wrap="none" rtlCol="0">
                  <a:spAutoFit/>
                </a:bodyPr>
                <a:lstStyle/>
                <a:p>
                  <a:r>
                    <a:rPr lang="zh-CN" altLang="en-US" dirty="0"/>
                    <a:t>上图神经网络可直接编码为</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4,5,3,3</m:t>
                          </m:r>
                        </m:e>
                      </m:d>
                    </m:oMath>
                  </a14:m>
                  <a:endParaRPr lang="zh-CN" altLang="en-US" dirty="0"/>
                </a:p>
              </p:txBody>
            </p:sp>
          </mc:Choice>
          <mc:Fallback xmlns="">
            <p:sp>
              <p:nvSpPr>
                <p:cNvPr id="4" name="文本框 3">
                  <a:extLst>
                    <a:ext uri="{FF2B5EF4-FFF2-40B4-BE49-F238E27FC236}">
                      <a16:creationId xmlns:a16="http://schemas.microsoft.com/office/drawing/2014/main" id="{1E08BEFA-FBAA-4ECF-8FC9-100B463C2E5D}"/>
                    </a:ext>
                  </a:extLst>
                </p:cNvPr>
                <p:cNvSpPr txBox="1">
                  <a:spLocks noRot="1" noChangeAspect="1" noMove="1" noResize="1" noEditPoints="1" noAdjustHandles="1" noChangeArrowheads="1" noChangeShapeType="1" noTextEdit="1"/>
                </p:cNvSpPr>
                <p:nvPr/>
              </p:nvSpPr>
              <p:spPr>
                <a:xfrm>
                  <a:off x="5732567" y="5261952"/>
                  <a:ext cx="3773469" cy="369332"/>
                </a:xfrm>
                <a:prstGeom prst="rect">
                  <a:avLst/>
                </a:prstGeom>
                <a:blipFill>
                  <a:blip r:embed="rId8"/>
                  <a:stretch>
                    <a:fillRect l="-1292" t="-10000" b="-26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5576154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5"/>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交叉</a:t>
            </a:r>
          </a:p>
        </p:txBody>
      </p:sp>
      <p:cxnSp>
        <p:nvCxnSpPr>
          <p:cNvPr id="27" name="直接连接符 26"/>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83D69B9B-F36C-4933-8896-A0E9C4D2C13F}"/>
              </a:ext>
            </a:extLst>
          </p:cNvPr>
          <p:cNvSpPr txBox="1"/>
          <p:nvPr/>
        </p:nvSpPr>
        <p:spPr>
          <a:xfrm>
            <a:off x="683455" y="1469536"/>
            <a:ext cx="2759978" cy="2031325"/>
          </a:xfrm>
          <a:prstGeom prst="rect">
            <a:avLst/>
          </a:prstGeom>
          <a:noFill/>
        </p:spPr>
        <p:txBody>
          <a:bodyPr wrap="square" rtlCol="0">
            <a:spAutoFit/>
          </a:bodyPr>
          <a:lstStyle/>
          <a:p>
            <a:pPr algn="just"/>
            <a:r>
              <a:rPr lang="zh-CN" altLang="en-US" dirty="0"/>
              <a:t>由于编码的原因，在隐藏层数不同时会导致基因序列的长度不同。所以在交叉之前需要先进性“对齐”，然后采用</a:t>
            </a:r>
            <a:r>
              <a:rPr lang="en-US" altLang="zh-CN" dirty="0"/>
              <a:t>Position-based Crossover(PBX)</a:t>
            </a:r>
            <a:r>
              <a:rPr lang="zh-CN" altLang="en-US" dirty="0"/>
              <a:t>算子进行交叉。</a:t>
            </a:r>
          </a:p>
        </p:txBody>
      </p:sp>
      <p:grpSp>
        <p:nvGrpSpPr>
          <p:cNvPr id="10" name="组合 9">
            <a:extLst>
              <a:ext uri="{FF2B5EF4-FFF2-40B4-BE49-F238E27FC236}">
                <a16:creationId xmlns:a16="http://schemas.microsoft.com/office/drawing/2014/main" id="{C49DE96A-334C-469B-8BDD-73320ED34ECC}"/>
              </a:ext>
            </a:extLst>
          </p:cNvPr>
          <p:cNvGrpSpPr/>
          <p:nvPr/>
        </p:nvGrpSpPr>
        <p:grpSpPr>
          <a:xfrm>
            <a:off x="4502091" y="752286"/>
            <a:ext cx="3660508" cy="1260555"/>
            <a:chOff x="4502091" y="406345"/>
            <a:chExt cx="3660508" cy="1260555"/>
          </a:xfrm>
        </p:grpSpPr>
        <p:sp>
          <p:nvSpPr>
            <p:cNvPr id="3" name="文本框 2">
              <a:extLst>
                <a:ext uri="{FF2B5EF4-FFF2-40B4-BE49-F238E27FC236}">
                  <a16:creationId xmlns:a16="http://schemas.microsoft.com/office/drawing/2014/main" id="{9A7175F9-94CD-4B40-9263-3FCEF279E031}"/>
                </a:ext>
              </a:extLst>
            </p:cNvPr>
            <p:cNvSpPr txBox="1"/>
            <p:nvPr/>
          </p:nvSpPr>
          <p:spPr>
            <a:xfrm>
              <a:off x="4502091" y="406345"/>
              <a:ext cx="2339102" cy="307777"/>
            </a:xfrm>
            <a:prstGeom prst="rect">
              <a:avLst/>
            </a:prstGeom>
            <a:noFill/>
          </p:spPr>
          <p:txBody>
            <a:bodyPr wrap="none" rtlCol="0">
              <a:spAutoFit/>
            </a:bodyPr>
            <a:lstStyle/>
            <a:p>
              <a:r>
                <a:rPr lang="zh-CN" altLang="en-US" sz="1400" dirty="0"/>
                <a:t>第一步，扩展为固定长度：</a:t>
              </a:r>
            </a:p>
          </p:txBody>
        </p:sp>
        <p:pic>
          <p:nvPicPr>
            <p:cNvPr id="4" name="图片 3">
              <a:extLst>
                <a:ext uri="{FF2B5EF4-FFF2-40B4-BE49-F238E27FC236}">
                  <a16:creationId xmlns:a16="http://schemas.microsoft.com/office/drawing/2014/main" id="{17F9D20A-64ED-49C1-8429-951672B3D007}"/>
                </a:ext>
              </a:extLst>
            </p:cNvPr>
            <p:cNvPicPr>
              <a:picLocks noChangeAspect="1"/>
            </p:cNvPicPr>
            <p:nvPr/>
          </p:nvPicPr>
          <p:blipFill>
            <a:blip r:embed="rId3"/>
            <a:stretch>
              <a:fillRect/>
            </a:stretch>
          </p:blipFill>
          <p:spPr>
            <a:xfrm>
              <a:off x="5930899" y="772667"/>
              <a:ext cx="2231700" cy="894233"/>
            </a:xfrm>
            <a:prstGeom prst="rect">
              <a:avLst/>
            </a:prstGeom>
          </p:spPr>
        </p:pic>
      </p:grpSp>
      <p:grpSp>
        <p:nvGrpSpPr>
          <p:cNvPr id="12" name="组合 11">
            <a:extLst>
              <a:ext uri="{FF2B5EF4-FFF2-40B4-BE49-F238E27FC236}">
                <a16:creationId xmlns:a16="http://schemas.microsoft.com/office/drawing/2014/main" id="{D12FEE9E-2537-4E75-B75C-F6B895F6D4BF}"/>
              </a:ext>
            </a:extLst>
          </p:cNvPr>
          <p:cNvGrpSpPr/>
          <p:nvPr/>
        </p:nvGrpSpPr>
        <p:grpSpPr>
          <a:xfrm>
            <a:off x="4431775" y="2171964"/>
            <a:ext cx="5750292" cy="1098735"/>
            <a:chOff x="4502091" y="2256814"/>
            <a:chExt cx="5750292" cy="1098735"/>
          </a:xfrm>
        </p:grpSpPr>
        <p:sp>
          <p:nvSpPr>
            <p:cNvPr id="5" name="文本框 4">
              <a:extLst>
                <a:ext uri="{FF2B5EF4-FFF2-40B4-BE49-F238E27FC236}">
                  <a16:creationId xmlns:a16="http://schemas.microsoft.com/office/drawing/2014/main" id="{D06A898C-70FA-489A-BFB6-0CCA997B9B8E}"/>
                </a:ext>
              </a:extLst>
            </p:cNvPr>
            <p:cNvSpPr txBox="1"/>
            <p:nvPr/>
          </p:nvSpPr>
          <p:spPr>
            <a:xfrm>
              <a:off x="4502091" y="2256814"/>
              <a:ext cx="5750292" cy="307777"/>
            </a:xfrm>
            <a:prstGeom prst="rect">
              <a:avLst/>
            </a:prstGeom>
            <a:noFill/>
          </p:spPr>
          <p:txBody>
            <a:bodyPr wrap="none" rtlCol="0">
              <a:spAutoFit/>
            </a:bodyPr>
            <a:lstStyle/>
            <a:p>
              <a:r>
                <a:rPr lang="zh-CN" altLang="en-US" sz="1400" dirty="0"/>
                <a:t>第二步，随机选择一对染色体（父代）中的几个基因，位置可不连续：</a:t>
              </a:r>
            </a:p>
          </p:txBody>
        </p:sp>
        <p:pic>
          <p:nvPicPr>
            <p:cNvPr id="6" name="图片 5">
              <a:extLst>
                <a:ext uri="{FF2B5EF4-FFF2-40B4-BE49-F238E27FC236}">
                  <a16:creationId xmlns:a16="http://schemas.microsoft.com/office/drawing/2014/main" id="{66087F9B-193A-48BC-B9EC-8700C7E66C27}"/>
                </a:ext>
              </a:extLst>
            </p:cNvPr>
            <p:cNvPicPr>
              <a:picLocks noChangeAspect="1"/>
            </p:cNvPicPr>
            <p:nvPr/>
          </p:nvPicPr>
          <p:blipFill>
            <a:blip r:embed="rId4"/>
            <a:stretch>
              <a:fillRect/>
            </a:stretch>
          </p:blipFill>
          <p:spPr>
            <a:xfrm>
              <a:off x="5192667" y="2647882"/>
              <a:ext cx="3012150" cy="707667"/>
            </a:xfrm>
            <a:prstGeom prst="rect">
              <a:avLst/>
            </a:prstGeom>
          </p:spPr>
        </p:pic>
      </p:grpSp>
      <p:grpSp>
        <p:nvGrpSpPr>
          <p:cNvPr id="13" name="组合 12">
            <a:extLst>
              <a:ext uri="{FF2B5EF4-FFF2-40B4-BE49-F238E27FC236}">
                <a16:creationId xmlns:a16="http://schemas.microsoft.com/office/drawing/2014/main" id="{D5716EF2-1139-4D1D-9900-8571D652A7C0}"/>
              </a:ext>
            </a:extLst>
          </p:cNvPr>
          <p:cNvGrpSpPr/>
          <p:nvPr/>
        </p:nvGrpSpPr>
        <p:grpSpPr>
          <a:xfrm>
            <a:off x="4502091" y="3689169"/>
            <a:ext cx="5929828" cy="802854"/>
            <a:chOff x="4502091" y="3779224"/>
            <a:chExt cx="5929828" cy="802854"/>
          </a:xfrm>
        </p:grpSpPr>
        <p:sp>
          <p:nvSpPr>
            <p:cNvPr id="9" name="文本框 8">
              <a:extLst>
                <a:ext uri="{FF2B5EF4-FFF2-40B4-BE49-F238E27FC236}">
                  <a16:creationId xmlns:a16="http://schemas.microsoft.com/office/drawing/2014/main" id="{9FED9436-48CE-47FA-98D9-EA19EF68C66D}"/>
                </a:ext>
              </a:extLst>
            </p:cNvPr>
            <p:cNvSpPr txBox="1"/>
            <p:nvPr/>
          </p:nvSpPr>
          <p:spPr>
            <a:xfrm>
              <a:off x="4502091" y="3779224"/>
              <a:ext cx="5929828" cy="307777"/>
            </a:xfrm>
            <a:prstGeom prst="rect">
              <a:avLst/>
            </a:prstGeom>
            <a:noFill/>
          </p:spPr>
          <p:txBody>
            <a:bodyPr wrap="none" rtlCol="0">
              <a:spAutoFit/>
            </a:bodyPr>
            <a:lstStyle/>
            <a:p>
              <a:r>
                <a:rPr lang="zh-CN" altLang="en-US" sz="1400" dirty="0"/>
                <a:t>第三步，生成一个子代，并保证子代中被选中的基因的位置和父代相同：</a:t>
              </a:r>
            </a:p>
          </p:txBody>
        </p:sp>
        <p:pic>
          <p:nvPicPr>
            <p:cNvPr id="7" name="图片 6">
              <a:extLst>
                <a:ext uri="{FF2B5EF4-FFF2-40B4-BE49-F238E27FC236}">
                  <a16:creationId xmlns:a16="http://schemas.microsoft.com/office/drawing/2014/main" id="{A84BAABF-D401-4C46-9E0B-0BA26B7C2F2F}"/>
                </a:ext>
              </a:extLst>
            </p:cNvPr>
            <p:cNvPicPr>
              <a:picLocks noChangeAspect="1"/>
            </p:cNvPicPr>
            <p:nvPr/>
          </p:nvPicPr>
          <p:blipFill>
            <a:blip r:embed="rId5"/>
            <a:stretch>
              <a:fillRect/>
            </a:stretch>
          </p:blipFill>
          <p:spPr>
            <a:xfrm>
              <a:off x="5075221" y="4208945"/>
              <a:ext cx="3063750" cy="373133"/>
            </a:xfrm>
            <a:prstGeom prst="rect">
              <a:avLst/>
            </a:prstGeom>
          </p:spPr>
        </p:pic>
      </p:grpSp>
      <p:grpSp>
        <p:nvGrpSpPr>
          <p:cNvPr id="14" name="组合 13">
            <a:extLst>
              <a:ext uri="{FF2B5EF4-FFF2-40B4-BE49-F238E27FC236}">
                <a16:creationId xmlns:a16="http://schemas.microsoft.com/office/drawing/2014/main" id="{6D5C8EEF-32F2-4193-8B69-EFFE94228820}"/>
              </a:ext>
            </a:extLst>
          </p:cNvPr>
          <p:cNvGrpSpPr/>
          <p:nvPr/>
        </p:nvGrpSpPr>
        <p:grpSpPr>
          <a:xfrm>
            <a:off x="4502091" y="4835416"/>
            <a:ext cx="6288901" cy="1398125"/>
            <a:chOff x="4502091" y="4961251"/>
            <a:chExt cx="6288901" cy="1398125"/>
          </a:xfrm>
        </p:grpSpPr>
        <p:sp>
          <p:nvSpPr>
            <p:cNvPr id="11" name="文本框 10">
              <a:extLst>
                <a:ext uri="{FF2B5EF4-FFF2-40B4-BE49-F238E27FC236}">
                  <a16:creationId xmlns:a16="http://schemas.microsoft.com/office/drawing/2014/main" id="{255DAD6C-636C-4EE5-90D7-3BA996AC4029}"/>
                </a:ext>
              </a:extLst>
            </p:cNvPr>
            <p:cNvSpPr txBox="1"/>
            <p:nvPr/>
          </p:nvSpPr>
          <p:spPr>
            <a:xfrm>
              <a:off x="4502091" y="4961251"/>
              <a:ext cx="6288901" cy="307777"/>
            </a:xfrm>
            <a:prstGeom prst="rect">
              <a:avLst/>
            </a:prstGeom>
            <a:noFill/>
          </p:spPr>
          <p:txBody>
            <a:bodyPr wrap="none" rtlCol="0">
              <a:spAutoFit/>
            </a:bodyPr>
            <a:lstStyle/>
            <a:p>
              <a:r>
                <a:rPr lang="zh-CN" altLang="en-US" sz="1400" dirty="0"/>
                <a:t>第四步，将另一个父代基因序列中对应位置的基因填入上一步生成的子代中：</a:t>
              </a:r>
            </a:p>
          </p:txBody>
        </p:sp>
        <p:pic>
          <p:nvPicPr>
            <p:cNvPr id="8" name="图片 7">
              <a:extLst>
                <a:ext uri="{FF2B5EF4-FFF2-40B4-BE49-F238E27FC236}">
                  <a16:creationId xmlns:a16="http://schemas.microsoft.com/office/drawing/2014/main" id="{AEB4A191-A0FC-46F6-99D7-86A362FFFB41}"/>
                </a:ext>
              </a:extLst>
            </p:cNvPr>
            <p:cNvPicPr>
              <a:picLocks noChangeAspect="1"/>
            </p:cNvPicPr>
            <p:nvPr/>
          </p:nvPicPr>
          <p:blipFill>
            <a:blip r:embed="rId6"/>
            <a:stretch>
              <a:fillRect/>
            </a:stretch>
          </p:blipFill>
          <p:spPr>
            <a:xfrm>
              <a:off x="5075221" y="5375076"/>
              <a:ext cx="3063750" cy="984300"/>
            </a:xfrm>
            <a:prstGeom prst="rect">
              <a:avLst/>
            </a:prstGeom>
          </p:spPr>
        </p:pic>
      </p:grpSp>
      <p:grpSp>
        <p:nvGrpSpPr>
          <p:cNvPr id="17" name="组合 16">
            <a:extLst>
              <a:ext uri="{FF2B5EF4-FFF2-40B4-BE49-F238E27FC236}">
                <a16:creationId xmlns:a16="http://schemas.microsoft.com/office/drawing/2014/main" id="{66285D88-0F94-4216-A73F-3FCFEF28DA66}"/>
              </a:ext>
            </a:extLst>
          </p:cNvPr>
          <p:cNvGrpSpPr/>
          <p:nvPr/>
        </p:nvGrpSpPr>
        <p:grpSpPr>
          <a:xfrm>
            <a:off x="478048" y="4903127"/>
            <a:ext cx="3389277" cy="970673"/>
            <a:chOff x="654217" y="4465134"/>
            <a:chExt cx="3389277" cy="970673"/>
          </a:xfrm>
        </p:grpSpPr>
        <p:sp>
          <p:nvSpPr>
            <p:cNvPr id="15" name="文本框 14">
              <a:extLst>
                <a:ext uri="{FF2B5EF4-FFF2-40B4-BE49-F238E27FC236}">
                  <a16:creationId xmlns:a16="http://schemas.microsoft.com/office/drawing/2014/main" id="{FEAFA73F-4FB0-4B14-85E8-A0A441AA3C9B}"/>
                </a:ext>
              </a:extLst>
            </p:cNvPr>
            <p:cNvSpPr txBox="1"/>
            <p:nvPr/>
          </p:nvSpPr>
          <p:spPr>
            <a:xfrm>
              <a:off x="654217" y="4465134"/>
              <a:ext cx="3389277" cy="523220"/>
            </a:xfrm>
            <a:prstGeom prst="rect">
              <a:avLst/>
            </a:prstGeom>
            <a:noFill/>
          </p:spPr>
          <p:txBody>
            <a:bodyPr wrap="square" rtlCol="0">
              <a:spAutoFit/>
            </a:bodyPr>
            <a:lstStyle/>
            <a:p>
              <a:r>
                <a:rPr lang="zh-CN" altLang="en-US" sz="1400" dirty="0"/>
                <a:t>将两个父代交换位置，生成过程完全相同。本例中另一个子代为：</a:t>
              </a:r>
            </a:p>
          </p:txBody>
        </p:sp>
        <p:pic>
          <p:nvPicPr>
            <p:cNvPr id="16" name="图片 15">
              <a:extLst>
                <a:ext uri="{FF2B5EF4-FFF2-40B4-BE49-F238E27FC236}">
                  <a16:creationId xmlns:a16="http://schemas.microsoft.com/office/drawing/2014/main" id="{48EB9690-58AA-4542-B888-96F7C12CD82D}"/>
                </a:ext>
              </a:extLst>
            </p:cNvPr>
            <p:cNvPicPr>
              <a:picLocks noChangeAspect="1"/>
            </p:cNvPicPr>
            <p:nvPr/>
          </p:nvPicPr>
          <p:blipFill>
            <a:blip r:embed="rId7"/>
            <a:stretch>
              <a:fillRect/>
            </a:stretch>
          </p:blipFill>
          <p:spPr>
            <a:xfrm>
              <a:off x="683455" y="5062674"/>
              <a:ext cx="2986350" cy="373133"/>
            </a:xfrm>
            <a:prstGeom prst="rect">
              <a:avLst/>
            </a:prstGeom>
          </p:spPr>
        </p:pic>
      </p:grpSp>
    </p:spTree>
    <p:extLst>
      <p:ext uri="{BB962C8B-B14F-4D97-AF65-F5344CB8AC3E}">
        <p14:creationId xmlns:p14="http://schemas.microsoft.com/office/powerpoint/2010/main" val="28064101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5"/>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变异</a:t>
            </a:r>
          </a:p>
        </p:txBody>
      </p:sp>
      <p:cxnSp>
        <p:nvCxnSpPr>
          <p:cNvPr id="27" name="直接连接符 26"/>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465B6E8-2284-4CDD-A012-EFAB277C7488}"/>
                  </a:ext>
                </a:extLst>
              </p:cNvPr>
              <p:cNvSpPr txBox="1"/>
              <p:nvPr/>
            </p:nvSpPr>
            <p:spPr>
              <a:xfrm>
                <a:off x="2205295" y="1559257"/>
                <a:ext cx="7781410" cy="3739485"/>
              </a:xfrm>
              <a:prstGeom prst="rect">
                <a:avLst/>
              </a:prstGeom>
              <a:noFill/>
            </p:spPr>
            <p:txBody>
              <a:bodyPr wrap="square" rtlCol="0">
                <a:spAutoFit/>
              </a:bodyPr>
              <a:lstStyle/>
              <a:p>
                <a:pPr indent="457200" algn="just">
                  <a:lnSpc>
                    <a:spcPct val="150000"/>
                  </a:lnSpc>
                </a:pPr>
                <a:r>
                  <a:rPr lang="zh-CN" altLang="en-US" sz="1600" dirty="0">
                    <a:latin typeface="+mn-ea"/>
                  </a:rPr>
                  <a:t>影响遗传算法性能的因素很多，其中变异算子在扮演着非常重要的作用。在进化前期，群体中个体之间的差异较大，所以选择操作和交叉操作起着指导性的作用。但是到了进化的后期，个体之间的差异已经变得相对较小，此时选择操作和交叉操作起到的作用就会减小，因此变异操作就变得非常重要。所以变异算子设计的好坏直接关系到算法的性能。</a:t>
                </a:r>
                <a:endParaRPr lang="en-US" altLang="zh-CN" sz="1600" dirty="0">
                  <a:latin typeface="+mn-ea"/>
                </a:endParaRPr>
              </a:p>
              <a:p>
                <a:pPr indent="457200" algn="just">
                  <a:lnSpc>
                    <a:spcPct val="150000"/>
                  </a:lnSpc>
                </a:pPr>
                <a:r>
                  <a:rPr lang="zh-CN" altLang="en-US" sz="1600" dirty="0">
                    <a:latin typeface="+mn-ea"/>
                  </a:rPr>
                  <a:t>采用自适应的变异率和变异量。前期个体差异较大采用较大的变异率和变异量，使种群的具有良好的多样性，降低发生早熟的可能性。后期个体之间差异减小则采用较小的变异率和变异量，在相对较小的范围进行搜索，已找到最优解。</a:t>
                </a:r>
                <a:endParaRPr lang="en-US" altLang="zh-CN" sz="1600" dirty="0">
                  <a:latin typeface="+mn-ea"/>
                </a:endParaRPr>
              </a:p>
              <a:p>
                <a:pPr indent="457200" algn="just">
                  <a:lnSpc>
                    <a:spcPct val="150000"/>
                  </a:lnSpc>
                </a:pPr>
                <a:r>
                  <a:rPr lang="zh-CN" altLang="en-US" sz="1600" dirty="0">
                    <a:latin typeface="+mn-ea"/>
                  </a:rPr>
                  <a:t>变异率：</a:t>
                </a:r>
                <a14:m>
                  <m:oMath xmlns:m="http://schemas.openxmlformats.org/officeDocument/2006/math">
                    <m:r>
                      <a:rPr lang="en-US" altLang="zh-CN" sz="1600" b="0" i="1" smtClean="0">
                        <a:latin typeface="Cambria Math" panose="02040503050406030204" pitchFamily="18" charset="0"/>
                      </a:rPr>
                      <m:t>𝑃</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𝑔</m:t>
                        </m:r>
                      </m:e>
                    </m:d>
                    <m:r>
                      <a:rPr lang="en-US" altLang="zh-CN" sz="1600" b="0" i="1" smtClean="0">
                        <a:latin typeface="Cambria Math" panose="02040503050406030204" pitchFamily="18" charset="0"/>
                      </a:rPr>
                      <m:t>=</m:t>
                    </m:r>
                    <m:r>
                      <m:rPr>
                        <m:sty m:val="p"/>
                      </m:rPr>
                      <a:rPr lang="en-US" altLang="zh-CN" sz="1600" b="0" i="0" smtClean="0">
                        <a:latin typeface="Cambria Math" panose="02040503050406030204" pitchFamily="18" charset="0"/>
                      </a:rPr>
                      <m:t>max</m:t>
                    </m:r>
                    <m:r>
                      <a:rPr lang="en-US" altLang="zh-CN" sz="1600" b="0" i="1" smtClean="0">
                        <a:latin typeface="Cambria Math" panose="02040503050406030204" pitchFamily="18" charset="0"/>
                      </a:rPr>
                      <m:t>(0,</m:t>
                    </m:r>
                    <m:r>
                      <a:rPr lang="en-US" altLang="zh-CN" sz="1600" b="0" i="1" smtClean="0">
                        <a:latin typeface="Cambria Math" panose="02040503050406030204" pitchFamily="18" charset="0"/>
                      </a:rPr>
                      <m:t>𝑎</m:t>
                    </m:r>
                    <m:r>
                      <a:rPr lang="en-US" altLang="zh-CN" sz="1600" i="1" smtClean="0">
                        <a:latin typeface="Cambria Math" panose="02040503050406030204" pitchFamily="18" charset="0"/>
                      </a:rPr>
                      <m:t>−</m:t>
                    </m:r>
                    <m:r>
                      <a:rPr lang="en-US" altLang="zh-CN" sz="1600" b="0" i="1" smtClean="0">
                        <a:latin typeface="Cambria Math" panose="02040503050406030204" pitchFamily="18" charset="0"/>
                      </a:rPr>
                      <m:t>𝑙𝑛</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𝑔</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𝑐𝑜𝑓</m:t>
                    </m:r>
                    <m:r>
                      <a:rPr lang="en-US" altLang="zh-CN" sz="1600" b="0" i="1" smtClean="0">
                        <a:latin typeface="Cambria Math" panose="02040503050406030204" pitchFamily="18" charset="0"/>
                      </a:rPr>
                      <m:t>)</m:t>
                    </m:r>
                  </m:oMath>
                </a14:m>
                <a:r>
                  <a:rPr lang="zh-CN" altLang="en-US" sz="1600" b="0" dirty="0">
                    <a:latin typeface="+mn-ea"/>
                  </a:rPr>
                  <a:t>，其中</a:t>
                </a:r>
                <a14:m>
                  <m:oMath xmlns:m="http://schemas.openxmlformats.org/officeDocument/2006/math">
                    <m:r>
                      <a:rPr lang="en-US" altLang="zh-CN" sz="1600" i="1">
                        <a:latin typeface="Cambria Math" panose="02040503050406030204" pitchFamily="18" charset="0"/>
                      </a:rPr>
                      <m:t>𝑎</m:t>
                    </m:r>
                  </m:oMath>
                </a14:m>
                <a:r>
                  <a:rPr lang="zh-CN" altLang="en-US" sz="1600" b="0" dirty="0">
                    <a:latin typeface="+mn-ea"/>
                  </a:rPr>
                  <a:t>为基础变异率</a:t>
                </a:r>
                <a:r>
                  <a:rPr lang="zh-CN" altLang="en-US" sz="1600" dirty="0">
                    <a:latin typeface="+mn-ea"/>
                  </a:rPr>
                  <a:t>；</a:t>
                </a:r>
                <a:r>
                  <a:rPr lang="en-US" altLang="zh-CN" sz="1600" dirty="0"/>
                  <a:t> </a:t>
                </a:r>
                <a14:m>
                  <m:oMath xmlns:m="http://schemas.openxmlformats.org/officeDocument/2006/math">
                    <m:r>
                      <a:rPr lang="en-US" altLang="zh-CN" sz="1600" i="1">
                        <a:latin typeface="Cambria Math" panose="02040503050406030204" pitchFamily="18" charset="0"/>
                      </a:rPr>
                      <m:t>𝑐𝑜𝑓</m:t>
                    </m:r>
                  </m:oMath>
                </a14:m>
                <a:r>
                  <a:rPr lang="zh-CN" altLang="en-US" sz="1600" dirty="0">
                    <a:latin typeface="+mn-ea"/>
                  </a:rPr>
                  <a:t>是一个常数，通常取值很小。</a:t>
                </a:r>
                <a:endParaRPr lang="en-US" altLang="zh-CN" sz="1600" dirty="0">
                  <a:latin typeface="+mn-ea"/>
                </a:endParaRPr>
              </a:p>
            </p:txBody>
          </p:sp>
        </mc:Choice>
        <mc:Fallback xmlns="">
          <p:sp>
            <p:nvSpPr>
              <p:cNvPr id="2" name="文本框 1">
                <a:extLst>
                  <a:ext uri="{FF2B5EF4-FFF2-40B4-BE49-F238E27FC236}">
                    <a16:creationId xmlns:a16="http://schemas.microsoft.com/office/drawing/2014/main" id="{E465B6E8-2284-4CDD-A012-EFAB277C7488}"/>
                  </a:ext>
                </a:extLst>
              </p:cNvPr>
              <p:cNvSpPr txBox="1">
                <a:spLocks noRot="1" noChangeAspect="1" noMove="1" noResize="1" noEditPoints="1" noAdjustHandles="1" noChangeArrowheads="1" noChangeShapeType="1" noTextEdit="1"/>
              </p:cNvSpPr>
              <p:nvPr/>
            </p:nvSpPr>
            <p:spPr>
              <a:xfrm>
                <a:off x="2205295" y="1559257"/>
                <a:ext cx="7781410" cy="3739485"/>
              </a:xfrm>
              <a:prstGeom prst="rect">
                <a:avLst/>
              </a:prstGeom>
              <a:blipFill>
                <a:blip r:embed="rId3"/>
                <a:stretch>
                  <a:fillRect l="-470" r="-3056" b="-13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53167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5"/>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TotalTime>
  <Words>1584</Words>
  <Application>Microsoft Office PowerPoint</Application>
  <PresentationFormat>宽屏</PresentationFormat>
  <Paragraphs>78</Paragraphs>
  <Slides>17</Slides>
  <Notes>16</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24" baseType="lpstr">
      <vt:lpstr>等线</vt:lpstr>
      <vt:lpstr>微软雅黑</vt:lpstr>
      <vt:lpstr>Arial</vt:lpstr>
      <vt:lpstr>Cambria Math</vt:lpstr>
      <vt:lpstr>Office 主题​​</vt:lpstr>
      <vt:lpstr>Visio</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壮</dc:creator>
  <cp:lastModifiedBy>王 壮</cp:lastModifiedBy>
  <cp:revision>42</cp:revision>
  <dcterms:created xsi:type="dcterms:W3CDTF">2018-05-09T10:21:12Z</dcterms:created>
  <dcterms:modified xsi:type="dcterms:W3CDTF">2018-05-10T12:54:14Z</dcterms:modified>
</cp:coreProperties>
</file>