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84" r:id="rId4"/>
    <p:sldId id="268" r:id="rId5"/>
    <p:sldId id="300" r:id="rId6"/>
    <p:sldId id="301" r:id="rId7"/>
    <p:sldId id="285" r:id="rId8"/>
    <p:sldId id="289" r:id="rId9"/>
    <p:sldId id="261" r:id="rId10"/>
    <p:sldId id="292" r:id="rId11"/>
    <p:sldId id="290" r:id="rId12"/>
    <p:sldId id="302" r:id="rId13"/>
    <p:sldId id="294" r:id="rId14"/>
    <p:sldId id="303" r:id="rId15"/>
    <p:sldId id="304" r:id="rId16"/>
    <p:sldId id="295" r:id="rId17"/>
    <p:sldId id="296" r:id="rId18"/>
    <p:sldId id="297" r:id="rId19"/>
    <p:sldId id="286" r:id="rId20"/>
    <p:sldId id="276" r:id="rId21"/>
    <p:sldId id="299" r:id="rId22"/>
    <p:sldId id="305" r:id="rId23"/>
    <p:sldId id="298" r:id="rId24"/>
    <p:sldId id="306" r:id="rId25"/>
    <p:sldId id="307" r:id="rId26"/>
    <p:sldId id="28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84" autoAdjust="0"/>
  </p:normalViewPr>
  <p:slideViewPr>
    <p:cSldViewPr snapToGrid="0">
      <p:cViewPr>
        <p:scale>
          <a:sx n="100" d="100"/>
          <a:sy n="100" d="100"/>
        </p:scale>
        <p:origin x="95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CF388-3541-4CCE-85B4-E7539A93E70B}" type="datetimeFigureOut">
              <a:rPr lang="zh-CN" altLang="en-US" smtClean="0"/>
              <a:t>2018/5/29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E8F41-0DF4-4E3D-A091-E93134D6F586}" type="slidenum">
              <a:rPr lang="zh-CN" altLang="en-US" smtClean="0"/>
              <a:t>‹#›</a:t>
            </a:fld>
            <a:endParaRPr lang="zh-CN" altLang="en-US"/>
          </a:p>
        </p:txBody>
      </p:sp>
    </p:spTree>
    <p:extLst>
      <p:ext uri="{BB962C8B-B14F-4D97-AF65-F5344CB8AC3E}">
        <p14:creationId xmlns:p14="http://schemas.microsoft.com/office/powerpoint/2010/main" val="399021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35254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117750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676402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9977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557897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056281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48213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非支配排序，最后一个需要加入新种群的支配前沿，计算拥挤系数，锦标赛选择算法选择合适的个体添加到新种群。</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22804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758681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339854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36083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417278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可以根据模型提取出一些规则，如属于第一类的条件。</a:t>
            </a:r>
            <a:endParaRPr lang="en-US" altLang="zh-CN" dirty="0"/>
          </a:p>
          <a:p>
            <a:r>
              <a:rPr lang="zh-CN" altLang="en-US" dirty="0"/>
              <a:t>属性的重要性</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031985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960342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14894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27839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68205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22947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Dendrite </a:t>
            </a:r>
            <a:r>
              <a:rPr lang="zh-CN" altLang="en-US" dirty="0"/>
              <a:t>树突</a:t>
            </a:r>
            <a:endParaRPr lang="en-US" altLang="zh-CN" dirty="0"/>
          </a:p>
          <a:p>
            <a:r>
              <a:rPr lang="en-US" altLang="zh-CN" dirty="0"/>
              <a:t>Soma </a:t>
            </a:r>
            <a:r>
              <a:rPr lang="zh-CN" altLang="en-US" dirty="0"/>
              <a:t>细胞体</a:t>
            </a:r>
            <a:endParaRPr lang="en-US" altLang="zh-CN" dirty="0"/>
          </a:p>
          <a:p>
            <a:r>
              <a:rPr lang="en-US" altLang="zh-CN" dirty="0"/>
              <a:t>Nucleus </a:t>
            </a:r>
            <a:r>
              <a:rPr lang="zh-CN" altLang="en-US" dirty="0"/>
              <a:t>核</a:t>
            </a:r>
            <a:endParaRPr lang="en-US" altLang="zh-CN" dirty="0"/>
          </a:p>
          <a:p>
            <a:r>
              <a:rPr lang="en-US" altLang="zh-CN" dirty="0"/>
              <a:t>Axon </a:t>
            </a:r>
            <a:r>
              <a:rPr lang="zh-CN" altLang="en-US" dirty="0"/>
              <a:t>轴突</a:t>
            </a:r>
            <a:endParaRPr lang="en-US" altLang="zh-CN" dirty="0"/>
          </a:p>
          <a:p>
            <a:r>
              <a:rPr lang="en-US" altLang="zh-CN" dirty="0"/>
              <a:t>Myelin sheath </a:t>
            </a:r>
            <a:r>
              <a:rPr lang="zh-CN" altLang="en-US" dirty="0"/>
              <a:t>髓鞘</a:t>
            </a:r>
            <a:endParaRPr lang="en-US" altLang="zh-CN" dirty="0"/>
          </a:p>
          <a:p>
            <a:r>
              <a:rPr lang="en-US" altLang="zh-CN" dirty="0" err="1"/>
              <a:t>schwann</a:t>
            </a:r>
            <a:r>
              <a:rPr lang="en-US" altLang="zh-CN" dirty="0"/>
              <a:t> cell </a:t>
            </a:r>
            <a:r>
              <a:rPr lang="zh-CN" altLang="en-US" dirty="0"/>
              <a:t>施万细胞</a:t>
            </a:r>
            <a:endParaRPr lang="en-US" altLang="zh-CN" dirty="0"/>
          </a:p>
          <a:p>
            <a:r>
              <a:rPr lang="en-US" altLang="zh-CN" dirty="0"/>
              <a:t>axon terminal </a:t>
            </a:r>
            <a:r>
              <a:rPr lang="zh-CN" altLang="en-US" dirty="0"/>
              <a:t>轴突终端</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69806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986195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81245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实验主要流程图，初始化、交叉、变异、评估、选择。</a:t>
            </a:r>
            <a:endParaRPr lang="en-US" altLang="zh-CN" dirty="0"/>
          </a:p>
          <a:p>
            <a:r>
              <a:rPr lang="zh-CN" altLang="en-US" dirty="0"/>
              <a:t>选择使用</a:t>
            </a:r>
            <a:r>
              <a:rPr lang="en-US" altLang="zh-CN" dirty="0"/>
              <a:t>nsga2</a:t>
            </a:r>
            <a:r>
              <a:rPr lang="zh-CN" altLang="en-US" dirty="0"/>
              <a:t>算法。</a:t>
            </a:r>
          </a:p>
        </p:txBody>
      </p:sp>
      <p:sp>
        <p:nvSpPr>
          <p:cNvPr id="4" name="灯片编号占位符 3"/>
          <p:cNvSpPr>
            <a:spLocks noGrp="1"/>
          </p:cNvSpPr>
          <p:nvPr>
            <p:ph type="sldNum" sz="quarter" idx="10"/>
          </p:nvPr>
        </p:nvSpPr>
        <p:spPr/>
        <p:txBody>
          <a:bodyPr/>
          <a:lstStyle/>
          <a:p>
            <a:fld id="{404E8F41-0DF4-4E3D-A091-E93134D6F586}" type="slidenum">
              <a:rPr lang="zh-CN" altLang="en-US" smtClean="0"/>
              <a:t>8</a:t>
            </a:fld>
            <a:endParaRPr lang="zh-CN" altLang="en-US"/>
          </a:p>
        </p:txBody>
      </p:sp>
    </p:spTree>
    <p:extLst>
      <p:ext uri="{BB962C8B-B14F-4D97-AF65-F5344CB8AC3E}">
        <p14:creationId xmlns:p14="http://schemas.microsoft.com/office/powerpoint/2010/main" val="2806884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27416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由于数据集中每个数据对的特征维数是固定</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输入神经元的数量是固定的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数据集中数据的类别也是可以确定的</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输出神经元的个数也就可以确定</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对于一给定数据集，构造神经网络时，网络的输入层和输出层神经元个数是确定的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我们只需要对隐藏层的层数和每层的神经元个数进行调整。所以在编码时可以忽略输入层和输出层，只对隐藏层进行编码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120958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amp;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67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29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amp;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146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B482A6-9044-4234-A42B-93B98DF42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823B7FC-140E-4219-8937-F5B7F90FD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93CEB688-B6F7-423D-AFDE-AD6E44117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76432-59C2-40EA-8924-99BEE77856A6}" type="datetimeFigureOut">
              <a:rPr lang="zh-CN" altLang="en-US" smtClean="0"/>
              <a:t>2018/5/29</a:t>
            </a:fld>
            <a:endParaRPr lang="zh-CN" altLang="en-US" dirty="0"/>
          </a:p>
        </p:txBody>
      </p:sp>
      <p:sp>
        <p:nvSpPr>
          <p:cNvPr id="5" name="页脚占位符 4">
            <a:extLst>
              <a:ext uri="{FF2B5EF4-FFF2-40B4-BE49-F238E27FC236}">
                <a16:creationId xmlns:a16="http://schemas.microsoft.com/office/drawing/2014/main" id="{6DD476AB-88FB-4A87-A460-407C668E8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2D7584-6ACF-4703-B727-48D69D27D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18093-9590-487F-9C28-40D858967E79}" type="slidenum">
              <a:rPr lang="zh-CN" altLang="en-US" smtClean="0"/>
              <a:t>‹#›</a:t>
            </a:fld>
            <a:endParaRPr lang="zh-CN" altLang="en-US"/>
          </a:p>
        </p:txBody>
      </p:sp>
    </p:spTree>
    <p:extLst>
      <p:ext uri="{BB962C8B-B14F-4D97-AF65-F5344CB8AC3E}">
        <p14:creationId xmlns:p14="http://schemas.microsoft.com/office/powerpoint/2010/main" val="613363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7.tmp"/><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4.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4539346" y="1805369"/>
            <a:ext cx="6433454" cy="830997"/>
          </a:xfrm>
          <a:prstGeom prst="rect">
            <a:avLst/>
          </a:prstGeom>
          <a:noFill/>
        </p:spPr>
        <p:txBody>
          <a:bodyPr wrap="square" lIns="91440" tIns="45720" rIns="91440" bIns="45720" rtlCol="0">
            <a:spAutoFit/>
          </a:bodyPr>
          <a:lstStyle/>
          <a:p>
            <a:r>
              <a:rPr lang="zh-CN" altLang="en-US" sz="4800" b="1" dirty="0">
                <a:solidFill>
                  <a:srgbClr val="1B4367"/>
                </a:solidFill>
                <a:latin typeface="微软雅黑" panose="020B0503020204020204" pitchFamily="34" charset="-122"/>
                <a:ea typeface="微软雅黑" panose="020B0503020204020204" pitchFamily="34" charset="-122"/>
                <a:cs typeface="+mn-ea"/>
                <a:sym typeface="+mn-lt"/>
              </a:rPr>
              <a:t>毕业设计答辩</a:t>
            </a:r>
          </a:p>
        </p:txBody>
      </p:sp>
      <p:sp>
        <p:nvSpPr>
          <p:cNvPr id="3075" name="文本框 3074"/>
          <p:cNvSpPr txBox="1"/>
          <p:nvPr/>
        </p:nvSpPr>
        <p:spPr>
          <a:xfrm>
            <a:off x="4539346" y="3994774"/>
            <a:ext cx="2452674" cy="461665"/>
          </a:xfrm>
          <a:prstGeom prst="rect">
            <a:avLst/>
          </a:prstGeom>
          <a:noFill/>
          <a:ln w="9525">
            <a:noFill/>
            <a:miter/>
          </a:ln>
          <a:effectLst/>
        </p:spPr>
        <p:txBody>
          <a:bodyPr vert="horz" wrap="square" lIns="91440" tIns="45720" rIns="91440" bIns="45720" anchor="t">
            <a:spAutoFit/>
          </a:bodyPr>
          <a:lstStyle/>
          <a:p>
            <a:pPr lvl="0" eaLnBrk="0" hangingPunct="0"/>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答辩人：王壮</a:t>
            </a:r>
          </a:p>
        </p:txBody>
      </p:sp>
      <p:sp>
        <p:nvSpPr>
          <p:cNvPr id="9" name="文本框 8"/>
          <p:cNvSpPr txBox="1"/>
          <p:nvPr/>
        </p:nvSpPr>
        <p:spPr>
          <a:xfrm>
            <a:off x="4539346" y="2636366"/>
            <a:ext cx="6122736" cy="461665"/>
          </a:xfrm>
          <a:prstGeom prst="rect">
            <a:avLst/>
          </a:prstGeom>
          <a:noFill/>
        </p:spPr>
        <p:txBody>
          <a:bodyPr wrap="square" lIns="91440" tIns="45720" rIns="91440" bIns="45720" rtlCol="0">
            <a:spAutoFit/>
          </a:bodyPr>
          <a:lstStyle/>
          <a:p>
            <a:pPr lvl="0" eaLnBrk="0" latinLnBrk="0" hangingPunct="0"/>
            <a:r>
              <a:rPr lang="zh-CN" altLang="en-US" sz="2400" dirty="0">
                <a:solidFill>
                  <a:srgbClr val="1B4367"/>
                </a:solidFill>
                <a:latin typeface="微软雅黑" panose="020B0503020204020204" pitchFamily="34" charset="-122"/>
                <a:ea typeface="微软雅黑" panose="020B0503020204020204" pitchFamily="34" charset="-122"/>
                <a:cs typeface="+mn-ea"/>
                <a:sym typeface="+mn-lt"/>
              </a:rPr>
              <a:t>基于多目标优化的人工神经网络结构设计</a:t>
            </a:r>
            <a:endParaRPr lang="en-US" altLang="zh-CN" sz="2400" dirty="0">
              <a:solidFill>
                <a:srgbClr val="1B4367"/>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887AA42F-22EB-40A3-A523-A100E6864CDC}"/>
              </a:ext>
            </a:extLst>
          </p:cNvPr>
          <p:cNvSpPr txBox="1"/>
          <p:nvPr/>
        </p:nvSpPr>
        <p:spPr>
          <a:xfrm>
            <a:off x="10662082" y="6276513"/>
            <a:ext cx="1091966" cy="369332"/>
          </a:xfrm>
          <a:prstGeom prst="rect">
            <a:avLst/>
          </a:prstGeom>
          <a:noFill/>
        </p:spPr>
        <p:txBody>
          <a:bodyPr wrap="none" rtlCol="0">
            <a:spAutoFit/>
          </a:bodyPr>
          <a:lstStyle/>
          <a:p>
            <a:r>
              <a:rPr lang="en-US" altLang="zh-CN" dirty="0"/>
              <a:t>2018/05</a:t>
            </a:r>
            <a:endParaRPr lang="zh-CN" altLang="en-US" dirty="0"/>
          </a:p>
        </p:txBody>
      </p:sp>
      <p:sp>
        <p:nvSpPr>
          <p:cNvPr id="3" name="文本框 2">
            <a:extLst>
              <a:ext uri="{FF2B5EF4-FFF2-40B4-BE49-F238E27FC236}">
                <a16:creationId xmlns:a16="http://schemas.microsoft.com/office/drawing/2014/main" id="{777995F6-01CF-4C4E-8CFC-B609F7F074DE}"/>
              </a:ext>
            </a:extLst>
          </p:cNvPr>
          <p:cNvSpPr txBox="1"/>
          <p:nvPr/>
        </p:nvSpPr>
        <p:spPr>
          <a:xfrm>
            <a:off x="4539346" y="4634144"/>
            <a:ext cx="2800767" cy="369332"/>
          </a:xfrm>
          <a:prstGeom prst="rect">
            <a:avLst/>
          </a:prstGeom>
          <a:noFill/>
        </p:spPr>
        <p:txBody>
          <a:bodyPr wrap="none" rtlCol="0">
            <a:spAutoFit/>
          </a:bodyPr>
          <a:lstStyle/>
          <a:p>
            <a:r>
              <a:rPr lang="zh-CN" altLang="en-US" dirty="0"/>
              <a:t>自动化学院自动化</a:t>
            </a:r>
            <a:r>
              <a:rPr lang="en-US" altLang="zh-CN" dirty="0"/>
              <a:t>1401</a:t>
            </a:r>
            <a:r>
              <a:rPr lang="zh-CN" altLang="en-US" dirty="0"/>
              <a:t>班</a:t>
            </a:r>
          </a:p>
        </p:txBody>
      </p:sp>
    </p:spTree>
    <p:extLst>
      <p:ext uri="{BB962C8B-B14F-4D97-AF65-F5344CB8AC3E}">
        <p14:creationId xmlns:p14="http://schemas.microsoft.com/office/powerpoint/2010/main" val="42313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神经网络的编码</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AD8B184-80DE-4B29-9987-C8131E586287}"/>
              </a:ext>
            </a:extLst>
          </p:cNvPr>
          <p:cNvSpPr txBox="1"/>
          <p:nvPr/>
        </p:nvSpPr>
        <p:spPr>
          <a:xfrm>
            <a:off x="1455056" y="1281373"/>
            <a:ext cx="9281888" cy="874407"/>
          </a:xfrm>
          <a:prstGeom prst="rect">
            <a:avLst/>
          </a:prstGeom>
          <a:noFill/>
        </p:spPr>
        <p:txBody>
          <a:bodyPr wrap="square" rtlCol="0">
            <a:spAutoFit/>
          </a:bodyPr>
          <a:lstStyle/>
          <a:p>
            <a:pPr indent="457200" algn="just">
              <a:lnSpc>
                <a:spcPct val="150000"/>
              </a:lnSpc>
            </a:pPr>
            <a:r>
              <a:rPr lang="zh-CN" altLang="en-US" dirty="0"/>
              <a:t>采用直接编码方法，直接对层数和每层的神经元数进行编码。直接编码的方式可以很容易的实现神经元的添加和删除操作，有益于神经网络结构的进化。</a:t>
            </a:r>
          </a:p>
        </p:txBody>
      </p:sp>
      <p:sp>
        <p:nvSpPr>
          <p:cNvPr id="6" name="Rectangle 17">
            <a:extLst>
              <a:ext uri="{FF2B5EF4-FFF2-40B4-BE49-F238E27FC236}">
                <a16:creationId xmlns:a16="http://schemas.microsoft.com/office/drawing/2014/main" id="{47A8754E-E7C0-4106-AC45-0EB69BAACDCC}"/>
              </a:ext>
            </a:extLst>
          </p:cNvPr>
          <p:cNvSpPr>
            <a:spLocks noChangeArrowheads="1"/>
          </p:cNvSpPr>
          <p:nvPr/>
        </p:nvSpPr>
        <p:spPr bwMode="auto">
          <a:xfrm>
            <a:off x="3600583" y="3333794"/>
            <a:ext cx="136776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1E87CD5-854C-4EB5-8355-EC19E305BDDC}"/>
              </a:ext>
            </a:extLst>
          </p:cNvPr>
          <p:cNvGraphicFramePr>
            <a:graphicFrameLocks noChangeAspect="1"/>
          </p:cNvGraphicFramePr>
          <p:nvPr>
            <p:extLst>
              <p:ext uri="{D42A27DB-BD31-4B8C-83A1-F6EECF244321}">
                <p14:modId xmlns:p14="http://schemas.microsoft.com/office/powerpoint/2010/main" val="1965133243"/>
              </p:ext>
            </p:extLst>
          </p:nvPr>
        </p:nvGraphicFramePr>
        <p:xfrm>
          <a:off x="1961741" y="2560596"/>
          <a:ext cx="9738344" cy="3429000"/>
        </p:xfrm>
        <a:graphic>
          <a:graphicData uri="http://schemas.openxmlformats.org/presentationml/2006/ole">
            <mc:AlternateContent xmlns:mc="http://schemas.openxmlformats.org/markup-compatibility/2006">
              <mc:Choice xmlns:v="urn:schemas-microsoft-com:vml" Requires="v">
                <p:oleObj spid="_x0000_s3101" name="Visio" r:id="rId4" imgW="15906839" imgH="5562442" progId="Visio.Drawing.15">
                  <p:embed/>
                </p:oleObj>
              </mc:Choice>
              <mc:Fallback>
                <p:oleObj name="Visio" r:id="rId4" imgW="15906839" imgH="5562442" progId="Visio.Drawing.15">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741" y="2560596"/>
                        <a:ext cx="9738344" cy="3429000"/>
                      </a:xfrm>
                      <a:prstGeom prst="rect">
                        <a:avLst/>
                      </a:prstGeom>
                      <a:noFill/>
                    </p:spPr>
                  </p:pic>
                </p:oleObj>
              </mc:Fallback>
            </mc:AlternateContent>
          </a:graphicData>
        </a:graphic>
      </p:graphicFrame>
    </p:spTree>
    <p:extLst>
      <p:ext uri="{BB962C8B-B14F-4D97-AF65-F5344CB8AC3E}">
        <p14:creationId xmlns:p14="http://schemas.microsoft.com/office/powerpoint/2010/main" val="55761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交叉</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3D69B9B-F36C-4933-8896-A0E9C4D2C13F}"/>
              </a:ext>
            </a:extLst>
          </p:cNvPr>
          <p:cNvSpPr txBox="1"/>
          <p:nvPr/>
        </p:nvSpPr>
        <p:spPr>
          <a:xfrm>
            <a:off x="759654" y="1631956"/>
            <a:ext cx="3012149" cy="2031325"/>
          </a:xfrm>
          <a:prstGeom prst="rect">
            <a:avLst/>
          </a:prstGeom>
          <a:noFill/>
        </p:spPr>
        <p:txBody>
          <a:bodyPr wrap="square" rtlCol="0">
            <a:spAutoFit/>
          </a:bodyPr>
          <a:lstStyle/>
          <a:p>
            <a:pPr algn="just"/>
            <a:r>
              <a:rPr lang="zh-CN" altLang="en-US" dirty="0"/>
              <a:t>由于编码的原因，在隐藏层数不同时会导致基因序列的长度不同。所以在交叉之前需要先进性“对齐”，然后采用</a:t>
            </a:r>
            <a:r>
              <a:rPr lang="en-US" altLang="zh-CN" dirty="0"/>
              <a:t>Position-based Crossover(PBX)</a:t>
            </a:r>
            <a:r>
              <a:rPr lang="zh-CN" altLang="en-US" dirty="0"/>
              <a:t>算子进行交叉。</a:t>
            </a:r>
          </a:p>
        </p:txBody>
      </p:sp>
      <p:grpSp>
        <p:nvGrpSpPr>
          <p:cNvPr id="17" name="组合 16">
            <a:extLst>
              <a:ext uri="{FF2B5EF4-FFF2-40B4-BE49-F238E27FC236}">
                <a16:creationId xmlns:a16="http://schemas.microsoft.com/office/drawing/2014/main" id="{66285D88-0F94-4216-A73F-3FCFEF28DA66}"/>
              </a:ext>
            </a:extLst>
          </p:cNvPr>
          <p:cNvGrpSpPr/>
          <p:nvPr/>
        </p:nvGrpSpPr>
        <p:grpSpPr>
          <a:xfrm>
            <a:off x="478048" y="4903127"/>
            <a:ext cx="3389277" cy="970673"/>
            <a:chOff x="654217" y="4465134"/>
            <a:chExt cx="3389277" cy="970673"/>
          </a:xfrm>
        </p:grpSpPr>
        <p:sp>
          <p:nvSpPr>
            <p:cNvPr id="15" name="文本框 14">
              <a:extLst>
                <a:ext uri="{FF2B5EF4-FFF2-40B4-BE49-F238E27FC236}">
                  <a16:creationId xmlns:a16="http://schemas.microsoft.com/office/drawing/2014/main" id="{FEAFA73F-4FB0-4B14-85E8-A0A441AA3C9B}"/>
                </a:ext>
              </a:extLst>
            </p:cNvPr>
            <p:cNvSpPr txBox="1"/>
            <p:nvPr/>
          </p:nvSpPr>
          <p:spPr>
            <a:xfrm>
              <a:off x="654217" y="4465134"/>
              <a:ext cx="3389277" cy="523220"/>
            </a:xfrm>
            <a:prstGeom prst="rect">
              <a:avLst/>
            </a:prstGeom>
            <a:noFill/>
          </p:spPr>
          <p:txBody>
            <a:bodyPr wrap="square" rtlCol="0">
              <a:spAutoFit/>
            </a:bodyPr>
            <a:lstStyle/>
            <a:p>
              <a:r>
                <a:rPr lang="zh-CN" altLang="en-US" sz="1400" dirty="0"/>
                <a:t>将两个父代交换位置，生成过程完全相同。本例中另一个子代为：</a:t>
              </a:r>
            </a:p>
          </p:txBody>
        </p:sp>
        <p:pic>
          <p:nvPicPr>
            <p:cNvPr id="16" name="图片 15">
              <a:extLst>
                <a:ext uri="{FF2B5EF4-FFF2-40B4-BE49-F238E27FC236}">
                  <a16:creationId xmlns:a16="http://schemas.microsoft.com/office/drawing/2014/main" id="{48EB9690-58AA-4542-B888-96F7C12CD82D}"/>
                </a:ext>
              </a:extLst>
            </p:cNvPr>
            <p:cNvPicPr>
              <a:picLocks noChangeAspect="1"/>
            </p:cNvPicPr>
            <p:nvPr/>
          </p:nvPicPr>
          <p:blipFill>
            <a:blip r:embed="rId3"/>
            <a:stretch>
              <a:fillRect/>
            </a:stretch>
          </p:blipFill>
          <p:spPr>
            <a:xfrm>
              <a:off x="683455" y="5062674"/>
              <a:ext cx="2986350" cy="373133"/>
            </a:xfrm>
            <a:prstGeom prst="rect">
              <a:avLst/>
            </a:prstGeom>
          </p:spPr>
        </p:pic>
      </p:grpSp>
      <p:grpSp>
        <p:nvGrpSpPr>
          <p:cNvPr id="24" name="组合 23">
            <a:extLst>
              <a:ext uri="{FF2B5EF4-FFF2-40B4-BE49-F238E27FC236}">
                <a16:creationId xmlns:a16="http://schemas.microsoft.com/office/drawing/2014/main" id="{F1C1BFE7-4EEF-47C4-87AA-8E4F7A7D765D}"/>
              </a:ext>
            </a:extLst>
          </p:cNvPr>
          <p:cNvGrpSpPr/>
          <p:nvPr/>
        </p:nvGrpSpPr>
        <p:grpSpPr>
          <a:xfrm>
            <a:off x="4650850" y="528278"/>
            <a:ext cx="6359217" cy="5801444"/>
            <a:chOff x="4431775" y="432097"/>
            <a:chExt cx="6359217" cy="5801444"/>
          </a:xfrm>
        </p:grpSpPr>
        <p:grpSp>
          <p:nvGrpSpPr>
            <p:cNvPr id="12" name="组合 11">
              <a:extLst>
                <a:ext uri="{FF2B5EF4-FFF2-40B4-BE49-F238E27FC236}">
                  <a16:creationId xmlns:a16="http://schemas.microsoft.com/office/drawing/2014/main" id="{D12FEE9E-2537-4E75-B75C-F6B895F6D4BF}"/>
                </a:ext>
              </a:extLst>
            </p:cNvPr>
            <p:cNvGrpSpPr/>
            <p:nvPr/>
          </p:nvGrpSpPr>
          <p:grpSpPr>
            <a:xfrm>
              <a:off x="4431775" y="2171964"/>
              <a:ext cx="5750292" cy="1098735"/>
              <a:chOff x="4502091" y="2256814"/>
              <a:chExt cx="5750292" cy="1098735"/>
            </a:xfrm>
          </p:grpSpPr>
          <p:sp>
            <p:nvSpPr>
              <p:cNvPr id="5" name="文本框 4">
                <a:extLst>
                  <a:ext uri="{FF2B5EF4-FFF2-40B4-BE49-F238E27FC236}">
                    <a16:creationId xmlns:a16="http://schemas.microsoft.com/office/drawing/2014/main" id="{D06A898C-70FA-489A-BFB6-0CCA997B9B8E}"/>
                  </a:ext>
                </a:extLst>
              </p:cNvPr>
              <p:cNvSpPr txBox="1"/>
              <p:nvPr/>
            </p:nvSpPr>
            <p:spPr>
              <a:xfrm>
                <a:off x="4502091" y="2256814"/>
                <a:ext cx="5750292" cy="307777"/>
              </a:xfrm>
              <a:prstGeom prst="rect">
                <a:avLst/>
              </a:prstGeom>
              <a:noFill/>
            </p:spPr>
            <p:txBody>
              <a:bodyPr wrap="none" rtlCol="0">
                <a:spAutoFit/>
              </a:bodyPr>
              <a:lstStyle/>
              <a:p>
                <a:r>
                  <a:rPr lang="zh-CN" altLang="en-US" sz="1400" dirty="0"/>
                  <a:t>第二步，随机选择一对染色体（父代）中的几个基因，位置可不连续：</a:t>
                </a:r>
              </a:p>
            </p:txBody>
          </p:sp>
          <p:pic>
            <p:nvPicPr>
              <p:cNvPr id="6" name="图片 5">
                <a:extLst>
                  <a:ext uri="{FF2B5EF4-FFF2-40B4-BE49-F238E27FC236}">
                    <a16:creationId xmlns:a16="http://schemas.microsoft.com/office/drawing/2014/main" id="{66087F9B-193A-48BC-B9EC-8700C7E66C27}"/>
                  </a:ext>
                </a:extLst>
              </p:cNvPr>
              <p:cNvPicPr>
                <a:picLocks noChangeAspect="1"/>
              </p:cNvPicPr>
              <p:nvPr/>
            </p:nvPicPr>
            <p:blipFill>
              <a:blip r:embed="rId4"/>
              <a:stretch>
                <a:fillRect/>
              </a:stretch>
            </p:blipFill>
            <p:spPr>
              <a:xfrm>
                <a:off x="5192667" y="2647882"/>
                <a:ext cx="3012150" cy="707667"/>
              </a:xfrm>
              <a:prstGeom prst="rect">
                <a:avLst/>
              </a:prstGeom>
            </p:spPr>
          </p:pic>
        </p:grpSp>
        <p:grpSp>
          <p:nvGrpSpPr>
            <p:cNvPr id="13" name="组合 12">
              <a:extLst>
                <a:ext uri="{FF2B5EF4-FFF2-40B4-BE49-F238E27FC236}">
                  <a16:creationId xmlns:a16="http://schemas.microsoft.com/office/drawing/2014/main" id="{D5716EF2-1139-4D1D-9900-8571D652A7C0}"/>
                </a:ext>
              </a:extLst>
            </p:cNvPr>
            <p:cNvGrpSpPr/>
            <p:nvPr/>
          </p:nvGrpSpPr>
          <p:grpSpPr>
            <a:xfrm>
              <a:off x="4502091" y="3689169"/>
              <a:ext cx="5929828" cy="802854"/>
              <a:chOff x="4502091" y="3779224"/>
              <a:chExt cx="5929828" cy="802854"/>
            </a:xfrm>
          </p:grpSpPr>
          <p:sp>
            <p:nvSpPr>
              <p:cNvPr id="9" name="文本框 8">
                <a:extLst>
                  <a:ext uri="{FF2B5EF4-FFF2-40B4-BE49-F238E27FC236}">
                    <a16:creationId xmlns:a16="http://schemas.microsoft.com/office/drawing/2014/main" id="{9FED9436-48CE-47FA-98D9-EA19EF68C66D}"/>
                  </a:ext>
                </a:extLst>
              </p:cNvPr>
              <p:cNvSpPr txBox="1"/>
              <p:nvPr/>
            </p:nvSpPr>
            <p:spPr>
              <a:xfrm>
                <a:off x="4502091" y="3779224"/>
                <a:ext cx="5929828" cy="307777"/>
              </a:xfrm>
              <a:prstGeom prst="rect">
                <a:avLst/>
              </a:prstGeom>
              <a:noFill/>
            </p:spPr>
            <p:txBody>
              <a:bodyPr wrap="none" rtlCol="0">
                <a:spAutoFit/>
              </a:bodyPr>
              <a:lstStyle/>
              <a:p>
                <a:r>
                  <a:rPr lang="zh-CN" altLang="en-US" sz="1400" dirty="0"/>
                  <a:t>第三步，生成一个子代，并保证子代中被选中的基因的位置和父代相同：</a:t>
                </a:r>
              </a:p>
            </p:txBody>
          </p:sp>
          <p:pic>
            <p:nvPicPr>
              <p:cNvPr id="7" name="图片 6">
                <a:extLst>
                  <a:ext uri="{FF2B5EF4-FFF2-40B4-BE49-F238E27FC236}">
                    <a16:creationId xmlns:a16="http://schemas.microsoft.com/office/drawing/2014/main" id="{A84BAABF-D401-4C46-9E0B-0BA26B7C2F2F}"/>
                  </a:ext>
                </a:extLst>
              </p:cNvPr>
              <p:cNvPicPr>
                <a:picLocks noChangeAspect="1"/>
              </p:cNvPicPr>
              <p:nvPr/>
            </p:nvPicPr>
            <p:blipFill>
              <a:blip r:embed="rId5"/>
              <a:stretch>
                <a:fillRect/>
              </a:stretch>
            </p:blipFill>
            <p:spPr>
              <a:xfrm>
                <a:off x="5075221" y="4208945"/>
                <a:ext cx="3063750" cy="373133"/>
              </a:xfrm>
              <a:prstGeom prst="rect">
                <a:avLst/>
              </a:prstGeom>
            </p:spPr>
          </p:pic>
        </p:grpSp>
        <p:grpSp>
          <p:nvGrpSpPr>
            <p:cNvPr id="14" name="组合 13">
              <a:extLst>
                <a:ext uri="{FF2B5EF4-FFF2-40B4-BE49-F238E27FC236}">
                  <a16:creationId xmlns:a16="http://schemas.microsoft.com/office/drawing/2014/main" id="{6D5C8EEF-32F2-4193-8B69-EFFE94228820}"/>
                </a:ext>
              </a:extLst>
            </p:cNvPr>
            <p:cNvGrpSpPr/>
            <p:nvPr/>
          </p:nvGrpSpPr>
          <p:grpSpPr>
            <a:xfrm>
              <a:off x="4502091" y="4835416"/>
              <a:ext cx="6288901" cy="1398125"/>
              <a:chOff x="4502091" y="4961251"/>
              <a:chExt cx="6288901" cy="1398125"/>
            </a:xfrm>
          </p:grpSpPr>
          <p:sp>
            <p:nvSpPr>
              <p:cNvPr id="11" name="文本框 10">
                <a:extLst>
                  <a:ext uri="{FF2B5EF4-FFF2-40B4-BE49-F238E27FC236}">
                    <a16:creationId xmlns:a16="http://schemas.microsoft.com/office/drawing/2014/main" id="{255DAD6C-636C-4EE5-90D7-3BA996AC4029}"/>
                  </a:ext>
                </a:extLst>
              </p:cNvPr>
              <p:cNvSpPr txBox="1"/>
              <p:nvPr/>
            </p:nvSpPr>
            <p:spPr>
              <a:xfrm>
                <a:off x="4502091" y="4961251"/>
                <a:ext cx="6288901" cy="307777"/>
              </a:xfrm>
              <a:prstGeom prst="rect">
                <a:avLst/>
              </a:prstGeom>
              <a:noFill/>
            </p:spPr>
            <p:txBody>
              <a:bodyPr wrap="none" rtlCol="0">
                <a:spAutoFit/>
              </a:bodyPr>
              <a:lstStyle/>
              <a:p>
                <a:r>
                  <a:rPr lang="zh-CN" altLang="en-US" sz="1400" dirty="0"/>
                  <a:t>第四步，将另一个父代基因序列中对应位置的基因填入上一步生成的子代中：</a:t>
                </a:r>
              </a:p>
            </p:txBody>
          </p:sp>
          <p:pic>
            <p:nvPicPr>
              <p:cNvPr id="8" name="图片 7">
                <a:extLst>
                  <a:ext uri="{FF2B5EF4-FFF2-40B4-BE49-F238E27FC236}">
                    <a16:creationId xmlns:a16="http://schemas.microsoft.com/office/drawing/2014/main" id="{AEB4A191-A0FC-46F6-99D7-86A362FFFB41}"/>
                  </a:ext>
                </a:extLst>
              </p:cNvPr>
              <p:cNvPicPr>
                <a:picLocks noChangeAspect="1"/>
              </p:cNvPicPr>
              <p:nvPr/>
            </p:nvPicPr>
            <p:blipFill>
              <a:blip r:embed="rId6"/>
              <a:stretch>
                <a:fillRect/>
              </a:stretch>
            </p:blipFill>
            <p:spPr>
              <a:xfrm>
                <a:off x="5075221" y="5375076"/>
                <a:ext cx="3063750" cy="984300"/>
              </a:xfrm>
              <a:prstGeom prst="rect">
                <a:avLst/>
              </a:prstGeom>
            </p:spPr>
          </p:pic>
        </p:grpSp>
        <p:grpSp>
          <p:nvGrpSpPr>
            <p:cNvPr id="23" name="组合 22">
              <a:extLst>
                <a:ext uri="{FF2B5EF4-FFF2-40B4-BE49-F238E27FC236}">
                  <a16:creationId xmlns:a16="http://schemas.microsoft.com/office/drawing/2014/main" id="{D278308A-A2B2-4C59-8F7C-251365781A22}"/>
                </a:ext>
              </a:extLst>
            </p:cNvPr>
            <p:cNvGrpSpPr/>
            <p:nvPr/>
          </p:nvGrpSpPr>
          <p:grpSpPr>
            <a:xfrm>
              <a:off x="4431775" y="432097"/>
              <a:ext cx="2826275" cy="1523528"/>
              <a:chOff x="4431775" y="413047"/>
              <a:chExt cx="2826275" cy="1523528"/>
            </a:xfrm>
          </p:grpSpPr>
          <p:sp>
            <p:nvSpPr>
              <p:cNvPr id="3" name="文本框 2">
                <a:extLst>
                  <a:ext uri="{FF2B5EF4-FFF2-40B4-BE49-F238E27FC236}">
                    <a16:creationId xmlns:a16="http://schemas.microsoft.com/office/drawing/2014/main" id="{9A7175F9-94CD-4B40-9263-3FCEF279E031}"/>
                  </a:ext>
                </a:extLst>
              </p:cNvPr>
              <p:cNvSpPr txBox="1"/>
              <p:nvPr/>
            </p:nvSpPr>
            <p:spPr>
              <a:xfrm>
                <a:off x="4431775" y="413047"/>
                <a:ext cx="2339102" cy="307777"/>
              </a:xfrm>
              <a:prstGeom prst="rect">
                <a:avLst/>
              </a:prstGeom>
              <a:noFill/>
            </p:spPr>
            <p:txBody>
              <a:bodyPr wrap="none" rtlCol="0">
                <a:spAutoFit/>
              </a:bodyPr>
              <a:lstStyle/>
              <a:p>
                <a:r>
                  <a:rPr lang="zh-CN" altLang="en-US" sz="1400" dirty="0"/>
                  <a:t>第一步，扩展为固定长度：</a:t>
                </a:r>
              </a:p>
            </p:txBody>
          </p:sp>
          <p:pic>
            <p:nvPicPr>
              <p:cNvPr id="22" name="图片 21">
                <a:extLst>
                  <a:ext uri="{FF2B5EF4-FFF2-40B4-BE49-F238E27FC236}">
                    <a16:creationId xmlns:a16="http://schemas.microsoft.com/office/drawing/2014/main" id="{6B1242BF-0555-414B-BBE1-7A0B81D23CF9}"/>
                  </a:ext>
                </a:extLst>
              </p:cNvPr>
              <p:cNvPicPr>
                <a:picLocks noChangeAspect="1"/>
              </p:cNvPicPr>
              <p:nvPr/>
            </p:nvPicPr>
            <p:blipFill>
              <a:blip r:embed="rId7"/>
              <a:stretch>
                <a:fillRect/>
              </a:stretch>
            </p:blipFill>
            <p:spPr>
              <a:xfrm>
                <a:off x="5075221" y="741837"/>
                <a:ext cx="2182829" cy="1194738"/>
              </a:xfrm>
              <a:prstGeom prst="rect">
                <a:avLst/>
              </a:prstGeom>
            </p:spPr>
          </p:pic>
        </p:grpSp>
      </p:grpSp>
    </p:spTree>
    <p:extLst>
      <p:ext uri="{BB962C8B-B14F-4D97-AF65-F5344CB8AC3E}">
        <p14:creationId xmlns:p14="http://schemas.microsoft.com/office/powerpoint/2010/main" val="280641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交叉</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6C815967-6785-4552-9C08-15808D9DE8FD}"/>
              </a:ext>
            </a:extLst>
          </p:cNvPr>
          <p:cNvPicPr>
            <a:picLocks noChangeAspect="1"/>
          </p:cNvPicPr>
          <p:nvPr/>
        </p:nvPicPr>
        <p:blipFill>
          <a:blip r:embed="rId3"/>
          <a:stretch>
            <a:fillRect/>
          </a:stretch>
        </p:blipFill>
        <p:spPr>
          <a:xfrm>
            <a:off x="1295400" y="1987439"/>
            <a:ext cx="3979800" cy="2883122"/>
          </a:xfrm>
          <a:prstGeom prst="rect">
            <a:avLst/>
          </a:prstGeom>
        </p:spPr>
      </p:pic>
      <p:pic>
        <p:nvPicPr>
          <p:cNvPr id="18" name="图片 17">
            <a:extLst>
              <a:ext uri="{FF2B5EF4-FFF2-40B4-BE49-F238E27FC236}">
                <a16:creationId xmlns:a16="http://schemas.microsoft.com/office/drawing/2014/main" id="{8F32382E-2FF3-4408-9B3E-ADD36CB13273}"/>
              </a:ext>
            </a:extLst>
          </p:cNvPr>
          <p:cNvPicPr>
            <a:picLocks noChangeAspect="1"/>
          </p:cNvPicPr>
          <p:nvPr/>
        </p:nvPicPr>
        <p:blipFill>
          <a:blip r:embed="rId4"/>
          <a:stretch>
            <a:fillRect/>
          </a:stretch>
        </p:blipFill>
        <p:spPr>
          <a:xfrm>
            <a:off x="6916800" y="1987439"/>
            <a:ext cx="3979800" cy="2883122"/>
          </a:xfrm>
          <a:prstGeom prst="rect">
            <a:avLst/>
          </a:prstGeom>
        </p:spPr>
      </p:pic>
    </p:spTree>
    <p:extLst>
      <p:ext uri="{BB962C8B-B14F-4D97-AF65-F5344CB8AC3E}">
        <p14:creationId xmlns:p14="http://schemas.microsoft.com/office/powerpoint/2010/main" val="408271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变异</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465B6E8-2284-4CDD-A012-EFAB277C7488}"/>
              </a:ext>
            </a:extLst>
          </p:cNvPr>
          <p:cNvSpPr txBox="1"/>
          <p:nvPr/>
        </p:nvSpPr>
        <p:spPr>
          <a:xfrm>
            <a:off x="1874172" y="1753316"/>
            <a:ext cx="8443655" cy="3351367"/>
          </a:xfrm>
          <a:prstGeom prst="rect">
            <a:avLst/>
          </a:prstGeom>
          <a:noFill/>
        </p:spPr>
        <p:txBody>
          <a:bodyPr wrap="square" rtlCol="0">
            <a:spAutoFit/>
          </a:bodyPr>
          <a:lstStyle/>
          <a:p>
            <a:pPr indent="457200" algn="just">
              <a:lnSpc>
                <a:spcPct val="150000"/>
              </a:lnSpc>
            </a:pPr>
            <a:r>
              <a:rPr lang="zh-CN" altLang="en-US" dirty="0">
                <a:latin typeface="+mn-ea"/>
              </a:rPr>
              <a:t>影响遗传算法性能的因素很多，其中变异算子在扮演着非常重要的作用。在进化前期，群体中个体之间的差异较大，所以选择操作和交叉操作起着指导性的作用。但是到了进化的后期，个体之间的差异已经变得相对较小，此时选择操作和交叉操作起到的作用就会减小，因此变异操作就变得非常重要。所以变异算子设计的好坏直接关系到算法的性能。</a:t>
            </a:r>
            <a:endParaRPr lang="en-US" altLang="zh-CN" dirty="0">
              <a:latin typeface="+mn-ea"/>
            </a:endParaRPr>
          </a:p>
          <a:p>
            <a:pPr indent="457200" algn="just">
              <a:lnSpc>
                <a:spcPct val="150000"/>
              </a:lnSpc>
            </a:pPr>
            <a:r>
              <a:rPr lang="zh-CN" altLang="en-US" dirty="0">
                <a:latin typeface="+mn-ea"/>
              </a:rPr>
              <a:t>采用自适应的变异率和变异量。前期个体差异较大采用较大的变异率和变异量，使种群的具有良好的多样性，降低发生早熟的可能性。后期个体之间差异减小则采用较小的变异率和变异量，在相对较小的范围进行搜索，已找到最优解。</a:t>
            </a:r>
            <a:endParaRPr lang="en-US" altLang="zh-CN" dirty="0">
              <a:latin typeface="+mn-ea"/>
            </a:endParaRPr>
          </a:p>
        </p:txBody>
      </p:sp>
    </p:spTree>
    <p:extLst>
      <p:ext uri="{BB962C8B-B14F-4D97-AF65-F5344CB8AC3E}">
        <p14:creationId xmlns:p14="http://schemas.microsoft.com/office/powerpoint/2010/main" val="321531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变异</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F90C7CEB-5E8F-406B-B959-D344A8BD0928}"/>
                  </a:ext>
                </a:extLst>
              </p:cNvPr>
              <p:cNvSpPr/>
              <p:nvPr/>
            </p:nvSpPr>
            <p:spPr>
              <a:xfrm>
                <a:off x="1883568" y="1252264"/>
                <a:ext cx="8424863" cy="871392"/>
              </a:xfrm>
              <a:prstGeom prst="rect">
                <a:avLst/>
              </a:prstGeom>
            </p:spPr>
            <p:txBody>
              <a:bodyPr wrap="square">
                <a:spAutoFit/>
              </a:bodyPr>
              <a:lstStyle/>
              <a:p>
                <a:pPr>
                  <a:lnSpc>
                    <a:spcPct val="150000"/>
                  </a:lnSpc>
                </a:pPr>
                <a:r>
                  <a:rPr lang="zh-CN" altLang="zh-CN" b="1" dirty="0">
                    <a:latin typeface="Times New Roman" panose="02020603050405020304" pitchFamily="18" charset="0"/>
                    <a:ea typeface="宋体" panose="02010600030101010101" pitchFamily="2" charset="-122"/>
                    <a:cs typeface="Times New Roman" panose="02020603050405020304" pitchFamily="18" charset="0"/>
                  </a:rPr>
                  <a:t>变异率：</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d>
                    <m:r>
                      <a:rPr lang="en-US" altLang="zh-CN" i="1">
                        <a:latin typeface="Cambria Math" panose="02040503050406030204" pitchFamily="18" charset="0"/>
                        <a:ea typeface="宋体" panose="02010600030101010101" pitchFamily="2" charset="-122"/>
                        <a:cs typeface="Times New Roman" panose="02020603050405020304" pitchFamily="18" charset="0"/>
                      </a:rPr>
                      <m:t> = </m:t>
                    </m:r>
                    <m:f>
                      <m:fPr>
                        <m:type m:val="lin"/>
                        <m:ctrlPr>
                          <a:rPr lang="zh-CN" altLang="zh-CN" i="1">
                            <a:effectLst/>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 + </m:t>
                            </m:r>
                            <m:r>
                              <a:rPr lang="en-US" altLang="zh-CN" i="1">
                                <a:latin typeface="Cambria Math" panose="02040503050406030204" pitchFamily="18" charset="0"/>
                                <a:ea typeface="宋体" panose="02010600030101010101" pitchFamily="2" charset="-122"/>
                                <a:cs typeface="Times New Roman" panose="02020603050405020304" pitchFamily="18" charset="0"/>
                              </a:rPr>
                              <m:t>𝑡</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𝑐𝑜𝑓</m:t>
                            </m:r>
                          </m:e>
                        </m:d>
                      </m:den>
                    </m:f>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latin typeface="Times New Roman" panose="02020603050405020304" pitchFamily="18" charset="0"/>
                    <a:ea typeface="宋体" panose="02010600030101010101" pitchFamily="2" charset="-122"/>
                  </a:rPr>
                  <a:t>t</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为进化的代数，</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𝑐𝑜𝑓</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是一个常数，用来控制变异率的变化快慢。</a:t>
                </a:r>
                <a:endParaRPr lang="zh-CN" altLang="en-US" dirty="0"/>
              </a:p>
            </p:txBody>
          </p:sp>
        </mc:Choice>
        <mc:Fallback>
          <p:sp>
            <p:nvSpPr>
              <p:cNvPr id="3" name="矩形 2">
                <a:extLst>
                  <a:ext uri="{FF2B5EF4-FFF2-40B4-BE49-F238E27FC236}">
                    <a16:creationId xmlns:a16="http://schemas.microsoft.com/office/drawing/2014/main" id="{F90C7CEB-5E8F-406B-B959-D344A8BD0928}"/>
                  </a:ext>
                </a:extLst>
              </p:cNvPr>
              <p:cNvSpPr>
                <a:spLocks noRot="1" noChangeAspect="1" noMove="1" noResize="1" noEditPoints="1" noAdjustHandles="1" noChangeArrowheads="1" noChangeShapeType="1" noTextEdit="1"/>
              </p:cNvSpPr>
              <p:nvPr/>
            </p:nvSpPr>
            <p:spPr>
              <a:xfrm>
                <a:off x="1883568" y="1252264"/>
                <a:ext cx="8424863" cy="871392"/>
              </a:xfrm>
              <a:prstGeom prst="rect">
                <a:avLst/>
              </a:prstGeom>
              <a:blipFill>
                <a:blip r:embed="rId4"/>
                <a:stretch>
                  <a:fillRect l="-651" t="-38462" b="-28671"/>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D4FC9F90-F325-4422-8CBE-476E31E41954}"/>
              </a:ext>
            </a:extLst>
          </p:cNvPr>
          <p:cNvGrpSpPr/>
          <p:nvPr/>
        </p:nvGrpSpPr>
        <p:grpSpPr>
          <a:xfrm>
            <a:off x="2529843" y="2598865"/>
            <a:ext cx="7132311" cy="2902817"/>
            <a:chOff x="2437447" y="2136593"/>
            <a:chExt cx="7132311" cy="2902817"/>
          </a:xfrm>
        </p:grpSpPr>
        <p:pic>
          <p:nvPicPr>
            <p:cNvPr id="9" name="图片 8">
              <a:extLst>
                <a:ext uri="{FF2B5EF4-FFF2-40B4-BE49-F238E27FC236}">
                  <a16:creationId xmlns:a16="http://schemas.microsoft.com/office/drawing/2014/main" id="{EE7FFE32-9609-493E-8A2C-5260F21D8227}"/>
                </a:ext>
              </a:extLst>
            </p:cNvPr>
            <p:cNvPicPr/>
            <p:nvPr/>
          </p:nvPicPr>
          <p:blipFill rotWithShape="1">
            <a:blip r:embed="rId5">
              <a:extLst>
                <a:ext uri="{28A0092B-C50C-407E-A947-70E740481C1C}">
                  <a14:useLocalDpi xmlns:a14="http://schemas.microsoft.com/office/drawing/2010/main" val="0"/>
                </a:ext>
              </a:extLst>
            </a:blip>
            <a:srcRect l="6823" r="6622"/>
            <a:stretch/>
          </p:blipFill>
          <p:spPr bwMode="auto">
            <a:xfrm>
              <a:off x="2437447" y="2136593"/>
              <a:ext cx="6821806" cy="2454458"/>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2CEF658B-BC9B-4523-BA0B-4F2742386BF5}"/>
                    </a:ext>
                  </a:extLst>
                </p:cNvPr>
                <p:cNvSpPr/>
                <p:nvPr/>
              </p:nvSpPr>
              <p:spPr>
                <a:xfrm>
                  <a:off x="2622239" y="4670078"/>
                  <a:ext cx="6947519" cy="369332"/>
                </a:xfrm>
                <a:prstGeom prst="rect">
                  <a:avLst/>
                </a:prstGeom>
              </p:spPr>
              <p:txBody>
                <a:bodyPr wrap="square">
                  <a:spAutoFit/>
                </a:bodyPr>
                <a:lstStyle/>
                <a:p>
                  <a:pPr algn="ctr"/>
                  <a:r>
                    <a:rPr lang="zh-CN" altLang="zh-CN" dirty="0">
                      <a:latin typeface="Times New Roman" panose="02020603050405020304" pitchFamily="18" charset="0"/>
                      <a:ea typeface="宋体" panose="02010600030101010101" pitchFamily="2" charset="-122"/>
                      <a:cs typeface="Times New Roman" panose="02020603050405020304" pitchFamily="18" charset="0"/>
                    </a:rPr>
                    <a:t>不同</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𝑐𝑜𝑓</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值下的变异率变化，从上到下</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𝑐𝑜𝑓</m:t>
                      </m:r>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值依次为</a:t>
                  </a:r>
                  <a:r>
                    <a:rPr lang="en-US" altLang="zh-CN" dirty="0">
                      <a:latin typeface="Times New Roman" panose="02020603050405020304" pitchFamily="18" charset="0"/>
                      <a:ea typeface="宋体" panose="02010600030101010101" pitchFamily="2" charset="-122"/>
                    </a:rPr>
                    <a:t>0.1</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0.2</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0.5</a:t>
                  </a:r>
                  <a:endParaRPr lang="zh-CN" altLang="en-US" dirty="0"/>
                </a:p>
              </p:txBody>
            </p:sp>
          </mc:Choice>
          <mc:Fallback>
            <p:sp>
              <p:nvSpPr>
                <p:cNvPr id="7" name="矩形 6">
                  <a:extLst>
                    <a:ext uri="{FF2B5EF4-FFF2-40B4-BE49-F238E27FC236}">
                      <a16:creationId xmlns:a16="http://schemas.microsoft.com/office/drawing/2014/main" id="{2CEF658B-BC9B-4523-BA0B-4F2742386BF5}"/>
                    </a:ext>
                  </a:extLst>
                </p:cNvPr>
                <p:cNvSpPr>
                  <a:spLocks noRot="1" noChangeAspect="1" noMove="1" noResize="1" noEditPoints="1" noAdjustHandles="1" noChangeArrowheads="1" noChangeShapeType="1" noTextEdit="1"/>
                </p:cNvSpPr>
                <p:nvPr/>
              </p:nvSpPr>
              <p:spPr>
                <a:xfrm>
                  <a:off x="2622239" y="4670078"/>
                  <a:ext cx="6947519" cy="369332"/>
                </a:xfrm>
                <a:prstGeom prst="rect">
                  <a:avLst/>
                </a:prstGeom>
                <a:blipFill>
                  <a:blip r:embed="rId6"/>
                  <a:stretch>
                    <a:fillRect t="-13115" b="-2623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7137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变异</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05AFBDDE-5180-4F36-A8BE-AC3946026CA8}"/>
                  </a:ext>
                </a:extLst>
              </p:cNvPr>
              <p:cNvSpPr/>
              <p:nvPr/>
            </p:nvSpPr>
            <p:spPr>
              <a:xfrm>
                <a:off x="1352810" y="1111137"/>
                <a:ext cx="8638915" cy="1339726"/>
              </a:xfrm>
              <a:prstGeom prst="rect">
                <a:avLst/>
              </a:prstGeom>
            </p:spPr>
            <p:txBody>
              <a:bodyPr wrap="square">
                <a:spAutoFit/>
              </a:bodyPr>
              <a:lstStyle/>
              <a:p>
                <a:pPr indent="304800" algn="just">
                  <a:lnSpc>
                    <a:spcPct val="150000"/>
                  </a:lnSpc>
                  <a:spcAft>
                    <a:spcPts val="0"/>
                  </a:spcAft>
                </a:pPr>
                <a:r>
                  <a:rPr lang="zh-CN" altLang="zh-CN" b="1" dirty="0">
                    <a:latin typeface="Times New Roman" panose="02020603050405020304" pitchFamily="18" charset="0"/>
                    <a:ea typeface="宋体" panose="02010600030101010101" pitchFamily="2" charset="-122"/>
                  </a:rPr>
                  <a:t>最大变异量：</a:t>
                </a:r>
                <a14:m>
                  <m:oMath xmlns:m="http://schemas.openxmlformats.org/officeDocument/2006/math">
                    <m:r>
                      <a:rPr lang="en-US" altLang="zh-CN" i="1">
                        <a:latin typeface="Cambria Math" panose="02040503050406030204" pitchFamily="18" charset="0"/>
                        <a:ea typeface="宋体" panose="02010600030101010101" pitchFamily="2" charset="-122"/>
                      </a:rPr>
                      <m:t>𝑉</m:t>
                    </m:r>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rPr>
                          <m:t>𝑡</m:t>
                        </m:r>
                      </m:e>
                    </m:d>
                    <m:r>
                      <a:rPr lang="en-US" altLang="zh-CN" i="1">
                        <a:latin typeface="Cambria Math" panose="02040503050406030204" pitchFamily="18" charset="0"/>
                        <a:ea typeface="宋体" panose="02010600030101010101" pitchFamily="2" charset="-122"/>
                      </a:rPr>
                      <m:t> =</m:t>
                    </m:r>
                    <m:func>
                      <m:funcPr>
                        <m:ctrlPr>
                          <a:rPr lang="zh-CN"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宋体" panose="02010600030101010101" pitchFamily="2" charset="-122"/>
                          </a:rPr>
                          <m:t>max</m:t>
                        </m:r>
                      </m:fName>
                      <m:e>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rPr>
                              <m:t>1,</m:t>
                            </m:r>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rPr>
                                  <m:t>𝑀</m:t>
                                </m:r>
                                <m:r>
                                  <a:rPr lang="en-US" altLang="zh-CN" i="1">
                                    <a:latin typeface="Cambria Math" panose="02040503050406030204" pitchFamily="18" charset="0"/>
                                    <a:ea typeface="宋体" panose="02010600030101010101" pitchFamily="2" charset="-122"/>
                                  </a:rPr>
                                  <m:t> − </m:t>
                                </m:r>
                                <m:r>
                                  <m:rPr>
                                    <m:sty m:val="p"/>
                                  </m:rPr>
                                  <a:rPr lang="en-US" altLang="zh-CN">
                                    <a:latin typeface="Cambria Math" panose="02040503050406030204" pitchFamily="18" charset="0"/>
                                    <a:ea typeface="宋体" panose="02010600030101010101" pitchFamily="2" charset="-122"/>
                                  </a:rPr>
                                  <m:t>lg</m:t>
                                </m:r>
                                <m:r>
                                  <a:rPr lang="en-US" altLang="zh-CN">
                                    <a:latin typeface="Cambria Math" panose="02040503050406030204" pitchFamily="18" charset="0"/>
                                    <a:ea typeface="宋体" panose="02010600030101010101" pitchFamily="2" charset="-122"/>
                                  </a:rPr>
                                  <m:t>⁡</m:t>
                                </m:r>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rPr>
                                      <m:t>𝑡</m:t>
                                    </m:r>
                                    <m:r>
                                      <a:rPr lang="en-US" altLang="zh-CN" i="1">
                                        <a:latin typeface="Cambria Math" panose="02040503050406030204" pitchFamily="18" charset="0"/>
                                        <a:ea typeface="宋体" panose="02010600030101010101" pitchFamily="2" charset="-122"/>
                                      </a:rPr>
                                      <m:t> + 1</m:t>
                                    </m:r>
                                  </m:e>
                                </m:d>
                                <m:r>
                                  <a:rPr lang="en-US" altLang="zh-CN" i="1">
                                    <a:latin typeface="Cambria Math" panose="02040503050406030204" pitchFamily="18" charset="0"/>
                                    <a:ea typeface="宋体" panose="02010600030101010101" pitchFamily="2" charset="-122"/>
                                  </a:rPr>
                                  <m:t> ∗ </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𝑐𝑜𝑓</m:t>
                                    </m:r>
                                  </m:e>
                                  <m:sub>
                                    <m:r>
                                      <a:rPr lang="en-US" altLang="zh-CN" i="1">
                                        <a:latin typeface="Cambria Math" panose="02040503050406030204" pitchFamily="18" charset="0"/>
                                        <a:ea typeface="宋体" panose="02010600030101010101" pitchFamily="2" charset="-122"/>
                                      </a:rPr>
                                      <m:t>2</m:t>
                                    </m:r>
                                  </m:sub>
                                </m:sSub>
                              </m:e>
                            </m:d>
                          </m:e>
                        </m:d>
                      </m:e>
                    </m:func>
                  </m:oMath>
                </a14:m>
                <a:r>
                  <a:rPr lang="zh-CN" altLang="zh-CN" dirty="0">
                    <a:latin typeface="Times New Roman" panose="02020603050405020304" pitchFamily="18" charset="0"/>
                    <a:ea typeface="宋体" panose="02010600030101010101" pitchFamily="2" charset="-122"/>
                  </a:rPr>
                  <a:t>，其中</a:t>
                </a:r>
                <a14:m>
                  <m:oMath xmlns:m="http://schemas.openxmlformats.org/officeDocument/2006/math">
                    <m:r>
                      <m:rPr>
                        <m:sty m:val="p"/>
                      </m:rPr>
                      <a:rPr lang="en-US" altLang="zh-CN">
                        <a:latin typeface="Cambria Math" panose="02040503050406030204" pitchFamily="18" charset="0"/>
                        <a:ea typeface="宋体" panose="02010600030101010101" pitchFamily="2" charset="-122"/>
                      </a:rPr>
                      <m:t>M</m:t>
                    </m:r>
                  </m:oMath>
                </a14:m>
                <a:r>
                  <a:rPr lang="zh-CN" altLang="zh-CN" dirty="0">
                    <a:latin typeface="Times New Roman" panose="02020603050405020304" pitchFamily="18" charset="0"/>
                    <a:ea typeface="宋体" panose="02010600030101010101" pitchFamily="2" charset="-122"/>
                  </a:rPr>
                  <a:t>是一个常量，用于定义全局最大变异量，通常取值每层最大节点数的</a:t>
                </a:r>
                <a14:m>
                  <m:oMath xmlns:m="http://schemas.openxmlformats.org/officeDocument/2006/math">
                    <m:f>
                      <m:fPr>
                        <m:type m:val="skw"/>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宋体" panose="02010600030101010101" pitchFamily="2" charset="-122"/>
                          </a:rPr>
                          <m:t>1</m:t>
                        </m:r>
                      </m:num>
                      <m:den>
                        <m:r>
                          <a:rPr lang="en-US" altLang="zh-CN" i="1">
                            <a:latin typeface="Cambria Math" panose="02040503050406030204" pitchFamily="18" charset="0"/>
                            <a:ea typeface="宋体" panose="02010600030101010101" pitchFamily="2" charset="-122"/>
                          </a:rPr>
                          <m:t>4</m:t>
                        </m:r>
                      </m:den>
                    </m:f>
                  </m:oMath>
                </a14:m>
                <a:r>
                  <a:rPr lang="zh-CN" altLang="zh-CN" dirty="0">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𝑐𝑜𝑓</m:t>
                        </m:r>
                      </m:e>
                      <m:sub>
                        <m:r>
                          <a:rPr lang="en-US" altLang="zh-CN" i="1">
                            <a:latin typeface="Cambria Math" panose="02040503050406030204" pitchFamily="18" charset="0"/>
                            <a:ea typeface="宋体" panose="02010600030101010101" pitchFamily="2" charset="-122"/>
                          </a:rPr>
                          <m:t>2</m:t>
                        </m:r>
                      </m:sub>
                    </m:sSub>
                  </m:oMath>
                </a14:m>
                <a:r>
                  <a:rPr lang="zh-CN" altLang="zh-CN" dirty="0">
                    <a:latin typeface="Times New Roman" panose="02020603050405020304" pitchFamily="18" charset="0"/>
                    <a:ea typeface="宋体" panose="02010600030101010101" pitchFamily="2" charset="-122"/>
                  </a:rPr>
                  <a:t>是一个常数，用来控制最大变异量变化的快慢。</a:t>
                </a:r>
              </a:p>
            </p:txBody>
          </p:sp>
        </mc:Choice>
        <mc:Fallback>
          <p:sp>
            <p:nvSpPr>
              <p:cNvPr id="3" name="矩形 2">
                <a:extLst>
                  <a:ext uri="{FF2B5EF4-FFF2-40B4-BE49-F238E27FC236}">
                    <a16:creationId xmlns:a16="http://schemas.microsoft.com/office/drawing/2014/main" id="{05AFBDDE-5180-4F36-A8BE-AC3946026CA8}"/>
                  </a:ext>
                </a:extLst>
              </p:cNvPr>
              <p:cNvSpPr>
                <a:spLocks noRot="1" noChangeAspect="1" noMove="1" noResize="1" noEditPoints="1" noAdjustHandles="1" noChangeArrowheads="1" noChangeShapeType="1" noTextEdit="1"/>
              </p:cNvSpPr>
              <p:nvPr/>
            </p:nvSpPr>
            <p:spPr>
              <a:xfrm>
                <a:off x="1352810" y="1111137"/>
                <a:ext cx="8638915" cy="1339726"/>
              </a:xfrm>
              <a:prstGeom prst="rect">
                <a:avLst/>
              </a:prstGeom>
              <a:blipFill>
                <a:blip r:embed="rId3"/>
                <a:stretch>
                  <a:fillRect l="-635" r="-565" b="-18182"/>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4FE5BF64-5F4D-4223-BF94-420BD25D6A84}"/>
              </a:ext>
            </a:extLst>
          </p:cNvPr>
          <p:cNvGrpSpPr/>
          <p:nvPr/>
        </p:nvGrpSpPr>
        <p:grpSpPr>
          <a:xfrm>
            <a:off x="2128837" y="2802992"/>
            <a:ext cx="7934326" cy="2895037"/>
            <a:chOff x="2128837" y="2504952"/>
            <a:chExt cx="7934326" cy="2895037"/>
          </a:xfrm>
        </p:grpSpPr>
        <p:pic>
          <p:nvPicPr>
            <p:cNvPr id="6" name="图片 5">
              <a:extLst>
                <a:ext uri="{FF2B5EF4-FFF2-40B4-BE49-F238E27FC236}">
                  <a16:creationId xmlns:a16="http://schemas.microsoft.com/office/drawing/2014/main" id="{331BBB06-AADD-4966-918E-D045571B5F4A}"/>
                </a:ext>
              </a:extLst>
            </p:cNvPr>
            <p:cNvPicPr/>
            <p:nvPr/>
          </p:nvPicPr>
          <p:blipFill rotWithShape="1">
            <a:blip r:embed="rId4">
              <a:extLst>
                <a:ext uri="{28A0092B-C50C-407E-A947-70E740481C1C}">
                  <a14:useLocalDpi xmlns:a14="http://schemas.microsoft.com/office/drawing/2010/main" val="0"/>
                </a:ext>
              </a:extLst>
            </a:blip>
            <a:srcRect l="7492" r="7023"/>
            <a:stretch/>
          </p:blipFill>
          <p:spPr bwMode="auto">
            <a:xfrm>
              <a:off x="2290444" y="2504952"/>
              <a:ext cx="7386955" cy="2502394"/>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86F3367C-D60D-4A86-A74D-ACDE025200E2}"/>
                    </a:ext>
                  </a:extLst>
                </p:cNvPr>
                <p:cNvSpPr/>
                <p:nvPr/>
              </p:nvSpPr>
              <p:spPr>
                <a:xfrm>
                  <a:off x="2128837" y="5061435"/>
                  <a:ext cx="7934326" cy="338554"/>
                </a:xfrm>
                <a:prstGeom prst="rect">
                  <a:avLst/>
                </a:prstGeom>
              </p:spPr>
              <p:txBody>
                <a:bodyPr wrap="square">
                  <a:spAutoFit/>
                </a:bodyPr>
                <a:lstStyle/>
                <a:p>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不同</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𝑐𝑜𝑓</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值下的变异量最大值的变化，其中</a:t>
                  </a:r>
                  <a14:m>
                    <m:oMath xmlns:m="http://schemas.openxmlformats.org/officeDocument/2006/math">
                      <m:r>
                        <m:rPr>
                          <m:sty m:val="p"/>
                        </m:rPr>
                        <a:rPr lang="en-US" altLang="zh-CN" sz="1600">
                          <a:latin typeface="Cambria Math" panose="02040503050406030204" pitchFamily="18" charset="0"/>
                          <a:ea typeface="宋体" panose="02010600030101010101" pitchFamily="2" charset="-122"/>
                          <a:cs typeface="Times New Roman" panose="02020603050405020304" pitchFamily="18" charset="0"/>
                        </a:rPr>
                        <m:t>M</m:t>
                      </m:r>
                      <m:r>
                        <a:rPr lang="en-US" altLang="zh-CN" sz="1600">
                          <a:latin typeface="Cambria Math" panose="02040503050406030204" pitchFamily="18" charset="0"/>
                          <a:ea typeface="宋体" panose="02010600030101010101" pitchFamily="2" charset="-122"/>
                          <a:cs typeface="Times New Roman" panose="02020603050405020304" pitchFamily="18" charset="0"/>
                        </a:rPr>
                        <m:t>=3</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，从上到下</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𝑐𝑜𝑓</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值依次为</a:t>
                  </a:r>
                  <a:r>
                    <a:rPr lang="en-US" altLang="zh-CN" sz="1600" dirty="0">
                      <a:latin typeface="Times New Roman" panose="02020603050405020304" pitchFamily="18" charset="0"/>
                      <a:ea typeface="宋体" panose="02010600030101010101" pitchFamily="2" charset="-122"/>
                    </a:rPr>
                    <a:t>1.0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rPr>
                    <a:t>1.2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rPr>
                    <a:t>1.5</a:t>
                  </a:r>
                  <a:endParaRPr lang="zh-CN" altLang="en-US" sz="1600" dirty="0"/>
                </a:p>
              </p:txBody>
            </p:sp>
          </mc:Choice>
          <mc:Fallback>
            <p:sp>
              <p:nvSpPr>
                <p:cNvPr id="4" name="矩形 3">
                  <a:extLst>
                    <a:ext uri="{FF2B5EF4-FFF2-40B4-BE49-F238E27FC236}">
                      <a16:creationId xmlns:a16="http://schemas.microsoft.com/office/drawing/2014/main" id="{86F3367C-D60D-4A86-A74D-ACDE025200E2}"/>
                    </a:ext>
                  </a:extLst>
                </p:cNvPr>
                <p:cNvSpPr>
                  <a:spLocks noRot="1" noChangeAspect="1" noMove="1" noResize="1" noEditPoints="1" noAdjustHandles="1" noChangeArrowheads="1" noChangeShapeType="1" noTextEdit="1"/>
                </p:cNvSpPr>
                <p:nvPr/>
              </p:nvSpPr>
              <p:spPr>
                <a:xfrm>
                  <a:off x="2128837" y="5061435"/>
                  <a:ext cx="7934326" cy="338554"/>
                </a:xfrm>
                <a:prstGeom prst="rect">
                  <a:avLst/>
                </a:prstGeom>
                <a:blipFill>
                  <a:blip r:embed="rId5"/>
                  <a:stretch>
                    <a:fillRect l="-384" t="-7143" r="-77" b="-2321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4497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评估</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D698CAB-0C72-4111-8995-BF150D5C0D71}"/>
                  </a:ext>
                </a:extLst>
              </p:cNvPr>
              <p:cNvSpPr txBox="1"/>
              <p:nvPr/>
            </p:nvSpPr>
            <p:spPr>
              <a:xfrm>
                <a:off x="1750703" y="1891143"/>
                <a:ext cx="8690594" cy="3299493"/>
              </a:xfrm>
              <a:prstGeom prst="rect">
                <a:avLst/>
              </a:prstGeom>
              <a:noFill/>
            </p:spPr>
            <p:txBody>
              <a:bodyPr wrap="square" rtlCol="0">
                <a:spAutoFit/>
              </a:bodyPr>
              <a:lstStyle/>
              <a:p>
                <a:pPr indent="457200" algn="just">
                  <a:lnSpc>
                    <a:spcPct val="150000"/>
                  </a:lnSpc>
                </a:pPr>
                <a:r>
                  <a:rPr lang="zh-CN" altLang="en-US" dirty="0">
                    <a:latin typeface="+mn-ea"/>
                  </a:rPr>
                  <a:t>本次实验中采用两个目标作为评估函数分别为神经元个数和均方误差（</a:t>
                </a:r>
                <a:r>
                  <a:rPr lang="en-US" altLang="zh-CN" dirty="0">
                    <a:latin typeface="+mn-ea"/>
                  </a:rPr>
                  <a:t>MSE</a:t>
                </a:r>
                <a:r>
                  <a:rPr lang="zh-CN" altLang="en-US" dirty="0">
                    <a:latin typeface="+mn-ea"/>
                  </a:rPr>
                  <a:t>）。</a:t>
                </a:r>
                <a:endParaRPr lang="en-US" altLang="zh-CN" dirty="0">
                  <a:latin typeface="+mn-ea"/>
                </a:endParaRPr>
              </a:p>
              <a:p>
                <a:pPr indent="457200" algn="just">
                  <a:lnSpc>
                    <a:spcPct val="150000"/>
                  </a:lnSpc>
                </a:pPr>
                <a:r>
                  <a:rPr lang="zh-CN" altLang="en-US" dirty="0">
                    <a:latin typeface="+mn-ea"/>
                  </a:rPr>
                  <a:t>神经元个数可以直接从基因序列中得到即</a:t>
                </a:r>
                <a14:m>
                  <m:oMath xmlns:m="http://schemas.openxmlformats.org/officeDocument/2006/math">
                    <m:r>
                      <a:rPr lang="en-US" altLang="zh-CN" b="0" i="1" smtClean="0">
                        <a:latin typeface="+mn-ea"/>
                      </a:rPr>
                      <m:t>𝑁</m:t>
                    </m:r>
                    <m:r>
                      <a:rPr lang="en-US" altLang="zh-CN" b="0" i="1" smtClean="0">
                        <a:latin typeface="+mn-ea"/>
                      </a:rPr>
                      <m:t>=</m:t>
                    </m:r>
                    <m:r>
                      <a:rPr lang="en-US" altLang="zh-CN" b="0" i="1" smtClean="0">
                        <a:latin typeface="+mn-ea"/>
                      </a:rPr>
                      <m:t>𝑠𝑢𝑚</m:t>
                    </m:r>
                    <m:d>
                      <m:dPr>
                        <m:ctrlPr>
                          <a:rPr lang="en-US" altLang="zh-CN" b="0" i="1" smtClean="0">
                            <a:latin typeface="+mn-ea"/>
                          </a:rPr>
                        </m:ctrlPr>
                      </m:dPr>
                      <m:e>
                        <m:r>
                          <a:rPr lang="en-US" altLang="zh-CN" b="0" i="1" smtClean="0">
                            <a:latin typeface="+mn-ea"/>
                          </a:rPr>
                          <m:t>𝑋</m:t>
                        </m:r>
                      </m:e>
                    </m:d>
                  </m:oMath>
                </a14:m>
                <a:r>
                  <a:rPr lang="zh-CN" altLang="en-US" dirty="0">
                    <a:latin typeface="+mn-ea"/>
                  </a:rPr>
                  <a:t>，其</a:t>
                </a:r>
                <a14:m>
                  <m:oMath xmlns:m="http://schemas.openxmlformats.org/officeDocument/2006/math">
                    <m:r>
                      <a:rPr lang="en-US" altLang="zh-CN" i="1" smtClean="0">
                        <a:latin typeface="+mn-ea"/>
                      </a:rPr>
                      <m:t>𝑋</m:t>
                    </m:r>
                  </m:oMath>
                </a14:m>
                <a:r>
                  <a:rPr lang="zh-CN" altLang="en-US" dirty="0">
                    <a:latin typeface="+mn-ea"/>
                  </a:rPr>
                  <a:t>为种群的一个个体。</a:t>
                </a:r>
                <a:endParaRPr lang="en-US" altLang="zh-CN" dirty="0">
                  <a:latin typeface="+mn-ea"/>
                </a:endParaRPr>
              </a:p>
              <a:p>
                <a:pPr indent="457200" algn="just">
                  <a:lnSpc>
                    <a:spcPct val="150000"/>
                  </a:lnSpc>
                </a:pPr>
                <a:r>
                  <a:rPr lang="zh-CN" altLang="en-US" dirty="0">
                    <a:latin typeface="+mn-ea"/>
                  </a:rPr>
                  <a:t>在得到结构之后，使用</a:t>
                </a:r>
                <a:r>
                  <a:rPr lang="en-US" altLang="zh-CN" dirty="0" err="1">
                    <a:latin typeface="+mn-ea"/>
                  </a:rPr>
                  <a:t>Rprop</a:t>
                </a:r>
                <a:r>
                  <a:rPr lang="zh-CN" altLang="en-US" dirty="0">
                    <a:latin typeface="+mn-ea"/>
                  </a:rPr>
                  <a:t>算法进行学习，精确调整权重，得到训练完成的神经网络。然后计算当前神经网络的均方误差：</a:t>
                </a:r>
                <a:endParaRPr lang="en-US" altLang="zh-CN" b="0" i="0" dirty="0">
                  <a:latin typeface="+mn-ea"/>
                </a:endParaRPr>
              </a:p>
              <a:p>
                <a:pPr indent="457200" algn="just">
                  <a:lnSpc>
                    <a:spcPct val="150000"/>
                  </a:lnSpc>
                </a:pPr>
                <a14:m>
                  <m:oMathPara xmlns:m="http://schemas.openxmlformats.org/officeDocument/2006/math">
                    <m:oMathParaPr>
                      <m:jc m:val="centerGroup"/>
                    </m:oMathParaPr>
                    <m:oMath xmlns:m="http://schemas.openxmlformats.org/officeDocument/2006/math">
                      <m:r>
                        <m:rPr>
                          <m:sty m:val="p"/>
                        </m:rPr>
                        <a:rPr lang="en-US" altLang="zh-CN" b="0" i="0" smtClean="0">
                          <a:latin typeface="+mn-ea"/>
                        </a:rPr>
                        <m:t>MSE</m:t>
                      </m:r>
                      <m:r>
                        <a:rPr lang="en-US" altLang="zh-CN" i="1">
                          <a:latin typeface="+mn-ea"/>
                        </a:rPr>
                        <m:t>=</m:t>
                      </m:r>
                      <m:f>
                        <m:fPr>
                          <m:ctrlPr>
                            <a:rPr lang="zh-CN" altLang="zh-CN" i="1">
                              <a:latin typeface="+mn-ea"/>
                            </a:rPr>
                          </m:ctrlPr>
                        </m:fPr>
                        <m:num>
                          <m:r>
                            <a:rPr lang="en-US" altLang="zh-CN" i="1">
                              <a:latin typeface="+mn-ea"/>
                            </a:rPr>
                            <m:t>1</m:t>
                          </m:r>
                        </m:num>
                        <m:den>
                          <m:r>
                            <a:rPr lang="en-US" altLang="zh-CN" i="1">
                              <a:latin typeface="+mn-ea"/>
                            </a:rPr>
                            <m:t>𝑁</m:t>
                          </m:r>
                        </m:den>
                      </m:f>
                      <m:nary>
                        <m:naryPr>
                          <m:chr m:val="∑"/>
                          <m:limLoc m:val="undOvr"/>
                          <m:ctrlPr>
                            <a:rPr lang="zh-CN" altLang="zh-CN" i="1">
                              <a:latin typeface="+mn-ea"/>
                            </a:rPr>
                          </m:ctrlPr>
                        </m:naryPr>
                        <m:sub>
                          <m:r>
                            <a:rPr lang="en-US" altLang="zh-CN" i="1">
                              <a:latin typeface="+mn-ea"/>
                            </a:rPr>
                            <m:t>𝑖</m:t>
                          </m:r>
                          <m:r>
                            <a:rPr lang="en-US" altLang="zh-CN" i="1">
                              <a:latin typeface="+mn-ea"/>
                            </a:rPr>
                            <m:t>=1</m:t>
                          </m:r>
                        </m:sub>
                        <m:sup>
                          <m:r>
                            <a:rPr lang="en-US" altLang="zh-CN" i="1">
                              <a:latin typeface="+mn-ea"/>
                            </a:rPr>
                            <m:t>𝑁</m:t>
                          </m:r>
                        </m:sup>
                        <m:e>
                          <m:sSup>
                            <m:sSupPr>
                              <m:ctrlPr>
                                <a:rPr lang="zh-CN" altLang="zh-CN" i="1">
                                  <a:latin typeface="+mn-ea"/>
                                </a:rPr>
                              </m:ctrlPr>
                            </m:sSupPr>
                            <m:e>
                              <m:d>
                                <m:dPr>
                                  <m:ctrlPr>
                                    <a:rPr lang="zh-CN" altLang="zh-CN" i="1">
                                      <a:latin typeface="+mn-ea"/>
                                    </a:rPr>
                                  </m:ctrlPr>
                                </m:dPr>
                                <m:e>
                                  <m:r>
                                    <a:rPr lang="en-US" altLang="zh-CN" i="1">
                                      <a:latin typeface="+mn-ea"/>
                                    </a:rPr>
                                    <m:t>𝑦</m:t>
                                  </m:r>
                                  <m:d>
                                    <m:dPr>
                                      <m:ctrlPr>
                                        <a:rPr lang="zh-CN" altLang="zh-CN" i="1">
                                          <a:latin typeface="+mn-ea"/>
                                        </a:rPr>
                                      </m:ctrlPr>
                                    </m:dPr>
                                    <m:e>
                                      <m:r>
                                        <a:rPr lang="en-US" altLang="zh-CN" i="1">
                                          <a:latin typeface="+mn-ea"/>
                                        </a:rPr>
                                        <m:t>𝑖</m:t>
                                      </m:r>
                                    </m:e>
                                  </m:d>
                                  <m:r>
                                    <a:rPr lang="en-US" altLang="zh-CN" i="1">
                                      <a:latin typeface="+mn-ea"/>
                                    </a:rPr>
                                    <m:t>−</m:t>
                                  </m:r>
                                  <m:sSup>
                                    <m:sSupPr>
                                      <m:ctrlPr>
                                        <a:rPr lang="zh-CN" altLang="zh-CN" i="1">
                                          <a:latin typeface="+mn-ea"/>
                                        </a:rPr>
                                      </m:ctrlPr>
                                    </m:sSupPr>
                                    <m:e>
                                      <m:r>
                                        <a:rPr lang="en-US" altLang="zh-CN" i="1">
                                          <a:latin typeface="+mn-ea"/>
                                        </a:rPr>
                                        <m:t>𝑦</m:t>
                                      </m:r>
                                    </m:e>
                                    <m:sup>
                                      <m:r>
                                        <a:rPr lang="en-US" altLang="zh-CN" i="1">
                                          <a:latin typeface="+mn-ea"/>
                                        </a:rPr>
                                        <m:t>𝑑</m:t>
                                      </m:r>
                                    </m:sup>
                                  </m:sSup>
                                  <m:r>
                                    <a:rPr lang="en-US" altLang="zh-CN" i="1">
                                      <a:latin typeface="+mn-ea"/>
                                    </a:rPr>
                                    <m:t>(</m:t>
                                  </m:r>
                                  <m:r>
                                    <a:rPr lang="en-US" altLang="zh-CN" i="1">
                                      <a:latin typeface="+mn-ea"/>
                                    </a:rPr>
                                    <m:t>𝑖</m:t>
                                  </m:r>
                                  <m:r>
                                    <a:rPr lang="en-US" altLang="zh-CN" i="1">
                                      <a:latin typeface="+mn-ea"/>
                                    </a:rPr>
                                    <m:t>)</m:t>
                                  </m:r>
                                </m:e>
                              </m:d>
                            </m:e>
                            <m:sup>
                              <m:r>
                                <a:rPr lang="en-US" altLang="zh-CN" i="1">
                                  <a:latin typeface="+mn-ea"/>
                                </a:rPr>
                                <m:t>2</m:t>
                              </m:r>
                            </m:sup>
                          </m:sSup>
                        </m:e>
                      </m:nary>
                    </m:oMath>
                  </m:oMathPara>
                </a14:m>
                <a:endParaRPr lang="en-US" altLang="zh-CN" dirty="0">
                  <a:latin typeface="+mn-ea"/>
                </a:endParaRPr>
              </a:p>
              <a:p>
                <a:pPr indent="457200" algn="just">
                  <a:lnSpc>
                    <a:spcPct val="150000"/>
                  </a:lnSpc>
                </a:pPr>
                <a:r>
                  <a:rPr lang="zh-CN" altLang="en-US" dirty="0">
                    <a:latin typeface="+mn-ea"/>
                  </a:rPr>
                  <a:t>其中</a:t>
                </a:r>
                <a14:m>
                  <m:oMath xmlns:m="http://schemas.openxmlformats.org/officeDocument/2006/math">
                    <m:r>
                      <m:rPr>
                        <m:sty m:val="p"/>
                      </m:rPr>
                      <a:rPr lang="en-US" altLang="zh-CN" smtClean="0">
                        <a:latin typeface="+mn-ea"/>
                      </a:rPr>
                      <m:t>y</m:t>
                    </m:r>
                    <m:d>
                      <m:dPr>
                        <m:ctrlPr>
                          <a:rPr lang="zh-CN" altLang="zh-CN" i="1" smtClean="0">
                            <a:latin typeface="+mn-ea"/>
                          </a:rPr>
                        </m:ctrlPr>
                      </m:dPr>
                      <m:e>
                        <m:r>
                          <m:rPr>
                            <m:sty m:val="p"/>
                          </m:rPr>
                          <a:rPr lang="en-US" altLang="zh-CN">
                            <a:latin typeface="+mn-ea"/>
                          </a:rPr>
                          <m:t>i</m:t>
                        </m:r>
                      </m:e>
                    </m:d>
                  </m:oMath>
                </a14:m>
                <a:r>
                  <a:rPr lang="zh-CN" altLang="zh-CN" dirty="0">
                    <a:latin typeface="+mn-ea"/>
                  </a:rPr>
                  <a:t>和</a:t>
                </a:r>
                <a14:m>
                  <m:oMath xmlns:m="http://schemas.openxmlformats.org/officeDocument/2006/math">
                    <m:sSup>
                      <m:sSupPr>
                        <m:ctrlPr>
                          <a:rPr lang="zh-CN" altLang="zh-CN" i="1">
                            <a:latin typeface="+mn-ea"/>
                          </a:rPr>
                        </m:ctrlPr>
                      </m:sSupPr>
                      <m:e>
                        <m:r>
                          <m:rPr>
                            <m:sty m:val="p"/>
                          </m:rPr>
                          <a:rPr lang="en-US" altLang="zh-CN">
                            <a:latin typeface="+mn-ea"/>
                          </a:rPr>
                          <m:t>y</m:t>
                        </m:r>
                      </m:e>
                      <m:sup>
                        <m:r>
                          <m:rPr>
                            <m:sty m:val="p"/>
                          </m:rPr>
                          <a:rPr lang="en-US" altLang="zh-CN">
                            <a:latin typeface="+mn-ea"/>
                          </a:rPr>
                          <m:t>d</m:t>
                        </m:r>
                      </m:sup>
                    </m:sSup>
                    <m:r>
                      <a:rPr lang="en-US" altLang="zh-CN">
                        <a:latin typeface="+mn-ea"/>
                      </a:rPr>
                      <m:t>(</m:t>
                    </m:r>
                    <m:r>
                      <m:rPr>
                        <m:sty m:val="p"/>
                      </m:rPr>
                      <a:rPr lang="en-US" altLang="zh-CN">
                        <a:latin typeface="+mn-ea"/>
                      </a:rPr>
                      <m:t>i</m:t>
                    </m:r>
                    <m:r>
                      <a:rPr lang="en-US" altLang="zh-CN">
                        <a:latin typeface="+mn-ea"/>
                      </a:rPr>
                      <m:t>)</m:t>
                    </m:r>
                  </m:oMath>
                </a14:m>
                <a:r>
                  <a:rPr lang="zh-CN" altLang="zh-CN" dirty="0">
                    <a:latin typeface="+mn-ea"/>
                  </a:rPr>
                  <a:t>分别是模型输出和期望输出，</a:t>
                </a:r>
                <a:r>
                  <a:rPr lang="en-US" altLang="zh-CN" dirty="0">
                    <a:latin typeface="+mn-ea"/>
                  </a:rPr>
                  <a:t>N</a:t>
                </a:r>
                <a:r>
                  <a:rPr lang="zh-CN" altLang="zh-CN" dirty="0">
                    <a:latin typeface="+mn-ea"/>
                  </a:rPr>
                  <a:t>是数据集中数据对的数量。</a:t>
                </a:r>
                <a:endParaRPr lang="zh-CN" altLang="en-US" dirty="0">
                  <a:latin typeface="+mn-ea"/>
                </a:endParaRPr>
              </a:p>
            </p:txBody>
          </p:sp>
        </mc:Choice>
        <mc:Fallback>
          <p:sp>
            <p:nvSpPr>
              <p:cNvPr id="3" name="文本框 2">
                <a:extLst>
                  <a:ext uri="{FF2B5EF4-FFF2-40B4-BE49-F238E27FC236}">
                    <a16:creationId xmlns:a16="http://schemas.microsoft.com/office/drawing/2014/main" id="{3D698CAB-0C72-4111-8995-BF150D5C0D71}"/>
                  </a:ext>
                </a:extLst>
              </p:cNvPr>
              <p:cNvSpPr txBox="1">
                <a:spLocks noRot="1" noChangeAspect="1" noMove="1" noResize="1" noEditPoints="1" noAdjustHandles="1" noChangeArrowheads="1" noChangeShapeType="1" noTextEdit="1"/>
              </p:cNvSpPr>
              <p:nvPr/>
            </p:nvSpPr>
            <p:spPr>
              <a:xfrm>
                <a:off x="1750703" y="1891143"/>
                <a:ext cx="8690594" cy="3299493"/>
              </a:xfrm>
              <a:prstGeom prst="rect">
                <a:avLst/>
              </a:prstGeom>
              <a:blipFill>
                <a:blip r:embed="rId3"/>
                <a:stretch>
                  <a:fillRect l="-561" r="-631" b="-18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25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选择</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B606620-E356-4967-A09A-6F04F6A79D00}"/>
                  </a:ext>
                </a:extLst>
              </p:cNvPr>
              <p:cNvSpPr txBox="1"/>
              <p:nvPr/>
            </p:nvSpPr>
            <p:spPr>
              <a:xfrm>
                <a:off x="1019173" y="1070597"/>
                <a:ext cx="10105765" cy="1273875"/>
              </a:xfrm>
              <a:prstGeom prst="rect">
                <a:avLst/>
              </a:prstGeom>
              <a:noFill/>
            </p:spPr>
            <p:txBody>
              <a:bodyPr wrap="square" rtlCol="0">
                <a:spAutoFit/>
              </a:bodyPr>
              <a:lstStyle/>
              <a:p>
                <a:pPr indent="457200" algn="just">
                  <a:lnSpc>
                    <a:spcPct val="150000"/>
                  </a:lnSpc>
                </a:pPr>
                <a:r>
                  <a:rPr lang="zh-CN" altLang="en-US" dirty="0">
                    <a:latin typeface="+mn-ea"/>
                  </a:rPr>
                  <a:t>采用</a:t>
                </a:r>
                <a:r>
                  <a:rPr lang="en-US" altLang="zh-CN" dirty="0">
                    <a:latin typeface="+mn-ea"/>
                  </a:rPr>
                  <a:t>NSGA-II</a:t>
                </a:r>
                <a:r>
                  <a:rPr lang="zh-CN" altLang="en-US" dirty="0">
                    <a:latin typeface="+mn-ea"/>
                  </a:rPr>
                  <a:t>算法进行选择。首先，合并</a:t>
                </a:r>
                <a:r>
                  <a:rPr lang="zh-CN" altLang="zh-CN" dirty="0">
                    <a:latin typeface="+mn-ea"/>
                  </a:rPr>
                  <a:t>父代种群</a:t>
                </a:r>
                <a14:m>
                  <m:oMath xmlns:m="http://schemas.openxmlformats.org/officeDocument/2006/math">
                    <m:sSub>
                      <m:sSubPr>
                        <m:ctrlPr>
                          <a:rPr lang="zh-CN" altLang="zh-CN">
                            <a:latin typeface="+mn-ea"/>
                          </a:rPr>
                        </m:ctrlPr>
                      </m:sSubPr>
                      <m:e>
                        <m:r>
                          <a:rPr lang="en-US" altLang="zh-CN">
                            <a:latin typeface="+mn-ea"/>
                          </a:rPr>
                          <m:t>𝑃</m:t>
                        </m:r>
                      </m:e>
                      <m:sub>
                        <m:r>
                          <a:rPr lang="en-US" altLang="zh-CN">
                            <a:latin typeface="+mn-ea"/>
                          </a:rPr>
                          <m:t>𝑡</m:t>
                        </m:r>
                      </m:sub>
                    </m:sSub>
                  </m:oMath>
                </a14:m>
                <a:r>
                  <a:rPr lang="zh-CN" altLang="zh-CN" dirty="0">
                    <a:latin typeface="+mn-ea"/>
                  </a:rPr>
                  <a:t>和子代种群</a:t>
                </a:r>
                <a14:m>
                  <m:oMath xmlns:m="http://schemas.openxmlformats.org/officeDocument/2006/math">
                    <m:sSub>
                      <m:sSubPr>
                        <m:ctrlPr>
                          <a:rPr lang="zh-CN" altLang="zh-CN">
                            <a:latin typeface="+mn-ea"/>
                          </a:rPr>
                        </m:ctrlPr>
                      </m:sSubPr>
                      <m:e>
                        <m:r>
                          <a:rPr lang="en-US" altLang="zh-CN">
                            <a:latin typeface="+mn-ea"/>
                          </a:rPr>
                          <m:t>𝑄</m:t>
                        </m:r>
                      </m:e>
                      <m:sub>
                        <m:r>
                          <a:rPr lang="en-US" altLang="zh-CN">
                            <a:latin typeface="+mn-ea"/>
                          </a:rPr>
                          <m:t>𝑡</m:t>
                        </m:r>
                      </m:sub>
                    </m:sSub>
                  </m:oMath>
                </a14:m>
                <a:r>
                  <a:rPr lang="zh-CN" altLang="en-US" dirty="0">
                    <a:latin typeface="+mn-ea"/>
                  </a:rPr>
                  <a:t>形成一个合成种群</a:t>
                </a:r>
                <a14:m>
                  <m:oMath xmlns:m="http://schemas.openxmlformats.org/officeDocument/2006/math">
                    <m:sSub>
                      <m:sSubPr>
                        <m:ctrlPr>
                          <a:rPr lang="zh-CN" altLang="zh-CN">
                            <a:latin typeface="+mn-ea"/>
                          </a:rPr>
                        </m:ctrlPr>
                      </m:sSubPr>
                      <m:e>
                        <m:r>
                          <a:rPr lang="en-US" altLang="zh-CN">
                            <a:latin typeface="+mn-ea"/>
                          </a:rPr>
                          <m:t>𝑅</m:t>
                        </m:r>
                      </m:e>
                      <m:sub>
                        <m:r>
                          <a:rPr lang="en-US" altLang="zh-CN">
                            <a:latin typeface="+mn-ea"/>
                          </a:rPr>
                          <m:t>𝑡</m:t>
                        </m:r>
                      </m:sub>
                    </m:sSub>
                    <m:r>
                      <a:rPr lang="en-US" altLang="zh-CN">
                        <a:latin typeface="+mn-ea"/>
                      </a:rPr>
                      <m:t> </m:t>
                    </m:r>
                  </m:oMath>
                </a14:m>
                <a:r>
                  <a:rPr lang="zh-CN" altLang="en-US" dirty="0">
                    <a:latin typeface="+mn-ea"/>
                  </a:rPr>
                  <a:t>。按照非支配排序的结果给种群中每一个个体都指定一个等于它自身的非支配等级（</a:t>
                </a:r>
                <a:r>
                  <a:rPr lang="en-US" altLang="zh-CN" dirty="0">
                    <a:latin typeface="+mn-ea"/>
                  </a:rPr>
                  <a:t>1</a:t>
                </a:r>
                <a:r>
                  <a:rPr lang="zh-CN" altLang="en-US" dirty="0">
                    <a:latin typeface="+mn-ea"/>
                  </a:rPr>
                  <a:t>代表最高，</a:t>
                </a:r>
                <a:r>
                  <a:rPr lang="en-US" altLang="zh-CN" dirty="0">
                    <a:latin typeface="+mn-ea"/>
                  </a:rPr>
                  <a:t>2</a:t>
                </a:r>
                <a:r>
                  <a:rPr lang="zh-CN" altLang="en-US" dirty="0">
                    <a:latin typeface="+mn-ea"/>
                  </a:rPr>
                  <a:t>次之，以此类推）的适应度。由于父代和子代都在种群中，所以精英就被保留了下来。</a:t>
                </a:r>
              </a:p>
            </p:txBody>
          </p:sp>
        </mc:Choice>
        <mc:Fallback>
          <p:sp>
            <p:nvSpPr>
              <p:cNvPr id="2" name="文本框 1">
                <a:extLst>
                  <a:ext uri="{FF2B5EF4-FFF2-40B4-BE49-F238E27FC236}">
                    <a16:creationId xmlns:a16="http://schemas.microsoft.com/office/drawing/2014/main" id="{6B606620-E356-4967-A09A-6F04F6A79D00}"/>
                  </a:ext>
                </a:extLst>
              </p:cNvPr>
              <p:cNvSpPr txBox="1">
                <a:spLocks noRot="1" noChangeAspect="1" noMove="1" noResize="1" noEditPoints="1" noAdjustHandles="1" noChangeArrowheads="1" noChangeShapeType="1" noTextEdit="1"/>
              </p:cNvSpPr>
              <p:nvPr/>
            </p:nvSpPr>
            <p:spPr>
              <a:xfrm>
                <a:off x="1019173" y="1070597"/>
                <a:ext cx="10105765" cy="1273875"/>
              </a:xfrm>
              <a:prstGeom prst="rect">
                <a:avLst/>
              </a:prstGeom>
              <a:blipFill>
                <a:blip r:embed="rId3"/>
                <a:stretch>
                  <a:fillRect l="-483" r="-543" b="-66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06829BC-7637-4140-850F-7E283E101AC9}"/>
                  </a:ext>
                </a:extLst>
              </p:cNvPr>
              <p:cNvSpPr txBox="1"/>
              <p:nvPr/>
            </p:nvSpPr>
            <p:spPr>
              <a:xfrm>
                <a:off x="945849" y="2560811"/>
                <a:ext cx="5514714" cy="3358612"/>
              </a:xfrm>
              <a:prstGeom prst="rect">
                <a:avLst/>
              </a:prstGeom>
              <a:noFill/>
            </p:spPr>
            <p:txBody>
              <a:bodyPr wrap="square" rtlCol="0">
                <a:spAutoFit/>
              </a:bodyPr>
              <a:lstStyle/>
              <a:p>
                <a:pPr indent="457200" algn="just">
                  <a:lnSpc>
                    <a:spcPct val="150000"/>
                  </a:lnSpc>
                </a:pPr>
                <a:r>
                  <a:rPr lang="zh-CN" altLang="zh-CN" sz="1600" dirty="0">
                    <a:latin typeface="+mn-ea"/>
                  </a:rPr>
                  <a:t>如果</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1</m:t>
                        </m:r>
                      </m:sub>
                    </m:sSub>
                  </m:oMath>
                </a14:m>
                <a:r>
                  <a:rPr lang="zh-CN" altLang="zh-CN" sz="1600" dirty="0">
                    <a:latin typeface="+mn-ea"/>
                  </a:rPr>
                  <a:t>的大小比</a:t>
                </a:r>
                <a:r>
                  <a:rPr lang="zh-CN" altLang="en-US" sz="1600" dirty="0">
                    <a:latin typeface="+mn-ea"/>
                  </a:rPr>
                  <a:t>需要的种群大小</a:t>
                </a:r>
                <a14:m>
                  <m:oMath xmlns:m="http://schemas.openxmlformats.org/officeDocument/2006/math">
                    <m:r>
                      <a:rPr lang="en-US" altLang="zh-CN" sz="1600" i="1" dirty="0" smtClean="0">
                        <a:latin typeface="+mn-ea"/>
                      </a:rPr>
                      <m:t>𝑁</m:t>
                    </m:r>
                  </m:oMath>
                </a14:m>
                <a:r>
                  <a:rPr lang="zh-CN" altLang="zh-CN" sz="1600" dirty="0">
                    <a:latin typeface="+mn-ea"/>
                  </a:rPr>
                  <a:t>小，我们就明确的将集合</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1</m:t>
                        </m:r>
                      </m:sub>
                    </m:sSub>
                  </m:oMath>
                </a14:m>
                <a:r>
                  <a:rPr lang="zh-CN" altLang="zh-CN" sz="1600" dirty="0">
                    <a:latin typeface="+mn-ea"/>
                  </a:rPr>
                  <a:t>所有成员归为新种群</a:t>
                </a:r>
                <a14:m>
                  <m:oMath xmlns:m="http://schemas.openxmlformats.org/officeDocument/2006/math">
                    <m:sSub>
                      <m:sSubPr>
                        <m:ctrlPr>
                          <a:rPr lang="en-US" altLang="zh-CN" sz="1600" i="1" dirty="0">
                            <a:latin typeface="+mn-ea"/>
                          </a:rPr>
                        </m:ctrlPr>
                      </m:sSubPr>
                      <m:e>
                        <m:r>
                          <a:rPr lang="en-US" altLang="zh-CN" sz="1600" i="1" dirty="0">
                            <a:latin typeface="+mn-ea"/>
                          </a:rPr>
                          <m:t>𝑃</m:t>
                        </m:r>
                      </m:e>
                      <m:sub>
                        <m:r>
                          <a:rPr lang="en-US" altLang="zh-CN" sz="1600" i="1" dirty="0">
                            <a:latin typeface="+mn-ea"/>
                          </a:rPr>
                          <m:t>𝑡</m:t>
                        </m:r>
                        <m:r>
                          <a:rPr lang="en-US" altLang="zh-CN" sz="1600" i="1" dirty="0">
                            <a:latin typeface="+mn-ea"/>
                          </a:rPr>
                          <m:t>+1</m:t>
                        </m:r>
                      </m:sub>
                    </m:sSub>
                  </m:oMath>
                </a14:m>
                <a:r>
                  <a:rPr lang="zh-CN" altLang="zh-CN" sz="1600" dirty="0">
                    <a:latin typeface="+mn-ea"/>
                  </a:rPr>
                  <a:t>中。种群</a:t>
                </a:r>
                <a14:m>
                  <m:oMath xmlns:m="http://schemas.openxmlformats.org/officeDocument/2006/math">
                    <m:sSub>
                      <m:sSubPr>
                        <m:ctrlPr>
                          <a:rPr lang="en-US" altLang="zh-CN" sz="1600" i="1" dirty="0" smtClean="0">
                            <a:latin typeface="+mn-ea"/>
                          </a:rPr>
                        </m:ctrlPr>
                      </m:sSubPr>
                      <m:e>
                        <m:r>
                          <a:rPr lang="en-US" altLang="zh-CN" sz="1600" b="0" i="1" dirty="0" smtClean="0">
                            <a:latin typeface="+mn-ea"/>
                          </a:rPr>
                          <m:t>𝑃</m:t>
                        </m:r>
                      </m:e>
                      <m:sub>
                        <m:r>
                          <a:rPr lang="en-US" altLang="zh-CN" sz="1600" i="1" dirty="0">
                            <a:latin typeface="+mn-ea"/>
                          </a:rPr>
                          <m:t>𝑡</m:t>
                        </m:r>
                        <m:r>
                          <a:rPr lang="en-US" altLang="zh-CN" sz="1600" i="1" dirty="0">
                            <a:latin typeface="+mn-ea"/>
                          </a:rPr>
                          <m:t>+1</m:t>
                        </m:r>
                      </m:sub>
                    </m:sSub>
                  </m:oMath>
                </a14:m>
                <a:r>
                  <a:rPr lang="zh-CN" altLang="zh-CN" sz="1600" dirty="0">
                    <a:latin typeface="+mn-ea"/>
                  </a:rPr>
                  <a:t>剩余的成员可以在后来按排名排序的的非支配前沿面选择。因此，接下来中</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2</m:t>
                        </m:r>
                      </m:sub>
                    </m:sSub>
                  </m:oMath>
                </a14:m>
                <a:r>
                  <a:rPr lang="zh-CN" altLang="zh-CN" sz="1600" dirty="0">
                    <a:latin typeface="+mn-ea"/>
                  </a:rPr>
                  <a:t>的解被选择出来，然后是</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3</m:t>
                        </m:r>
                      </m:sub>
                    </m:sSub>
                  </m:oMath>
                </a14:m>
                <a:r>
                  <a:rPr lang="zh-CN" altLang="zh-CN" sz="1600" dirty="0">
                    <a:latin typeface="+mn-ea"/>
                  </a:rPr>
                  <a:t>中的解，依次进行。这个过程一直持续到没有更多的集合可以被供应。例如</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1</m:t>
                        </m:r>
                      </m:sub>
                    </m:sSub>
                  </m:oMath>
                </a14:m>
                <a:r>
                  <a:rPr lang="zh-CN" altLang="zh-CN" sz="1600" dirty="0">
                    <a:latin typeface="+mn-ea"/>
                  </a:rPr>
                  <a:t>是最后的非支配前沿面，再后来就没有其它集合可以被供应。事实上，在</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1</m:t>
                        </m:r>
                      </m:sub>
                    </m:sSub>
                  </m:oMath>
                </a14:m>
                <a:r>
                  <a:rPr lang="zh-CN" altLang="zh-CN" sz="1600" dirty="0">
                    <a:latin typeface="+mn-ea"/>
                  </a:rPr>
                  <a:t>到</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𝑙</m:t>
                        </m:r>
                      </m:sub>
                    </m:sSub>
                  </m:oMath>
                </a14:m>
                <a:r>
                  <a:rPr lang="zh-CN" altLang="zh-CN" sz="1600" dirty="0">
                    <a:latin typeface="+mn-ea"/>
                  </a:rPr>
                  <a:t>所有集合解的数目会比种群的大小要大。要选择出刚好个种群成员，我们通过拥挤比较算子将最后前沿面</a:t>
                </a:r>
                <a14:m>
                  <m:oMath xmlns:m="http://schemas.openxmlformats.org/officeDocument/2006/math">
                    <m:sSub>
                      <m:sSubPr>
                        <m:ctrlPr>
                          <a:rPr lang="en-US" altLang="zh-CN" sz="1600" i="1">
                            <a:latin typeface="+mn-ea"/>
                          </a:rPr>
                        </m:ctrlPr>
                      </m:sSubPr>
                      <m:e>
                        <m:r>
                          <a:rPr lang="en-US" altLang="zh-CN" sz="1600">
                            <a:latin typeface="+mn-ea"/>
                          </a:rPr>
                          <m:t>𝐹</m:t>
                        </m:r>
                      </m:e>
                      <m:sub>
                        <m:r>
                          <a:rPr lang="en-US" altLang="zh-CN" sz="1600">
                            <a:latin typeface="+mn-ea"/>
                          </a:rPr>
                          <m:t>𝑙</m:t>
                        </m:r>
                      </m:sub>
                    </m:sSub>
                  </m:oMath>
                </a14:m>
                <a:r>
                  <a:rPr lang="zh-CN" altLang="zh-CN" sz="1600" dirty="0">
                    <a:latin typeface="+mn-ea"/>
                  </a:rPr>
                  <a:t>中的解按降序排列并且选择最好的解来填充全部种群的空隙。</a:t>
                </a:r>
                <a:endParaRPr lang="zh-CN" altLang="en-US" sz="1600" dirty="0">
                  <a:latin typeface="+mn-ea"/>
                </a:endParaRPr>
              </a:p>
            </p:txBody>
          </p:sp>
        </mc:Choice>
        <mc:Fallback>
          <p:sp>
            <p:nvSpPr>
              <p:cNvPr id="5" name="文本框 4">
                <a:extLst>
                  <a:ext uri="{FF2B5EF4-FFF2-40B4-BE49-F238E27FC236}">
                    <a16:creationId xmlns:a16="http://schemas.microsoft.com/office/drawing/2014/main" id="{A06829BC-7637-4140-850F-7E283E101AC9}"/>
                  </a:ext>
                </a:extLst>
              </p:cNvPr>
              <p:cNvSpPr txBox="1">
                <a:spLocks noRot="1" noChangeAspect="1" noMove="1" noResize="1" noEditPoints="1" noAdjustHandles="1" noChangeArrowheads="1" noChangeShapeType="1" noTextEdit="1"/>
              </p:cNvSpPr>
              <p:nvPr/>
            </p:nvSpPr>
            <p:spPr>
              <a:xfrm>
                <a:off x="945849" y="2560811"/>
                <a:ext cx="5514714" cy="3358612"/>
              </a:xfrm>
              <a:prstGeom prst="rect">
                <a:avLst/>
              </a:prstGeom>
              <a:blipFill>
                <a:blip r:embed="rId4"/>
                <a:stretch>
                  <a:fillRect l="-552" r="-4309" b="-1452"/>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D6A46BC-11D9-425F-BAAB-FE32633A95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563" y="2560811"/>
            <a:ext cx="5598006" cy="3226592"/>
          </a:xfrm>
          <a:prstGeom prst="rect">
            <a:avLst/>
          </a:prstGeom>
        </p:spPr>
      </p:pic>
    </p:spTree>
    <p:extLst>
      <p:ext uri="{BB962C8B-B14F-4D97-AF65-F5344CB8AC3E}">
        <p14:creationId xmlns:p14="http://schemas.microsoft.com/office/powerpoint/2010/main" val="161658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实验使用的数据集</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D698CAB-0C72-4111-8995-BF150D5C0D71}"/>
                  </a:ext>
                </a:extLst>
              </p:cNvPr>
              <p:cNvSpPr txBox="1"/>
              <p:nvPr/>
            </p:nvSpPr>
            <p:spPr>
              <a:xfrm>
                <a:off x="2236478" y="1878651"/>
                <a:ext cx="7719044" cy="2948243"/>
              </a:xfrm>
              <a:prstGeom prst="rect">
                <a:avLst/>
              </a:prstGeom>
              <a:noFill/>
            </p:spPr>
            <p:txBody>
              <a:bodyPr wrap="square" rtlCol="0">
                <a:spAutoFit/>
              </a:bodyPr>
              <a:lstStyle/>
              <a:p>
                <a:pPr indent="457200" algn="just">
                  <a:lnSpc>
                    <a:spcPct val="150000"/>
                  </a:lnSpc>
                </a:pPr>
                <a:r>
                  <a:rPr lang="zh-CN" altLang="en-US" dirty="0"/>
                  <a:t>本次研究中所用的</a:t>
                </a:r>
                <a:r>
                  <a:rPr lang="zh-CN" altLang="zh-CN" dirty="0"/>
                  <a:t>数据集是</a:t>
                </a:r>
                <a:r>
                  <a:rPr lang="en-US" altLang="zh-CN" dirty="0"/>
                  <a:t>Google TensorFlow</a:t>
                </a:r>
                <a:r>
                  <a:rPr lang="zh-CN" altLang="en-US" dirty="0"/>
                  <a:t>提供的</a:t>
                </a:r>
                <a:r>
                  <a:rPr lang="zh-CN" altLang="zh-CN" dirty="0"/>
                  <a:t>鸢尾花数据。该数据集包含三类</a:t>
                </a:r>
                <a:r>
                  <a:rPr lang="en-US" altLang="zh-CN" dirty="0"/>
                  <a:t>120</a:t>
                </a:r>
                <a:r>
                  <a:rPr lang="zh-CN" altLang="zh-CN" dirty="0"/>
                  <a:t>个实例，其中每个类是一种鸢尾花。这三个类别是：山鸢尾</a:t>
                </a:r>
                <a:r>
                  <a:rPr lang="en-US" altLang="zh-CN" dirty="0"/>
                  <a:t>(</a:t>
                </a:r>
                <a:r>
                  <a:rPr lang="zh-CN" altLang="zh-CN" dirty="0"/>
                  <a:t>第</a:t>
                </a:r>
                <a:r>
                  <a:rPr lang="en-US" altLang="zh-CN" dirty="0"/>
                  <a:t>1</a:t>
                </a:r>
                <a:r>
                  <a:rPr lang="zh-CN" altLang="zh-CN" dirty="0"/>
                  <a:t>类，由</a:t>
                </a:r>
                <a:r>
                  <a:rPr lang="en-US" altLang="zh-CN" dirty="0"/>
                  <a:t>0</a:t>
                </a:r>
                <a:r>
                  <a:rPr lang="zh-CN" altLang="zh-CN" dirty="0"/>
                  <a:t>表示</a:t>
                </a:r>
                <a:r>
                  <a:rPr lang="en-US" altLang="zh-CN" dirty="0"/>
                  <a:t>)</a:t>
                </a:r>
                <a:r>
                  <a:rPr lang="zh-CN" altLang="zh-CN" dirty="0"/>
                  <a:t>，变色鸢尾</a:t>
                </a:r>
                <a:r>
                  <a:rPr lang="en-US" altLang="zh-CN" dirty="0"/>
                  <a:t>(</a:t>
                </a:r>
                <a:r>
                  <a:rPr lang="zh-CN" altLang="zh-CN" dirty="0"/>
                  <a:t>第</a:t>
                </a:r>
                <a:r>
                  <a:rPr lang="en-US" altLang="zh-CN" dirty="0"/>
                  <a:t>2</a:t>
                </a:r>
                <a:r>
                  <a:rPr lang="zh-CN" altLang="zh-CN" dirty="0"/>
                  <a:t>类，由</a:t>
                </a:r>
                <a:r>
                  <a:rPr lang="en-US" altLang="zh-CN" dirty="0"/>
                  <a:t>1</a:t>
                </a:r>
                <a:r>
                  <a:rPr lang="zh-CN" altLang="zh-CN" dirty="0"/>
                  <a:t>表示</a:t>
                </a:r>
                <a:r>
                  <a:rPr lang="en-US" altLang="zh-CN" dirty="0"/>
                  <a:t>)</a:t>
                </a:r>
                <a:r>
                  <a:rPr lang="zh-CN" altLang="zh-CN" dirty="0"/>
                  <a:t>和维吉尼亚鸢尾</a:t>
                </a:r>
                <a:r>
                  <a:rPr lang="en-US" altLang="zh-CN" dirty="0"/>
                  <a:t>(</a:t>
                </a:r>
                <a:r>
                  <a:rPr lang="zh-CN" altLang="zh-CN" dirty="0"/>
                  <a:t>第</a:t>
                </a:r>
                <a:r>
                  <a:rPr lang="en-US" altLang="zh-CN" dirty="0"/>
                  <a:t>3</a:t>
                </a:r>
                <a:r>
                  <a:rPr lang="zh-CN" altLang="zh-CN" dirty="0"/>
                  <a:t>类，由</a:t>
                </a:r>
                <a:r>
                  <a:rPr lang="en-US" altLang="zh-CN" dirty="0"/>
                  <a:t>2</a:t>
                </a:r>
                <a:r>
                  <a:rPr lang="zh-CN" altLang="zh-CN" dirty="0"/>
                  <a:t>表示</a:t>
                </a:r>
                <a:r>
                  <a:rPr lang="en-US" altLang="zh-CN" dirty="0"/>
                  <a:t>)</a:t>
                </a:r>
                <a:r>
                  <a:rPr lang="zh-CN" altLang="zh-CN" dirty="0"/>
                  <a:t>。四个属性被用于预测鸢尾花的类别，即萼片长度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oMath>
                </a14:m>
                <a:r>
                  <a:rPr lang="zh-CN" altLang="zh-CN" dirty="0"/>
                  <a:t>、萼片宽度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oMath>
                </a14:m>
                <a:r>
                  <a:rPr lang="zh-CN" altLang="zh-CN" dirty="0"/>
                  <a:t>、花瓣长度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d>
                  </m:oMath>
                </a14:m>
                <a:r>
                  <a:rPr lang="zh-CN" altLang="zh-CN" dirty="0"/>
                  <a:t>和花瓣宽度</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oMath>
                </a14:m>
                <a:r>
                  <a:rPr lang="zh-CN" altLang="zh-CN" dirty="0"/>
                  <a:t>，所有的单位都是厘米。为了简化知识提取，我们用三个输出来重新构造数据，其中类别</a:t>
                </a:r>
                <a:r>
                  <a:rPr lang="en-US" altLang="zh-CN" dirty="0"/>
                  <a:t>1</a:t>
                </a:r>
                <a:r>
                  <a:rPr lang="zh-CN" altLang="zh-CN" dirty="0"/>
                  <a:t>由</a:t>
                </a:r>
                <a:r>
                  <a:rPr lang="en-US" altLang="zh-CN" dirty="0"/>
                  <a:t>{1,0,0}</a:t>
                </a:r>
                <a:r>
                  <a:rPr lang="zh-CN" altLang="zh-CN" dirty="0"/>
                  <a:t>表示，类别</a:t>
                </a:r>
                <a:r>
                  <a:rPr lang="en-US" altLang="zh-CN" dirty="0"/>
                  <a:t>2</a:t>
                </a:r>
                <a:r>
                  <a:rPr lang="zh-CN" altLang="zh-CN" dirty="0"/>
                  <a:t>由</a:t>
                </a:r>
                <a:r>
                  <a:rPr lang="en-US" altLang="zh-CN" dirty="0"/>
                  <a:t>{0,1,0}</a:t>
                </a:r>
                <a:r>
                  <a:rPr lang="zh-CN" altLang="zh-CN" dirty="0"/>
                  <a:t>表示，类别</a:t>
                </a:r>
                <a:r>
                  <a:rPr lang="en-US" altLang="zh-CN" dirty="0"/>
                  <a:t>3</a:t>
                </a:r>
                <a:r>
                  <a:rPr lang="zh-CN" altLang="zh-CN" dirty="0"/>
                  <a:t>由</a:t>
                </a:r>
                <a:r>
                  <a:rPr lang="en-US" altLang="zh-CN" dirty="0"/>
                  <a:t>{0,0,1}</a:t>
                </a:r>
                <a:r>
                  <a:rPr lang="zh-CN" altLang="zh-CN" dirty="0"/>
                  <a:t>表示。</a:t>
                </a:r>
              </a:p>
            </p:txBody>
          </p:sp>
        </mc:Choice>
        <mc:Fallback>
          <p:sp>
            <p:nvSpPr>
              <p:cNvPr id="3" name="文本框 2">
                <a:extLst>
                  <a:ext uri="{FF2B5EF4-FFF2-40B4-BE49-F238E27FC236}">
                    <a16:creationId xmlns:a16="http://schemas.microsoft.com/office/drawing/2014/main" id="{3D698CAB-0C72-4111-8995-BF150D5C0D71}"/>
                  </a:ext>
                </a:extLst>
              </p:cNvPr>
              <p:cNvSpPr txBox="1">
                <a:spLocks noRot="1" noChangeAspect="1" noMove="1" noResize="1" noEditPoints="1" noAdjustHandles="1" noChangeArrowheads="1" noChangeShapeType="1" noTextEdit="1"/>
              </p:cNvSpPr>
              <p:nvPr/>
            </p:nvSpPr>
            <p:spPr>
              <a:xfrm>
                <a:off x="2236478" y="1878651"/>
                <a:ext cx="7719044" cy="2948243"/>
              </a:xfrm>
              <a:prstGeom prst="rect">
                <a:avLst/>
              </a:prstGeom>
              <a:blipFill>
                <a:blip r:embed="rId3"/>
                <a:stretch>
                  <a:fillRect l="-711" r="-632" b="-2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08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99"/>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en-US" sz="4533" b="1" dirty="0">
                <a:solidFill>
                  <a:srgbClr val="1B4367"/>
                </a:solidFill>
                <a:cs typeface="+mn-ea"/>
                <a:sym typeface="+mn-lt"/>
              </a:rPr>
              <a:t>实验结果分析</a:t>
            </a:r>
          </a:p>
        </p:txBody>
      </p:sp>
      <p:sp>
        <p:nvSpPr>
          <p:cNvPr id="103" name="文本框 11"/>
          <p:cNvSpPr txBox="1"/>
          <p:nvPr/>
        </p:nvSpPr>
        <p:spPr>
          <a:xfrm>
            <a:off x="4951302" y="2100057"/>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03</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extLst>
      <p:ext uri="{BB962C8B-B14F-4D97-AF65-F5344CB8AC3E}">
        <p14:creationId xmlns:p14="http://schemas.microsoft.com/office/powerpoint/2010/main" val="25060214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526710" y="1836204"/>
            <a:ext cx="2952924" cy="488148"/>
          </a:xfrm>
          <a:prstGeom prst="roundRect">
            <a:avLst/>
          </a:prstGeom>
          <a:solidFill>
            <a:srgbClr val="1B4367"/>
          </a:solidFill>
        </p:spPr>
        <p:txBody>
          <a:bodyPr wrap="square" rtlCol="0">
            <a:spAutoFit/>
          </a:bodyPr>
          <a:lstStyle/>
          <a:p>
            <a:r>
              <a:rPr lang="zh-CN" altLang="en-US" sz="2267" dirty="0">
                <a:solidFill>
                  <a:schemeClr val="bg1"/>
                </a:solidFill>
                <a:cs typeface="+mn-ea"/>
                <a:sym typeface="+mn-lt"/>
              </a:rPr>
              <a:t>选题背景与意义</a:t>
            </a:r>
          </a:p>
        </p:txBody>
      </p:sp>
      <p:grpSp>
        <p:nvGrpSpPr>
          <p:cNvPr id="2" name="组合 1"/>
          <p:cNvGrpSpPr/>
          <p:nvPr/>
        </p:nvGrpSpPr>
        <p:grpSpPr>
          <a:xfrm>
            <a:off x="6847674" y="1809786"/>
            <a:ext cx="638044" cy="52476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26" name="文本框 17"/>
            <p:cNvSpPr txBox="1"/>
            <p:nvPr/>
          </p:nvSpPr>
          <p:spPr>
            <a:xfrm>
              <a:off x="5640108" y="975817"/>
              <a:ext cx="476097" cy="344486"/>
            </a:xfrm>
            <a:prstGeom prst="rect">
              <a:avLst/>
            </a:prstGeom>
            <a:noFill/>
          </p:spPr>
          <p:txBody>
            <a:bodyPr wrap="square" rtlCol="0">
              <a:spAutoFit/>
            </a:bodyPr>
            <a:lstStyle/>
            <a:p>
              <a:pPr algn="ctr">
                <a:defRPr/>
              </a:pPr>
              <a:r>
                <a:rPr lang="en-US" altLang="zh-CN" sz="2400" dirty="0">
                  <a:solidFill>
                    <a:schemeClr val="bg1"/>
                  </a:solidFill>
                  <a:cs typeface="+mn-ea"/>
                  <a:sym typeface="+mn-lt"/>
                </a:rPr>
                <a:t>01</a:t>
              </a:r>
            </a:p>
          </p:txBody>
        </p:sp>
      </p:grpSp>
      <p:sp>
        <p:nvSpPr>
          <p:cNvPr id="33" name="文本框 32"/>
          <p:cNvSpPr txBox="1"/>
          <p:nvPr/>
        </p:nvSpPr>
        <p:spPr>
          <a:xfrm>
            <a:off x="3821988" y="2683617"/>
            <a:ext cx="2863064" cy="995209"/>
          </a:xfrm>
          <a:prstGeom prst="rect">
            <a:avLst/>
          </a:prstGeom>
          <a:noFill/>
        </p:spPr>
        <p:txBody>
          <a:bodyPr vert="horz" wrap="square" rtlCol="0">
            <a:spAutoFit/>
          </a:bodyPr>
          <a:lstStyle/>
          <a:p>
            <a:r>
              <a:rPr lang="zh-CN" altLang="en-US" sz="5867" b="1" spc="-300" dirty="0">
                <a:solidFill>
                  <a:srgbClr val="1B4367"/>
                </a:solidFill>
                <a:cs typeface="+mn-ea"/>
                <a:sym typeface="+mn-lt"/>
              </a:rPr>
              <a:t>目 录</a:t>
            </a:r>
          </a:p>
        </p:txBody>
      </p:sp>
      <p:sp>
        <p:nvSpPr>
          <p:cNvPr id="3" name="文本框 2"/>
          <p:cNvSpPr txBox="1"/>
          <p:nvPr/>
        </p:nvSpPr>
        <p:spPr>
          <a:xfrm>
            <a:off x="3821988" y="3525213"/>
            <a:ext cx="2817539" cy="584775"/>
          </a:xfrm>
          <a:prstGeom prst="rect">
            <a:avLst/>
          </a:prstGeom>
          <a:noFill/>
        </p:spPr>
        <p:txBody>
          <a:bodyPr vert="horz" wrap="square" rtlCol="0">
            <a:spAutoFit/>
          </a:bodyPr>
          <a:lstStyle/>
          <a:p>
            <a:r>
              <a:rPr lang="en-US" altLang="zh-CN" sz="3200" b="1" dirty="0">
                <a:solidFill>
                  <a:srgbClr val="1B4367"/>
                </a:solidFill>
                <a:cs typeface="+mn-ea"/>
                <a:sym typeface="+mn-lt"/>
              </a:rPr>
              <a:t>CONTENTS</a:t>
            </a:r>
          </a:p>
        </p:txBody>
      </p:sp>
      <p:sp>
        <p:nvSpPr>
          <p:cNvPr id="79" name="文本框 10"/>
          <p:cNvSpPr txBox="1"/>
          <p:nvPr/>
        </p:nvSpPr>
        <p:spPr>
          <a:xfrm>
            <a:off x="7526710" y="2792929"/>
            <a:ext cx="2952924" cy="488148"/>
          </a:xfrm>
          <a:prstGeom prst="roundRect">
            <a:avLst/>
          </a:prstGeom>
          <a:solidFill>
            <a:srgbClr val="1B4367"/>
          </a:solidFill>
        </p:spPr>
        <p:txBody>
          <a:bodyPr wrap="square" rtlCol="0">
            <a:spAutoFit/>
          </a:bodyPr>
          <a:lstStyle/>
          <a:p>
            <a:r>
              <a:rPr lang="zh-CN" altLang="en-US" sz="2267" dirty="0">
                <a:solidFill>
                  <a:schemeClr val="bg1"/>
                </a:solidFill>
                <a:cs typeface="+mn-ea"/>
                <a:sym typeface="+mn-lt"/>
              </a:rPr>
              <a:t>研究方法与思路</a:t>
            </a:r>
          </a:p>
        </p:txBody>
      </p:sp>
      <p:grpSp>
        <p:nvGrpSpPr>
          <p:cNvPr id="80" name="组合 79"/>
          <p:cNvGrpSpPr/>
          <p:nvPr/>
        </p:nvGrpSpPr>
        <p:grpSpPr>
          <a:xfrm>
            <a:off x="6847674" y="2766511"/>
            <a:ext cx="638044" cy="52476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82" name="文本框 17"/>
            <p:cNvSpPr txBox="1"/>
            <p:nvPr/>
          </p:nvSpPr>
          <p:spPr>
            <a:xfrm>
              <a:off x="5640108" y="975817"/>
              <a:ext cx="476097" cy="344486"/>
            </a:xfrm>
            <a:prstGeom prst="rect">
              <a:avLst/>
            </a:prstGeom>
            <a:noFill/>
          </p:spPr>
          <p:txBody>
            <a:bodyPr wrap="square" rtlCol="0">
              <a:spAutoFit/>
            </a:bodyPr>
            <a:lstStyle/>
            <a:p>
              <a:pPr algn="ctr">
                <a:defRPr/>
              </a:pPr>
              <a:r>
                <a:rPr lang="en-US" altLang="zh-CN" sz="2400" dirty="0">
                  <a:solidFill>
                    <a:schemeClr val="bg1"/>
                  </a:solidFill>
                  <a:cs typeface="+mn-ea"/>
                  <a:sym typeface="+mn-lt"/>
                </a:rPr>
                <a:t>02</a:t>
              </a:r>
            </a:p>
          </p:txBody>
        </p:sp>
      </p:grpSp>
      <p:sp>
        <p:nvSpPr>
          <p:cNvPr id="83" name="文本框 10"/>
          <p:cNvSpPr txBox="1"/>
          <p:nvPr/>
        </p:nvSpPr>
        <p:spPr>
          <a:xfrm>
            <a:off x="7526710" y="3749655"/>
            <a:ext cx="2952924" cy="488148"/>
          </a:xfrm>
          <a:prstGeom prst="roundRect">
            <a:avLst/>
          </a:prstGeom>
          <a:solidFill>
            <a:srgbClr val="1B4367"/>
          </a:solidFill>
        </p:spPr>
        <p:txBody>
          <a:bodyPr wrap="square" rtlCol="0">
            <a:spAutoFit/>
          </a:bodyPr>
          <a:lstStyle/>
          <a:p>
            <a:r>
              <a:rPr lang="zh-CN" altLang="en-US" sz="2267" dirty="0">
                <a:solidFill>
                  <a:schemeClr val="bg1"/>
                </a:solidFill>
                <a:cs typeface="+mn-ea"/>
                <a:sym typeface="+mn-lt"/>
              </a:rPr>
              <a:t>实验结果分析</a:t>
            </a:r>
          </a:p>
        </p:txBody>
      </p:sp>
      <p:grpSp>
        <p:nvGrpSpPr>
          <p:cNvPr id="84" name="组合 83"/>
          <p:cNvGrpSpPr/>
          <p:nvPr/>
        </p:nvGrpSpPr>
        <p:grpSpPr>
          <a:xfrm>
            <a:off x="6847674" y="3723236"/>
            <a:ext cx="638044" cy="52476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86" name="文本框 17"/>
            <p:cNvSpPr txBox="1"/>
            <p:nvPr/>
          </p:nvSpPr>
          <p:spPr>
            <a:xfrm>
              <a:off x="5640108" y="975817"/>
              <a:ext cx="476097" cy="344486"/>
            </a:xfrm>
            <a:prstGeom prst="rect">
              <a:avLst/>
            </a:prstGeom>
            <a:noFill/>
          </p:spPr>
          <p:txBody>
            <a:bodyPr wrap="square" rtlCol="0">
              <a:spAutoFit/>
            </a:bodyPr>
            <a:lstStyle/>
            <a:p>
              <a:pPr algn="ctr">
                <a:defRPr/>
              </a:pPr>
              <a:r>
                <a:rPr lang="en-US" altLang="zh-CN" sz="2400" dirty="0">
                  <a:solidFill>
                    <a:schemeClr val="bg1"/>
                  </a:solidFill>
                  <a:cs typeface="+mn-ea"/>
                  <a:sym typeface="+mn-lt"/>
                </a:rPr>
                <a:t>03</a:t>
              </a:r>
            </a:p>
          </p:txBody>
        </p:sp>
      </p:grpSp>
      <p:sp>
        <p:nvSpPr>
          <p:cNvPr id="87" name="文本框 10"/>
          <p:cNvSpPr txBox="1"/>
          <p:nvPr/>
        </p:nvSpPr>
        <p:spPr>
          <a:xfrm>
            <a:off x="7526710" y="4706380"/>
            <a:ext cx="2952924" cy="488148"/>
          </a:xfrm>
          <a:prstGeom prst="roundRect">
            <a:avLst/>
          </a:prstGeom>
          <a:solidFill>
            <a:srgbClr val="1B4367"/>
          </a:solidFill>
        </p:spPr>
        <p:txBody>
          <a:bodyPr wrap="square" rtlCol="0">
            <a:spAutoFit/>
          </a:bodyPr>
          <a:lstStyle/>
          <a:p>
            <a:r>
              <a:rPr lang="zh-CN" altLang="en-US" sz="2267" dirty="0">
                <a:solidFill>
                  <a:schemeClr val="bg1"/>
                </a:solidFill>
                <a:cs typeface="+mn-ea"/>
                <a:sym typeface="+mn-lt"/>
              </a:rPr>
              <a:t>总结</a:t>
            </a:r>
          </a:p>
        </p:txBody>
      </p:sp>
      <p:grpSp>
        <p:nvGrpSpPr>
          <p:cNvPr id="88" name="组合 87"/>
          <p:cNvGrpSpPr/>
          <p:nvPr/>
        </p:nvGrpSpPr>
        <p:grpSpPr>
          <a:xfrm>
            <a:off x="6847674" y="4679962"/>
            <a:ext cx="638044" cy="52476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90" name="文本框 17"/>
            <p:cNvSpPr txBox="1"/>
            <p:nvPr/>
          </p:nvSpPr>
          <p:spPr>
            <a:xfrm>
              <a:off x="5640108" y="975817"/>
              <a:ext cx="476097" cy="344486"/>
            </a:xfrm>
            <a:prstGeom prst="rect">
              <a:avLst/>
            </a:prstGeom>
            <a:noFill/>
          </p:spPr>
          <p:txBody>
            <a:bodyPr wrap="square" rtlCol="0">
              <a:spAutoFit/>
            </a:bodyPr>
            <a:lstStyle/>
            <a:p>
              <a:pPr algn="ctr">
                <a:defRPr/>
              </a:pPr>
              <a:r>
                <a:rPr lang="en-US" altLang="zh-CN" sz="2400" dirty="0">
                  <a:solidFill>
                    <a:schemeClr val="bg1"/>
                  </a:solidFill>
                  <a:cs typeface="+mn-ea"/>
                  <a:sym typeface="+mn-lt"/>
                </a:rPr>
                <a:t>04</a:t>
              </a:r>
            </a:p>
          </p:txBody>
        </p:sp>
      </p:grpSp>
      <p:sp>
        <p:nvSpPr>
          <p:cNvPr id="4" name="燕尾形 3"/>
          <p:cNvSpPr/>
          <p:nvPr/>
        </p:nvSpPr>
        <p:spPr>
          <a:xfrm>
            <a:off x="5712433" y="2911320"/>
            <a:ext cx="342471" cy="597913"/>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5803571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实验结果</a:t>
            </a:r>
          </a:p>
        </p:txBody>
      </p:sp>
      <p:cxnSp>
        <p:nvCxnSpPr>
          <p:cNvPr id="28" name="直接连接符 27"/>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60153B5-9CA4-4843-A1CE-5249C22A1420}"/>
              </a:ext>
            </a:extLst>
          </p:cNvPr>
          <p:cNvSpPr txBox="1"/>
          <p:nvPr/>
        </p:nvSpPr>
        <p:spPr>
          <a:xfrm>
            <a:off x="1032638" y="1529930"/>
            <a:ext cx="3101212" cy="4198393"/>
          </a:xfrm>
          <a:prstGeom prst="rect">
            <a:avLst/>
          </a:prstGeom>
          <a:noFill/>
        </p:spPr>
        <p:txBody>
          <a:bodyPr wrap="square" rtlCol="0">
            <a:spAutoFit/>
          </a:bodyPr>
          <a:lstStyle/>
          <a:p>
            <a:pPr indent="457200" algn="just">
              <a:lnSpc>
                <a:spcPct val="150000"/>
              </a:lnSpc>
            </a:pPr>
            <a:r>
              <a:rPr lang="zh-CN" altLang="en-US" dirty="0"/>
              <a:t>为了方便训练，本次实验中设置种群大小为</a:t>
            </a:r>
            <a:r>
              <a:rPr lang="en-US" altLang="zh-CN" dirty="0"/>
              <a:t>20</a:t>
            </a:r>
            <a:r>
              <a:rPr lang="zh-CN" altLang="en-US" dirty="0"/>
              <a:t>，隐藏层数最多为</a:t>
            </a:r>
            <a:r>
              <a:rPr lang="en-US" altLang="zh-CN" dirty="0"/>
              <a:t>3</a:t>
            </a:r>
            <a:r>
              <a:rPr lang="zh-CN" altLang="en-US" dirty="0"/>
              <a:t>，每层最多含有</a:t>
            </a:r>
            <a:r>
              <a:rPr lang="en-US" altLang="zh-CN" dirty="0"/>
              <a:t>6</a:t>
            </a:r>
            <a:r>
              <a:rPr lang="zh-CN" altLang="en-US" dirty="0"/>
              <a:t>个神经元。在经过</a:t>
            </a:r>
            <a:r>
              <a:rPr lang="en-US" altLang="zh-CN" dirty="0"/>
              <a:t>25</a:t>
            </a:r>
            <a:r>
              <a:rPr lang="zh-CN" altLang="en-US" dirty="0"/>
              <a:t>次迭代进化之后，得到了多个</a:t>
            </a:r>
            <a:r>
              <a:rPr lang="en-US" altLang="zh-CN" dirty="0"/>
              <a:t>Pareto</a:t>
            </a:r>
            <a:r>
              <a:rPr lang="zh-CN" altLang="en-US" dirty="0"/>
              <a:t>最优神经网络模型组成的</a:t>
            </a:r>
            <a:r>
              <a:rPr lang="en-US" altLang="zh-CN" dirty="0"/>
              <a:t>Pareto</a:t>
            </a:r>
            <a:r>
              <a:rPr lang="zh-CN" altLang="en-US" dirty="0"/>
              <a:t>前沿。</a:t>
            </a:r>
            <a:endParaRPr lang="en-US" altLang="zh-CN" dirty="0"/>
          </a:p>
          <a:p>
            <a:pPr indent="457200" algn="just">
              <a:lnSpc>
                <a:spcPct val="150000"/>
              </a:lnSpc>
            </a:pPr>
            <a:r>
              <a:rPr lang="zh-CN" altLang="en-US" dirty="0"/>
              <a:t>右图为</a:t>
            </a:r>
            <a:r>
              <a:rPr lang="en-US" altLang="zh-CN" dirty="0"/>
              <a:t>Pareto</a:t>
            </a:r>
            <a:r>
              <a:rPr lang="zh-CN" altLang="en-US" dirty="0"/>
              <a:t>前沿，横轴为隐藏层神经元个数，纵轴为</a:t>
            </a:r>
            <a:r>
              <a:rPr lang="en-US" altLang="zh-CN" dirty="0"/>
              <a:t>loss</a:t>
            </a:r>
            <a:r>
              <a:rPr lang="zh-CN" altLang="en-US" dirty="0"/>
              <a:t>值。</a:t>
            </a:r>
          </a:p>
        </p:txBody>
      </p:sp>
      <p:pic>
        <p:nvPicPr>
          <p:cNvPr id="6" name="图片 5">
            <a:extLst>
              <a:ext uri="{FF2B5EF4-FFF2-40B4-BE49-F238E27FC236}">
                <a16:creationId xmlns:a16="http://schemas.microsoft.com/office/drawing/2014/main" id="{083A65C8-2A51-4622-8FE4-22A9BB007365}"/>
              </a:ext>
            </a:extLst>
          </p:cNvPr>
          <p:cNvPicPr/>
          <p:nvPr/>
        </p:nvPicPr>
        <p:blipFill rotWithShape="1">
          <a:blip r:embed="rId3">
            <a:extLst>
              <a:ext uri="{28A0092B-C50C-407E-A947-70E740481C1C}">
                <a14:useLocalDpi xmlns:a14="http://schemas.microsoft.com/office/drawing/2010/main" val="0"/>
              </a:ext>
            </a:extLst>
          </a:blip>
          <a:srcRect l="7492" t="3996" r="6623"/>
          <a:stretch/>
        </p:blipFill>
        <p:spPr bwMode="auto">
          <a:xfrm>
            <a:off x="4775391" y="1865572"/>
            <a:ext cx="6383971" cy="35271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117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识别可解释模型</a:t>
            </a:r>
          </a:p>
        </p:txBody>
      </p:sp>
      <p:cxnSp>
        <p:nvCxnSpPr>
          <p:cNvPr id="28" name="直接连接符 27"/>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057ED9C-B34F-4495-B4F6-A7A8A2C0ED2B}"/>
              </a:ext>
            </a:extLst>
          </p:cNvPr>
          <p:cNvPicPr>
            <a:picLocks noChangeAspect="1"/>
          </p:cNvPicPr>
          <p:nvPr/>
        </p:nvPicPr>
        <p:blipFill>
          <a:blip r:embed="rId3"/>
          <a:stretch>
            <a:fillRect/>
          </a:stretch>
        </p:blipFill>
        <p:spPr>
          <a:xfrm>
            <a:off x="6269374" y="1289911"/>
            <a:ext cx="4969504" cy="3212653"/>
          </a:xfrm>
          <a:prstGeom prst="rect">
            <a:avLst/>
          </a:prstGeom>
        </p:spPr>
      </p:pic>
      <p:sp>
        <p:nvSpPr>
          <p:cNvPr id="10" name="矩形 9">
            <a:extLst>
              <a:ext uri="{FF2B5EF4-FFF2-40B4-BE49-F238E27FC236}">
                <a16:creationId xmlns:a16="http://schemas.microsoft.com/office/drawing/2014/main" id="{57810871-E4CB-486E-91C3-1BE99F113C0E}"/>
              </a:ext>
            </a:extLst>
          </p:cNvPr>
          <p:cNvSpPr/>
          <p:nvPr/>
        </p:nvSpPr>
        <p:spPr>
          <a:xfrm>
            <a:off x="1032637" y="1289911"/>
            <a:ext cx="4889990" cy="3003515"/>
          </a:xfrm>
          <a:prstGeom prst="rect">
            <a:avLst/>
          </a:prstGeom>
        </p:spPr>
        <p:txBody>
          <a:bodyPr wrap="square">
            <a:spAutoFit/>
          </a:bodyPr>
          <a:lstStyle/>
          <a:p>
            <a:pPr indent="457200" algn="just">
              <a:lnSpc>
                <a:spcPct val="150000"/>
              </a:lnSpc>
            </a:pPr>
            <a:r>
              <a:rPr lang="zh-CN" altLang="en-US" sz="1600" dirty="0">
                <a:latin typeface="宋体" panose="02010600030101010101" pitchFamily="2" charset="-122"/>
                <a:ea typeface="宋体" panose="02010600030101010101" pitchFamily="2" charset="-122"/>
              </a:rPr>
              <a:t>神经网络的可解释性主要取决于其复杂性。网络越简单，就越容易理解嵌入在神经网络中的知识。当我们以基于 </a:t>
            </a:r>
            <a:r>
              <a:rPr lang="en-US" altLang="zh-CN" sz="1600" dirty="0">
                <a:latin typeface="宋体" panose="02010600030101010101" pitchFamily="2" charset="-122"/>
                <a:ea typeface="宋体" panose="02010600030101010101" pitchFamily="2" charset="-122"/>
              </a:rPr>
              <a:t>Pareto </a:t>
            </a:r>
            <a:r>
              <a:rPr lang="zh-CN" altLang="en-US" sz="1600" dirty="0">
                <a:latin typeface="宋体" panose="02010600030101010101" pitchFamily="2" charset="-122"/>
                <a:ea typeface="宋体" panose="02010600030101010101" pitchFamily="2" charset="-122"/>
              </a:rPr>
              <a:t>的方法将网络的准确性和复杂性最小化时，我们能够得到许多</a:t>
            </a:r>
            <a:r>
              <a:rPr lang="en-US" altLang="zh-CN" sz="1600" dirty="0">
                <a:latin typeface="宋体" panose="02010600030101010101" pitchFamily="2" charset="-122"/>
                <a:ea typeface="宋体" panose="02010600030101010101" pitchFamily="2" charset="-122"/>
              </a:rPr>
              <a:t>Pareto </a:t>
            </a:r>
            <a:r>
              <a:rPr lang="zh-CN" altLang="en-US" sz="1600" dirty="0">
                <a:latin typeface="宋体" panose="02010600030101010101" pitchFamily="2" charset="-122"/>
                <a:ea typeface="宋体" panose="02010600030101010101" pitchFamily="2" charset="-122"/>
              </a:rPr>
              <a:t>最优解，其复杂度范围从非常简单到非常复杂都有。我们认为，</a:t>
            </a:r>
            <a:r>
              <a:rPr lang="en-US" altLang="zh-CN" sz="1600" dirty="0">
                <a:latin typeface="宋体" panose="02010600030101010101" pitchFamily="2" charset="-122"/>
                <a:ea typeface="宋体" panose="02010600030101010101" pitchFamily="2" charset="-122"/>
              </a:rPr>
              <a:t>Pareto </a:t>
            </a:r>
            <a:r>
              <a:rPr lang="zh-CN" altLang="en-US" sz="1600" dirty="0">
                <a:latin typeface="宋体" panose="02010600030101010101" pitchFamily="2" charset="-122"/>
                <a:ea typeface="宋体" panose="02010600030101010101" pitchFamily="2" charset="-122"/>
              </a:rPr>
              <a:t>前沿中的简单的 </a:t>
            </a:r>
            <a:r>
              <a:rPr lang="en-US" altLang="zh-CN" sz="1600" dirty="0">
                <a:latin typeface="宋体" panose="02010600030101010101" pitchFamily="2" charset="-122"/>
                <a:ea typeface="宋体" panose="02010600030101010101" pitchFamily="2" charset="-122"/>
              </a:rPr>
              <a:t>Pareto </a:t>
            </a:r>
            <a:r>
              <a:rPr lang="zh-CN" altLang="en-US" sz="1600" dirty="0">
                <a:latin typeface="宋体" panose="02010600030101010101" pitchFamily="2" charset="-122"/>
                <a:ea typeface="宋体" panose="02010600030101010101" pitchFamily="2" charset="-122"/>
              </a:rPr>
              <a:t>最优神经网络是可以从可理解逻辑规则中提取到的可解释模型。</a:t>
            </a:r>
            <a:endParaRPr lang="en-US" altLang="zh-CN" sz="1600" dirty="0">
              <a:latin typeface="宋体" panose="02010600030101010101" pitchFamily="2" charset="-122"/>
              <a:ea typeface="宋体" panose="02010600030101010101" pitchFamily="2" charset="-122"/>
            </a:endParaRPr>
          </a:p>
          <a:p>
            <a:pPr indent="457200" algn="just">
              <a:lnSpc>
                <a:spcPct val="150000"/>
              </a:lnSpc>
            </a:pPr>
            <a:r>
              <a:rPr lang="zh-CN" altLang="en-US" sz="1600" dirty="0">
                <a:latin typeface="宋体" panose="02010600030101010101" pitchFamily="2" charset="-122"/>
                <a:ea typeface="宋体" panose="02010600030101010101" pitchFamily="2" charset="-122"/>
              </a:rPr>
              <a:t>右图为仅具有一个隐藏神经元的神经网络模型。</a:t>
            </a:r>
            <a:endParaRPr lang="en-US" altLang="zh-CN" sz="16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9A1DE457-D87C-4B36-BD2B-CB62CDFA3832}"/>
                  </a:ext>
                </a:extLst>
              </p:cNvPr>
              <p:cNvSpPr/>
              <p:nvPr/>
            </p:nvSpPr>
            <p:spPr>
              <a:xfrm>
                <a:off x="1032637" y="5005910"/>
                <a:ext cx="9759188" cy="1273875"/>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zh-CN" dirty="0">
                    <a:latin typeface="+mn-ea"/>
                    <a:cs typeface="Times New Roman" panose="02020603050405020304" pitchFamily="18" charset="0"/>
                  </a:rPr>
                  <a:t>属于第一类的条件</a:t>
                </a:r>
                <a:r>
                  <a:rPr lang="zh-CN" altLang="en-US" dirty="0">
                    <a:latin typeface="+mn-ea"/>
                    <a:cs typeface="Times New Roman" panose="02020603050405020304" pitchFamily="18" charset="0"/>
                  </a:rPr>
                  <a:t>：</a:t>
                </a:r>
                <a14:m>
                  <m:oMath xmlns:m="http://schemas.openxmlformats.org/officeDocument/2006/math">
                    <m:r>
                      <a:rPr lang="en-US" altLang="zh-CN" i="1">
                        <a:latin typeface="+mn-ea"/>
                      </a:rPr>
                      <m:t>0.0502∗</m:t>
                    </m:r>
                    <m:sSub>
                      <m:sSubPr>
                        <m:ctrlPr>
                          <a:rPr lang="zh-CN" altLang="zh-CN" i="1">
                            <a:latin typeface="+mn-ea"/>
                          </a:rPr>
                        </m:ctrlPr>
                      </m:sSubPr>
                      <m:e>
                        <m:r>
                          <a:rPr lang="en-US" altLang="zh-CN" i="1">
                            <a:latin typeface="+mn-ea"/>
                          </a:rPr>
                          <m:t>𝑥</m:t>
                        </m:r>
                      </m:e>
                      <m:sub>
                        <m:r>
                          <a:rPr lang="en-US" altLang="zh-CN" i="1">
                            <a:latin typeface="+mn-ea"/>
                          </a:rPr>
                          <m:t>1</m:t>
                        </m:r>
                      </m:sub>
                    </m:sSub>
                    <m:r>
                      <a:rPr lang="en-US" altLang="zh-CN" i="1">
                        <a:latin typeface="+mn-ea"/>
                      </a:rPr>
                      <m:t> − 0.2069∗</m:t>
                    </m:r>
                    <m:sSub>
                      <m:sSubPr>
                        <m:ctrlPr>
                          <a:rPr lang="zh-CN" altLang="zh-CN" i="1">
                            <a:latin typeface="+mn-ea"/>
                          </a:rPr>
                        </m:ctrlPr>
                      </m:sSubPr>
                      <m:e>
                        <m:r>
                          <a:rPr lang="en-US" altLang="zh-CN" i="1">
                            <a:latin typeface="+mn-ea"/>
                          </a:rPr>
                          <m:t>𝑥</m:t>
                        </m:r>
                      </m:e>
                      <m:sub>
                        <m:r>
                          <a:rPr lang="en-US" altLang="zh-CN" i="1">
                            <a:latin typeface="+mn-ea"/>
                          </a:rPr>
                          <m:t>2</m:t>
                        </m:r>
                      </m:sub>
                    </m:sSub>
                    <m:r>
                      <a:rPr lang="en-US" altLang="zh-CN" i="1">
                        <a:latin typeface="+mn-ea"/>
                      </a:rPr>
                      <m:t> + 0.5450∗</m:t>
                    </m:r>
                    <m:sSub>
                      <m:sSubPr>
                        <m:ctrlPr>
                          <a:rPr lang="zh-CN" altLang="zh-CN" i="1">
                            <a:latin typeface="+mn-ea"/>
                          </a:rPr>
                        </m:ctrlPr>
                      </m:sSubPr>
                      <m:e>
                        <m:r>
                          <a:rPr lang="en-US" altLang="zh-CN" i="1">
                            <a:latin typeface="+mn-ea"/>
                          </a:rPr>
                          <m:t>𝑥</m:t>
                        </m:r>
                      </m:e>
                      <m:sub>
                        <m:r>
                          <a:rPr lang="en-US" altLang="zh-CN" i="1">
                            <a:latin typeface="+mn-ea"/>
                          </a:rPr>
                          <m:t>3</m:t>
                        </m:r>
                      </m:sub>
                    </m:sSub>
                    <m:r>
                      <a:rPr lang="en-US" altLang="zh-CN" i="1">
                        <a:latin typeface="+mn-ea"/>
                      </a:rPr>
                      <m:t> + 0.4219∗</m:t>
                    </m:r>
                    <m:sSub>
                      <m:sSubPr>
                        <m:ctrlPr>
                          <a:rPr lang="zh-CN" altLang="zh-CN" i="1">
                            <a:latin typeface="+mn-ea"/>
                          </a:rPr>
                        </m:ctrlPr>
                      </m:sSubPr>
                      <m:e>
                        <m:r>
                          <a:rPr lang="en-US" altLang="zh-CN" i="1">
                            <a:latin typeface="+mn-ea"/>
                          </a:rPr>
                          <m:t>𝑥</m:t>
                        </m:r>
                      </m:e>
                      <m:sub>
                        <m:r>
                          <a:rPr lang="en-US" altLang="zh-CN" i="1">
                            <a:latin typeface="+mn-ea"/>
                          </a:rPr>
                          <m:t>4</m:t>
                        </m:r>
                      </m:sub>
                    </m:sSub>
                    <m:r>
                      <a:rPr lang="en-US" altLang="zh-CN" i="1">
                        <a:latin typeface="+mn-ea"/>
                      </a:rPr>
                      <m:t> &lt; 0.4792</m:t>
                    </m:r>
                  </m:oMath>
                </a14:m>
                <a:endParaRPr lang="en-US" altLang="zh-CN" dirty="0">
                  <a:latin typeface="+mn-ea"/>
                </a:endParaRPr>
              </a:p>
              <a:p>
                <a:pPr marL="285750" indent="-285750">
                  <a:lnSpc>
                    <a:spcPct val="150000"/>
                  </a:lnSpc>
                  <a:buFont typeface="Wingdings" panose="05000000000000000000" pitchFamily="2" charset="2"/>
                  <a:buChar char="l"/>
                </a:pPr>
                <a14:m>
                  <m:oMath xmlns:m="http://schemas.openxmlformats.org/officeDocument/2006/math">
                    <m:sSub>
                      <m:sSubPr>
                        <m:ctrlPr>
                          <a:rPr lang="zh-CN" altLang="zh-CN" i="1">
                            <a:latin typeface="+mn-ea"/>
                          </a:rPr>
                        </m:ctrlPr>
                      </m:sSubPr>
                      <m:e>
                        <m:r>
                          <a:rPr lang="en-US" altLang="zh-CN" i="1">
                            <a:latin typeface="+mn-ea"/>
                          </a:rPr>
                          <m:t>𝑥</m:t>
                        </m:r>
                      </m:e>
                      <m:sub>
                        <m:r>
                          <a:rPr lang="en-US" altLang="zh-CN" i="1">
                            <a:latin typeface="+mn-ea"/>
                          </a:rPr>
                          <m:t>3</m:t>
                        </m:r>
                      </m:sub>
                    </m:sSub>
                  </m:oMath>
                </a14:m>
                <a:r>
                  <a:rPr lang="zh-CN" altLang="zh-CN" dirty="0">
                    <a:latin typeface="+mn-ea"/>
                  </a:rPr>
                  <a:t>和</a:t>
                </a:r>
                <a14:m>
                  <m:oMath xmlns:m="http://schemas.openxmlformats.org/officeDocument/2006/math">
                    <m:sSub>
                      <m:sSubPr>
                        <m:ctrlPr>
                          <a:rPr lang="zh-CN" altLang="zh-CN" i="1">
                            <a:latin typeface="+mn-ea"/>
                          </a:rPr>
                        </m:ctrlPr>
                      </m:sSubPr>
                      <m:e>
                        <m:r>
                          <a:rPr lang="en-US" altLang="zh-CN" i="1">
                            <a:latin typeface="+mn-ea"/>
                          </a:rPr>
                          <m:t>𝑥</m:t>
                        </m:r>
                      </m:e>
                      <m:sub>
                        <m:r>
                          <a:rPr lang="en-US" altLang="zh-CN" i="1">
                            <a:latin typeface="+mn-ea"/>
                          </a:rPr>
                          <m:t>4</m:t>
                        </m:r>
                      </m:sub>
                    </m:sSub>
                  </m:oMath>
                </a14:m>
                <a:r>
                  <a:rPr lang="zh-CN" altLang="zh-CN" dirty="0">
                    <a:latin typeface="+mn-ea"/>
                  </a:rPr>
                  <a:t>的权重相对于</a:t>
                </a:r>
                <a14:m>
                  <m:oMath xmlns:m="http://schemas.openxmlformats.org/officeDocument/2006/math">
                    <m:sSub>
                      <m:sSubPr>
                        <m:ctrlPr>
                          <a:rPr lang="zh-CN" altLang="zh-CN" i="1">
                            <a:latin typeface="+mn-ea"/>
                          </a:rPr>
                        </m:ctrlPr>
                      </m:sSubPr>
                      <m:e>
                        <m:r>
                          <a:rPr lang="en-US" altLang="zh-CN" i="1">
                            <a:latin typeface="+mn-ea"/>
                          </a:rPr>
                          <m:t>𝑥</m:t>
                        </m:r>
                      </m:e>
                      <m:sub>
                        <m:r>
                          <a:rPr lang="en-US" altLang="zh-CN" i="1">
                            <a:latin typeface="+mn-ea"/>
                          </a:rPr>
                          <m:t>1</m:t>
                        </m:r>
                      </m:sub>
                    </m:sSub>
                  </m:oMath>
                </a14:m>
                <a:r>
                  <a:rPr lang="zh-CN" altLang="zh-CN" dirty="0">
                    <a:latin typeface="+mn-ea"/>
                  </a:rPr>
                  <a:t>和</a:t>
                </a:r>
                <a14:m>
                  <m:oMath xmlns:m="http://schemas.openxmlformats.org/officeDocument/2006/math">
                    <m:sSub>
                      <m:sSubPr>
                        <m:ctrlPr>
                          <a:rPr lang="zh-CN" altLang="zh-CN" i="1">
                            <a:latin typeface="+mn-ea"/>
                          </a:rPr>
                        </m:ctrlPr>
                      </m:sSubPr>
                      <m:e>
                        <m:r>
                          <a:rPr lang="en-US" altLang="zh-CN" i="1">
                            <a:latin typeface="+mn-ea"/>
                          </a:rPr>
                          <m:t>𝑥</m:t>
                        </m:r>
                      </m:e>
                      <m:sub>
                        <m:r>
                          <a:rPr lang="en-US" altLang="zh-CN" i="1">
                            <a:latin typeface="+mn-ea"/>
                          </a:rPr>
                          <m:t>2</m:t>
                        </m:r>
                      </m:sub>
                    </m:sSub>
                  </m:oMath>
                </a14:m>
                <a:r>
                  <a:rPr lang="zh-CN" altLang="zh-CN" dirty="0">
                    <a:latin typeface="+mn-ea"/>
                  </a:rPr>
                  <a:t>较大，这也说明了</a:t>
                </a:r>
                <a14:m>
                  <m:oMath xmlns:m="http://schemas.openxmlformats.org/officeDocument/2006/math">
                    <m:sSub>
                      <m:sSubPr>
                        <m:ctrlPr>
                          <a:rPr lang="zh-CN" altLang="zh-CN" i="1">
                            <a:latin typeface="+mn-ea"/>
                          </a:rPr>
                        </m:ctrlPr>
                      </m:sSubPr>
                      <m:e>
                        <m:r>
                          <a:rPr lang="en-US" altLang="zh-CN" i="1">
                            <a:latin typeface="+mn-ea"/>
                          </a:rPr>
                          <m:t>𝑥</m:t>
                        </m:r>
                      </m:e>
                      <m:sub>
                        <m:r>
                          <a:rPr lang="en-US" altLang="zh-CN" i="1">
                            <a:latin typeface="+mn-ea"/>
                          </a:rPr>
                          <m:t>3</m:t>
                        </m:r>
                      </m:sub>
                    </m:sSub>
                  </m:oMath>
                </a14:m>
                <a:r>
                  <a:rPr lang="zh-CN" altLang="zh-CN" dirty="0">
                    <a:latin typeface="+mn-ea"/>
                  </a:rPr>
                  <a:t>和</a:t>
                </a:r>
                <a14:m>
                  <m:oMath xmlns:m="http://schemas.openxmlformats.org/officeDocument/2006/math">
                    <m:sSub>
                      <m:sSubPr>
                        <m:ctrlPr>
                          <a:rPr lang="zh-CN" altLang="zh-CN" i="1">
                            <a:latin typeface="+mn-ea"/>
                          </a:rPr>
                        </m:ctrlPr>
                      </m:sSubPr>
                      <m:e>
                        <m:r>
                          <a:rPr lang="en-US" altLang="zh-CN" i="1">
                            <a:latin typeface="+mn-ea"/>
                          </a:rPr>
                          <m:t>𝑥</m:t>
                        </m:r>
                      </m:e>
                      <m:sub>
                        <m:r>
                          <a:rPr lang="en-US" altLang="zh-CN" i="1">
                            <a:latin typeface="+mn-ea"/>
                          </a:rPr>
                          <m:t>4</m:t>
                        </m:r>
                      </m:sub>
                    </m:sSub>
                  </m:oMath>
                </a14:m>
                <a:r>
                  <a:rPr lang="zh-CN" altLang="zh-CN" dirty="0">
                    <a:latin typeface="+mn-ea"/>
                  </a:rPr>
                  <a:t>所对应的属性在判断实例具体哪一个类别时较其它属性更加重要</a:t>
                </a:r>
                <a:endParaRPr lang="zh-CN" altLang="en-US" dirty="0">
                  <a:latin typeface="+mn-ea"/>
                </a:endParaRPr>
              </a:p>
            </p:txBody>
          </p:sp>
        </mc:Choice>
        <mc:Fallback>
          <p:sp>
            <p:nvSpPr>
              <p:cNvPr id="4" name="矩形 3">
                <a:extLst>
                  <a:ext uri="{FF2B5EF4-FFF2-40B4-BE49-F238E27FC236}">
                    <a16:creationId xmlns:a16="http://schemas.microsoft.com/office/drawing/2014/main" id="{9A1DE457-D87C-4B36-BD2B-CB62CDFA3832}"/>
                  </a:ext>
                </a:extLst>
              </p:cNvPr>
              <p:cNvSpPr>
                <a:spLocks noRot="1" noChangeAspect="1" noMove="1" noResize="1" noEditPoints="1" noAdjustHandles="1" noChangeArrowheads="1" noChangeShapeType="1" noTextEdit="1"/>
              </p:cNvSpPr>
              <p:nvPr/>
            </p:nvSpPr>
            <p:spPr>
              <a:xfrm>
                <a:off x="1032637" y="5005910"/>
                <a:ext cx="9759188" cy="1273875"/>
              </a:xfrm>
              <a:prstGeom prst="rect">
                <a:avLst/>
              </a:prstGeom>
              <a:blipFill>
                <a:blip r:embed="rId4"/>
                <a:stretch>
                  <a:fillRect l="-375" b="-6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165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模型选择</a:t>
            </a:r>
          </a:p>
        </p:txBody>
      </p:sp>
      <p:cxnSp>
        <p:nvCxnSpPr>
          <p:cNvPr id="28" name="直接连接符 27"/>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4BE0970-6AE2-4B89-86D1-2FAFFEEA4F28}"/>
              </a:ext>
            </a:extLst>
          </p:cNvPr>
          <p:cNvSpPr/>
          <p:nvPr/>
        </p:nvSpPr>
        <p:spPr>
          <a:xfrm>
            <a:off x="945849" y="1088277"/>
            <a:ext cx="10921237" cy="3002745"/>
          </a:xfrm>
          <a:prstGeom prst="rect">
            <a:avLst/>
          </a:prstGeom>
        </p:spPr>
        <p:txBody>
          <a:bodyPr wrap="square">
            <a:spAutoFit/>
          </a:bodyPr>
          <a:lstStyle/>
          <a:p>
            <a:pPr indent="457200" algn="just">
              <a:lnSpc>
                <a:spcPct val="150000"/>
              </a:lnSpc>
            </a:pPr>
            <a:r>
              <a:rPr lang="zh-CN" altLang="en-US" sz="1600" dirty="0"/>
              <a:t>当模型复杂度过大时，学习对随机影响变得敏感，将这种模型应用于不可数据数据时，结果可能会不理想，即可能发生过度拟合。当模型复杂度过小时，虽然可以避免发生过度拟合的问题，但是模型的概括性极有可能变得非常差。</a:t>
            </a:r>
            <a:endParaRPr lang="en-US" altLang="zh-CN" sz="1600" dirty="0"/>
          </a:p>
          <a:p>
            <a:pPr indent="457200" algn="just">
              <a:lnSpc>
                <a:spcPct val="150000"/>
              </a:lnSpc>
            </a:pPr>
            <a:r>
              <a:rPr lang="zh-CN" altLang="en-US" sz="1600" dirty="0"/>
              <a:t>经过对实验结果的分析，发现此方法在处理精度和神经网络复杂度平衡的问题上提供了一个经验性的选择，以帮助选择出对不可见数据仍有良好适应性的模型。</a:t>
            </a:r>
            <a:endParaRPr lang="en-US" altLang="zh-CN" sz="1600" dirty="0"/>
          </a:p>
          <a:p>
            <a:pPr indent="457200" algn="just">
              <a:lnSpc>
                <a:spcPct val="150000"/>
              </a:lnSpc>
            </a:pPr>
            <a:r>
              <a:rPr lang="zh-CN" altLang="en-US" sz="1600" dirty="0"/>
              <a:t>下图为</a:t>
            </a:r>
            <a:r>
              <a:rPr lang="en-US" altLang="zh-CN" sz="1600" dirty="0"/>
              <a:t>Pareto</a:t>
            </a:r>
            <a:r>
              <a:rPr lang="zh-CN" altLang="en-US" sz="1600" dirty="0"/>
              <a:t>最优解的准确性和复杂性对比，</a:t>
            </a:r>
            <a:r>
              <a:rPr lang="en-US" altLang="zh-CN" sz="1600" dirty="0"/>
              <a:t>’*’</a:t>
            </a:r>
            <a:r>
              <a:rPr lang="zh-CN" altLang="en-US" sz="1600" dirty="0"/>
              <a:t>为训练数据，</a:t>
            </a:r>
            <a:r>
              <a:rPr lang="en-US" altLang="zh-CN" sz="1600" dirty="0"/>
              <a:t>’o’</a:t>
            </a:r>
            <a:r>
              <a:rPr lang="zh-CN" altLang="en-US" sz="1600" dirty="0"/>
              <a:t>为测试数据。</a:t>
            </a:r>
            <a:endParaRPr lang="en-US" altLang="zh-CN" sz="1600" dirty="0"/>
          </a:p>
          <a:p>
            <a:pPr indent="457200" algn="just">
              <a:lnSpc>
                <a:spcPct val="150000"/>
              </a:lnSpc>
            </a:pPr>
            <a:r>
              <a:rPr lang="zh-CN" altLang="en-US" sz="1600" dirty="0"/>
              <a:t>可以看出，在训练数据上复杂度越大模型的准确性也就越高。但是对于测试数据虽然模型的复杂度变大了，但是准确性并没有下降。这就说明了模型发生了过拟合。</a:t>
            </a:r>
          </a:p>
          <a:p>
            <a:pPr indent="457200" algn="just">
              <a:lnSpc>
                <a:spcPct val="150000"/>
              </a:lnSpc>
            </a:pPr>
            <a:endParaRPr lang="zh-CN" altLang="en-US" sz="1600" dirty="0"/>
          </a:p>
        </p:txBody>
      </p:sp>
      <p:pic>
        <p:nvPicPr>
          <p:cNvPr id="7" name="图片 6">
            <a:extLst>
              <a:ext uri="{FF2B5EF4-FFF2-40B4-BE49-F238E27FC236}">
                <a16:creationId xmlns:a16="http://schemas.microsoft.com/office/drawing/2014/main" id="{D69938F0-93BC-407D-8F28-CB4F2E59D763}"/>
              </a:ext>
            </a:extLst>
          </p:cNvPr>
          <p:cNvPicPr/>
          <p:nvPr/>
        </p:nvPicPr>
        <p:blipFill rotWithShape="1">
          <a:blip r:embed="rId3">
            <a:extLst>
              <a:ext uri="{28A0092B-C50C-407E-A947-70E740481C1C}">
                <a14:useLocalDpi xmlns:a14="http://schemas.microsoft.com/office/drawing/2010/main" val="0"/>
              </a:ext>
            </a:extLst>
          </a:blip>
          <a:srcRect l="7492" r="6087"/>
          <a:stretch/>
        </p:blipFill>
        <p:spPr bwMode="auto">
          <a:xfrm>
            <a:off x="1270674" y="3838575"/>
            <a:ext cx="10271586" cy="26063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2831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模型选择</a:t>
            </a:r>
          </a:p>
        </p:txBody>
      </p:sp>
      <p:cxnSp>
        <p:nvCxnSpPr>
          <p:cNvPr id="28" name="直接连接符 27"/>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44550D8-A985-425C-8A39-530E1A4E9561}"/>
                  </a:ext>
                </a:extLst>
              </p:cNvPr>
              <p:cNvSpPr txBox="1"/>
              <p:nvPr/>
            </p:nvSpPr>
            <p:spPr>
              <a:xfrm>
                <a:off x="679149" y="1365498"/>
                <a:ext cx="10535782" cy="1423595"/>
              </a:xfrm>
              <a:prstGeom prst="rect">
                <a:avLst/>
              </a:prstGeom>
            </p:spPr>
            <p:txBody>
              <a:bodyPr>
                <a:spAutoFit/>
              </a:bodyPr>
              <a:lstStyle>
                <a:defPPr>
                  <a:defRPr lang="zh-CN"/>
                </a:defPPr>
                <a:lvl1pPr indent="457200" algn="just">
                  <a:lnSpc>
                    <a:spcPct val="150000"/>
                  </a:lnSpc>
                  <a:defRPr sz="1600"/>
                </a:lvl1pPr>
              </a:lstStyle>
              <a:p>
                <a:r>
                  <a:rPr lang="zh-CN" altLang="en-US" dirty="0"/>
                  <a:t>我们可以借助归一化性能增益（</a:t>
                </a:r>
                <a:r>
                  <a:rPr lang="en-US" altLang="zh-CN" dirty="0"/>
                  <a:t>NPG</a:t>
                </a:r>
                <a:r>
                  <a:rPr lang="zh-CN" altLang="en-US" dirty="0"/>
                  <a:t>）来进行模型选择。</a:t>
                </a:r>
                <a14:m>
                  <m:oMath xmlns:m="http://schemas.openxmlformats.org/officeDocument/2006/math">
                    <m:r>
                      <m:rPr>
                        <m:sty m:val="p"/>
                      </m:rPr>
                      <a:rPr lang="en-US" altLang="zh-CN">
                        <a:latin typeface="Cambria Math" panose="02040503050406030204" pitchFamily="18" charset="0"/>
                      </a:rPr>
                      <m:t>NPG</m:t>
                    </m:r>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a:latin typeface="Cambria Math" panose="02040503050406030204" pitchFamily="18" charset="0"/>
                              </a:rPr>
                              <m:t>𝑀𝑆𝐸</m:t>
                            </m:r>
                          </m:e>
                          <m:sub>
                            <m:r>
                              <a:rPr lang="en-US" altLang="zh-CN">
                                <a:latin typeface="Cambria Math" panose="02040503050406030204" pitchFamily="18" charset="0"/>
                              </a:rPr>
                              <m:t>𝑗</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𝑀𝑆𝐸</m:t>
                            </m:r>
                          </m:e>
                          <m:sub>
                            <m:r>
                              <a:rPr lang="en-US" altLang="zh-CN">
                                <a:latin typeface="Cambria Math" panose="02040503050406030204" pitchFamily="18" charset="0"/>
                              </a:rPr>
                              <m:t>𝑖</m:t>
                            </m:r>
                          </m:sub>
                        </m:sSub>
                      </m:num>
                      <m:den>
                        <m:sSub>
                          <m:sSubPr>
                            <m:ctrlPr>
                              <a:rPr lang="zh-CN" altLang="zh-CN" i="1">
                                <a:latin typeface="Cambria Math" panose="02040503050406030204" pitchFamily="18" charset="0"/>
                              </a:rPr>
                            </m:ctrlPr>
                          </m:sSubPr>
                          <m:e>
                            <m:r>
                              <a:rPr lang="en-US" altLang="zh-CN">
                                <a:latin typeface="Cambria Math" panose="02040503050406030204" pitchFamily="18" charset="0"/>
                              </a:rPr>
                              <m:t>𝐶</m:t>
                            </m:r>
                          </m:e>
                          <m:sub>
                            <m:r>
                              <a:rPr lang="en-US" altLang="zh-CN">
                                <a:latin typeface="Cambria Math" panose="02040503050406030204" pitchFamily="18" charset="0"/>
                              </a:rPr>
                              <m:t>𝑖</m:t>
                            </m:r>
                          </m:sub>
                        </m:sSub>
                        <m:r>
                          <a:rPr lang="en-US" altLang="zh-CN">
                            <a:latin typeface="Cambria Math" panose="02040503050406030204" pitchFamily="18" charset="0"/>
                          </a:rPr>
                          <m:t>−</m:t>
                        </m:r>
                        <m:sSub>
                          <m:sSubPr>
                            <m:ctrlPr>
                              <a:rPr lang="zh-CN" altLang="zh-CN" i="1" smtClean="0">
                                <a:latin typeface="Cambria Math" panose="02040503050406030204" pitchFamily="18" charset="0"/>
                              </a:rPr>
                            </m:ctrlPr>
                          </m:sSubPr>
                          <m:e>
                            <m:r>
                              <a:rPr lang="en-US" altLang="zh-CN">
                                <a:latin typeface="Cambria Math" panose="02040503050406030204" pitchFamily="18" charset="0"/>
                              </a:rPr>
                              <m:t>𝐶</m:t>
                            </m:r>
                          </m:e>
                          <m:sub>
                            <m:r>
                              <a:rPr lang="en-US" altLang="zh-CN">
                                <a:latin typeface="Cambria Math" panose="02040503050406030204" pitchFamily="18" charset="0"/>
                              </a:rPr>
                              <m:t>𝑗</m:t>
                            </m:r>
                          </m:sub>
                        </m:sSub>
                      </m:den>
                    </m:f>
                  </m:oMath>
                </a14:m>
                <a:r>
                  <a:rPr lang="zh-CN" altLang="en-US" dirty="0"/>
                  <a:t>，</a:t>
                </a: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𝑀𝑆𝐸</m:t>
                        </m:r>
                      </m:e>
                      <m:sub>
                        <m:r>
                          <a:rPr lang="en-US" altLang="zh-CN">
                            <a:latin typeface="Cambria Math" panose="02040503050406030204" pitchFamily="18" charset="0"/>
                          </a:rPr>
                          <m:t>𝑖</m:t>
                        </m:r>
                      </m:sub>
                    </m:sSub>
                    <m:r>
                      <a:rPr lang="en-US" altLang="zh-CN" i="1">
                        <a:latin typeface="Cambria Math" panose="02040503050406030204" pitchFamily="18" charset="0"/>
                      </a:rPr>
                      <m:t> </m:t>
                    </m:r>
                  </m:oMath>
                </a14:m>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𝑀𝑆𝐸</m:t>
                        </m:r>
                      </m:e>
                      <m:sub>
                        <m:r>
                          <a:rPr lang="en-US" altLang="zh-CN">
                            <a:latin typeface="Cambria Math" panose="02040503050406030204" pitchFamily="18" charset="0"/>
                          </a:rPr>
                          <m:t>𝑗</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𝐶</m:t>
                        </m:r>
                      </m:e>
                      <m:sub>
                        <m:r>
                          <a:rPr lang="en-US" altLang="zh-CN">
                            <a:latin typeface="Cambria Math" panose="02040503050406030204" pitchFamily="18" charset="0"/>
                          </a:rPr>
                          <m:t>𝑖</m:t>
                        </m:r>
                      </m:sub>
                    </m:sSub>
                    <m:r>
                      <a:rPr lang="en-US" altLang="zh-CN" i="1">
                        <a:latin typeface="Cambria Math" panose="02040503050406030204" pitchFamily="18" charset="0"/>
                      </a:rPr>
                      <m:t> </m:t>
                    </m:r>
                  </m:oMath>
                </a14:m>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𝐶</m:t>
                        </m:r>
                      </m:e>
                      <m:sub>
                        <m:r>
                          <a:rPr lang="en-US" altLang="zh-CN">
                            <a:latin typeface="Cambria Math" panose="02040503050406030204" pitchFamily="18" charset="0"/>
                          </a:rPr>
                          <m:t>𝑗</m:t>
                        </m:r>
                      </m:sub>
                    </m:sSub>
                  </m:oMath>
                </a14:m>
                <a:r>
                  <a:rPr lang="zh-CN" altLang="zh-CN" dirty="0"/>
                  <a:t>是训练数据上第</a:t>
                </a:r>
                <a:r>
                  <a:rPr lang="en-US" altLang="zh-CN" dirty="0" err="1"/>
                  <a:t>i</a:t>
                </a:r>
                <a:r>
                  <a:rPr lang="zh-CN" altLang="zh-CN" dirty="0"/>
                  <a:t>和第</a:t>
                </a:r>
                <a:r>
                  <a:rPr lang="en-US" altLang="zh-CN" dirty="0"/>
                  <a:t>j</a:t>
                </a:r>
                <a:r>
                  <a:rPr lang="zh-CN" altLang="zh-CN" dirty="0"/>
                  <a:t>个</a:t>
                </a:r>
                <a:r>
                  <a:rPr lang="en-US" altLang="zh-CN" dirty="0"/>
                  <a:t>Pareto</a:t>
                </a:r>
                <a:r>
                  <a:rPr lang="zh-CN" altLang="zh-CN" dirty="0"/>
                  <a:t>最优解的</a:t>
                </a:r>
                <a14:m>
                  <m:oMath xmlns:m="http://schemas.openxmlformats.org/officeDocument/2006/math">
                    <m:r>
                      <a:rPr lang="en-US" altLang="zh-CN">
                        <a:latin typeface="Cambria Math" panose="02040503050406030204" pitchFamily="18" charset="0"/>
                      </a:rPr>
                      <m:t>𝑀𝑆𝐸</m:t>
                    </m:r>
                    <m:r>
                      <a:rPr lang="en-US" altLang="zh-CN" i="1">
                        <a:latin typeface="Cambria Math" panose="02040503050406030204" pitchFamily="18" charset="0"/>
                      </a:rPr>
                      <m:t> </m:t>
                    </m:r>
                  </m:oMath>
                </a14:m>
                <a:r>
                  <a:rPr lang="zh-CN" altLang="en-US" dirty="0"/>
                  <a:t>和神经元个数</a:t>
                </a:r>
                <a:r>
                  <a:rPr lang="zh-CN" altLang="zh-CN" dirty="0"/>
                  <a:t>。</a:t>
                </a:r>
              </a:p>
              <a:p>
                <a:endParaRPr lang="zh-CN" altLang="en-US" dirty="0"/>
              </a:p>
            </p:txBody>
          </p:sp>
        </mc:Choice>
        <mc:Fallback>
          <p:sp>
            <p:nvSpPr>
              <p:cNvPr id="5" name="文本框 4">
                <a:extLst>
                  <a:ext uri="{FF2B5EF4-FFF2-40B4-BE49-F238E27FC236}">
                    <a16:creationId xmlns:a16="http://schemas.microsoft.com/office/drawing/2014/main" id="{444550D8-A985-425C-8A39-530E1A4E9561}"/>
                  </a:ext>
                </a:extLst>
              </p:cNvPr>
              <p:cNvSpPr txBox="1">
                <a:spLocks noRot="1" noChangeAspect="1" noMove="1" noResize="1" noEditPoints="1" noAdjustHandles="1" noChangeArrowheads="1" noChangeShapeType="1" noTextEdit="1"/>
              </p:cNvSpPr>
              <p:nvPr/>
            </p:nvSpPr>
            <p:spPr>
              <a:xfrm>
                <a:off x="679149" y="1365498"/>
                <a:ext cx="10535782" cy="1423595"/>
              </a:xfrm>
              <a:prstGeom prst="rect">
                <a:avLst/>
              </a:prstGeom>
              <a:blipFill>
                <a:blip r:embed="rId3"/>
                <a:stretch>
                  <a:fillRect l="-289" r="-28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F0149CBD-621F-4323-A85E-53125E730BAD}"/>
              </a:ext>
            </a:extLst>
          </p:cNvPr>
          <p:cNvPicPr/>
          <p:nvPr/>
        </p:nvPicPr>
        <p:blipFill rotWithShape="1">
          <a:blip r:embed="rId4">
            <a:extLst>
              <a:ext uri="{28A0092B-C50C-407E-A947-70E740481C1C}">
                <a14:useLocalDpi xmlns:a14="http://schemas.microsoft.com/office/drawing/2010/main" val="0"/>
              </a:ext>
            </a:extLst>
          </a:blip>
          <a:srcRect l="6823" r="7425"/>
          <a:stretch/>
        </p:blipFill>
        <p:spPr bwMode="auto">
          <a:xfrm>
            <a:off x="1982735" y="2595244"/>
            <a:ext cx="7928610" cy="2643505"/>
          </a:xfrm>
          <a:prstGeom prst="rect">
            <a:avLst/>
          </a:prstGeom>
          <a:ln>
            <a:noFill/>
          </a:ln>
          <a:extLst>
            <a:ext uri="{53640926-AAD7-44D8-BBD7-CCE9431645EC}">
              <a14:shadowObscured xmlns:a14="http://schemas.microsoft.com/office/drawing/2010/main"/>
            </a:ext>
          </a:extLst>
        </p:spPr>
      </p:pic>
      <p:sp>
        <p:nvSpPr>
          <p:cNvPr id="2" name="矩形 1">
            <a:extLst>
              <a:ext uri="{FF2B5EF4-FFF2-40B4-BE49-F238E27FC236}">
                <a16:creationId xmlns:a16="http://schemas.microsoft.com/office/drawing/2014/main" id="{1909FBB2-D3F3-4C69-BA6A-89E2942E1F3A}"/>
              </a:ext>
            </a:extLst>
          </p:cNvPr>
          <p:cNvSpPr/>
          <p:nvPr/>
        </p:nvSpPr>
        <p:spPr>
          <a:xfrm>
            <a:off x="842407" y="5460504"/>
            <a:ext cx="10209265" cy="784254"/>
          </a:xfrm>
          <a:prstGeom prst="rect">
            <a:avLst/>
          </a:prstGeom>
        </p:spPr>
        <p:txBody>
          <a:bodyPr wrap="square">
            <a:spAutoFit/>
          </a:bodyPr>
          <a:lstStyle/>
          <a:p>
            <a:pPr indent="457200" algn="just">
              <a:lnSpc>
                <a:spcPct val="150000"/>
              </a:lnSpc>
              <a:spcAft>
                <a:spcPts val="0"/>
              </a:spcAft>
            </a:pPr>
            <a:r>
              <a:rPr lang="zh-CN" altLang="zh-CN" sz="1600" dirty="0"/>
              <a:t>由上图我们可以发现，</a:t>
            </a:r>
            <a:r>
              <a:rPr lang="en-US" altLang="zh-CN" sz="1600" dirty="0"/>
              <a:t>NPG</a:t>
            </a:r>
            <a:r>
              <a:rPr lang="zh-CN" altLang="zh-CN" sz="1600" dirty="0"/>
              <a:t>在隐藏神经元个数为</a:t>
            </a:r>
            <a:r>
              <a:rPr lang="en-US" altLang="zh-CN" sz="1600" dirty="0"/>
              <a:t>5-8</a:t>
            </a:r>
            <a:r>
              <a:rPr lang="zh-CN" altLang="zh-CN" sz="1600" dirty="0"/>
              <a:t>时首次降为</a:t>
            </a:r>
            <a:r>
              <a:rPr lang="en-US" altLang="zh-CN" sz="1600" dirty="0"/>
              <a:t>0</a:t>
            </a:r>
            <a:r>
              <a:rPr lang="zh-CN" altLang="zh-CN" sz="1600" dirty="0"/>
              <a:t>，也就说明对于鸢尾花数据集神经网络的隐藏神经元个数应该为</a:t>
            </a:r>
            <a:r>
              <a:rPr lang="en-US" altLang="zh-CN" sz="1600" dirty="0"/>
              <a:t>5-8</a:t>
            </a:r>
            <a:r>
              <a:rPr lang="zh-CN" altLang="zh-CN" sz="1600" dirty="0"/>
              <a:t>。此时的神经网络可以在保证性能的同时具有良好的泛化能力。</a:t>
            </a:r>
          </a:p>
        </p:txBody>
      </p:sp>
    </p:spTree>
    <p:extLst>
      <p:ext uri="{BB962C8B-B14F-4D97-AF65-F5344CB8AC3E}">
        <p14:creationId xmlns:p14="http://schemas.microsoft.com/office/powerpoint/2010/main" val="254251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99"/>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en-US" sz="4533" b="1" dirty="0">
                <a:solidFill>
                  <a:srgbClr val="1B4367"/>
                </a:solidFill>
                <a:cs typeface="+mn-ea"/>
                <a:sym typeface="+mn-lt"/>
              </a:rPr>
              <a:t>总结</a:t>
            </a:r>
          </a:p>
        </p:txBody>
      </p:sp>
      <p:sp>
        <p:nvSpPr>
          <p:cNvPr id="103" name="文本框 11"/>
          <p:cNvSpPr txBox="1"/>
          <p:nvPr/>
        </p:nvSpPr>
        <p:spPr>
          <a:xfrm>
            <a:off x="4951302" y="2100057"/>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03</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extLst>
      <p:ext uri="{BB962C8B-B14F-4D97-AF65-F5344CB8AC3E}">
        <p14:creationId xmlns:p14="http://schemas.microsoft.com/office/powerpoint/2010/main" val="370538660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00FF3A-CBF6-42A9-AE15-A1169FE6ABE7}"/>
              </a:ext>
            </a:extLst>
          </p:cNvPr>
          <p:cNvSpPr/>
          <p:nvPr/>
        </p:nvSpPr>
        <p:spPr>
          <a:xfrm>
            <a:off x="2243137" y="1747129"/>
            <a:ext cx="7705725" cy="3363741"/>
          </a:xfrm>
          <a:prstGeom prst="rect">
            <a:avLst/>
          </a:prstGeom>
        </p:spPr>
        <p:txBody>
          <a:bodyPr wrap="square">
            <a:spAutoFit/>
          </a:bodyPr>
          <a:lstStyle/>
          <a:p>
            <a:pPr indent="457200" algn="just">
              <a:lnSpc>
                <a:spcPct val="150000"/>
              </a:lnSpc>
              <a:spcAft>
                <a:spcPts val="0"/>
              </a:spcAft>
            </a:pPr>
            <a:r>
              <a:rPr lang="zh-CN" altLang="zh-CN" dirty="0">
                <a:latin typeface="Times New Roman" panose="02020603050405020304" pitchFamily="18" charset="0"/>
                <a:ea typeface="宋体" panose="02010600030101010101" pitchFamily="2" charset="-122"/>
              </a:rPr>
              <a:t>基于多目标优化进行神经网络结构的设计方法为研究神经网络的结构设计提供了一种新的观点。通过进化算法对神经网路结构的优化，我们可以更加深入的了解神经网络，从而开发新的算法。</a:t>
            </a:r>
            <a:endParaRPr lang="en-US" altLang="zh-CN" dirty="0">
              <a:latin typeface="Times New Roman" panose="02020603050405020304" pitchFamily="18" charset="0"/>
              <a:ea typeface="宋体" panose="02010600030101010101" pitchFamily="2" charset="-122"/>
            </a:endParaRPr>
          </a:p>
          <a:p>
            <a:pPr indent="457200" algn="just">
              <a:lnSpc>
                <a:spcPct val="150000"/>
              </a:lnSpc>
              <a:spcAft>
                <a:spcPts val="0"/>
              </a:spcAft>
            </a:pPr>
            <a:r>
              <a:rPr lang="zh-CN" altLang="en-US" dirty="0">
                <a:latin typeface="Times New Roman" panose="02020603050405020304" pitchFamily="18" charset="0"/>
                <a:ea typeface="宋体" panose="02010600030101010101" pitchFamily="2" charset="-122"/>
              </a:rPr>
              <a:t>在此</a:t>
            </a:r>
            <a:r>
              <a:rPr lang="zh-CN" altLang="zh-CN" dirty="0">
                <a:latin typeface="Times New Roman" panose="02020603050405020304" pitchFamily="18" charset="0"/>
                <a:ea typeface="宋体" panose="02010600030101010101" pitchFamily="2" charset="-122"/>
              </a:rPr>
              <a:t>介绍了一种人工神经网络结构设计的方法，通过实验说明了如何生成可解释模型以及泛化模型选择的方法。</a:t>
            </a:r>
            <a:endParaRPr lang="en-US" altLang="zh-CN" dirty="0">
              <a:latin typeface="Times New Roman" panose="02020603050405020304" pitchFamily="18" charset="0"/>
              <a:ea typeface="宋体" panose="02010600030101010101" pitchFamily="2" charset="-122"/>
            </a:endParaRPr>
          </a:p>
          <a:p>
            <a:pPr indent="457200" algn="just">
              <a:lnSpc>
                <a:spcPct val="150000"/>
              </a:lnSpc>
              <a:spcAft>
                <a:spcPts val="0"/>
              </a:spcAft>
            </a:pPr>
            <a:r>
              <a:rPr lang="zh-CN" altLang="zh-CN" dirty="0">
                <a:latin typeface="Times New Roman" panose="02020603050405020304" pitchFamily="18" charset="0"/>
                <a:ea typeface="宋体" panose="02010600030101010101" pitchFamily="2" charset="-122"/>
              </a:rPr>
              <a:t>在神经网络结构设计方面还有许多的方法值得去尝试，许多问题仍有待解决。例如选种配对机制、最优解的质量评估、种群进化终止的条件等等，这些问题都是当前研究的热点。</a:t>
            </a:r>
          </a:p>
        </p:txBody>
      </p:sp>
      <p:sp>
        <p:nvSpPr>
          <p:cNvPr id="3" name="文本框 15">
            <a:extLst>
              <a:ext uri="{FF2B5EF4-FFF2-40B4-BE49-F238E27FC236}">
                <a16:creationId xmlns:a16="http://schemas.microsoft.com/office/drawing/2014/main" id="{5A9299A3-0A99-4FBF-AC69-0C8C483B80C7}"/>
              </a:ext>
            </a:extLst>
          </p:cNvPr>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总结</a:t>
            </a:r>
          </a:p>
        </p:txBody>
      </p:sp>
      <p:cxnSp>
        <p:nvCxnSpPr>
          <p:cNvPr id="4" name="直接连接符 3">
            <a:extLst>
              <a:ext uri="{FF2B5EF4-FFF2-40B4-BE49-F238E27FC236}">
                <a16:creationId xmlns:a16="http://schemas.microsoft.com/office/drawing/2014/main" id="{63F46129-D1D6-4F2A-9274-A7E7FB9BE836}"/>
              </a:ext>
            </a:extLst>
          </p:cNvPr>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36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165517" y="2512998"/>
            <a:ext cx="5696585" cy="1446550"/>
          </a:xfrm>
          <a:prstGeom prst="rect">
            <a:avLst/>
          </a:prstGeom>
          <a:noFill/>
        </p:spPr>
        <p:txBody>
          <a:bodyPr wrap="square" lIns="91440" tIns="45720" rIns="91440" bIns="45720" rtlCol="0">
            <a:spAutoFit/>
          </a:bodyPr>
          <a:lstStyle/>
          <a:p>
            <a:pPr algn="ctr">
              <a:defRPr/>
            </a:pPr>
            <a:r>
              <a:rPr lang="en-US" altLang="zh-CN" sz="8800" b="1" dirty="0">
                <a:solidFill>
                  <a:srgbClr val="1B4367"/>
                </a:solidFill>
                <a:cs typeface="+mn-ea"/>
                <a:sym typeface="+mn-lt"/>
              </a:rPr>
              <a:t>THANKS</a:t>
            </a:r>
          </a:p>
        </p:txBody>
      </p:sp>
    </p:spTree>
    <p:extLst>
      <p:ext uri="{BB962C8B-B14F-4D97-AF65-F5344CB8AC3E}">
        <p14:creationId xmlns:p14="http://schemas.microsoft.com/office/powerpoint/2010/main" val="100521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en-US" sz="4533" b="1" dirty="0">
                <a:solidFill>
                  <a:srgbClr val="1B4367"/>
                </a:solidFill>
                <a:cs typeface="+mn-ea"/>
                <a:sym typeface="+mn-lt"/>
              </a:rPr>
              <a:t>选题背景与意义</a:t>
            </a:r>
          </a:p>
        </p:txBody>
      </p:sp>
      <p:sp>
        <p:nvSpPr>
          <p:cNvPr id="95" name="文本框 11"/>
          <p:cNvSpPr txBox="1"/>
          <p:nvPr/>
        </p:nvSpPr>
        <p:spPr>
          <a:xfrm>
            <a:off x="4951302" y="2100057"/>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01</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extLst>
      <p:ext uri="{BB962C8B-B14F-4D97-AF65-F5344CB8AC3E}">
        <p14:creationId xmlns:p14="http://schemas.microsoft.com/office/powerpoint/2010/main" val="11676082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2AD69A1-FE79-459C-A13F-9ED39541E1E5}"/>
              </a:ext>
            </a:extLst>
          </p:cNvPr>
          <p:cNvSpPr txBox="1"/>
          <p:nvPr/>
        </p:nvSpPr>
        <p:spPr>
          <a:xfrm>
            <a:off x="1875317" y="1406044"/>
            <a:ext cx="8441363" cy="1418915"/>
          </a:xfrm>
          <a:prstGeom prst="rect">
            <a:avLst/>
          </a:prstGeom>
          <a:noFill/>
        </p:spPr>
        <p:txBody>
          <a:bodyPr wrap="square" rtlCol="0">
            <a:spAutoFit/>
          </a:bodyPr>
          <a:lstStyle/>
          <a:p>
            <a:pPr indent="540000" algn="just">
              <a:lnSpc>
                <a:spcPct val="150000"/>
              </a:lnSpc>
            </a:pPr>
            <a:r>
              <a:rPr lang="zh-CN" altLang="en-US" sz="2000" dirty="0">
                <a:latin typeface="Times New Roman" panose="02020603050405020304" pitchFamily="18" charset="0"/>
                <a:ea typeface="宋体" panose="02010600030101010101" pitchFamily="2" charset="-122"/>
              </a:rPr>
              <a:t>人工神经网络是基于生物大脑中神经网络的结构和功能，在理解并抽象了人类大脑的结构以及刺激响应机制之后，以网络拓扑知识为理论基础，模拟神经系统对信息的处理机制，进而构建的一种计算模型或数学模型。</a:t>
            </a:r>
          </a:p>
        </p:txBody>
      </p:sp>
      <p:pic>
        <p:nvPicPr>
          <p:cNvPr id="5122" name="Picture 2" descr="0?wx_fmt=png">
            <a:extLst>
              <a:ext uri="{FF2B5EF4-FFF2-40B4-BE49-F238E27FC236}">
                <a16:creationId xmlns:a16="http://schemas.microsoft.com/office/drawing/2014/main" id="{4F0602EB-60F0-4149-9D74-45F9AAF95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317" y="3247736"/>
            <a:ext cx="8441363" cy="277147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15">
            <a:extLst>
              <a:ext uri="{FF2B5EF4-FFF2-40B4-BE49-F238E27FC236}">
                <a16:creationId xmlns:a16="http://schemas.microsoft.com/office/drawing/2014/main" id="{1DDF2F11-7456-4EAF-8601-C8B82E26F01F}"/>
              </a:ext>
            </a:extLst>
          </p:cNvPr>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人工神经网络</a:t>
            </a:r>
          </a:p>
        </p:txBody>
      </p:sp>
      <p:cxnSp>
        <p:nvCxnSpPr>
          <p:cNvPr id="8" name="直接连接符 7">
            <a:extLst>
              <a:ext uri="{FF2B5EF4-FFF2-40B4-BE49-F238E27FC236}">
                <a16:creationId xmlns:a16="http://schemas.microsoft.com/office/drawing/2014/main" id="{E3D93615-7F6D-4357-97DE-11E52937E89F}"/>
              </a:ext>
            </a:extLst>
          </p:cNvPr>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6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2AD69A1-FE79-459C-A13F-9ED39541E1E5}"/>
              </a:ext>
            </a:extLst>
          </p:cNvPr>
          <p:cNvSpPr txBox="1"/>
          <p:nvPr/>
        </p:nvSpPr>
        <p:spPr>
          <a:xfrm>
            <a:off x="1875318" y="2025026"/>
            <a:ext cx="8441363" cy="2807948"/>
          </a:xfrm>
          <a:prstGeom prst="rect">
            <a:avLst/>
          </a:prstGeom>
          <a:noFill/>
        </p:spPr>
        <p:txBody>
          <a:bodyPr wrap="square" rtlCol="0">
            <a:spAutoFit/>
          </a:bodyPr>
          <a:lstStyle/>
          <a:p>
            <a:pPr indent="540000" algn="just">
              <a:lnSpc>
                <a:spcPct val="150000"/>
              </a:lnSpc>
            </a:pPr>
            <a:r>
              <a:rPr lang="zh-CN" altLang="en-US" sz="2000" dirty="0">
                <a:latin typeface="宋体" panose="02010600030101010101" pitchFamily="2" charset="-122"/>
                <a:ea typeface="宋体" panose="02010600030101010101" pitchFamily="2" charset="-122"/>
              </a:rPr>
              <a:t>神经网络的性能不仅仅与权值优化有关，神经网络的结构大小同样起着至关重要的作用。网络的拟合能力随着网络的层次增加而增加。然而，过于复杂的网络结构也造成了过拟合以及模型理解困难的问题。</a:t>
            </a:r>
            <a:endParaRPr lang="en-US" altLang="zh-CN" sz="2000" dirty="0">
              <a:latin typeface="宋体" panose="02010600030101010101" pitchFamily="2" charset="-122"/>
              <a:ea typeface="宋体" panose="02010600030101010101" pitchFamily="2" charset="-122"/>
            </a:endParaRPr>
          </a:p>
          <a:p>
            <a:pPr indent="540000" algn="just">
              <a:lnSpc>
                <a:spcPct val="150000"/>
              </a:lnSpc>
            </a:pPr>
            <a:r>
              <a:rPr lang="zh-CN" altLang="en-US" sz="2000" dirty="0">
                <a:latin typeface="宋体" panose="02010600030101010101" pitchFamily="2" charset="-122"/>
                <a:ea typeface="宋体" panose="02010600030101010101" pitchFamily="2" charset="-122"/>
              </a:rPr>
              <a:t>在神经网络具有足够计算能力的前提下，尽可能的简化神经网络的结构。可以把提高计算能力和简化结构作为两个目标函数，然后使用多目标优化的方法求解。</a:t>
            </a:r>
          </a:p>
        </p:txBody>
      </p:sp>
      <p:sp>
        <p:nvSpPr>
          <p:cNvPr id="3" name="文本框 15">
            <a:extLst>
              <a:ext uri="{FF2B5EF4-FFF2-40B4-BE49-F238E27FC236}">
                <a16:creationId xmlns:a16="http://schemas.microsoft.com/office/drawing/2014/main" id="{26AF1DE2-A7E5-480F-BAE8-AFB3E7D69BF0}"/>
              </a:ext>
            </a:extLst>
          </p:cNvPr>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多目标优化</a:t>
            </a:r>
          </a:p>
        </p:txBody>
      </p:sp>
      <p:cxnSp>
        <p:nvCxnSpPr>
          <p:cNvPr id="4" name="直接连接符 3">
            <a:extLst>
              <a:ext uri="{FF2B5EF4-FFF2-40B4-BE49-F238E27FC236}">
                <a16:creationId xmlns:a16="http://schemas.microsoft.com/office/drawing/2014/main" id="{696BBEC2-766A-4D10-BDAA-E68155C8EF30}"/>
              </a:ext>
            </a:extLst>
          </p:cNvPr>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79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
            <a:extLst>
              <a:ext uri="{FF2B5EF4-FFF2-40B4-BE49-F238E27FC236}">
                <a16:creationId xmlns:a16="http://schemas.microsoft.com/office/drawing/2014/main" id="{711D092D-566F-44B8-B1A8-6B7A7D1D81A1}"/>
              </a:ext>
            </a:extLst>
          </p:cNvPr>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研究内容</a:t>
            </a:r>
            <a:r>
              <a:rPr lang="en-US" altLang="zh-CN" sz="2267" b="1" dirty="0">
                <a:solidFill>
                  <a:srgbClr val="1B4367"/>
                </a:solidFill>
                <a:cs typeface="+mn-ea"/>
                <a:sym typeface="+mn-lt"/>
              </a:rPr>
              <a:t>&amp;</a:t>
            </a:r>
            <a:r>
              <a:rPr lang="zh-CN" altLang="en-US" sz="2267" b="1" dirty="0">
                <a:solidFill>
                  <a:srgbClr val="1B4367"/>
                </a:solidFill>
                <a:cs typeface="+mn-ea"/>
                <a:sym typeface="+mn-lt"/>
              </a:rPr>
              <a:t>实现功能</a:t>
            </a:r>
          </a:p>
        </p:txBody>
      </p:sp>
      <p:cxnSp>
        <p:nvCxnSpPr>
          <p:cNvPr id="3" name="直接连接符 2">
            <a:extLst>
              <a:ext uri="{FF2B5EF4-FFF2-40B4-BE49-F238E27FC236}">
                <a16:creationId xmlns:a16="http://schemas.microsoft.com/office/drawing/2014/main" id="{E11FF3C7-D561-4943-824C-DC4E2C57D09C}"/>
              </a:ext>
            </a:extLst>
          </p:cNvPr>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1B4C59E7-300C-4786-B8FF-2B96DCCDD22F}"/>
              </a:ext>
            </a:extLst>
          </p:cNvPr>
          <p:cNvSpPr txBox="1"/>
          <p:nvPr/>
        </p:nvSpPr>
        <p:spPr>
          <a:xfrm>
            <a:off x="1498014" y="1594775"/>
            <a:ext cx="9195969" cy="961289"/>
          </a:xfrm>
          <a:prstGeom prst="rect">
            <a:avLst/>
          </a:prstGeom>
          <a:noFill/>
        </p:spPr>
        <p:txBody>
          <a:bodyPr wrap="square" rtlCol="0">
            <a:spAutoFit/>
          </a:bodyPr>
          <a:lstStyle/>
          <a:p>
            <a:pPr indent="457200" algn="just">
              <a:lnSpc>
                <a:spcPct val="150000"/>
              </a:lnSpc>
            </a:pPr>
            <a:r>
              <a:rPr lang="zh-CN" altLang="en-US" sz="2000" dirty="0"/>
              <a:t>借助多目标优化方法优化神经网络结构，防止模型过拟合，同时增强模型的可理解性</a:t>
            </a:r>
          </a:p>
        </p:txBody>
      </p:sp>
      <p:sp>
        <p:nvSpPr>
          <p:cNvPr id="5" name="文本框 4">
            <a:extLst>
              <a:ext uri="{FF2B5EF4-FFF2-40B4-BE49-F238E27FC236}">
                <a16:creationId xmlns:a16="http://schemas.microsoft.com/office/drawing/2014/main" id="{F906D965-D51A-47A1-AD08-68CE01B6962B}"/>
              </a:ext>
            </a:extLst>
          </p:cNvPr>
          <p:cNvSpPr txBox="1"/>
          <p:nvPr/>
        </p:nvSpPr>
        <p:spPr>
          <a:xfrm>
            <a:off x="1498014" y="2557187"/>
            <a:ext cx="9195970" cy="3182731"/>
          </a:xfrm>
          <a:prstGeom prst="rect">
            <a:avLst/>
          </a:prstGeom>
          <a:noFill/>
        </p:spPr>
        <p:txBody>
          <a:bodyPr wrap="square" rtlCol="0">
            <a:spAutoFit/>
          </a:bodyPr>
          <a:lstStyle/>
          <a:p>
            <a:pPr algn="just">
              <a:lnSpc>
                <a:spcPct val="150000"/>
              </a:lnSpc>
            </a:pPr>
            <a:endParaRPr lang="zh-CN" altLang="en-US" dirty="0"/>
          </a:p>
          <a:p>
            <a:pPr marL="685800" indent="-342900" algn="just">
              <a:lnSpc>
                <a:spcPct val="150000"/>
              </a:lnSpc>
              <a:buFont typeface="Wingdings" panose="05000000000000000000" pitchFamily="2" charset="2"/>
              <a:buChar char="u"/>
            </a:pPr>
            <a:r>
              <a:rPr lang="zh-CN" altLang="en-US" sz="2000" dirty="0"/>
              <a:t>使用一种可变长度的编码方式，对神经网络隐藏层的层数以及每层的神经元个数进行编码。</a:t>
            </a:r>
            <a:endParaRPr lang="en-US" altLang="zh-CN" sz="2000" dirty="0"/>
          </a:p>
          <a:p>
            <a:pPr marL="685800" indent="-342900" algn="just">
              <a:lnSpc>
                <a:spcPct val="150000"/>
              </a:lnSpc>
              <a:buFont typeface="Wingdings" panose="05000000000000000000" pitchFamily="2" charset="2"/>
              <a:buChar char="u"/>
            </a:pPr>
            <a:r>
              <a:rPr lang="zh-CN" altLang="en-US" sz="2000" dirty="0"/>
              <a:t>由于编码长度可变，所以本文创建了一种新的交叉方式，实现了不同长度基因序列的交叉操作，用来产生新的子代。</a:t>
            </a:r>
          </a:p>
          <a:p>
            <a:pPr marL="685800" indent="-342900" algn="just">
              <a:lnSpc>
                <a:spcPct val="150000"/>
              </a:lnSpc>
              <a:buFont typeface="Wingdings" panose="05000000000000000000" pitchFamily="2" charset="2"/>
              <a:buChar char="u"/>
            </a:pPr>
            <a:r>
              <a:rPr lang="zh-CN" altLang="en-US" sz="2000" dirty="0"/>
              <a:t>最终得到一个帕累托前沿，用户可以根据需求选择合适的神经网络结构。 </a:t>
            </a:r>
          </a:p>
          <a:p>
            <a:pPr algn="just">
              <a:lnSpc>
                <a:spcPct val="150000"/>
              </a:lnSpc>
            </a:pPr>
            <a:endParaRPr lang="zh-CN" altLang="en-US" dirty="0"/>
          </a:p>
        </p:txBody>
      </p:sp>
    </p:spTree>
    <p:extLst>
      <p:ext uri="{BB962C8B-B14F-4D97-AF65-F5344CB8AC3E}">
        <p14:creationId xmlns:p14="http://schemas.microsoft.com/office/powerpoint/2010/main" val="393261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en-US" sz="4533" b="1" dirty="0">
                <a:solidFill>
                  <a:srgbClr val="1B4367"/>
                </a:solidFill>
                <a:cs typeface="+mn-ea"/>
                <a:sym typeface="+mn-lt"/>
              </a:rPr>
              <a:t>研究方法与思路</a:t>
            </a:r>
          </a:p>
        </p:txBody>
      </p:sp>
      <p:sp>
        <p:nvSpPr>
          <p:cNvPr id="105" name="文本框 11"/>
          <p:cNvSpPr txBox="1"/>
          <p:nvPr/>
        </p:nvSpPr>
        <p:spPr>
          <a:xfrm>
            <a:off x="4951302" y="2100057"/>
            <a:ext cx="2310525" cy="1099596"/>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02</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extLst>
      <p:ext uri="{BB962C8B-B14F-4D97-AF65-F5344CB8AC3E}">
        <p14:creationId xmlns:p14="http://schemas.microsoft.com/office/powerpoint/2010/main" val="24419632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
            <a:extLst>
              <a:ext uri="{FF2B5EF4-FFF2-40B4-BE49-F238E27FC236}">
                <a16:creationId xmlns:a16="http://schemas.microsoft.com/office/drawing/2014/main" id="{D5BF5546-EB08-4489-B181-B27AB5BDC35A}"/>
              </a:ext>
            </a:extLst>
          </p:cNvPr>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多目标进化框架</a:t>
            </a:r>
          </a:p>
        </p:txBody>
      </p:sp>
      <p:cxnSp>
        <p:nvCxnSpPr>
          <p:cNvPr id="27" name="直接连接符 26">
            <a:extLst>
              <a:ext uri="{FF2B5EF4-FFF2-40B4-BE49-F238E27FC236}">
                <a16:creationId xmlns:a16="http://schemas.microsoft.com/office/drawing/2014/main" id="{67CBDBD8-7669-459A-A227-147CAFEAA946}"/>
              </a:ext>
            </a:extLst>
          </p:cNvPr>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28" name="对象 27">
            <a:extLst>
              <a:ext uri="{FF2B5EF4-FFF2-40B4-BE49-F238E27FC236}">
                <a16:creationId xmlns:a16="http://schemas.microsoft.com/office/drawing/2014/main" id="{77AD2EF7-3A90-499D-B2AB-A9377C87170F}"/>
              </a:ext>
            </a:extLst>
          </p:cNvPr>
          <p:cNvGraphicFramePr>
            <a:graphicFrameLocks noChangeAspect="1"/>
          </p:cNvGraphicFramePr>
          <p:nvPr>
            <p:extLst>
              <p:ext uri="{D42A27DB-BD31-4B8C-83A1-F6EECF244321}">
                <p14:modId xmlns:p14="http://schemas.microsoft.com/office/powerpoint/2010/main" val="1680111206"/>
              </p:ext>
            </p:extLst>
          </p:nvPr>
        </p:nvGraphicFramePr>
        <p:xfrm>
          <a:off x="4115366" y="1274116"/>
          <a:ext cx="7043996" cy="4309767"/>
        </p:xfrm>
        <a:graphic>
          <a:graphicData uri="http://schemas.openxmlformats.org/presentationml/2006/ole">
            <mc:AlternateContent xmlns:mc="http://schemas.openxmlformats.org/markup-compatibility/2006">
              <mc:Choice xmlns:v="urn:schemas-microsoft-com:vml" Requires="v">
                <p:oleObj spid="_x0000_s1059" name="Visio" r:id="rId4" imgW="9496469" imgH="5810289" progId="Visio.Drawing.15">
                  <p:embed/>
                </p:oleObj>
              </mc:Choice>
              <mc:Fallback>
                <p:oleObj name="Visio" r:id="rId4" imgW="9496469" imgH="5810289" progId="Visio.Drawing.15">
                  <p:embed/>
                  <p:pic>
                    <p:nvPicPr>
                      <p:cNvPr id="0" name=""/>
                      <p:cNvPicPr/>
                      <p:nvPr/>
                    </p:nvPicPr>
                    <p:blipFill>
                      <a:blip r:embed="rId5"/>
                      <a:stretch>
                        <a:fillRect/>
                      </a:stretch>
                    </p:blipFill>
                    <p:spPr>
                      <a:xfrm>
                        <a:off x="4115366" y="1274116"/>
                        <a:ext cx="7043996" cy="4309767"/>
                      </a:xfrm>
                      <a:prstGeom prst="rect">
                        <a:avLst/>
                      </a:prstGeom>
                    </p:spPr>
                  </p:pic>
                </p:oleObj>
              </mc:Fallback>
            </mc:AlternateContent>
          </a:graphicData>
        </a:graphic>
      </p:graphicFrame>
      <p:sp>
        <p:nvSpPr>
          <p:cNvPr id="29" name="文本框 28">
            <a:extLst>
              <a:ext uri="{FF2B5EF4-FFF2-40B4-BE49-F238E27FC236}">
                <a16:creationId xmlns:a16="http://schemas.microsoft.com/office/drawing/2014/main" id="{D4565AE4-14DD-41FF-9525-3CA99D820173}"/>
              </a:ext>
            </a:extLst>
          </p:cNvPr>
          <p:cNvSpPr txBox="1"/>
          <p:nvPr/>
        </p:nvSpPr>
        <p:spPr>
          <a:xfrm>
            <a:off x="1032638" y="2542871"/>
            <a:ext cx="2389021" cy="1477328"/>
          </a:xfrm>
          <a:prstGeom prst="rect">
            <a:avLst/>
          </a:prstGeom>
          <a:noFill/>
        </p:spPr>
        <p:txBody>
          <a:bodyPr wrap="square" rtlCol="0">
            <a:spAutoFit/>
          </a:bodyPr>
          <a:lstStyle/>
          <a:p>
            <a:pPr algn="just"/>
            <a:r>
              <a:rPr lang="zh-CN" altLang="en-US" dirty="0"/>
              <a:t>利用</a:t>
            </a:r>
            <a:r>
              <a:rPr lang="en-US" altLang="zh-CN" dirty="0"/>
              <a:t>NSGA-II</a:t>
            </a:r>
            <a:r>
              <a:rPr lang="zh-CN" altLang="en-US" dirty="0"/>
              <a:t>进化算法优化神经网络的结构，对于得到的结构使用</a:t>
            </a:r>
            <a:r>
              <a:rPr lang="en-US" altLang="zh-CN" dirty="0" err="1"/>
              <a:t>Rprop</a:t>
            </a:r>
            <a:r>
              <a:rPr lang="zh-CN" altLang="en-US" dirty="0"/>
              <a:t>学习算法优化权值。</a:t>
            </a:r>
          </a:p>
        </p:txBody>
      </p:sp>
    </p:spTree>
    <p:extLst>
      <p:ext uri="{BB962C8B-B14F-4D97-AF65-F5344CB8AC3E}">
        <p14:creationId xmlns:p14="http://schemas.microsoft.com/office/powerpoint/2010/main" val="204974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945849" y="413047"/>
            <a:ext cx="3015615" cy="441211"/>
          </a:xfrm>
          <a:prstGeom prst="rect">
            <a:avLst/>
          </a:prstGeom>
          <a:noFill/>
        </p:spPr>
        <p:txBody>
          <a:bodyPr wrap="square" lIns="91440" tIns="45720" rIns="91440" bIns="45720" rtlCol="0">
            <a:spAutoFit/>
          </a:bodyPr>
          <a:lstStyle/>
          <a:p>
            <a:r>
              <a:rPr lang="zh-CN" altLang="en-US" sz="2267" b="1" dirty="0">
                <a:solidFill>
                  <a:srgbClr val="1B4367"/>
                </a:solidFill>
                <a:cs typeface="+mn-ea"/>
                <a:sym typeface="+mn-lt"/>
              </a:rPr>
              <a:t>神经网络模型设置</a:t>
            </a:r>
          </a:p>
        </p:txBody>
      </p:sp>
      <p:cxnSp>
        <p:nvCxnSpPr>
          <p:cNvPr id="27" name="直接连接符 26"/>
          <p:cNvCxnSpPr/>
          <p:nvPr/>
        </p:nvCxnSpPr>
        <p:spPr>
          <a:xfrm>
            <a:off x="1032638" y="876556"/>
            <a:ext cx="640345"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22362FF-B03D-4037-932A-5995A6184FEC}"/>
              </a:ext>
            </a:extLst>
          </p:cNvPr>
          <p:cNvSpPr txBox="1"/>
          <p:nvPr/>
        </p:nvSpPr>
        <p:spPr>
          <a:xfrm>
            <a:off x="1285875" y="1187486"/>
            <a:ext cx="3332037" cy="1193764"/>
          </a:xfrm>
          <a:prstGeom prst="rect">
            <a:avLst/>
          </a:prstGeom>
          <a:noFill/>
        </p:spPr>
        <p:txBody>
          <a:bodyPr wrap="square" rtlCol="0">
            <a:spAutoFit/>
          </a:bodyPr>
          <a:lstStyle/>
          <a:p>
            <a:pPr algn="just"/>
            <a:r>
              <a:rPr lang="zh-CN" altLang="en-US" dirty="0"/>
              <a:t>采用全连接的</a:t>
            </a:r>
            <a:r>
              <a:rPr lang="en-US" altLang="zh-CN" dirty="0"/>
              <a:t>bp</a:t>
            </a:r>
            <a:r>
              <a:rPr lang="zh-CN" altLang="en-US" dirty="0"/>
              <a:t>神经网络，神经网络有</a:t>
            </a:r>
            <a:r>
              <a:rPr lang="en-US" altLang="zh-CN" dirty="0"/>
              <a:t>m</a:t>
            </a:r>
            <a:r>
              <a:rPr lang="zh-CN" altLang="en-US" dirty="0"/>
              <a:t>个输入、</a:t>
            </a:r>
            <a:r>
              <a:rPr lang="en-US" altLang="zh-CN" dirty="0"/>
              <a:t>n</a:t>
            </a:r>
            <a:r>
              <a:rPr lang="zh-CN" altLang="en-US" dirty="0"/>
              <a:t>个输出，在输入层和输出层之间还有若干隐藏层。</a:t>
            </a:r>
          </a:p>
        </p:txBody>
      </p:sp>
      <p:grpSp>
        <p:nvGrpSpPr>
          <p:cNvPr id="4" name="组合 3">
            <a:extLst>
              <a:ext uri="{FF2B5EF4-FFF2-40B4-BE49-F238E27FC236}">
                <a16:creationId xmlns:a16="http://schemas.microsoft.com/office/drawing/2014/main" id="{72C48664-5269-4149-80EF-860E5C2480BF}"/>
              </a:ext>
            </a:extLst>
          </p:cNvPr>
          <p:cNvGrpSpPr/>
          <p:nvPr/>
        </p:nvGrpSpPr>
        <p:grpSpPr>
          <a:xfrm>
            <a:off x="5063940" y="1004540"/>
            <a:ext cx="5197553" cy="3013785"/>
            <a:chOff x="6060473" y="1239432"/>
            <a:chExt cx="4357429" cy="2801446"/>
          </a:xfrm>
        </p:grpSpPr>
        <p:pic>
          <p:nvPicPr>
            <p:cNvPr id="2052" name="Picture 4" descr="https://images0.cnblogs.com/blog2015/680781/201508/021735264703915.png">
              <a:extLst>
                <a:ext uri="{FF2B5EF4-FFF2-40B4-BE49-F238E27FC236}">
                  <a16:creationId xmlns:a16="http://schemas.microsoft.com/office/drawing/2014/main" id="{445F2987-675D-4796-BB83-208D3D74E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473" y="1239432"/>
              <a:ext cx="4357429" cy="242655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E49732C9-77C6-4866-9485-1F168078188B}"/>
                </a:ext>
              </a:extLst>
            </p:cNvPr>
            <p:cNvSpPr txBox="1"/>
            <p:nvPr/>
          </p:nvSpPr>
          <p:spPr>
            <a:xfrm>
              <a:off x="7338940" y="3733101"/>
              <a:ext cx="1800493" cy="307777"/>
            </a:xfrm>
            <a:prstGeom prst="rect">
              <a:avLst/>
            </a:prstGeom>
            <a:noFill/>
          </p:spPr>
          <p:txBody>
            <a:bodyPr wrap="none" rtlCol="0">
              <a:spAutoFit/>
            </a:bodyPr>
            <a:lstStyle/>
            <a:p>
              <a:r>
                <a:rPr lang="zh-CN" altLang="en-US" sz="1400" dirty="0"/>
                <a:t>一个典型的三层网络</a:t>
              </a:r>
            </a:p>
          </p:txBody>
        </p:sp>
      </p:gr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00C908C-B4F5-4D4E-B5C4-3B2597E20347}"/>
                  </a:ext>
                </a:extLst>
              </p:cNvPr>
              <p:cNvSpPr txBox="1"/>
              <p:nvPr/>
            </p:nvSpPr>
            <p:spPr>
              <a:xfrm>
                <a:off x="5063940" y="4780859"/>
                <a:ext cx="3346635" cy="1200329"/>
              </a:xfrm>
              <a:prstGeom prst="rect">
                <a:avLst/>
              </a:prstGeom>
              <a:noFill/>
            </p:spPr>
            <p:txBody>
              <a:bodyPr wrap="square" rtlCol="0">
                <a:spAutoFit/>
              </a:bodyPr>
              <a:lstStyle/>
              <a:p>
                <a:pPr algn="just"/>
                <a:r>
                  <a:rPr lang="zh-CN" altLang="en-US" dirty="0"/>
                  <a:t>采用</a:t>
                </a:r>
                <a:r>
                  <a:rPr lang="en-US" altLang="zh-CN" dirty="0" err="1"/>
                  <a:t>Relu</a:t>
                </a:r>
                <a:r>
                  <a:rPr lang="zh-CN" altLang="en-US" dirty="0"/>
                  <a:t>函数作为激活函数。</a:t>
                </a:r>
                <a:r>
                  <a:rPr lang="en-US" altLang="zh-CN" dirty="0" err="1"/>
                  <a:t>Relu</a:t>
                </a:r>
                <a:r>
                  <a:rPr lang="zh-CN" altLang="en-US" dirty="0"/>
                  <a:t>函数是目前用的最多也是最受欢迎的激活函数。</a:t>
                </a:r>
                <a:endParaRPr lang="en-US" altLang="zh-CN" dirty="0"/>
              </a:p>
              <a:p>
                <a:pPr algn="just"/>
                <a14:m>
                  <m:oMathPara xmlns:m="http://schemas.openxmlformats.org/officeDocument/2006/math">
                    <m:oMathParaPr>
                      <m:jc m:val="centerGroup"/>
                    </m:oMathParaPr>
                    <m:oMath xmlns:m="http://schemas.openxmlformats.org/officeDocument/2006/math">
                      <m:r>
                        <a:rPr lang="pt-BR" altLang="zh-CN" i="1" smtClean="0">
                          <a:latin typeface="Cambria Math" panose="02040503050406030204" pitchFamily="18" charset="0"/>
                        </a:rPr>
                        <m:t>𝑓</m:t>
                      </m:r>
                      <m:d>
                        <m:dPr>
                          <m:ctrlPr>
                            <a:rPr lang="pt-BR" altLang="zh-CN" i="1" smtClean="0">
                              <a:latin typeface="Cambria Math" panose="02040503050406030204" pitchFamily="18" charset="0"/>
                            </a:rPr>
                          </m:ctrlPr>
                        </m:dPr>
                        <m:e>
                          <m:r>
                            <a:rPr lang="pt-BR" altLang="zh-CN" i="1" smtClean="0">
                              <a:latin typeface="Cambria Math" panose="02040503050406030204" pitchFamily="18" charset="0"/>
                            </a:rPr>
                            <m:t>𝑥</m:t>
                          </m:r>
                        </m:e>
                      </m:d>
                      <m:r>
                        <a:rPr lang="pt-B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𝑚𝑎𝑥</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,0</m:t>
                          </m:r>
                        </m:e>
                      </m:d>
                    </m:oMath>
                  </m:oMathPara>
                </a14:m>
                <a:endParaRPr lang="zh-CN" altLang="en-US" dirty="0"/>
              </a:p>
            </p:txBody>
          </p:sp>
        </mc:Choice>
        <mc:Fallback>
          <p:sp>
            <p:nvSpPr>
              <p:cNvPr id="5" name="文本框 4">
                <a:extLst>
                  <a:ext uri="{FF2B5EF4-FFF2-40B4-BE49-F238E27FC236}">
                    <a16:creationId xmlns:a16="http://schemas.microsoft.com/office/drawing/2014/main" id="{000C908C-B4F5-4D4E-B5C4-3B2597E20347}"/>
                  </a:ext>
                </a:extLst>
              </p:cNvPr>
              <p:cNvSpPr txBox="1">
                <a:spLocks noRot="1" noChangeAspect="1" noMove="1" noResize="1" noEditPoints="1" noAdjustHandles="1" noChangeArrowheads="1" noChangeShapeType="1" noTextEdit="1"/>
              </p:cNvSpPr>
              <p:nvPr/>
            </p:nvSpPr>
            <p:spPr>
              <a:xfrm>
                <a:off x="5063940" y="4780859"/>
                <a:ext cx="3346635" cy="1200329"/>
              </a:xfrm>
              <a:prstGeom prst="rect">
                <a:avLst/>
              </a:prstGeom>
              <a:blipFill>
                <a:blip r:embed="rId4"/>
                <a:stretch>
                  <a:fillRect l="-1639" t="-3553" r="-1457" b="-4061"/>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8F0BB953-D74A-4B09-8DBD-7F76896CB842}"/>
              </a:ext>
            </a:extLst>
          </p:cNvPr>
          <p:cNvGrpSpPr/>
          <p:nvPr/>
        </p:nvGrpSpPr>
        <p:grpSpPr>
          <a:xfrm>
            <a:off x="759404" y="3429000"/>
            <a:ext cx="4080060" cy="3254410"/>
            <a:chOff x="759404" y="3429000"/>
            <a:chExt cx="4080060" cy="3254410"/>
          </a:xfrm>
        </p:grpSpPr>
        <p:pic>
          <p:nvPicPr>
            <p:cNvPr id="2054" name="Picture 6" descr="https://img-blog.csdn.net/20170527202010332?watermark/2/text/aHR0cDovL2Jsb2cuY3Nkbi5uZXQvY2FpY2FpYXRuYnU=/font/5a6L5L2T/fontsize/400/fill/I0JBQkFCMA==/dissolve/70/gravity/SouthEast">
              <a:extLst>
                <a:ext uri="{FF2B5EF4-FFF2-40B4-BE49-F238E27FC236}">
                  <a16:creationId xmlns:a16="http://schemas.microsoft.com/office/drawing/2014/main" id="{4084EA92-ABC6-4D47-AFBB-ED13BC0FEE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176"/>
            <a:stretch/>
          </p:blipFill>
          <p:spPr bwMode="auto">
            <a:xfrm>
              <a:off x="759404" y="3429000"/>
              <a:ext cx="4080060" cy="282918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FD46B84-2B96-4DC9-8D33-31D4C9CFB065}"/>
                </a:ext>
              </a:extLst>
            </p:cNvPr>
            <p:cNvSpPr txBox="1"/>
            <p:nvPr/>
          </p:nvSpPr>
          <p:spPr>
            <a:xfrm>
              <a:off x="2341135" y="6375633"/>
              <a:ext cx="916598" cy="307777"/>
            </a:xfrm>
            <a:prstGeom prst="rect">
              <a:avLst/>
            </a:prstGeom>
            <a:noFill/>
          </p:spPr>
          <p:txBody>
            <a:bodyPr wrap="none" rtlCol="0">
              <a:spAutoFit/>
            </a:bodyPr>
            <a:lstStyle/>
            <a:p>
              <a:r>
                <a:rPr lang="en-US" altLang="zh-CN" sz="1400" dirty="0" err="1"/>
                <a:t>Relu</a:t>
              </a:r>
              <a:r>
                <a:rPr lang="zh-CN" altLang="en-US" sz="1400" dirty="0"/>
                <a:t>函数</a:t>
              </a:r>
              <a:endParaRPr lang="zh-CN" altLang="en-US" sz="2000" dirty="0"/>
            </a:p>
          </p:txBody>
        </p:sp>
      </p:grpSp>
    </p:spTree>
    <p:extLst>
      <p:ext uri="{BB962C8B-B14F-4D97-AF65-F5344CB8AC3E}">
        <p14:creationId xmlns:p14="http://schemas.microsoft.com/office/powerpoint/2010/main" val="1620559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2178</Words>
  <Application>Microsoft Office PowerPoint</Application>
  <PresentationFormat>宽屏</PresentationFormat>
  <Paragraphs>137</Paragraphs>
  <Slides>26</Slides>
  <Notes>24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等线</vt:lpstr>
      <vt:lpstr>宋体</vt:lpstr>
      <vt:lpstr>微软雅黑</vt:lpstr>
      <vt:lpstr>Arial</vt:lpstr>
      <vt:lpstr>Cambria Math</vt:lpstr>
      <vt:lpstr>Times New Roman</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壮</dc:creator>
  <cp:lastModifiedBy>王 壮</cp:lastModifiedBy>
  <cp:revision>62</cp:revision>
  <dcterms:created xsi:type="dcterms:W3CDTF">2018-05-09T10:21:12Z</dcterms:created>
  <dcterms:modified xsi:type="dcterms:W3CDTF">2018-05-29T07:56:08Z</dcterms:modified>
</cp:coreProperties>
</file>