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4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925" autoAdjust="0"/>
  </p:normalViewPr>
  <p:slideViewPr>
    <p:cSldViewPr>
      <p:cViewPr varScale="1">
        <p:scale>
          <a:sx n="74" d="100"/>
          <a:sy n="74" d="100"/>
        </p:scale>
        <p:origin x="-26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A9766-E062-4395-B220-241EA143755F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6500E-9E92-4F91-87FA-E56E325AD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90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&lt;script type="text/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alert(new Date().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toLocaleDateString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&lt;/script&gt;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&lt;script type="text/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sum = 0;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for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= 0; i &lt;= 100;i++){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sum= i + sum;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alert(sum);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&lt;/script&gt;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6500E-9E92-4F91-87FA-E56E325AD78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776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6500E-9E92-4F91-87FA-E56E325AD78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365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Function add(i1,i2){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if(i1&gt;i2){</a:t>
            </a:r>
          </a:p>
          <a:p>
            <a:r>
              <a:rPr lang="en-US" altLang="zh-CN" baseline="0" dirty="0" smtClean="0"/>
              <a:t>         return i1+i2;</a:t>
            </a:r>
          </a:p>
          <a:p>
            <a:r>
              <a:rPr lang="en-US" altLang="zh-CN" baseline="0" dirty="0" smtClean="0"/>
              <a:t>     }</a:t>
            </a:r>
            <a:endParaRPr lang="en-US" altLang="zh-CN" dirty="0" smtClean="0"/>
          </a:p>
          <a:p>
            <a:r>
              <a:rPr lang="en-US" altLang="zh-CN" dirty="0" smtClean="0"/>
              <a:t>}//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中此处不会报错，并非所有路径都有返回值与</a:t>
            </a:r>
            <a:r>
              <a:rPr lang="en-US" altLang="zh-CN" dirty="0" smtClean="0"/>
              <a:t>C#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i3=add(1,2);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alert(i3);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6500E-9E92-4F91-87FA-E56E325AD78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959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Person(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name,age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this.name=name;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this.age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=age;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this.SayHello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=function(){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alert("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你好，我是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this.name + "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，我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this.age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"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岁了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p1=new Person ("tom",20);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p1.SayHello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------------------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求数组中最大数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--------------------------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&lt;script type="text/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function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getmax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max=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[0];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for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= 0; i &lt;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arr.length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i++)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if (arr1[i] &gt; max)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max=arr1[i]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 max;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arr1=new Array();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arr1[0]=1;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arr1[1]=16;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arr1[2]=15;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arr1[3]=20;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max=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getmax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(arr1);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alert(max);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&lt;/script&gt;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6500E-9E92-4F91-87FA-E56E325AD78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723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function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bodymousedown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alert("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小老弟，你点我干嘛！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alert("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小心不让你上网！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onmousedown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bodymousedown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()"&gt;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6500E-9E92-4F91-87FA-E56E325AD78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220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confirmdemo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if(confirm("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是否继续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")){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alert("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已继续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else{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alert("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已取消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&lt;input type="button" value="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confirmdemo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onclick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confirmdemo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()" /&gt;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6500E-9E92-4F91-87FA-E56E325AD78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802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intervalid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function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startinterval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intervalid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setInterval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("alert('hello')", 3000);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&lt;input type="button" value="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setInterval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测试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onclick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startinterval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&lt;input type="button" value="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clearInterval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测试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onclick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clearInterval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intervalid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)" /&gt;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function scroll() {//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左转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title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document.title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first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title.charAt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second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title.substring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title.length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document.title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second + first;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setInterval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("scroll()", 500);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6500E-9E92-4F91-87FA-E56E325AD78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379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--------------------------------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getElementById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------------------------------------------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&lt;script type="text/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function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btnclick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txt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document.getElementById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("textbox1");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//alert(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txt.value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alert(textbox1.value);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function btnclick1()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txt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document.getElementById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("textbox2");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//alert(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txt.value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alert(form1.textbox2.value);//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注意直接使用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存在的有效范围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&lt;/script&gt;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&lt;/head&gt;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&lt;input type="text" id="textbox1"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&lt;input type="button" value="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点一下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onclick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btnclick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()" /&gt;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&lt;form action="ok.aspx" id="form1"&gt;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&lt;input type="text" id="textbox2"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&lt;input type="button" value="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点一下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1"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onclick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="btnclick1()"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&lt;/form&gt;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----------------------------------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getElementsByName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----------------------------------------------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&lt;script type="text/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function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btnclick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radios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document.getElementsByName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("gender");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for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= 0; i &lt;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radios.length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i++)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alert(radios[i].value);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&lt;/script&gt;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&lt;/head&gt;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&lt;input type="radio" name="gender" value="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男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男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&lt;input type="radio" name="gender" value="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女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女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&lt;input type="radio" name="gender" value="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保密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保密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&lt;input type="button"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onclick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btnclick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()"  value="click"/&gt;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-----------------------------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getElementsByTagName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-------------------------------------------------------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&lt;script type="text/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function btnclick1()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inputs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document.getElementsByTagName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("input");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for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= 0; i &lt;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inputs.length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i++)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inputs[i].value = 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haha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&lt;/script&gt;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&lt;/head&gt;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&lt;input type="text" value=""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&lt;input type="text" value=""/&gt;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&lt;input type="text" value=""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&lt;input type="text" value=""/&gt;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&lt;input type="button"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onclick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="btnclick1()" value="click"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----------------------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练习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-------------------------------------------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&lt;script type="text/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function btnclick1()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inputs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document.getElementsByName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("txt");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for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= 0; i &lt;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inputs.length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i++)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if(i%2==0){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inputs[i].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style.background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"red";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else{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inputs[i].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style.background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"black";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&lt;/script&gt;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&lt;/head&gt;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&lt;input type="text" value="" name="txt"/&gt;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&lt;input type="text" value="" name="txt"/&gt;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&lt;input type="text" value="" name="txt"/&gt;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&lt;input type="text" value="" name="txt"/&gt;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&lt;input type="button"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onclick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="btnclick1()" value="click"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6500E-9E92-4F91-87FA-E56E325AD78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522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&lt;script type="text/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function btnclick1()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alert(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this.value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&lt;/script&gt;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&lt;/head&gt;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&lt;input type="button"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onclick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="alert(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event.srcElement.value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)" value="click"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&lt;input type="button"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onclick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="alert(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this.value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)" value="click1" /&gt;&lt;!--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匿名函数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--&gt;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&lt;input type="button"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onclick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="btnclick1()" value="click2" /&gt;&lt;!--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匿名函数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--&gt;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6500E-9E92-4F91-87FA-E56E325AD78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495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E161-2C0B-4767-84D3-3B33912D350D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C2F8-A238-4D1A-B970-47D6B3742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17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E161-2C0B-4767-84D3-3B33912D350D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C2F8-A238-4D1A-B970-47D6B3742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86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E161-2C0B-4767-84D3-3B33912D350D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C2F8-A238-4D1A-B970-47D6B3742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8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E161-2C0B-4767-84D3-3B33912D350D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C2F8-A238-4D1A-B970-47D6B3742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7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E161-2C0B-4767-84D3-3B33912D350D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C2F8-A238-4D1A-B970-47D6B3742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24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E161-2C0B-4767-84D3-3B33912D350D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C2F8-A238-4D1A-B970-47D6B3742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21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E161-2C0B-4767-84D3-3B33912D350D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C2F8-A238-4D1A-B970-47D6B3742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943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E161-2C0B-4767-84D3-3B33912D350D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C2F8-A238-4D1A-B970-47D6B3742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70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E161-2C0B-4767-84D3-3B33912D350D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C2F8-A238-4D1A-B970-47D6B3742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2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E161-2C0B-4767-84D3-3B33912D350D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C2F8-A238-4D1A-B970-47D6B3742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88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E161-2C0B-4767-84D3-3B33912D350D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C2F8-A238-4D1A-B970-47D6B3742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18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DE161-2C0B-4767-84D3-3B33912D350D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EC2F8-A238-4D1A-B970-47D6B3742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682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645160"/>
            <a:ext cx="7632848" cy="5283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+mn-ea"/>
              </a:rPr>
              <a:t>JavaScript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+mn-ea"/>
              </a:rPr>
              <a:t>HTML</a:t>
            </a:r>
            <a:r>
              <a:rPr lang="zh-CN" altLang="en-US" sz="2000" dirty="0" smtClean="0">
                <a:latin typeface="+mn-ea"/>
              </a:rPr>
              <a:t>只是描述网页长相的标记语言，没有计算、判断能力。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  如果所有的计算和判断都放在服务端执行的话，页面会非常慢，用户体验也不会好，对服务器的运行压力也是很大的，因此要求能在浏览器中执行一些简单的运算、判断。</a:t>
            </a:r>
            <a:r>
              <a:rPr lang="en-US" altLang="zh-CN" sz="2000" dirty="0" smtClean="0">
                <a:latin typeface="+mn-ea"/>
              </a:rPr>
              <a:t>JavaScript</a:t>
            </a:r>
            <a:r>
              <a:rPr lang="zh-CN" altLang="en-US" sz="2000" dirty="0" smtClean="0">
                <a:latin typeface="+mn-ea"/>
              </a:rPr>
              <a:t>就是一种在浏览器端执行的语言。</a:t>
            </a:r>
            <a:endParaRPr lang="en-US" altLang="zh-CN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+mn-ea"/>
              </a:rPr>
              <a:t>JavaScript</a:t>
            </a:r>
            <a:r>
              <a:rPr lang="zh-CN" altLang="en-US" sz="2000" dirty="0" smtClean="0">
                <a:latin typeface="+mn-ea"/>
              </a:rPr>
              <a:t>和</a:t>
            </a:r>
            <a:r>
              <a:rPr lang="en-US" altLang="zh-CN" sz="2000" dirty="0" smtClean="0">
                <a:latin typeface="+mn-ea"/>
              </a:rPr>
              <a:t>Java</a:t>
            </a:r>
            <a:r>
              <a:rPr lang="zh-CN" altLang="en-US" sz="2000" dirty="0" smtClean="0">
                <a:latin typeface="+mn-ea"/>
              </a:rPr>
              <a:t>没有直接的关系，</a:t>
            </a:r>
            <a:r>
              <a:rPr lang="en-US" altLang="zh-CN" sz="2000" dirty="0" smtClean="0">
                <a:latin typeface="+mn-ea"/>
              </a:rPr>
              <a:t>JavaScript</a:t>
            </a:r>
            <a:r>
              <a:rPr lang="zh-CN" altLang="en-US" sz="2000" dirty="0" smtClean="0">
                <a:latin typeface="+mn-ea"/>
              </a:rPr>
              <a:t>吸收了一些</a:t>
            </a:r>
            <a:r>
              <a:rPr lang="en-US" altLang="zh-CN" sz="2000" dirty="0" smtClean="0">
                <a:latin typeface="+mn-ea"/>
              </a:rPr>
              <a:t>Java</a:t>
            </a:r>
            <a:r>
              <a:rPr lang="zh-CN" altLang="en-US" sz="2000" dirty="0" smtClean="0">
                <a:latin typeface="+mn-ea"/>
              </a:rPr>
              <a:t>的特性，简称</a:t>
            </a:r>
            <a:r>
              <a:rPr lang="en-US" altLang="zh-CN" sz="2000" dirty="0" err="1" smtClean="0">
                <a:latin typeface="+mn-ea"/>
              </a:rPr>
              <a:t>js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+mn-ea"/>
              </a:rPr>
              <a:t>JavaScript</a:t>
            </a:r>
            <a:r>
              <a:rPr lang="zh-CN" altLang="en-US" sz="2000" dirty="0" smtClean="0">
                <a:latin typeface="+mn-ea"/>
              </a:rPr>
              <a:t>是解释型语言，无需编译就可以随时运行，哪怕是部分语法书写有误，也照样运行，但是可能会得不到想要的结果，没有语法错误的还能正常运行。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619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6002" y="620687"/>
            <a:ext cx="799288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+mn-ea"/>
              </a:rPr>
              <a:t>body</a:t>
            </a:r>
            <a:r>
              <a:rPr lang="zh-CN" altLang="en-US" sz="2800" b="1" dirty="0" smtClean="0">
                <a:latin typeface="+mn-ea"/>
              </a:rPr>
              <a:t>、</a:t>
            </a:r>
            <a:r>
              <a:rPr lang="en-US" altLang="zh-CN" sz="2800" b="1" dirty="0" smtClean="0">
                <a:latin typeface="+mn-ea"/>
              </a:rPr>
              <a:t>document</a:t>
            </a:r>
            <a:r>
              <a:rPr lang="zh-CN" altLang="en-US" sz="2800" b="1" dirty="0" smtClean="0">
                <a:latin typeface="+mn-ea"/>
              </a:rPr>
              <a:t>对象的事件</a:t>
            </a:r>
            <a:endParaRPr lang="en-US" altLang="zh-CN" sz="28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cs typeface="Times New Roman" pitchFamily="18" charset="0"/>
              </a:rPr>
              <a:t> (1)</a:t>
            </a:r>
            <a:r>
              <a:rPr lang="en-US" altLang="zh-CN" sz="2000" dirty="0" err="1" smtClean="0">
                <a:cs typeface="Times New Roman" pitchFamily="18" charset="0"/>
              </a:rPr>
              <a:t>onload</a:t>
            </a:r>
            <a:r>
              <a:rPr lang="zh-CN" altLang="en-US" sz="2000" dirty="0" smtClean="0">
                <a:cs typeface="Times New Roman" pitchFamily="18" charset="0"/>
              </a:rPr>
              <a:t>：页面加载结束的时候触发，元素的</a:t>
            </a:r>
            <a:r>
              <a:rPr lang="en-US" altLang="zh-CN" sz="2000" dirty="0" err="1" smtClean="0">
                <a:cs typeface="Times New Roman" pitchFamily="18" charset="0"/>
              </a:rPr>
              <a:t>onload</a:t>
            </a:r>
            <a:r>
              <a:rPr lang="zh-CN" altLang="en-US" sz="2000" dirty="0" smtClean="0">
                <a:cs typeface="Times New Roman" pitchFamily="18" charset="0"/>
              </a:rPr>
              <a:t>和</a:t>
            </a:r>
            <a:r>
              <a:rPr lang="en-US" altLang="zh-CN" sz="2000" dirty="0" smtClean="0">
                <a:cs typeface="Times New Roman" pitchFamily="18" charset="0"/>
              </a:rPr>
              <a:t>body</a:t>
            </a:r>
            <a:r>
              <a:rPr lang="zh-CN" altLang="en-US" sz="2000" dirty="0" smtClean="0">
                <a:cs typeface="Times New Roman" pitchFamily="18" charset="0"/>
              </a:rPr>
              <a:t>的</a:t>
            </a:r>
            <a:r>
              <a:rPr lang="en-US" altLang="zh-CN" sz="2000" dirty="0" err="1" smtClean="0">
                <a:cs typeface="Times New Roman" pitchFamily="18" charset="0"/>
              </a:rPr>
              <a:t>onload</a:t>
            </a:r>
            <a:r>
              <a:rPr lang="zh-CN" altLang="en-US" sz="2000" dirty="0" smtClean="0">
                <a:cs typeface="Times New Roman" pitchFamily="18" charset="0"/>
              </a:rPr>
              <a:t>不一样，元素是在加载到该元素的时候运行</a:t>
            </a:r>
            <a:r>
              <a:rPr lang="en-US" altLang="zh-CN" sz="2000" dirty="0" err="1" smtClean="0">
                <a:cs typeface="Times New Roman" pitchFamily="18" charset="0"/>
              </a:rPr>
              <a:t>onload</a:t>
            </a:r>
            <a:r>
              <a:rPr lang="zh-CN" altLang="en-US" sz="2000" dirty="0" smtClean="0">
                <a:cs typeface="Times New Roman" pitchFamily="18" charset="0"/>
              </a:rPr>
              <a:t>，而</a:t>
            </a:r>
            <a:r>
              <a:rPr lang="en-US" altLang="zh-CN" sz="2000" dirty="0" smtClean="0">
                <a:cs typeface="Times New Roman" pitchFamily="18" charset="0"/>
              </a:rPr>
              <a:t>body</a:t>
            </a:r>
            <a:r>
              <a:rPr lang="zh-CN" altLang="en-US" sz="2000" dirty="0" smtClean="0">
                <a:cs typeface="Times New Roman" pitchFamily="18" charset="0"/>
              </a:rPr>
              <a:t>是在全部加载完成后才运行</a:t>
            </a:r>
            <a:r>
              <a:rPr lang="en-US" altLang="zh-CN" sz="2000" dirty="0" err="1" smtClean="0">
                <a:cs typeface="Times New Roman" pitchFamily="18" charset="0"/>
              </a:rPr>
              <a:t>onload</a:t>
            </a:r>
            <a:endParaRPr lang="en-US" altLang="zh-CN" sz="2000" dirty="0" smtClean="0"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cs typeface="Times New Roman" pitchFamily="18" charset="0"/>
              </a:rPr>
              <a:t> (2)</a:t>
            </a:r>
            <a:r>
              <a:rPr lang="en-US" altLang="zh-CN" sz="2000" dirty="0" err="1" smtClean="0">
                <a:cs typeface="Times New Roman" pitchFamily="18" charset="0"/>
              </a:rPr>
              <a:t>onunload</a:t>
            </a:r>
            <a:r>
              <a:rPr lang="zh-CN" altLang="en-US" sz="2000" dirty="0" smtClean="0">
                <a:cs typeface="Times New Roman" pitchFamily="18" charset="0"/>
              </a:rPr>
              <a:t>：页面关闭的时候触发</a:t>
            </a:r>
            <a:endParaRPr lang="en-US" altLang="zh-CN" sz="2000" dirty="0" smtClean="0"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cs typeface="Times New Roman" pitchFamily="18" charset="0"/>
              </a:rPr>
              <a:t> (3)</a:t>
            </a:r>
            <a:r>
              <a:rPr lang="en-US" altLang="zh-CN" sz="2000" dirty="0" err="1" smtClean="0">
                <a:cs typeface="Times New Roman" pitchFamily="18" charset="0"/>
              </a:rPr>
              <a:t>onbeforeunload</a:t>
            </a:r>
            <a:r>
              <a:rPr lang="zh-CN" altLang="en-US" sz="2000" dirty="0" smtClean="0">
                <a:cs typeface="Times New Roman" pitchFamily="18" charset="0"/>
              </a:rPr>
              <a:t>：在网页准备关闭后触发</a:t>
            </a:r>
            <a:endParaRPr lang="en-US" altLang="zh-CN" sz="2000" dirty="0" smtClean="0"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dirty="0" smtClean="0">
                <a:cs typeface="Times New Roman" pitchFamily="18" charset="0"/>
              </a:rPr>
              <a:t>          </a:t>
            </a:r>
            <a:r>
              <a:rPr lang="zh-CN" altLang="en-US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cs typeface="Times New Roman" pitchFamily="18" charset="0"/>
              </a:rPr>
              <a:t>&lt;body </a:t>
            </a:r>
            <a:r>
              <a:rPr lang="en-US" altLang="zh-CN" sz="2000" dirty="0" err="1" smtClean="0">
                <a:cs typeface="Times New Roman" pitchFamily="18" charset="0"/>
              </a:rPr>
              <a:t>onbeforeunload</a:t>
            </a:r>
            <a:r>
              <a:rPr lang="en-US" altLang="zh-CN" sz="2000" dirty="0" smtClean="0">
                <a:cs typeface="Times New Roman" pitchFamily="18" charset="0"/>
              </a:rPr>
              <a:t>=“</a:t>
            </a:r>
            <a:r>
              <a:rPr lang="en-US" altLang="zh-CN" sz="2000" dirty="0" err="1" smtClean="0">
                <a:cs typeface="Times New Roman" pitchFamily="18" charset="0"/>
              </a:rPr>
              <a:t>window.event.returnValue</a:t>
            </a:r>
            <a:r>
              <a:rPr lang="en-US" altLang="zh-CN" sz="2000" dirty="0" smtClean="0">
                <a:cs typeface="Times New Roman" pitchFamily="18" charset="0"/>
              </a:rPr>
              <a:t>=‘</a:t>
            </a:r>
            <a:r>
              <a:rPr lang="zh-CN" altLang="en-US" sz="2000" dirty="0" smtClean="0">
                <a:cs typeface="Times New Roman" pitchFamily="18" charset="0"/>
              </a:rPr>
              <a:t>真的就这么放弃治疗了么？</a:t>
            </a:r>
            <a:r>
              <a:rPr lang="en-US" altLang="zh-CN" sz="2000" dirty="0" smtClean="0">
                <a:cs typeface="Times New Roman" pitchFamily="18" charset="0"/>
              </a:rPr>
              <a:t>’”&gt;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cs typeface="Times New Roman" pitchFamily="18" charset="0"/>
              </a:rPr>
              <a:t>(4)</a:t>
            </a:r>
            <a:r>
              <a:rPr lang="zh-CN" altLang="en-US" sz="2000" dirty="0" smtClean="0">
                <a:cs typeface="Times New Roman" pitchFamily="18" charset="0"/>
              </a:rPr>
              <a:t>还有</a:t>
            </a:r>
            <a:r>
              <a:rPr lang="en-US" altLang="zh-CN" sz="2000" dirty="0" err="1" smtClean="0">
                <a:cs typeface="Times New Roman" pitchFamily="18" charset="0"/>
              </a:rPr>
              <a:t>onclick</a:t>
            </a:r>
            <a:r>
              <a:rPr lang="zh-CN" altLang="en-US" sz="2000" dirty="0" smtClean="0">
                <a:cs typeface="Times New Roman" pitchFamily="18" charset="0"/>
              </a:rPr>
              <a:t>（单击触发）、</a:t>
            </a:r>
            <a:r>
              <a:rPr lang="en-US" altLang="zh-CN" sz="2000" dirty="0" err="1" smtClean="0">
                <a:cs typeface="Times New Roman" pitchFamily="18" charset="0"/>
              </a:rPr>
              <a:t>ondbclick</a:t>
            </a:r>
            <a:r>
              <a:rPr lang="zh-CN" altLang="en-US" sz="2000" dirty="0" smtClean="0">
                <a:cs typeface="Times New Roman" pitchFamily="18" charset="0"/>
              </a:rPr>
              <a:t>（双击触发）、</a:t>
            </a:r>
            <a:r>
              <a:rPr lang="en-US" altLang="zh-CN" sz="2000" dirty="0" err="1" smtClean="0">
                <a:cs typeface="Times New Roman" pitchFamily="18" charset="0"/>
              </a:rPr>
              <a:t>onmousedown</a:t>
            </a:r>
            <a:r>
              <a:rPr lang="zh-CN" altLang="en-US" sz="2000" dirty="0" smtClean="0">
                <a:cs typeface="Times New Roman" pitchFamily="18" charset="0"/>
              </a:rPr>
              <a:t>（鼠标按下）、</a:t>
            </a:r>
            <a:r>
              <a:rPr lang="en-US" altLang="zh-CN" sz="2000" dirty="0" err="1" smtClean="0">
                <a:cs typeface="Times New Roman" pitchFamily="18" charset="0"/>
              </a:rPr>
              <a:t>onmouseover</a:t>
            </a:r>
            <a:r>
              <a:rPr lang="zh-CN" altLang="en-US" sz="2000" dirty="0" smtClean="0">
                <a:cs typeface="Times New Roman" pitchFamily="18" charset="0"/>
              </a:rPr>
              <a:t>（鼠标移动）、</a:t>
            </a:r>
            <a:r>
              <a:rPr lang="en-US" altLang="zh-CN" sz="2000" dirty="0" err="1" smtClean="0">
                <a:cs typeface="Times New Roman" pitchFamily="18" charset="0"/>
              </a:rPr>
              <a:t>onmouseout</a:t>
            </a:r>
            <a:r>
              <a:rPr lang="zh-CN" altLang="en-US" sz="2000" dirty="0" smtClean="0">
                <a:cs typeface="Times New Roman" pitchFamily="18" charset="0"/>
              </a:rPr>
              <a:t>（鼠标离开）、</a:t>
            </a:r>
            <a:r>
              <a:rPr lang="en-US" altLang="zh-CN" sz="2000" dirty="0" err="1" smtClean="0">
                <a:cs typeface="Times New Roman" pitchFamily="18" charset="0"/>
              </a:rPr>
              <a:t>onmouseup</a:t>
            </a:r>
            <a:r>
              <a:rPr lang="zh-CN" altLang="en-US" sz="2000" dirty="0" smtClean="0">
                <a:cs typeface="Times New Roman" pitchFamily="18" charset="0"/>
              </a:rPr>
              <a:t>（鼠标按键释放）等等</a:t>
            </a:r>
            <a:endParaRPr lang="en-US" altLang="zh-CN" sz="2000" dirty="0" smtClean="0"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cs typeface="Times New Roman" pitchFamily="18" charset="0"/>
              </a:rPr>
              <a:t>         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92288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197" y="620687"/>
            <a:ext cx="79928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/>
              <a:t>Document</a:t>
            </a:r>
            <a:r>
              <a:rPr lang="zh-CN" altLang="en-US" sz="2800" b="1" dirty="0" smtClean="0"/>
              <a:t>的方法</a:t>
            </a:r>
            <a:endParaRPr lang="en-US" altLang="zh-CN" sz="2800" b="1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cs typeface="Times New Roman" pitchFamily="18" charset="0"/>
              </a:rPr>
              <a:t>（</a:t>
            </a:r>
            <a:r>
              <a:rPr lang="en-US" altLang="zh-CN" sz="2000" dirty="0">
                <a:cs typeface="Times New Roman" pitchFamily="18" charset="0"/>
              </a:rPr>
              <a:t>1</a:t>
            </a:r>
            <a:r>
              <a:rPr lang="zh-CN" altLang="en-US" sz="2000" dirty="0" smtClean="0">
                <a:cs typeface="Times New Roman" pitchFamily="18" charset="0"/>
              </a:rPr>
              <a:t>）</a:t>
            </a:r>
            <a:r>
              <a:rPr lang="en-US" altLang="zh-CN" sz="2000" dirty="0" err="1" smtClean="0">
                <a:cs typeface="Times New Roman" pitchFamily="18" charset="0"/>
              </a:rPr>
              <a:t>getElementById</a:t>
            </a:r>
            <a:r>
              <a:rPr lang="zh-CN" altLang="en-US" sz="2000" dirty="0" smtClean="0">
                <a:cs typeface="Times New Roman" pitchFamily="18" charset="0"/>
              </a:rPr>
              <a:t>方法，根据元素的</a:t>
            </a:r>
            <a:r>
              <a:rPr lang="en-US" altLang="zh-CN" sz="2000" dirty="0" smtClean="0">
                <a:cs typeface="Times New Roman" pitchFamily="18" charset="0"/>
              </a:rPr>
              <a:t>id</a:t>
            </a:r>
            <a:r>
              <a:rPr lang="zh-CN" altLang="en-US" sz="2000" dirty="0" smtClean="0">
                <a:cs typeface="Times New Roman" pitchFamily="18" charset="0"/>
              </a:rPr>
              <a:t>获得对象，也可以直接通过元素的</a:t>
            </a:r>
            <a:r>
              <a:rPr lang="en-US" altLang="zh-CN" sz="2000" dirty="0" smtClean="0">
                <a:cs typeface="Times New Roman" pitchFamily="18" charset="0"/>
              </a:rPr>
              <a:t>id</a:t>
            </a:r>
            <a:r>
              <a:rPr lang="zh-CN" altLang="en-US" sz="2000" dirty="0" smtClean="0">
                <a:cs typeface="Times New Roman" pitchFamily="18" charset="0"/>
              </a:rPr>
              <a:t>来引用元素，但是存在有效范围，股不推荐直接使用</a:t>
            </a:r>
            <a:r>
              <a:rPr lang="en-US" altLang="zh-CN" sz="2000" dirty="0" smtClean="0">
                <a:cs typeface="Times New Roman" pitchFamily="18" charset="0"/>
              </a:rPr>
              <a:t>id</a:t>
            </a:r>
            <a:r>
              <a:rPr lang="zh-CN" altLang="en-US" sz="2000" dirty="0" smtClean="0">
                <a:cs typeface="Times New Roman" pitchFamily="18" charset="0"/>
              </a:rPr>
              <a:t>操作元素。</a:t>
            </a:r>
            <a:endParaRPr lang="en-US" altLang="zh-CN" sz="2000" dirty="0" smtClean="0"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cs typeface="Times New Roman" pitchFamily="18" charset="0"/>
              </a:rPr>
              <a:t>（</a:t>
            </a:r>
            <a:r>
              <a:rPr lang="en-US" altLang="zh-CN" sz="2000" dirty="0" smtClean="0">
                <a:cs typeface="Times New Roman" pitchFamily="18" charset="0"/>
              </a:rPr>
              <a:t>2</a:t>
            </a:r>
            <a:r>
              <a:rPr lang="zh-CN" altLang="en-US" sz="2000" dirty="0" smtClean="0">
                <a:cs typeface="Times New Roman" pitchFamily="18" charset="0"/>
              </a:rPr>
              <a:t>）</a:t>
            </a:r>
            <a:r>
              <a:rPr lang="en-US" altLang="zh-CN" sz="2000" dirty="0" err="1" smtClean="0">
                <a:cs typeface="Times New Roman" pitchFamily="18" charset="0"/>
              </a:rPr>
              <a:t>getElenentByName</a:t>
            </a:r>
            <a:r>
              <a:rPr lang="zh-CN" altLang="en-US" sz="2000" dirty="0" smtClean="0">
                <a:cs typeface="Times New Roman" pitchFamily="18" charset="0"/>
              </a:rPr>
              <a:t>，根据元素的</a:t>
            </a:r>
            <a:r>
              <a:rPr lang="en-US" altLang="zh-CN" sz="2000" dirty="0" smtClean="0">
                <a:cs typeface="Times New Roman" pitchFamily="18" charset="0"/>
              </a:rPr>
              <a:t>name</a:t>
            </a:r>
            <a:r>
              <a:rPr lang="zh-CN" altLang="en-US" sz="2000" dirty="0" smtClean="0">
                <a:cs typeface="Times New Roman" pitchFamily="18" charset="0"/>
              </a:rPr>
              <a:t>获得对象，由于页面中元素的</a:t>
            </a:r>
            <a:r>
              <a:rPr lang="en-US" altLang="zh-CN" sz="2000" dirty="0" smtClean="0">
                <a:cs typeface="Times New Roman" pitchFamily="18" charset="0"/>
              </a:rPr>
              <a:t>name</a:t>
            </a:r>
            <a:r>
              <a:rPr lang="zh-CN" altLang="en-US" sz="2000" dirty="0" smtClean="0">
                <a:cs typeface="Times New Roman" pitchFamily="18" charset="0"/>
              </a:rPr>
              <a:t>可以重复，所以</a:t>
            </a:r>
            <a:r>
              <a:rPr lang="en-US" altLang="zh-CN" sz="2000" dirty="0" err="1" smtClean="0">
                <a:cs typeface="Times New Roman" pitchFamily="18" charset="0"/>
              </a:rPr>
              <a:t>getElenentByName</a:t>
            </a:r>
            <a:r>
              <a:rPr lang="zh-CN" altLang="en-US" sz="2000" dirty="0">
                <a:cs typeface="Times New Roman" pitchFamily="18" charset="0"/>
              </a:rPr>
              <a:t>返回</a:t>
            </a:r>
            <a:r>
              <a:rPr lang="zh-CN" altLang="en-US" sz="2000" dirty="0" smtClean="0">
                <a:cs typeface="Times New Roman" pitchFamily="18" charset="0"/>
              </a:rPr>
              <a:t>值是对象数组。</a:t>
            </a:r>
            <a:endParaRPr lang="en-US" altLang="zh-CN" sz="2000" dirty="0" smtClean="0"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cs typeface="Times New Roman" pitchFamily="18" charset="0"/>
              </a:rPr>
              <a:t>（</a:t>
            </a:r>
            <a:r>
              <a:rPr lang="en-US" altLang="zh-CN" sz="2000" dirty="0" smtClean="0">
                <a:cs typeface="Times New Roman" pitchFamily="18" charset="0"/>
              </a:rPr>
              <a:t>3</a:t>
            </a:r>
            <a:r>
              <a:rPr lang="zh-CN" altLang="en-US" sz="2000" dirty="0" smtClean="0">
                <a:cs typeface="Times New Roman" pitchFamily="18" charset="0"/>
              </a:rPr>
              <a:t>）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cs typeface="Times New Roman" pitchFamily="18" charset="0"/>
              </a:rPr>
              <a:t>getElenentsByTagName</a:t>
            </a:r>
            <a:r>
              <a:rPr lang="zh-CN" altLang="en-US" sz="2000" dirty="0" smtClean="0">
                <a:cs typeface="Times New Roman" pitchFamily="18" charset="0"/>
              </a:rPr>
              <a:t>，获得指定标签名称的元素数组，比如</a:t>
            </a:r>
            <a:r>
              <a:rPr lang="en-US" altLang="zh-CN" sz="2000" dirty="0" err="1" smtClean="0">
                <a:cs typeface="Times New Roman" pitchFamily="18" charset="0"/>
              </a:rPr>
              <a:t>getElenentByName</a:t>
            </a:r>
            <a:r>
              <a:rPr lang="en-US" altLang="zh-CN" sz="2000" dirty="0" smtClean="0">
                <a:cs typeface="Times New Roman" pitchFamily="18" charset="0"/>
              </a:rPr>
              <a:t>(“input”)</a:t>
            </a:r>
            <a:r>
              <a:rPr lang="zh-CN" altLang="en-US" sz="2000" dirty="0" smtClean="0">
                <a:cs typeface="Times New Roman" pitchFamily="18" charset="0"/>
              </a:rPr>
              <a:t>，可以获得所有的</a:t>
            </a:r>
            <a:r>
              <a:rPr lang="en-US" altLang="zh-CN" sz="2000" dirty="0" smtClean="0">
                <a:cs typeface="Times New Roman" pitchFamily="18" charset="0"/>
              </a:rPr>
              <a:t>&lt;input&gt;</a:t>
            </a:r>
            <a:r>
              <a:rPr lang="zh-CN" altLang="en-US" sz="2000" dirty="0" smtClean="0">
                <a:cs typeface="Times New Roman" pitchFamily="18" charset="0"/>
              </a:rPr>
              <a:t>标签。</a:t>
            </a:r>
            <a:endParaRPr lang="en-US" altLang="zh-CN" sz="2000" dirty="0" smtClean="0"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2000" dirty="0"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cs typeface="Times New Roman" pitchFamily="18" charset="0"/>
              </a:rPr>
              <a:t>练习：文本框间隔变色</a:t>
            </a:r>
            <a:endParaRPr lang="en-US" altLang="zh-CN" sz="2000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92288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28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645160"/>
            <a:ext cx="763284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+mn-ea"/>
              </a:rPr>
              <a:t>JS</a:t>
            </a:r>
            <a:r>
              <a:rPr lang="zh-CN" altLang="en-US" sz="2800" b="1" dirty="0" smtClean="0">
                <a:latin typeface="+mn-ea"/>
              </a:rPr>
              <a:t>入门</a:t>
            </a:r>
            <a:endParaRPr lang="en-US" altLang="zh-CN" sz="2800" b="1" dirty="0" smtClean="0">
              <a:latin typeface="+mn-ea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/>
              <a:t>&lt;script type</a:t>
            </a:r>
            <a:r>
              <a:rPr lang="en-US" altLang="zh-CN" sz="2000" dirty="0" smtClean="0"/>
              <a:t>=”text/</a:t>
            </a:r>
            <a:r>
              <a:rPr lang="en-US" altLang="zh-CN" sz="2000" dirty="0" err="1" smtClean="0"/>
              <a:t>javascript</a:t>
            </a:r>
            <a:r>
              <a:rPr lang="en-US" altLang="zh-CN" sz="2000" dirty="0" smtClean="0"/>
              <a:t>”</a:t>
            </a:r>
          </a:p>
          <a:p>
            <a:r>
              <a:rPr lang="en-US" altLang="zh-CN" sz="2000" dirty="0" smtClean="0"/>
              <a:t>             alert(new Data().</a:t>
            </a:r>
            <a:r>
              <a:rPr lang="en-US" altLang="zh-CN" sz="2000" dirty="0" err="1" smtClean="0"/>
              <a:t>toLocaleDateString</a:t>
            </a:r>
            <a:r>
              <a:rPr lang="en-US" altLang="zh-CN" sz="2000" dirty="0" smtClean="0"/>
              <a:t>());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&lt;/script&gt;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+mn-ea"/>
              </a:rPr>
              <a:t>JavaScript</a:t>
            </a:r>
            <a:r>
              <a:rPr lang="zh-CN" altLang="en-US" sz="2000" dirty="0" smtClean="0">
                <a:latin typeface="+mn-ea"/>
              </a:rPr>
              <a:t>代码放在</a:t>
            </a:r>
            <a:r>
              <a:rPr lang="en-US" altLang="zh-CN" sz="2000" dirty="0" smtClean="0">
                <a:latin typeface="+mn-ea"/>
              </a:rPr>
              <a:t>&lt;script&gt;</a:t>
            </a:r>
            <a:r>
              <a:rPr lang="zh-CN" altLang="en-US" sz="2000" dirty="0" smtClean="0">
                <a:latin typeface="+mn-ea"/>
              </a:rPr>
              <a:t>标签中，</a:t>
            </a:r>
            <a:r>
              <a:rPr lang="en-US" altLang="zh-CN" sz="2000" dirty="0" smtClean="0">
                <a:latin typeface="+mn-ea"/>
              </a:rPr>
              <a:t>script</a:t>
            </a:r>
            <a:r>
              <a:rPr lang="zh-CN" altLang="en-US" sz="2000" dirty="0" smtClean="0">
                <a:latin typeface="+mn-ea"/>
              </a:rPr>
              <a:t>可以放到</a:t>
            </a:r>
            <a:r>
              <a:rPr lang="en-US" altLang="zh-CN" sz="2000" dirty="0" smtClean="0">
                <a:latin typeface="+mn-ea"/>
              </a:rPr>
              <a:t>&lt;head&gt;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&lt;body&gt;</a:t>
            </a:r>
            <a:r>
              <a:rPr lang="zh-CN" altLang="en-US" sz="2000" dirty="0" smtClean="0">
                <a:latin typeface="+mn-ea"/>
              </a:rPr>
              <a:t>等任意位置，而且可以有不止一个</a:t>
            </a:r>
            <a:r>
              <a:rPr lang="en-US" altLang="zh-CN" sz="2000" dirty="0" smtClean="0">
                <a:latin typeface="+mn-ea"/>
              </a:rPr>
              <a:t>&lt;script&gt;</a:t>
            </a:r>
            <a:r>
              <a:rPr lang="zh-CN" altLang="en-US" sz="2000" dirty="0" smtClean="0">
                <a:latin typeface="+mn-ea"/>
              </a:rPr>
              <a:t>标签。</a:t>
            </a:r>
            <a:r>
              <a:rPr lang="en-US" altLang="zh-CN" sz="2000" dirty="0" smtClean="0">
                <a:latin typeface="+mn-ea"/>
              </a:rPr>
              <a:t>alert</a:t>
            </a:r>
            <a:r>
              <a:rPr lang="zh-CN" altLang="en-US" sz="2000" dirty="0" smtClean="0">
                <a:latin typeface="+mn-ea"/>
              </a:rPr>
              <a:t>函数是弹出消息窗口，</a:t>
            </a:r>
            <a:r>
              <a:rPr lang="en-US" altLang="zh-CN" sz="2000" dirty="0" smtClean="0">
                <a:latin typeface="+mn-ea"/>
              </a:rPr>
              <a:t>new Date()</a:t>
            </a:r>
            <a:r>
              <a:rPr lang="zh-CN" altLang="en-US" sz="2000" dirty="0" smtClean="0">
                <a:latin typeface="+mn-ea"/>
              </a:rPr>
              <a:t>是创建一个</a:t>
            </a:r>
            <a:r>
              <a:rPr lang="en-US" altLang="zh-CN" sz="2000" dirty="0" smtClean="0">
                <a:latin typeface="+mn-ea"/>
              </a:rPr>
              <a:t>Date</a:t>
            </a:r>
            <a:r>
              <a:rPr lang="zh-CN" altLang="en-US" sz="2000" dirty="0" smtClean="0">
                <a:latin typeface="+mn-ea"/>
              </a:rPr>
              <a:t>类的对象，默认值就是当前时间。</a:t>
            </a:r>
            <a:endParaRPr lang="en-US" altLang="zh-CN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+mn-ea"/>
              </a:rPr>
              <a:t>除了可以在页面中声明</a:t>
            </a:r>
            <a:r>
              <a:rPr lang="en-US" altLang="zh-CN" sz="2000" dirty="0" err="1" smtClean="0">
                <a:latin typeface="+mn-ea"/>
              </a:rPr>
              <a:t>js</a:t>
            </a:r>
            <a:r>
              <a:rPr lang="zh-CN" altLang="en-US" sz="2000" dirty="0" smtClean="0">
                <a:latin typeface="+mn-ea"/>
              </a:rPr>
              <a:t>外，还可以将</a:t>
            </a:r>
            <a:r>
              <a:rPr lang="en-US" altLang="zh-CN" sz="2000" dirty="0" smtClean="0">
                <a:latin typeface="+mn-ea"/>
              </a:rPr>
              <a:t>JavaScript</a:t>
            </a:r>
            <a:r>
              <a:rPr lang="zh-CN" altLang="en-US" sz="2000" dirty="0" smtClean="0">
                <a:latin typeface="+mn-ea"/>
              </a:rPr>
              <a:t>写到单独的</a:t>
            </a:r>
            <a:r>
              <a:rPr lang="en-US" altLang="zh-CN" sz="2000" dirty="0" err="1" smtClean="0">
                <a:latin typeface="+mn-ea"/>
              </a:rPr>
              <a:t>js</a:t>
            </a:r>
            <a:r>
              <a:rPr lang="zh-CN" altLang="en-US" sz="2000" dirty="0" smtClean="0">
                <a:latin typeface="+mn-ea"/>
              </a:rPr>
              <a:t>文件中，然后再页面中引入：</a:t>
            </a:r>
            <a:r>
              <a:rPr lang="en-US" altLang="zh-CN" sz="2000" dirty="0" smtClean="0"/>
              <a:t>&lt;script </a:t>
            </a:r>
            <a:r>
              <a:rPr lang="en-US" altLang="zh-CN" sz="2000" dirty="0" err="1" smtClean="0"/>
              <a:t>src</a:t>
            </a:r>
            <a:r>
              <a:rPr lang="en-US" altLang="zh-CN" sz="2000" dirty="0" smtClean="0"/>
              <a:t>=“test.js” type=“text/</a:t>
            </a:r>
            <a:r>
              <a:rPr lang="en-US" altLang="zh-CN" sz="2000" dirty="0" err="1" smtClean="0"/>
              <a:t>javascript</a:t>
            </a:r>
            <a:r>
              <a:rPr lang="en-US" altLang="zh-CN" sz="2000" dirty="0" smtClean="0"/>
              <a:t>”&gt;&lt;/script&gt;</a:t>
            </a:r>
            <a:r>
              <a:rPr lang="zh-CN" altLang="en-US" sz="2000" dirty="0" smtClean="0"/>
              <a:t>。声明到单独的</a:t>
            </a:r>
            <a:r>
              <a:rPr lang="en-US" altLang="zh-CN" sz="2000" dirty="0" err="1" smtClean="0"/>
              <a:t>js</a:t>
            </a:r>
            <a:r>
              <a:rPr lang="zh-CN" altLang="en-US" sz="2000" dirty="0" smtClean="0"/>
              <a:t>文件可以和其他页面共享、并且减小网络流量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7156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222626"/>
            <a:ext cx="763284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+mn-ea"/>
              </a:rPr>
              <a:t>JS</a:t>
            </a:r>
            <a:r>
              <a:rPr lang="zh-CN" altLang="en-US" sz="2800" b="1" dirty="0">
                <a:latin typeface="+mn-ea"/>
              </a:rPr>
              <a:t>变量</a:t>
            </a:r>
            <a:endParaRPr lang="en-US" altLang="zh-CN" sz="2800" b="1" dirty="0" smtClean="0">
              <a:latin typeface="+mn-ea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smtClean="0"/>
              <a:t>JS</a:t>
            </a:r>
            <a:r>
              <a:rPr lang="zh-CN" altLang="en-US" sz="2000" dirty="0" smtClean="0"/>
              <a:t>中可以使用双引号声明字符串，也可以使用单引号声明字符串。主要是为了方便和</a:t>
            </a:r>
            <a:r>
              <a:rPr lang="en-US" altLang="zh-CN" sz="2000" dirty="0" smtClean="0"/>
              <a:t>html</a:t>
            </a:r>
            <a:r>
              <a:rPr lang="zh-CN" altLang="en-US" sz="2000" dirty="0" smtClean="0"/>
              <a:t>集成，避免转义符的麻烦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/>
              <a:t>JS</a:t>
            </a:r>
            <a:r>
              <a:rPr lang="zh-CN" altLang="en-US" sz="2000" dirty="0" smtClean="0">
                <a:latin typeface="+mn-ea"/>
              </a:rPr>
              <a:t>是弱类型，声明变量的时候不能使用 </a:t>
            </a:r>
            <a:r>
              <a:rPr lang="en-US" altLang="zh-CN" sz="2000" dirty="0" err="1" smtClean="0">
                <a:latin typeface="+mn-ea"/>
              </a:rPr>
              <a:t>int</a:t>
            </a:r>
            <a:r>
              <a:rPr lang="en-US" altLang="zh-CN" sz="2000" dirty="0" smtClean="0">
                <a:latin typeface="+mn-ea"/>
              </a:rPr>
              <a:t> i=0; </a:t>
            </a:r>
            <a:r>
              <a:rPr lang="zh-CN" altLang="en-US" sz="2000" dirty="0" smtClean="0">
                <a:latin typeface="+mn-ea"/>
              </a:rPr>
              <a:t>只能通过</a:t>
            </a:r>
            <a:r>
              <a:rPr lang="en-US" altLang="zh-CN" sz="2000" dirty="0" err="1" smtClean="0">
                <a:latin typeface="+mn-ea"/>
              </a:rPr>
              <a:t>var</a:t>
            </a:r>
            <a:r>
              <a:rPr lang="en-US" altLang="zh-CN" sz="2000" dirty="0" smtClean="0">
                <a:latin typeface="+mn-ea"/>
              </a:rPr>
              <a:t> i=0;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err="1" smtClean="0"/>
              <a:t>Js</a:t>
            </a:r>
            <a:r>
              <a:rPr lang="zh-CN" altLang="en-US" sz="2000" dirty="0" smtClean="0">
                <a:latin typeface="+mn-ea"/>
              </a:rPr>
              <a:t>中也可以不用</a:t>
            </a:r>
            <a:r>
              <a:rPr lang="en-US" altLang="zh-CN" sz="2000" dirty="0" err="1" smtClean="0">
                <a:latin typeface="+mn-ea"/>
              </a:rPr>
              <a:t>var</a:t>
            </a:r>
            <a:r>
              <a:rPr lang="zh-CN" altLang="en-US" sz="2000" dirty="0" smtClean="0">
                <a:latin typeface="+mn-ea"/>
              </a:rPr>
              <a:t>来声明变量，直接用，这样的变量就是全局变量，如非特殊需要，尽量先声明</a:t>
            </a:r>
            <a:endParaRPr lang="en-US" altLang="zh-CN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err="1" smtClean="0"/>
              <a:t>Js</a:t>
            </a:r>
            <a:r>
              <a:rPr lang="zh-CN" altLang="en-US" sz="2000" dirty="0" smtClean="0">
                <a:latin typeface="+mn-ea"/>
              </a:rPr>
              <a:t>是动态类型的，所以</a:t>
            </a: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i=0; i=“</a:t>
            </a:r>
            <a:r>
              <a:rPr lang="en-US" altLang="zh-CN" sz="2000" dirty="0" err="1" smtClean="0"/>
              <a:t>abc</a:t>
            </a:r>
            <a:r>
              <a:rPr lang="en-US" altLang="zh-CN" sz="2000" dirty="0" smtClean="0"/>
              <a:t>”;</a:t>
            </a:r>
            <a:r>
              <a:rPr lang="zh-CN" altLang="en-US" sz="2000" dirty="0" smtClean="0"/>
              <a:t>是合法的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7156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620688"/>
            <a:ext cx="7632848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+mn-ea"/>
              </a:rPr>
              <a:t>函数声明</a:t>
            </a:r>
            <a:endParaRPr lang="en-US" altLang="zh-CN" sz="2800" b="1" dirty="0" smtClean="0">
              <a:latin typeface="+mn-ea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smtClean="0"/>
              <a:t>JS</a:t>
            </a:r>
            <a:r>
              <a:rPr lang="zh-CN" altLang="en-US" sz="2000" dirty="0" smtClean="0"/>
              <a:t>中函数声明的方式：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function add(i1,i2){</a:t>
            </a:r>
          </a:p>
          <a:p>
            <a:r>
              <a:rPr lang="en-US" altLang="zh-CN" sz="2000" dirty="0"/>
              <a:t>	 </a:t>
            </a:r>
            <a:r>
              <a:rPr lang="en-US" altLang="zh-CN" sz="2000" dirty="0" smtClean="0"/>
              <a:t>     return i1+i2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   }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+mn-ea"/>
              </a:rPr>
              <a:t>不需要声明返回值类型、参数类型。函数定义以</a:t>
            </a:r>
            <a:r>
              <a:rPr lang="en-US" altLang="zh-CN" sz="2000" dirty="0" smtClean="0">
                <a:latin typeface="+mn-ea"/>
              </a:rPr>
              <a:t>function</a:t>
            </a:r>
            <a:r>
              <a:rPr lang="zh-CN" altLang="en-US" sz="2000" dirty="0" smtClean="0">
                <a:latin typeface="+mn-ea"/>
              </a:rPr>
              <a:t>开头</a:t>
            </a:r>
            <a:endParaRPr lang="en-US" altLang="zh-CN" sz="2000" dirty="0">
              <a:latin typeface="+mn-ea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/>
              <a:t>	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 r=add(1,2);</a:t>
            </a:r>
          </a:p>
          <a:p>
            <a:pPr marL="0" lvl="1">
              <a:lnSpc>
                <a:spcPct val="150000"/>
              </a:lnSpc>
            </a:pPr>
            <a:r>
              <a:rPr lang="en-US" altLang="zh-CN" sz="2000" dirty="0"/>
              <a:t>	alert(r);</a:t>
            </a:r>
          </a:p>
          <a:p>
            <a:pPr marL="0" lvl="1">
              <a:lnSpc>
                <a:spcPct val="150000"/>
              </a:lnSpc>
            </a:pPr>
            <a:r>
              <a:rPr lang="en-US" altLang="zh-CN" sz="2000" dirty="0"/>
              <a:t>	r=add</a:t>
            </a:r>
            <a:r>
              <a:rPr lang="en-US" altLang="zh-CN" sz="2000" dirty="0" smtClean="0"/>
              <a:t>(“</a:t>
            </a:r>
            <a:r>
              <a:rPr lang="zh-CN" altLang="en-US" sz="2000" dirty="0" smtClean="0"/>
              <a:t>你好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”tom”);</a:t>
            </a:r>
          </a:p>
          <a:p>
            <a:pPr marL="0" lvl="1"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alert(r); </a:t>
            </a:r>
          </a:p>
          <a:p>
            <a:pPr marL="3429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err="1" smtClean="0"/>
              <a:t>Js</a:t>
            </a:r>
            <a:r>
              <a:rPr lang="zh-CN" altLang="en-US" sz="2000" dirty="0" smtClean="0"/>
              <a:t>中不像其他语言中那样要求所有路径都有返回值，没有返回值就是</a:t>
            </a:r>
            <a:r>
              <a:rPr lang="en-US" altLang="zh-CN" sz="2000" dirty="0" smtClean="0"/>
              <a:t>undefined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7156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4624"/>
            <a:ext cx="7632848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err="1" smtClean="0">
                <a:latin typeface="+mn-ea"/>
              </a:rPr>
              <a:t>Js</a:t>
            </a:r>
            <a:r>
              <a:rPr lang="zh-CN" altLang="en-US" sz="2800" b="1" dirty="0" smtClean="0">
                <a:latin typeface="+mn-ea"/>
              </a:rPr>
              <a:t>面向对象基础</a:t>
            </a:r>
            <a:endParaRPr lang="en-US" altLang="zh-CN" sz="2800" b="1" dirty="0" smtClean="0">
              <a:latin typeface="+mn-ea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smtClean="0"/>
              <a:t>JS</a:t>
            </a:r>
            <a:r>
              <a:rPr lang="zh-CN" altLang="en-US" sz="2000" dirty="0" smtClean="0"/>
              <a:t>中没有类的语法</a:t>
            </a:r>
            <a:r>
              <a:rPr lang="zh-CN" altLang="en-US" sz="2000" dirty="0" smtClean="0"/>
              <a:t>，都是用函数闭包模拟出来的，下面</a:t>
            </a:r>
            <a:r>
              <a:rPr lang="zh-CN" altLang="en-US" sz="2000" dirty="0" smtClean="0"/>
              <a:t>讲解的时候使用</a:t>
            </a:r>
            <a:r>
              <a:rPr lang="en-US" altLang="zh-CN" sz="2000" dirty="0" smtClean="0"/>
              <a:t>C#</a:t>
            </a:r>
            <a:r>
              <a:rPr lang="zh-CN" altLang="en-US" sz="2000" dirty="0" smtClean="0"/>
              <a:t>中的类、构造函数的概念，</a:t>
            </a:r>
            <a:r>
              <a:rPr lang="en-US" altLang="zh-CN" sz="2000" dirty="0" err="1"/>
              <a:t>j</a:t>
            </a:r>
            <a:r>
              <a:rPr lang="en-US" altLang="zh-CN" sz="2000" dirty="0" err="1" smtClean="0"/>
              <a:t>s</a:t>
            </a:r>
            <a:r>
              <a:rPr lang="zh-CN" altLang="en-US" sz="2000" dirty="0" smtClean="0"/>
              <a:t>中</a:t>
            </a:r>
            <a:r>
              <a:rPr lang="en-US" altLang="zh-CN" sz="2000" dirty="0" smtClean="0"/>
              <a:t>String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date</a:t>
            </a:r>
            <a:r>
              <a:rPr lang="zh-CN" altLang="en-US" sz="2000" dirty="0" smtClean="0"/>
              <a:t>等“类”都叫做“对象”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       function Person(</a:t>
            </a:r>
            <a:r>
              <a:rPr lang="en-US" altLang="zh-CN" sz="2000" dirty="0" err="1" smtClean="0"/>
              <a:t>name,age</a:t>
            </a:r>
            <a:r>
              <a:rPr lang="en-US" altLang="zh-CN" sz="2000" dirty="0" smtClean="0"/>
              <a:t>){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this.name=name;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</a:t>
            </a:r>
            <a:r>
              <a:rPr lang="en-US" altLang="zh-CN" sz="2000" dirty="0" err="1" smtClean="0"/>
              <a:t>this.age</a:t>
            </a:r>
            <a:r>
              <a:rPr lang="en-US" altLang="zh-CN" sz="2000" dirty="0" smtClean="0"/>
              <a:t>=age;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</a:t>
            </a:r>
            <a:r>
              <a:rPr lang="en-US" altLang="zh-CN" sz="2000" dirty="0" err="1" smtClean="0"/>
              <a:t>this.SayHello</a:t>
            </a:r>
            <a:r>
              <a:rPr lang="en-US" altLang="zh-CN" sz="2000" dirty="0" smtClean="0"/>
              <a:t>=function(){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      alert(“</a:t>
            </a:r>
            <a:r>
              <a:rPr lang="zh-CN" altLang="en-US" sz="2000" dirty="0" smtClean="0"/>
              <a:t>你好，我是</a:t>
            </a:r>
            <a:r>
              <a:rPr lang="en-US" altLang="zh-CN" sz="2000" dirty="0" smtClean="0"/>
              <a:t>”+this.name+”</a:t>
            </a:r>
            <a:r>
              <a:rPr lang="zh-CN" altLang="en-US" sz="2000" dirty="0" smtClean="0"/>
              <a:t>，我</a:t>
            </a:r>
            <a:r>
              <a:rPr lang="en-US" altLang="zh-CN" sz="2000" dirty="0" smtClean="0"/>
              <a:t>”+</a:t>
            </a:r>
            <a:r>
              <a:rPr lang="en-US" altLang="zh-CN" sz="2000" dirty="0" err="1" smtClean="0"/>
              <a:t>this.age</a:t>
            </a:r>
            <a:r>
              <a:rPr lang="en-US" altLang="zh-CN" sz="2000" dirty="0" smtClean="0"/>
              <a:t>+”</a:t>
            </a:r>
            <a:r>
              <a:rPr lang="zh-CN" altLang="en-US" sz="2000" dirty="0" smtClean="0"/>
              <a:t>岁了</a:t>
            </a:r>
            <a:r>
              <a:rPr lang="en-US" altLang="zh-CN" sz="2000" dirty="0" smtClean="0"/>
              <a:t>”)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 }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       }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       </a:t>
            </a: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p1=new </a:t>
            </a:r>
            <a:r>
              <a:rPr lang="en-US" altLang="zh-CN" sz="2000" dirty="0" err="1" smtClean="0"/>
              <a:t>Pweson</a:t>
            </a:r>
            <a:r>
              <a:rPr lang="en-US" altLang="zh-CN" sz="2000" dirty="0" smtClean="0"/>
              <a:t>(“tom”,20);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p1.SayHello();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必须</a:t>
            </a:r>
            <a:r>
              <a:rPr lang="zh-CN" altLang="en-US" sz="2000" dirty="0" smtClean="0"/>
              <a:t>要声明类名，</a:t>
            </a:r>
            <a:r>
              <a:rPr lang="en-US" altLang="zh-CN" sz="2000" dirty="0" smtClean="0"/>
              <a:t>function Person(</a:t>
            </a:r>
            <a:r>
              <a:rPr lang="en-US" altLang="zh-CN" sz="2000" dirty="0" err="1" smtClean="0"/>
              <a:t>name,age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可以看做是声明构造函数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5129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02" y="620687"/>
            <a:ext cx="799288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+mn-ea"/>
              </a:rPr>
              <a:t>DOM</a:t>
            </a:r>
            <a:r>
              <a:rPr lang="zh-CN" altLang="en-US" sz="2800" b="1" dirty="0" smtClean="0">
                <a:latin typeface="+mn-ea"/>
              </a:rPr>
              <a:t>（文档对象模型（</a:t>
            </a:r>
            <a:r>
              <a:rPr lang="en-US" altLang="zh-CN" sz="2800" b="1" dirty="0" smtClean="0">
                <a:latin typeface="+mn-ea"/>
              </a:rPr>
              <a:t>document object model</a:t>
            </a:r>
            <a:r>
              <a:rPr lang="zh-CN" altLang="en-US" sz="2800" b="1" dirty="0" smtClean="0">
                <a:latin typeface="+mn-ea"/>
              </a:rPr>
              <a:t>））</a:t>
            </a:r>
            <a:endParaRPr lang="en-US" altLang="zh-CN" sz="28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err="1" smtClean="0">
                <a:latin typeface="+mn-ea"/>
              </a:rPr>
              <a:t>Js</a:t>
            </a:r>
            <a:r>
              <a:rPr lang="en-US" altLang="zh-CN" sz="2000" dirty="0" smtClean="0">
                <a:latin typeface="+mn-ea"/>
              </a:rPr>
              <a:t>     DOM </a:t>
            </a:r>
            <a:r>
              <a:rPr lang="zh-CN" altLang="en-US" sz="2000" dirty="0" smtClean="0">
                <a:latin typeface="+mn-ea"/>
              </a:rPr>
              <a:t>有点类似</a:t>
            </a:r>
            <a:r>
              <a:rPr lang="en-US" altLang="zh-CN" sz="2000" dirty="0" smtClean="0">
                <a:latin typeface="+mn-ea"/>
              </a:rPr>
              <a:t>c#</a:t>
            </a:r>
            <a:r>
              <a:rPr lang="zh-CN" altLang="en-US" sz="2000" dirty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   </a:t>
            </a:r>
            <a:r>
              <a:rPr lang="en-US" altLang="zh-CN" sz="2000" dirty="0" smtClean="0">
                <a:latin typeface="+mn-ea"/>
              </a:rPr>
              <a:t>asp.net</a:t>
            </a:r>
            <a:r>
              <a:rPr lang="zh-CN" altLang="en-US" sz="2000" dirty="0" smtClean="0">
                <a:latin typeface="+mn-ea"/>
              </a:rPr>
              <a:t>框架的关系</a:t>
            </a:r>
            <a:endParaRPr lang="en-US" altLang="zh-CN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+mn-ea"/>
              </a:rPr>
              <a:t>使用</a:t>
            </a:r>
            <a:r>
              <a:rPr lang="en-US" altLang="zh-CN" sz="2000" dirty="0" err="1" smtClean="0">
                <a:latin typeface="+mn-ea"/>
              </a:rPr>
              <a:t>js</a:t>
            </a:r>
            <a:r>
              <a:rPr lang="zh-CN" altLang="en-US" sz="2000" dirty="0" smtClean="0">
                <a:latin typeface="+mn-ea"/>
              </a:rPr>
              <a:t>操作</a:t>
            </a:r>
            <a:r>
              <a:rPr lang="en-US" altLang="zh-CN" sz="2000" dirty="0" smtClean="0">
                <a:latin typeface="+mn-ea"/>
              </a:rPr>
              <a:t>Dom</a:t>
            </a:r>
            <a:r>
              <a:rPr lang="zh-CN" altLang="en-US" sz="2000" dirty="0" smtClean="0">
                <a:latin typeface="+mn-ea"/>
              </a:rPr>
              <a:t>进行</a:t>
            </a:r>
            <a:r>
              <a:rPr lang="en-US" altLang="zh-CN" sz="2000" dirty="0" smtClean="0">
                <a:latin typeface="+mn-ea"/>
              </a:rPr>
              <a:t>html</a:t>
            </a:r>
            <a:r>
              <a:rPr lang="zh-CN" altLang="en-US" sz="2000" dirty="0" smtClean="0">
                <a:latin typeface="+mn-ea"/>
              </a:rPr>
              <a:t>开发</a:t>
            </a:r>
            <a:endParaRPr lang="en-US" altLang="zh-CN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/>
              <a:t>只</a:t>
            </a:r>
            <a:r>
              <a:rPr lang="zh-CN" altLang="en-US" sz="2000" dirty="0" smtClean="0"/>
              <a:t>学</a:t>
            </a:r>
            <a:r>
              <a:rPr lang="en-US" altLang="zh-CN" sz="2000" dirty="0" err="1" smtClean="0"/>
              <a:t>js</a:t>
            </a:r>
            <a:r>
              <a:rPr lang="zh-CN" altLang="en-US" sz="2000" dirty="0" smtClean="0"/>
              <a:t>，干不了什么实际的工作，要结合</a:t>
            </a:r>
            <a:r>
              <a:rPr lang="en-US" altLang="zh-CN" sz="2000" dirty="0" err="1" smtClean="0"/>
              <a:t>dom</a:t>
            </a:r>
            <a:r>
              <a:rPr lang="zh-CN" altLang="en-US" sz="2000" dirty="0" smtClean="0"/>
              <a:t>，来操纵网页界面上的一些东西，这就是</a:t>
            </a:r>
            <a:r>
              <a:rPr lang="en-US" altLang="zh-CN" sz="2000" dirty="0" err="1" smtClean="0"/>
              <a:t>dom</a:t>
            </a:r>
            <a:r>
              <a:rPr lang="zh-CN" altLang="en-US" sz="2000" dirty="0" smtClean="0"/>
              <a:t>！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入门</a:t>
            </a:r>
            <a:endParaRPr lang="en-US" altLang="zh-CN" sz="2400" b="1" dirty="0" smtClean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/>
              <a:t>Dom</a:t>
            </a:r>
            <a:r>
              <a:rPr lang="zh-CN" altLang="en-US" sz="2000" dirty="0" smtClean="0">
                <a:latin typeface="+mn-ea"/>
              </a:rPr>
              <a:t>就是</a:t>
            </a:r>
            <a:r>
              <a:rPr lang="en-US" altLang="zh-CN" sz="2000" dirty="0" smtClean="0">
                <a:latin typeface="+mn-ea"/>
              </a:rPr>
              <a:t>HTML</a:t>
            </a:r>
            <a:r>
              <a:rPr lang="zh-CN" altLang="en-US" sz="2000" dirty="0" smtClean="0">
                <a:latin typeface="+mn-ea"/>
              </a:rPr>
              <a:t>页面的模型，将每个标签都作为一个对象，</a:t>
            </a:r>
            <a:r>
              <a:rPr lang="en-US" altLang="zh-CN" sz="2000" dirty="0" err="1" smtClean="0">
                <a:latin typeface="+mn-ea"/>
              </a:rPr>
              <a:t>js</a:t>
            </a:r>
            <a:r>
              <a:rPr lang="zh-CN" altLang="en-US" sz="2000" dirty="0" smtClean="0">
                <a:latin typeface="+mn-ea"/>
              </a:rPr>
              <a:t>通过调用</a:t>
            </a:r>
            <a:r>
              <a:rPr lang="en-US" altLang="zh-CN" sz="2000" dirty="0" err="1"/>
              <a:t>dom</a:t>
            </a:r>
            <a:r>
              <a:rPr lang="zh-CN" altLang="en-US" sz="2000" dirty="0" smtClean="0">
                <a:latin typeface="+mn-ea"/>
              </a:rPr>
              <a:t>中的属性、方法就可以对网页中的文本框、层等元素进行编程控制。比如通过操作文本框的</a:t>
            </a:r>
            <a:r>
              <a:rPr lang="en-US" altLang="zh-CN" sz="2000" dirty="0" err="1" smtClean="0"/>
              <a:t>dom</a:t>
            </a:r>
            <a:r>
              <a:rPr lang="zh-CN" altLang="en-US" sz="2000" dirty="0" smtClean="0">
                <a:latin typeface="+mn-ea"/>
              </a:rPr>
              <a:t>对象，就可以读取文本框中的值、设置文本框中的值</a:t>
            </a:r>
            <a:endParaRPr lang="en-US" altLang="zh-CN" sz="2000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+mn-ea"/>
              </a:rPr>
              <a:t>CSS+JS+DOM</a:t>
            </a:r>
            <a:endParaRPr lang="en-US" altLang="zh-CN" sz="2000" dirty="0">
              <a:latin typeface="+mn-ea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1363672" y="155679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707904" y="156613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020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02" y="620687"/>
            <a:ext cx="799288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+mn-ea"/>
              </a:rPr>
              <a:t>事件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+mn-ea"/>
              </a:rPr>
              <a:t>事件：</a:t>
            </a:r>
            <a:r>
              <a:rPr lang="en-US" altLang="zh-CN" sz="2000" dirty="0" smtClean="0"/>
              <a:t>&lt;body </a:t>
            </a:r>
            <a:r>
              <a:rPr lang="en-US" altLang="zh-CN" sz="2000" dirty="0" err="1" smtClean="0"/>
              <a:t>onmousedown</a:t>
            </a:r>
            <a:r>
              <a:rPr lang="en-US" altLang="zh-CN" sz="2000" dirty="0" smtClean="0"/>
              <a:t>=“alert(‘</a:t>
            </a:r>
            <a:r>
              <a:rPr lang="en-US" altLang="zh-CN" sz="2000" dirty="0" err="1" smtClean="0"/>
              <a:t>haha</a:t>
            </a:r>
            <a:r>
              <a:rPr lang="en-US" altLang="zh-CN" sz="2000" dirty="0" smtClean="0"/>
              <a:t>’)”&gt;</a:t>
            </a:r>
            <a:r>
              <a:rPr lang="zh-CN" altLang="en-US" sz="2000" dirty="0" smtClean="0"/>
              <a:t>当点击鼠标的时候就会执行</a:t>
            </a:r>
            <a:r>
              <a:rPr lang="en-US" altLang="zh-CN" sz="2000" dirty="0" err="1" smtClean="0"/>
              <a:t>onmousedown</a:t>
            </a:r>
            <a:r>
              <a:rPr lang="zh-CN" altLang="en-US" sz="2000" dirty="0" smtClean="0"/>
              <a:t>中的代码，也可以放在单独的函数中：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&lt;script type=“text/</a:t>
            </a:r>
            <a:r>
              <a:rPr lang="en-US" altLang="zh-CN" sz="2000" dirty="0" err="1" smtClean="0"/>
              <a:t>javascript</a:t>
            </a:r>
            <a:r>
              <a:rPr lang="en-US" altLang="zh-CN" sz="2000" dirty="0" smtClean="0"/>
              <a:t>”&gt;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function </a:t>
            </a:r>
            <a:r>
              <a:rPr lang="en-US" altLang="zh-CN" sz="2000" dirty="0" err="1" smtClean="0"/>
              <a:t>bodymousedown</a:t>
            </a:r>
            <a:r>
              <a:rPr lang="en-US" altLang="zh-CN" sz="2000" dirty="0" smtClean="0"/>
              <a:t>(){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                alert(“</a:t>
            </a:r>
            <a:r>
              <a:rPr lang="zh-CN" altLang="en-US" sz="2000" dirty="0" smtClean="0"/>
              <a:t>小老弟，你点我干嘛！</a:t>
            </a:r>
            <a:r>
              <a:rPr lang="en-US" altLang="zh-CN" sz="2000" dirty="0" smtClean="0"/>
              <a:t>”)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     alert(“</a:t>
            </a:r>
            <a:r>
              <a:rPr lang="zh-CN" altLang="en-US" sz="2000" dirty="0" smtClean="0"/>
              <a:t>小心不让你上网</a:t>
            </a:r>
            <a:r>
              <a:rPr lang="zh-CN" altLang="en-US" sz="2000" dirty="0"/>
              <a:t>！</a:t>
            </a:r>
            <a:r>
              <a:rPr lang="en-US" altLang="zh-CN" sz="2000" dirty="0" smtClean="0"/>
              <a:t>”);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          }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   &lt;/script&gt;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&lt;body </a:t>
            </a:r>
            <a:r>
              <a:rPr lang="en-US" altLang="zh-CN" sz="2000" dirty="0" err="1" smtClean="0"/>
              <a:t>onmousedown</a:t>
            </a:r>
            <a:r>
              <a:rPr lang="en-US" altLang="zh-CN" sz="2000" dirty="0" smtClean="0"/>
              <a:t>=“</a:t>
            </a:r>
            <a:r>
              <a:rPr lang="en-US" altLang="zh-CN" sz="2000" dirty="0" err="1" smtClean="0"/>
              <a:t>bodymousedown</a:t>
            </a:r>
            <a:r>
              <a:rPr lang="en-US" altLang="zh-CN" sz="2000" dirty="0" smtClean="0"/>
              <a:t>()”&gt;……</a:t>
            </a:r>
          </a:p>
        </p:txBody>
      </p:sp>
    </p:spTree>
    <p:extLst>
      <p:ext uri="{BB962C8B-B14F-4D97-AF65-F5344CB8AC3E}">
        <p14:creationId xmlns:p14="http://schemas.microsoft.com/office/powerpoint/2010/main" val="129078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6002" y="620687"/>
            <a:ext cx="7992888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+mn-ea"/>
              </a:rPr>
              <a:t>Window</a:t>
            </a:r>
            <a:r>
              <a:rPr lang="zh-CN" altLang="en-US" sz="2800" b="1" dirty="0" smtClean="0">
                <a:latin typeface="+mn-ea"/>
              </a:rPr>
              <a:t>对象</a:t>
            </a:r>
            <a:r>
              <a:rPr lang="en-US" altLang="zh-CN" sz="2800" b="1" dirty="0" smtClean="0">
                <a:latin typeface="+mn-ea"/>
              </a:rPr>
              <a:t>1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/>
              <a:t>Window</a:t>
            </a:r>
            <a:r>
              <a:rPr lang="zh-CN" altLang="en-US" sz="2000" dirty="0"/>
              <a:t>对象代表当前浏览器窗口，使用</a:t>
            </a:r>
            <a:r>
              <a:rPr lang="en-US" altLang="zh-CN" sz="2000" dirty="0"/>
              <a:t>window</a:t>
            </a:r>
            <a:r>
              <a:rPr lang="zh-CN" altLang="en-US" sz="2000" dirty="0"/>
              <a:t>对象属性、方法的时候可以省略</a:t>
            </a:r>
            <a:r>
              <a:rPr lang="en-US" altLang="zh-CN" sz="2000" dirty="0"/>
              <a:t>window</a:t>
            </a:r>
            <a:r>
              <a:rPr lang="zh-CN" altLang="en-US" sz="2000" dirty="0"/>
              <a:t>，如</a:t>
            </a:r>
            <a:r>
              <a:rPr lang="en-US" altLang="zh-CN" sz="2000" dirty="0" err="1"/>
              <a:t>window.alert</a:t>
            </a:r>
            <a:r>
              <a:rPr lang="en-US" altLang="zh-CN" sz="2000" dirty="0"/>
              <a:t>(‘a’)</a:t>
            </a:r>
            <a:r>
              <a:rPr lang="zh-CN" altLang="en-US" sz="2000" dirty="0"/>
              <a:t>可以写成</a:t>
            </a:r>
            <a:r>
              <a:rPr lang="en-US" altLang="zh-CN" sz="2000" dirty="0"/>
              <a:t>alert(‘a</a:t>
            </a:r>
            <a:r>
              <a:rPr lang="en-US" altLang="zh-CN" sz="2000" dirty="0" smtClean="0"/>
              <a:t>’)</a:t>
            </a:r>
            <a:endParaRPr lang="en-US" altLang="zh-CN" sz="2000" dirty="0"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cs typeface="Times New Roman" pitchFamily="18" charset="0"/>
              </a:rPr>
              <a:t>(1)alert</a:t>
            </a:r>
            <a:r>
              <a:rPr lang="zh-CN" altLang="en-US" sz="2000" dirty="0" smtClean="0">
                <a:cs typeface="Times New Roman" pitchFamily="18" charset="0"/>
              </a:rPr>
              <a:t>方法，弹出消息对话框</a:t>
            </a:r>
            <a:endParaRPr lang="en-US" altLang="zh-CN" sz="2000" dirty="0" smtClean="0"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cs typeface="Times New Roman" pitchFamily="18" charset="0"/>
              </a:rPr>
              <a:t>(2)confirm</a:t>
            </a:r>
            <a:r>
              <a:rPr lang="zh-CN" altLang="en-US" sz="2000" dirty="0" smtClean="0">
                <a:cs typeface="Times New Roman" pitchFamily="18" charset="0"/>
              </a:rPr>
              <a:t>方法，显示“确定”、“取消”对话框，如果按了“确定”就返回</a:t>
            </a:r>
            <a:r>
              <a:rPr lang="en-US" altLang="zh-CN" sz="2000" dirty="0" smtClean="0">
                <a:cs typeface="Times New Roman" pitchFamily="18" charset="0"/>
              </a:rPr>
              <a:t>true</a:t>
            </a:r>
            <a:r>
              <a:rPr lang="zh-CN" altLang="en-US" sz="2000" dirty="0" smtClean="0">
                <a:cs typeface="Times New Roman" pitchFamily="18" charset="0"/>
              </a:rPr>
              <a:t>，否则返回</a:t>
            </a:r>
            <a:r>
              <a:rPr lang="en-US" altLang="zh-CN" sz="2000" dirty="0" smtClean="0">
                <a:cs typeface="Times New Roman" pitchFamily="18" charset="0"/>
              </a:rPr>
              <a:t>false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dirty="0" smtClean="0">
                <a:cs typeface="Times New Roman" pitchFamily="18" charset="0"/>
              </a:rPr>
              <a:t>              if(confirm(“</a:t>
            </a:r>
            <a:r>
              <a:rPr lang="zh-CN" altLang="en-US" sz="2000" dirty="0" smtClean="0">
                <a:cs typeface="Times New Roman" pitchFamily="18" charset="0"/>
              </a:rPr>
              <a:t>是否继续</a:t>
            </a:r>
            <a:r>
              <a:rPr lang="en-US" altLang="zh-CN" sz="2000" dirty="0" smtClean="0">
                <a:cs typeface="Times New Roman" pitchFamily="18" charset="0"/>
              </a:rPr>
              <a:t>”)){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cs typeface="Times New Roman" pitchFamily="18" charset="0"/>
              </a:rPr>
              <a:t>	</a:t>
            </a:r>
            <a:r>
              <a:rPr lang="en-US" altLang="zh-CN" sz="2000" dirty="0" smtClean="0">
                <a:cs typeface="Times New Roman" pitchFamily="18" charset="0"/>
              </a:rPr>
              <a:t>     alert(“</a:t>
            </a:r>
            <a:r>
              <a:rPr lang="zh-CN" altLang="en-US" sz="2000" dirty="0" smtClean="0">
                <a:cs typeface="Times New Roman" pitchFamily="18" charset="0"/>
              </a:rPr>
              <a:t>确定</a:t>
            </a:r>
            <a:r>
              <a:rPr lang="en-US" altLang="zh-CN" sz="2000" dirty="0" smtClean="0">
                <a:cs typeface="Times New Roman" pitchFamily="18" charset="0"/>
              </a:rPr>
              <a:t>”)</a:t>
            </a:r>
            <a:r>
              <a:rPr lang="en-US" altLang="zh-CN" sz="2000" dirty="0">
                <a:cs typeface="Times New Roman" pitchFamily="18" charset="0"/>
              </a:rPr>
              <a:t>;</a:t>
            </a:r>
            <a:endParaRPr lang="en-US" altLang="zh-CN" sz="2000" dirty="0" smtClean="0"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cs typeface="Times New Roman" pitchFamily="18" charset="0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cs typeface="Times New Roman" pitchFamily="18" charset="0"/>
              </a:rPr>
              <a:t>	</a:t>
            </a:r>
            <a:r>
              <a:rPr lang="en-US" altLang="zh-CN" sz="2000" dirty="0" smtClean="0">
                <a:cs typeface="Times New Roman" pitchFamily="18" charset="0"/>
              </a:rPr>
              <a:t>else{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cs typeface="Times New Roman" pitchFamily="18" charset="0"/>
              </a:rPr>
              <a:t>	 alert</a:t>
            </a:r>
            <a:r>
              <a:rPr lang="en-US" altLang="zh-CN" sz="2000" dirty="0" smtClean="0">
                <a:cs typeface="Times New Roman" pitchFamily="18" charset="0"/>
              </a:rPr>
              <a:t>(“</a:t>
            </a:r>
            <a:r>
              <a:rPr lang="zh-CN" altLang="en-US" sz="2000" dirty="0" smtClean="0">
                <a:cs typeface="Times New Roman" pitchFamily="18" charset="0"/>
              </a:rPr>
              <a:t>取消</a:t>
            </a:r>
            <a:r>
              <a:rPr lang="en-US" altLang="zh-CN" sz="2000" dirty="0" smtClean="0">
                <a:cs typeface="Times New Roman" pitchFamily="18" charset="0"/>
              </a:rPr>
              <a:t>”);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cs typeface="Times New Roman" pitchFamily="18" charset="0"/>
              </a:rPr>
              <a:t>	</a:t>
            </a:r>
            <a:r>
              <a:rPr lang="en-US" altLang="zh-CN" sz="2000" dirty="0" smtClean="0">
                <a:cs typeface="Times New Roman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62910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6002" y="620687"/>
            <a:ext cx="79928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+mn-ea"/>
              </a:rPr>
              <a:t>Window</a:t>
            </a:r>
            <a:r>
              <a:rPr lang="zh-CN" altLang="en-US" sz="2800" b="1" dirty="0" smtClean="0">
                <a:latin typeface="+mn-ea"/>
              </a:rPr>
              <a:t>对象</a:t>
            </a:r>
            <a:r>
              <a:rPr lang="en-US" altLang="zh-CN" sz="2800" b="1" dirty="0" smtClean="0">
                <a:latin typeface="+mn-ea"/>
              </a:rPr>
              <a:t>2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cs typeface="Times New Roman" pitchFamily="18" charset="0"/>
              </a:rPr>
              <a:t> (4)</a:t>
            </a:r>
            <a:r>
              <a:rPr lang="en-US" altLang="zh-CN" sz="2000" dirty="0" err="1" smtClean="0">
                <a:cs typeface="Times New Roman" pitchFamily="18" charset="0"/>
              </a:rPr>
              <a:t>setInterval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zh-CN" altLang="en-US" sz="2000" dirty="0" smtClean="0">
                <a:cs typeface="Times New Roman" pitchFamily="18" charset="0"/>
              </a:rPr>
              <a:t>每隔一段时间执行指定的代码，第一个参数为代码的字符串，第二个参数为间隔时间（单位毫秒），返回值为定时器的标识 </a:t>
            </a:r>
            <a:r>
              <a:rPr lang="en-US" altLang="zh-CN" sz="2000" dirty="0" err="1" smtClean="0">
                <a:cs typeface="Times New Roman" pitchFamily="18" charset="0"/>
              </a:rPr>
              <a:t>setInterval</a:t>
            </a:r>
            <a:r>
              <a:rPr lang="en-US" altLang="zh-CN" sz="2000" dirty="0" smtClean="0">
                <a:cs typeface="Times New Roman" pitchFamily="18" charset="0"/>
              </a:rPr>
              <a:t>(“alert(‘hello’)”,5000);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cs typeface="Times New Roman" pitchFamily="18" charset="0"/>
              </a:rPr>
              <a:t>(5)</a:t>
            </a:r>
            <a:r>
              <a:rPr lang="en-US" altLang="zh-CN" sz="2000" dirty="0" err="1" smtClean="0">
                <a:cs typeface="Times New Roman" pitchFamily="18" charset="0"/>
              </a:rPr>
              <a:t>clearInterval</a:t>
            </a:r>
            <a:r>
              <a:rPr lang="zh-CN" altLang="en-US" sz="2000" dirty="0" smtClean="0">
                <a:cs typeface="Times New Roman" pitchFamily="18" charset="0"/>
              </a:rPr>
              <a:t>取消</a:t>
            </a:r>
            <a:r>
              <a:rPr lang="en-US" altLang="zh-CN" sz="2000" dirty="0" err="1">
                <a:cs typeface="Times New Roman" pitchFamily="18" charset="0"/>
              </a:rPr>
              <a:t>setInterval</a:t>
            </a:r>
            <a:r>
              <a:rPr lang="zh-CN" altLang="en-US" sz="2000" dirty="0" smtClean="0">
                <a:cs typeface="Times New Roman" pitchFamily="18" charset="0"/>
              </a:rPr>
              <a:t>定时执行，因为</a:t>
            </a:r>
            <a:r>
              <a:rPr lang="en-US" altLang="zh-CN" sz="2000" dirty="0" err="1" smtClean="0">
                <a:cs typeface="Times New Roman" pitchFamily="18" charset="0"/>
              </a:rPr>
              <a:t>setInterval</a:t>
            </a:r>
            <a:r>
              <a:rPr lang="zh-CN" altLang="en-US" sz="2000" dirty="0" smtClean="0">
                <a:cs typeface="Times New Roman" pitchFamily="18" charset="0"/>
              </a:rPr>
              <a:t>可以设定多个定时，所以</a:t>
            </a:r>
            <a:r>
              <a:rPr lang="en-US" altLang="zh-CN" sz="2000" dirty="0" err="1" smtClean="0">
                <a:cs typeface="Times New Roman" pitchFamily="18" charset="0"/>
              </a:rPr>
              <a:t>clearInterval</a:t>
            </a:r>
            <a:r>
              <a:rPr lang="zh-CN" altLang="en-US" sz="2000" dirty="0" smtClean="0">
                <a:cs typeface="Times New Roman" pitchFamily="18" charset="0"/>
              </a:rPr>
              <a:t>要指定清楚那个定时器的标识</a:t>
            </a:r>
            <a:endParaRPr lang="en-US" altLang="zh-CN" sz="2000" dirty="0" smtClean="0"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cs typeface="Times New Roman" pitchFamily="18" charset="0"/>
              </a:rPr>
              <a:t>               </a:t>
            </a:r>
            <a:r>
              <a:rPr lang="en-US" altLang="zh-CN" sz="2000" dirty="0" err="1" smtClean="0">
                <a:cs typeface="Times New Roman" pitchFamily="18" charset="0"/>
              </a:rPr>
              <a:t>var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cs typeface="Times New Roman" pitchFamily="18" charset="0"/>
              </a:rPr>
              <a:t>intervalid</a:t>
            </a:r>
            <a:r>
              <a:rPr lang="en-US" altLang="zh-CN" sz="2000" dirty="0" smtClean="0">
                <a:cs typeface="Times New Roman" pitchFamily="18" charset="0"/>
              </a:rPr>
              <a:t>=</a:t>
            </a:r>
            <a:r>
              <a:rPr lang="en-US" altLang="zh-CN" sz="2000" dirty="0" err="1" smtClean="0">
                <a:cs typeface="Times New Roman" pitchFamily="18" charset="0"/>
              </a:rPr>
              <a:t>setInterval</a:t>
            </a:r>
            <a:r>
              <a:rPr lang="en-US" altLang="zh-CN" sz="2000" dirty="0" smtClean="0">
                <a:cs typeface="Times New Roman" pitchFamily="18" charset="0"/>
              </a:rPr>
              <a:t>(“alert(‘hello’)”,5000);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dirty="0" smtClean="0">
                <a:cs typeface="Times New Roman" pitchFamily="18" charset="0"/>
              </a:rPr>
              <a:t>              </a:t>
            </a:r>
            <a:r>
              <a:rPr lang="en-US" altLang="zh-CN" sz="2000" dirty="0" err="1" smtClean="0">
                <a:cs typeface="Times New Roman" pitchFamily="18" charset="0"/>
              </a:rPr>
              <a:t>clearInterval</a:t>
            </a:r>
            <a:r>
              <a:rPr lang="en-US" altLang="zh-CN" sz="2000" dirty="0" smtClean="0">
                <a:cs typeface="Times New Roman" pitchFamily="18" charset="0"/>
              </a:rPr>
              <a:t>(</a:t>
            </a:r>
            <a:r>
              <a:rPr lang="en-US" altLang="zh-CN" sz="2000" dirty="0" err="1">
                <a:cs typeface="Times New Roman" pitchFamily="18" charset="0"/>
              </a:rPr>
              <a:t>intervalid</a:t>
            </a:r>
            <a:r>
              <a:rPr lang="en-US" altLang="zh-CN" sz="2000" dirty="0" smtClean="0">
                <a:cs typeface="Times New Roman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cs typeface="Times New Roman" pitchFamily="18" charset="0"/>
              </a:rPr>
              <a:t>作业：页面放两个按钮，一个左滚动，一个右滚动，</a:t>
            </a:r>
            <a:r>
              <a:rPr lang="zh-CN" altLang="en-US" sz="2000" dirty="0" smtClean="0">
                <a:solidFill>
                  <a:srgbClr val="FF0000"/>
                </a:solidFill>
                <a:cs typeface="Times New Roman" pitchFamily="18" charset="0"/>
              </a:rPr>
              <a:t>实现</a:t>
            </a:r>
            <a:r>
              <a:rPr lang="zh-CN" altLang="en-US" sz="2000" dirty="0" smtClean="0">
                <a:solidFill>
                  <a:srgbClr val="FF0000"/>
                </a:solidFill>
                <a:cs typeface="Times New Roman" pitchFamily="18" charset="0"/>
              </a:rPr>
              <a:t>网页标题</a:t>
            </a:r>
            <a:r>
              <a:rPr lang="zh-CN" altLang="en-US" sz="2000" dirty="0" smtClean="0">
                <a:solidFill>
                  <a:srgbClr val="FF0000"/>
                </a:solidFill>
                <a:cs typeface="Times New Roman" pitchFamily="18" charset="0"/>
              </a:rPr>
              <a:t>走马灯</a:t>
            </a:r>
            <a:r>
              <a:rPr lang="zh-CN" altLang="en-US" sz="2000" dirty="0" smtClean="0">
                <a:solidFill>
                  <a:srgbClr val="FF0000"/>
                </a:solidFill>
                <a:cs typeface="Times New Roman" pitchFamily="18" charset="0"/>
              </a:rPr>
              <a:t>效果</a:t>
            </a:r>
            <a:endParaRPr lang="en-US" altLang="zh-CN" sz="2000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cs typeface="Times New Roman" pitchFamily="18" charset="0"/>
              </a:rPr>
              <a:t>              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92288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4881</TotalTime>
  <Words>2088</Words>
  <Application>Microsoft Office PowerPoint</Application>
  <PresentationFormat>全屏显示(4:3)</PresentationFormat>
  <Paragraphs>280</Paragraphs>
  <Slides>12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computer</dc:creator>
  <cp:lastModifiedBy>computer</cp:lastModifiedBy>
  <cp:revision>51</cp:revision>
  <dcterms:created xsi:type="dcterms:W3CDTF">2019-07-19T13:06:29Z</dcterms:created>
  <dcterms:modified xsi:type="dcterms:W3CDTF">2019-07-27T02:14:35Z</dcterms:modified>
</cp:coreProperties>
</file>