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74" r:id="rId3"/>
    <p:sldId id="264" r:id="rId4"/>
    <p:sldId id="1644" r:id="rId5"/>
    <p:sldId id="1739" r:id="rId6"/>
    <p:sldId id="1740" r:id="rId7"/>
    <p:sldId id="1741" r:id="rId8"/>
    <p:sldId id="1746" r:id="rId9"/>
    <p:sldId id="1747" r:id="rId10"/>
    <p:sldId id="1743" r:id="rId11"/>
    <p:sldId id="1744" r:id="rId12"/>
    <p:sldId id="1745" r:id="rId13"/>
    <p:sldId id="1742" r:id="rId14"/>
    <p:sldId id="1748" r:id="rId15"/>
    <p:sldId id="1749" r:id="rId16"/>
    <p:sldId id="1751" r:id="rId17"/>
    <p:sldId id="1752" r:id="rId18"/>
    <p:sldId id="1753" r:id="rId19"/>
    <p:sldId id="1754" r:id="rId20"/>
    <p:sldId id="1755" r:id="rId21"/>
    <p:sldId id="1750" r:id="rId22"/>
    <p:sldId id="1757" r:id="rId23"/>
    <p:sldId id="269" r:id="rId24"/>
    <p:sldId id="1756" r:id="rId25"/>
    <p:sldId id="1760" r:id="rId26"/>
    <p:sldId id="1763" r:id="rId27"/>
    <p:sldId id="1762" r:id="rId28"/>
    <p:sldId id="1761" r:id="rId29"/>
    <p:sldId id="1764" r:id="rId30"/>
    <p:sldId id="1759" r:id="rId31"/>
    <p:sldId id="1758" r:id="rId32"/>
    <p:sldId id="1765" r:id="rId33"/>
    <p:sldId id="1766" r:id="rId34"/>
    <p:sldId id="1767" r:id="rId35"/>
    <p:sldId id="1768" r:id="rId36"/>
    <p:sldId id="1770" r:id="rId37"/>
    <p:sldId id="1771" r:id="rId38"/>
    <p:sldId id="1772" r:id="rId39"/>
    <p:sldId id="1769" r:id="rId40"/>
    <p:sldId id="1773" r:id="rId41"/>
    <p:sldId id="1774" r:id="rId42"/>
    <p:sldId id="1775" r:id="rId43"/>
    <p:sldId id="1779" r:id="rId44"/>
    <p:sldId id="270" r:id="rId45"/>
    <p:sldId id="1776" r:id="rId46"/>
    <p:sldId id="1777" r:id="rId47"/>
    <p:sldId id="1675" r:id="rId48"/>
  </p:sldIdLst>
  <p:sldSz cx="9144000" cy="6858000" type="screen4x3"/>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551E20-EF97-4BB4-BC16-2959A8E4F232}">
          <p14:sldIdLst>
            <p14:sldId id="256"/>
            <p14:sldId id="274"/>
            <p14:sldId id="264"/>
            <p14:sldId id="1644"/>
            <p14:sldId id="1739"/>
            <p14:sldId id="1740"/>
            <p14:sldId id="1741"/>
            <p14:sldId id="1746"/>
            <p14:sldId id="1747"/>
            <p14:sldId id="1743"/>
            <p14:sldId id="1744"/>
            <p14:sldId id="1745"/>
            <p14:sldId id="1742"/>
            <p14:sldId id="1748"/>
            <p14:sldId id="1749"/>
            <p14:sldId id="1751"/>
            <p14:sldId id="1752"/>
            <p14:sldId id="1753"/>
            <p14:sldId id="1754"/>
            <p14:sldId id="1755"/>
            <p14:sldId id="1750"/>
            <p14:sldId id="1757"/>
            <p14:sldId id="269"/>
            <p14:sldId id="1756"/>
            <p14:sldId id="1760"/>
            <p14:sldId id="1763"/>
            <p14:sldId id="1762"/>
            <p14:sldId id="1761"/>
            <p14:sldId id="1764"/>
            <p14:sldId id="1759"/>
            <p14:sldId id="1758"/>
            <p14:sldId id="1765"/>
            <p14:sldId id="1766"/>
            <p14:sldId id="1767"/>
            <p14:sldId id="1768"/>
            <p14:sldId id="1770"/>
            <p14:sldId id="1771"/>
            <p14:sldId id="1772"/>
            <p14:sldId id="1769"/>
            <p14:sldId id="1773"/>
            <p14:sldId id="1774"/>
            <p14:sldId id="1775"/>
            <p14:sldId id="1779"/>
            <p14:sldId id="270"/>
            <p14:sldId id="1776"/>
            <p14:sldId id="1777"/>
          </p14:sldIdLst>
        </p14:section>
        <p14:section name="无标题节" id="{202AE7D3-86C4-431D-9812-0D5050A8FE9C}">
          <p14:sldIdLst>
            <p14:sldId id="16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CA2"/>
    <a:srgbClr val="26A9E0"/>
    <a:srgbClr val="5595ED"/>
    <a:srgbClr val="EEF1F3"/>
    <a:srgbClr val="FFFFFF"/>
    <a:srgbClr val="E9F5FD"/>
    <a:srgbClr val="F6FBFE"/>
    <a:srgbClr val="EDB159"/>
    <a:srgbClr val="235787"/>
    <a:srgbClr val="258A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2019/7/31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639" name="矩形 4638">
            <a:extLst>
              <a:ext uri="{FF2B5EF4-FFF2-40B4-BE49-F238E27FC236}">
                <a16:creationId xmlns:a16="http://schemas.microsoft.com/office/drawing/2014/main" id="{D6B8CDD5-4A20-426C-9F19-9B15896F6E51}"/>
              </a:ext>
            </a:extLst>
          </p:cNvPr>
          <p:cNvSpPr/>
          <p:nvPr userDrawn="1"/>
        </p:nvSpPr>
        <p:spPr>
          <a:xfrm>
            <a:off x="0" y="0"/>
            <a:ext cx="9144000" cy="3185510"/>
          </a:xfrm>
          <a:prstGeom prst="rect">
            <a:avLst/>
          </a:prstGeom>
          <a:solidFill>
            <a:srgbClr val="F6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01" name="副标题 2"/>
          <p:cNvSpPr>
            <a:spLocks noGrp="1"/>
          </p:cNvSpPr>
          <p:nvPr userDrawn="1">
            <p:ph type="subTitle" idx="1" hasCustomPrompt="1"/>
          </p:nvPr>
        </p:nvSpPr>
        <p:spPr>
          <a:xfrm>
            <a:off x="512068" y="1839503"/>
            <a:ext cx="8128298" cy="558799"/>
          </a:xfrm>
        </p:spPr>
        <p:txBody>
          <a:bodyPr anchor="ctr">
            <a:normAutofit/>
          </a:bodyPr>
          <a:lstStyle>
            <a:lvl1pPr marL="0" marR="0" indent="0" algn="ctr" defTabSz="685766" rtl="0" eaLnBrk="1" fontAlgn="auto" latinLnBrk="0" hangingPunct="1">
              <a:lnSpc>
                <a:spcPct val="90000"/>
              </a:lnSpc>
              <a:spcBef>
                <a:spcPts val="750"/>
              </a:spcBef>
              <a:spcAft>
                <a:spcPts val="0"/>
              </a:spcAft>
              <a:buClrTx/>
              <a:buSzTx/>
              <a:buFont typeface="Arial" panose="020B0604020202020204" pitchFamily="34" charset="0"/>
              <a:buNone/>
              <a:tabLst/>
              <a:defRPr sz="135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pPr marL="0" marR="0" lvl="0" indent="0" algn="ctr"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512068" y="1139443"/>
            <a:ext cx="8128298" cy="698591"/>
          </a:xfrm>
        </p:spPr>
        <p:txBody>
          <a:bodyPr anchor="ctr">
            <a:normAutofit/>
          </a:bodyPr>
          <a:lstStyle>
            <a:lvl1pPr algn="ctr">
              <a:defRPr sz="2400">
                <a:solidFill>
                  <a:schemeClr val="tx1"/>
                </a:solidFill>
              </a:defRPr>
            </a:lvl1pPr>
          </a:lstStyle>
          <a:p>
            <a:r>
              <a:rPr lang="en-US" altLang="zh-CN" dirty="0"/>
              <a:t>Click to edit Master subtitle style</a:t>
            </a:r>
            <a:endParaRPr lang="zh-CN" altLang="en-US" dirty="0"/>
          </a:p>
        </p:txBody>
      </p:sp>
      <p:sp>
        <p:nvSpPr>
          <p:cNvPr id="141" name="文本占位符 13">
            <a:extLst>
              <a:ext uri="{FF2B5EF4-FFF2-40B4-BE49-F238E27FC236}">
                <a16:creationId xmlns:a16="http://schemas.microsoft.com/office/drawing/2014/main" id="{4F1765C1-8861-4070-A332-338B8E8E8541}"/>
              </a:ext>
            </a:extLst>
          </p:cNvPr>
          <p:cNvSpPr>
            <a:spLocks noGrp="1"/>
          </p:cNvSpPr>
          <p:nvPr userDrawn="1">
            <p:ph type="body" sz="quarter" idx="10" hasCustomPrompt="1"/>
          </p:nvPr>
        </p:nvSpPr>
        <p:spPr>
          <a:xfrm>
            <a:off x="512068" y="2629932"/>
            <a:ext cx="8128298" cy="248371"/>
          </a:xfrm>
        </p:spPr>
        <p:txBody>
          <a:bodyPr anchor="ctr">
            <a:noAutofit/>
          </a:bodyPr>
          <a:lstStyle>
            <a:lvl1pPr marL="0" indent="0" algn="ctr">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142" name="文本占位符 13">
            <a:extLst>
              <a:ext uri="{FF2B5EF4-FFF2-40B4-BE49-F238E27FC236}">
                <a16:creationId xmlns:a16="http://schemas.microsoft.com/office/drawing/2014/main" id="{638B7F76-86A4-4D03-B0D8-CA2FD153E3D4}"/>
              </a:ext>
            </a:extLst>
          </p:cNvPr>
          <p:cNvSpPr>
            <a:spLocks noGrp="1"/>
          </p:cNvSpPr>
          <p:nvPr userDrawn="1">
            <p:ph type="body" sz="quarter" idx="11" hasCustomPrompt="1"/>
          </p:nvPr>
        </p:nvSpPr>
        <p:spPr>
          <a:xfrm>
            <a:off x="512068" y="2900742"/>
            <a:ext cx="8128298" cy="248371"/>
          </a:xfrm>
        </p:spPr>
        <p:txBody>
          <a:bodyPr anchor="ctr">
            <a:noAutofit/>
          </a:bodyPr>
          <a:lstStyle>
            <a:lvl1pPr marL="0" indent="0" algn="ctr">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grpSp>
        <p:nvGrpSpPr>
          <p:cNvPr id="369" name="组合 368">
            <a:extLst>
              <a:ext uri="{FF2B5EF4-FFF2-40B4-BE49-F238E27FC236}">
                <a16:creationId xmlns:a16="http://schemas.microsoft.com/office/drawing/2014/main" id="{EE450CAE-338D-4782-BAC6-272F11158501}"/>
              </a:ext>
            </a:extLst>
          </p:cNvPr>
          <p:cNvGrpSpPr/>
          <p:nvPr userDrawn="1"/>
        </p:nvGrpSpPr>
        <p:grpSpPr>
          <a:xfrm>
            <a:off x="1868409" y="3066534"/>
            <a:ext cx="5407182" cy="3155130"/>
            <a:chOff x="3175" y="757238"/>
            <a:chExt cx="12166600" cy="5324475"/>
          </a:xfrm>
        </p:grpSpPr>
        <p:sp>
          <p:nvSpPr>
            <p:cNvPr id="370" name="Rectangle 5">
              <a:extLst>
                <a:ext uri="{FF2B5EF4-FFF2-40B4-BE49-F238E27FC236}">
                  <a16:creationId xmlns:a16="http://schemas.microsoft.com/office/drawing/2014/main" id="{6DDEA728-4391-49AB-9712-0D9F3E7C1D53}"/>
                </a:ext>
              </a:extLst>
            </p:cNvPr>
            <p:cNvSpPr>
              <a:spLocks noChangeArrowheads="1"/>
            </p:cNvSpPr>
            <p:nvPr/>
          </p:nvSpPr>
          <p:spPr bwMode="auto">
            <a:xfrm>
              <a:off x="2841625" y="5121276"/>
              <a:ext cx="3878263" cy="611188"/>
            </a:xfrm>
            <a:prstGeom prst="rect">
              <a:avLst/>
            </a:prstGeom>
            <a:solidFill>
              <a:srgbClr val="DDDB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1" name="Freeform 6">
              <a:extLst>
                <a:ext uri="{FF2B5EF4-FFF2-40B4-BE49-F238E27FC236}">
                  <a16:creationId xmlns:a16="http://schemas.microsoft.com/office/drawing/2014/main" id="{25ECADA0-77FA-4C6A-970C-EF2A3EB1CBFD}"/>
                </a:ext>
              </a:extLst>
            </p:cNvPr>
            <p:cNvSpPr>
              <a:spLocks/>
            </p:cNvSpPr>
            <p:nvPr/>
          </p:nvSpPr>
          <p:spPr bwMode="auto">
            <a:xfrm>
              <a:off x="2889250" y="2986088"/>
              <a:ext cx="3878263" cy="2495550"/>
            </a:xfrm>
            <a:custGeom>
              <a:avLst/>
              <a:gdLst>
                <a:gd name="T0" fmla="*/ 1352 w 1400"/>
                <a:gd name="T1" fmla="*/ 901 h 901"/>
                <a:gd name="T2" fmla="*/ 48 w 1400"/>
                <a:gd name="T3" fmla="*/ 901 h 901"/>
                <a:gd name="T4" fmla="*/ 0 w 1400"/>
                <a:gd name="T5" fmla="*/ 853 h 901"/>
                <a:gd name="T6" fmla="*/ 0 w 1400"/>
                <a:gd name="T7" fmla="*/ 48 h 901"/>
                <a:gd name="T8" fmla="*/ 48 w 1400"/>
                <a:gd name="T9" fmla="*/ 0 h 901"/>
                <a:gd name="T10" fmla="*/ 1352 w 1400"/>
                <a:gd name="T11" fmla="*/ 0 h 901"/>
                <a:gd name="T12" fmla="*/ 1400 w 1400"/>
                <a:gd name="T13" fmla="*/ 48 h 901"/>
                <a:gd name="T14" fmla="*/ 1400 w 1400"/>
                <a:gd name="T15" fmla="*/ 853 h 901"/>
                <a:gd name="T16" fmla="*/ 1352 w 1400"/>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 h="901">
                  <a:moveTo>
                    <a:pt x="1352" y="901"/>
                  </a:moveTo>
                  <a:cubicBezTo>
                    <a:pt x="48" y="901"/>
                    <a:pt x="48" y="901"/>
                    <a:pt x="48" y="901"/>
                  </a:cubicBezTo>
                  <a:cubicBezTo>
                    <a:pt x="22" y="901"/>
                    <a:pt x="0" y="880"/>
                    <a:pt x="0" y="853"/>
                  </a:cubicBezTo>
                  <a:cubicBezTo>
                    <a:pt x="0" y="48"/>
                    <a:pt x="0" y="48"/>
                    <a:pt x="0" y="48"/>
                  </a:cubicBezTo>
                  <a:cubicBezTo>
                    <a:pt x="0" y="22"/>
                    <a:pt x="22" y="0"/>
                    <a:pt x="48" y="0"/>
                  </a:cubicBezTo>
                  <a:cubicBezTo>
                    <a:pt x="1352" y="0"/>
                    <a:pt x="1352" y="0"/>
                    <a:pt x="1352" y="0"/>
                  </a:cubicBezTo>
                  <a:cubicBezTo>
                    <a:pt x="1378" y="0"/>
                    <a:pt x="1400" y="22"/>
                    <a:pt x="1400" y="48"/>
                  </a:cubicBezTo>
                  <a:cubicBezTo>
                    <a:pt x="1400" y="853"/>
                    <a:pt x="1400" y="853"/>
                    <a:pt x="1400" y="853"/>
                  </a:cubicBezTo>
                  <a:cubicBezTo>
                    <a:pt x="1400" y="880"/>
                    <a:pt x="1378" y="901"/>
                    <a:pt x="1352" y="901"/>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2" name="Rectangle 7">
              <a:extLst>
                <a:ext uri="{FF2B5EF4-FFF2-40B4-BE49-F238E27FC236}">
                  <a16:creationId xmlns:a16="http://schemas.microsoft.com/office/drawing/2014/main" id="{FDB81D24-DC45-45EF-A4FB-9CDC4F81CE8D}"/>
                </a:ext>
              </a:extLst>
            </p:cNvPr>
            <p:cNvSpPr>
              <a:spLocks noChangeArrowheads="1"/>
            </p:cNvSpPr>
            <p:nvPr/>
          </p:nvSpPr>
          <p:spPr bwMode="auto">
            <a:xfrm>
              <a:off x="3055938" y="3152776"/>
              <a:ext cx="3544888" cy="2165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3" name="Rectangle 8">
              <a:extLst>
                <a:ext uri="{FF2B5EF4-FFF2-40B4-BE49-F238E27FC236}">
                  <a16:creationId xmlns:a16="http://schemas.microsoft.com/office/drawing/2014/main" id="{9B00AB4B-817C-42D1-8F3D-C5D30A7BD85C}"/>
                </a:ext>
              </a:extLst>
            </p:cNvPr>
            <p:cNvSpPr>
              <a:spLocks noChangeArrowheads="1"/>
            </p:cNvSpPr>
            <p:nvPr/>
          </p:nvSpPr>
          <p:spPr bwMode="auto">
            <a:xfrm>
              <a:off x="3055938" y="3152776"/>
              <a:ext cx="3544888" cy="2165350"/>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4" name="Oval 9">
              <a:extLst>
                <a:ext uri="{FF2B5EF4-FFF2-40B4-BE49-F238E27FC236}">
                  <a16:creationId xmlns:a16="http://schemas.microsoft.com/office/drawing/2014/main" id="{1E870687-D3C9-48FC-9A8F-50929A4B7A33}"/>
                </a:ext>
              </a:extLst>
            </p:cNvPr>
            <p:cNvSpPr>
              <a:spLocks noChangeArrowheads="1"/>
            </p:cNvSpPr>
            <p:nvPr/>
          </p:nvSpPr>
          <p:spPr bwMode="auto">
            <a:xfrm>
              <a:off x="3201988" y="3284538"/>
              <a:ext cx="95250" cy="95250"/>
            </a:xfrm>
            <a:prstGeom prst="ellipse">
              <a:avLst/>
            </a:prstGeom>
            <a:solidFill>
              <a:srgbClr val="F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5" name="Oval 10">
              <a:extLst>
                <a:ext uri="{FF2B5EF4-FFF2-40B4-BE49-F238E27FC236}">
                  <a16:creationId xmlns:a16="http://schemas.microsoft.com/office/drawing/2014/main" id="{E6432974-0057-42C1-876A-4B52C01198CD}"/>
                </a:ext>
              </a:extLst>
            </p:cNvPr>
            <p:cNvSpPr>
              <a:spLocks noChangeArrowheads="1"/>
            </p:cNvSpPr>
            <p:nvPr/>
          </p:nvSpPr>
          <p:spPr bwMode="auto">
            <a:xfrm>
              <a:off x="3398838" y="3284538"/>
              <a:ext cx="93663" cy="95250"/>
            </a:xfrm>
            <a:prstGeom prst="ellipse">
              <a:avLst/>
            </a:prstGeom>
            <a:solidFill>
              <a:srgbClr val="FFC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6" name="Oval 11">
              <a:extLst>
                <a:ext uri="{FF2B5EF4-FFF2-40B4-BE49-F238E27FC236}">
                  <a16:creationId xmlns:a16="http://schemas.microsoft.com/office/drawing/2014/main" id="{F47FAE28-5447-46B4-85F2-6374C7583B5D}"/>
                </a:ext>
              </a:extLst>
            </p:cNvPr>
            <p:cNvSpPr>
              <a:spLocks noChangeArrowheads="1"/>
            </p:cNvSpPr>
            <p:nvPr/>
          </p:nvSpPr>
          <p:spPr bwMode="auto">
            <a:xfrm>
              <a:off x="3595688" y="3284538"/>
              <a:ext cx="93663" cy="95250"/>
            </a:xfrm>
            <a:prstGeom prst="ellipse">
              <a:avLst/>
            </a:pr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7" name="Rectangle 12">
              <a:extLst>
                <a:ext uri="{FF2B5EF4-FFF2-40B4-BE49-F238E27FC236}">
                  <a16:creationId xmlns:a16="http://schemas.microsoft.com/office/drawing/2014/main" id="{27DF4562-89C9-4230-B1D8-E621062126FD}"/>
                </a:ext>
              </a:extLst>
            </p:cNvPr>
            <p:cNvSpPr>
              <a:spLocks noChangeArrowheads="1"/>
            </p:cNvSpPr>
            <p:nvPr/>
          </p:nvSpPr>
          <p:spPr bwMode="auto">
            <a:xfrm>
              <a:off x="3201988" y="3473451"/>
              <a:ext cx="3235325" cy="141288"/>
            </a:xfrm>
            <a:prstGeom prst="rect">
              <a:avLst/>
            </a:prstGeom>
            <a:solidFill>
              <a:srgbClr val="AC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8" name="Rectangle 13">
              <a:extLst>
                <a:ext uri="{FF2B5EF4-FFF2-40B4-BE49-F238E27FC236}">
                  <a16:creationId xmlns:a16="http://schemas.microsoft.com/office/drawing/2014/main" id="{A75CA881-EACB-40DC-B8BF-9244A9879ADD}"/>
                </a:ext>
              </a:extLst>
            </p:cNvPr>
            <p:cNvSpPr>
              <a:spLocks noChangeArrowheads="1"/>
            </p:cNvSpPr>
            <p:nvPr/>
          </p:nvSpPr>
          <p:spPr bwMode="auto">
            <a:xfrm>
              <a:off x="4097338" y="4713288"/>
              <a:ext cx="1287463" cy="1063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9" name="Rectangle 14">
              <a:extLst>
                <a:ext uri="{FF2B5EF4-FFF2-40B4-BE49-F238E27FC236}">
                  <a16:creationId xmlns:a16="http://schemas.microsoft.com/office/drawing/2014/main" id="{33CBCB2F-CC12-45A6-8809-735EBE223D59}"/>
                </a:ext>
              </a:extLst>
            </p:cNvPr>
            <p:cNvSpPr>
              <a:spLocks noChangeArrowheads="1"/>
            </p:cNvSpPr>
            <p:nvPr/>
          </p:nvSpPr>
          <p:spPr bwMode="auto">
            <a:xfrm>
              <a:off x="4097338" y="4887913"/>
              <a:ext cx="2027238" cy="1063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0" name="Rectangle 15">
              <a:extLst>
                <a:ext uri="{FF2B5EF4-FFF2-40B4-BE49-F238E27FC236}">
                  <a16:creationId xmlns:a16="http://schemas.microsoft.com/office/drawing/2014/main" id="{71CA52B7-098F-4477-AC37-7831B9BE381D}"/>
                </a:ext>
              </a:extLst>
            </p:cNvPr>
            <p:cNvSpPr>
              <a:spLocks noChangeArrowheads="1"/>
            </p:cNvSpPr>
            <p:nvPr/>
          </p:nvSpPr>
          <p:spPr bwMode="auto">
            <a:xfrm>
              <a:off x="4097338" y="5062538"/>
              <a:ext cx="2339975" cy="1047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1" name="Rectangle 16">
              <a:extLst>
                <a:ext uri="{FF2B5EF4-FFF2-40B4-BE49-F238E27FC236}">
                  <a16:creationId xmlns:a16="http://schemas.microsoft.com/office/drawing/2014/main" id="{7B0C48D5-89CA-4F62-B028-50A31F233576}"/>
                </a:ext>
              </a:extLst>
            </p:cNvPr>
            <p:cNvSpPr>
              <a:spLocks noChangeArrowheads="1"/>
            </p:cNvSpPr>
            <p:nvPr/>
          </p:nvSpPr>
          <p:spPr bwMode="auto">
            <a:xfrm>
              <a:off x="3201988" y="3708401"/>
              <a:ext cx="801688" cy="911225"/>
            </a:xfrm>
            <a:prstGeom prst="rect">
              <a:avLst/>
            </a:prstGeom>
            <a:solidFill>
              <a:srgbClr val="FFAC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2" name="Rectangle 17">
              <a:extLst>
                <a:ext uri="{FF2B5EF4-FFF2-40B4-BE49-F238E27FC236}">
                  <a16:creationId xmlns:a16="http://schemas.microsoft.com/office/drawing/2014/main" id="{05065646-4F84-4CC3-87F2-F7D9E265F376}"/>
                </a:ext>
              </a:extLst>
            </p:cNvPr>
            <p:cNvSpPr>
              <a:spLocks noChangeArrowheads="1"/>
            </p:cNvSpPr>
            <p:nvPr/>
          </p:nvSpPr>
          <p:spPr bwMode="auto">
            <a:xfrm>
              <a:off x="4097338" y="3708401"/>
              <a:ext cx="2339975" cy="911225"/>
            </a:xfrm>
            <a:prstGeom prst="rect">
              <a:avLst/>
            </a:prstGeom>
            <a:solidFill>
              <a:srgbClr val="FFED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3" name="Oval 18">
              <a:extLst>
                <a:ext uri="{FF2B5EF4-FFF2-40B4-BE49-F238E27FC236}">
                  <a16:creationId xmlns:a16="http://schemas.microsoft.com/office/drawing/2014/main" id="{5E3583AF-9E69-4933-B155-AC41A4DB664A}"/>
                </a:ext>
              </a:extLst>
            </p:cNvPr>
            <p:cNvSpPr>
              <a:spLocks noChangeArrowheads="1"/>
            </p:cNvSpPr>
            <p:nvPr/>
          </p:nvSpPr>
          <p:spPr bwMode="auto">
            <a:xfrm>
              <a:off x="3376613" y="4727576"/>
              <a:ext cx="438150" cy="4397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4" name="Freeform 19">
              <a:extLst>
                <a:ext uri="{FF2B5EF4-FFF2-40B4-BE49-F238E27FC236}">
                  <a16:creationId xmlns:a16="http://schemas.microsoft.com/office/drawing/2014/main" id="{03DA162A-1A72-4AE4-A745-26412FBC231F}"/>
                </a:ext>
              </a:extLst>
            </p:cNvPr>
            <p:cNvSpPr>
              <a:spLocks/>
            </p:cNvSpPr>
            <p:nvPr/>
          </p:nvSpPr>
          <p:spPr bwMode="auto">
            <a:xfrm>
              <a:off x="4310063" y="5434013"/>
              <a:ext cx="1036638" cy="204788"/>
            </a:xfrm>
            <a:custGeom>
              <a:avLst/>
              <a:gdLst>
                <a:gd name="T0" fmla="*/ 342 w 374"/>
                <a:gd name="T1" fmla="*/ 74 h 74"/>
                <a:gd name="T2" fmla="*/ 32 w 374"/>
                <a:gd name="T3" fmla="*/ 74 h 74"/>
                <a:gd name="T4" fmla="*/ 0 w 374"/>
                <a:gd name="T5" fmla="*/ 42 h 74"/>
                <a:gd name="T6" fmla="*/ 0 w 374"/>
                <a:gd name="T7" fmla="*/ 0 h 74"/>
                <a:gd name="T8" fmla="*/ 374 w 374"/>
                <a:gd name="T9" fmla="*/ 0 h 74"/>
                <a:gd name="T10" fmla="*/ 374 w 374"/>
                <a:gd name="T11" fmla="*/ 42 h 74"/>
                <a:gd name="T12" fmla="*/ 342 w 374"/>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374" h="74">
                  <a:moveTo>
                    <a:pt x="342" y="74"/>
                  </a:moveTo>
                  <a:cubicBezTo>
                    <a:pt x="32" y="74"/>
                    <a:pt x="32" y="74"/>
                    <a:pt x="32" y="74"/>
                  </a:cubicBezTo>
                  <a:cubicBezTo>
                    <a:pt x="14" y="74"/>
                    <a:pt x="0" y="60"/>
                    <a:pt x="0" y="42"/>
                  </a:cubicBezTo>
                  <a:cubicBezTo>
                    <a:pt x="0" y="0"/>
                    <a:pt x="0" y="0"/>
                    <a:pt x="0" y="0"/>
                  </a:cubicBezTo>
                  <a:cubicBezTo>
                    <a:pt x="374" y="0"/>
                    <a:pt x="374" y="0"/>
                    <a:pt x="374" y="0"/>
                  </a:cubicBezTo>
                  <a:cubicBezTo>
                    <a:pt x="374" y="42"/>
                    <a:pt x="374" y="42"/>
                    <a:pt x="374" y="42"/>
                  </a:cubicBezTo>
                  <a:cubicBezTo>
                    <a:pt x="374" y="60"/>
                    <a:pt x="360" y="74"/>
                    <a:pt x="342" y="74"/>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5" name="Freeform 20">
              <a:extLst>
                <a:ext uri="{FF2B5EF4-FFF2-40B4-BE49-F238E27FC236}">
                  <a16:creationId xmlns:a16="http://schemas.microsoft.com/office/drawing/2014/main" id="{E407673A-279A-456D-883F-DAD54540930F}"/>
                </a:ext>
              </a:extLst>
            </p:cNvPr>
            <p:cNvSpPr>
              <a:spLocks/>
            </p:cNvSpPr>
            <p:nvPr/>
          </p:nvSpPr>
          <p:spPr bwMode="auto">
            <a:xfrm>
              <a:off x="2889250" y="2986088"/>
              <a:ext cx="3878263" cy="2652713"/>
            </a:xfrm>
            <a:custGeom>
              <a:avLst/>
              <a:gdLst>
                <a:gd name="T0" fmla="*/ 1332 w 1400"/>
                <a:gd name="T1" fmla="*/ 0 h 958"/>
                <a:gd name="T2" fmla="*/ 68 w 1400"/>
                <a:gd name="T3" fmla="*/ 0 h 958"/>
                <a:gd name="T4" fmla="*/ 0 w 1400"/>
                <a:gd name="T5" fmla="*/ 68 h 958"/>
                <a:gd name="T6" fmla="*/ 0 w 1400"/>
                <a:gd name="T7" fmla="*/ 833 h 958"/>
                <a:gd name="T8" fmla="*/ 68 w 1400"/>
                <a:gd name="T9" fmla="*/ 901 h 958"/>
                <a:gd name="T10" fmla="*/ 513 w 1400"/>
                <a:gd name="T11" fmla="*/ 901 h 958"/>
                <a:gd name="T12" fmla="*/ 513 w 1400"/>
                <a:gd name="T13" fmla="*/ 913 h 958"/>
                <a:gd name="T14" fmla="*/ 558 w 1400"/>
                <a:gd name="T15" fmla="*/ 958 h 958"/>
                <a:gd name="T16" fmla="*/ 842 w 1400"/>
                <a:gd name="T17" fmla="*/ 958 h 958"/>
                <a:gd name="T18" fmla="*/ 887 w 1400"/>
                <a:gd name="T19" fmla="*/ 913 h 958"/>
                <a:gd name="T20" fmla="*/ 887 w 1400"/>
                <a:gd name="T21" fmla="*/ 901 h 958"/>
                <a:gd name="T22" fmla="*/ 1332 w 1400"/>
                <a:gd name="T23" fmla="*/ 901 h 958"/>
                <a:gd name="T24" fmla="*/ 1400 w 1400"/>
                <a:gd name="T25" fmla="*/ 833 h 958"/>
                <a:gd name="T26" fmla="*/ 1400 w 1400"/>
                <a:gd name="T27" fmla="*/ 68 h 958"/>
                <a:gd name="T28" fmla="*/ 1332 w 1400"/>
                <a:gd name="T29"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0" h="958">
                  <a:moveTo>
                    <a:pt x="1332" y="0"/>
                  </a:moveTo>
                  <a:cubicBezTo>
                    <a:pt x="68" y="0"/>
                    <a:pt x="68" y="0"/>
                    <a:pt x="68" y="0"/>
                  </a:cubicBezTo>
                  <a:cubicBezTo>
                    <a:pt x="31" y="0"/>
                    <a:pt x="0" y="31"/>
                    <a:pt x="0" y="68"/>
                  </a:cubicBezTo>
                  <a:cubicBezTo>
                    <a:pt x="0" y="833"/>
                    <a:pt x="0" y="833"/>
                    <a:pt x="0" y="833"/>
                  </a:cubicBezTo>
                  <a:cubicBezTo>
                    <a:pt x="0" y="871"/>
                    <a:pt x="31" y="901"/>
                    <a:pt x="68" y="901"/>
                  </a:cubicBezTo>
                  <a:cubicBezTo>
                    <a:pt x="513" y="901"/>
                    <a:pt x="513" y="901"/>
                    <a:pt x="513" y="901"/>
                  </a:cubicBezTo>
                  <a:cubicBezTo>
                    <a:pt x="513" y="913"/>
                    <a:pt x="513" y="913"/>
                    <a:pt x="513" y="913"/>
                  </a:cubicBezTo>
                  <a:cubicBezTo>
                    <a:pt x="513" y="938"/>
                    <a:pt x="533" y="958"/>
                    <a:pt x="558" y="958"/>
                  </a:cubicBezTo>
                  <a:cubicBezTo>
                    <a:pt x="842" y="958"/>
                    <a:pt x="842" y="958"/>
                    <a:pt x="842" y="958"/>
                  </a:cubicBezTo>
                  <a:cubicBezTo>
                    <a:pt x="867" y="958"/>
                    <a:pt x="887" y="938"/>
                    <a:pt x="887" y="913"/>
                  </a:cubicBezTo>
                  <a:cubicBezTo>
                    <a:pt x="887" y="901"/>
                    <a:pt x="887" y="901"/>
                    <a:pt x="887" y="901"/>
                  </a:cubicBezTo>
                  <a:cubicBezTo>
                    <a:pt x="1332" y="901"/>
                    <a:pt x="1332" y="901"/>
                    <a:pt x="1332" y="901"/>
                  </a:cubicBezTo>
                  <a:cubicBezTo>
                    <a:pt x="1369" y="901"/>
                    <a:pt x="1400" y="871"/>
                    <a:pt x="1400" y="833"/>
                  </a:cubicBezTo>
                  <a:cubicBezTo>
                    <a:pt x="1400" y="68"/>
                    <a:pt x="1400" y="68"/>
                    <a:pt x="1400" y="68"/>
                  </a:cubicBezTo>
                  <a:cubicBezTo>
                    <a:pt x="1400" y="31"/>
                    <a:pt x="1369" y="0"/>
                    <a:pt x="1332" y="0"/>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6" name="Freeform 21">
              <a:extLst>
                <a:ext uri="{FF2B5EF4-FFF2-40B4-BE49-F238E27FC236}">
                  <a16:creationId xmlns:a16="http://schemas.microsoft.com/office/drawing/2014/main" id="{1B2782E1-3D15-48AD-8E50-0F766EC4411D}"/>
                </a:ext>
              </a:extLst>
            </p:cNvPr>
            <p:cNvSpPr>
              <a:spLocks/>
            </p:cNvSpPr>
            <p:nvPr/>
          </p:nvSpPr>
          <p:spPr bwMode="auto">
            <a:xfrm>
              <a:off x="1304925" y="4008438"/>
              <a:ext cx="1851025" cy="1724025"/>
            </a:xfrm>
            <a:custGeom>
              <a:avLst/>
              <a:gdLst>
                <a:gd name="T0" fmla="*/ 668 w 668"/>
                <a:gd name="T1" fmla="*/ 623 h 623"/>
                <a:gd name="T2" fmla="*/ 0 w 668"/>
                <a:gd name="T3" fmla="*/ 623 h 623"/>
                <a:gd name="T4" fmla="*/ 0 w 668"/>
                <a:gd name="T5" fmla="*/ 20 h 623"/>
                <a:gd name="T6" fmla="*/ 20 w 668"/>
                <a:gd name="T7" fmla="*/ 0 h 623"/>
                <a:gd name="T8" fmla="*/ 648 w 668"/>
                <a:gd name="T9" fmla="*/ 0 h 623"/>
                <a:gd name="T10" fmla="*/ 668 w 668"/>
                <a:gd name="T11" fmla="*/ 20 h 623"/>
                <a:gd name="T12" fmla="*/ 668 w 668"/>
                <a:gd name="T13" fmla="*/ 623 h 623"/>
              </a:gdLst>
              <a:ahLst/>
              <a:cxnLst>
                <a:cxn ang="0">
                  <a:pos x="T0" y="T1"/>
                </a:cxn>
                <a:cxn ang="0">
                  <a:pos x="T2" y="T3"/>
                </a:cxn>
                <a:cxn ang="0">
                  <a:pos x="T4" y="T5"/>
                </a:cxn>
                <a:cxn ang="0">
                  <a:pos x="T6" y="T7"/>
                </a:cxn>
                <a:cxn ang="0">
                  <a:pos x="T8" y="T9"/>
                </a:cxn>
                <a:cxn ang="0">
                  <a:pos x="T10" y="T11"/>
                </a:cxn>
                <a:cxn ang="0">
                  <a:pos x="T12" y="T13"/>
                </a:cxn>
              </a:cxnLst>
              <a:rect l="0" t="0" r="r" b="b"/>
              <a:pathLst>
                <a:path w="668" h="623">
                  <a:moveTo>
                    <a:pt x="668" y="623"/>
                  </a:moveTo>
                  <a:cubicBezTo>
                    <a:pt x="0" y="623"/>
                    <a:pt x="0" y="623"/>
                    <a:pt x="0" y="623"/>
                  </a:cubicBezTo>
                  <a:cubicBezTo>
                    <a:pt x="0" y="20"/>
                    <a:pt x="0" y="20"/>
                    <a:pt x="0" y="20"/>
                  </a:cubicBezTo>
                  <a:cubicBezTo>
                    <a:pt x="0" y="9"/>
                    <a:pt x="9" y="0"/>
                    <a:pt x="20" y="0"/>
                  </a:cubicBezTo>
                  <a:cubicBezTo>
                    <a:pt x="648" y="0"/>
                    <a:pt x="648" y="0"/>
                    <a:pt x="648" y="0"/>
                  </a:cubicBezTo>
                  <a:cubicBezTo>
                    <a:pt x="660" y="0"/>
                    <a:pt x="668" y="9"/>
                    <a:pt x="668" y="20"/>
                  </a:cubicBezTo>
                  <a:lnTo>
                    <a:pt x="668" y="623"/>
                  </a:ln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7" name="Freeform 22">
              <a:extLst>
                <a:ext uri="{FF2B5EF4-FFF2-40B4-BE49-F238E27FC236}">
                  <a16:creationId xmlns:a16="http://schemas.microsoft.com/office/drawing/2014/main" id="{F31AE9C6-2B77-4486-A6A2-C519F4CA5D3D}"/>
                </a:ext>
              </a:extLst>
            </p:cNvPr>
            <p:cNvSpPr>
              <a:spLocks/>
            </p:cNvSpPr>
            <p:nvPr/>
          </p:nvSpPr>
          <p:spPr bwMode="auto">
            <a:xfrm>
              <a:off x="1304925" y="4008438"/>
              <a:ext cx="1851025" cy="358775"/>
            </a:xfrm>
            <a:custGeom>
              <a:avLst/>
              <a:gdLst>
                <a:gd name="T0" fmla="*/ 668 w 668"/>
                <a:gd name="T1" fmla="*/ 130 h 130"/>
                <a:gd name="T2" fmla="*/ 0 w 668"/>
                <a:gd name="T3" fmla="*/ 130 h 130"/>
                <a:gd name="T4" fmla="*/ 0 w 668"/>
                <a:gd name="T5" fmla="*/ 20 h 130"/>
                <a:gd name="T6" fmla="*/ 20 w 668"/>
                <a:gd name="T7" fmla="*/ 0 h 130"/>
                <a:gd name="T8" fmla="*/ 648 w 668"/>
                <a:gd name="T9" fmla="*/ 0 h 130"/>
                <a:gd name="T10" fmla="*/ 668 w 668"/>
                <a:gd name="T11" fmla="*/ 20 h 130"/>
                <a:gd name="T12" fmla="*/ 668 w 668"/>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668" h="130">
                  <a:moveTo>
                    <a:pt x="668" y="130"/>
                  </a:moveTo>
                  <a:cubicBezTo>
                    <a:pt x="0" y="130"/>
                    <a:pt x="0" y="130"/>
                    <a:pt x="0" y="130"/>
                  </a:cubicBezTo>
                  <a:cubicBezTo>
                    <a:pt x="0" y="20"/>
                    <a:pt x="0" y="20"/>
                    <a:pt x="0" y="20"/>
                  </a:cubicBezTo>
                  <a:cubicBezTo>
                    <a:pt x="0" y="9"/>
                    <a:pt x="9" y="0"/>
                    <a:pt x="20" y="0"/>
                  </a:cubicBezTo>
                  <a:cubicBezTo>
                    <a:pt x="648" y="0"/>
                    <a:pt x="648" y="0"/>
                    <a:pt x="648" y="0"/>
                  </a:cubicBezTo>
                  <a:cubicBezTo>
                    <a:pt x="660" y="0"/>
                    <a:pt x="668" y="9"/>
                    <a:pt x="668" y="20"/>
                  </a:cubicBezTo>
                  <a:lnTo>
                    <a:pt x="668" y="130"/>
                  </a:ln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8" name="Rectangle 23">
              <a:extLst>
                <a:ext uri="{FF2B5EF4-FFF2-40B4-BE49-F238E27FC236}">
                  <a16:creationId xmlns:a16="http://schemas.microsoft.com/office/drawing/2014/main" id="{C4F6C5DD-0D00-4E96-ADEC-D021EAAD4B13}"/>
                </a:ext>
              </a:extLst>
            </p:cNvPr>
            <p:cNvSpPr>
              <a:spLocks noChangeArrowheads="1"/>
            </p:cNvSpPr>
            <p:nvPr/>
          </p:nvSpPr>
          <p:spPr bwMode="auto">
            <a:xfrm>
              <a:off x="1304925" y="4367213"/>
              <a:ext cx="1851025" cy="136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89" name="Freeform 24">
              <a:extLst>
                <a:ext uri="{FF2B5EF4-FFF2-40B4-BE49-F238E27FC236}">
                  <a16:creationId xmlns:a16="http://schemas.microsoft.com/office/drawing/2014/main" id="{322C98A7-E0E4-4C37-9521-520E383CFF90}"/>
                </a:ext>
              </a:extLst>
            </p:cNvPr>
            <p:cNvSpPr>
              <a:spLocks/>
            </p:cNvSpPr>
            <p:nvPr/>
          </p:nvSpPr>
          <p:spPr bwMode="auto">
            <a:xfrm>
              <a:off x="1304925" y="4008438"/>
              <a:ext cx="1851025" cy="1724025"/>
            </a:xfrm>
            <a:custGeom>
              <a:avLst/>
              <a:gdLst>
                <a:gd name="T0" fmla="*/ 668 w 668"/>
                <a:gd name="T1" fmla="*/ 623 h 623"/>
                <a:gd name="T2" fmla="*/ 0 w 668"/>
                <a:gd name="T3" fmla="*/ 623 h 623"/>
                <a:gd name="T4" fmla="*/ 0 w 668"/>
                <a:gd name="T5" fmla="*/ 20 h 623"/>
                <a:gd name="T6" fmla="*/ 20 w 668"/>
                <a:gd name="T7" fmla="*/ 0 h 623"/>
                <a:gd name="T8" fmla="*/ 648 w 668"/>
                <a:gd name="T9" fmla="*/ 0 h 623"/>
                <a:gd name="T10" fmla="*/ 668 w 668"/>
                <a:gd name="T11" fmla="*/ 20 h 623"/>
                <a:gd name="T12" fmla="*/ 668 w 668"/>
                <a:gd name="T13" fmla="*/ 623 h 623"/>
              </a:gdLst>
              <a:ahLst/>
              <a:cxnLst>
                <a:cxn ang="0">
                  <a:pos x="T0" y="T1"/>
                </a:cxn>
                <a:cxn ang="0">
                  <a:pos x="T2" y="T3"/>
                </a:cxn>
                <a:cxn ang="0">
                  <a:pos x="T4" y="T5"/>
                </a:cxn>
                <a:cxn ang="0">
                  <a:pos x="T6" y="T7"/>
                </a:cxn>
                <a:cxn ang="0">
                  <a:pos x="T8" y="T9"/>
                </a:cxn>
                <a:cxn ang="0">
                  <a:pos x="T10" y="T11"/>
                </a:cxn>
                <a:cxn ang="0">
                  <a:pos x="T12" y="T13"/>
                </a:cxn>
              </a:cxnLst>
              <a:rect l="0" t="0" r="r" b="b"/>
              <a:pathLst>
                <a:path w="668" h="623">
                  <a:moveTo>
                    <a:pt x="668" y="623"/>
                  </a:moveTo>
                  <a:cubicBezTo>
                    <a:pt x="0" y="623"/>
                    <a:pt x="0" y="623"/>
                    <a:pt x="0" y="623"/>
                  </a:cubicBezTo>
                  <a:cubicBezTo>
                    <a:pt x="0" y="20"/>
                    <a:pt x="0" y="20"/>
                    <a:pt x="0" y="20"/>
                  </a:cubicBezTo>
                  <a:cubicBezTo>
                    <a:pt x="0" y="9"/>
                    <a:pt x="9" y="0"/>
                    <a:pt x="20" y="0"/>
                  </a:cubicBezTo>
                  <a:cubicBezTo>
                    <a:pt x="648" y="0"/>
                    <a:pt x="648" y="0"/>
                    <a:pt x="648" y="0"/>
                  </a:cubicBezTo>
                  <a:cubicBezTo>
                    <a:pt x="660" y="0"/>
                    <a:pt x="668" y="9"/>
                    <a:pt x="668" y="20"/>
                  </a:cubicBezTo>
                  <a:lnTo>
                    <a:pt x="668" y="623"/>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0" name="Rectangle 25">
              <a:extLst>
                <a:ext uri="{FF2B5EF4-FFF2-40B4-BE49-F238E27FC236}">
                  <a16:creationId xmlns:a16="http://schemas.microsoft.com/office/drawing/2014/main" id="{9867A07D-C554-4ECB-90B9-7923BAA3A6D2}"/>
                </a:ext>
              </a:extLst>
            </p:cNvPr>
            <p:cNvSpPr>
              <a:spLocks noChangeArrowheads="1"/>
            </p:cNvSpPr>
            <p:nvPr/>
          </p:nvSpPr>
          <p:spPr bwMode="auto">
            <a:xfrm>
              <a:off x="145415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1" name="Rectangle 26">
              <a:extLst>
                <a:ext uri="{FF2B5EF4-FFF2-40B4-BE49-F238E27FC236}">
                  <a16:creationId xmlns:a16="http://schemas.microsoft.com/office/drawing/2014/main" id="{BE2B84B2-AF4B-47AC-B9F4-B3AA0E937478}"/>
                </a:ext>
              </a:extLst>
            </p:cNvPr>
            <p:cNvSpPr>
              <a:spLocks noChangeArrowheads="1"/>
            </p:cNvSpPr>
            <p:nvPr/>
          </p:nvSpPr>
          <p:spPr bwMode="auto">
            <a:xfrm>
              <a:off x="173672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2" name="Rectangle 27">
              <a:extLst>
                <a:ext uri="{FF2B5EF4-FFF2-40B4-BE49-F238E27FC236}">
                  <a16:creationId xmlns:a16="http://schemas.microsoft.com/office/drawing/2014/main" id="{07FB9EA6-B7E4-4672-AD52-CC2F08567DA4}"/>
                </a:ext>
              </a:extLst>
            </p:cNvPr>
            <p:cNvSpPr>
              <a:spLocks noChangeArrowheads="1"/>
            </p:cNvSpPr>
            <p:nvPr/>
          </p:nvSpPr>
          <p:spPr bwMode="auto">
            <a:xfrm>
              <a:off x="201930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3" name="Rectangle 28">
              <a:extLst>
                <a:ext uri="{FF2B5EF4-FFF2-40B4-BE49-F238E27FC236}">
                  <a16:creationId xmlns:a16="http://schemas.microsoft.com/office/drawing/2014/main" id="{1176F91D-5831-44AD-B471-5FE143FB00BF}"/>
                </a:ext>
              </a:extLst>
            </p:cNvPr>
            <p:cNvSpPr>
              <a:spLocks noChangeArrowheads="1"/>
            </p:cNvSpPr>
            <p:nvPr/>
          </p:nvSpPr>
          <p:spPr bwMode="auto">
            <a:xfrm>
              <a:off x="230187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4" name="Rectangle 29">
              <a:extLst>
                <a:ext uri="{FF2B5EF4-FFF2-40B4-BE49-F238E27FC236}">
                  <a16:creationId xmlns:a16="http://schemas.microsoft.com/office/drawing/2014/main" id="{EC1E8597-AFE1-4242-AD4F-39D442187F77}"/>
                </a:ext>
              </a:extLst>
            </p:cNvPr>
            <p:cNvSpPr>
              <a:spLocks noChangeArrowheads="1"/>
            </p:cNvSpPr>
            <p:nvPr/>
          </p:nvSpPr>
          <p:spPr bwMode="auto">
            <a:xfrm>
              <a:off x="258445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5" name="Rectangle 30">
              <a:extLst>
                <a:ext uri="{FF2B5EF4-FFF2-40B4-BE49-F238E27FC236}">
                  <a16:creationId xmlns:a16="http://schemas.microsoft.com/office/drawing/2014/main" id="{CECE689A-379B-4790-BC47-AEC83486CFFE}"/>
                </a:ext>
              </a:extLst>
            </p:cNvPr>
            <p:cNvSpPr>
              <a:spLocks noChangeArrowheads="1"/>
            </p:cNvSpPr>
            <p:nvPr/>
          </p:nvSpPr>
          <p:spPr bwMode="auto">
            <a:xfrm>
              <a:off x="286702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6" name="Rectangle 31">
              <a:extLst>
                <a:ext uri="{FF2B5EF4-FFF2-40B4-BE49-F238E27FC236}">
                  <a16:creationId xmlns:a16="http://schemas.microsoft.com/office/drawing/2014/main" id="{547B0E14-FFAA-4299-B3AA-A407DD325091}"/>
                </a:ext>
              </a:extLst>
            </p:cNvPr>
            <p:cNvSpPr>
              <a:spLocks noChangeArrowheads="1"/>
            </p:cNvSpPr>
            <p:nvPr/>
          </p:nvSpPr>
          <p:spPr bwMode="auto">
            <a:xfrm>
              <a:off x="393700" y="5729288"/>
              <a:ext cx="11776075" cy="352425"/>
            </a:xfrm>
            <a:prstGeom prst="rect">
              <a:avLst/>
            </a:prstGeom>
            <a:solidFill>
              <a:srgbClr val="9A9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7" name="Rectangle 32">
              <a:extLst>
                <a:ext uri="{FF2B5EF4-FFF2-40B4-BE49-F238E27FC236}">
                  <a16:creationId xmlns:a16="http://schemas.microsoft.com/office/drawing/2014/main" id="{907F9A71-4458-464A-8299-21592A01D625}"/>
                </a:ext>
              </a:extLst>
            </p:cNvPr>
            <p:cNvSpPr>
              <a:spLocks noChangeArrowheads="1"/>
            </p:cNvSpPr>
            <p:nvPr/>
          </p:nvSpPr>
          <p:spPr bwMode="auto">
            <a:xfrm>
              <a:off x="393700" y="5729288"/>
              <a:ext cx="11776075" cy="352425"/>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8" name="Freeform 33">
              <a:extLst>
                <a:ext uri="{FF2B5EF4-FFF2-40B4-BE49-F238E27FC236}">
                  <a16:creationId xmlns:a16="http://schemas.microsoft.com/office/drawing/2014/main" id="{C7F61230-E1C1-402F-837D-B655A46FF9D9}"/>
                </a:ext>
              </a:extLst>
            </p:cNvPr>
            <p:cNvSpPr>
              <a:spLocks/>
            </p:cNvSpPr>
            <p:nvPr/>
          </p:nvSpPr>
          <p:spPr bwMode="auto">
            <a:xfrm>
              <a:off x="6956425" y="3425826"/>
              <a:ext cx="1711325" cy="2276475"/>
            </a:xfrm>
            <a:custGeom>
              <a:avLst/>
              <a:gdLst>
                <a:gd name="T0" fmla="*/ 573 w 618"/>
                <a:gd name="T1" fmla="*/ 822 h 822"/>
                <a:gd name="T2" fmla="*/ 44 w 618"/>
                <a:gd name="T3" fmla="*/ 822 h 822"/>
                <a:gd name="T4" fmla="*/ 0 w 618"/>
                <a:gd name="T5" fmla="*/ 777 h 822"/>
                <a:gd name="T6" fmla="*/ 0 w 618"/>
                <a:gd name="T7" fmla="*/ 44 h 822"/>
                <a:gd name="T8" fmla="*/ 44 w 618"/>
                <a:gd name="T9" fmla="*/ 0 h 822"/>
                <a:gd name="T10" fmla="*/ 573 w 618"/>
                <a:gd name="T11" fmla="*/ 0 h 822"/>
                <a:gd name="T12" fmla="*/ 618 w 618"/>
                <a:gd name="T13" fmla="*/ 44 h 822"/>
                <a:gd name="T14" fmla="*/ 618 w 618"/>
                <a:gd name="T15" fmla="*/ 777 h 822"/>
                <a:gd name="T16" fmla="*/ 573 w 618"/>
                <a:gd name="T17"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822">
                  <a:moveTo>
                    <a:pt x="573" y="822"/>
                  </a:moveTo>
                  <a:cubicBezTo>
                    <a:pt x="44" y="822"/>
                    <a:pt x="44" y="822"/>
                    <a:pt x="44" y="822"/>
                  </a:cubicBezTo>
                  <a:cubicBezTo>
                    <a:pt x="20" y="822"/>
                    <a:pt x="0" y="802"/>
                    <a:pt x="0" y="777"/>
                  </a:cubicBezTo>
                  <a:cubicBezTo>
                    <a:pt x="0" y="44"/>
                    <a:pt x="0" y="44"/>
                    <a:pt x="0" y="44"/>
                  </a:cubicBezTo>
                  <a:cubicBezTo>
                    <a:pt x="0" y="20"/>
                    <a:pt x="20" y="0"/>
                    <a:pt x="44" y="0"/>
                  </a:cubicBezTo>
                  <a:cubicBezTo>
                    <a:pt x="573" y="0"/>
                    <a:pt x="573" y="0"/>
                    <a:pt x="573" y="0"/>
                  </a:cubicBezTo>
                  <a:cubicBezTo>
                    <a:pt x="598" y="0"/>
                    <a:pt x="618" y="20"/>
                    <a:pt x="618" y="44"/>
                  </a:cubicBezTo>
                  <a:cubicBezTo>
                    <a:pt x="618" y="777"/>
                    <a:pt x="618" y="777"/>
                    <a:pt x="618" y="777"/>
                  </a:cubicBezTo>
                  <a:cubicBezTo>
                    <a:pt x="618" y="802"/>
                    <a:pt x="598" y="822"/>
                    <a:pt x="573" y="822"/>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99" name="Freeform 34">
              <a:extLst>
                <a:ext uri="{FF2B5EF4-FFF2-40B4-BE49-F238E27FC236}">
                  <a16:creationId xmlns:a16="http://schemas.microsoft.com/office/drawing/2014/main" id="{B2EFA1F3-4BA4-4A0C-A675-1F92BCF6CC86}"/>
                </a:ext>
              </a:extLst>
            </p:cNvPr>
            <p:cNvSpPr>
              <a:spLocks/>
            </p:cNvSpPr>
            <p:nvPr/>
          </p:nvSpPr>
          <p:spPr bwMode="auto">
            <a:xfrm>
              <a:off x="7075488" y="3584576"/>
              <a:ext cx="1473200" cy="1960563"/>
            </a:xfrm>
            <a:custGeom>
              <a:avLst/>
              <a:gdLst>
                <a:gd name="T0" fmla="*/ 526 w 532"/>
                <a:gd name="T1" fmla="*/ 708 h 708"/>
                <a:gd name="T2" fmla="*/ 6 w 532"/>
                <a:gd name="T3" fmla="*/ 708 h 708"/>
                <a:gd name="T4" fmla="*/ 0 w 532"/>
                <a:gd name="T5" fmla="*/ 702 h 708"/>
                <a:gd name="T6" fmla="*/ 0 w 532"/>
                <a:gd name="T7" fmla="*/ 6 h 708"/>
                <a:gd name="T8" fmla="*/ 6 w 532"/>
                <a:gd name="T9" fmla="*/ 0 h 708"/>
                <a:gd name="T10" fmla="*/ 526 w 532"/>
                <a:gd name="T11" fmla="*/ 0 h 708"/>
                <a:gd name="T12" fmla="*/ 532 w 532"/>
                <a:gd name="T13" fmla="*/ 6 h 708"/>
                <a:gd name="T14" fmla="*/ 532 w 532"/>
                <a:gd name="T15" fmla="*/ 702 h 708"/>
                <a:gd name="T16" fmla="*/ 526 w 532"/>
                <a:gd name="T1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708">
                  <a:moveTo>
                    <a:pt x="526" y="708"/>
                  </a:moveTo>
                  <a:cubicBezTo>
                    <a:pt x="6" y="708"/>
                    <a:pt x="6" y="708"/>
                    <a:pt x="6" y="708"/>
                  </a:cubicBezTo>
                  <a:cubicBezTo>
                    <a:pt x="2" y="708"/>
                    <a:pt x="0" y="705"/>
                    <a:pt x="0" y="702"/>
                  </a:cubicBezTo>
                  <a:cubicBezTo>
                    <a:pt x="0" y="6"/>
                    <a:pt x="0" y="6"/>
                    <a:pt x="0" y="6"/>
                  </a:cubicBezTo>
                  <a:cubicBezTo>
                    <a:pt x="0" y="2"/>
                    <a:pt x="2" y="0"/>
                    <a:pt x="6" y="0"/>
                  </a:cubicBezTo>
                  <a:cubicBezTo>
                    <a:pt x="526" y="0"/>
                    <a:pt x="526" y="0"/>
                    <a:pt x="526" y="0"/>
                  </a:cubicBezTo>
                  <a:cubicBezTo>
                    <a:pt x="529" y="0"/>
                    <a:pt x="532" y="2"/>
                    <a:pt x="532" y="6"/>
                  </a:cubicBezTo>
                  <a:cubicBezTo>
                    <a:pt x="532" y="702"/>
                    <a:pt x="532" y="702"/>
                    <a:pt x="532" y="702"/>
                  </a:cubicBezTo>
                  <a:cubicBezTo>
                    <a:pt x="532" y="705"/>
                    <a:pt x="529" y="708"/>
                    <a:pt x="526" y="7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0" name="Freeform 35">
              <a:extLst>
                <a:ext uri="{FF2B5EF4-FFF2-40B4-BE49-F238E27FC236}">
                  <a16:creationId xmlns:a16="http://schemas.microsoft.com/office/drawing/2014/main" id="{56849AFC-4C53-4D50-AEB7-5F6EE39C4464}"/>
                </a:ext>
              </a:extLst>
            </p:cNvPr>
            <p:cNvSpPr>
              <a:spLocks/>
            </p:cNvSpPr>
            <p:nvPr/>
          </p:nvSpPr>
          <p:spPr bwMode="auto">
            <a:xfrm>
              <a:off x="6956425" y="3425826"/>
              <a:ext cx="1711325" cy="2276475"/>
            </a:xfrm>
            <a:custGeom>
              <a:avLst/>
              <a:gdLst>
                <a:gd name="T0" fmla="*/ 573 w 618"/>
                <a:gd name="T1" fmla="*/ 822 h 822"/>
                <a:gd name="T2" fmla="*/ 44 w 618"/>
                <a:gd name="T3" fmla="*/ 822 h 822"/>
                <a:gd name="T4" fmla="*/ 0 w 618"/>
                <a:gd name="T5" fmla="*/ 777 h 822"/>
                <a:gd name="T6" fmla="*/ 0 w 618"/>
                <a:gd name="T7" fmla="*/ 44 h 822"/>
                <a:gd name="T8" fmla="*/ 44 w 618"/>
                <a:gd name="T9" fmla="*/ 0 h 822"/>
                <a:gd name="T10" fmla="*/ 573 w 618"/>
                <a:gd name="T11" fmla="*/ 0 h 822"/>
                <a:gd name="T12" fmla="*/ 618 w 618"/>
                <a:gd name="T13" fmla="*/ 44 h 822"/>
                <a:gd name="T14" fmla="*/ 618 w 618"/>
                <a:gd name="T15" fmla="*/ 777 h 822"/>
                <a:gd name="T16" fmla="*/ 573 w 618"/>
                <a:gd name="T17"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822">
                  <a:moveTo>
                    <a:pt x="573" y="822"/>
                  </a:moveTo>
                  <a:cubicBezTo>
                    <a:pt x="44" y="822"/>
                    <a:pt x="44" y="822"/>
                    <a:pt x="44" y="822"/>
                  </a:cubicBezTo>
                  <a:cubicBezTo>
                    <a:pt x="20" y="822"/>
                    <a:pt x="0" y="802"/>
                    <a:pt x="0" y="777"/>
                  </a:cubicBezTo>
                  <a:cubicBezTo>
                    <a:pt x="0" y="44"/>
                    <a:pt x="0" y="44"/>
                    <a:pt x="0" y="44"/>
                  </a:cubicBezTo>
                  <a:cubicBezTo>
                    <a:pt x="0" y="20"/>
                    <a:pt x="20" y="0"/>
                    <a:pt x="44" y="0"/>
                  </a:cubicBezTo>
                  <a:cubicBezTo>
                    <a:pt x="573" y="0"/>
                    <a:pt x="573" y="0"/>
                    <a:pt x="573" y="0"/>
                  </a:cubicBezTo>
                  <a:cubicBezTo>
                    <a:pt x="598" y="0"/>
                    <a:pt x="618" y="20"/>
                    <a:pt x="618" y="44"/>
                  </a:cubicBezTo>
                  <a:cubicBezTo>
                    <a:pt x="618" y="777"/>
                    <a:pt x="618" y="777"/>
                    <a:pt x="618" y="777"/>
                  </a:cubicBezTo>
                  <a:cubicBezTo>
                    <a:pt x="618" y="802"/>
                    <a:pt x="598" y="822"/>
                    <a:pt x="573" y="822"/>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1" name="Freeform 36">
              <a:extLst>
                <a:ext uri="{FF2B5EF4-FFF2-40B4-BE49-F238E27FC236}">
                  <a16:creationId xmlns:a16="http://schemas.microsoft.com/office/drawing/2014/main" id="{582E30D4-197F-4B13-89F5-E7BD3699B242}"/>
                </a:ext>
              </a:extLst>
            </p:cNvPr>
            <p:cNvSpPr>
              <a:spLocks/>
            </p:cNvSpPr>
            <p:nvPr/>
          </p:nvSpPr>
          <p:spPr bwMode="auto">
            <a:xfrm>
              <a:off x="7426325" y="3190876"/>
              <a:ext cx="771525" cy="439738"/>
            </a:xfrm>
            <a:custGeom>
              <a:avLst/>
              <a:gdLst>
                <a:gd name="T0" fmla="*/ 255 w 278"/>
                <a:gd name="T1" fmla="*/ 68 h 159"/>
                <a:gd name="T2" fmla="*/ 194 w 278"/>
                <a:gd name="T3" fmla="*/ 68 h 159"/>
                <a:gd name="T4" fmla="*/ 196 w 278"/>
                <a:gd name="T5" fmla="*/ 57 h 159"/>
                <a:gd name="T6" fmla="*/ 139 w 278"/>
                <a:gd name="T7" fmla="*/ 0 h 159"/>
                <a:gd name="T8" fmla="*/ 82 w 278"/>
                <a:gd name="T9" fmla="*/ 57 h 159"/>
                <a:gd name="T10" fmla="*/ 83 w 278"/>
                <a:gd name="T11" fmla="*/ 68 h 159"/>
                <a:gd name="T12" fmla="*/ 23 w 278"/>
                <a:gd name="T13" fmla="*/ 68 h 159"/>
                <a:gd name="T14" fmla="*/ 0 w 278"/>
                <a:gd name="T15" fmla="*/ 90 h 159"/>
                <a:gd name="T16" fmla="*/ 0 w 278"/>
                <a:gd name="T17" fmla="*/ 136 h 159"/>
                <a:gd name="T18" fmla="*/ 23 w 278"/>
                <a:gd name="T19" fmla="*/ 159 h 159"/>
                <a:gd name="T20" fmla="*/ 255 w 278"/>
                <a:gd name="T21" fmla="*/ 159 h 159"/>
                <a:gd name="T22" fmla="*/ 278 w 278"/>
                <a:gd name="T23" fmla="*/ 136 h 159"/>
                <a:gd name="T24" fmla="*/ 278 w 278"/>
                <a:gd name="T25" fmla="*/ 90 h 159"/>
                <a:gd name="T26" fmla="*/ 255 w 278"/>
                <a:gd name="T27" fmla="*/ 6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159">
                  <a:moveTo>
                    <a:pt x="255" y="68"/>
                  </a:moveTo>
                  <a:cubicBezTo>
                    <a:pt x="194" y="68"/>
                    <a:pt x="194" y="68"/>
                    <a:pt x="194" y="68"/>
                  </a:cubicBezTo>
                  <a:cubicBezTo>
                    <a:pt x="195" y="64"/>
                    <a:pt x="196" y="60"/>
                    <a:pt x="196" y="57"/>
                  </a:cubicBezTo>
                  <a:cubicBezTo>
                    <a:pt x="196" y="25"/>
                    <a:pt x="170" y="0"/>
                    <a:pt x="139" y="0"/>
                  </a:cubicBezTo>
                  <a:cubicBezTo>
                    <a:pt x="108" y="0"/>
                    <a:pt x="82" y="25"/>
                    <a:pt x="82" y="57"/>
                  </a:cubicBezTo>
                  <a:cubicBezTo>
                    <a:pt x="82" y="60"/>
                    <a:pt x="83" y="64"/>
                    <a:pt x="83" y="68"/>
                  </a:cubicBezTo>
                  <a:cubicBezTo>
                    <a:pt x="23" y="68"/>
                    <a:pt x="23" y="68"/>
                    <a:pt x="23" y="68"/>
                  </a:cubicBezTo>
                  <a:cubicBezTo>
                    <a:pt x="10" y="68"/>
                    <a:pt x="0" y="78"/>
                    <a:pt x="0" y="90"/>
                  </a:cubicBezTo>
                  <a:cubicBezTo>
                    <a:pt x="0" y="136"/>
                    <a:pt x="0" y="136"/>
                    <a:pt x="0" y="136"/>
                  </a:cubicBezTo>
                  <a:cubicBezTo>
                    <a:pt x="0" y="148"/>
                    <a:pt x="10" y="159"/>
                    <a:pt x="23" y="159"/>
                  </a:cubicBezTo>
                  <a:cubicBezTo>
                    <a:pt x="255" y="159"/>
                    <a:pt x="255" y="159"/>
                    <a:pt x="255" y="159"/>
                  </a:cubicBezTo>
                  <a:cubicBezTo>
                    <a:pt x="268" y="159"/>
                    <a:pt x="278" y="148"/>
                    <a:pt x="278" y="136"/>
                  </a:cubicBezTo>
                  <a:cubicBezTo>
                    <a:pt x="278" y="90"/>
                    <a:pt x="278" y="90"/>
                    <a:pt x="278" y="90"/>
                  </a:cubicBezTo>
                  <a:cubicBezTo>
                    <a:pt x="278" y="78"/>
                    <a:pt x="268" y="68"/>
                    <a:pt x="255" y="68"/>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2" name="Freeform 37">
              <a:extLst>
                <a:ext uri="{FF2B5EF4-FFF2-40B4-BE49-F238E27FC236}">
                  <a16:creationId xmlns:a16="http://schemas.microsoft.com/office/drawing/2014/main" id="{A5C86F3F-386D-4436-A521-B87121CC4E26}"/>
                </a:ext>
              </a:extLst>
            </p:cNvPr>
            <p:cNvSpPr>
              <a:spLocks/>
            </p:cNvSpPr>
            <p:nvPr/>
          </p:nvSpPr>
          <p:spPr bwMode="auto">
            <a:xfrm>
              <a:off x="7426325" y="3536951"/>
              <a:ext cx="754063" cy="77788"/>
            </a:xfrm>
            <a:custGeom>
              <a:avLst/>
              <a:gdLst>
                <a:gd name="T0" fmla="*/ 264 w 272"/>
                <a:gd name="T1" fmla="*/ 28 h 28"/>
                <a:gd name="T2" fmla="*/ 8 w 272"/>
                <a:gd name="T3" fmla="*/ 28 h 28"/>
                <a:gd name="T4" fmla="*/ 0 w 272"/>
                <a:gd name="T5" fmla="*/ 20 h 28"/>
                <a:gd name="T6" fmla="*/ 0 w 272"/>
                <a:gd name="T7" fmla="*/ 7 h 28"/>
                <a:gd name="T8" fmla="*/ 8 w 272"/>
                <a:gd name="T9" fmla="*/ 0 h 28"/>
                <a:gd name="T10" fmla="*/ 264 w 272"/>
                <a:gd name="T11" fmla="*/ 0 h 28"/>
                <a:gd name="T12" fmla="*/ 272 w 272"/>
                <a:gd name="T13" fmla="*/ 7 h 28"/>
                <a:gd name="T14" fmla="*/ 272 w 272"/>
                <a:gd name="T15" fmla="*/ 20 h 28"/>
                <a:gd name="T16" fmla="*/ 264 w 27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8">
                  <a:moveTo>
                    <a:pt x="264" y="28"/>
                  </a:moveTo>
                  <a:cubicBezTo>
                    <a:pt x="8" y="28"/>
                    <a:pt x="8" y="28"/>
                    <a:pt x="8" y="28"/>
                  </a:cubicBezTo>
                  <a:cubicBezTo>
                    <a:pt x="3" y="28"/>
                    <a:pt x="0" y="24"/>
                    <a:pt x="0" y="20"/>
                  </a:cubicBezTo>
                  <a:cubicBezTo>
                    <a:pt x="0" y="7"/>
                    <a:pt x="0" y="7"/>
                    <a:pt x="0" y="7"/>
                  </a:cubicBezTo>
                  <a:cubicBezTo>
                    <a:pt x="0" y="3"/>
                    <a:pt x="3" y="0"/>
                    <a:pt x="8" y="0"/>
                  </a:cubicBezTo>
                  <a:cubicBezTo>
                    <a:pt x="264" y="0"/>
                    <a:pt x="264" y="0"/>
                    <a:pt x="264" y="0"/>
                  </a:cubicBezTo>
                  <a:cubicBezTo>
                    <a:pt x="269" y="0"/>
                    <a:pt x="272" y="3"/>
                    <a:pt x="272" y="7"/>
                  </a:cubicBezTo>
                  <a:cubicBezTo>
                    <a:pt x="272" y="20"/>
                    <a:pt x="272" y="20"/>
                    <a:pt x="272" y="20"/>
                  </a:cubicBezTo>
                  <a:cubicBezTo>
                    <a:pt x="272" y="24"/>
                    <a:pt x="269" y="28"/>
                    <a:pt x="264" y="28"/>
                  </a:cubicBezTo>
                  <a:close/>
                </a:path>
              </a:pathLst>
            </a:custGeom>
            <a:solidFill>
              <a:srgbClr val="AAA4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3" name="Freeform 38">
              <a:extLst>
                <a:ext uri="{FF2B5EF4-FFF2-40B4-BE49-F238E27FC236}">
                  <a16:creationId xmlns:a16="http://schemas.microsoft.com/office/drawing/2014/main" id="{41874697-01F2-4AF4-9628-C17C99617B3C}"/>
                </a:ext>
              </a:extLst>
            </p:cNvPr>
            <p:cNvSpPr>
              <a:spLocks/>
            </p:cNvSpPr>
            <p:nvPr/>
          </p:nvSpPr>
          <p:spPr bwMode="auto">
            <a:xfrm>
              <a:off x="7426325" y="3190876"/>
              <a:ext cx="771525" cy="439738"/>
            </a:xfrm>
            <a:custGeom>
              <a:avLst/>
              <a:gdLst>
                <a:gd name="T0" fmla="*/ 255 w 278"/>
                <a:gd name="T1" fmla="*/ 68 h 159"/>
                <a:gd name="T2" fmla="*/ 194 w 278"/>
                <a:gd name="T3" fmla="*/ 68 h 159"/>
                <a:gd name="T4" fmla="*/ 196 w 278"/>
                <a:gd name="T5" fmla="*/ 57 h 159"/>
                <a:gd name="T6" fmla="*/ 139 w 278"/>
                <a:gd name="T7" fmla="*/ 0 h 159"/>
                <a:gd name="T8" fmla="*/ 82 w 278"/>
                <a:gd name="T9" fmla="*/ 57 h 159"/>
                <a:gd name="T10" fmla="*/ 83 w 278"/>
                <a:gd name="T11" fmla="*/ 68 h 159"/>
                <a:gd name="T12" fmla="*/ 23 w 278"/>
                <a:gd name="T13" fmla="*/ 68 h 159"/>
                <a:gd name="T14" fmla="*/ 0 w 278"/>
                <a:gd name="T15" fmla="*/ 90 h 159"/>
                <a:gd name="T16" fmla="*/ 0 w 278"/>
                <a:gd name="T17" fmla="*/ 136 h 159"/>
                <a:gd name="T18" fmla="*/ 23 w 278"/>
                <a:gd name="T19" fmla="*/ 159 h 159"/>
                <a:gd name="T20" fmla="*/ 255 w 278"/>
                <a:gd name="T21" fmla="*/ 159 h 159"/>
                <a:gd name="T22" fmla="*/ 278 w 278"/>
                <a:gd name="T23" fmla="*/ 136 h 159"/>
                <a:gd name="T24" fmla="*/ 278 w 278"/>
                <a:gd name="T25" fmla="*/ 90 h 159"/>
                <a:gd name="T26" fmla="*/ 255 w 278"/>
                <a:gd name="T27" fmla="*/ 6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159">
                  <a:moveTo>
                    <a:pt x="255" y="68"/>
                  </a:moveTo>
                  <a:cubicBezTo>
                    <a:pt x="194" y="68"/>
                    <a:pt x="194" y="68"/>
                    <a:pt x="194" y="68"/>
                  </a:cubicBezTo>
                  <a:cubicBezTo>
                    <a:pt x="195" y="64"/>
                    <a:pt x="196" y="60"/>
                    <a:pt x="196" y="57"/>
                  </a:cubicBezTo>
                  <a:cubicBezTo>
                    <a:pt x="196" y="25"/>
                    <a:pt x="170" y="0"/>
                    <a:pt x="139" y="0"/>
                  </a:cubicBezTo>
                  <a:cubicBezTo>
                    <a:pt x="108" y="0"/>
                    <a:pt x="82" y="25"/>
                    <a:pt x="82" y="57"/>
                  </a:cubicBezTo>
                  <a:cubicBezTo>
                    <a:pt x="82" y="60"/>
                    <a:pt x="83" y="64"/>
                    <a:pt x="83" y="68"/>
                  </a:cubicBezTo>
                  <a:cubicBezTo>
                    <a:pt x="23" y="68"/>
                    <a:pt x="23" y="68"/>
                    <a:pt x="23" y="68"/>
                  </a:cubicBezTo>
                  <a:cubicBezTo>
                    <a:pt x="10" y="68"/>
                    <a:pt x="0" y="78"/>
                    <a:pt x="0" y="90"/>
                  </a:cubicBezTo>
                  <a:cubicBezTo>
                    <a:pt x="0" y="136"/>
                    <a:pt x="0" y="136"/>
                    <a:pt x="0" y="136"/>
                  </a:cubicBezTo>
                  <a:cubicBezTo>
                    <a:pt x="0" y="148"/>
                    <a:pt x="10" y="159"/>
                    <a:pt x="23" y="159"/>
                  </a:cubicBezTo>
                  <a:cubicBezTo>
                    <a:pt x="255" y="159"/>
                    <a:pt x="255" y="159"/>
                    <a:pt x="255" y="159"/>
                  </a:cubicBezTo>
                  <a:cubicBezTo>
                    <a:pt x="268" y="159"/>
                    <a:pt x="278" y="148"/>
                    <a:pt x="278" y="136"/>
                  </a:cubicBezTo>
                  <a:cubicBezTo>
                    <a:pt x="278" y="90"/>
                    <a:pt x="278" y="90"/>
                    <a:pt x="278" y="90"/>
                  </a:cubicBezTo>
                  <a:cubicBezTo>
                    <a:pt x="278" y="78"/>
                    <a:pt x="268" y="68"/>
                    <a:pt x="255" y="68"/>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4" name="Oval 39">
              <a:extLst>
                <a:ext uri="{FF2B5EF4-FFF2-40B4-BE49-F238E27FC236}">
                  <a16:creationId xmlns:a16="http://schemas.microsoft.com/office/drawing/2014/main" id="{6828CCA6-89CD-4318-9DF8-71D8BD4D2D3C}"/>
                </a:ext>
              </a:extLst>
            </p:cNvPr>
            <p:cNvSpPr>
              <a:spLocks noChangeArrowheads="1"/>
            </p:cNvSpPr>
            <p:nvPr/>
          </p:nvSpPr>
          <p:spPr bwMode="auto">
            <a:xfrm>
              <a:off x="7740650" y="3348038"/>
              <a:ext cx="141288" cy="107950"/>
            </a:xfrm>
            <a:prstGeom prst="ellipse">
              <a:avLst/>
            </a:prstGeom>
            <a:solidFill>
              <a:srgbClr val="E3E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5" name="Oval 40">
              <a:extLst>
                <a:ext uri="{FF2B5EF4-FFF2-40B4-BE49-F238E27FC236}">
                  <a16:creationId xmlns:a16="http://schemas.microsoft.com/office/drawing/2014/main" id="{C33BFA58-9446-40DD-AAF7-91E758CB8AAE}"/>
                </a:ext>
              </a:extLst>
            </p:cNvPr>
            <p:cNvSpPr>
              <a:spLocks noChangeArrowheads="1"/>
            </p:cNvSpPr>
            <p:nvPr/>
          </p:nvSpPr>
          <p:spPr bwMode="auto">
            <a:xfrm>
              <a:off x="7740650" y="3348038"/>
              <a:ext cx="141288" cy="107950"/>
            </a:xfrm>
            <a:prstGeom prst="ellipse">
              <a:avLst/>
            </a:pr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6" name="Freeform 41">
              <a:extLst>
                <a:ext uri="{FF2B5EF4-FFF2-40B4-BE49-F238E27FC236}">
                  <a16:creationId xmlns:a16="http://schemas.microsoft.com/office/drawing/2014/main" id="{B70243EE-5F44-448F-9F40-A88106C1F88F}"/>
                </a:ext>
              </a:extLst>
            </p:cNvPr>
            <p:cNvSpPr>
              <a:spLocks/>
            </p:cNvSpPr>
            <p:nvPr/>
          </p:nvSpPr>
          <p:spPr bwMode="auto">
            <a:xfrm>
              <a:off x="8164513" y="4625976"/>
              <a:ext cx="41275" cy="96838"/>
            </a:xfrm>
            <a:custGeom>
              <a:avLst/>
              <a:gdLst>
                <a:gd name="T0" fmla="*/ 7 w 15"/>
                <a:gd name="T1" fmla="*/ 34 h 35"/>
                <a:gd name="T2" fmla="*/ 6 w 15"/>
                <a:gd name="T3" fmla="*/ 32 h 35"/>
                <a:gd name="T4" fmla="*/ 6 w 15"/>
                <a:gd name="T5" fmla="*/ 31 h 35"/>
                <a:gd name="T6" fmla="*/ 5 w 15"/>
                <a:gd name="T7" fmla="*/ 31 h 35"/>
                <a:gd name="T8" fmla="*/ 3 w 15"/>
                <a:gd name="T9" fmla="*/ 30 h 35"/>
                <a:gd name="T10" fmla="*/ 2 w 15"/>
                <a:gd name="T11" fmla="*/ 28 h 35"/>
                <a:gd name="T12" fmla="*/ 1 w 15"/>
                <a:gd name="T13" fmla="*/ 27 h 35"/>
                <a:gd name="T14" fmla="*/ 0 w 15"/>
                <a:gd name="T15" fmla="*/ 25 h 35"/>
                <a:gd name="T16" fmla="*/ 1 w 15"/>
                <a:gd name="T17" fmla="*/ 20 h 35"/>
                <a:gd name="T18" fmla="*/ 0 w 15"/>
                <a:gd name="T19" fmla="*/ 19 h 35"/>
                <a:gd name="T20" fmla="*/ 3 w 15"/>
                <a:gd name="T21" fmla="*/ 11 h 35"/>
                <a:gd name="T22" fmla="*/ 3 w 15"/>
                <a:gd name="T23" fmla="*/ 8 h 35"/>
                <a:gd name="T24" fmla="*/ 4 w 15"/>
                <a:gd name="T25" fmla="*/ 7 h 35"/>
                <a:gd name="T26" fmla="*/ 5 w 15"/>
                <a:gd name="T27" fmla="*/ 5 h 35"/>
                <a:gd name="T28" fmla="*/ 7 w 15"/>
                <a:gd name="T29" fmla="*/ 2 h 35"/>
                <a:gd name="T30" fmla="*/ 10 w 15"/>
                <a:gd name="T31" fmla="*/ 1 h 35"/>
                <a:gd name="T32" fmla="*/ 12 w 15"/>
                <a:gd name="T33" fmla="*/ 0 h 35"/>
                <a:gd name="T34" fmla="*/ 14 w 15"/>
                <a:gd name="T35" fmla="*/ 2 h 35"/>
                <a:gd name="T36" fmla="*/ 14 w 15"/>
                <a:gd name="T37" fmla="*/ 19 h 35"/>
                <a:gd name="T38" fmla="*/ 11 w 15"/>
                <a:gd name="T39" fmla="*/ 27 h 35"/>
                <a:gd name="T40" fmla="*/ 11 w 15"/>
                <a:gd name="T41" fmla="*/ 32 h 35"/>
                <a:gd name="T42" fmla="*/ 9 w 15"/>
                <a:gd name="T43" fmla="*/ 34 h 35"/>
                <a:gd name="T44" fmla="*/ 7 w 15"/>
                <a:gd name="T4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5">
                  <a:moveTo>
                    <a:pt x="7" y="34"/>
                  </a:moveTo>
                  <a:cubicBezTo>
                    <a:pt x="6" y="34"/>
                    <a:pt x="7" y="32"/>
                    <a:pt x="6" y="32"/>
                  </a:cubicBezTo>
                  <a:cubicBezTo>
                    <a:pt x="6" y="31"/>
                    <a:pt x="6" y="31"/>
                    <a:pt x="6" y="31"/>
                  </a:cubicBezTo>
                  <a:cubicBezTo>
                    <a:pt x="5" y="31"/>
                    <a:pt x="5" y="31"/>
                    <a:pt x="5" y="31"/>
                  </a:cubicBezTo>
                  <a:cubicBezTo>
                    <a:pt x="5" y="30"/>
                    <a:pt x="4" y="30"/>
                    <a:pt x="3" y="30"/>
                  </a:cubicBezTo>
                  <a:cubicBezTo>
                    <a:pt x="3" y="29"/>
                    <a:pt x="3" y="29"/>
                    <a:pt x="2" y="28"/>
                  </a:cubicBezTo>
                  <a:cubicBezTo>
                    <a:pt x="2" y="28"/>
                    <a:pt x="2" y="27"/>
                    <a:pt x="1" y="27"/>
                  </a:cubicBezTo>
                  <a:cubicBezTo>
                    <a:pt x="0" y="25"/>
                    <a:pt x="0" y="25"/>
                    <a:pt x="0" y="25"/>
                  </a:cubicBezTo>
                  <a:cubicBezTo>
                    <a:pt x="0" y="24"/>
                    <a:pt x="1" y="22"/>
                    <a:pt x="1" y="20"/>
                  </a:cubicBezTo>
                  <a:cubicBezTo>
                    <a:pt x="1" y="20"/>
                    <a:pt x="1" y="19"/>
                    <a:pt x="0" y="19"/>
                  </a:cubicBezTo>
                  <a:cubicBezTo>
                    <a:pt x="0" y="16"/>
                    <a:pt x="1" y="13"/>
                    <a:pt x="3" y="11"/>
                  </a:cubicBezTo>
                  <a:cubicBezTo>
                    <a:pt x="3" y="10"/>
                    <a:pt x="2" y="9"/>
                    <a:pt x="3" y="8"/>
                  </a:cubicBezTo>
                  <a:cubicBezTo>
                    <a:pt x="4" y="7"/>
                    <a:pt x="4" y="7"/>
                    <a:pt x="4" y="7"/>
                  </a:cubicBezTo>
                  <a:cubicBezTo>
                    <a:pt x="5" y="7"/>
                    <a:pt x="5" y="6"/>
                    <a:pt x="5" y="5"/>
                  </a:cubicBezTo>
                  <a:cubicBezTo>
                    <a:pt x="5" y="4"/>
                    <a:pt x="7" y="3"/>
                    <a:pt x="7" y="2"/>
                  </a:cubicBezTo>
                  <a:cubicBezTo>
                    <a:pt x="8" y="2"/>
                    <a:pt x="9" y="1"/>
                    <a:pt x="10" y="1"/>
                  </a:cubicBezTo>
                  <a:cubicBezTo>
                    <a:pt x="10" y="1"/>
                    <a:pt x="11" y="0"/>
                    <a:pt x="12" y="0"/>
                  </a:cubicBezTo>
                  <a:cubicBezTo>
                    <a:pt x="13" y="1"/>
                    <a:pt x="13" y="1"/>
                    <a:pt x="14" y="2"/>
                  </a:cubicBezTo>
                  <a:cubicBezTo>
                    <a:pt x="15" y="7"/>
                    <a:pt x="14" y="13"/>
                    <a:pt x="14" y="19"/>
                  </a:cubicBezTo>
                  <a:cubicBezTo>
                    <a:pt x="12" y="21"/>
                    <a:pt x="13" y="25"/>
                    <a:pt x="11" y="27"/>
                  </a:cubicBezTo>
                  <a:cubicBezTo>
                    <a:pt x="11" y="29"/>
                    <a:pt x="11" y="30"/>
                    <a:pt x="11" y="32"/>
                  </a:cubicBezTo>
                  <a:cubicBezTo>
                    <a:pt x="11" y="33"/>
                    <a:pt x="10" y="34"/>
                    <a:pt x="9" y="34"/>
                  </a:cubicBezTo>
                  <a:cubicBezTo>
                    <a:pt x="9" y="34"/>
                    <a:pt x="8" y="35"/>
                    <a:pt x="7" y="34"/>
                  </a:cubicBezTo>
                  <a:close/>
                </a:path>
              </a:pathLst>
            </a:custGeom>
            <a:solidFill>
              <a:srgbClr val="FFF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7" name="Freeform 42">
              <a:extLst>
                <a:ext uri="{FF2B5EF4-FFF2-40B4-BE49-F238E27FC236}">
                  <a16:creationId xmlns:a16="http://schemas.microsoft.com/office/drawing/2014/main" id="{B6734EC8-01B3-4040-812C-CC24EE0D7A16}"/>
                </a:ext>
              </a:extLst>
            </p:cNvPr>
            <p:cNvSpPr>
              <a:spLocks/>
            </p:cNvSpPr>
            <p:nvPr/>
          </p:nvSpPr>
          <p:spPr bwMode="auto">
            <a:xfrm>
              <a:off x="7242175" y="3902076"/>
              <a:ext cx="1085850" cy="933450"/>
            </a:xfrm>
            <a:custGeom>
              <a:avLst/>
              <a:gdLst>
                <a:gd name="T0" fmla="*/ 240 w 392"/>
                <a:gd name="T1" fmla="*/ 325 h 337"/>
                <a:gd name="T2" fmla="*/ 248 w 392"/>
                <a:gd name="T3" fmla="*/ 312 h 337"/>
                <a:gd name="T4" fmla="*/ 227 w 392"/>
                <a:gd name="T5" fmla="*/ 306 h 337"/>
                <a:gd name="T6" fmla="*/ 206 w 392"/>
                <a:gd name="T7" fmla="*/ 297 h 337"/>
                <a:gd name="T8" fmla="*/ 179 w 392"/>
                <a:gd name="T9" fmla="*/ 310 h 337"/>
                <a:gd name="T10" fmla="*/ 165 w 392"/>
                <a:gd name="T11" fmla="*/ 300 h 337"/>
                <a:gd name="T12" fmla="*/ 156 w 392"/>
                <a:gd name="T13" fmla="*/ 281 h 337"/>
                <a:gd name="T14" fmla="*/ 159 w 392"/>
                <a:gd name="T15" fmla="*/ 257 h 337"/>
                <a:gd name="T16" fmla="*/ 140 w 392"/>
                <a:gd name="T17" fmla="*/ 240 h 337"/>
                <a:gd name="T18" fmla="*/ 121 w 392"/>
                <a:gd name="T19" fmla="*/ 248 h 337"/>
                <a:gd name="T20" fmla="*/ 101 w 392"/>
                <a:gd name="T21" fmla="*/ 237 h 337"/>
                <a:gd name="T22" fmla="*/ 82 w 392"/>
                <a:gd name="T23" fmla="*/ 233 h 337"/>
                <a:gd name="T24" fmla="*/ 55 w 392"/>
                <a:gd name="T25" fmla="*/ 223 h 337"/>
                <a:gd name="T26" fmla="*/ 43 w 392"/>
                <a:gd name="T27" fmla="*/ 210 h 337"/>
                <a:gd name="T28" fmla="*/ 15 w 392"/>
                <a:gd name="T29" fmla="*/ 184 h 337"/>
                <a:gd name="T30" fmla="*/ 19 w 392"/>
                <a:gd name="T31" fmla="*/ 146 h 337"/>
                <a:gd name="T32" fmla="*/ 1 w 392"/>
                <a:gd name="T33" fmla="*/ 121 h 337"/>
                <a:gd name="T34" fmla="*/ 0 w 392"/>
                <a:gd name="T35" fmla="*/ 104 h 337"/>
                <a:gd name="T36" fmla="*/ 19 w 392"/>
                <a:gd name="T37" fmla="*/ 91 h 337"/>
                <a:gd name="T38" fmla="*/ 51 w 392"/>
                <a:gd name="T39" fmla="*/ 87 h 337"/>
                <a:gd name="T40" fmla="*/ 69 w 392"/>
                <a:gd name="T41" fmla="*/ 60 h 337"/>
                <a:gd name="T42" fmla="*/ 83 w 392"/>
                <a:gd name="T43" fmla="*/ 44 h 337"/>
                <a:gd name="T44" fmla="*/ 103 w 392"/>
                <a:gd name="T45" fmla="*/ 38 h 337"/>
                <a:gd name="T46" fmla="*/ 125 w 392"/>
                <a:gd name="T47" fmla="*/ 47 h 337"/>
                <a:gd name="T48" fmla="*/ 135 w 392"/>
                <a:gd name="T49" fmla="*/ 76 h 337"/>
                <a:gd name="T50" fmla="*/ 156 w 392"/>
                <a:gd name="T51" fmla="*/ 94 h 337"/>
                <a:gd name="T52" fmla="*/ 187 w 392"/>
                <a:gd name="T53" fmla="*/ 107 h 337"/>
                <a:gd name="T54" fmla="*/ 218 w 392"/>
                <a:gd name="T55" fmla="*/ 114 h 337"/>
                <a:gd name="T56" fmla="*/ 252 w 392"/>
                <a:gd name="T57" fmla="*/ 103 h 337"/>
                <a:gd name="T58" fmla="*/ 257 w 392"/>
                <a:gd name="T59" fmla="*/ 85 h 337"/>
                <a:gd name="T60" fmla="*/ 283 w 392"/>
                <a:gd name="T61" fmla="*/ 72 h 337"/>
                <a:gd name="T62" fmla="*/ 301 w 392"/>
                <a:gd name="T63" fmla="*/ 62 h 337"/>
                <a:gd name="T64" fmla="*/ 286 w 392"/>
                <a:gd name="T65" fmla="*/ 58 h 337"/>
                <a:gd name="T66" fmla="*/ 279 w 392"/>
                <a:gd name="T67" fmla="*/ 45 h 337"/>
                <a:gd name="T68" fmla="*/ 299 w 392"/>
                <a:gd name="T69" fmla="*/ 23 h 337"/>
                <a:gd name="T70" fmla="*/ 298 w 392"/>
                <a:gd name="T71" fmla="*/ 8 h 337"/>
                <a:gd name="T72" fmla="*/ 313 w 392"/>
                <a:gd name="T73" fmla="*/ 1 h 337"/>
                <a:gd name="T74" fmla="*/ 336 w 392"/>
                <a:gd name="T75" fmla="*/ 10 h 337"/>
                <a:gd name="T76" fmla="*/ 348 w 392"/>
                <a:gd name="T77" fmla="*/ 29 h 337"/>
                <a:gd name="T78" fmla="*/ 371 w 392"/>
                <a:gd name="T79" fmla="*/ 42 h 337"/>
                <a:gd name="T80" fmla="*/ 392 w 392"/>
                <a:gd name="T81" fmla="*/ 30 h 337"/>
                <a:gd name="T82" fmla="*/ 380 w 392"/>
                <a:gd name="T83" fmla="*/ 67 h 337"/>
                <a:gd name="T84" fmla="*/ 376 w 392"/>
                <a:gd name="T85" fmla="*/ 95 h 337"/>
                <a:gd name="T86" fmla="*/ 355 w 392"/>
                <a:gd name="T87" fmla="*/ 108 h 337"/>
                <a:gd name="T88" fmla="*/ 345 w 392"/>
                <a:gd name="T89" fmla="*/ 125 h 337"/>
                <a:gd name="T90" fmla="*/ 329 w 392"/>
                <a:gd name="T91" fmla="*/ 139 h 337"/>
                <a:gd name="T92" fmla="*/ 326 w 392"/>
                <a:gd name="T93" fmla="*/ 120 h 337"/>
                <a:gd name="T94" fmla="*/ 307 w 392"/>
                <a:gd name="T95" fmla="*/ 140 h 337"/>
                <a:gd name="T96" fmla="*/ 310 w 392"/>
                <a:gd name="T97" fmla="*/ 154 h 337"/>
                <a:gd name="T98" fmla="*/ 333 w 392"/>
                <a:gd name="T99" fmla="*/ 151 h 337"/>
                <a:gd name="T100" fmla="*/ 325 w 392"/>
                <a:gd name="T101" fmla="*/ 164 h 337"/>
                <a:gd name="T102" fmla="*/ 326 w 392"/>
                <a:gd name="T103" fmla="*/ 183 h 337"/>
                <a:gd name="T104" fmla="*/ 340 w 392"/>
                <a:gd name="T105" fmla="*/ 210 h 337"/>
                <a:gd name="T106" fmla="*/ 341 w 392"/>
                <a:gd name="T107" fmla="*/ 229 h 337"/>
                <a:gd name="T108" fmla="*/ 330 w 392"/>
                <a:gd name="T109" fmla="*/ 255 h 337"/>
                <a:gd name="T110" fmla="*/ 323 w 392"/>
                <a:gd name="T111" fmla="*/ 273 h 337"/>
                <a:gd name="T112" fmla="*/ 312 w 392"/>
                <a:gd name="T113" fmla="*/ 285 h 337"/>
                <a:gd name="T114" fmla="*/ 292 w 392"/>
                <a:gd name="T115" fmla="*/ 296 h 337"/>
                <a:gd name="T116" fmla="*/ 278 w 392"/>
                <a:gd name="T117" fmla="*/ 299 h 337"/>
                <a:gd name="T118" fmla="*/ 258 w 392"/>
                <a:gd name="T119" fmla="*/ 310 h 337"/>
                <a:gd name="T120" fmla="*/ 262 w 392"/>
                <a:gd name="T121" fmla="*/ 321 h 337"/>
                <a:gd name="T122" fmla="*/ 246 w 392"/>
                <a:gd name="T123"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2" h="337">
                  <a:moveTo>
                    <a:pt x="246" y="337"/>
                  </a:moveTo>
                  <a:cubicBezTo>
                    <a:pt x="246" y="336"/>
                    <a:pt x="245" y="336"/>
                    <a:pt x="244" y="336"/>
                  </a:cubicBezTo>
                  <a:cubicBezTo>
                    <a:pt x="244" y="335"/>
                    <a:pt x="244" y="335"/>
                    <a:pt x="244" y="335"/>
                  </a:cubicBezTo>
                  <a:cubicBezTo>
                    <a:pt x="243" y="335"/>
                    <a:pt x="242" y="335"/>
                    <a:pt x="241" y="334"/>
                  </a:cubicBezTo>
                  <a:cubicBezTo>
                    <a:pt x="241" y="334"/>
                    <a:pt x="241" y="334"/>
                    <a:pt x="241" y="334"/>
                  </a:cubicBezTo>
                  <a:cubicBezTo>
                    <a:pt x="240" y="333"/>
                    <a:pt x="241" y="332"/>
                    <a:pt x="240" y="331"/>
                  </a:cubicBezTo>
                  <a:cubicBezTo>
                    <a:pt x="239" y="331"/>
                    <a:pt x="239" y="331"/>
                    <a:pt x="239" y="331"/>
                  </a:cubicBezTo>
                  <a:cubicBezTo>
                    <a:pt x="239" y="330"/>
                    <a:pt x="239" y="329"/>
                    <a:pt x="239" y="327"/>
                  </a:cubicBezTo>
                  <a:cubicBezTo>
                    <a:pt x="239" y="326"/>
                    <a:pt x="240" y="326"/>
                    <a:pt x="240" y="325"/>
                  </a:cubicBezTo>
                  <a:cubicBezTo>
                    <a:pt x="242" y="323"/>
                    <a:pt x="244" y="322"/>
                    <a:pt x="246" y="320"/>
                  </a:cubicBezTo>
                  <a:cubicBezTo>
                    <a:pt x="248" y="320"/>
                    <a:pt x="248" y="320"/>
                    <a:pt x="250" y="319"/>
                  </a:cubicBezTo>
                  <a:cubicBezTo>
                    <a:pt x="251" y="319"/>
                    <a:pt x="251" y="320"/>
                    <a:pt x="252" y="320"/>
                  </a:cubicBezTo>
                  <a:cubicBezTo>
                    <a:pt x="253" y="320"/>
                    <a:pt x="253" y="320"/>
                    <a:pt x="253" y="320"/>
                  </a:cubicBezTo>
                  <a:cubicBezTo>
                    <a:pt x="254" y="319"/>
                    <a:pt x="254" y="319"/>
                    <a:pt x="254" y="319"/>
                  </a:cubicBezTo>
                  <a:cubicBezTo>
                    <a:pt x="253" y="318"/>
                    <a:pt x="253" y="318"/>
                    <a:pt x="253" y="318"/>
                  </a:cubicBezTo>
                  <a:cubicBezTo>
                    <a:pt x="253" y="318"/>
                    <a:pt x="252" y="318"/>
                    <a:pt x="251" y="317"/>
                  </a:cubicBezTo>
                  <a:cubicBezTo>
                    <a:pt x="250" y="317"/>
                    <a:pt x="249" y="316"/>
                    <a:pt x="249" y="316"/>
                  </a:cubicBezTo>
                  <a:cubicBezTo>
                    <a:pt x="249" y="314"/>
                    <a:pt x="248" y="313"/>
                    <a:pt x="248" y="312"/>
                  </a:cubicBezTo>
                  <a:cubicBezTo>
                    <a:pt x="247" y="311"/>
                    <a:pt x="247" y="311"/>
                    <a:pt x="247" y="311"/>
                  </a:cubicBezTo>
                  <a:cubicBezTo>
                    <a:pt x="247" y="310"/>
                    <a:pt x="247" y="309"/>
                    <a:pt x="247" y="309"/>
                  </a:cubicBezTo>
                  <a:cubicBezTo>
                    <a:pt x="247" y="308"/>
                    <a:pt x="247" y="308"/>
                    <a:pt x="247" y="308"/>
                  </a:cubicBezTo>
                  <a:cubicBezTo>
                    <a:pt x="246" y="308"/>
                    <a:pt x="245" y="308"/>
                    <a:pt x="244" y="308"/>
                  </a:cubicBezTo>
                  <a:cubicBezTo>
                    <a:pt x="243" y="307"/>
                    <a:pt x="242" y="307"/>
                    <a:pt x="242" y="306"/>
                  </a:cubicBezTo>
                  <a:cubicBezTo>
                    <a:pt x="241" y="306"/>
                    <a:pt x="239" y="306"/>
                    <a:pt x="238" y="306"/>
                  </a:cubicBezTo>
                  <a:cubicBezTo>
                    <a:pt x="236" y="306"/>
                    <a:pt x="237" y="307"/>
                    <a:pt x="235" y="307"/>
                  </a:cubicBezTo>
                  <a:cubicBezTo>
                    <a:pt x="234" y="308"/>
                    <a:pt x="233" y="308"/>
                    <a:pt x="232" y="308"/>
                  </a:cubicBezTo>
                  <a:cubicBezTo>
                    <a:pt x="230" y="307"/>
                    <a:pt x="229" y="306"/>
                    <a:pt x="227" y="306"/>
                  </a:cubicBezTo>
                  <a:cubicBezTo>
                    <a:pt x="227" y="306"/>
                    <a:pt x="225" y="306"/>
                    <a:pt x="224" y="305"/>
                  </a:cubicBezTo>
                  <a:cubicBezTo>
                    <a:pt x="223" y="304"/>
                    <a:pt x="222" y="303"/>
                    <a:pt x="221" y="302"/>
                  </a:cubicBezTo>
                  <a:cubicBezTo>
                    <a:pt x="221" y="301"/>
                    <a:pt x="221" y="301"/>
                    <a:pt x="220" y="300"/>
                  </a:cubicBezTo>
                  <a:cubicBezTo>
                    <a:pt x="220" y="298"/>
                    <a:pt x="221" y="297"/>
                    <a:pt x="220" y="295"/>
                  </a:cubicBezTo>
                  <a:cubicBezTo>
                    <a:pt x="220" y="294"/>
                    <a:pt x="220" y="294"/>
                    <a:pt x="220" y="294"/>
                  </a:cubicBezTo>
                  <a:cubicBezTo>
                    <a:pt x="219" y="294"/>
                    <a:pt x="218" y="295"/>
                    <a:pt x="217" y="295"/>
                  </a:cubicBezTo>
                  <a:cubicBezTo>
                    <a:pt x="215" y="294"/>
                    <a:pt x="213" y="293"/>
                    <a:pt x="211" y="291"/>
                  </a:cubicBezTo>
                  <a:cubicBezTo>
                    <a:pt x="210" y="292"/>
                    <a:pt x="209" y="293"/>
                    <a:pt x="208" y="294"/>
                  </a:cubicBezTo>
                  <a:cubicBezTo>
                    <a:pt x="208" y="295"/>
                    <a:pt x="206" y="295"/>
                    <a:pt x="206" y="297"/>
                  </a:cubicBezTo>
                  <a:cubicBezTo>
                    <a:pt x="205" y="298"/>
                    <a:pt x="203" y="297"/>
                    <a:pt x="201" y="297"/>
                  </a:cubicBezTo>
                  <a:cubicBezTo>
                    <a:pt x="201" y="297"/>
                    <a:pt x="201" y="298"/>
                    <a:pt x="199" y="298"/>
                  </a:cubicBezTo>
                  <a:cubicBezTo>
                    <a:pt x="197" y="297"/>
                    <a:pt x="193" y="298"/>
                    <a:pt x="190" y="297"/>
                  </a:cubicBezTo>
                  <a:cubicBezTo>
                    <a:pt x="190" y="297"/>
                    <a:pt x="189" y="297"/>
                    <a:pt x="188" y="298"/>
                  </a:cubicBezTo>
                  <a:cubicBezTo>
                    <a:pt x="188" y="299"/>
                    <a:pt x="188" y="299"/>
                    <a:pt x="188" y="299"/>
                  </a:cubicBezTo>
                  <a:cubicBezTo>
                    <a:pt x="187" y="299"/>
                    <a:pt x="186" y="299"/>
                    <a:pt x="185" y="299"/>
                  </a:cubicBezTo>
                  <a:cubicBezTo>
                    <a:pt x="184" y="299"/>
                    <a:pt x="183" y="299"/>
                    <a:pt x="182" y="299"/>
                  </a:cubicBezTo>
                  <a:cubicBezTo>
                    <a:pt x="182" y="302"/>
                    <a:pt x="184" y="306"/>
                    <a:pt x="182" y="309"/>
                  </a:cubicBezTo>
                  <a:cubicBezTo>
                    <a:pt x="181" y="309"/>
                    <a:pt x="180" y="310"/>
                    <a:pt x="179" y="310"/>
                  </a:cubicBezTo>
                  <a:cubicBezTo>
                    <a:pt x="179" y="310"/>
                    <a:pt x="178" y="310"/>
                    <a:pt x="177" y="309"/>
                  </a:cubicBezTo>
                  <a:cubicBezTo>
                    <a:pt x="176" y="309"/>
                    <a:pt x="177" y="308"/>
                    <a:pt x="175" y="307"/>
                  </a:cubicBezTo>
                  <a:cubicBezTo>
                    <a:pt x="175" y="306"/>
                    <a:pt x="175" y="305"/>
                    <a:pt x="174" y="304"/>
                  </a:cubicBezTo>
                  <a:cubicBezTo>
                    <a:pt x="174" y="304"/>
                    <a:pt x="174" y="304"/>
                    <a:pt x="174" y="304"/>
                  </a:cubicBezTo>
                  <a:cubicBezTo>
                    <a:pt x="173" y="304"/>
                    <a:pt x="173" y="305"/>
                    <a:pt x="172" y="306"/>
                  </a:cubicBezTo>
                  <a:cubicBezTo>
                    <a:pt x="171" y="306"/>
                    <a:pt x="170" y="306"/>
                    <a:pt x="169" y="305"/>
                  </a:cubicBezTo>
                  <a:cubicBezTo>
                    <a:pt x="168" y="305"/>
                    <a:pt x="168" y="304"/>
                    <a:pt x="167" y="303"/>
                  </a:cubicBezTo>
                  <a:cubicBezTo>
                    <a:pt x="167" y="303"/>
                    <a:pt x="167" y="302"/>
                    <a:pt x="166" y="302"/>
                  </a:cubicBezTo>
                  <a:cubicBezTo>
                    <a:pt x="166" y="301"/>
                    <a:pt x="165" y="301"/>
                    <a:pt x="165" y="300"/>
                  </a:cubicBezTo>
                  <a:cubicBezTo>
                    <a:pt x="164" y="300"/>
                    <a:pt x="164" y="299"/>
                    <a:pt x="163" y="299"/>
                  </a:cubicBezTo>
                  <a:cubicBezTo>
                    <a:pt x="163" y="299"/>
                    <a:pt x="162" y="299"/>
                    <a:pt x="161" y="298"/>
                  </a:cubicBezTo>
                  <a:cubicBezTo>
                    <a:pt x="161" y="298"/>
                    <a:pt x="161" y="297"/>
                    <a:pt x="160" y="296"/>
                  </a:cubicBezTo>
                  <a:cubicBezTo>
                    <a:pt x="160" y="295"/>
                    <a:pt x="161" y="294"/>
                    <a:pt x="161" y="292"/>
                  </a:cubicBezTo>
                  <a:cubicBezTo>
                    <a:pt x="162" y="292"/>
                    <a:pt x="161" y="291"/>
                    <a:pt x="161" y="290"/>
                  </a:cubicBezTo>
                  <a:cubicBezTo>
                    <a:pt x="161" y="289"/>
                    <a:pt x="160" y="289"/>
                    <a:pt x="159" y="289"/>
                  </a:cubicBezTo>
                  <a:cubicBezTo>
                    <a:pt x="159" y="288"/>
                    <a:pt x="158" y="287"/>
                    <a:pt x="157" y="286"/>
                  </a:cubicBezTo>
                  <a:cubicBezTo>
                    <a:pt x="157" y="284"/>
                    <a:pt x="157" y="283"/>
                    <a:pt x="157" y="282"/>
                  </a:cubicBezTo>
                  <a:cubicBezTo>
                    <a:pt x="156" y="281"/>
                    <a:pt x="156" y="281"/>
                    <a:pt x="156" y="281"/>
                  </a:cubicBezTo>
                  <a:cubicBezTo>
                    <a:pt x="155" y="280"/>
                    <a:pt x="152" y="281"/>
                    <a:pt x="150" y="280"/>
                  </a:cubicBezTo>
                  <a:cubicBezTo>
                    <a:pt x="149" y="280"/>
                    <a:pt x="149" y="280"/>
                    <a:pt x="149" y="280"/>
                  </a:cubicBezTo>
                  <a:cubicBezTo>
                    <a:pt x="148" y="277"/>
                    <a:pt x="148" y="274"/>
                    <a:pt x="149" y="271"/>
                  </a:cubicBezTo>
                  <a:cubicBezTo>
                    <a:pt x="149" y="270"/>
                    <a:pt x="150" y="270"/>
                    <a:pt x="150" y="269"/>
                  </a:cubicBezTo>
                  <a:cubicBezTo>
                    <a:pt x="150" y="268"/>
                    <a:pt x="150" y="268"/>
                    <a:pt x="150" y="268"/>
                  </a:cubicBezTo>
                  <a:cubicBezTo>
                    <a:pt x="151" y="267"/>
                    <a:pt x="152" y="265"/>
                    <a:pt x="154" y="264"/>
                  </a:cubicBezTo>
                  <a:cubicBezTo>
                    <a:pt x="155" y="264"/>
                    <a:pt x="155" y="262"/>
                    <a:pt x="157" y="262"/>
                  </a:cubicBezTo>
                  <a:cubicBezTo>
                    <a:pt x="157" y="261"/>
                    <a:pt x="157" y="260"/>
                    <a:pt x="157" y="259"/>
                  </a:cubicBezTo>
                  <a:cubicBezTo>
                    <a:pt x="158" y="258"/>
                    <a:pt x="158" y="258"/>
                    <a:pt x="159" y="257"/>
                  </a:cubicBezTo>
                  <a:cubicBezTo>
                    <a:pt x="158" y="255"/>
                    <a:pt x="159" y="254"/>
                    <a:pt x="159" y="253"/>
                  </a:cubicBezTo>
                  <a:cubicBezTo>
                    <a:pt x="160" y="251"/>
                    <a:pt x="159" y="250"/>
                    <a:pt x="159" y="249"/>
                  </a:cubicBezTo>
                  <a:cubicBezTo>
                    <a:pt x="158" y="248"/>
                    <a:pt x="158" y="248"/>
                    <a:pt x="158" y="248"/>
                  </a:cubicBezTo>
                  <a:cubicBezTo>
                    <a:pt x="157" y="247"/>
                    <a:pt x="157" y="247"/>
                    <a:pt x="157" y="247"/>
                  </a:cubicBezTo>
                  <a:cubicBezTo>
                    <a:pt x="156" y="245"/>
                    <a:pt x="155" y="243"/>
                    <a:pt x="154" y="240"/>
                  </a:cubicBezTo>
                  <a:cubicBezTo>
                    <a:pt x="153" y="240"/>
                    <a:pt x="153" y="240"/>
                    <a:pt x="152" y="240"/>
                  </a:cubicBezTo>
                  <a:cubicBezTo>
                    <a:pt x="152" y="241"/>
                    <a:pt x="151" y="242"/>
                    <a:pt x="150" y="243"/>
                  </a:cubicBezTo>
                  <a:cubicBezTo>
                    <a:pt x="149" y="244"/>
                    <a:pt x="147" y="244"/>
                    <a:pt x="145" y="244"/>
                  </a:cubicBezTo>
                  <a:cubicBezTo>
                    <a:pt x="143" y="243"/>
                    <a:pt x="142" y="241"/>
                    <a:pt x="140" y="240"/>
                  </a:cubicBezTo>
                  <a:cubicBezTo>
                    <a:pt x="137" y="240"/>
                    <a:pt x="137" y="240"/>
                    <a:pt x="137" y="240"/>
                  </a:cubicBezTo>
                  <a:cubicBezTo>
                    <a:pt x="136" y="241"/>
                    <a:pt x="136" y="241"/>
                    <a:pt x="136" y="241"/>
                  </a:cubicBezTo>
                  <a:cubicBezTo>
                    <a:pt x="135" y="241"/>
                    <a:pt x="135" y="241"/>
                    <a:pt x="133" y="242"/>
                  </a:cubicBezTo>
                  <a:cubicBezTo>
                    <a:pt x="133" y="242"/>
                    <a:pt x="133" y="242"/>
                    <a:pt x="133" y="242"/>
                  </a:cubicBezTo>
                  <a:cubicBezTo>
                    <a:pt x="131" y="242"/>
                    <a:pt x="131" y="242"/>
                    <a:pt x="131" y="242"/>
                  </a:cubicBezTo>
                  <a:cubicBezTo>
                    <a:pt x="131" y="243"/>
                    <a:pt x="130" y="244"/>
                    <a:pt x="128" y="244"/>
                  </a:cubicBezTo>
                  <a:cubicBezTo>
                    <a:pt x="127" y="246"/>
                    <a:pt x="125" y="245"/>
                    <a:pt x="123" y="246"/>
                  </a:cubicBezTo>
                  <a:cubicBezTo>
                    <a:pt x="123" y="247"/>
                    <a:pt x="123" y="247"/>
                    <a:pt x="123" y="247"/>
                  </a:cubicBezTo>
                  <a:cubicBezTo>
                    <a:pt x="122" y="247"/>
                    <a:pt x="122" y="248"/>
                    <a:pt x="121" y="248"/>
                  </a:cubicBezTo>
                  <a:cubicBezTo>
                    <a:pt x="120" y="248"/>
                    <a:pt x="120" y="248"/>
                    <a:pt x="120" y="248"/>
                  </a:cubicBezTo>
                  <a:cubicBezTo>
                    <a:pt x="119" y="248"/>
                    <a:pt x="119" y="249"/>
                    <a:pt x="118" y="249"/>
                  </a:cubicBezTo>
                  <a:cubicBezTo>
                    <a:pt x="115" y="250"/>
                    <a:pt x="113" y="250"/>
                    <a:pt x="110" y="249"/>
                  </a:cubicBezTo>
                  <a:cubicBezTo>
                    <a:pt x="109" y="247"/>
                    <a:pt x="109" y="247"/>
                    <a:pt x="109" y="247"/>
                  </a:cubicBezTo>
                  <a:cubicBezTo>
                    <a:pt x="109" y="246"/>
                    <a:pt x="109" y="245"/>
                    <a:pt x="109" y="244"/>
                  </a:cubicBezTo>
                  <a:cubicBezTo>
                    <a:pt x="108" y="243"/>
                    <a:pt x="107" y="242"/>
                    <a:pt x="105" y="241"/>
                  </a:cubicBezTo>
                  <a:cubicBezTo>
                    <a:pt x="105" y="240"/>
                    <a:pt x="104" y="240"/>
                    <a:pt x="103" y="239"/>
                  </a:cubicBezTo>
                  <a:cubicBezTo>
                    <a:pt x="103" y="238"/>
                    <a:pt x="103" y="238"/>
                    <a:pt x="103" y="238"/>
                  </a:cubicBezTo>
                  <a:cubicBezTo>
                    <a:pt x="101" y="237"/>
                    <a:pt x="101" y="237"/>
                    <a:pt x="101" y="237"/>
                  </a:cubicBezTo>
                  <a:cubicBezTo>
                    <a:pt x="101" y="236"/>
                    <a:pt x="101" y="236"/>
                    <a:pt x="101" y="236"/>
                  </a:cubicBezTo>
                  <a:cubicBezTo>
                    <a:pt x="100" y="235"/>
                    <a:pt x="98" y="235"/>
                    <a:pt x="96" y="235"/>
                  </a:cubicBezTo>
                  <a:cubicBezTo>
                    <a:pt x="95" y="234"/>
                    <a:pt x="95" y="234"/>
                    <a:pt x="95" y="234"/>
                  </a:cubicBezTo>
                  <a:cubicBezTo>
                    <a:pt x="92" y="234"/>
                    <a:pt x="92" y="234"/>
                    <a:pt x="92" y="234"/>
                  </a:cubicBezTo>
                  <a:cubicBezTo>
                    <a:pt x="91" y="234"/>
                    <a:pt x="89" y="235"/>
                    <a:pt x="89" y="236"/>
                  </a:cubicBezTo>
                  <a:cubicBezTo>
                    <a:pt x="89" y="237"/>
                    <a:pt x="88" y="238"/>
                    <a:pt x="88" y="239"/>
                  </a:cubicBezTo>
                  <a:cubicBezTo>
                    <a:pt x="88" y="240"/>
                    <a:pt x="87" y="240"/>
                    <a:pt x="86" y="240"/>
                  </a:cubicBezTo>
                  <a:cubicBezTo>
                    <a:pt x="85" y="240"/>
                    <a:pt x="84" y="240"/>
                    <a:pt x="84" y="239"/>
                  </a:cubicBezTo>
                  <a:cubicBezTo>
                    <a:pt x="82" y="238"/>
                    <a:pt x="84" y="234"/>
                    <a:pt x="82" y="233"/>
                  </a:cubicBezTo>
                  <a:cubicBezTo>
                    <a:pt x="81" y="233"/>
                    <a:pt x="80" y="234"/>
                    <a:pt x="79" y="233"/>
                  </a:cubicBezTo>
                  <a:cubicBezTo>
                    <a:pt x="78" y="233"/>
                    <a:pt x="78" y="232"/>
                    <a:pt x="77" y="232"/>
                  </a:cubicBezTo>
                  <a:cubicBezTo>
                    <a:pt x="74" y="232"/>
                    <a:pt x="74" y="232"/>
                    <a:pt x="74" y="232"/>
                  </a:cubicBezTo>
                  <a:cubicBezTo>
                    <a:pt x="72" y="230"/>
                    <a:pt x="72" y="230"/>
                    <a:pt x="72" y="230"/>
                  </a:cubicBezTo>
                  <a:cubicBezTo>
                    <a:pt x="70" y="230"/>
                    <a:pt x="68" y="229"/>
                    <a:pt x="66" y="228"/>
                  </a:cubicBezTo>
                  <a:cubicBezTo>
                    <a:pt x="65" y="228"/>
                    <a:pt x="65" y="228"/>
                    <a:pt x="64" y="227"/>
                  </a:cubicBezTo>
                  <a:cubicBezTo>
                    <a:pt x="63" y="227"/>
                    <a:pt x="61" y="227"/>
                    <a:pt x="60" y="227"/>
                  </a:cubicBezTo>
                  <a:cubicBezTo>
                    <a:pt x="59" y="226"/>
                    <a:pt x="59" y="225"/>
                    <a:pt x="59" y="224"/>
                  </a:cubicBezTo>
                  <a:cubicBezTo>
                    <a:pt x="57" y="224"/>
                    <a:pt x="57" y="223"/>
                    <a:pt x="55" y="223"/>
                  </a:cubicBezTo>
                  <a:cubicBezTo>
                    <a:pt x="55" y="222"/>
                    <a:pt x="55" y="222"/>
                    <a:pt x="54" y="221"/>
                  </a:cubicBezTo>
                  <a:cubicBezTo>
                    <a:pt x="54" y="221"/>
                    <a:pt x="54" y="220"/>
                    <a:pt x="54" y="220"/>
                  </a:cubicBezTo>
                  <a:cubicBezTo>
                    <a:pt x="53" y="219"/>
                    <a:pt x="52" y="219"/>
                    <a:pt x="51" y="218"/>
                  </a:cubicBezTo>
                  <a:cubicBezTo>
                    <a:pt x="51" y="217"/>
                    <a:pt x="51" y="217"/>
                    <a:pt x="51" y="217"/>
                  </a:cubicBezTo>
                  <a:cubicBezTo>
                    <a:pt x="49" y="217"/>
                    <a:pt x="49" y="217"/>
                    <a:pt x="49" y="217"/>
                  </a:cubicBezTo>
                  <a:cubicBezTo>
                    <a:pt x="49" y="216"/>
                    <a:pt x="49" y="215"/>
                    <a:pt x="49" y="213"/>
                  </a:cubicBezTo>
                  <a:cubicBezTo>
                    <a:pt x="48" y="212"/>
                    <a:pt x="48" y="212"/>
                    <a:pt x="48" y="212"/>
                  </a:cubicBezTo>
                  <a:cubicBezTo>
                    <a:pt x="47" y="212"/>
                    <a:pt x="47" y="212"/>
                    <a:pt x="47" y="212"/>
                  </a:cubicBezTo>
                  <a:cubicBezTo>
                    <a:pt x="46" y="211"/>
                    <a:pt x="44" y="211"/>
                    <a:pt x="43" y="210"/>
                  </a:cubicBezTo>
                  <a:cubicBezTo>
                    <a:pt x="41" y="206"/>
                    <a:pt x="38" y="202"/>
                    <a:pt x="34" y="198"/>
                  </a:cubicBezTo>
                  <a:cubicBezTo>
                    <a:pt x="34" y="198"/>
                    <a:pt x="33" y="198"/>
                    <a:pt x="32" y="199"/>
                  </a:cubicBezTo>
                  <a:cubicBezTo>
                    <a:pt x="31" y="199"/>
                    <a:pt x="31" y="200"/>
                    <a:pt x="30" y="201"/>
                  </a:cubicBezTo>
                  <a:cubicBezTo>
                    <a:pt x="29" y="200"/>
                    <a:pt x="28" y="200"/>
                    <a:pt x="28" y="199"/>
                  </a:cubicBezTo>
                  <a:cubicBezTo>
                    <a:pt x="27" y="198"/>
                    <a:pt x="25" y="196"/>
                    <a:pt x="24" y="194"/>
                  </a:cubicBezTo>
                  <a:cubicBezTo>
                    <a:pt x="23" y="193"/>
                    <a:pt x="23" y="192"/>
                    <a:pt x="22" y="191"/>
                  </a:cubicBezTo>
                  <a:cubicBezTo>
                    <a:pt x="21" y="189"/>
                    <a:pt x="20" y="188"/>
                    <a:pt x="19" y="186"/>
                  </a:cubicBezTo>
                  <a:cubicBezTo>
                    <a:pt x="18" y="186"/>
                    <a:pt x="18" y="186"/>
                    <a:pt x="18" y="186"/>
                  </a:cubicBezTo>
                  <a:cubicBezTo>
                    <a:pt x="17" y="185"/>
                    <a:pt x="17" y="184"/>
                    <a:pt x="15" y="184"/>
                  </a:cubicBezTo>
                  <a:cubicBezTo>
                    <a:pt x="14" y="180"/>
                    <a:pt x="15" y="176"/>
                    <a:pt x="15" y="172"/>
                  </a:cubicBezTo>
                  <a:cubicBezTo>
                    <a:pt x="15" y="172"/>
                    <a:pt x="15" y="171"/>
                    <a:pt x="15" y="170"/>
                  </a:cubicBezTo>
                  <a:cubicBezTo>
                    <a:pt x="16" y="169"/>
                    <a:pt x="17" y="169"/>
                    <a:pt x="18" y="168"/>
                  </a:cubicBezTo>
                  <a:cubicBezTo>
                    <a:pt x="18" y="168"/>
                    <a:pt x="18" y="168"/>
                    <a:pt x="18" y="168"/>
                  </a:cubicBezTo>
                  <a:cubicBezTo>
                    <a:pt x="19" y="169"/>
                    <a:pt x="19" y="170"/>
                    <a:pt x="20" y="170"/>
                  </a:cubicBezTo>
                  <a:cubicBezTo>
                    <a:pt x="21" y="169"/>
                    <a:pt x="21" y="169"/>
                    <a:pt x="21" y="169"/>
                  </a:cubicBezTo>
                  <a:cubicBezTo>
                    <a:pt x="21" y="166"/>
                    <a:pt x="20" y="163"/>
                    <a:pt x="20" y="160"/>
                  </a:cubicBezTo>
                  <a:cubicBezTo>
                    <a:pt x="20" y="159"/>
                    <a:pt x="21" y="158"/>
                    <a:pt x="22" y="157"/>
                  </a:cubicBezTo>
                  <a:cubicBezTo>
                    <a:pt x="20" y="153"/>
                    <a:pt x="19" y="150"/>
                    <a:pt x="19" y="146"/>
                  </a:cubicBezTo>
                  <a:cubicBezTo>
                    <a:pt x="19" y="145"/>
                    <a:pt x="18" y="146"/>
                    <a:pt x="17" y="145"/>
                  </a:cubicBezTo>
                  <a:cubicBezTo>
                    <a:pt x="16" y="145"/>
                    <a:pt x="16" y="145"/>
                    <a:pt x="16" y="145"/>
                  </a:cubicBezTo>
                  <a:cubicBezTo>
                    <a:pt x="14" y="144"/>
                    <a:pt x="12" y="142"/>
                    <a:pt x="11" y="140"/>
                  </a:cubicBezTo>
                  <a:cubicBezTo>
                    <a:pt x="10" y="140"/>
                    <a:pt x="10" y="139"/>
                    <a:pt x="8" y="138"/>
                  </a:cubicBezTo>
                  <a:cubicBezTo>
                    <a:pt x="8" y="138"/>
                    <a:pt x="8" y="138"/>
                    <a:pt x="8" y="138"/>
                  </a:cubicBezTo>
                  <a:cubicBezTo>
                    <a:pt x="7" y="135"/>
                    <a:pt x="8" y="132"/>
                    <a:pt x="7" y="128"/>
                  </a:cubicBezTo>
                  <a:cubicBezTo>
                    <a:pt x="6" y="128"/>
                    <a:pt x="6" y="127"/>
                    <a:pt x="5" y="126"/>
                  </a:cubicBezTo>
                  <a:cubicBezTo>
                    <a:pt x="3" y="125"/>
                    <a:pt x="3" y="124"/>
                    <a:pt x="1" y="123"/>
                  </a:cubicBezTo>
                  <a:cubicBezTo>
                    <a:pt x="1" y="122"/>
                    <a:pt x="1" y="122"/>
                    <a:pt x="1" y="121"/>
                  </a:cubicBezTo>
                  <a:cubicBezTo>
                    <a:pt x="2" y="120"/>
                    <a:pt x="3" y="120"/>
                    <a:pt x="5" y="119"/>
                  </a:cubicBezTo>
                  <a:cubicBezTo>
                    <a:pt x="5" y="118"/>
                    <a:pt x="5" y="118"/>
                    <a:pt x="5" y="118"/>
                  </a:cubicBezTo>
                  <a:cubicBezTo>
                    <a:pt x="5" y="116"/>
                    <a:pt x="5" y="116"/>
                    <a:pt x="5" y="116"/>
                  </a:cubicBezTo>
                  <a:cubicBezTo>
                    <a:pt x="6" y="115"/>
                    <a:pt x="6" y="114"/>
                    <a:pt x="7" y="113"/>
                  </a:cubicBezTo>
                  <a:cubicBezTo>
                    <a:pt x="7" y="112"/>
                    <a:pt x="6" y="111"/>
                    <a:pt x="6" y="110"/>
                  </a:cubicBezTo>
                  <a:cubicBezTo>
                    <a:pt x="6" y="110"/>
                    <a:pt x="6" y="109"/>
                    <a:pt x="6" y="108"/>
                  </a:cubicBezTo>
                  <a:cubicBezTo>
                    <a:pt x="4" y="108"/>
                    <a:pt x="3" y="108"/>
                    <a:pt x="1" y="107"/>
                  </a:cubicBezTo>
                  <a:cubicBezTo>
                    <a:pt x="1" y="107"/>
                    <a:pt x="1" y="106"/>
                    <a:pt x="0" y="106"/>
                  </a:cubicBezTo>
                  <a:cubicBezTo>
                    <a:pt x="0" y="104"/>
                    <a:pt x="0" y="104"/>
                    <a:pt x="0" y="104"/>
                  </a:cubicBezTo>
                  <a:cubicBezTo>
                    <a:pt x="0" y="103"/>
                    <a:pt x="0" y="103"/>
                    <a:pt x="0" y="103"/>
                  </a:cubicBezTo>
                  <a:cubicBezTo>
                    <a:pt x="1" y="103"/>
                    <a:pt x="1" y="102"/>
                    <a:pt x="2" y="101"/>
                  </a:cubicBezTo>
                  <a:cubicBezTo>
                    <a:pt x="1" y="99"/>
                    <a:pt x="1" y="98"/>
                    <a:pt x="2" y="96"/>
                  </a:cubicBezTo>
                  <a:cubicBezTo>
                    <a:pt x="3" y="96"/>
                    <a:pt x="3" y="95"/>
                    <a:pt x="4" y="95"/>
                  </a:cubicBezTo>
                  <a:cubicBezTo>
                    <a:pt x="4" y="94"/>
                    <a:pt x="4" y="94"/>
                    <a:pt x="4" y="94"/>
                  </a:cubicBezTo>
                  <a:cubicBezTo>
                    <a:pt x="5" y="94"/>
                    <a:pt x="6" y="93"/>
                    <a:pt x="8" y="92"/>
                  </a:cubicBezTo>
                  <a:cubicBezTo>
                    <a:pt x="9" y="91"/>
                    <a:pt x="11" y="92"/>
                    <a:pt x="13" y="91"/>
                  </a:cubicBezTo>
                  <a:cubicBezTo>
                    <a:pt x="14" y="91"/>
                    <a:pt x="14" y="91"/>
                    <a:pt x="14" y="91"/>
                  </a:cubicBezTo>
                  <a:cubicBezTo>
                    <a:pt x="15" y="91"/>
                    <a:pt x="17" y="92"/>
                    <a:pt x="19" y="91"/>
                  </a:cubicBezTo>
                  <a:cubicBezTo>
                    <a:pt x="19" y="91"/>
                    <a:pt x="20" y="92"/>
                    <a:pt x="21" y="93"/>
                  </a:cubicBezTo>
                  <a:cubicBezTo>
                    <a:pt x="22" y="93"/>
                    <a:pt x="23" y="93"/>
                    <a:pt x="24" y="93"/>
                  </a:cubicBezTo>
                  <a:cubicBezTo>
                    <a:pt x="25" y="93"/>
                    <a:pt x="25" y="92"/>
                    <a:pt x="27" y="91"/>
                  </a:cubicBezTo>
                  <a:cubicBezTo>
                    <a:pt x="27" y="90"/>
                    <a:pt x="27" y="90"/>
                    <a:pt x="27" y="90"/>
                  </a:cubicBezTo>
                  <a:cubicBezTo>
                    <a:pt x="28" y="90"/>
                    <a:pt x="28" y="90"/>
                    <a:pt x="29" y="89"/>
                  </a:cubicBezTo>
                  <a:cubicBezTo>
                    <a:pt x="31" y="89"/>
                    <a:pt x="32" y="89"/>
                    <a:pt x="33" y="88"/>
                  </a:cubicBezTo>
                  <a:cubicBezTo>
                    <a:pt x="37" y="87"/>
                    <a:pt x="41" y="88"/>
                    <a:pt x="44" y="89"/>
                  </a:cubicBezTo>
                  <a:cubicBezTo>
                    <a:pt x="46" y="88"/>
                    <a:pt x="48" y="87"/>
                    <a:pt x="50" y="87"/>
                  </a:cubicBezTo>
                  <a:cubicBezTo>
                    <a:pt x="51" y="87"/>
                    <a:pt x="51" y="87"/>
                    <a:pt x="51" y="87"/>
                  </a:cubicBezTo>
                  <a:cubicBezTo>
                    <a:pt x="52" y="85"/>
                    <a:pt x="53" y="83"/>
                    <a:pt x="53" y="80"/>
                  </a:cubicBezTo>
                  <a:cubicBezTo>
                    <a:pt x="54" y="79"/>
                    <a:pt x="54" y="79"/>
                    <a:pt x="54" y="79"/>
                  </a:cubicBezTo>
                  <a:cubicBezTo>
                    <a:pt x="55" y="79"/>
                    <a:pt x="55" y="78"/>
                    <a:pt x="56" y="78"/>
                  </a:cubicBezTo>
                  <a:cubicBezTo>
                    <a:pt x="56" y="78"/>
                    <a:pt x="56" y="78"/>
                    <a:pt x="56" y="78"/>
                  </a:cubicBezTo>
                  <a:cubicBezTo>
                    <a:pt x="57" y="77"/>
                    <a:pt x="57" y="77"/>
                    <a:pt x="57" y="77"/>
                  </a:cubicBezTo>
                  <a:cubicBezTo>
                    <a:pt x="57" y="73"/>
                    <a:pt x="57" y="68"/>
                    <a:pt x="57" y="63"/>
                  </a:cubicBezTo>
                  <a:cubicBezTo>
                    <a:pt x="58" y="63"/>
                    <a:pt x="57" y="62"/>
                    <a:pt x="58" y="61"/>
                  </a:cubicBezTo>
                  <a:cubicBezTo>
                    <a:pt x="59" y="61"/>
                    <a:pt x="59" y="59"/>
                    <a:pt x="60" y="59"/>
                  </a:cubicBezTo>
                  <a:cubicBezTo>
                    <a:pt x="63" y="60"/>
                    <a:pt x="67" y="58"/>
                    <a:pt x="69" y="60"/>
                  </a:cubicBezTo>
                  <a:cubicBezTo>
                    <a:pt x="74" y="60"/>
                    <a:pt x="74" y="60"/>
                    <a:pt x="74" y="60"/>
                  </a:cubicBezTo>
                  <a:cubicBezTo>
                    <a:pt x="75" y="60"/>
                    <a:pt x="75" y="60"/>
                    <a:pt x="75" y="60"/>
                  </a:cubicBezTo>
                  <a:cubicBezTo>
                    <a:pt x="75" y="58"/>
                    <a:pt x="75" y="57"/>
                    <a:pt x="75" y="55"/>
                  </a:cubicBezTo>
                  <a:cubicBezTo>
                    <a:pt x="76" y="54"/>
                    <a:pt x="76" y="54"/>
                    <a:pt x="76" y="54"/>
                  </a:cubicBezTo>
                  <a:cubicBezTo>
                    <a:pt x="77" y="53"/>
                    <a:pt x="77" y="53"/>
                    <a:pt x="77" y="53"/>
                  </a:cubicBezTo>
                  <a:cubicBezTo>
                    <a:pt x="77" y="52"/>
                    <a:pt x="78" y="52"/>
                    <a:pt x="78" y="52"/>
                  </a:cubicBezTo>
                  <a:cubicBezTo>
                    <a:pt x="79" y="51"/>
                    <a:pt x="79" y="49"/>
                    <a:pt x="80" y="48"/>
                  </a:cubicBezTo>
                  <a:cubicBezTo>
                    <a:pt x="81" y="48"/>
                    <a:pt x="80" y="47"/>
                    <a:pt x="81" y="46"/>
                  </a:cubicBezTo>
                  <a:cubicBezTo>
                    <a:pt x="82" y="46"/>
                    <a:pt x="82" y="45"/>
                    <a:pt x="83" y="44"/>
                  </a:cubicBezTo>
                  <a:cubicBezTo>
                    <a:pt x="85" y="44"/>
                    <a:pt x="86" y="46"/>
                    <a:pt x="88" y="46"/>
                  </a:cubicBezTo>
                  <a:cubicBezTo>
                    <a:pt x="89" y="47"/>
                    <a:pt x="89" y="48"/>
                    <a:pt x="91" y="48"/>
                  </a:cubicBezTo>
                  <a:cubicBezTo>
                    <a:pt x="91" y="48"/>
                    <a:pt x="91" y="48"/>
                    <a:pt x="91" y="48"/>
                  </a:cubicBezTo>
                  <a:cubicBezTo>
                    <a:pt x="93" y="49"/>
                    <a:pt x="93" y="49"/>
                    <a:pt x="93" y="49"/>
                  </a:cubicBezTo>
                  <a:cubicBezTo>
                    <a:pt x="95" y="49"/>
                    <a:pt x="96" y="48"/>
                    <a:pt x="97" y="48"/>
                  </a:cubicBezTo>
                  <a:cubicBezTo>
                    <a:pt x="98" y="48"/>
                    <a:pt x="98" y="46"/>
                    <a:pt x="98" y="46"/>
                  </a:cubicBezTo>
                  <a:cubicBezTo>
                    <a:pt x="98" y="44"/>
                    <a:pt x="98" y="42"/>
                    <a:pt x="99" y="40"/>
                  </a:cubicBezTo>
                  <a:cubicBezTo>
                    <a:pt x="99" y="39"/>
                    <a:pt x="101" y="40"/>
                    <a:pt x="101" y="39"/>
                  </a:cubicBezTo>
                  <a:cubicBezTo>
                    <a:pt x="101" y="38"/>
                    <a:pt x="102" y="39"/>
                    <a:pt x="103" y="38"/>
                  </a:cubicBezTo>
                  <a:cubicBezTo>
                    <a:pt x="104" y="38"/>
                    <a:pt x="105" y="38"/>
                    <a:pt x="105" y="37"/>
                  </a:cubicBezTo>
                  <a:cubicBezTo>
                    <a:pt x="106" y="36"/>
                    <a:pt x="106" y="36"/>
                    <a:pt x="106" y="36"/>
                  </a:cubicBezTo>
                  <a:cubicBezTo>
                    <a:pt x="106" y="36"/>
                    <a:pt x="106" y="35"/>
                    <a:pt x="107" y="35"/>
                  </a:cubicBezTo>
                  <a:cubicBezTo>
                    <a:pt x="110" y="34"/>
                    <a:pt x="113" y="32"/>
                    <a:pt x="116" y="34"/>
                  </a:cubicBezTo>
                  <a:cubicBezTo>
                    <a:pt x="117" y="36"/>
                    <a:pt x="116" y="39"/>
                    <a:pt x="117" y="42"/>
                  </a:cubicBezTo>
                  <a:cubicBezTo>
                    <a:pt x="118" y="42"/>
                    <a:pt x="119" y="43"/>
                    <a:pt x="119" y="44"/>
                  </a:cubicBezTo>
                  <a:cubicBezTo>
                    <a:pt x="120" y="44"/>
                    <a:pt x="121" y="45"/>
                    <a:pt x="121" y="46"/>
                  </a:cubicBezTo>
                  <a:cubicBezTo>
                    <a:pt x="122" y="46"/>
                    <a:pt x="122" y="47"/>
                    <a:pt x="124" y="47"/>
                  </a:cubicBezTo>
                  <a:cubicBezTo>
                    <a:pt x="124" y="47"/>
                    <a:pt x="125" y="47"/>
                    <a:pt x="125" y="47"/>
                  </a:cubicBezTo>
                  <a:cubicBezTo>
                    <a:pt x="126" y="47"/>
                    <a:pt x="126" y="49"/>
                    <a:pt x="128" y="49"/>
                  </a:cubicBezTo>
                  <a:cubicBezTo>
                    <a:pt x="128" y="49"/>
                    <a:pt x="128" y="50"/>
                    <a:pt x="128" y="50"/>
                  </a:cubicBezTo>
                  <a:cubicBezTo>
                    <a:pt x="129" y="52"/>
                    <a:pt x="128" y="54"/>
                    <a:pt x="129" y="56"/>
                  </a:cubicBezTo>
                  <a:cubicBezTo>
                    <a:pt x="130" y="57"/>
                    <a:pt x="130" y="57"/>
                    <a:pt x="130" y="57"/>
                  </a:cubicBezTo>
                  <a:cubicBezTo>
                    <a:pt x="131" y="59"/>
                    <a:pt x="130" y="61"/>
                    <a:pt x="131" y="64"/>
                  </a:cubicBezTo>
                  <a:cubicBezTo>
                    <a:pt x="131" y="65"/>
                    <a:pt x="130" y="67"/>
                    <a:pt x="129" y="69"/>
                  </a:cubicBezTo>
                  <a:cubicBezTo>
                    <a:pt x="129" y="71"/>
                    <a:pt x="129" y="72"/>
                    <a:pt x="129" y="74"/>
                  </a:cubicBezTo>
                  <a:cubicBezTo>
                    <a:pt x="130" y="75"/>
                    <a:pt x="132" y="75"/>
                    <a:pt x="134" y="75"/>
                  </a:cubicBezTo>
                  <a:cubicBezTo>
                    <a:pt x="135" y="76"/>
                    <a:pt x="135" y="76"/>
                    <a:pt x="135" y="76"/>
                  </a:cubicBezTo>
                  <a:cubicBezTo>
                    <a:pt x="137" y="77"/>
                    <a:pt x="140" y="77"/>
                    <a:pt x="142" y="79"/>
                  </a:cubicBezTo>
                  <a:cubicBezTo>
                    <a:pt x="144" y="79"/>
                    <a:pt x="144" y="79"/>
                    <a:pt x="144" y="79"/>
                  </a:cubicBezTo>
                  <a:cubicBezTo>
                    <a:pt x="145" y="79"/>
                    <a:pt x="146" y="81"/>
                    <a:pt x="149" y="82"/>
                  </a:cubicBezTo>
                  <a:cubicBezTo>
                    <a:pt x="149" y="83"/>
                    <a:pt x="149" y="84"/>
                    <a:pt x="149" y="85"/>
                  </a:cubicBezTo>
                  <a:cubicBezTo>
                    <a:pt x="150" y="85"/>
                    <a:pt x="150" y="87"/>
                    <a:pt x="152" y="87"/>
                  </a:cubicBezTo>
                  <a:cubicBezTo>
                    <a:pt x="152" y="87"/>
                    <a:pt x="152" y="87"/>
                    <a:pt x="152" y="87"/>
                  </a:cubicBezTo>
                  <a:cubicBezTo>
                    <a:pt x="153" y="87"/>
                    <a:pt x="154" y="87"/>
                    <a:pt x="154" y="88"/>
                  </a:cubicBezTo>
                  <a:cubicBezTo>
                    <a:pt x="155" y="89"/>
                    <a:pt x="154" y="91"/>
                    <a:pt x="155" y="92"/>
                  </a:cubicBezTo>
                  <a:cubicBezTo>
                    <a:pt x="156" y="94"/>
                    <a:pt x="156" y="94"/>
                    <a:pt x="156" y="94"/>
                  </a:cubicBezTo>
                  <a:cubicBezTo>
                    <a:pt x="156" y="95"/>
                    <a:pt x="157" y="95"/>
                    <a:pt x="156" y="97"/>
                  </a:cubicBezTo>
                  <a:cubicBezTo>
                    <a:pt x="157" y="97"/>
                    <a:pt x="157" y="98"/>
                    <a:pt x="158" y="98"/>
                  </a:cubicBezTo>
                  <a:cubicBezTo>
                    <a:pt x="158" y="100"/>
                    <a:pt x="158" y="100"/>
                    <a:pt x="158" y="100"/>
                  </a:cubicBezTo>
                  <a:cubicBezTo>
                    <a:pt x="158" y="100"/>
                    <a:pt x="159" y="100"/>
                    <a:pt x="159" y="101"/>
                  </a:cubicBezTo>
                  <a:cubicBezTo>
                    <a:pt x="159" y="102"/>
                    <a:pt x="160" y="102"/>
                    <a:pt x="161" y="103"/>
                  </a:cubicBezTo>
                  <a:cubicBezTo>
                    <a:pt x="162" y="102"/>
                    <a:pt x="162" y="103"/>
                    <a:pt x="163" y="104"/>
                  </a:cubicBezTo>
                  <a:cubicBezTo>
                    <a:pt x="166" y="104"/>
                    <a:pt x="169" y="104"/>
                    <a:pt x="172" y="105"/>
                  </a:cubicBezTo>
                  <a:cubicBezTo>
                    <a:pt x="173" y="106"/>
                    <a:pt x="173" y="106"/>
                    <a:pt x="173" y="106"/>
                  </a:cubicBezTo>
                  <a:cubicBezTo>
                    <a:pt x="178" y="106"/>
                    <a:pt x="182" y="107"/>
                    <a:pt x="187" y="107"/>
                  </a:cubicBezTo>
                  <a:cubicBezTo>
                    <a:pt x="188" y="107"/>
                    <a:pt x="188" y="108"/>
                    <a:pt x="189" y="108"/>
                  </a:cubicBezTo>
                  <a:cubicBezTo>
                    <a:pt x="192" y="108"/>
                    <a:pt x="192" y="108"/>
                    <a:pt x="192" y="108"/>
                  </a:cubicBezTo>
                  <a:cubicBezTo>
                    <a:pt x="193" y="109"/>
                    <a:pt x="193" y="109"/>
                    <a:pt x="194" y="110"/>
                  </a:cubicBezTo>
                  <a:cubicBezTo>
                    <a:pt x="194" y="110"/>
                    <a:pt x="195" y="111"/>
                    <a:pt x="195" y="111"/>
                  </a:cubicBezTo>
                  <a:cubicBezTo>
                    <a:pt x="196" y="112"/>
                    <a:pt x="198" y="111"/>
                    <a:pt x="200" y="113"/>
                  </a:cubicBezTo>
                  <a:cubicBezTo>
                    <a:pt x="200" y="114"/>
                    <a:pt x="202" y="114"/>
                    <a:pt x="202" y="116"/>
                  </a:cubicBezTo>
                  <a:cubicBezTo>
                    <a:pt x="205" y="116"/>
                    <a:pt x="207" y="116"/>
                    <a:pt x="210" y="116"/>
                  </a:cubicBezTo>
                  <a:cubicBezTo>
                    <a:pt x="211" y="116"/>
                    <a:pt x="211" y="117"/>
                    <a:pt x="212" y="117"/>
                  </a:cubicBezTo>
                  <a:cubicBezTo>
                    <a:pt x="214" y="117"/>
                    <a:pt x="216" y="115"/>
                    <a:pt x="218" y="114"/>
                  </a:cubicBezTo>
                  <a:cubicBezTo>
                    <a:pt x="219" y="114"/>
                    <a:pt x="219" y="114"/>
                    <a:pt x="220" y="114"/>
                  </a:cubicBezTo>
                  <a:cubicBezTo>
                    <a:pt x="221" y="113"/>
                    <a:pt x="221" y="113"/>
                    <a:pt x="221" y="113"/>
                  </a:cubicBezTo>
                  <a:cubicBezTo>
                    <a:pt x="222" y="112"/>
                    <a:pt x="222" y="112"/>
                    <a:pt x="224" y="112"/>
                  </a:cubicBezTo>
                  <a:cubicBezTo>
                    <a:pt x="225" y="111"/>
                    <a:pt x="225" y="111"/>
                    <a:pt x="225" y="111"/>
                  </a:cubicBezTo>
                  <a:cubicBezTo>
                    <a:pt x="228" y="110"/>
                    <a:pt x="231" y="110"/>
                    <a:pt x="234" y="109"/>
                  </a:cubicBezTo>
                  <a:cubicBezTo>
                    <a:pt x="236" y="109"/>
                    <a:pt x="238" y="109"/>
                    <a:pt x="239" y="108"/>
                  </a:cubicBezTo>
                  <a:cubicBezTo>
                    <a:pt x="243" y="109"/>
                    <a:pt x="245" y="108"/>
                    <a:pt x="247" y="108"/>
                  </a:cubicBezTo>
                  <a:cubicBezTo>
                    <a:pt x="248" y="107"/>
                    <a:pt x="248" y="107"/>
                    <a:pt x="248" y="106"/>
                  </a:cubicBezTo>
                  <a:cubicBezTo>
                    <a:pt x="249" y="104"/>
                    <a:pt x="250" y="103"/>
                    <a:pt x="252" y="103"/>
                  </a:cubicBezTo>
                  <a:cubicBezTo>
                    <a:pt x="252" y="103"/>
                    <a:pt x="253" y="103"/>
                    <a:pt x="253" y="102"/>
                  </a:cubicBezTo>
                  <a:cubicBezTo>
                    <a:pt x="254" y="102"/>
                    <a:pt x="254" y="101"/>
                    <a:pt x="255" y="100"/>
                  </a:cubicBezTo>
                  <a:cubicBezTo>
                    <a:pt x="255" y="100"/>
                    <a:pt x="256" y="99"/>
                    <a:pt x="256" y="99"/>
                  </a:cubicBezTo>
                  <a:cubicBezTo>
                    <a:pt x="256" y="98"/>
                    <a:pt x="256" y="98"/>
                    <a:pt x="256" y="98"/>
                  </a:cubicBezTo>
                  <a:cubicBezTo>
                    <a:pt x="255" y="97"/>
                    <a:pt x="255" y="97"/>
                    <a:pt x="255" y="97"/>
                  </a:cubicBezTo>
                  <a:cubicBezTo>
                    <a:pt x="254" y="96"/>
                    <a:pt x="253" y="94"/>
                    <a:pt x="253" y="92"/>
                  </a:cubicBezTo>
                  <a:cubicBezTo>
                    <a:pt x="253" y="91"/>
                    <a:pt x="253" y="89"/>
                    <a:pt x="253" y="87"/>
                  </a:cubicBezTo>
                  <a:cubicBezTo>
                    <a:pt x="253" y="87"/>
                    <a:pt x="254" y="87"/>
                    <a:pt x="254" y="86"/>
                  </a:cubicBezTo>
                  <a:cubicBezTo>
                    <a:pt x="255" y="86"/>
                    <a:pt x="255" y="85"/>
                    <a:pt x="257" y="85"/>
                  </a:cubicBezTo>
                  <a:cubicBezTo>
                    <a:pt x="260" y="84"/>
                    <a:pt x="264" y="87"/>
                    <a:pt x="268" y="85"/>
                  </a:cubicBezTo>
                  <a:cubicBezTo>
                    <a:pt x="269" y="85"/>
                    <a:pt x="269" y="85"/>
                    <a:pt x="270" y="84"/>
                  </a:cubicBezTo>
                  <a:cubicBezTo>
                    <a:pt x="270" y="84"/>
                    <a:pt x="270" y="84"/>
                    <a:pt x="270" y="84"/>
                  </a:cubicBezTo>
                  <a:cubicBezTo>
                    <a:pt x="271" y="83"/>
                    <a:pt x="271" y="83"/>
                    <a:pt x="271" y="83"/>
                  </a:cubicBezTo>
                  <a:cubicBezTo>
                    <a:pt x="272" y="82"/>
                    <a:pt x="273" y="81"/>
                    <a:pt x="275" y="80"/>
                  </a:cubicBezTo>
                  <a:cubicBezTo>
                    <a:pt x="276" y="79"/>
                    <a:pt x="277" y="79"/>
                    <a:pt x="278" y="79"/>
                  </a:cubicBezTo>
                  <a:cubicBezTo>
                    <a:pt x="279" y="78"/>
                    <a:pt x="279" y="78"/>
                    <a:pt x="279" y="78"/>
                  </a:cubicBezTo>
                  <a:cubicBezTo>
                    <a:pt x="280" y="78"/>
                    <a:pt x="281" y="77"/>
                    <a:pt x="282" y="77"/>
                  </a:cubicBezTo>
                  <a:cubicBezTo>
                    <a:pt x="282" y="75"/>
                    <a:pt x="283" y="74"/>
                    <a:pt x="283" y="72"/>
                  </a:cubicBezTo>
                  <a:cubicBezTo>
                    <a:pt x="283" y="72"/>
                    <a:pt x="283" y="72"/>
                    <a:pt x="283" y="72"/>
                  </a:cubicBezTo>
                  <a:cubicBezTo>
                    <a:pt x="284" y="71"/>
                    <a:pt x="284" y="71"/>
                    <a:pt x="285" y="71"/>
                  </a:cubicBezTo>
                  <a:cubicBezTo>
                    <a:pt x="287" y="71"/>
                    <a:pt x="287" y="71"/>
                    <a:pt x="287" y="71"/>
                  </a:cubicBezTo>
                  <a:cubicBezTo>
                    <a:pt x="288" y="70"/>
                    <a:pt x="289" y="68"/>
                    <a:pt x="291" y="67"/>
                  </a:cubicBezTo>
                  <a:cubicBezTo>
                    <a:pt x="294" y="67"/>
                    <a:pt x="294" y="67"/>
                    <a:pt x="294" y="67"/>
                  </a:cubicBezTo>
                  <a:cubicBezTo>
                    <a:pt x="295" y="66"/>
                    <a:pt x="295" y="66"/>
                    <a:pt x="295" y="66"/>
                  </a:cubicBezTo>
                  <a:cubicBezTo>
                    <a:pt x="297" y="66"/>
                    <a:pt x="299" y="65"/>
                    <a:pt x="302" y="65"/>
                  </a:cubicBezTo>
                  <a:cubicBezTo>
                    <a:pt x="302" y="64"/>
                    <a:pt x="302" y="64"/>
                    <a:pt x="302" y="64"/>
                  </a:cubicBezTo>
                  <a:cubicBezTo>
                    <a:pt x="302" y="63"/>
                    <a:pt x="302" y="63"/>
                    <a:pt x="301" y="62"/>
                  </a:cubicBezTo>
                  <a:cubicBezTo>
                    <a:pt x="301" y="62"/>
                    <a:pt x="301" y="62"/>
                    <a:pt x="300" y="61"/>
                  </a:cubicBezTo>
                  <a:cubicBezTo>
                    <a:pt x="299" y="61"/>
                    <a:pt x="298" y="60"/>
                    <a:pt x="297" y="58"/>
                  </a:cubicBezTo>
                  <a:cubicBezTo>
                    <a:pt x="296" y="58"/>
                    <a:pt x="296" y="58"/>
                    <a:pt x="296" y="58"/>
                  </a:cubicBezTo>
                  <a:cubicBezTo>
                    <a:pt x="296" y="57"/>
                    <a:pt x="296" y="57"/>
                    <a:pt x="296" y="57"/>
                  </a:cubicBezTo>
                  <a:cubicBezTo>
                    <a:pt x="295" y="56"/>
                    <a:pt x="293" y="56"/>
                    <a:pt x="292" y="57"/>
                  </a:cubicBezTo>
                  <a:cubicBezTo>
                    <a:pt x="292" y="58"/>
                    <a:pt x="292" y="58"/>
                    <a:pt x="292" y="58"/>
                  </a:cubicBezTo>
                  <a:cubicBezTo>
                    <a:pt x="291" y="58"/>
                    <a:pt x="290" y="59"/>
                    <a:pt x="289" y="60"/>
                  </a:cubicBezTo>
                  <a:cubicBezTo>
                    <a:pt x="288" y="60"/>
                    <a:pt x="288" y="60"/>
                    <a:pt x="287" y="59"/>
                  </a:cubicBezTo>
                  <a:cubicBezTo>
                    <a:pt x="286" y="58"/>
                    <a:pt x="286" y="58"/>
                    <a:pt x="286" y="58"/>
                  </a:cubicBezTo>
                  <a:cubicBezTo>
                    <a:pt x="283" y="58"/>
                    <a:pt x="283" y="58"/>
                    <a:pt x="283" y="58"/>
                  </a:cubicBezTo>
                  <a:cubicBezTo>
                    <a:pt x="282" y="60"/>
                    <a:pt x="282" y="60"/>
                    <a:pt x="282" y="60"/>
                  </a:cubicBezTo>
                  <a:cubicBezTo>
                    <a:pt x="281" y="60"/>
                    <a:pt x="280" y="60"/>
                    <a:pt x="279" y="60"/>
                  </a:cubicBezTo>
                  <a:cubicBezTo>
                    <a:pt x="277" y="60"/>
                    <a:pt x="277" y="60"/>
                    <a:pt x="277" y="60"/>
                  </a:cubicBezTo>
                  <a:cubicBezTo>
                    <a:pt x="277" y="59"/>
                    <a:pt x="277" y="59"/>
                    <a:pt x="277" y="59"/>
                  </a:cubicBezTo>
                  <a:cubicBezTo>
                    <a:pt x="277" y="58"/>
                    <a:pt x="276" y="58"/>
                    <a:pt x="276" y="57"/>
                  </a:cubicBezTo>
                  <a:cubicBezTo>
                    <a:pt x="276" y="55"/>
                    <a:pt x="277" y="53"/>
                    <a:pt x="277" y="50"/>
                  </a:cubicBezTo>
                  <a:cubicBezTo>
                    <a:pt x="278" y="50"/>
                    <a:pt x="278" y="50"/>
                    <a:pt x="278" y="50"/>
                  </a:cubicBezTo>
                  <a:cubicBezTo>
                    <a:pt x="278" y="48"/>
                    <a:pt x="279" y="46"/>
                    <a:pt x="279" y="45"/>
                  </a:cubicBezTo>
                  <a:cubicBezTo>
                    <a:pt x="280" y="44"/>
                    <a:pt x="280" y="44"/>
                    <a:pt x="280" y="44"/>
                  </a:cubicBezTo>
                  <a:cubicBezTo>
                    <a:pt x="280" y="42"/>
                    <a:pt x="281" y="41"/>
                    <a:pt x="282" y="39"/>
                  </a:cubicBezTo>
                  <a:cubicBezTo>
                    <a:pt x="283" y="38"/>
                    <a:pt x="283" y="38"/>
                    <a:pt x="283" y="38"/>
                  </a:cubicBezTo>
                  <a:cubicBezTo>
                    <a:pt x="285" y="38"/>
                    <a:pt x="287" y="38"/>
                    <a:pt x="290" y="38"/>
                  </a:cubicBezTo>
                  <a:cubicBezTo>
                    <a:pt x="291" y="38"/>
                    <a:pt x="291" y="38"/>
                    <a:pt x="292" y="38"/>
                  </a:cubicBezTo>
                  <a:cubicBezTo>
                    <a:pt x="293" y="36"/>
                    <a:pt x="294" y="35"/>
                    <a:pt x="296" y="33"/>
                  </a:cubicBezTo>
                  <a:cubicBezTo>
                    <a:pt x="296" y="32"/>
                    <a:pt x="296" y="30"/>
                    <a:pt x="296" y="28"/>
                  </a:cubicBezTo>
                  <a:cubicBezTo>
                    <a:pt x="297" y="27"/>
                    <a:pt x="298" y="25"/>
                    <a:pt x="299" y="23"/>
                  </a:cubicBezTo>
                  <a:cubicBezTo>
                    <a:pt x="299" y="23"/>
                    <a:pt x="299" y="23"/>
                    <a:pt x="299" y="23"/>
                  </a:cubicBezTo>
                  <a:cubicBezTo>
                    <a:pt x="300" y="22"/>
                    <a:pt x="300" y="21"/>
                    <a:pt x="300" y="20"/>
                  </a:cubicBezTo>
                  <a:cubicBezTo>
                    <a:pt x="300" y="20"/>
                    <a:pt x="301" y="19"/>
                    <a:pt x="301" y="19"/>
                  </a:cubicBezTo>
                  <a:cubicBezTo>
                    <a:pt x="302" y="17"/>
                    <a:pt x="302" y="17"/>
                    <a:pt x="302" y="17"/>
                  </a:cubicBezTo>
                  <a:cubicBezTo>
                    <a:pt x="302" y="16"/>
                    <a:pt x="302" y="15"/>
                    <a:pt x="302" y="14"/>
                  </a:cubicBezTo>
                  <a:cubicBezTo>
                    <a:pt x="301" y="13"/>
                    <a:pt x="301" y="13"/>
                    <a:pt x="301" y="13"/>
                  </a:cubicBezTo>
                  <a:cubicBezTo>
                    <a:pt x="300" y="13"/>
                    <a:pt x="299" y="13"/>
                    <a:pt x="298" y="13"/>
                  </a:cubicBezTo>
                  <a:cubicBezTo>
                    <a:pt x="297" y="11"/>
                    <a:pt x="297" y="11"/>
                    <a:pt x="297" y="11"/>
                  </a:cubicBezTo>
                  <a:cubicBezTo>
                    <a:pt x="297" y="10"/>
                    <a:pt x="297" y="10"/>
                    <a:pt x="297" y="10"/>
                  </a:cubicBezTo>
                  <a:cubicBezTo>
                    <a:pt x="297" y="9"/>
                    <a:pt x="298" y="8"/>
                    <a:pt x="298" y="8"/>
                  </a:cubicBezTo>
                  <a:cubicBezTo>
                    <a:pt x="300" y="7"/>
                    <a:pt x="300" y="7"/>
                    <a:pt x="300" y="7"/>
                  </a:cubicBezTo>
                  <a:cubicBezTo>
                    <a:pt x="301" y="7"/>
                    <a:pt x="301" y="7"/>
                    <a:pt x="302" y="6"/>
                  </a:cubicBezTo>
                  <a:cubicBezTo>
                    <a:pt x="302" y="6"/>
                    <a:pt x="302" y="5"/>
                    <a:pt x="303" y="5"/>
                  </a:cubicBezTo>
                  <a:cubicBezTo>
                    <a:pt x="304" y="4"/>
                    <a:pt x="304" y="4"/>
                    <a:pt x="304" y="4"/>
                  </a:cubicBezTo>
                  <a:cubicBezTo>
                    <a:pt x="304" y="4"/>
                    <a:pt x="304" y="4"/>
                    <a:pt x="304" y="4"/>
                  </a:cubicBezTo>
                  <a:cubicBezTo>
                    <a:pt x="304" y="3"/>
                    <a:pt x="304" y="3"/>
                    <a:pt x="304" y="3"/>
                  </a:cubicBezTo>
                  <a:cubicBezTo>
                    <a:pt x="306" y="3"/>
                    <a:pt x="307" y="3"/>
                    <a:pt x="308" y="3"/>
                  </a:cubicBezTo>
                  <a:cubicBezTo>
                    <a:pt x="309" y="3"/>
                    <a:pt x="309" y="2"/>
                    <a:pt x="311" y="2"/>
                  </a:cubicBezTo>
                  <a:cubicBezTo>
                    <a:pt x="311" y="2"/>
                    <a:pt x="312" y="1"/>
                    <a:pt x="313" y="1"/>
                  </a:cubicBezTo>
                  <a:cubicBezTo>
                    <a:pt x="314" y="1"/>
                    <a:pt x="316" y="1"/>
                    <a:pt x="317" y="0"/>
                  </a:cubicBezTo>
                  <a:cubicBezTo>
                    <a:pt x="318" y="1"/>
                    <a:pt x="319" y="0"/>
                    <a:pt x="320" y="1"/>
                  </a:cubicBezTo>
                  <a:cubicBezTo>
                    <a:pt x="322" y="1"/>
                    <a:pt x="323" y="2"/>
                    <a:pt x="324" y="3"/>
                  </a:cubicBezTo>
                  <a:cubicBezTo>
                    <a:pt x="325" y="3"/>
                    <a:pt x="325" y="2"/>
                    <a:pt x="326" y="2"/>
                  </a:cubicBezTo>
                  <a:cubicBezTo>
                    <a:pt x="327" y="1"/>
                    <a:pt x="328" y="2"/>
                    <a:pt x="329" y="1"/>
                  </a:cubicBezTo>
                  <a:cubicBezTo>
                    <a:pt x="329" y="2"/>
                    <a:pt x="331" y="2"/>
                    <a:pt x="331" y="3"/>
                  </a:cubicBezTo>
                  <a:cubicBezTo>
                    <a:pt x="332" y="3"/>
                    <a:pt x="332" y="4"/>
                    <a:pt x="333" y="5"/>
                  </a:cubicBezTo>
                  <a:cubicBezTo>
                    <a:pt x="334" y="6"/>
                    <a:pt x="334" y="7"/>
                    <a:pt x="335" y="8"/>
                  </a:cubicBezTo>
                  <a:cubicBezTo>
                    <a:pt x="336" y="9"/>
                    <a:pt x="335" y="10"/>
                    <a:pt x="336" y="10"/>
                  </a:cubicBezTo>
                  <a:cubicBezTo>
                    <a:pt x="337" y="11"/>
                    <a:pt x="337" y="11"/>
                    <a:pt x="337" y="11"/>
                  </a:cubicBezTo>
                  <a:cubicBezTo>
                    <a:pt x="338" y="11"/>
                    <a:pt x="337" y="13"/>
                    <a:pt x="338" y="13"/>
                  </a:cubicBezTo>
                  <a:cubicBezTo>
                    <a:pt x="339" y="14"/>
                    <a:pt x="340" y="15"/>
                    <a:pt x="340" y="16"/>
                  </a:cubicBezTo>
                  <a:cubicBezTo>
                    <a:pt x="341" y="17"/>
                    <a:pt x="341" y="18"/>
                    <a:pt x="342" y="19"/>
                  </a:cubicBezTo>
                  <a:cubicBezTo>
                    <a:pt x="342" y="19"/>
                    <a:pt x="343" y="19"/>
                    <a:pt x="344" y="19"/>
                  </a:cubicBezTo>
                  <a:cubicBezTo>
                    <a:pt x="344" y="20"/>
                    <a:pt x="344" y="21"/>
                    <a:pt x="345" y="21"/>
                  </a:cubicBezTo>
                  <a:cubicBezTo>
                    <a:pt x="345" y="23"/>
                    <a:pt x="346" y="24"/>
                    <a:pt x="346" y="26"/>
                  </a:cubicBezTo>
                  <a:cubicBezTo>
                    <a:pt x="346" y="26"/>
                    <a:pt x="347" y="27"/>
                    <a:pt x="347" y="28"/>
                  </a:cubicBezTo>
                  <a:cubicBezTo>
                    <a:pt x="348" y="29"/>
                    <a:pt x="348" y="29"/>
                    <a:pt x="348" y="29"/>
                  </a:cubicBezTo>
                  <a:cubicBezTo>
                    <a:pt x="351" y="30"/>
                    <a:pt x="354" y="29"/>
                    <a:pt x="357" y="29"/>
                  </a:cubicBezTo>
                  <a:cubicBezTo>
                    <a:pt x="358" y="30"/>
                    <a:pt x="359" y="31"/>
                    <a:pt x="360" y="32"/>
                  </a:cubicBezTo>
                  <a:cubicBezTo>
                    <a:pt x="360" y="32"/>
                    <a:pt x="362" y="31"/>
                    <a:pt x="363" y="32"/>
                  </a:cubicBezTo>
                  <a:cubicBezTo>
                    <a:pt x="363" y="33"/>
                    <a:pt x="364" y="34"/>
                    <a:pt x="365" y="35"/>
                  </a:cubicBezTo>
                  <a:cubicBezTo>
                    <a:pt x="366" y="35"/>
                    <a:pt x="366" y="36"/>
                    <a:pt x="367" y="36"/>
                  </a:cubicBezTo>
                  <a:cubicBezTo>
                    <a:pt x="367" y="37"/>
                    <a:pt x="367" y="37"/>
                    <a:pt x="368" y="38"/>
                  </a:cubicBezTo>
                  <a:cubicBezTo>
                    <a:pt x="368" y="40"/>
                    <a:pt x="368" y="40"/>
                    <a:pt x="368" y="40"/>
                  </a:cubicBezTo>
                  <a:cubicBezTo>
                    <a:pt x="369" y="40"/>
                    <a:pt x="369" y="40"/>
                    <a:pt x="369" y="40"/>
                  </a:cubicBezTo>
                  <a:cubicBezTo>
                    <a:pt x="369" y="40"/>
                    <a:pt x="370" y="41"/>
                    <a:pt x="371" y="42"/>
                  </a:cubicBezTo>
                  <a:cubicBezTo>
                    <a:pt x="373" y="42"/>
                    <a:pt x="375" y="41"/>
                    <a:pt x="377" y="40"/>
                  </a:cubicBezTo>
                  <a:cubicBezTo>
                    <a:pt x="378" y="39"/>
                    <a:pt x="378" y="38"/>
                    <a:pt x="379" y="38"/>
                  </a:cubicBezTo>
                  <a:cubicBezTo>
                    <a:pt x="379" y="37"/>
                    <a:pt x="380" y="36"/>
                    <a:pt x="380" y="35"/>
                  </a:cubicBezTo>
                  <a:cubicBezTo>
                    <a:pt x="381" y="34"/>
                    <a:pt x="382" y="34"/>
                    <a:pt x="384" y="33"/>
                  </a:cubicBezTo>
                  <a:cubicBezTo>
                    <a:pt x="384" y="32"/>
                    <a:pt x="386" y="31"/>
                    <a:pt x="388" y="29"/>
                  </a:cubicBezTo>
                  <a:cubicBezTo>
                    <a:pt x="389" y="29"/>
                    <a:pt x="389" y="29"/>
                    <a:pt x="389" y="29"/>
                  </a:cubicBezTo>
                  <a:cubicBezTo>
                    <a:pt x="390" y="29"/>
                    <a:pt x="390" y="29"/>
                    <a:pt x="390" y="29"/>
                  </a:cubicBezTo>
                  <a:cubicBezTo>
                    <a:pt x="391" y="29"/>
                    <a:pt x="391" y="29"/>
                    <a:pt x="391" y="29"/>
                  </a:cubicBezTo>
                  <a:cubicBezTo>
                    <a:pt x="392" y="30"/>
                    <a:pt x="392" y="30"/>
                    <a:pt x="392" y="30"/>
                  </a:cubicBezTo>
                  <a:cubicBezTo>
                    <a:pt x="392" y="30"/>
                    <a:pt x="392" y="31"/>
                    <a:pt x="392" y="32"/>
                  </a:cubicBezTo>
                  <a:cubicBezTo>
                    <a:pt x="391" y="32"/>
                    <a:pt x="391" y="33"/>
                    <a:pt x="391" y="34"/>
                  </a:cubicBezTo>
                  <a:cubicBezTo>
                    <a:pt x="391" y="35"/>
                    <a:pt x="391" y="35"/>
                    <a:pt x="391" y="37"/>
                  </a:cubicBezTo>
                  <a:cubicBezTo>
                    <a:pt x="392" y="38"/>
                    <a:pt x="392" y="40"/>
                    <a:pt x="391" y="42"/>
                  </a:cubicBezTo>
                  <a:cubicBezTo>
                    <a:pt x="390" y="42"/>
                    <a:pt x="390" y="42"/>
                    <a:pt x="390" y="42"/>
                  </a:cubicBezTo>
                  <a:cubicBezTo>
                    <a:pt x="389" y="48"/>
                    <a:pt x="390" y="55"/>
                    <a:pt x="389" y="62"/>
                  </a:cubicBezTo>
                  <a:cubicBezTo>
                    <a:pt x="389" y="63"/>
                    <a:pt x="389" y="64"/>
                    <a:pt x="388" y="65"/>
                  </a:cubicBezTo>
                  <a:cubicBezTo>
                    <a:pt x="388" y="65"/>
                    <a:pt x="388" y="65"/>
                    <a:pt x="387" y="66"/>
                  </a:cubicBezTo>
                  <a:cubicBezTo>
                    <a:pt x="385" y="66"/>
                    <a:pt x="382" y="66"/>
                    <a:pt x="380" y="67"/>
                  </a:cubicBezTo>
                  <a:cubicBezTo>
                    <a:pt x="380" y="68"/>
                    <a:pt x="380" y="68"/>
                    <a:pt x="380" y="68"/>
                  </a:cubicBezTo>
                  <a:cubicBezTo>
                    <a:pt x="379" y="69"/>
                    <a:pt x="377" y="69"/>
                    <a:pt x="377" y="71"/>
                  </a:cubicBezTo>
                  <a:cubicBezTo>
                    <a:pt x="377" y="71"/>
                    <a:pt x="377" y="72"/>
                    <a:pt x="377" y="73"/>
                  </a:cubicBezTo>
                  <a:cubicBezTo>
                    <a:pt x="378" y="75"/>
                    <a:pt x="380" y="76"/>
                    <a:pt x="380" y="78"/>
                  </a:cubicBezTo>
                  <a:cubicBezTo>
                    <a:pt x="381" y="80"/>
                    <a:pt x="381" y="84"/>
                    <a:pt x="381" y="87"/>
                  </a:cubicBezTo>
                  <a:cubicBezTo>
                    <a:pt x="381" y="87"/>
                    <a:pt x="380" y="89"/>
                    <a:pt x="379" y="90"/>
                  </a:cubicBezTo>
                  <a:cubicBezTo>
                    <a:pt x="379" y="91"/>
                    <a:pt x="379" y="93"/>
                    <a:pt x="378" y="95"/>
                  </a:cubicBezTo>
                  <a:cubicBezTo>
                    <a:pt x="378" y="95"/>
                    <a:pt x="378" y="95"/>
                    <a:pt x="378" y="95"/>
                  </a:cubicBezTo>
                  <a:cubicBezTo>
                    <a:pt x="377" y="95"/>
                    <a:pt x="377" y="95"/>
                    <a:pt x="376" y="95"/>
                  </a:cubicBezTo>
                  <a:cubicBezTo>
                    <a:pt x="375" y="94"/>
                    <a:pt x="375" y="94"/>
                    <a:pt x="375" y="94"/>
                  </a:cubicBezTo>
                  <a:cubicBezTo>
                    <a:pt x="375" y="94"/>
                    <a:pt x="374" y="93"/>
                    <a:pt x="373" y="93"/>
                  </a:cubicBezTo>
                  <a:cubicBezTo>
                    <a:pt x="372" y="94"/>
                    <a:pt x="372" y="96"/>
                    <a:pt x="371" y="98"/>
                  </a:cubicBezTo>
                  <a:cubicBezTo>
                    <a:pt x="370" y="99"/>
                    <a:pt x="368" y="101"/>
                    <a:pt x="366" y="103"/>
                  </a:cubicBezTo>
                  <a:cubicBezTo>
                    <a:pt x="366" y="103"/>
                    <a:pt x="367" y="104"/>
                    <a:pt x="367" y="104"/>
                  </a:cubicBezTo>
                  <a:cubicBezTo>
                    <a:pt x="367" y="106"/>
                    <a:pt x="367" y="106"/>
                    <a:pt x="367" y="107"/>
                  </a:cubicBezTo>
                  <a:cubicBezTo>
                    <a:pt x="365" y="108"/>
                    <a:pt x="365" y="108"/>
                    <a:pt x="365" y="108"/>
                  </a:cubicBezTo>
                  <a:cubicBezTo>
                    <a:pt x="362" y="108"/>
                    <a:pt x="360" y="108"/>
                    <a:pt x="357" y="107"/>
                  </a:cubicBezTo>
                  <a:cubicBezTo>
                    <a:pt x="356" y="107"/>
                    <a:pt x="355" y="107"/>
                    <a:pt x="355" y="108"/>
                  </a:cubicBezTo>
                  <a:cubicBezTo>
                    <a:pt x="354" y="109"/>
                    <a:pt x="354" y="109"/>
                    <a:pt x="354" y="110"/>
                  </a:cubicBezTo>
                  <a:cubicBezTo>
                    <a:pt x="354" y="111"/>
                    <a:pt x="354" y="111"/>
                    <a:pt x="354" y="111"/>
                  </a:cubicBezTo>
                  <a:cubicBezTo>
                    <a:pt x="353" y="112"/>
                    <a:pt x="353" y="112"/>
                    <a:pt x="353" y="112"/>
                  </a:cubicBezTo>
                  <a:cubicBezTo>
                    <a:pt x="352" y="113"/>
                    <a:pt x="352" y="113"/>
                    <a:pt x="352" y="114"/>
                  </a:cubicBezTo>
                  <a:cubicBezTo>
                    <a:pt x="352" y="115"/>
                    <a:pt x="352" y="115"/>
                    <a:pt x="352" y="115"/>
                  </a:cubicBezTo>
                  <a:cubicBezTo>
                    <a:pt x="352" y="116"/>
                    <a:pt x="350" y="116"/>
                    <a:pt x="350" y="118"/>
                  </a:cubicBezTo>
                  <a:cubicBezTo>
                    <a:pt x="349" y="119"/>
                    <a:pt x="349" y="119"/>
                    <a:pt x="349" y="119"/>
                  </a:cubicBezTo>
                  <a:cubicBezTo>
                    <a:pt x="347" y="120"/>
                    <a:pt x="348" y="121"/>
                    <a:pt x="347" y="122"/>
                  </a:cubicBezTo>
                  <a:cubicBezTo>
                    <a:pt x="346" y="123"/>
                    <a:pt x="345" y="124"/>
                    <a:pt x="345" y="125"/>
                  </a:cubicBezTo>
                  <a:cubicBezTo>
                    <a:pt x="345" y="126"/>
                    <a:pt x="345" y="126"/>
                    <a:pt x="345" y="126"/>
                  </a:cubicBezTo>
                  <a:cubicBezTo>
                    <a:pt x="342" y="128"/>
                    <a:pt x="339" y="129"/>
                    <a:pt x="336" y="129"/>
                  </a:cubicBezTo>
                  <a:cubicBezTo>
                    <a:pt x="335" y="129"/>
                    <a:pt x="335" y="129"/>
                    <a:pt x="334" y="130"/>
                  </a:cubicBezTo>
                  <a:cubicBezTo>
                    <a:pt x="334" y="131"/>
                    <a:pt x="334" y="131"/>
                    <a:pt x="333" y="132"/>
                  </a:cubicBezTo>
                  <a:cubicBezTo>
                    <a:pt x="333" y="133"/>
                    <a:pt x="333" y="133"/>
                    <a:pt x="332" y="134"/>
                  </a:cubicBezTo>
                  <a:cubicBezTo>
                    <a:pt x="332" y="135"/>
                    <a:pt x="331" y="135"/>
                    <a:pt x="331" y="136"/>
                  </a:cubicBezTo>
                  <a:cubicBezTo>
                    <a:pt x="330" y="137"/>
                    <a:pt x="330" y="137"/>
                    <a:pt x="330" y="137"/>
                  </a:cubicBezTo>
                  <a:cubicBezTo>
                    <a:pt x="330" y="138"/>
                    <a:pt x="330" y="138"/>
                    <a:pt x="329" y="139"/>
                  </a:cubicBezTo>
                  <a:cubicBezTo>
                    <a:pt x="329" y="139"/>
                    <a:pt x="329" y="139"/>
                    <a:pt x="329" y="139"/>
                  </a:cubicBezTo>
                  <a:cubicBezTo>
                    <a:pt x="328" y="139"/>
                    <a:pt x="328" y="140"/>
                    <a:pt x="327" y="141"/>
                  </a:cubicBezTo>
                  <a:cubicBezTo>
                    <a:pt x="326" y="141"/>
                    <a:pt x="325" y="142"/>
                    <a:pt x="323" y="142"/>
                  </a:cubicBezTo>
                  <a:cubicBezTo>
                    <a:pt x="323" y="141"/>
                    <a:pt x="322" y="141"/>
                    <a:pt x="322" y="140"/>
                  </a:cubicBezTo>
                  <a:cubicBezTo>
                    <a:pt x="322" y="139"/>
                    <a:pt x="322" y="138"/>
                    <a:pt x="322" y="138"/>
                  </a:cubicBezTo>
                  <a:cubicBezTo>
                    <a:pt x="323" y="137"/>
                    <a:pt x="323" y="137"/>
                    <a:pt x="323" y="137"/>
                  </a:cubicBezTo>
                  <a:cubicBezTo>
                    <a:pt x="325" y="134"/>
                    <a:pt x="323" y="130"/>
                    <a:pt x="324" y="127"/>
                  </a:cubicBezTo>
                  <a:cubicBezTo>
                    <a:pt x="325" y="126"/>
                    <a:pt x="325" y="126"/>
                    <a:pt x="325" y="126"/>
                  </a:cubicBezTo>
                  <a:cubicBezTo>
                    <a:pt x="326" y="126"/>
                    <a:pt x="326" y="124"/>
                    <a:pt x="326" y="124"/>
                  </a:cubicBezTo>
                  <a:cubicBezTo>
                    <a:pt x="326" y="123"/>
                    <a:pt x="326" y="122"/>
                    <a:pt x="326" y="120"/>
                  </a:cubicBezTo>
                  <a:cubicBezTo>
                    <a:pt x="325" y="120"/>
                    <a:pt x="324" y="121"/>
                    <a:pt x="323" y="122"/>
                  </a:cubicBezTo>
                  <a:cubicBezTo>
                    <a:pt x="323" y="122"/>
                    <a:pt x="322" y="122"/>
                    <a:pt x="321" y="122"/>
                  </a:cubicBezTo>
                  <a:cubicBezTo>
                    <a:pt x="320" y="123"/>
                    <a:pt x="320" y="124"/>
                    <a:pt x="320" y="125"/>
                  </a:cubicBezTo>
                  <a:cubicBezTo>
                    <a:pt x="319" y="126"/>
                    <a:pt x="319" y="126"/>
                    <a:pt x="318" y="127"/>
                  </a:cubicBezTo>
                  <a:cubicBezTo>
                    <a:pt x="318" y="127"/>
                    <a:pt x="318" y="128"/>
                    <a:pt x="317" y="129"/>
                  </a:cubicBezTo>
                  <a:cubicBezTo>
                    <a:pt x="316" y="129"/>
                    <a:pt x="315" y="130"/>
                    <a:pt x="313" y="131"/>
                  </a:cubicBezTo>
                  <a:cubicBezTo>
                    <a:pt x="312" y="132"/>
                    <a:pt x="311" y="134"/>
                    <a:pt x="310" y="136"/>
                  </a:cubicBezTo>
                  <a:cubicBezTo>
                    <a:pt x="310" y="137"/>
                    <a:pt x="309" y="137"/>
                    <a:pt x="310" y="138"/>
                  </a:cubicBezTo>
                  <a:cubicBezTo>
                    <a:pt x="309" y="139"/>
                    <a:pt x="308" y="139"/>
                    <a:pt x="307" y="140"/>
                  </a:cubicBezTo>
                  <a:cubicBezTo>
                    <a:pt x="306" y="140"/>
                    <a:pt x="306" y="141"/>
                    <a:pt x="305" y="141"/>
                  </a:cubicBezTo>
                  <a:cubicBezTo>
                    <a:pt x="304" y="141"/>
                    <a:pt x="304" y="141"/>
                    <a:pt x="303" y="141"/>
                  </a:cubicBezTo>
                  <a:cubicBezTo>
                    <a:pt x="302" y="141"/>
                    <a:pt x="301" y="141"/>
                    <a:pt x="301" y="141"/>
                  </a:cubicBezTo>
                  <a:cubicBezTo>
                    <a:pt x="300" y="142"/>
                    <a:pt x="301" y="143"/>
                    <a:pt x="301" y="144"/>
                  </a:cubicBezTo>
                  <a:cubicBezTo>
                    <a:pt x="301" y="145"/>
                    <a:pt x="302" y="146"/>
                    <a:pt x="303" y="147"/>
                  </a:cubicBezTo>
                  <a:cubicBezTo>
                    <a:pt x="304" y="147"/>
                    <a:pt x="305" y="147"/>
                    <a:pt x="307" y="147"/>
                  </a:cubicBezTo>
                  <a:cubicBezTo>
                    <a:pt x="309" y="147"/>
                    <a:pt x="310" y="148"/>
                    <a:pt x="311" y="150"/>
                  </a:cubicBezTo>
                  <a:cubicBezTo>
                    <a:pt x="311" y="153"/>
                    <a:pt x="311" y="153"/>
                    <a:pt x="311" y="153"/>
                  </a:cubicBezTo>
                  <a:cubicBezTo>
                    <a:pt x="310" y="154"/>
                    <a:pt x="310" y="154"/>
                    <a:pt x="310" y="154"/>
                  </a:cubicBezTo>
                  <a:cubicBezTo>
                    <a:pt x="311" y="155"/>
                    <a:pt x="311" y="155"/>
                    <a:pt x="311" y="155"/>
                  </a:cubicBezTo>
                  <a:cubicBezTo>
                    <a:pt x="311" y="155"/>
                    <a:pt x="312" y="155"/>
                    <a:pt x="313" y="155"/>
                  </a:cubicBezTo>
                  <a:cubicBezTo>
                    <a:pt x="314" y="154"/>
                    <a:pt x="315" y="153"/>
                    <a:pt x="316" y="151"/>
                  </a:cubicBezTo>
                  <a:cubicBezTo>
                    <a:pt x="317" y="151"/>
                    <a:pt x="317" y="151"/>
                    <a:pt x="317" y="151"/>
                  </a:cubicBezTo>
                  <a:cubicBezTo>
                    <a:pt x="319" y="149"/>
                    <a:pt x="322" y="147"/>
                    <a:pt x="325" y="147"/>
                  </a:cubicBezTo>
                  <a:cubicBezTo>
                    <a:pt x="326" y="149"/>
                    <a:pt x="326" y="149"/>
                    <a:pt x="326" y="149"/>
                  </a:cubicBezTo>
                  <a:cubicBezTo>
                    <a:pt x="327" y="149"/>
                    <a:pt x="328" y="149"/>
                    <a:pt x="329" y="150"/>
                  </a:cubicBezTo>
                  <a:cubicBezTo>
                    <a:pt x="330" y="150"/>
                    <a:pt x="330" y="150"/>
                    <a:pt x="330" y="150"/>
                  </a:cubicBezTo>
                  <a:cubicBezTo>
                    <a:pt x="331" y="150"/>
                    <a:pt x="331" y="151"/>
                    <a:pt x="333" y="151"/>
                  </a:cubicBezTo>
                  <a:cubicBezTo>
                    <a:pt x="333" y="150"/>
                    <a:pt x="334" y="151"/>
                    <a:pt x="335" y="150"/>
                  </a:cubicBezTo>
                  <a:cubicBezTo>
                    <a:pt x="335" y="150"/>
                    <a:pt x="336" y="151"/>
                    <a:pt x="336" y="151"/>
                  </a:cubicBezTo>
                  <a:cubicBezTo>
                    <a:pt x="337" y="153"/>
                    <a:pt x="337" y="153"/>
                    <a:pt x="337" y="153"/>
                  </a:cubicBezTo>
                  <a:cubicBezTo>
                    <a:pt x="335" y="155"/>
                    <a:pt x="333" y="157"/>
                    <a:pt x="330" y="158"/>
                  </a:cubicBezTo>
                  <a:cubicBezTo>
                    <a:pt x="330" y="159"/>
                    <a:pt x="330" y="159"/>
                    <a:pt x="330" y="159"/>
                  </a:cubicBezTo>
                  <a:cubicBezTo>
                    <a:pt x="329" y="159"/>
                    <a:pt x="328" y="159"/>
                    <a:pt x="327" y="160"/>
                  </a:cubicBezTo>
                  <a:cubicBezTo>
                    <a:pt x="326" y="160"/>
                    <a:pt x="326" y="160"/>
                    <a:pt x="326" y="160"/>
                  </a:cubicBezTo>
                  <a:cubicBezTo>
                    <a:pt x="326" y="161"/>
                    <a:pt x="326" y="162"/>
                    <a:pt x="325" y="163"/>
                  </a:cubicBezTo>
                  <a:cubicBezTo>
                    <a:pt x="325" y="164"/>
                    <a:pt x="325" y="164"/>
                    <a:pt x="325" y="164"/>
                  </a:cubicBezTo>
                  <a:cubicBezTo>
                    <a:pt x="324" y="164"/>
                    <a:pt x="324" y="165"/>
                    <a:pt x="323" y="166"/>
                  </a:cubicBezTo>
                  <a:cubicBezTo>
                    <a:pt x="322" y="168"/>
                    <a:pt x="320" y="169"/>
                    <a:pt x="319" y="171"/>
                  </a:cubicBezTo>
                  <a:cubicBezTo>
                    <a:pt x="318" y="172"/>
                    <a:pt x="317" y="172"/>
                    <a:pt x="317" y="173"/>
                  </a:cubicBezTo>
                  <a:cubicBezTo>
                    <a:pt x="317" y="173"/>
                    <a:pt x="316" y="174"/>
                    <a:pt x="316" y="175"/>
                  </a:cubicBezTo>
                  <a:cubicBezTo>
                    <a:pt x="316" y="176"/>
                    <a:pt x="317" y="176"/>
                    <a:pt x="317" y="177"/>
                  </a:cubicBezTo>
                  <a:cubicBezTo>
                    <a:pt x="318" y="178"/>
                    <a:pt x="320" y="178"/>
                    <a:pt x="321" y="178"/>
                  </a:cubicBezTo>
                  <a:cubicBezTo>
                    <a:pt x="322" y="179"/>
                    <a:pt x="323" y="178"/>
                    <a:pt x="324" y="180"/>
                  </a:cubicBezTo>
                  <a:cubicBezTo>
                    <a:pt x="325" y="180"/>
                    <a:pt x="325" y="180"/>
                    <a:pt x="325" y="180"/>
                  </a:cubicBezTo>
                  <a:cubicBezTo>
                    <a:pt x="326" y="181"/>
                    <a:pt x="326" y="182"/>
                    <a:pt x="326" y="183"/>
                  </a:cubicBezTo>
                  <a:cubicBezTo>
                    <a:pt x="327" y="185"/>
                    <a:pt x="327" y="185"/>
                    <a:pt x="327" y="185"/>
                  </a:cubicBezTo>
                  <a:cubicBezTo>
                    <a:pt x="327" y="188"/>
                    <a:pt x="329" y="191"/>
                    <a:pt x="328" y="194"/>
                  </a:cubicBezTo>
                  <a:cubicBezTo>
                    <a:pt x="329" y="195"/>
                    <a:pt x="329" y="195"/>
                    <a:pt x="329" y="195"/>
                  </a:cubicBezTo>
                  <a:cubicBezTo>
                    <a:pt x="329" y="196"/>
                    <a:pt x="331" y="196"/>
                    <a:pt x="332" y="197"/>
                  </a:cubicBezTo>
                  <a:cubicBezTo>
                    <a:pt x="333" y="199"/>
                    <a:pt x="333" y="200"/>
                    <a:pt x="334" y="201"/>
                  </a:cubicBezTo>
                  <a:cubicBezTo>
                    <a:pt x="335" y="202"/>
                    <a:pt x="335" y="202"/>
                    <a:pt x="335" y="202"/>
                  </a:cubicBezTo>
                  <a:cubicBezTo>
                    <a:pt x="336" y="203"/>
                    <a:pt x="336" y="205"/>
                    <a:pt x="336" y="206"/>
                  </a:cubicBezTo>
                  <a:cubicBezTo>
                    <a:pt x="337" y="207"/>
                    <a:pt x="338" y="208"/>
                    <a:pt x="339" y="209"/>
                  </a:cubicBezTo>
                  <a:cubicBezTo>
                    <a:pt x="340" y="210"/>
                    <a:pt x="340" y="210"/>
                    <a:pt x="340" y="210"/>
                  </a:cubicBezTo>
                  <a:cubicBezTo>
                    <a:pt x="339" y="212"/>
                    <a:pt x="338" y="212"/>
                    <a:pt x="336" y="213"/>
                  </a:cubicBezTo>
                  <a:cubicBezTo>
                    <a:pt x="336" y="214"/>
                    <a:pt x="336" y="214"/>
                    <a:pt x="335" y="215"/>
                  </a:cubicBezTo>
                  <a:cubicBezTo>
                    <a:pt x="333" y="215"/>
                    <a:pt x="333" y="215"/>
                    <a:pt x="333" y="215"/>
                  </a:cubicBezTo>
                  <a:cubicBezTo>
                    <a:pt x="332" y="216"/>
                    <a:pt x="332" y="216"/>
                    <a:pt x="332" y="216"/>
                  </a:cubicBezTo>
                  <a:cubicBezTo>
                    <a:pt x="333" y="216"/>
                    <a:pt x="333" y="216"/>
                    <a:pt x="333" y="216"/>
                  </a:cubicBezTo>
                  <a:cubicBezTo>
                    <a:pt x="334" y="216"/>
                    <a:pt x="335" y="216"/>
                    <a:pt x="337" y="216"/>
                  </a:cubicBezTo>
                  <a:cubicBezTo>
                    <a:pt x="338" y="217"/>
                    <a:pt x="339" y="219"/>
                    <a:pt x="341" y="219"/>
                  </a:cubicBezTo>
                  <a:cubicBezTo>
                    <a:pt x="341" y="222"/>
                    <a:pt x="342" y="224"/>
                    <a:pt x="342" y="227"/>
                  </a:cubicBezTo>
                  <a:cubicBezTo>
                    <a:pt x="341" y="229"/>
                    <a:pt x="341" y="229"/>
                    <a:pt x="341" y="229"/>
                  </a:cubicBezTo>
                  <a:cubicBezTo>
                    <a:pt x="340" y="230"/>
                    <a:pt x="341" y="233"/>
                    <a:pt x="341" y="235"/>
                  </a:cubicBezTo>
                  <a:cubicBezTo>
                    <a:pt x="341" y="235"/>
                    <a:pt x="341" y="235"/>
                    <a:pt x="341" y="235"/>
                  </a:cubicBezTo>
                  <a:cubicBezTo>
                    <a:pt x="340" y="236"/>
                    <a:pt x="339" y="236"/>
                    <a:pt x="338" y="237"/>
                  </a:cubicBezTo>
                  <a:cubicBezTo>
                    <a:pt x="337" y="237"/>
                    <a:pt x="337" y="239"/>
                    <a:pt x="336" y="240"/>
                  </a:cubicBezTo>
                  <a:cubicBezTo>
                    <a:pt x="336" y="242"/>
                    <a:pt x="335" y="244"/>
                    <a:pt x="334" y="246"/>
                  </a:cubicBezTo>
                  <a:cubicBezTo>
                    <a:pt x="334" y="247"/>
                    <a:pt x="333" y="247"/>
                    <a:pt x="333" y="249"/>
                  </a:cubicBezTo>
                  <a:cubicBezTo>
                    <a:pt x="333" y="250"/>
                    <a:pt x="332" y="250"/>
                    <a:pt x="332" y="251"/>
                  </a:cubicBezTo>
                  <a:cubicBezTo>
                    <a:pt x="332" y="252"/>
                    <a:pt x="332" y="253"/>
                    <a:pt x="331" y="254"/>
                  </a:cubicBezTo>
                  <a:cubicBezTo>
                    <a:pt x="331" y="254"/>
                    <a:pt x="330" y="254"/>
                    <a:pt x="330" y="255"/>
                  </a:cubicBezTo>
                  <a:cubicBezTo>
                    <a:pt x="330" y="255"/>
                    <a:pt x="330" y="256"/>
                    <a:pt x="329" y="256"/>
                  </a:cubicBezTo>
                  <a:cubicBezTo>
                    <a:pt x="329" y="258"/>
                    <a:pt x="329" y="260"/>
                    <a:pt x="329" y="262"/>
                  </a:cubicBezTo>
                  <a:cubicBezTo>
                    <a:pt x="329" y="263"/>
                    <a:pt x="328" y="264"/>
                    <a:pt x="328" y="265"/>
                  </a:cubicBezTo>
                  <a:cubicBezTo>
                    <a:pt x="327" y="266"/>
                    <a:pt x="327" y="266"/>
                    <a:pt x="327" y="266"/>
                  </a:cubicBezTo>
                  <a:cubicBezTo>
                    <a:pt x="327" y="266"/>
                    <a:pt x="327" y="266"/>
                    <a:pt x="327" y="266"/>
                  </a:cubicBezTo>
                  <a:cubicBezTo>
                    <a:pt x="326" y="266"/>
                    <a:pt x="326" y="266"/>
                    <a:pt x="326" y="266"/>
                  </a:cubicBezTo>
                  <a:cubicBezTo>
                    <a:pt x="326" y="267"/>
                    <a:pt x="326" y="268"/>
                    <a:pt x="326" y="268"/>
                  </a:cubicBezTo>
                  <a:cubicBezTo>
                    <a:pt x="325" y="269"/>
                    <a:pt x="325" y="269"/>
                    <a:pt x="325" y="269"/>
                  </a:cubicBezTo>
                  <a:cubicBezTo>
                    <a:pt x="324" y="270"/>
                    <a:pt x="324" y="272"/>
                    <a:pt x="323" y="273"/>
                  </a:cubicBezTo>
                  <a:cubicBezTo>
                    <a:pt x="322" y="274"/>
                    <a:pt x="322" y="274"/>
                    <a:pt x="322" y="274"/>
                  </a:cubicBezTo>
                  <a:cubicBezTo>
                    <a:pt x="321" y="274"/>
                    <a:pt x="320" y="274"/>
                    <a:pt x="319" y="274"/>
                  </a:cubicBezTo>
                  <a:cubicBezTo>
                    <a:pt x="318" y="275"/>
                    <a:pt x="318" y="275"/>
                    <a:pt x="318" y="275"/>
                  </a:cubicBezTo>
                  <a:cubicBezTo>
                    <a:pt x="317" y="276"/>
                    <a:pt x="318" y="277"/>
                    <a:pt x="318" y="277"/>
                  </a:cubicBezTo>
                  <a:cubicBezTo>
                    <a:pt x="317" y="278"/>
                    <a:pt x="317" y="278"/>
                    <a:pt x="317" y="278"/>
                  </a:cubicBezTo>
                  <a:cubicBezTo>
                    <a:pt x="315" y="279"/>
                    <a:pt x="315" y="281"/>
                    <a:pt x="313" y="282"/>
                  </a:cubicBezTo>
                  <a:cubicBezTo>
                    <a:pt x="313" y="282"/>
                    <a:pt x="312" y="283"/>
                    <a:pt x="311" y="283"/>
                  </a:cubicBezTo>
                  <a:cubicBezTo>
                    <a:pt x="311" y="283"/>
                    <a:pt x="311" y="283"/>
                    <a:pt x="311" y="283"/>
                  </a:cubicBezTo>
                  <a:cubicBezTo>
                    <a:pt x="311" y="284"/>
                    <a:pt x="312" y="284"/>
                    <a:pt x="312" y="285"/>
                  </a:cubicBezTo>
                  <a:cubicBezTo>
                    <a:pt x="312" y="285"/>
                    <a:pt x="312" y="285"/>
                    <a:pt x="312" y="285"/>
                  </a:cubicBezTo>
                  <a:cubicBezTo>
                    <a:pt x="310" y="285"/>
                    <a:pt x="310" y="285"/>
                    <a:pt x="310" y="285"/>
                  </a:cubicBezTo>
                  <a:cubicBezTo>
                    <a:pt x="310" y="286"/>
                    <a:pt x="308" y="286"/>
                    <a:pt x="307" y="288"/>
                  </a:cubicBezTo>
                  <a:cubicBezTo>
                    <a:pt x="307" y="289"/>
                    <a:pt x="306" y="290"/>
                    <a:pt x="304" y="291"/>
                  </a:cubicBezTo>
                  <a:cubicBezTo>
                    <a:pt x="304" y="291"/>
                    <a:pt x="304" y="291"/>
                    <a:pt x="304" y="291"/>
                  </a:cubicBezTo>
                  <a:cubicBezTo>
                    <a:pt x="302" y="293"/>
                    <a:pt x="300" y="294"/>
                    <a:pt x="297" y="293"/>
                  </a:cubicBezTo>
                  <a:cubicBezTo>
                    <a:pt x="296" y="295"/>
                    <a:pt x="296" y="295"/>
                    <a:pt x="296" y="295"/>
                  </a:cubicBezTo>
                  <a:cubicBezTo>
                    <a:pt x="295" y="295"/>
                    <a:pt x="294" y="294"/>
                    <a:pt x="292" y="295"/>
                  </a:cubicBezTo>
                  <a:cubicBezTo>
                    <a:pt x="292" y="296"/>
                    <a:pt x="292" y="296"/>
                    <a:pt x="292" y="296"/>
                  </a:cubicBezTo>
                  <a:cubicBezTo>
                    <a:pt x="290" y="296"/>
                    <a:pt x="289" y="298"/>
                    <a:pt x="287" y="299"/>
                  </a:cubicBezTo>
                  <a:cubicBezTo>
                    <a:pt x="286" y="298"/>
                    <a:pt x="286" y="298"/>
                    <a:pt x="286" y="298"/>
                  </a:cubicBezTo>
                  <a:cubicBezTo>
                    <a:pt x="285" y="299"/>
                    <a:pt x="285" y="299"/>
                    <a:pt x="284" y="299"/>
                  </a:cubicBezTo>
                  <a:cubicBezTo>
                    <a:pt x="283" y="299"/>
                    <a:pt x="283" y="299"/>
                    <a:pt x="283" y="299"/>
                  </a:cubicBezTo>
                  <a:cubicBezTo>
                    <a:pt x="283" y="299"/>
                    <a:pt x="283" y="298"/>
                    <a:pt x="283" y="297"/>
                  </a:cubicBezTo>
                  <a:cubicBezTo>
                    <a:pt x="282" y="297"/>
                    <a:pt x="282" y="297"/>
                    <a:pt x="282" y="297"/>
                  </a:cubicBezTo>
                  <a:cubicBezTo>
                    <a:pt x="281" y="297"/>
                    <a:pt x="281" y="298"/>
                    <a:pt x="281" y="299"/>
                  </a:cubicBezTo>
                  <a:cubicBezTo>
                    <a:pt x="280" y="299"/>
                    <a:pt x="280" y="299"/>
                    <a:pt x="280" y="299"/>
                  </a:cubicBezTo>
                  <a:cubicBezTo>
                    <a:pt x="278" y="299"/>
                    <a:pt x="278" y="299"/>
                    <a:pt x="278" y="299"/>
                  </a:cubicBezTo>
                  <a:cubicBezTo>
                    <a:pt x="277" y="300"/>
                    <a:pt x="276" y="300"/>
                    <a:pt x="276" y="301"/>
                  </a:cubicBezTo>
                  <a:cubicBezTo>
                    <a:pt x="276" y="302"/>
                    <a:pt x="275" y="302"/>
                    <a:pt x="275" y="303"/>
                  </a:cubicBezTo>
                  <a:cubicBezTo>
                    <a:pt x="273" y="304"/>
                    <a:pt x="271" y="303"/>
                    <a:pt x="269" y="304"/>
                  </a:cubicBezTo>
                  <a:cubicBezTo>
                    <a:pt x="269" y="305"/>
                    <a:pt x="269" y="305"/>
                    <a:pt x="269" y="305"/>
                  </a:cubicBezTo>
                  <a:cubicBezTo>
                    <a:pt x="268" y="305"/>
                    <a:pt x="267" y="306"/>
                    <a:pt x="267" y="306"/>
                  </a:cubicBezTo>
                  <a:cubicBezTo>
                    <a:pt x="266" y="306"/>
                    <a:pt x="265" y="307"/>
                    <a:pt x="264" y="308"/>
                  </a:cubicBezTo>
                  <a:cubicBezTo>
                    <a:pt x="262" y="308"/>
                    <a:pt x="261" y="308"/>
                    <a:pt x="260" y="308"/>
                  </a:cubicBezTo>
                  <a:cubicBezTo>
                    <a:pt x="260" y="309"/>
                    <a:pt x="260" y="309"/>
                    <a:pt x="260" y="309"/>
                  </a:cubicBezTo>
                  <a:cubicBezTo>
                    <a:pt x="259" y="309"/>
                    <a:pt x="259" y="309"/>
                    <a:pt x="258" y="310"/>
                  </a:cubicBezTo>
                  <a:cubicBezTo>
                    <a:pt x="257" y="310"/>
                    <a:pt x="257" y="310"/>
                    <a:pt x="256" y="310"/>
                  </a:cubicBezTo>
                  <a:cubicBezTo>
                    <a:pt x="255" y="311"/>
                    <a:pt x="255" y="311"/>
                    <a:pt x="255" y="311"/>
                  </a:cubicBezTo>
                  <a:cubicBezTo>
                    <a:pt x="256" y="312"/>
                    <a:pt x="256" y="312"/>
                    <a:pt x="256" y="312"/>
                  </a:cubicBezTo>
                  <a:cubicBezTo>
                    <a:pt x="256" y="312"/>
                    <a:pt x="257" y="313"/>
                    <a:pt x="257" y="314"/>
                  </a:cubicBezTo>
                  <a:cubicBezTo>
                    <a:pt x="257" y="315"/>
                    <a:pt x="256" y="316"/>
                    <a:pt x="256" y="317"/>
                  </a:cubicBezTo>
                  <a:cubicBezTo>
                    <a:pt x="256" y="318"/>
                    <a:pt x="254" y="318"/>
                    <a:pt x="254" y="319"/>
                  </a:cubicBezTo>
                  <a:cubicBezTo>
                    <a:pt x="254" y="319"/>
                    <a:pt x="254" y="319"/>
                    <a:pt x="254" y="319"/>
                  </a:cubicBezTo>
                  <a:cubicBezTo>
                    <a:pt x="256" y="320"/>
                    <a:pt x="259" y="319"/>
                    <a:pt x="261" y="320"/>
                  </a:cubicBezTo>
                  <a:cubicBezTo>
                    <a:pt x="262" y="321"/>
                    <a:pt x="262" y="321"/>
                    <a:pt x="262" y="321"/>
                  </a:cubicBezTo>
                  <a:cubicBezTo>
                    <a:pt x="262" y="322"/>
                    <a:pt x="262" y="323"/>
                    <a:pt x="262" y="324"/>
                  </a:cubicBezTo>
                  <a:cubicBezTo>
                    <a:pt x="261" y="324"/>
                    <a:pt x="261" y="324"/>
                    <a:pt x="261" y="324"/>
                  </a:cubicBezTo>
                  <a:cubicBezTo>
                    <a:pt x="260" y="325"/>
                    <a:pt x="259" y="326"/>
                    <a:pt x="258" y="327"/>
                  </a:cubicBezTo>
                  <a:cubicBezTo>
                    <a:pt x="258" y="328"/>
                    <a:pt x="259" y="330"/>
                    <a:pt x="258" y="332"/>
                  </a:cubicBezTo>
                  <a:cubicBezTo>
                    <a:pt x="256" y="333"/>
                    <a:pt x="256" y="333"/>
                    <a:pt x="256" y="333"/>
                  </a:cubicBezTo>
                  <a:cubicBezTo>
                    <a:pt x="256" y="334"/>
                    <a:pt x="256" y="334"/>
                    <a:pt x="256" y="334"/>
                  </a:cubicBezTo>
                  <a:cubicBezTo>
                    <a:pt x="255" y="335"/>
                    <a:pt x="254" y="335"/>
                    <a:pt x="252" y="335"/>
                  </a:cubicBezTo>
                  <a:cubicBezTo>
                    <a:pt x="252" y="336"/>
                    <a:pt x="251" y="336"/>
                    <a:pt x="251" y="337"/>
                  </a:cubicBezTo>
                  <a:cubicBezTo>
                    <a:pt x="246" y="337"/>
                    <a:pt x="246" y="337"/>
                    <a:pt x="246" y="337"/>
                  </a:cubicBezTo>
                  <a:close/>
                </a:path>
              </a:pathLst>
            </a:custGeom>
            <a:solidFill>
              <a:srgbClr val="FFF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8" name="Rectangle 43">
              <a:extLst>
                <a:ext uri="{FF2B5EF4-FFF2-40B4-BE49-F238E27FC236}">
                  <a16:creationId xmlns:a16="http://schemas.microsoft.com/office/drawing/2014/main" id="{FB682B24-DF68-4BE1-92A9-67E38317A8D5}"/>
                </a:ext>
              </a:extLst>
            </p:cNvPr>
            <p:cNvSpPr>
              <a:spLocks noChangeArrowheads="1"/>
            </p:cNvSpPr>
            <p:nvPr/>
          </p:nvSpPr>
          <p:spPr bwMode="auto">
            <a:xfrm>
              <a:off x="7318375" y="5226051"/>
              <a:ext cx="211138" cy="166688"/>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09" name="Rectangle 44">
              <a:extLst>
                <a:ext uri="{FF2B5EF4-FFF2-40B4-BE49-F238E27FC236}">
                  <a16:creationId xmlns:a16="http://schemas.microsoft.com/office/drawing/2014/main" id="{FCF6BE15-7FC2-4066-BF07-043C6492320C}"/>
                </a:ext>
              </a:extLst>
            </p:cNvPr>
            <p:cNvSpPr>
              <a:spLocks noChangeArrowheads="1"/>
            </p:cNvSpPr>
            <p:nvPr/>
          </p:nvSpPr>
          <p:spPr bwMode="auto">
            <a:xfrm>
              <a:off x="7318375" y="5226051"/>
              <a:ext cx="211138" cy="166688"/>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0" name="Rectangle 45">
              <a:extLst>
                <a:ext uri="{FF2B5EF4-FFF2-40B4-BE49-F238E27FC236}">
                  <a16:creationId xmlns:a16="http://schemas.microsoft.com/office/drawing/2014/main" id="{576F35CF-68E5-4545-A601-FC03FCAAA0F7}"/>
                </a:ext>
              </a:extLst>
            </p:cNvPr>
            <p:cNvSpPr>
              <a:spLocks noChangeArrowheads="1"/>
            </p:cNvSpPr>
            <p:nvPr/>
          </p:nvSpPr>
          <p:spPr bwMode="auto">
            <a:xfrm>
              <a:off x="7673975" y="5114926"/>
              <a:ext cx="209550" cy="277813"/>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1" name="Rectangle 46">
              <a:extLst>
                <a:ext uri="{FF2B5EF4-FFF2-40B4-BE49-F238E27FC236}">
                  <a16:creationId xmlns:a16="http://schemas.microsoft.com/office/drawing/2014/main" id="{13489AE9-0E4C-4F9B-B575-7A4DA7674331}"/>
                </a:ext>
              </a:extLst>
            </p:cNvPr>
            <p:cNvSpPr>
              <a:spLocks noChangeArrowheads="1"/>
            </p:cNvSpPr>
            <p:nvPr/>
          </p:nvSpPr>
          <p:spPr bwMode="auto">
            <a:xfrm>
              <a:off x="7673975" y="5114926"/>
              <a:ext cx="209550" cy="277813"/>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2" name="Rectangle 47">
              <a:extLst>
                <a:ext uri="{FF2B5EF4-FFF2-40B4-BE49-F238E27FC236}">
                  <a16:creationId xmlns:a16="http://schemas.microsoft.com/office/drawing/2014/main" id="{06D85A6E-97B0-4C58-9B38-15AD5ABC4E57}"/>
                </a:ext>
              </a:extLst>
            </p:cNvPr>
            <p:cNvSpPr>
              <a:spLocks noChangeArrowheads="1"/>
            </p:cNvSpPr>
            <p:nvPr/>
          </p:nvSpPr>
          <p:spPr bwMode="auto">
            <a:xfrm>
              <a:off x="8039100" y="4983163"/>
              <a:ext cx="211138" cy="409575"/>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3" name="Rectangle 48">
              <a:extLst>
                <a:ext uri="{FF2B5EF4-FFF2-40B4-BE49-F238E27FC236}">
                  <a16:creationId xmlns:a16="http://schemas.microsoft.com/office/drawing/2014/main" id="{74421A74-41EC-4206-96DD-4CD9A8CE2C39}"/>
                </a:ext>
              </a:extLst>
            </p:cNvPr>
            <p:cNvSpPr>
              <a:spLocks noChangeArrowheads="1"/>
            </p:cNvSpPr>
            <p:nvPr/>
          </p:nvSpPr>
          <p:spPr bwMode="auto">
            <a:xfrm>
              <a:off x="8039100" y="4983163"/>
              <a:ext cx="211138" cy="409575"/>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4" name="Freeform 49">
              <a:extLst>
                <a:ext uri="{FF2B5EF4-FFF2-40B4-BE49-F238E27FC236}">
                  <a16:creationId xmlns:a16="http://schemas.microsoft.com/office/drawing/2014/main" id="{EE5DA519-832B-468C-9844-25A86AF0F8F4}"/>
                </a:ext>
              </a:extLst>
            </p:cNvPr>
            <p:cNvSpPr>
              <a:spLocks/>
            </p:cNvSpPr>
            <p:nvPr/>
          </p:nvSpPr>
          <p:spPr bwMode="auto">
            <a:xfrm>
              <a:off x="5926138" y="3694113"/>
              <a:ext cx="1190625" cy="2008188"/>
            </a:xfrm>
            <a:custGeom>
              <a:avLst/>
              <a:gdLst>
                <a:gd name="T0" fmla="*/ 401 w 430"/>
                <a:gd name="T1" fmla="*/ 725 h 725"/>
                <a:gd name="T2" fmla="*/ 29 w 430"/>
                <a:gd name="T3" fmla="*/ 725 h 725"/>
                <a:gd name="T4" fmla="*/ 0 w 430"/>
                <a:gd name="T5" fmla="*/ 696 h 725"/>
                <a:gd name="T6" fmla="*/ 0 w 430"/>
                <a:gd name="T7" fmla="*/ 30 h 725"/>
                <a:gd name="T8" fmla="*/ 29 w 430"/>
                <a:gd name="T9" fmla="*/ 0 h 725"/>
                <a:gd name="T10" fmla="*/ 401 w 430"/>
                <a:gd name="T11" fmla="*/ 0 h 725"/>
                <a:gd name="T12" fmla="*/ 430 w 430"/>
                <a:gd name="T13" fmla="*/ 30 h 725"/>
                <a:gd name="T14" fmla="*/ 430 w 430"/>
                <a:gd name="T15" fmla="*/ 696 h 725"/>
                <a:gd name="T16" fmla="*/ 401 w 430"/>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725">
                  <a:moveTo>
                    <a:pt x="401" y="725"/>
                  </a:moveTo>
                  <a:cubicBezTo>
                    <a:pt x="29" y="725"/>
                    <a:pt x="29" y="725"/>
                    <a:pt x="29" y="725"/>
                  </a:cubicBezTo>
                  <a:cubicBezTo>
                    <a:pt x="13" y="725"/>
                    <a:pt x="0" y="712"/>
                    <a:pt x="0" y="696"/>
                  </a:cubicBezTo>
                  <a:cubicBezTo>
                    <a:pt x="0" y="30"/>
                    <a:pt x="0" y="30"/>
                    <a:pt x="0" y="30"/>
                  </a:cubicBezTo>
                  <a:cubicBezTo>
                    <a:pt x="0" y="13"/>
                    <a:pt x="13" y="0"/>
                    <a:pt x="29" y="0"/>
                  </a:cubicBezTo>
                  <a:cubicBezTo>
                    <a:pt x="401" y="0"/>
                    <a:pt x="401" y="0"/>
                    <a:pt x="401" y="0"/>
                  </a:cubicBezTo>
                  <a:cubicBezTo>
                    <a:pt x="417" y="0"/>
                    <a:pt x="430" y="13"/>
                    <a:pt x="430" y="30"/>
                  </a:cubicBezTo>
                  <a:cubicBezTo>
                    <a:pt x="430" y="696"/>
                    <a:pt x="430" y="696"/>
                    <a:pt x="430" y="696"/>
                  </a:cubicBezTo>
                  <a:cubicBezTo>
                    <a:pt x="430" y="712"/>
                    <a:pt x="417" y="725"/>
                    <a:pt x="401" y="7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5" name="Freeform 50">
              <a:extLst>
                <a:ext uri="{FF2B5EF4-FFF2-40B4-BE49-F238E27FC236}">
                  <a16:creationId xmlns:a16="http://schemas.microsoft.com/office/drawing/2014/main" id="{37D6055A-1E46-4539-8516-3725E010ABC8}"/>
                </a:ext>
              </a:extLst>
            </p:cNvPr>
            <p:cNvSpPr>
              <a:spLocks/>
            </p:cNvSpPr>
            <p:nvPr/>
          </p:nvSpPr>
          <p:spPr bwMode="auto">
            <a:xfrm>
              <a:off x="5919788" y="3694113"/>
              <a:ext cx="1193800" cy="2008188"/>
            </a:xfrm>
            <a:custGeom>
              <a:avLst/>
              <a:gdLst>
                <a:gd name="T0" fmla="*/ 401 w 431"/>
                <a:gd name="T1" fmla="*/ 725 h 725"/>
                <a:gd name="T2" fmla="*/ 30 w 431"/>
                <a:gd name="T3" fmla="*/ 725 h 725"/>
                <a:gd name="T4" fmla="*/ 0 w 431"/>
                <a:gd name="T5" fmla="*/ 696 h 725"/>
                <a:gd name="T6" fmla="*/ 0 w 431"/>
                <a:gd name="T7" fmla="*/ 30 h 725"/>
                <a:gd name="T8" fmla="*/ 30 w 431"/>
                <a:gd name="T9" fmla="*/ 0 h 725"/>
                <a:gd name="T10" fmla="*/ 401 w 431"/>
                <a:gd name="T11" fmla="*/ 0 h 725"/>
                <a:gd name="T12" fmla="*/ 431 w 431"/>
                <a:gd name="T13" fmla="*/ 30 h 725"/>
                <a:gd name="T14" fmla="*/ 431 w 431"/>
                <a:gd name="T15" fmla="*/ 696 h 725"/>
                <a:gd name="T16" fmla="*/ 401 w 431"/>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725">
                  <a:moveTo>
                    <a:pt x="401" y="725"/>
                  </a:moveTo>
                  <a:cubicBezTo>
                    <a:pt x="30" y="725"/>
                    <a:pt x="30" y="725"/>
                    <a:pt x="30" y="725"/>
                  </a:cubicBezTo>
                  <a:cubicBezTo>
                    <a:pt x="13" y="725"/>
                    <a:pt x="0" y="712"/>
                    <a:pt x="0" y="696"/>
                  </a:cubicBezTo>
                  <a:cubicBezTo>
                    <a:pt x="0" y="30"/>
                    <a:pt x="0" y="30"/>
                    <a:pt x="0" y="30"/>
                  </a:cubicBezTo>
                  <a:cubicBezTo>
                    <a:pt x="0" y="13"/>
                    <a:pt x="13" y="0"/>
                    <a:pt x="30" y="0"/>
                  </a:cubicBezTo>
                  <a:cubicBezTo>
                    <a:pt x="401" y="0"/>
                    <a:pt x="401" y="0"/>
                    <a:pt x="401" y="0"/>
                  </a:cubicBezTo>
                  <a:cubicBezTo>
                    <a:pt x="417" y="0"/>
                    <a:pt x="431" y="13"/>
                    <a:pt x="431" y="30"/>
                  </a:cubicBezTo>
                  <a:cubicBezTo>
                    <a:pt x="431" y="696"/>
                    <a:pt x="431" y="696"/>
                    <a:pt x="431" y="696"/>
                  </a:cubicBezTo>
                  <a:cubicBezTo>
                    <a:pt x="431" y="712"/>
                    <a:pt x="417" y="725"/>
                    <a:pt x="401" y="725"/>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6" name="Freeform 51">
              <a:extLst>
                <a:ext uri="{FF2B5EF4-FFF2-40B4-BE49-F238E27FC236}">
                  <a16:creationId xmlns:a16="http://schemas.microsoft.com/office/drawing/2014/main" id="{1AD2B520-C29E-4BE5-8396-B27C37A624A8}"/>
                </a:ext>
              </a:extLst>
            </p:cNvPr>
            <p:cNvSpPr>
              <a:spLocks/>
            </p:cNvSpPr>
            <p:nvPr/>
          </p:nvSpPr>
          <p:spPr bwMode="auto">
            <a:xfrm>
              <a:off x="6296025" y="3852863"/>
              <a:ext cx="65088" cy="60325"/>
            </a:xfrm>
            <a:custGeom>
              <a:avLst/>
              <a:gdLst>
                <a:gd name="T0" fmla="*/ 15 w 23"/>
                <a:gd name="T1" fmla="*/ 22 h 22"/>
                <a:gd name="T2" fmla="*/ 8 w 23"/>
                <a:gd name="T3" fmla="*/ 22 h 22"/>
                <a:gd name="T4" fmla="*/ 0 w 23"/>
                <a:gd name="T5" fmla="*/ 14 h 22"/>
                <a:gd name="T6" fmla="*/ 0 w 23"/>
                <a:gd name="T7" fmla="*/ 8 h 22"/>
                <a:gd name="T8" fmla="*/ 8 w 23"/>
                <a:gd name="T9" fmla="*/ 0 h 22"/>
                <a:gd name="T10" fmla="*/ 15 w 23"/>
                <a:gd name="T11" fmla="*/ 0 h 22"/>
                <a:gd name="T12" fmla="*/ 23 w 23"/>
                <a:gd name="T13" fmla="*/ 8 h 22"/>
                <a:gd name="T14" fmla="*/ 23 w 23"/>
                <a:gd name="T15" fmla="*/ 14 h 22"/>
                <a:gd name="T16" fmla="*/ 15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5" y="22"/>
                  </a:moveTo>
                  <a:cubicBezTo>
                    <a:pt x="8" y="22"/>
                    <a:pt x="8" y="22"/>
                    <a:pt x="8" y="22"/>
                  </a:cubicBezTo>
                  <a:cubicBezTo>
                    <a:pt x="4" y="22"/>
                    <a:pt x="0" y="19"/>
                    <a:pt x="0" y="14"/>
                  </a:cubicBezTo>
                  <a:cubicBezTo>
                    <a:pt x="0" y="8"/>
                    <a:pt x="0" y="8"/>
                    <a:pt x="0" y="8"/>
                  </a:cubicBezTo>
                  <a:cubicBezTo>
                    <a:pt x="0" y="3"/>
                    <a:pt x="4" y="0"/>
                    <a:pt x="8" y="0"/>
                  </a:cubicBezTo>
                  <a:cubicBezTo>
                    <a:pt x="15" y="0"/>
                    <a:pt x="15" y="0"/>
                    <a:pt x="15" y="0"/>
                  </a:cubicBezTo>
                  <a:cubicBezTo>
                    <a:pt x="19" y="0"/>
                    <a:pt x="23" y="3"/>
                    <a:pt x="23" y="8"/>
                  </a:cubicBezTo>
                  <a:cubicBezTo>
                    <a:pt x="23" y="14"/>
                    <a:pt x="23" y="14"/>
                    <a:pt x="23" y="14"/>
                  </a:cubicBezTo>
                  <a:cubicBezTo>
                    <a:pt x="23" y="19"/>
                    <a:pt x="19" y="22"/>
                    <a:pt x="15" y="22"/>
                  </a:cubicBezTo>
                  <a:close/>
                </a:path>
              </a:pathLst>
            </a:custGeom>
            <a:solidFill>
              <a:srgbClr val="867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7" name="Freeform 52">
              <a:extLst>
                <a:ext uri="{FF2B5EF4-FFF2-40B4-BE49-F238E27FC236}">
                  <a16:creationId xmlns:a16="http://schemas.microsoft.com/office/drawing/2014/main" id="{39AA3DD8-2D45-411F-8238-206B097A4B23}"/>
                </a:ext>
              </a:extLst>
            </p:cNvPr>
            <p:cNvSpPr>
              <a:spLocks/>
            </p:cNvSpPr>
            <p:nvPr/>
          </p:nvSpPr>
          <p:spPr bwMode="auto">
            <a:xfrm>
              <a:off x="6296025" y="3852863"/>
              <a:ext cx="65088" cy="60325"/>
            </a:xfrm>
            <a:custGeom>
              <a:avLst/>
              <a:gdLst>
                <a:gd name="T0" fmla="*/ 15 w 23"/>
                <a:gd name="T1" fmla="*/ 22 h 22"/>
                <a:gd name="T2" fmla="*/ 8 w 23"/>
                <a:gd name="T3" fmla="*/ 22 h 22"/>
                <a:gd name="T4" fmla="*/ 0 w 23"/>
                <a:gd name="T5" fmla="*/ 14 h 22"/>
                <a:gd name="T6" fmla="*/ 0 w 23"/>
                <a:gd name="T7" fmla="*/ 8 h 22"/>
                <a:gd name="T8" fmla="*/ 8 w 23"/>
                <a:gd name="T9" fmla="*/ 0 h 22"/>
                <a:gd name="T10" fmla="*/ 15 w 23"/>
                <a:gd name="T11" fmla="*/ 0 h 22"/>
                <a:gd name="T12" fmla="*/ 23 w 23"/>
                <a:gd name="T13" fmla="*/ 8 h 22"/>
                <a:gd name="T14" fmla="*/ 23 w 23"/>
                <a:gd name="T15" fmla="*/ 14 h 22"/>
                <a:gd name="T16" fmla="*/ 15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5" y="22"/>
                  </a:moveTo>
                  <a:cubicBezTo>
                    <a:pt x="8" y="22"/>
                    <a:pt x="8" y="22"/>
                    <a:pt x="8" y="22"/>
                  </a:cubicBezTo>
                  <a:cubicBezTo>
                    <a:pt x="4" y="22"/>
                    <a:pt x="0" y="19"/>
                    <a:pt x="0" y="14"/>
                  </a:cubicBezTo>
                  <a:cubicBezTo>
                    <a:pt x="0" y="8"/>
                    <a:pt x="0" y="8"/>
                    <a:pt x="0" y="8"/>
                  </a:cubicBezTo>
                  <a:cubicBezTo>
                    <a:pt x="0" y="3"/>
                    <a:pt x="4" y="0"/>
                    <a:pt x="8" y="0"/>
                  </a:cubicBezTo>
                  <a:cubicBezTo>
                    <a:pt x="15" y="0"/>
                    <a:pt x="15" y="0"/>
                    <a:pt x="15" y="0"/>
                  </a:cubicBezTo>
                  <a:cubicBezTo>
                    <a:pt x="19" y="0"/>
                    <a:pt x="23" y="3"/>
                    <a:pt x="23" y="8"/>
                  </a:cubicBezTo>
                  <a:cubicBezTo>
                    <a:pt x="23" y="14"/>
                    <a:pt x="23" y="14"/>
                    <a:pt x="23" y="14"/>
                  </a:cubicBezTo>
                  <a:cubicBezTo>
                    <a:pt x="23" y="19"/>
                    <a:pt x="19" y="22"/>
                    <a:pt x="15" y="22"/>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8" name="Freeform 53">
              <a:extLst>
                <a:ext uri="{FF2B5EF4-FFF2-40B4-BE49-F238E27FC236}">
                  <a16:creationId xmlns:a16="http://schemas.microsoft.com/office/drawing/2014/main" id="{0891CC1A-7E0B-438D-9693-AE654124BCB0}"/>
                </a:ext>
              </a:extLst>
            </p:cNvPr>
            <p:cNvSpPr>
              <a:spLocks/>
            </p:cNvSpPr>
            <p:nvPr/>
          </p:nvSpPr>
          <p:spPr bwMode="auto">
            <a:xfrm>
              <a:off x="6399213" y="3857626"/>
              <a:ext cx="346075" cy="47625"/>
            </a:xfrm>
            <a:custGeom>
              <a:avLst/>
              <a:gdLst>
                <a:gd name="T0" fmla="*/ 119 w 125"/>
                <a:gd name="T1" fmla="*/ 17 h 17"/>
                <a:gd name="T2" fmla="*/ 6 w 125"/>
                <a:gd name="T3" fmla="*/ 17 h 17"/>
                <a:gd name="T4" fmla="*/ 0 w 125"/>
                <a:gd name="T5" fmla="*/ 11 h 17"/>
                <a:gd name="T6" fmla="*/ 0 w 125"/>
                <a:gd name="T7" fmla="*/ 6 h 17"/>
                <a:gd name="T8" fmla="*/ 6 w 125"/>
                <a:gd name="T9" fmla="*/ 0 h 17"/>
                <a:gd name="T10" fmla="*/ 119 w 125"/>
                <a:gd name="T11" fmla="*/ 0 h 17"/>
                <a:gd name="T12" fmla="*/ 125 w 125"/>
                <a:gd name="T13" fmla="*/ 6 h 17"/>
                <a:gd name="T14" fmla="*/ 125 w 125"/>
                <a:gd name="T15" fmla="*/ 11 h 17"/>
                <a:gd name="T16" fmla="*/ 119 w 125"/>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7">
                  <a:moveTo>
                    <a:pt x="119" y="17"/>
                  </a:moveTo>
                  <a:cubicBezTo>
                    <a:pt x="6" y="17"/>
                    <a:pt x="6" y="17"/>
                    <a:pt x="6" y="17"/>
                  </a:cubicBezTo>
                  <a:cubicBezTo>
                    <a:pt x="3" y="17"/>
                    <a:pt x="0" y="15"/>
                    <a:pt x="0" y="11"/>
                  </a:cubicBezTo>
                  <a:cubicBezTo>
                    <a:pt x="0" y="6"/>
                    <a:pt x="0" y="6"/>
                    <a:pt x="0" y="6"/>
                  </a:cubicBezTo>
                  <a:cubicBezTo>
                    <a:pt x="0" y="3"/>
                    <a:pt x="3" y="0"/>
                    <a:pt x="6" y="0"/>
                  </a:cubicBezTo>
                  <a:cubicBezTo>
                    <a:pt x="119" y="0"/>
                    <a:pt x="119" y="0"/>
                    <a:pt x="119" y="0"/>
                  </a:cubicBezTo>
                  <a:cubicBezTo>
                    <a:pt x="122" y="0"/>
                    <a:pt x="125" y="3"/>
                    <a:pt x="125" y="6"/>
                  </a:cubicBezTo>
                  <a:cubicBezTo>
                    <a:pt x="125" y="11"/>
                    <a:pt x="125" y="11"/>
                    <a:pt x="125" y="11"/>
                  </a:cubicBezTo>
                  <a:cubicBezTo>
                    <a:pt x="125" y="15"/>
                    <a:pt x="122" y="17"/>
                    <a:pt x="119" y="17"/>
                  </a:cubicBezTo>
                  <a:close/>
                </a:path>
              </a:pathLst>
            </a:custGeom>
            <a:solidFill>
              <a:srgbClr val="867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9" name="Freeform 54">
              <a:extLst>
                <a:ext uri="{FF2B5EF4-FFF2-40B4-BE49-F238E27FC236}">
                  <a16:creationId xmlns:a16="http://schemas.microsoft.com/office/drawing/2014/main" id="{A0FF7663-31C8-4BBC-9F31-57B7EBF81789}"/>
                </a:ext>
              </a:extLst>
            </p:cNvPr>
            <p:cNvSpPr>
              <a:spLocks/>
            </p:cNvSpPr>
            <p:nvPr/>
          </p:nvSpPr>
          <p:spPr bwMode="auto">
            <a:xfrm>
              <a:off x="6399213" y="3857626"/>
              <a:ext cx="346075" cy="47625"/>
            </a:xfrm>
            <a:custGeom>
              <a:avLst/>
              <a:gdLst>
                <a:gd name="T0" fmla="*/ 119 w 125"/>
                <a:gd name="T1" fmla="*/ 17 h 17"/>
                <a:gd name="T2" fmla="*/ 6 w 125"/>
                <a:gd name="T3" fmla="*/ 17 h 17"/>
                <a:gd name="T4" fmla="*/ 0 w 125"/>
                <a:gd name="T5" fmla="*/ 11 h 17"/>
                <a:gd name="T6" fmla="*/ 0 w 125"/>
                <a:gd name="T7" fmla="*/ 6 h 17"/>
                <a:gd name="T8" fmla="*/ 6 w 125"/>
                <a:gd name="T9" fmla="*/ 0 h 17"/>
                <a:gd name="T10" fmla="*/ 119 w 125"/>
                <a:gd name="T11" fmla="*/ 0 h 17"/>
                <a:gd name="T12" fmla="*/ 125 w 125"/>
                <a:gd name="T13" fmla="*/ 6 h 17"/>
                <a:gd name="T14" fmla="*/ 125 w 125"/>
                <a:gd name="T15" fmla="*/ 11 h 17"/>
                <a:gd name="T16" fmla="*/ 119 w 125"/>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7">
                  <a:moveTo>
                    <a:pt x="119" y="17"/>
                  </a:moveTo>
                  <a:cubicBezTo>
                    <a:pt x="6" y="17"/>
                    <a:pt x="6" y="17"/>
                    <a:pt x="6" y="17"/>
                  </a:cubicBezTo>
                  <a:cubicBezTo>
                    <a:pt x="3" y="17"/>
                    <a:pt x="0" y="15"/>
                    <a:pt x="0" y="11"/>
                  </a:cubicBezTo>
                  <a:cubicBezTo>
                    <a:pt x="0" y="6"/>
                    <a:pt x="0" y="6"/>
                    <a:pt x="0" y="6"/>
                  </a:cubicBezTo>
                  <a:cubicBezTo>
                    <a:pt x="0" y="3"/>
                    <a:pt x="3" y="0"/>
                    <a:pt x="6" y="0"/>
                  </a:cubicBezTo>
                  <a:cubicBezTo>
                    <a:pt x="119" y="0"/>
                    <a:pt x="119" y="0"/>
                    <a:pt x="119" y="0"/>
                  </a:cubicBezTo>
                  <a:cubicBezTo>
                    <a:pt x="122" y="0"/>
                    <a:pt x="125" y="3"/>
                    <a:pt x="125" y="6"/>
                  </a:cubicBezTo>
                  <a:cubicBezTo>
                    <a:pt x="125" y="11"/>
                    <a:pt x="125" y="11"/>
                    <a:pt x="125" y="11"/>
                  </a:cubicBezTo>
                  <a:cubicBezTo>
                    <a:pt x="125" y="15"/>
                    <a:pt x="122" y="17"/>
                    <a:pt x="119" y="17"/>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0" name="Freeform 55">
              <a:extLst>
                <a:ext uri="{FF2B5EF4-FFF2-40B4-BE49-F238E27FC236}">
                  <a16:creationId xmlns:a16="http://schemas.microsoft.com/office/drawing/2014/main" id="{56B9D8C7-9AE8-4815-AD7F-9F83BB25415E}"/>
                </a:ext>
              </a:extLst>
            </p:cNvPr>
            <p:cNvSpPr>
              <a:spLocks/>
            </p:cNvSpPr>
            <p:nvPr/>
          </p:nvSpPr>
          <p:spPr bwMode="auto">
            <a:xfrm>
              <a:off x="6049963" y="3998913"/>
              <a:ext cx="941388" cy="1335088"/>
            </a:xfrm>
            <a:custGeom>
              <a:avLst/>
              <a:gdLst>
                <a:gd name="T0" fmla="*/ 330 w 340"/>
                <a:gd name="T1" fmla="*/ 482 h 482"/>
                <a:gd name="T2" fmla="*/ 10 w 340"/>
                <a:gd name="T3" fmla="*/ 482 h 482"/>
                <a:gd name="T4" fmla="*/ 0 w 340"/>
                <a:gd name="T5" fmla="*/ 473 h 482"/>
                <a:gd name="T6" fmla="*/ 0 w 340"/>
                <a:gd name="T7" fmla="*/ 10 h 482"/>
                <a:gd name="T8" fmla="*/ 10 w 340"/>
                <a:gd name="T9" fmla="*/ 0 h 482"/>
                <a:gd name="T10" fmla="*/ 330 w 340"/>
                <a:gd name="T11" fmla="*/ 0 h 482"/>
                <a:gd name="T12" fmla="*/ 340 w 340"/>
                <a:gd name="T13" fmla="*/ 10 h 482"/>
                <a:gd name="T14" fmla="*/ 340 w 340"/>
                <a:gd name="T15" fmla="*/ 473 h 482"/>
                <a:gd name="T16" fmla="*/ 330 w 340"/>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482">
                  <a:moveTo>
                    <a:pt x="330" y="482"/>
                  </a:moveTo>
                  <a:cubicBezTo>
                    <a:pt x="10" y="482"/>
                    <a:pt x="10" y="482"/>
                    <a:pt x="10" y="482"/>
                  </a:cubicBezTo>
                  <a:cubicBezTo>
                    <a:pt x="4" y="482"/>
                    <a:pt x="0" y="478"/>
                    <a:pt x="0" y="473"/>
                  </a:cubicBezTo>
                  <a:cubicBezTo>
                    <a:pt x="0" y="10"/>
                    <a:pt x="0" y="10"/>
                    <a:pt x="0" y="10"/>
                  </a:cubicBezTo>
                  <a:cubicBezTo>
                    <a:pt x="0" y="5"/>
                    <a:pt x="4" y="0"/>
                    <a:pt x="10" y="0"/>
                  </a:cubicBezTo>
                  <a:cubicBezTo>
                    <a:pt x="330" y="0"/>
                    <a:pt x="330" y="0"/>
                    <a:pt x="330" y="0"/>
                  </a:cubicBezTo>
                  <a:cubicBezTo>
                    <a:pt x="336" y="0"/>
                    <a:pt x="340" y="5"/>
                    <a:pt x="340" y="10"/>
                  </a:cubicBezTo>
                  <a:cubicBezTo>
                    <a:pt x="340" y="473"/>
                    <a:pt x="340" y="473"/>
                    <a:pt x="340" y="473"/>
                  </a:cubicBezTo>
                  <a:cubicBezTo>
                    <a:pt x="340" y="478"/>
                    <a:pt x="336" y="482"/>
                    <a:pt x="330" y="4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1" name="Freeform 56">
              <a:extLst>
                <a:ext uri="{FF2B5EF4-FFF2-40B4-BE49-F238E27FC236}">
                  <a16:creationId xmlns:a16="http://schemas.microsoft.com/office/drawing/2014/main" id="{3A40D71C-D494-4A14-B99D-08D9435A8D27}"/>
                </a:ext>
              </a:extLst>
            </p:cNvPr>
            <p:cNvSpPr>
              <a:spLocks/>
            </p:cNvSpPr>
            <p:nvPr/>
          </p:nvSpPr>
          <p:spPr bwMode="auto">
            <a:xfrm>
              <a:off x="6053138" y="3998913"/>
              <a:ext cx="941388" cy="1335088"/>
            </a:xfrm>
            <a:custGeom>
              <a:avLst/>
              <a:gdLst>
                <a:gd name="T0" fmla="*/ 331 w 340"/>
                <a:gd name="T1" fmla="*/ 482 h 482"/>
                <a:gd name="T2" fmla="*/ 10 w 340"/>
                <a:gd name="T3" fmla="*/ 482 h 482"/>
                <a:gd name="T4" fmla="*/ 0 w 340"/>
                <a:gd name="T5" fmla="*/ 473 h 482"/>
                <a:gd name="T6" fmla="*/ 0 w 340"/>
                <a:gd name="T7" fmla="*/ 10 h 482"/>
                <a:gd name="T8" fmla="*/ 10 w 340"/>
                <a:gd name="T9" fmla="*/ 0 h 482"/>
                <a:gd name="T10" fmla="*/ 331 w 340"/>
                <a:gd name="T11" fmla="*/ 0 h 482"/>
                <a:gd name="T12" fmla="*/ 340 w 340"/>
                <a:gd name="T13" fmla="*/ 10 h 482"/>
                <a:gd name="T14" fmla="*/ 340 w 340"/>
                <a:gd name="T15" fmla="*/ 473 h 482"/>
                <a:gd name="T16" fmla="*/ 331 w 340"/>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482">
                  <a:moveTo>
                    <a:pt x="331" y="482"/>
                  </a:moveTo>
                  <a:cubicBezTo>
                    <a:pt x="10" y="482"/>
                    <a:pt x="10" y="482"/>
                    <a:pt x="10" y="482"/>
                  </a:cubicBezTo>
                  <a:cubicBezTo>
                    <a:pt x="4" y="482"/>
                    <a:pt x="0" y="478"/>
                    <a:pt x="0" y="473"/>
                  </a:cubicBezTo>
                  <a:cubicBezTo>
                    <a:pt x="0" y="10"/>
                    <a:pt x="0" y="10"/>
                    <a:pt x="0" y="10"/>
                  </a:cubicBezTo>
                  <a:cubicBezTo>
                    <a:pt x="0" y="5"/>
                    <a:pt x="4" y="0"/>
                    <a:pt x="10" y="0"/>
                  </a:cubicBezTo>
                  <a:cubicBezTo>
                    <a:pt x="331" y="0"/>
                    <a:pt x="331" y="0"/>
                    <a:pt x="331" y="0"/>
                  </a:cubicBezTo>
                  <a:cubicBezTo>
                    <a:pt x="336" y="0"/>
                    <a:pt x="340" y="5"/>
                    <a:pt x="340" y="10"/>
                  </a:cubicBezTo>
                  <a:cubicBezTo>
                    <a:pt x="340" y="473"/>
                    <a:pt x="340" y="473"/>
                    <a:pt x="340" y="473"/>
                  </a:cubicBezTo>
                  <a:cubicBezTo>
                    <a:pt x="340" y="478"/>
                    <a:pt x="336" y="482"/>
                    <a:pt x="331" y="482"/>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2" name="Oval 57">
              <a:extLst>
                <a:ext uri="{FF2B5EF4-FFF2-40B4-BE49-F238E27FC236}">
                  <a16:creationId xmlns:a16="http://schemas.microsoft.com/office/drawing/2014/main" id="{852F3328-CA70-4178-A470-5EE2190F5A72}"/>
                </a:ext>
              </a:extLst>
            </p:cNvPr>
            <p:cNvSpPr>
              <a:spLocks noChangeArrowheads="1"/>
            </p:cNvSpPr>
            <p:nvPr/>
          </p:nvSpPr>
          <p:spPr bwMode="auto">
            <a:xfrm>
              <a:off x="6410325" y="5397501"/>
              <a:ext cx="222250" cy="219075"/>
            </a:xfrm>
            <a:prstGeom prst="ellipse">
              <a:avLst/>
            </a:prstGeom>
            <a:solidFill>
              <a:srgbClr val="696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3" name="Oval 58">
              <a:extLst>
                <a:ext uri="{FF2B5EF4-FFF2-40B4-BE49-F238E27FC236}">
                  <a16:creationId xmlns:a16="http://schemas.microsoft.com/office/drawing/2014/main" id="{23E698A2-D693-4999-8878-1B673BE819C8}"/>
                </a:ext>
              </a:extLst>
            </p:cNvPr>
            <p:cNvSpPr>
              <a:spLocks noChangeArrowheads="1"/>
            </p:cNvSpPr>
            <p:nvPr/>
          </p:nvSpPr>
          <p:spPr bwMode="auto">
            <a:xfrm>
              <a:off x="6413500" y="5397501"/>
              <a:ext cx="220663" cy="219075"/>
            </a:xfrm>
            <a:prstGeom prst="ellipse">
              <a:avLst/>
            </a:pr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4" name="Freeform 59">
              <a:extLst>
                <a:ext uri="{FF2B5EF4-FFF2-40B4-BE49-F238E27FC236}">
                  <a16:creationId xmlns:a16="http://schemas.microsoft.com/office/drawing/2014/main" id="{3E2DA480-95C5-45AA-8303-6F59098DB09C}"/>
                </a:ext>
              </a:extLst>
            </p:cNvPr>
            <p:cNvSpPr>
              <a:spLocks/>
            </p:cNvSpPr>
            <p:nvPr/>
          </p:nvSpPr>
          <p:spPr bwMode="auto">
            <a:xfrm>
              <a:off x="6138863" y="4095751"/>
              <a:ext cx="765175" cy="211138"/>
            </a:xfrm>
            <a:custGeom>
              <a:avLst/>
              <a:gdLst>
                <a:gd name="T0" fmla="*/ 269 w 276"/>
                <a:gd name="T1" fmla="*/ 76 h 76"/>
                <a:gd name="T2" fmla="*/ 7 w 276"/>
                <a:gd name="T3" fmla="*/ 76 h 76"/>
                <a:gd name="T4" fmla="*/ 0 w 276"/>
                <a:gd name="T5" fmla="*/ 69 h 76"/>
                <a:gd name="T6" fmla="*/ 0 w 276"/>
                <a:gd name="T7" fmla="*/ 7 h 76"/>
                <a:gd name="T8" fmla="*/ 7 w 276"/>
                <a:gd name="T9" fmla="*/ 0 h 76"/>
                <a:gd name="T10" fmla="*/ 269 w 276"/>
                <a:gd name="T11" fmla="*/ 0 h 76"/>
                <a:gd name="T12" fmla="*/ 276 w 276"/>
                <a:gd name="T13" fmla="*/ 7 h 76"/>
                <a:gd name="T14" fmla="*/ 276 w 276"/>
                <a:gd name="T15" fmla="*/ 69 h 76"/>
                <a:gd name="T16" fmla="*/ 269 w 27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76">
                  <a:moveTo>
                    <a:pt x="269" y="76"/>
                  </a:moveTo>
                  <a:cubicBezTo>
                    <a:pt x="7" y="76"/>
                    <a:pt x="7" y="76"/>
                    <a:pt x="7" y="76"/>
                  </a:cubicBezTo>
                  <a:cubicBezTo>
                    <a:pt x="3" y="76"/>
                    <a:pt x="0" y="73"/>
                    <a:pt x="0" y="69"/>
                  </a:cubicBezTo>
                  <a:cubicBezTo>
                    <a:pt x="0" y="7"/>
                    <a:pt x="0" y="7"/>
                    <a:pt x="0" y="7"/>
                  </a:cubicBezTo>
                  <a:cubicBezTo>
                    <a:pt x="0" y="3"/>
                    <a:pt x="3" y="0"/>
                    <a:pt x="7" y="0"/>
                  </a:cubicBezTo>
                  <a:cubicBezTo>
                    <a:pt x="269" y="0"/>
                    <a:pt x="269" y="0"/>
                    <a:pt x="269" y="0"/>
                  </a:cubicBezTo>
                  <a:cubicBezTo>
                    <a:pt x="273" y="0"/>
                    <a:pt x="276" y="3"/>
                    <a:pt x="276" y="7"/>
                  </a:cubicBezTo>
                  <a:cubicBezTo>
                    <a:pt x="276" y="69"/>
                    <a:pt x="276" y="69"/>
                    <a:pt x="276" y="69"/>
                  </a:cubicBezTo>
                  <a:cubicBezTo>
                    <a:pt x="276" y="73"/>
                    <a:pt x="273" y="76"/>
                    <a:pt x="269" y="7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5" name="Freeform 60">
              <a:extLst>
                <a:ext uri="{FF2B5EF4-FFF2-40B4-BE49-F238E27FC236}">
                  <a16:creationId xmlns:a16="http://schemas.microsoft.com/office/drawing/2014/main" id="{4B1ACA0B-B768-46E8-95A0-45BE13A46E23}"/>
                </a:ext>
              </a:extLst>
            </p:cNvPr>
            <p:cNvSpPr>
              <a:spLocks/>
            </p:cNvSpPr>
            <p:nvPr/>
          </p:nvSpPr>
          <p:spPr bwMode="auto">
            <a:xfrm>
              <a:off x="6138863" y="4095751"/>
              <a:ext cx="765175" cy="211138"/>
            </a:xfrm>
            <a:custGeom>
              <a:avLst/>
              <a:gdLst>
                <a:gd name="T0" fmla="*/ 269 w 276"/>
                <a:gd name="T1" fmla="*/ 76 h 76"/>
                <a:gd name="T2" fmla="*/ 7 w 276"/>
                <a:gd name="T3" fmla="*/ 76 h 76"/>
                <a:gd name="T4" fmla="*/ 0 w 276"/>
                <a:gd name="T5" fmla="*/ 69 h 76"/>
                <a:gd name="T6" fmla="*/ 0 w 276"/>
                <a:gd name="T7" fmla="*/ 7 h 76"/>
                <a:gd name="T8" fmla="*/ 7 w 276"/>
                <a:gd name="T9" fmla="*/ 0 h 76"/>
                <a:gd name="T10" fmla="*/ 269 w 276"/>
                <a:gd name="T11" fmla="*/ 0 h 76"/>
                <a:gd name="T12" fmla="*/ 276 w 276"/>
                <a:gd name="T13" fmla="*/ 7 h 76"/>
                <a:gd name="T14" fmla="*/ 276 w 276"/>
                <a:gd name="T15" fmla="*/ 69 h 76"/>
                <a:gd name="T16" fmla="*/ 269 w 27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76">
                  <a:moveTo>
                    <a:pt x="269" y="76"/>
                  </a:moveTo>
                  <a:cubicBezTo>
                    <a:pt x="7" y="76"/>
                    <a:pt x="7" y="76"/>
                    <a:pt x="7" y="76"/>
                  </a:cubicBezTo>
                  <a:cubicBezTo>
                    <a:pt x="3" y="76"/>
                    <a:pt x="0" y="73"/>
                    <a:pt x="0" y="69"/>
                  </a:cubicBezTo>
                  <a:cubicBezTo>
                    <a:pt x="0" y="7"/>
                    <a:pt x="0" y="7"/>
                    <a:pt x="0" y="7"/>
                  </a:cubicBezTo>
                  <a:cubicBezTo>
                    <a:pt x="0" y="3"/>
                    <a:pt x="3" y="0"/>
                    <a:pt x="7" y="0"/>
                  </a:cubicBezTo>
                  <a:cubicBezTo>
                    <a:pt x="269" y="0"/>
                    <a:pt x="269" y="0"/>
                    <a:pt x="269" y="0"/>
                  </a:cubicBezTo>
                  <a:cubicBezTo>
                    <a:pt x="273" y="0"/>
                    <a:pt x="276" y="3"/>
                    <a:pt x="276" y="7"/>
                  </a:cubicBezTo>
                  <a:cubicBezTo>
                    <a:pt x="276" y="69"/>
                    <a:pt x="276" y="69"/>
                    <a:pt x="276" y="69"/>
                  </a:cubicBezTo>
                  <a:cubicBezTo>
                    <a:pt x="276" y="73"/>
                    <a:pt x="273" y="76"/>
                    <a:pt x="269" y="7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6" name="Freeform 61">
              <a:extLst>
                <a:ext uri="{FF2B5EF4-FFF2-40B4-BE49-F238E27FC236}">
                  <a16:creationId xmlns:a16="http://schemas.microsoft.com/office/drawing/2014/main" id="{636E9774-2B85-43E6-A2E2-F3DF72646F31}"/>
                </a:ext>
              </a:extLst>
            </p:cNvPr>
            <p:cNvSpPr>
              <a:spLocks/>
            </p:cNvSpPr>
            <p:nvPr/>
          </p:nvSpPr>
          <p:spPr bwMode="auto">
            <a:xfrm>
              <a:off x="6138863" y="4983163"/>
              <a:ext cx="765175" cy="98425"/>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7" name="Freeform 62">
              <a:extLst>
                <a:ext uri="{FF2B5EF4-FFF2-40B4-BE49-F238E27FC236}">
                  <a16:creationId xmlns:a16="http://schemas.microsoft.com/office/drawing/2014/main" id="{16DB0617-A792-4F1E-9595-432FA87CE270}"/>
                </a:ext>
              </a:extLst>
            </p:cNvPr>
            <p:cNvSpPr>
              <a:spLocks/>
            </p:cNvSpPr>
            <p:nvPr/>
          </p:nvSpPr>
          <p:spPr bwMode="auto">
            <a:xfrm>
              <a:off x="6138863" y="4983163"/>
              <a:ext cx="765175" cy="98425"/>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8" name="Freeform 63">
              <a:extLst>
                <a:ext uri="{FF2B5EF4-FFF2-40B4-BE49-F238E27FC236}">
                  <a16:creationId xmlns:a16="http://schemas.microsoft.com/office/drawing/2014/main" id="{1B83B700-3E4E-4D05-A5ED-E428965878EC}"/>
                </a:ext>
              </a:extLst>
            </p:cNvPr>
            <p:cNvSpPr>
              <a:spLocks/>
            </p:cNvSpPr>
            <p:nvPr/>
          </p:nvSpPr>
          <p:spPr bwMode="auto">
            <a:xfrm>
              <a:off x="6138863" y="5148263"/>
              <a:ext cx="765175" cy="100013"/>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9" name="Freeform 64">
              <a:extLst>
                <a:ext uri="{FF2B5EF4-FFF2-40B4-BE49-F238E27FC236}">
                  <a16:creationId xmlns:a16="http://schemas.microsoft.com/office/drawing/2014/main" id="{A1F45F51-FC57-4C0A-8A9A-5A7FE627D1C6}"/>
                </a:ext>
              </a:extLst>
            </p:cNvPr>
            <p:cNvSpPr>
              <a:spLocks/>
            </p:cNvSpPr>
            <p:nvPr/>
          </p:nvSpPr>
          <p:spPr bwMode="auto">
            <a:xfrm>
              <a:off x="6138863" y="5148263"/>
              <a:ext cx="765175" cy="100013"/>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0" name="Freeform 65">
              <a:extLst>
                <a:ext uri="{FF2B5EF4-FFF2-40B4-BE49-F238E27FC236}">
                  <a16:creationId xmlns:a16="http://schemas.microsoft.com/office/drawing/2014/main" id="{90F70B89-BC68-4EC4-A01E-13B13FEDF1ED}"/>
                </a:ext>
              </a:extLst>
            </p:cNvPr>
            <p:cNvSpPr>
              <a:spLocks/>
            </p:cNvSpPr>
            <p:nvPr/>
          </p:nvSpPr>
          <p:spPr bwMode="auto">
            <a:xfrm>
              <a:off x="6254750" y="4441826"/>
              <a:ext cx="452438" cy="452438"/>
            </a:xfrm>
            <a:custGeom>
              <a:avLst/>
              <a:gdLst>
                <a:gd name="T0" fmla="*/ 81 w 163"/>
                <a:gd name="T1" fmla="*/ 81 h 163"/>
                <a:gd name="T2" fmla="*/ 81 w 163"/>
                <a:gd name="T3" fmla="*/ 0 h 163"/>
                <a:gd name="T4" fmla="*/ 0 w 163"/>
                <a:gd name="T5" fmla="*/ 82 h 163"/>
                <a:gd name="T6" fmla="*/ 82 w 163"/>
                <a:gd name="T7" fmla="*/ 163 h 163"/>
                <a:gd name="T8" fmla="*/ 163 w 163"/>
                <a:gd name="T9" fmla="*/ 82 h 163"/>
                <a:gd name="T10" fmla="*/ 163 w 163"/>
                <a:gd name="T11" fmla="*/ 81 h 163"/>
                <a:gd name="T12" fmla="*/ 81 w 163"/>
                <a:gd name="T13" fmla="*/ 81 h 163"/>
              </a:gdLst>
              <a:ahLst/>
              <a:cxnLst>
                <a:cxn ang="0">
                  <a:pos x="T0" y="T1"/>
                </a:cxn>
                <a:cxn ang="0">
                  <a:pos x="T2" y="T3"/>
                </a:cxn>
                <a:cxn ang="0">
                  <a:pos x="T4" y="T5"/>
                </a:cxn>
                <a:cxn ang="0">
                  <a:pos x="T6" y="T7"/>
                </a:cxn>
                <a:cxn ang="0">
                  <a:pos x="T8" y="T9"/>
                </a:cxn>
                <a:cxn ang="0">
                  <a:pos x="T10" y="T11"/>
                </a:cxn>
                <a:cxn ang="0">
                  <a:pos x="T12" y="T13"/>
                </a:cxn>
              </a:cxnLst>
              <a:rect l="0" t="0" r="r" b="b"/>
              <a:pathLst>
                <a:path w="163" h="163">
                  <a:moveTo>
                    <a:pt x="81" y="81"/>
                  </a:moveTo>
                  <a:cubicBezTo>
                    <a:pt x="81" y="0"/>
                    <a:pt x="81" y="0"/>
                    <a:pt x="81" y="0"/>
                  </a:cubicBezTo>
                  <a:cubicBezTo>
                    <a:pt x="36" y="1"/>
                    <a:pt x="0" y="37"/>
                    <a:pt x="0" y="82"/>
                  </a:cubicBezTo>
                  <a:cubicBezTo>
                    <a:pt x="0" y="127"/>
                    <a:pt x="37" y="163"/>
                    <a:pt x="82" y="163"/>
                  </a:cubicBezTo>
                  <a:cubicBezTo>
                    <a:pt x="127" y="163"/>
                    <a:pt x="163" y="127"/>
                    <a:pt x="163" y="82"/>
                  </a:cubicBezTo>
                  <a:cubicBezTo>
                    <a:pt x="163" y="81"/>
                    <a:pt x="163" y="81"/>
                    <a:pt x="163" y="81"/>
                  </a:cubicBezTo>
                  <a:lnTo>
                    <a:pt x="81" y="81"/>
                  </a:ln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1" name="Freeform 66">
              <a:extLst>
                <a:ext uri="{FF2B5EF4-FFF2-40B4-BE49-F238E27FC236}">
                  <a16:creationId xmlns:a16="http://schemas.microsoft.com/office/drawing/2014/main" id="{961E9881-C8F3-45A8-AFEF-9FEAB4021D05}"/>
                </a:ext>
              </a:extLst>
            </p:cNvPr>
            <p:cNvSpPr>
              <a:spLocks/>
            </p:cNvSpPr>
            <p:nvPr/>
          </p:nvSpPr>
          <p:spPr bwMode="auto">
            <a:xfrm>
              <a:off x="6515100" y="4411663"/>
              <a:ext cx="227013" cy="223838"/>
            </a:xfrm>
            <a:custGeom>
              <a:avLst/>
              <a:gdLst>
                <a:gd name="T0" fmla="*/ 0 w 82"/>
                <a:gd name="T1" fmla="*/ 0 h 81"/>
                <a:gd name="T2" fmla="*/ 0 w 82"/>
                <a:gd name="T3" fmla="*/ 0 h 81"/>
                <a:gd name="T4" fmla="*/ 0 w 82"/>
                <a:gd name="T5" fmla="*/ 81 h 81"/>
                <a:gd name="T6" fmla="*/ 82 w 82"/>
                <a:gd name="T7" fmla="*/ 81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cubicBezTo>
                    <a:pt x="0" y="0"/>
                    <a:pt x="0" y="0"/>
                    <a:pt x="0" y="0"/>
                  </a:cubicBezTo>
                  <a:cubicBezTo>
                    <a:pt x="0" y="81"/>
                    <a:pt x="0" y="81"/>
                    <a:pt x="0" y="81"/>
                  </a:cubicBezTo>
                  <a:cubicBezTo>
                    <a:pt x="82" y="81"/>
                    <a:pt x="82" y="81"/>
                    <a:pt x="82" y="81"/>
                  </a:cubicBezTo>
                  <a:cubicBezTo>
                    <a:pt x="82" y="36"/>
                    <a:pt x="45" y="0"/>
                    <a:pt x="0" y="0"/>
                  </a:cubicBezTo>
                  <a:close/>
                </a:path>
              </a:pathLst>
            </a:custGeom>
            <a:solidFill>
              <a:srgbClr val="B0E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2" name="Freeform 67">
              <a:extLst>
                <a:ext uri="{FF2B5EF4-FFF2-40B4-BE49-F238E27FC236}">
                  <a16:creationId xmlns:a16="http://schemas.microsoft.com/office/drawing/2014/main" id="{E87A6503-478E-4253-AD9F-EA6E6EDA9793}"/>
                </a:ext>
              </a:extLst>
            </p:cNvPr>
            <p:cNvSpPr>
              <a:spLocks/>
            </p:cNvSpPr>
            <p:nvPr/>
          </p:nvSpPr>
          <p:spPr bwMode="auto">
            <a:xfrm>
              <a:off x="6254750" y="4441826"/>
              <a:ext cx="452438" cy="452438"/>
            </a:xfrm>
            <a:custGeom>
              <a:avLst/>
              <a:gdLst>
                <a:gd name="T0" fmla="*/ 81 w 163"/>
                <a:gd name="T1" fmla="*/ 81 h 163"/>
                <a:gd name="T2" fmla="*/ 81 w 163"/>
                <a:gd name="T3" fmla="*/ 0 h 163"/>
                <a:gd name="T4" fmla="*/ 0 w 163"/>
                <a:gd name="T5" fmla="*/ 82 h 163"/>
                <a:gd name="T6" fmla="*/ 82 w 163"/>
                <a:gd name="T7" fmla="*/ 163 h 163"/>
                <a:gd name="T8" fmla="*/ 163 w 163"/>
                <a:gd name="T9" fmla="*/ 82 h 163"/>
                <a:gd name="T10" fmla="*/ 163 w 163"/>
                <a:gd name="T11" fmla="*/ 81 h 163"/>
                <a:gd name="T12" fmla="*/ 81 w 163"/>
                <a:gd name="T13" fmla="*/ 81 h 163"/>
              </a:gdLst>
              <a:ahLst/>
              <a:cxnLst>
                <a:cxn ang="0">
                  <a:pos x="T0" y="T1"/>
                </a:cxn>
                <a:cxn ang="0">
                  <a:pos x="T2" y="T3"/>
                </a:cxn>
                <a:cxn ang="0">
                  <a:pos x="T4" y="T5"/>
                </a:cxn>
                <a:cxn ang="0">
                  <a:pos x="T6" y="T7"/>
                </a:cxn>
                <a:cxn ang="0">
                  <a:pos x="T8" y="T9"/>
                </a:cxn>
                <a:cxn ang="0">
                  <a:pos x="T10" y="T11"/>
                </a:cxn>
                <a:cxn ang="0">
                  <a:pos x="T12" y="T13"/>
                </a:cxn>
              </a:cxnLst>
              <a:rect l="0" t="0" r="r" b="b"/>
              <a:pathLst>
                <a:path w="163" h="163">
                  <a:moveTo>
                    <a:pt x="81" y="81"/>
                  </a:moveTo>
                  <a:cubicBezTo>
                    <a:pt x="81" y="0"/>
                    <a:pt x="81" y="0"/>
                    <a:pt x="81" y="0"/>
                  </a:cubicBezTo>
                  <a:cubicBezTo>
                    <a:pt x="36" y="1"/>
                    <a:pt x="0" y="37"/>
                    <a:pt x="0" y="82"/>
                  </a:cubicBezTo>
                  <a:cubicBezTo>
                    <a:pt x="0" y="127"/>
                    <a:pt x="37" y="163"/>
                    <a:pt x="82" y="163"/>
                  </a:cubicBezTo>
                  <a:cubicBezTo>
                    <a:pt x="127" y="163"/>
                    <a:pt x="163" y="127"/>
                    <a:pt x="163" y="82"/>
                  </a:cubicBezTo>
                  <a:cubicBezTo>
                    <a:pt x="163" y="81"/>
                    <a:pt x="163" y="81"/>
                    <a:pt x="163" y="81"/>
                  </a:cubicBezTo>
                  <a:lnTo>
                    <a:pt x="81" y="81"/>
                  </a:ln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3" name="Freeform 68">
              <a:extLst>
                <a:ext uri="{FF2B5EF4-FFF2-40B4-BE49-F238E27FC236}">
                  <a16:creationId xmlns:a16="http://schemas.microsoft.com/office/drawing/2014/main" id="{98CC7AEB-B433-4FBC-898F-22EF5B246CDD}"/>
                </a:ext>
              </a:extLst>
            </p:cNvPr>
            <p:cNvSpPr>
              <a:spLocks/>
            </p:cNvSpPr>
            <p:nvPr/>
          </p:nvSpPr>
          <p:spPr bwMode="auto">
            <a:xfrm>
              <a:off x="6515100" y="4411663"/>
              <a:ext cx="227013" cy="223838"/>
            </a:xfrm>
            <a:custGeom>
              <a:avLst/>
              <a:gdLst>
                <a:gd name="T0" fmla="*/ 0 w 82"/>
                <a:gd name="T1" fmla="*/ 0 h 81"/>
                <a:gd name="T2" fmla="*/ 0 w 82"/>
                <a:gd name="T3" fmla="*/ 0 h 81"/>
                <a:gd name="T4" fmla="*/ 0 w 82"/>
                <a:gd name="T5" fmla="*/ 81 h 81"/>
                <a:gd name="T6" fmla="*/ 82 w 82"/>
                <a:gd name="T7" fmla="*/ 81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cubicBezTo>
                    <a:pt x="0" y="0"/>
                    <a:pt x="0" y="0"/>
                    <a:pt x="0" y="0"/>
                  </a:cubicBezTo>
                  <a:cubicBezTo>
                    <a:pt x="0" y="81"/>
                    <a:pt x="0" y="81"/>
                    <a:pt x="0" y="81"/>
                  </a:cubicBezTo>
                  <a:cubicBezTo>
                    <a:pt x="82" y="81"/>
                    <a:pt x="82" y="81"/>
                    <a:pt x="82" y="81"/>
                  </a:cubicBezTo>
                  <a:cubicBezTo>
                    <a:pt x="82" y="36"/>
                    <a:pt x="45" y="0"/>
                    <a:pt x="0" y="0"/>
                  </a:cubicBezTo>
                  <a:close/>
                </a:path>
              </a:pathLst>
            </a:custGeom>
            <a:noFill/>
            <a:ln w="22225" cap="flat">
              <a:solidFill>
                <a:srgbClr val="94D6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4" name="Oval 69">
              <a:extLst>
                <a:ext uri="{FF2B5EF4-FFF2-40B4-BE49-F238E27FC236}">
                  <a16:creationId xmlns:a16="http://schemas.microsoft.com/office/drawing/2014/main" id="{78B14903-E662-440E-A208-2475DF0C6DC6}"/>
                </a:ext>
              </a:extLst>
            </p:cNvPr>
            <p:cNvSpPr>
              <a:spLocks noChangeArrowheads="1"/>
            </p:cNvSpPr>
            <p:nvPr/>
          </p:nvSpPr>
          <p:spPr bwMode="auto">
            <a:xfrm>
              <a:off x="1543050" y="1754188"/>
              <a:ext cx="1231900" cy="1231900"/>
            </a:xfrm>
            <a:prstGeom prst="ellipse">
              <a:avLst/>
            </a:pr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5" name="Oval 70">
              <a:extLst>
                <a:ext uri="{FF2B5EF4-FFF2-40B4-BE49-F238E27FC236}">
                  <a16:creationId xmlns:a16="http://schemas.microsoft.com/office/drawing/2014/main" id="{F5AE6643-8C89-410C-8137-25809073A72F}"/>
                </a:ext>
              </a:extLst>
            </p:cNvPr>
            <p:cNvSpPr>
              <a:spLocks noChangeArrowheads="1"/>
            </p:cNvSpPr>
            <p:nvPr/>
          </p:nvSpPr>
          <p:spPr bwMode="auto">
            <a:xfrm>
              <a:off x="1543050" y="1754188"/>
              <a:ext cx="1231900" cy="1231900"/>
            </a:xfrm>
            <a:prstGeom prst="ellipse">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6" name="Oval 71">
              <a:extLst>
                <a:ext uri="{FF2B5EF4-FFF2-40B4-BE49-F238E27FC236}">
                  <a16:creationId xmlns:a16="http://schemas.microsoft.com/office/drawing/2014/main" id="{47BD05B7-2075-4310-A389-3A7C29893723}"/>
                </a:ext>
              </a:extLst>
            </p:cNvPr>
            <p:cNvSpPr>
              <a:spLocks noChangeArrowheads="1"/>
            </p:cNvSpPr>
            <p:nvPr/>
          </p:nvSpPr>
          <p:spPr bwMode="auto">
            <a:xfrm>
              <a:off x="1681163" y="1889126"/>
              <a:ext cx="955675" cy="9588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7" name="Oval 72">
              <a:extLst>
                <a:ext uri="{FF2B5EF4-FFF2-40B4-BE49-F238E27FC236}">
                  <a16:creationId xmlns:a16="http://schemas.microsoft.com/office/drawing/2014/main" id="{06706C68-98E7-4031-90CC-722E19901C98}"/>
                </a:ext>
              </a:extLst>
            </p:cNvPr>
            <p:cNvSpPr>
              <a:spLocks noChangeArrowheads="1"/>
            </p:cNvSpPr>
            <p:nvPr/>
          </p:nvSpPr>
          <p:spPr bwMode="auto">
            <a:xfrm>
              <a:off x="1681163" y="1889126"/>
              <a:ext cx="955675" cy="958850"/>
            </a:xfrm>
            <a:prstGeom prst="ellipse">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8" name="Freeform 73">
              <a:extLst>
                <a:ext uri="{FF2B5EF4-FFF2-40B4-BE49-F238E27FC236}">
                  <a16:creationId xmlns:a16="http://schemas.microsoft.com/office/drawing/2014/main" id="{AF1DEC6F-684C-4EB9-97B3-835B78B8185A}"/>
                </a:ext>
              </a:extLst>
            </p:cNvPr>
            <p:cNvSpPr>
              <a:spLocks/>
            </p:cNvSpPr>
            <p:nvPr/>
          </p:nvSpPr>
          <p:spPr bwMode="auto">
            <a:xfrm>
              <a:off x="2130425" y="2365376"/>
              <a:ext cx="257175" cy="300038"/>
            </a:xfrm>
            <a:custGeom>
              <a:avLst/>
              <a:gdLst>
                <a:gd name="T0" fmla="*/ 90 w 93"/>
                <a:gd name="T1" fmla="*/ 103 h 108"/>
                <a:gd name="T2" fmla="*/ 86 w 93"/>
                <a:gd name="T3" fmla="*/ 106 h 108"/>
                <a:gd name="T4" fmla="*/ 78 w 93"/>
                <a:gd name="T5" fmla="*/ 105 h 108"/>
                <a:gd name="T6" fmla="*/ 2 w 93"/>
                <a:gd name="T7" fmla="*/ 14 h 108"/>
                <a:gd name="T8" fmla="*/ 3 w 93"/>
                <a:gd name="T9" fmla="*/ 6 h 108"/>
                <a:gd name="T10" fmla="*/ 7 w 93"/>
                <a:gd name="T11" fmla="*/ 2 h 108"/>
                <a:gd name="T12" fmla="*/ 16 w 93"/>
                <a:gd name="T13" fmla="*/ 3 h 108"/>
                <a:gd name="T14" fmla="*/ 91 w 93"/>
                <a:gd name="T15" fmla="*/ 95 h 108"/>
                <a:gd name="T16" fmla="*/ 90 w 93"/>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90" y="103"/>
                  </a:moveTo>
                  <a:cubicBezTo>
                    <a:pt x="86" y="106"/>
                    <a:pt x="86" y="106"/>
                    <a:pt x="86" y="106"/>
                  </a:cubicBezTo>
                  <a:cubicBezTo>
                    <a:pt x="83" y="108"/>
                    <a:pt x="80" y="108"/>
                    <a:pt x="78" y="105"/>
                  </a:cubicBezTo>
                  <a:cubicBezTo>
                    <a:pt x="2" y="14"/>
                    <a:pt x="2" y="14"/>
                    <a:pt x="2" y="14"/>
                  </a:cubicBezTo>
                  <a:cubicBezTo>
                    <a:pt x="0" y="11"/>
                    <a:pt x="1" y="8"/>
                    <a:pt x="3" y="6"/>
                  </a:cubicBezTo>
                  <a:cubicBezTo>
                    <a:pt x="7" y="2"/>
                    <a:pt x="7" y="2"/>
                    <a:pt x="7" y="2"/>
                  </a:cubicBezTo>
                  <a:cubicBezTo>
                    <a:pt x="10" y="0"/>
                    <a:pt x="14" y="1"/>
                    <a:pt x="16" y="3"/>
                  </a:cubicBezTo>
                  <a:cubicBezTo>
                    <a:pt x="91" y="95"/>
                    <a:pt x="91" y="95"/>
                    <a:pt x="91" y="95"/>
                  </a:cubicBezTo>
                  <a:cubicBezTo>
                    <a:pt x="93" y="97"/>
                    <a:pt x="92" y="101"/>
                    <a:pt x="90" y="103"/>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9" name="Freeform 74">
              <a:extLst>
                <a:ext uri="{FF2B5EF4-FFF2-40B4-BE49-F238E27FC236}">
                  <a16:creationId xmlns:a16="http://schemas.microsoft.com/office/drawing/2014/main" id="{173AD592-0ACD-4E4D-AEB5-57AAC34D20CE}"/>
                </a:ext>
              </a:extLst>
            </p:cNvPr>
            <p:cNvSpPr>
              <a:spLocks/>
            </p:cNvSpPr>
            <p:nvPr/>
          </p:nvSpPr>
          <p:spPr bwMode="auto">
            <a:xfrm>
              <a:off x="2130425" y="2365376"/>
              <a:ext cx="257175" cy="300038"/>
            </a:xfrm>
            <a:custGeom>
              <a:avLst/>
              <a:gdLst>
                <a:gd name="T0" fmla="*/ 90 w 93"/>
                <a:gd name="T1" fmla="*/ 103 h 108"/>
                <a:gd name="T2" fmla="*/ 86 w 93"/>
                <a:gd name="T3" fmla="*/ 106 h 108"/>
                <a:gd name="T4" fmla="*/ 78 w 93"/>
                <a:gd name="T5" fmla="*/ 105 h 108"/>
                <a:gd name="T6" fmla="*/ 2 w 93"/>
                <a:gd name="T7" fmla="*/ 14 h 108"/>
                <a:gd name="T8" fmla="*/ 3 w 93"/>
                <a:gd name="T9" fmla="*/ 6 h 108"/>
                <a:gd name="T10" fmla="*/ 7 w 93"/>
                <a:gd name="T11" fmla="*/ 2 h 108"/>
                <a:gd name="T12" fmla="*/ 16 w 93"/>
                <a:gd name="T13" fmla="*/ 3 h 108"/>
                <a:gd name="T14" fmla="*/ 91 w 93"/>
                <a:gd name="T15" fmla="*/ 95 h 108"/>
                <a:gd name="T16" fmla="*/ 90 w 93"/>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90" y="103"/>
                  </a:moveTo>
                  <a:cubicBezTo>
                    <a:pt x="86" y="106"/>
                    <a:pt x="86" y="106"/>
                    <a:pt x="86" y="106"/>
                  </a:cubicBezTo>
                  <a:cubicBezTo>
                    <a:pt x="83" y="108"/>
                    <a:pt x="80" y="108"/>
                    <a:pt x="78" y="105"/>
                  </a:cubicBezTo>
                  <a:cubicBezTo>
                    <a:pt x="2" y="14"/>
                    <a:pt x="2" y="14"/>
                    <a:pt x="2" y="14"/>
                  </a:cubicBezTo>
                  <a:cubicBezTo>
                    <a:pt x="0" y="11"/>
                    <a:pt x="1" y="8"/>
                    <a:pt x="3" y="6"/>
                  </a:cubicBezTo>
                  <a:cubicBezTo>
                    <a:pt x="7" y="2"/>
                    <a:pt x="7" y="2"/>
                    <a:pt x="7" y="2"/>
                  </a:cubicBezTo>
                  <a:cubicBezTo>
                    <a:pt x="10" y="0"/>
                    <a:pt x="14" y="1"/>
                    <a:pt x="16" y="3"/>
                  </a:cubicBezTo>
                  <a:cubicBezTo>
                    <a:pt x="91" y="95"/>
                    <a:pt x="91" y="95"/>
                    <a:pt x="91" y="95"/>
                  </a:cubicBezTo>
                  <a:cubicBezTo>
                    <a:pt x="93" y="97"/>
                    <a:pt x="92" y="101"/>
                    <a:pt x="90" y="103"/>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0" name="Freeform 75">
              <a:extLst>
                <a:ext uri="{FF2B5EF4-FFF2-40B4-BE49-F238E27FC236}">
                  <a16:creationId xmlns:a16="http://schemas.microsoft.com/office/drawing/2014/main" id="{86207526-D15F-43FB-AD90-3F37368B956D}"/>
                </a:ext>
              </a:extLst>
            </p:cNvPr>
            <p:cNvSpPr>
              <a:spLocks/>
            </p:cNvSpPr>
            <p:nvPr/>
          </p:nvSpPr>
          <p:spPr bwMode="auto">
            <a:xfrm>
              <a:off x="2124075" y="2052638"/>
              <a:ext cx="65088" cy="360363"/>
            </a:xfrm>
            <a:custGeom>
              <a:avLst/>
              <a:gdLst>
                <a:gd name="T0" fmla="*/ 16 w 23"/>
                <a:gd name="T1" fmla="*/ 130 h 130"/>
                <a:gd name="T2" fmla="*/ 8 w 23"/>
                <a:gd name="T3" fmla="*/ 130 h 130"/>
                <a:gd name="T4" fmla="*/ 0 w 23"/>
                <a:gd name="T5" fmla="*/ 123 h 130"/>
                <a:gd name="T6" fmla="*/ 0 w 23"/>
                <a:gd name="T7" fmla="*/ 7 h 130"/>
                <a:gd name="T8" fmla="*/ 8 w 23"/>
                <a:gd name="T9" fmla="*/ 0 h 130"/>
                <a:gd name="T10" fmla="*/ 16 w 23"/>
                <a:gd name="T11" fmla="*/ 0 h 130"/>
                <a:gd name="T12" fmla="*/ 23 w 23"/>
                <a:gd name="T13" fmla="*/ 7 h 130"/>
                <a:gd name="T14" fmla="*/ 23 w 23"/>
                <a:gd name="T15" fmla="*/ 123 h 130"/>
                <a:gd name="T16" fmla="*/ 16 w 23"/>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0">
                  <a:moveTo>
                    <a:pt x="16" y="130"/>
                  </a:moveTo>
                  <a:cubicBezTo>
                    <a:pt x="8" y="130"/>
                    <a:pt x="8" y="130"/>
                    <a:pt x="8" y="130"/>
                  </a:cubicBezTo>
                  <a:cubicBezTo>
                    <a:pt x="4" y="130"/>
                    <a:pt x="0" y="127"/>
                    <a:pt x="0" y="123"/>
                  </a:cubicBezTo>
                  <a:cubicBezTo>
                    <a:pt x="0" y="7"/>
                    <a:pt x="0" y="7"/>
                    <a:pt x="0" y="7"/>
                  </a:cubicBezTo>
                  <a:cubicBezTo>
                    <a:pt x="0" y="3"/>
                    <a:pt x="4" y="0"/>
                    <a:pt x="8" y="0"/>
                  </a:cubicBezTo>
                  <a:cubicBezTo>
                    <a:pt x="16" y="0"/>
                    <a:pt x="16" y="0"/>
                    <a:pt x="16" y="0"/>
                  </a:cubicBezTo>
                  <a:cubicBezTo>
                    <a:pt x="20" y="0"/>
                    <a:pt x="23" y="3"/>
                    <a:pt x="23" y="7"/>
                  </a:cubicBezTo>
                  <a:cubicBezTo>
                    <a:pt x="23" y="123"/>
                    <a:pt x="23" y="123"/>
                    <a:pt x="23" y="123"/>
                  </a:cubicBezTo>
                  <a:cubicBezTo>
                    <a:pt x="23" y="127"/>
                    <a:pt x="20" y="130"/>
                    <a:pt x="16" y="130"/>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1" name="Freeform 76">
              <a:extLst>
                <a:ext uri="{FF2B5EF4-FFF2-40B4-BE49-F238E27FC236}">
                  <a16:creationId xmlns:a16="http://schemas.microsoft.com/office/drawing/2014/main" id="{CBE06E42-F127-45AA-98F8-93F8A63896F8}"/>
                </a:ext>
              </a:extLst>
            </p:cNvPr>
            <p:cNvSpPr>
              <a:spLocks/>
            </p:cNvSpPr>
            <p:nvPr/>
          </p:nvSpPr>
          <p:spPr bwMode="auto">
            <a:xfrm>
              <a:off x="2124075" y="2052638"/>
              <a:ext cx="65088" cy="360363"/>
            </a:xfrm>
            <a:custGeom>
              <a:avLst/>
              <a:gdLst>
                <a:gd name="T0" fmla="*/ 16 w 23"/>
                <a:gd name="T1" fmla="*/ 130 h 130"/>
                <a:gd name="T2" fmla="*/ 8 w 23"/>
                <a:gd name="T3" fmla="*/ 130 h 130"/>
                <a:gd name="T4" fmla="*/ 0 w 23"/>
                <a:gd name="T5" fmla="*/ 123 h 130"/>
                <a:gd name="T6" fmla="*/ 0 w 23"/>
                <a:gd name="T7" fmla="*/ 7 h 130"/>
                <a:gd name="T8" fmla="*/ 8 w 23"/>
                <a:gd name="T9" fmla="*/ 0 h 130"/>
                <a:gd name="T10" fmla="*/ 16 w 23"/>
                <a:gd name="T11" fmla="*/ 0 h 130"/>
                <a:gd name="T12" fmla="*/ 23 w 23"/>
                <a:gd name="T13" fmla="*/ 7 h 130"/>
                <a:gd name="T14" fmla="*/ 23 w 23"/>
                <a:gd name="T15" fmla="*/ 123 h 130"/>
                <a:gd name="T16" fmla="*/ 16 w 23"/>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0">
                  <a:moveTo>
                    <a:pt x="16" y="130"/>
                  </a:moveTo>
                  <a:cubicBezTo>
                    <a:pt x="8" y="130"/>
                    <a:pt x="8" y="130"/>
                    <a:pt x="8" y="130"/>
                  </a:cubicBezTo>
                  <a:cubicBezTo>
                    <a:pt x="4" y="130"/>
                    <a:pt x="0" y="127"/>
                    <a:pt x="0" y="123"/>
                  </a:cubicBezTo>
                  <a:cubicBezTo>
                    <a:pt x="0" y="7"/>
                    <a:pt x="0" y="7"/>
                    <a:pt x="0" y="7"/>
                  </a:cubicBezTo>
                  <a:cubicBezTo>
                    <a:pt x="0" y="3"/>
                    <a:pt x="4" y="0"/>
                    <a:pt x="8" y="0"/>
                  </a:cubicBezTo>
                  <a:cubicBezTo>
                    <a:pt x="16" y="0"/>
                    <a:pt x="16" y="0"/>
                    <a:pt x="16" y="0"/>
                  </a:cubicBezTo>
                  <a:cubicBezTo>
                    <a:pt x="20" y="0"/>
                    <a:pt x="23" y="3"/>
                    <a:pt x="23" y="7"/>
                  </a:cubicBezTo>
                  <a:cubicBezTo>
                    <a:pt x="23" y="123"/>
                    <a:pt x="23" y="123"/>
                    <a:pt x="23" y="123"/>
                  </a:cubicBezTo>
                  <a:cubicBezTo>
                    <a:pt x="23" y="127"/>
                    <a:pt x="20" y="130"/>
                    <a:pt x="16" y="130"/>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2" name="Oval 77">
              <a:extLst>
                <a:ext uri="{FF2B5EF4-FFF2-40B4-BE49-F238E27FC236}">
                  <a16:creationId xmlns:a16="http://schemas.microsoft.com/office/drawing/2014/main" id="{920581D5-937F-487B-A32D-6DCC91AD1F38}"/>
                </a:ext>
              </a:extLst>
            </p:cNvPr>
            <p:cNvSpPr>
              <a:spLocks noChangeArrowheads="1"/>
            </p:cNvSpPr>
            <p:nvPr/>
          </p:nvSpPr>
          <p:spPr bwMode="auto">
            <a:xfrm>
              <a:off x="6696075" y="1714501"/>
              <a:ext cx="719138" cy="720725"/>
            </a:xfrm>
            <a:prstGeom prst="ellipse">
              <a:avLst/>
            </a:prstGeom>
            <a:solidFill>
              <a:srgbClr val="FFD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3" name="Freeform 78">
              <a:extLst>
                <a:ext uri="{FF2B5EF4-FFF2-40B4-BE49-F238E27FC236}">
                  <a16:creationId xmlns:a16="http://schemas.microsoft.com/office/drawing/2014/main" id="{8E69FF25-7957-406C-BF5F-4AE72C36B29F}"/>
                </a:ext>
              </a:extLst>
            </p:cNvPr>
            <p:cNvSpPr>
              <a:spLocks/>
            </p:cNvSpPr>
            <p:nvPr/>
          </p:nvSpPr>
          <p:spPr bwMode="auto">
            <a:xfrm>
              <a:off x="6740525" y="1866901"/>
              <a:ext cx="674688" cy="528638"/>
            </a:xfrm>
            <a:custGeom>
              <a:avLst/>
              <a:gdLst>
                <a:gd name="T0" fmla="*/ 234 w 244"/>
                <a:gd name="T1" fmla="*/ 25 h 191"/>
                <a:gd name="T2" fmla="*/ 228 w 244"/>
                <a:gd name="T3" fmla="*/ 17 h 191"/>
                <a:gd name="T4" fmla="*/ 8 w 244"/>
                <a:gd name="T5" fmla="*/ 0 h 191"/>
                <a:gd name="T6" fmla="*/ 0 w 244"/>
                <a:gd name="T7" fmla="*/ 14 h 191"/>
                <a:gd name="T8" fmla="*/ 172 w 244"/>
                <a:gd name="T9" fmla="*/ 191 h 191"/>
                <a:gd name="T10" fmla="*/ 244 w 244"/>
                <a:gd name="T11" fmla="*/ 75 h 191"/>
                <a:gd name="T12" fmla="*/ 234 w 244"/>
                <a:gd name="T13" fmla="*/ 25 h 191"/>
              </a:gdLst>
              <a:ahLst/>
              <a:cxnLst>
                <a:cxn ang="0">
                  <a:pos x="T0" y="T1"/>
                </a:cxn>
                <a:cxn ang="0">
                  <a:pos x="T2" y="T3"/>
                </a:cxn>
                <a:cxn ang="0">
                  <a:pos x="T4" y="T5"/>
                </a:cxn>
                <a:cxn ang="0">
                  <a:pos x="T6" y="T7"/>
                </a:cxn>
                <a:cxn ang="0">
                  <a:pos x="T8" y="T9"/>
                </a:cxn>
                <a:cxn ang="0">
                  <a:pos x="T10" y="T11"/>
                </a:cxn>
                <a:cxn ang="0">
                  <a:pos x="T12" y="T13"/>
                </a:cxn>
              </a:cxnLst>
              <a:rect l="0" t="0" r="r" b="b"/>
              <a:pathLst>
                <a:path w="244" h="191">
                  <a:moveTo>
                    <a:pt x="234" y="25"/>
                  </a:moveTo>
                  <a:cubicBezTo>
                    <a:pt x="228" y="17"/>
                    <a:pt x="228" y="17"/>
                    <a:pt x="228" y="17"/>
                  </a:cubicBezTo>
                  <a:cubicBezTo>
                    <a:pt x="8" y="0"/>
                    <a:pt x="8" y="0"/>
                    <a:pt x="8" y="0"/>
                  </a:cubicBezTo>
                  <a:cubicBezTo>
                    <a:pt x="5" y="4"/>
                    <a:pt x="2" y="9"/>
                    <a:pt x="0" y="14"/>
                  </a:cubicBezTo>
                  <a:cubicBezTo>
                    <a:pt x="172" y="191"/>
                    <a:pt x="172" y="191"/>
                    <a:pt x="172" y="191"/>
                  </a:cubicBezTo>
                  <a:cubicBezTo>
                    <a:pt x="215" y="170"/>
                    <a:pt x="244" y="126"/>
                    <a:pt x="244" y="75"/>
                  </a:cubicBezTo>
                  <a:cubicBezTo>
                    <a:pt x="244" y="57"/>
                    <a:pt x="241" y="41"/>
                    <a:pt x="234" y="25"/>
                  </a:cubicBezTo>
                  <a:close/>
                </a:path>
              </a:pathLst>
            </a:custGeom>
            <a:solidFill>
              <a:srgbClr val="F4CE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4" name="Freeform 79">
              <a:extLst>
                <a:ext uri="{FF2B5EF4-FFF2-40B4-BE49-F238E27FC236}">
                  <a16:creationId xmlns:a16="http://schemas.microsoft.com/office/drawing/2014/main" id="{A5CFDECA-9ADA-403A-8568-52135B6B1330}"/>
                </a:ext>
              </a:extLst>
            </p:cNvPr>
            <p:cNvSpPr>
              <a:spLocks/>
            </p:cNvSpPr>
            <p:nvPr/>
          </p:nvSpPr>
          <p:spPr bwMode="auto">
            <a:xfrm>
              <a:off x="7834313" y="984251"/>
              <a:ext cx="2343150" cy="2300288"/>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5" name="Freeform 80">
              <a:extLst>
                <a:ext uri="{FF2B5EF4-FFF2-40B4-BE49-F238E27FC236}">
                  <a16:creationId xmlns:a16="http://schemas.microsoft.com/office/drawing/2014/main" id="{58C1DCFC-EFD4-4EC4-AF86-9095E66AC2FF}"/>
                </a:ext>
              </a:extLst>
            </p:cNvPr>
            <p:cNvSpPr>
              <a:spLocks/>
            </p:cNvSpPr>
            <p:nvPr/>
          </p:nvSpPr>
          <p:spPr bwMode="auto">
            <a:xfrm>
              <a:off x="7834313" y="984251"/>
              <a:ext cx="2343150" cy="2300288"/>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6" name="Freeform 81">
              <a:extLst>
                <a:ext uri="{FF2B5EF4-FFF2-40B4-BE49-F238E27FC236}">
                  <a16:creationId xmlns:a16="http://schemas.microsoft.com/office/drawing/2014/main" id="{F0D0DB2E-AC00-49F5-A23C-6A6184EE8D51}"/>
                </a:ext>
              </a:extLst>
            </p:cNvPr>
            <p:cNvSpPr>
              <a:spLocks/>
            </p:cNvSpPr>
            <p:nvPr/>
          </p:nvSpPr>
          <p:spPr bwMode="auto">
            <a:xfrm>
              <a:off x="7666038" y="1155701"/>
              <a:ext cx="2343150" cy="2298700"/>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7" name="Freeform 82">
              <a:extLst>
                <a:ext uri="{FF2B5EF4-FFF2-40B4-BE49-F238E27FC236}">
                  <a16:creationId xmlns:a16="http://schemas.microsoft.com/office/drawing/2014/main" id="{03001D4F-7C7B-4541-A96D-464D2B4E657B}"/>
                </a:ext>
              </a:extLst>
            </p:cNvPr>
            <p:cNvSpPr>
              <a:spLocks/>
            </p:cNvSpPr>
            <p:nvPr/>
          </p:nvSpPr>
          <p:spPr bwMode="auto">
            <a:xfrm>
              <a:off x="7666038" y="1155701"/>
              <a:ext cx="2343150" cy="2298700"/>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8" name="Freeform 83">
              <a:extLst>
                <a:ext uri="{FF2B5EF4-FFF2-40B4-BE49-F238E27FC236}">
                  <a16:creationId xmlns:a16="http://schemas.microsoft.com/office/drawing/2014/main" id="{88A81FF4-9C52-424B-AE36-64E8B2BE5788}"/>
                </a:ext>
              </a:extLst>
            </p:cNvPr>
            <p:cNvSpPr>
              <a:spLocks/>
            </p:cNvSpPr>
            <p:nvPr/>
          </p:nvSpPr>
          <p:spPr bwMode="auto">
            <a:xfrm>
              <a:off x="7221538" y="757238"/>
              <a:ext cx="884238" cy="893763"/>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9" name="Freeform 84">
              <a:extLst>
                <a:ext uri="{FF2B5EF4-FFF2-40B4-BE49-F238E27FC236}">
                  <a16:creationId xmlns:a16="http://schemas.microsoft.com/office/drawing/2014/main" id="{F7B1954A-CC37-43B3-AEFD-22EBDDD02377}"/>
                </a:ext>
              </a:extLst>
            </p:cNvPr>
            <p:cNvSpPr>
              <a:spLocks/>
            </p:cNvSpPr>
            <p:nvPr/>
          </p:nvSpPr>
          <p:spPr bwMode="auto">
            <a:xfrm>
              <a:off x="7265988" y="1189038"/>
              <a:ext cx="620713" cy="425450"/>
            </a:xfrm>
            <a:custGeom>
              <a:avLst/>
              <a:gdLst>
                <a:gd name="T0" fmla="*/ 221 w 224"/>
                <a:gd name="T1" fmla="*/ 79 h 154"/>
                <a:gd name="T2" fmla="*/ 1 w 224"/>
                <a:gd name="T3" fmla="*/ 17 h 154"/>
                <a:gd name="T4" fmla="*/ 4 w 224"/>
                <a:gd name="T5" fmla="*/ 49 h 154"/>
                <a:gd name="T6" fmla="*/ 114 w 224"/>
                <a:gd name="T7" fmla="*/ 149 h 154"/>
                <a:gd name="T8" fmla="*/ 185 w 224"/>
                <a:gd name="T9" fmla="*/ 126 h 154"/>
                <a:gd name="T10" fmla="*/ 224 w 224"/>
                <a:gd name="T11" fmla="*/ 82 h 154"/>
                <a:gd name="T12" fmla="*/ 221 w 224"/>
                <a:gd name="T13" fmla="*/ 79 h 154"/>
              </a:gdLst>
              <a:ahLst/>
              <a:cxnLst>
                <a:cxn ang="0">
                  <a:pos x="T0" y="T1"/>
                </a:cxn>
                <a:cxn ang="0">
                  <a:pos x="T2" y="T3"/>
                </a:cxn>
                <a:cxn ang="0">
                  <a:pos x="T4" y="T5"/>
                </a:cxn>
                <a:cxn ang="0">
                  <a:pos x="T6" y="T7"/>
                </a:cxn>
                <a:cxn ang="0">
                  <a:pos x="T8" y="T9"/>
                </a:cxn>
                <a:cxn ang="0">
                  <a:pos x="T10" y="T11"/>
                </a:cxn>
                <a:cxn ang="0">
                  <a:pos x="T12" y="T13"/>
                </a:cxn>
              </a:cxnLst>
              <a:rect l="0" t="0" r="r" b="b"/>
              <a:pathLst>
                <a:path w="224" h="154">
                  <a:moveTo>
                    <a:pt x="221" y="79"/>
                  </a:moveTo>
                  <a:cubicBezTo>
                    <a:pt x="152" y="0"/>
                    <a:pt x="48" y="8"/>
                    <a:pt x="1" y="17"/>
                  </a:cubicBezTo>
                  <a:cubicBezTo>
                    <a:pt x="0" y="28"/>
                    <a:pt x="1" y="39"/>
                    <a:pt x="4" y="49"/>
                  </a:cubicBezTo>
                  <a:cubicBezTo>
                    <a:pt x="114" y="149"/>
                    <a:pt x="114" y="149"/>
                    <a:pt x="114" y="149"/>
                  </a:cubicBezTo>
                  <a:cubicBezTo>
                    <a:pt x="139" y="154"/>
                    <a:pt x="167" y="146"/>
                    <a:pt x="185" y="126"/>
                  </a:cubicBezTo>
                  <a:cubicBezTo>
                    <a:pt x="224" y="82"/>
                    <a:pt x="224" y="82"/>
                    <a:pt x="224" y="82"/>
                  </a:cubicBezTo>
                  <a:cubicBezTo>
                    <a:pt x="223" y="81"/>
                    <a:pt x="222" y="80"/>
                    <a:pt x="221" y="79"/>
                  </a:cubicBezTo>
                  <a:close/>
                </a:path>
              </a:pathLst>
            </a:custGeom>
            <a:solidFill>
              <a:srgbClr val="7B7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0" name="Rectangle 85">
              <a:extLst>
                <a:ext uri="{FF2B5EF4-FFF2-40B4-BE49-F238E27FC236}">
                  <a16:creationId xmlns:a16="http://schemas.microsoft.com/office/drawing/2014/main" id="{813C5345-91A2-406A-B1E4-57B1CE700952}"/>
                </a:ext>
              </a:extLst>
            </p:cNvPr>
            <p:cNvSpPr>
              <a:spLocks noChangeArrowheads="1"/>
            </p:cNvSpPr>
            <p:nvPr/>
          </p:nvSpPr>
          <p:spPr bwMode="auto">
            <a:xfrm>
              <a:off x="10183813" y="3756026"/>
              <a:ext cx="138113" cy="1392238"/>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1" name="Rectangle 86">
              <a:extLst>
                <a:ext uri="{FF2B5EF4-FFF2-40B4-BE49-F238E27FC236}">
                  <a16:creationId xmlns:a16="http://schemas.microsoft.com/office/drawing/2014/main" id="{CB3268F5-17C4-4835-8E87-F424FBB63420}"/>
                </a:ext>
              </a:extLst>
            </p:cNvPr>
            <p:cNvSpPr>
              <a:spLocks noChangeArrowheads="1"/>
            </p:cNvSpPr>
            <p:nvPr/>
          </p:nvSpPr>
          <p:spPr bwMode="auto">
            <a:xfrm>
              <a:off x="10183813" y="3756026"/>
              <a:ext cx="138113" cy="1392238"/>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2" name="Rectangle 87">
              <a:extLst>
                <a:ext uri="{FF2B5EF4-FFF2-40B4-BE49-F238E27FC236}">
                  <a16:creationId xmlns:a16="http://schemas.microsoft.com/office/drawing/2014/main" id="{B0F1132F-B7E6-4C5F-B762-06B5A50D9716}"/>
                </a:ext>
              </a:extLst>
            </p:cNvPr>
            <p:cNvSpPr>
              <a:spLocks noChangeArrowheads="1"/>
            </p:cNvSpPr>
            <p:nvPr/>
          </p:nvSpPr>
          <p:spPr bwMode="auto">
            <a:xfrm>
              <a:off x="9945688" y="3756026"/>
              <a:ext cx="134938" cy="1392238"/>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3" name="Rectangle 88">
              <a:extLst>
                <a:ext uri="{FF2B5EF4-FFF2-40B4-BE49-F238E27FC236}">
                  <a16:creationId xmlns:a16="http://schemas.microsoft.com/office/drawing/2014/main" id="{1AA9D8B5-681E-4721-BB47-934DF5F205C0}"/>
                </a:ext>
              </a:extLst>
            </p:cNvPr>
            <p:cNvSpPr>
              <a:spLocks noChangeArrowheads="1"/>
            </p:cNvSpPr>
            <p:nvPr/>
          </p:nvSpPr>
          <p:spPr bwMode="auto">
            <a:xfrm>
              <a:off x="9945688" y="3756026"/>
              <a:ext cx="134938" cy="1392238"/>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4" name="Freeform 89">
              <a:extLst>
                <a:ext uri="{FF2B5EF4-FFF2-40B4-BE49-F238E27FC236}">
                  <a16:creationId xmlns:a16="http://schemas.microsoft.com/office/drawing/2014/main" id="{1F8D7F26-BC87-4BF4-B4B7-A3F17CB44C50}"/>
                </a:ext>
              </a:extLst>
            </p:cNvPr>
            <p:cNvSpPr>
              <a:spLocks/>
            </p:cNvSpPr>
            <p:nvPr/>
          </p:nvSpPr>
          <p:spPr bwMode="auto">
            <a:xfrm>
              <a:off x="9815513" y="2881313"/>
              <a:ext cx="633413" cy="941388"/>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5" name="Freeform 90">
              <a:extLst>
                <a:ext uri="{FF2B5EF4-FFF2-40B4-BE49-F238E27FC236}">
                  <a16:creationId xmlns:a16="http://schemas.microsoft.com/office/drawing/2014/main" id="{652D6940-EFF9-4AB8-A3F2-FC80B7BC6010}"/>
                </a:ext>
              </a:extLst>
            </p:cNvPr>
            <p:cNvSpPr>
              <a:spLocks/>
            </p:cNvSpPr>
            <p:nvPr/>
          </p:nvSpPr>
          <p:spPr bwMode="auto">
            <a:xfrm>
              <a:off x="9815513" y="2881313"/>
              <a:ext cx="633413" cy="941388"/>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6" name="Freeform 91">
              <a:extLst>
                <a:ext uri="{FF2B5EF4-FFF2-40B4-BE49-F238E27FC236}">
                  <a16:creationId xmlns:a16="http://schemas.microsoft.com/office/drawing/2014/main" id="{0B15969E-2130-4772-95E7-FBDBFB71DEF9}"/>
                </a:ext>
              </a:extLst>
            </p:cNvPr>
            <p:cNvSpPr>
              <a:spLocks/>
            </p:cNvSpPr>
            <p:nvPr/>
          </p:nvSpPr>
          <p:spPr bwMode="auto">
            <a:xfrm>
              <a:off x="7221538" y="757238"/>
              <a:ext cx="884238" cy="893763"/>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7" name="Freeform 92">
              <a:extLst>
                <a:ext uri="{FF2B5EF4-FFF2-40B4-BE49-F238E27FC236}">
                  <a16:creationId xmlns:a16="http://schemas.microsoft.com/office/drawing/2014/main" id="{48004193-D040-434A-BF09-8666C60250E2}"/>
                </a:ext>
              </a:extLst>
            </p:cNvPr>
            <p:cNvSpPr>
              <a:spLocks/>
            </p:cNvSpPr>
            <p:nvPr/>
          </p:nvSpPr>
          <p:spPr bwMode="auto">
            <a:xfrm>
              <a:off x="6327775" y="1122363"/>
              <a:ext cx="1684338" cy="1406525"/>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8" name="Freeform 93">
              <a:extLst>
                <a:ext uri="{FF2B5EF4-FFF2-40B4-BE49-F238E27FC236}">
                  <a16:creationId xmlns:a16="http://schemas.microsoft.com/office/drawing/2014/main" id="{2C7F232A-1DA4-4034-9481-79D227041CF3}"/>
                </a:ext>
              </a:extLst>
            </p:cNvPr>
            <p:cNvSpPr>
              <a:spLocks/>
            </p:cNvSpPr>
            <p:nvPr/>
          </p:nvSpPr>
          <p:spPr bwMode="auto">
            <a:xfrm>
              <a:off x="6850063" y="1214438"/>
              <a:ext cx="1162050" cy="1311275"/>
            </a:xfrm>
            <a:custGeom>
              <a:avLst/>
              <a:gdLst>
                <a:gd name="T0" fmla="*/ 332 w 419"/>
                <a:gd name="T1" fmla="*/ 474 h 474"/>
                <a:gd name="T2" fmla="*/ 232 w 419"/>
                <a:gd name="T3" fmla="*/ 56 h 474"/>
                <a:gd name="T4" fmla="*/ 0 w 419"/>
                <a:gd name="T5" fmla="*/ 18 h 474"/>
                <a:gd name="T6" fmla="*/ 332 w 419"/>
                <a:gd name="T7" fmla="*/ 474 h 474"/>
              </a:gdLst>
              <a:ahLst/>
              <a:cxnLst>
                <a:cxn ang="0">
                  <a:pos x="T0" y="T1"/>
                </a:cxn>
                <a:cxn ang="0">
                  <a:pos x="T2" y="T3"/>
                </a:cxn>
                <a:cxn ang="0">
                  <a:pos x="T4" y="T5"/>
                </a:cxn>
                <a:cxn ang="0">
                  <a:pos x="T6" y="T7"/>
                </a:cxn>
              </a:cxnLst>
              <a:rect l="0" t="0" r="r" b="b"/>
              <a:pathLst>
                <a:path w="419" h="474">
                  <a:moveTo>
                    <a:pt x="332" y="474"/>
                  </a:moveTo>
                  <a:cubicBezTo>
                    <a:pt x="419" y="331"/>
                    <a:pt x="374" y="144"/>
                    <a:pt x="232" y="56"/>
                  </a:cubicBezTo>
                  <a:cubicBezTo>
                    <a:pt x="160" y="11"/>
                    <a:pt x="76" y="0"/>
                    <a:pt x="0" y="18"/>
                  </a:cubicBezTo>
                  <a:cubicBezTo>
                    <a:pt x="86" y="72"/>
                    <a:pt x="295" y="228"/>
                    <a:pt x="332" y="474"/>
                  </a:cubicBezTo>
                  <a:close/>
                </a:path>
              </a:pathLst>
            </a:custGeom>
            <a:solidFill>
              <a:srgbClr val="B2A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9" name="Freeform 94">
              <a:extLst>
                <a:ext uri="{FF2B5EF4-FFF2-40B4-BE49-F238E27FC236}">
                  <a16:creationId xmlns:a16="http://schemas.microsoft.com/office/drawing/2014/main" id="{F828027B-391F-4F46-B832-47BCE02A8048}"/>
                </a:ext>
              </a:extLst>
            </p:cNvPr>
            <p:cNvSpPr>
              <a:spLocks/>
            </p:cNvSpPr>
            <p:nvPr/>
          </p:nvSpPr>
          <p:spPr bwMode="auto">
            <a:xfrm>
              <a:off x="6327775" y="1122363"/>
              <a:ext cx="1684338" cy="1406525"/>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0" name="Freeform 95">
              <a:extLst>
                <a:ext uri="{FF2B5EF4-FFF2-40B4-BE49-F238E27FC236}">
                  <a16:creationId xmlns:a16="http://schemas.microsoft.com/office/drawing/2014/main" id="{CBF07E00-7BBB-46A0-958B-6783A7E0934D}"/>
                </a:ext>
              </a:extLst>
            </p:cNvPr>
            <p:cNvSpPr>
              <a:spLocks/>
            </p:cNvSpPr>
            <p:nvPr/>
          </p:nvSpPr>
          <p:spPr bwMode="auto">
            <a:xfrm>
              <a:off x="10025063" y="3068638"/>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1" name="Freeform 96">
              <a:extLst>
                <a:ext uri="{FF2B5EF4-FFF2-40B4-BE49-F238E27FC236}">
                  <a16:creationId xmlns:a16="http://schemas.microsoft.com/office/drawing/2014/main" id="{4B1368AE-FF62-49E4-876D-59CB57C1DFE1}"/>
                </a:ext>
              </a:extLst>
            </p:cNvPr>
            <p:cNvSpPr>
              <a:spLocks/>
            </p:cNvSpPr>
            <p:nvPr/>
          </p:nvSpPr>
          <p:spPr bwMode="auto">
            <a:xfrm>
              <a:off x="10025063" y="3444876"/>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2" name="Freeform 97">
              <a:extLst>
                <a:ext uri="{FF2B5EF4-FFF2-40B4-BE49-F238E27FC236}">
                  <a16:creationId xmlns:a16="http://schemas.microsoft.com/office/drawing/2014/main" id="{DEEB959C-9BD2-4C27-8D50-13ED5E426A5E}"/>
                </a:ext>
              </a:extLst>
            </p:cNvPr>
            <p:cNvSpPr>
              <a:spLocks/>
            </p:cNvSpPr>
            <p:nvPr/>
          </p:nvSpPr>
          <p:spPr bwMode="auto">
            <a:xfrm>
              <a:off x="10025063" y="3068638"/>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3" name="Freeform 98">
              <a:extLst>
                <a:ext uri="{FF2B5EF4-FFF2-40B4-BE49-F238E27FC236}">
                  <a16:creationId xmlns:a16="http://schemas.microsoft.com/office/drawing/2014/main" id="{DA35B706-E275-42FA-B61B-341ECC50848C}"/>
                </a:ext>
              </a:extLst>
            </p:cNvPr>
            <p:cNvSpPr>
              <a:spLocks/>
            </p:cNvSpPr>
            <p:nvPr/>
          </p:nvSpPr>
          <p:spPr bwMode="auto">
            <a:xfrm>
              <a:off x="10025063" y="3444876"/>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4" name="Freeform 99">
              <a:extLst>
                <a:ext uri="{FF2B5EF4-FFF2-40B4-BE49-F238E27FC236}">
                  <a16:creationId xmlns:a16="http://schemas.microsoft.com/office/drawing/2014/main" id="{8B586CAB-E89C-4C6D-A8C0-8225A53436F2}"/>
                </a:ext>
              </a:extLst>
            </p:cNvPr>
            <p:cNvSpPr>
              <a:spLocks/>
            </p:cNvSpPr>
            <p:nvPr/>
          </p:nvSpPr>
          <p:spPr bwMode="auto">
            <a:xfrm>
              <a:off x="7626350" y="1019176"/>
              <a:ext cx="212725" cy="207963"/>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5" name="Freeform 100">
              <a:extLst>
                <a:ext uri="{FF2B5EF4-FFF2-40B4-BE49-F238E27FC236}">
                  <a16:creationId xmlns:a16="http://schemas.microsoft.com/office/drawing/2014/main" id="{0325EC04-2D1E-4347-B702-77CCAA0FDF9C}"/>
                </a:ext>
              </a:extLst>
            </p:cNvPr>
            <p:cNvSpPr>
              <a:spLocks/>
            </p:cNvSpPr>
            <p:nvPr/>
          </p:nvSpPr>
          <p:spPr bwMode="auto">
            <a:xfrm>
              <a:off x="7626350" y="1019176"/>
              <a:ext cx="212725" cy="207963"/>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6" name="Freeform 101">
              <a:extLst>
                <a:ext uri="{FF2B5EF4-FFF2-40B4-BE49-F238E27FC236}">
                  <a16:creationId xmlns:a16="http://schemas.microsoft.com/office/drawing/2014/main" id="{F1A73288-E9AB-4D77-B7FE-7A4A4950C47C}"/>
                </a:ext>
              </a:extLst>
            </p:cNvPr>
            <p:cNvSpPr>
              <a:spLocks/>
            </p:cNvSpPr>
            <p:nvPr/>
          </p:nvSpPr>
          <p:spPr bwMode="auto">
            <a:xfrm>
              <a:off x="9147175" y="5057776"/>
              <a:ext cx="1989138" cy="66675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7" name="Freeform 102">
              <a:extLst>
                <a:ext uri="{FF2B5EF4-FFF2-40B4-BE49-F238E27FC236}">
                  <a16:creationId xmlns:a16="http://schemas.microsoft.com/office/drawing/2014/main" id="{FE31E022-6043-4FC6-A1C4-ABBAFCC551A2}"/>
                </a:ext>
              </a:extLst>
            </p:cNvPr>
            <p:cNvSpPr>
              <a:spLocks/>
            </p:cNvSpPr>
            <p:nvPr/>
          </p:nvSpPr>
          <p:spPr bwMode="auto">
            <a:xfrm>
              <a:off x="9147175" y="5341938"/>
              <a:ext cx="1989138" cy="382588"/>
            </a:xfrm>
            <a:custGeom>
              <a:avLst/>
              <a:gdLst>
                <a:gd name="T0" fmla="*/ 0 w 718"/>
                <a:gd name="T1" fmla="*/ 115 h 138"/>
                <a:gd name="T2" fmla="*/ 0 w 718"/>
                <a:gd name="T3" fmla="*/ 138 h 138"/>
                <a:gd name="T4" fmla="*/ 718 w 718"/>
                <a:gd name="T5" fmla="*/ 138 h 138"/>
                <a:gd name="T6" fmla="*/ 718 w 718"/>
                <a:gd name="T7" fmla="*/ 0 h 138"/>
                <a:gd name="T8" fmla="*/ 0 w 718"/>
                <a:gd name="T9" fmla="*/ 115 h 138"/>
              </a:gdLst>
              <a:ahLst/>
              <a:cxnLst>
                <a:cxn ang="0">
                  <a:pos x="T0" y="T1"/>
                </a:cxn>
                <a:cxn ang="0">
                  <a:pos x="T2" y="T3"/>
                </a:cxn>
                <a:cxn ang="0">
                  <a:pos x="T4" y="T5"/>
                </a:cxn>
                <a:cxn ang="0">
                  <a:pos x="T6" y="T7"/>
                </a:cxn>
                <a:cxn ang="0">
                  <a:pos x="T8" y="T9"/>
                </a:cxn>
              </a:cxnLst>
              <a:rect l="0" t="0" r="r" b="b"/>
              <a:pathLst>
                <a:path w="718" h="138">
                  <a:moveTo>
                    <a:pt x="0" y="115"/>
                  </a:moveTo>
                  <a:cubicBezTo>
                    <a:pt x="0" y="138"/>
                    <a:pt x="0" y="138"/>
                    <a:pt x="0" y="138"/>
                  </a:cubicBezTo>
                  <a:cubicBezTo>
                    <a:pt x="718" y="138"/>
                    <a:pt x="718" y="138"/>
                    <a:pt x="718" y="138"/>
                  </a:cubicBezTo>
                  <a:cubicBezTo>
                    <a:pt x="718" y="0"/>
                    <a:pt x="718" y="0"/>
                    <a:pt x="718" y="0"/>
                  </a:cubicBezTo>
                  <a:cubicBezTo>
                    <a:pt x="500" y="84"/>
                    <a:pt x="155" y="108"/>
                    <a:pt x="0" y="115"/>
                  </a:cubicBezTo>
                  <a:close/>
                </a:path>
              </a:pathLst>
            </a:custGeom>
            <a:solidFill>
              <a:srgbClr val="B7B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8" name="Freeform 103">
              <a:extLst>
                <a:ext uri="{FF2B5EF4-FFF2-40B4-BE49-F238E27FC236}">
                  <a16:creationId xmlns:a16="http://schemas.microsoft.com/office/drawing/2014/main" id="{2D207E91-E86F-474F-B8CD-1FDF3F07A620}"/>
                </a:ext>
              </a:extLst>
            </p:cNvPr>
            <p:cNvSpPr>
              <a:spLocks/>
            </p:cNvSpPr>
            <p:nvPr/>
          </p:nvSpPr>
          <p:spPr bwMode="auto">
            <a:xfrm>
              <a:off x="9147175" y="5057776"/>
              <a:ext cx="1989138" cy="66675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9" name="Freeform 104">
              <a:extLst>
                <a:ext uri="{FF2B5EF4-FFF2-40B4-BE49-F238E27FC236}">
                  <a16:creationId xmlns:a16="http://schemas.microsoft.com/office/drawing/2014/main" id="{01633A7E-AF0A-4BF9-8EC2-634EC4CAEE23}"/>
                </a:ext>
              </a:extLst>
            </p:cNvPr>
            <p:cNvSpPr>
              <a:spLocks/>
            </p:cNvSpPr>
            <p:nvPr/>
          </p:nvSpPr>
          <p:spPr bwMode="auto">
            <a:xfrm>
              <a:off x="9834563"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solidFill>
              <a:srgbClr val="F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0" name="Freeform 105">
              <a:extLst>
                <a:ext uri="{FF2B5EF4-FFF2-40B4-BE49-F238E27FC236}">
                  <a16:creationId xmlns:a16="http://schemas.microsoft.com/office/drawing/2014/main" id="{A2C40C59-C950-4CCE-983D-113F7145C4A3}"/>
                </a:ext>
              </a:extLst>
            </p:cNvPr>
            <p:cNvSpPr>
              <a:spLocks/>
            </p:cNvSpPr>
            <p:nvPr/>
          </p:nvSpPr>
          <p:spPr bwMode="auto">
            <a:xfrm>
              <a:off x="9834563"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1" name="Freeform 106">
              <a:extLst>
                <a:ext uri="{FF2B5EF4-FFF2-40B4-BE49-F238E27FC236}">
                  <a16:creationId xmlns:a16="http://schemas.microsoft.com/office/drawing/2014/main" id="{6D94BECB-C4F2-4864-BE7F-49A4FB75C9B6}"/>
                </a:ext>
              </a:extLst>
            </p:cNvPr>
            <p:cNvSpPr>
              <a:spLocks/>
            </p:cNvSpPr>
            <p:nvPr/>
          </p:nvSpPr>
          <p:spPr bwMode="auto">
            <a:xfrm>
              <a:off x="10098088"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FFC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2" name="Freeform 107">
              <a:extLst>
                <a:ext uri="{FF2B5EF4-FFF2-40B4-BE49-F238E27FC236}">
                  <a16:creationId xmlns:a16="http://schemas.microsoft.com/office/drawing/2014/main" id="{51C9AD66-0863-4128-8FDC-5439D5D8CDAF}"/>
                </a:ext>
              </a:extLst>
            </p:cNvPr>
            <p:cNvSpPr>
              <a:spLocks/>
            </p:cNvSpPr>
            <p:nvPr/>
          </p:nvSpPr>
          <p:spPr bwMode="auto">
            <a:xfrm>
              <a:off x="10098088"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3" name="Freeform 108">
              <a:extLst>
                <a:ext uri="{FF2B5EF4-FFF2-40B4-BE49-F238E27FC236}">
                  <a16:creationId xmlns:a16="http://schemas.microsoft.com/office/drawing/2014/main" id="{B99E8106-35DA-4E25-AB52-85A07E083D62}"/>
                </a:ext>
              </a:extLst>
            </p:cNvPr>
            <p:cNvSpPr>
              <a:spLocks/>
            </p:cNvSpPr>
            <p:nvPr/>
          </p:nvSpPr>
          <p:spPr bwMode="auto">
            <a:xfrm>
              <a:off x="10363200"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4" name="Freeform 109">
              <a:extLst>
                <a:ext uri="{FF2B5EF4-FFF2-40B4-BE49-F238E27FC236}">
                  <a16:creationId xmlns:a16="http://schemas.microsoft.com/office/drawing/2014/main" id="{7B107C91-F29D-408E-AFE9-0125A625DB08}"/>
                </a:ext>
              </a:extLst>
            </p:cNvPr>
            <p:cNvSpPr>
              <a:spLocks/>
            </p:cNvSpPr>
            <p:nvPr/>
          </p:nvSpPr>
          <p:spPr bwMode="auto">
            <a:xfrm>
              <a:off x="10363200"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5" name="Freeform 110">
              <a:extLst>
                <a:ext uri="{FF2B5EF4-FFF2-40B4-BE49-F238E27FC236}">
                  <a16:creationId xmlns:a16="http://schemas.microsoft.com/office/drawing/2014/main" id="{4853B986-412C-4342-9B87-86070143370E}"/>
                </a:ext>
              </a:extLst>
            </p:cNvPr>
            <p:cNvSpPr>
              <a:spLocks noEditPoints="1"/>
            </p:cNvSpPr>
            <p:nvPr/>
          </p:nvSpPr>
          <p:spPr bwMode="auto">
            <a:xfrm>
              <a:off x="4763" y="4857751"/>
              <a:ext cx="608013" cy="517525"/>
            </a:xfrm>
            <a:custGeom>
              <a:avLst/>
              <a:gdLst>
                <a:gd name="T0" fmla="*/ 207 w 219"/>
                <a:gd name="T1" fmla="*/ 113 h 187"/>
                <a:gd name="T2" fmla="*/ 202 w 219"/>
                <a:gd name="T3" fmla="*/ 122 h 187"/>
                <a:gd name="T4" fmla="*/ 192 w 219"/>
                <a:gd name="T5" fmla="*/ 125 h 187"/>
                <a:gd name="T6" fmla="*/ 193 w 219"/>
                <a:gd name="T7" fmla="*/ 154 h 187"/>
                <a:gd name="T8" fmla="*/ 190 w 219"/>
                <a:gd name="T9" fmla="*/ 144 h 187"/>
                <a:gd name="T10" fmla="*/ 171 w 219"/>
                <a:gd name="T11" fmla="*/ 179 h 187"/>
                <a:gd name="T12" fmla="*/ 5 w 219"/>
                <a:gd name="T13" fmla="*/ 87 h 187"/>
                <a:gd name="T14" fmla="*/ 15 w 219"/>
                <a:gd name="T15" fmla="*/ 84 h 187"/>
                <a:gd name="T16" fmla="*/ 14 w 219"/>
                <a:gd name="T17" fmla="*/ 55 h 187"/>
                <a:gd name="T18" fmla="*/ 17 w 219"/>
                <a:gd name="T19" fmla="*/ 65 h 187"/>
                <a:gd name="T20" fmla="*/ 37 w 219"/>
                <a:gd name="T21" fmla="*/ 30 h 187"/>
                <a:gd name="T22" fmla="*/ 41 w 219"/>
                <a:gd name="T23" fmla="*/ 22 h 187"/>
                <a:gd name="T24" fmla="*/ 52 w 219"/>
                <a:gd name="T25" fmla="*/ 19 h 187"/>
                <a:gd name="T26" fmla="*/ 23 w 219"/>
                <a:gd name="T27" fmla="*/ 117 h 187"/>
                <a:gd name="T28" fmla="*/ 26 w 219"/>
                <a:gd name="T29" fmla="*/ 127 h 187"/>
                <a:gd name="T30" fmla="*/ 46 w 219"/>
                <a:gd name="T31" fmla="*/ 92 h 187"/>
                <a:gd name="T32" fmla="*/ 50 w 219"/>
                <a:gd name="T33" fmla="*/ 84 h 187"/>
                <a:gd name="T34" fmla="*/ 61 w 219"/>
                <a:gd name="T35" fmla="*/ 81 h 187"/>
                <a:gd name="T36" fmla="*/ 59 w 219"/>
                <a:gd name="T37" fmla="*/ 52 h 187"/>
                <a:gd name="T38" fmla="*/ 62 w 219"/>
                <a:gd name="T39" fmla="*/ 62 h 187"/>
                <a:gd name="T40" fmla="*/ 82 w 219"/>
                <a:gd name="T41" fmla="*/ 27 h 187"/>
                <a:gd name="T42" fmla="*/ 86 w 219"/>
                <a:gd name="T43" fmla="*/ 18 h 187"/>
                <a:gd name="T44" fmla="*/ 97 w 219"/>
                <a:gd name="T45" fmla="*/ 15 h 187"/>
                <a:gd name="T46" fmla="*/ 44 w 219"/>
                <a:gd name="T47" fmla="*/ 157 h 187"/>
                <a:gd name="T48" fmla="*/ 47 w 219"/>
                <a:gd name="T49" fmla="*/ 167 h 187"/>
                <a:gd name="T50" fmla="*/ 67 w 219"/>
                <a:gd name="T51" fmla="*/ 132 h 187"/>
                <a:gd name="T52" fmla="*/ 71 w 219"/>
                <a:gd name="T53" fmla="*/ 124 h 187"/>
                <a:gd name="T54" fmla="*/ 82 w 219"/>
                <a:gd name="T55" fmla="*/ 121 h 187"/>
                <a:gd name="T56" fmla="*/ 80 w 219"/>
                <a:gd name="T57" fmla="*/ 92 h 187"/>
                <a:gd name="T58" fmla="*/ 83 w 219"/>
                <a:gd name="T59" fmla="*/ 102 h 187"/>
                <a:gd name="T60" fmla="*/ 103 w 219"/>
                <a:gd name="T61" fmla="*/ 67 h 187"/>
                <a:gd name="T62" fmla="*/ 107 w 219"/>
                <a:gd name="T63" fmla="*/ 58 h 187"/>
                <a:gd name="T64" fmla="*/ 118 w 219"/>
                <a:gd name="T65" fmla="*/ 56 h 187"/>
                <a:gd name="T66" fmla="*/ 117 w 219"/>
                <a:gd name="T67" fmla="*/ 26 h 187"/>
                <a:gd name="T68" fmla="*/ 120 w 219"/>
                <a:gd name="T69" fmla="*/ 37 h 187"/>
                <a:gd name="T70" fmla="*/ 139 w 219"/>
                <a:gd name="T71" fmla="*/ 2 h 187"/>
                <a:gd name="T72" fmla="*/ 80 w 219"/>
                <a:gd name="T73" fmla="*/ 185 h 187"/>
                <a:gd name="T74" fmla="*/ 91 w 219"/>
                <a:gd name="T75" fmla="*/ 183 h 187"/>
                <a:gd name="T76" fmla="*/ 89 w 219"/>
                <a:gd name="T77" fmla="*/ 153 h 187"/>
                <a:gd name="T78" fmla="*/ 92 w 219"/>
                <a:gd name="T79" fmla="*/ 164 h 187"/>
                <a:gd name="T80" fmla="*/ 112 w 219"/>
                <a:gd name="T81" fmla="*/ 129 h 187"/>
                <a:gd name="T82" fmla="*/ 116 w 219"/>
                <a:gd name="T83" fmla="*/ 120 h 187"/>
                <a:gd name="T84" fmla="*/ 127 w 219"/>
                <a:gd name="T85" fmla="*/ 117 h 187"/>
                <a:gd name="T86" fmla="*/ 126 w 219"/>
                <a:gd name="T87" fmla="*/ 88 h 187"/>
                <a:gd name="T88" fmla="*/ 129 w 219"/>
                <a:gd name="T89" fmla="*/ 98 h 187"/>
                <a:gd name="T90" fmla="*/ 148 w 219"/>
                <a:gd name="T91" fmla="*/ 64 h 187"/>
                <a:gd name="T92" fmla="*/ 153 w 219"/>
                <a:gd name="T93" fmla="*/ 55 h 187"/>
                <a:gd name="T94" fmla="*/ 163 w 219"/>
                <a:gd name="T95" fmla="*/ 52 h 187"/>
                <a:gd name="T96" fmla="*/ 162 w 219"/>
                <a:gd name="T97" fmla="*/ 23 h 187"/>
                <a:gd name="T98" fmla="*/ 165 w 219"/>
                <a:gd name="T99" fmla="*/ 33 h 187"/>
                <a:gd name="T100" fmla="*/ 133 w 219"/>
                <a:gd name="T101" fmla="*/ 169 h 187"/>
                <a:gd name="T102" fmla="*/ 138 w 219"/>
                <a:gd name="T103" fmla="*/ 160 h 187"/>
                <a:gd name="T104" fmla="*/ 148 w 219"/>
                <a:gd name="T105" fmla="*/ 157 h 187"/>
                <a:gd name="T106" fmla="*/ 147 w 219"/>
                <a:gd name="T107" fmla="*/ 128 h 187"/>
                <a:gd name="T108" fmla="*/ 150 w 219"/>
                <a:gd name="T109" fmla="*/ 138 h 187"/>
                <a:gd name="T110" fmla="*/ 169 w 219"/>
                <a:gd name="T111" fmla="*/ 104 h 187"/>
                <a:gd name="T112" fmla="*/ 174 w 219"/>
                <a:gd name="T113" fmla="*/ 95 h 187"/>
                <a:gd name="T114" fmla="*/ 184 w 219"/>
                <a:gd name="T115" fmla="*/ 92 h 187"/>
                <a:gd name="T116" fmla="*/ 183 w 219"/>
                <a:gd name="T117" fmla="*/ 63 h 187"/>
                <a:gd name="T118" fmla="*/ 186 w 219"/>
                <a:gd name="T119" fmla="*/ 7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87">
                  <a:moveTo>
                    <a:pt x="214" y="100"/>
                  </a:moveTo>
                  <a:cubicBezTo>
                    <a:pt x="218" y="102"/>
                    <a:pt x="219" y="107"/>
                    <a:pt x="217" y="110"/>
                  </a:cubicBezTo>
                  <a:cubicBezTo>
                    <a:pt x="215" y="114"/>
                    <a:pt x="210" y="115"/>
                    <a:pt x="207" y="113"/>
                  </a:cubicBezTo>
                  <a:cubicBezTo>
                    <a:pt x="203" y="111"/>
                    <a:pt x="202" y="107"/>
                    <a:pt x="204" y="103"/>
                  </a:cubicBezTo>
                  <a:cubicBezTo>
                    <a:pt x="206" y="99"/>
                    <a:pt x="210" y="98"/>
                    <a:pt x="214" y="100"/>
                  </a:cubicBezTo>
                  <a:moveTo>
                    <a:pt x="202" y="122"/>
                  </a:moveTo>
                  <a:cubicBezTo>
                    <a:pt x="206" y="124"/>
                    <a:pt x="207" y="128"/>
                    <a:pt x="205" y="132"/>
                  </a:cubicBezTo>
                  <a:cubicBezTo>
                    <a:pt x="203" y="136"/>
                    <a:pt x="198" y="137"/>
                    <a:pt x="195" y="135"/>
                  </a:cubicBezTo>
                  <a:cubicBezTo>
                    <a:pt x="191" y="133"/>
                    <a:pt x="190" y="128"/>
                    <a:pt x="192" y="125"/>
                  </a:cubicBezTo>
                  <a:cubicBezTo>
                    <a:pt x="194" y="121"/>
                    <a:pt x="198" y="120"/>
                    <a:pt x="202" y="122"/>
                  </a:cubicBezTo>
                  <a:moveTo>
                    <a:pt x="190" y="144"/>
                  </a:moveTo>
                  <a:cubicBezTo>
                    <a:pt x="194" y="146"/>
                    <a:pt x="195" y="150"/>
                    <a:pt x="193" y="154"/>
                  </a:cubicBezTo>
                  <a:cubicBezTo>
                    <a:pt x="191" y="157"/>
                    <a:pt x="186" y="159"/>
                    <a:pt x="183" y="157"/>
                  </a:cubicBezTo>
                  <a:cubicBezTo>
                    <a:pt x="179" y="155"/>
                    <a:pt x="178" y="150"/>
                    <a:pt x="180" y="147"/>
                  </a:cubicBezTo>
                  <a:cubicBezTo>
                    <a:pt x="182" y="143"/>
                    <a:pt x="186" y="142"/>
                    <a:pt x="190" y="144"/>
                  </a:cubicBezTo>
                  <a:moveTo>
                    <a:pt x="178" y="165"/>
                  </a:moveTo>
                  <a:cubicBezTo>
                    <a:pt x="182" y="167"/>
                    <a:pt x="183" y="172"/>
                    <a:pt x="181" y="176"/>
                  </a:cubicBezTo>
                  <a:cubicBezTo>
                    <a:pt x="179" y="179"/>
                    <a:pt x="174" y="181"/>
                    <a:pt x="171" y="179"/>
                  </a:cubicBezTo>
                  <a:cubicBezTo>
                    <a:pt x="167" y="176"/>
                    <a:pt x="166" y="172"/>
                    <a:pt x="168" y="168"/>
                  </a:cubicBezTo>
                  <a:cubicBezTo>
                    <a:pt x="170" y="165"/>
                    <a:pt x="174" y="163"/>
                    <a:pt x="178" y="165"/>
                  </a:cubicBezTo>
                  <a:moveTo>
                    <a:pt x="5" y="87"/>
                  </a:moveTo>
                  <a:cubicBezTo>
                    <a:pt x="2" y="85"/>
                    <a:pt x="0" y="81"/>
                    <a:pt x="2" y="77"/>
                  </a:cubicBezTo>
                  <a:cubicBezTo>
                    <a:pt x="4" y="73"/>
                    <a:pt x="9" y="72"/>
                    <a:pt x="13" y="74"/>
                  </a:cubicBezTo>
                  <a:cubicBezTo>
                    <a:pt x="16" y="76"/>
                    <a:pt x="18" y="81"/>
                    <a:pt x="15" y="84"/>
                  </a:cubicBezTo>
                  <a:cubicBezTo>
                    <a:pt x="13" y="88"/>
                    <a:pt x="9" y="89"/>
                    <a:pt x="5" y="87"/>
                  </a:cubicBezTo>
                  <a:moveTo>
                    <a:pt x="17" y="65"/>
                  </a:moveTo>
                  <a:cubicBezTo>
                    <a:pt x="14" y="63"/>
                    <a:pt x="12" y="59"/>
                    <a:pt x="14" y="55"/>
                  </a:cubicBezTo>
                  <a:cubicBezTo>
                    <a:pt x="16" y="52"/>
                    <a:pt x="21" y="50"/>
                    <a:pt x="25" y="52"/>
                  </a:cubicBezTo>
                  <a:cubicBezTo>
                    <a:pt x="28" y="54"/>
                    <a:pt x="30" y="59"/>
                    <a:pt x="28" y="62"/>
                  </a:cubicBezTo>
                  <a:cubicBezTo>
                    <a:pt x="26" y="66"/>
                    <a:pt x="21" y="67"/>
                    <a:pt x="17" y="65"/>
                  </a:cubicBezTo>
                  <a:moveTo>
                    <a:pt x="29" y="44"/>
                  </a:moveTo>
                  <a:cubicBezTo>
                    <a:pt x="26" y="42"/>
                    <a:pt x="24" y="37"/>
                    <a:pt x="26" y="33"/>
                  </a:cubicBezTo>
                  <a:cubicBezTo>
                    <a:pt x="28" y="30"/>
                    <a:pt x="33" y="28"/>
                    <a:pt x="37" y="30"/>
                  </a:cubicBezTo>
                  <a:cubicBezTo>
                    <a:pt x="40" y="32"/>
                    <a:pt x="42" y="37"/>
                    <a:pt x="40" y="41"/>
                  </a:cubicBezTo>
                  <a:cubicBezTo>
                    <a:pt x="38" y="44"/>
                    <a:pt x="33" y="46"/>
                    <a:pt x="29" y="44"/>
                  </a:cubicBezTo>
                  <a:moveTo>
                    <a:pt x="41" y="22"/>
                  </a:moveTo>
                  <a:cubicBezTo>
                    <a:pt x="38" y="20"/>
                    <a:pt x="36" y="15"/>
                    <a:pt x="38" y="12"/>
                  </a:cubicBezTo>
                  <a:cubicBezTo>
                    <a:pt x="40" y="8"/>
                    <a:pt x="45" y="7"/>
                    <a:pt x="49" y="9"/>
                  </a:cubicBezTo>
                  <a:cubicBezTo>
                    <a:pt x="52" y="11"/>
                    <a:pt x="54" y="15"/>
                    <a:pt x="52" y="19"/>
                  </a:cubicBezTo>
                  <a:cubicBezTo>
                    <a:pt x="50" y="23"/>
                    <a:pt x="45" y="24"/>
                    <a:pt x="41" y="22"/>
                  </a:cubicBezTo>
                  <a:moveTo>
                    <a:pt x="26" y="127"/>
                  </a:moveTo>
                  <a:cubicBezTo>
                    <a:pt x="23" y="125"/>
                    <a:pt x="21" y="121"/>
                    <a:pt x="23" y="117"/>
                  </a:cubicBezTo>
                  <a:cubicBezTo>
                    <a:pt x="25" y="113"/>
                    <a:pt x="30" y="112"/>
                    <a:pt x="34" y="114"/>
                  </a:cubicBezTo>
                  <a:cubicBezTo>
                    <a:pt x="37" y="116"/>
                    <a:pt x="39" y="121"/>
                    <a:pt x="37" y="124"/>
                  </a:cubicBezTo>
                  <a:cubicBezTo>
                    <a:pt x="35" y="128"/>
                    <a:pt x="30" y="129"/>
                    <a:pt x="26" y="127"/>
                  </a:cubicBezTo>
                  <a:moveTo>
                    <a:pt x="38" y="105"/>
                  </a:moveTo>
                  <a:cubicBezTo>
                    <a:pt x="35" y="103"/>
                    <a:pt x="33" y="99"/>
                    <a:pt x="35" y="95"/>
                  </a:cubicBezTo>
                  <a:cubicBezTo>
                    <a:pt x="37" y="92"/>
                    <a:pt x="42" y="90"/>
                    <a:pt x="46" y="92"/>
                  </a:cubicBezTo>
                  <a:cubicBezTo>
                    <a:pt x="49" y="94"/>
                    <a:pt x="51" y="99"/>
                    <a:pt x="49" y="102"/>
                  </a:cubicBezTo>
                  <a:cubicBezTo>
                    <a:pt x="47" y="106"/>
                    <a:pt x="42" y="107"/>
                    <a:pt x="38" y="105"/>
                  </a:cubicBezTo>
                  <a:moveTo>
                    <a:pt x="50" y="84"/>
                  </a:moveTo>
                  <a:cubicBezTo>
                    <a:pt x="47" y="82"/>
                    <a:pt x="45" y="77"/>
                    <a:pt x="47" y="73"/>
                  </a:cubicBezTo>
                  <a:cubicBezTo>
                    <a:pt x="49" y="70"/>
                    <a:pt x="54" y="68"/>
                    <a:pt x="58" y="71"/>
                  </a:cubicBezTo>
                  <a:cubicBezTo>
                    <a:pt x="61" y="73"/>
                    <a:pt x="63" y="77"/>
                    <a:pt x="61" y="81"/>
                  </a:cubicBezTo>
                  <a:cubicBezTo>
                    <a:pt x="59" y="84"/>
                    <a:pt x="54" y="86"/>
                    <a:pt x="50" y="84"/>
                  </a:cubicBezTo>
                  <a:moveTo>
                    <a:pt x="62" y="62"/>
                  </a:moveTo>
                  <a:cubicBezTo>
                    <a:pt x="59" y="60"/>
                    <a:pt x="57" y="55"/>
                    <a:pt x="59" y="52"/>
                  </a:cubicBezTo>
                  <a:cubicBezTo>
                    <a:pt x="61" y="48"/>
                    <a:pt x="66" y="47"/>
                    <a:pt x="70" y="49"/>
                  </a:cubicBezTo>
                  <a:cubicBezTo>
                    <a:pt x="73" y="51"/>
                    <a:pt x="75" y="55"/>
                    <a:pt x="73" y="59"/>
                  </a:cubicBezTo>
                  <a:cubicBezTo>
                    <a:pt x="71" y="63"/>
                    <a:pt x="66" y="64"/>
                    <a:pt x="62" y="62"/>
                  </a:cubicBezTo>
                  <a:moveTo>
                    <a:pt x="74" y="40"/>
                  </a:moveTo>
                  <a:cubicBezTo>
                    <a:pt x="71" y="38"/>
                    <a:pt x="69" y="34"/>
                    <a:pt x="71" y="30"/>
                  </a:cubicBezTo>
                  <a:cubicBezTo>
                    <a:pt x="73" y="26"/>
                    <a:pt x="78" y="25"/>
                    <a:pt x="82" y="27"/>
                  </a:cubicBezTo>
                  <a:cubicBezTo>
                    <a:pt x="85" y="29"/>
                    <a:pt x="87" y="34"/>
                    <a:pt x="85" y="37"/>
                  </a:cubicBezTo>
                  <a:cubicBezTo>
                    <a:pt x="83" y="41"/>
                    <a:pt x="78" y="42"/>
                    <a:pt x="74" y="40"/>
                  </a:cubicBezTo>
                  <a:moveTo>
                    <a:pt x="86" y="18"/>
                  </a:moveTo>
                  <a:cubicBezTo>
                    <a:pt x="83" y="16"/>
                    <a:pt x="81" y="12"/>
                    <a:pt x="84" y="8"/>
                  </a:cubicBezTo>
                  <a:cubicBezTo>
                    <a:pt x="86" y="5"/>
                    <a:pt x="90" y="3"/>
                    <a:pt x="94" y="5"/>
                  </a:cubicBezTo>
                  <a:cubicBezTo>
                    <a:pt x="97" y="7"/>
                    <a:pt x="99" y="12"/>
                    <a:pt x="97" y="15"/>
                  </a:cubicBezTo>
                  <a:cubicBezTo>
                    <a:pt x="95" y="19"/>
                    <a:pt x="90" y="20"/>
                    <a:pt x="86" y="18"/>
                  </a:cubicBezTo>
                  <a:moveTo>
                    <a:pt x="47" y="167"/>
                  </a:moveTo>
                  <a:cubicBezTo>
                    <a:pt x="44" y="165"/>
                    <a:pt x="42" y="161"/>
                    <a:pt x="44" y="157"/>
                  </a:cubicBezTo>
                  <a:cubicBezTo>
                    <a:pt x="46" y="153"/>
                    <a:pt x="51" y="152"/>
                    <a:pt x="55" y="154"/>
                  </a:cubicBezTo>
                  <a:cubicBezTo>
                    <a:pt x="58" y="156"/>
                    <a:pt x="60" y="161"/>
                    <a:pt x="58" y="164"/>
                  </a:cubicBezTo>
                  <a:cubicBezTo>
                    <a:pt x="56" y="168"/>
                    <a:pt x="51" y="169"/>
                    <a:pt x="47" y="167"/>
                  </a:cubicBezTo>
                  <a:moveTo>
                    <a:pt x="59" y="145"/>
                  </a:moveTo>
                  <a:cubicBezTo>
                    <a:pt x="56" y="143"/>
                    <a:pt x="54" y="139"/>
                    <a:pt x="56" y="135"/>
                  </a:cubicBezTo>
                  <a:cubicBezTo>
                    <a:pt x="58" y="132"/>
                    <a:pt x="63" y="130"/>
                    <a:pt x="67" y="132"/>
                  </a:cubicBezTo>
                  <a:cubicBezTo>
                    <a:pt x="70" y="134"/>
                    <a:pt x="72" y="139"/>
                    <a:pt x="70" y="142"/>
                  </a:cubicBezTo>
                  <a:cubicBezTo>
                    <a:pt x="68" y="146"/>
                    <a:pt x="63" y="147"/>
                    <a:pt x="59" y="145"/>
                  </a:cubicBezTo>
                  <a:moveTo>
                    <a:pt x="71" y="124"/>
                  </a:moveTo>
                  <a:cubicBezTo>
                    <a:pt x="68" y="122"/>
                    <a:pt x="66" y="117"/>
                    <a:pt x="68" y="113"/>
                  </a:cubicBezTo>
                  <a:cubicBezTo>
                    <a:pt x="70" y="110"/>
                    <a:pt x="75" y="109"/>
                    <a:pt x="79" y="111"/>
                  </a:cubicBezTo>
                  <a:cubicBezTo>
                    <a:pt x="82" y="113"/>
                    <a:pt x="84" y="117"/>
                    <a:pt x="82" y="121"/>
                  </a:cubicBezTo>
                  <a:cubicBezTo>
                    <a:pt x="80" y="124"/>
                    <a:pt x="75" y="126"/>
                    <a:pt x="71" y="124"/>
                  </a:cubicBezTo>
                  <a:moveTo>
                    <a:pt x="83" y="102"/>
                  </a:moveTo>
                  <a:cubicBezTo>
                    <a:pt x="80" y="100"/>
                    <a:pt x="78" y="95"/>
                    <a:pt x="80" y="92"/>
                  </a:cubicBezTo>
                  <a:cubicBezTo>
                    <a:pt x="82" y="88"/>
                    <a:pt x="87" y="87"/>
                    <a:pt x="91" y="89"/>
                  </a:cubicBezTo>
                  <a:cubicBezTo>
                    <a:pt x="94" y="91"/>
                    <a:pt x="96" y="95"/>
                    <a:pt x="94" y="99"/>
                  </a:cubicBezTo>
                  <a:cubicBezTo>
                    <a:pt x="92" y="103"/>
                    <a:pt x="87" y="104"/>
                    <a:pt x="83" y="102"/>
                  </a:cubicBezTo>
                  <a:moveTo>
                    <a:pt x="95" y="80"/>
                  </a:moveTo>
                  <a:cubicBezTo>
                    <a:pt x="92" y="78"/>
                    <a:pt x="91" y="74"/>
                    <a:pt x="93" y="70"/>
                  </a:cubicBezTo>
                  <a:cubicBezTo>
                    <a:pt x="95" y="66"/>
                    <a:pt x="99" y="65"/>
                    <a:pt x="103" y="67"/>
                  </a:cubicBezTo>
                  <a:cubicBezTo>
                    <a:pt x="106" y="69"/>
                    <a:pt x="108" y="74"/>
                    <a:pt x="106" y="77"/>
                  </a:cubicBezTo>
                  <a:cubicBezTo>
                    <a:pt x="104" y="81"/>
                    <a:pt x="99" y="82"/>
                    <a:pt x="95" y="80"/>
                  </a:cubicBezTo>
                  <a:moveTo>
                    <a:pt x="107" y="58"/>
                  </a:moveTo>
                  <a:cubicBezTo>
                    <a:pt x="104" y="56"/>
                    <a:pt x="103" y="52"/>
                    <a:pt x="105" y="48"/>
                  </a:cubicBezTo>
                  <a:cubicBezTo>
                    <a:pt x="107" y="45"/>
                    <a:pt x="111" y="43"/>
                    <a:pt x="115" y="45"/>
                  </a:cubicBezTo>
                  <a:cubicBezTo>
                    <a:pt x="118" y="47"/>
                    <a:pt x="120" y="52"/>
                    <a:pt x="118" y="56"/>
                  </a:cubicBezTo>
                  <a:cubicBezTo>
                    <a:pt x="116" y="59"/>
                    <a:pt x="111" y="60"/>
                    <a:pt x="107" y="58"/>
                  </a:cubicBezTo>
                  <a:moveTo>
                    <a:pt x="120" y="37"/>
                  </a:moveTo>
                  <a:cubicBezTo>
                    <a:pt x="116" y="35"/>
                    <a:pt x="115" y="30"/>
                    <a:pt x="117" y="26"/>
                  </a:cubicBezTo>
                  <a:cubicBezTo>
                    <a:pt x="119" y="23"/>
                    <a:pt x="123" y="22"/>
                    <a:pt x="127" y="24"/>
                  </a:cubicBezTo>
                  <a:cubicBezTo>
                    <a:pt x="130" y="26"/>
                    <a:pt x="132" y="30"/>
                    <a:pt x="130" y="34"/>
                  </a:cubicBezTo>
                  <a:cubicBezTo>
                    <a:pt x="128" y="37"/>
                    <a:pt x="123" y="39"/>
                    <a:pt x="120" y="37"/>
                  </a:cubicBezTo>
                  <a:moveTo>
                    <a:pt x="132" y="15"/>
                  </a:moveTo>
                  <a:cubicBezTo>
                    <a:pt x="128" y="13"/>
                    <a:pt x="127" y="8"/>
                    <a:pt x="129" y="5"/>
                  </a:cubicBezTo>
                  <a:cubicBezTo>
                    <a:pt x="131" y="1"/>
                    <a:pt x="135" y="0"/>
                    <a:pt x="139" y="2"/>
                  </a:cubicBezTo>
                  <a:cubicBezTo>
                    <a:pt x="142" y="4"/>
                    <a:pt x="144" y="8"/>
                    <a:pt x="142" y="12"/>
                  </a:cubicBezTo>
                  <a:cubicBezTo>
                    <a:pt x="140" y="16"/>
                    <a:pt x="135" y="17"/>
                    <a:pt x="132" y="15"/>
                  </a:cubicBezTo>
                  <a:moveTo>
                    <a:pt x="80" y="185"/>
                  </a:moveTo>
                  <a:cubicBezTo>
                    <a:pt x="77" y="183"/>
                    <a:pt x="75" y="179"/>
                    <a:pt x="77" y="175"/>
                  </a:cubicBezTo>
                  <a:cubicBezTo>
                    <a:pt x="79" y="172"/>
                    <a:pt x="84" y="170"/>
                    <a:pt x="88" y="172"/>
                  </a:cubicBezTo>
                  <a:cubicBezTo>
                    <a:pt x="91" y="174"/>
                    <a:pt x="93" y="179"/>
                    <a:pt x="91" y="183"/>
                  </a:cubicBezTo>
                  <a:cubicBezTo>
                    <a:pt x="89" y="186"/>
                    <a:pt x="84" y="187"/>
                    <a:pt x="80" y="185"/>
                  </a:cubicBezTo>
                  <a:moveTo>
                    <a:pt x="92" y="164"/>
                  </a:moveTo>
                  <a:cubicBezTo>
                    <a:pt x="89" y="162"/>
                    <a:pt x="87" y="157"/>
                    <a:pt x="89" y="153"/>
                  </a:cubicBezTo>
                  <a:cubicBezTo>
                    <a:pt x="91" y="150"/>
                    <a:pt x="96" y="149"/>
                    <a:pt x="100" y="151"/>
                  </a:cubicBezTo>
                  <a:cubicBezTo>
                    <a:pt x="103" y="153"/>
                    <a:pt x="105" y="157"/>
                    <a:pt x="103" y="161"/>
                  </a:cubicBezTo>
                  <a:cubicBezTo>
                    <a:pt x="101" y="164"/>
                    <a:pt x="96" y="166"/>
                    <a:pt x="92" y="164"/>
                  </a:cubicBezTo>
                  <a:moveTo>
                    <a:pt x="104" y="142"/>
                  </a:moveTo>
                  <a:cubicBezTo>
                    <a:pt x="101" y="140"/>
                    <a:pt x="100" y="135"/>
                    <a:pt x="102" y="132"/>
                  </a:cubicBezTo>
                  <a:cubicBezTo>
                    <a:pt x="104" y="128"/>
                    <a:pt x="108" y="127"/>
                    <a:pt x="112" y="129"/>
                  </a:cubicBezTo>
                  <a:cubicBezTo>
                    <a:pt x="115" y="131"/>
                    <a:pt x="117" y="135"/>
                    <a:pt x="115" y="139"/>
                  </a:cubicBezTo>
                  <a:cubicBezTo>
                    <a:pt x="113" y="143"/>
                    <a:pt x="108" y="144"/>
                    <a:pt x="104" y="142"/>
                  </a:cubicBezTo>
                  <a:moveTo>
                    <a:pt x="116" y="120"/>
                  </a:moveTo>
                  <a:cubicBezTo>
                    <a:pt x="113" y="118"/>
                    <a:pt x="112" y="114"/>
                    <a:pt x="114" y="110"/>
                  </a:cubicBezTo>
                  <a:cubicBezTo>
                    <a:pt x="116" y="106"/>
                    <a:pt x="120" y="105"/>
                    <a:pt x="124" y="107"/>
                  </a:cubicBezTo>
                  <a:cubicBezTo>
                    <a:pt x="127" y="109"/>
                    <a:pt x="129" y="114"/>
                    <a:pt x="127" y="117"/>
                  </a:cubicBezTo>
                  <a:cubicBezTo>
                    <a:pt x="125" y="121"/>
                    <a:pt x="120" y="122"/>
                    <a:pt x="116" y="120"/>
                  </a:cubicBezTo>
                  <a:moveTo>
                    <a:pt x="129" y="98"/>
                  </a:moveTo>
                  <a:cubicBezTo>
                    <a:pt x="125" y="96"/>
                    <a:pt x="124" y="92"/>
                    <a:pt x="126" y="88"/>
                  </a:cubicBezTo>
                  <a:cubicBezTo>
                    <a:pt x="128" y="85"/>
                    <a:pt x="132" y="83"/>
                    <a:pt x="136" y="85"/>
                  </a:cubicBezTo>
                  <a:cubicBezTo>
                    <a:pt x="139" y="87"/>
                    <a:pt x="141" y="92"/>
                    <a:pt x="139" y="96"/>
                  </a:cubicBezTo>
                  <a:cubicBezTo>
                    <a:pt x="137" y="99"/>
                    <a:pt x="132" y="100"/>
                    <a:pt x="129" y="98"/>
                  </a:cubicBezTo>
                  <a:moveTo>
                    <a:pt x="141" y="77"/>
                  </a:moveTo>
                  <a:cubicBezTo>
                    <a:pt x="137" y="75"/>
                    <a:pt x="136" y="70"/>
                    <a:pt x="138" y="66"/>
                  </a:cubicBezTo>
                  <a:cubicBezTo>
                    <a:pt x="140" y="63"/>
                    <a:pt x="144" y="62"/>
                    <a:pt x="148" y="64"/>
                  </a:cubicBezTo>
                  <a:cubicBezTo>
                    <a:pt x="151" y="66"/>
                    <a:pt x="153" y="70"/>
                    <a:pt x="151" y="74"/>
                  </a:cubicBezTo>
                  <a:cubicBezTo>
                    <a:pt x="149" y="77"/>
                    <a:pt x="144" y="79"/>
                    <a:pt x="141" y="77"/>
                  </a:cubicBezTo>
                  <a:moveTo>
                    <a:pt x="153" y="55"/>
                  </a:moveTo>
                  <a:cubicBezTo>
                    <a:pt x="149" y="53"/>
                    <a:pt x="148" y="48"/>
                    <a:pt x="150" y="45"/>
                  </a:cubicBezTo>
                  <a:cubicBezTo>
                    <a:pt x="152" y="41"/>
                    <a:pt x="156" y="40"/>
                    <a:pt x="160" y="42"/>
                  </a:cubicBezTo>
                  <a:cubicBezTo>
                    <a:pt x="163" y="44"/>
                    <a:pt x="165" y="48"/>
                    <a:pt x="163" y="52"/>
                  </a:cubicBezTo>
                  <a:cubicBezTo>
                    <a:pt x="161" y="56"/>
                    <a:pt x="156" y="57"/>
                    <a:pt x="153" y="55"/>
                  </a:cubicBezTo>
                  <a:moveTo>
                    <a:pt x="165" y="33"/>
                  </a:moveTo>
                  <a:cubicBezTo>
                    <a:pt x="161" y="31"/>
                    <a:pt x="160" y="27"/>
                    <a:pt x="162" y="23"/>
                  </a:cubicBezTo>
                  <a:cubicBezTo>
                    <a:pt x="164" y="19"/>
                    <a:pt x="168" y="18"/>
                    <a:pt x="172" y="20"/>
                  </a:cubicBezTo>
                  <a:cubicBezTo>
                    <a:pt x="176" y="22"/>
                    <a:pt x="177" y="27"/>
                    <a:pt x="175" y="30"/>
                  </a:cubicBezTo>
                  <a:cubicBezTo>
                    <a:pt x="173" y="34"/>
                    <a:pt x="168" y="35"/>
                    <a:pt x="165" y="33"/>
                  </a:cubicBezTo>
                  <a:moveTo>
                    <a:pt x="125" y="182"/>
                  </a:moveTo>
                  <a:cubicBezTo>
                    <a:pt x="122" y="180"/>
                    <a:pt x="121" y="175"/>
                    <a:pt x="123" y="172"/>
                  </a:cubicBezTo>
                  <a:cubicBezTo>
                    <a:pt x="125" y="168"/>
                    <a:pt x="129" y="167"/>
                    <a:pt x="133" y="169"/>
                  </a:cubicBezTo>
                  <a:cubicBezTo>
                    <a:pt x="136" y="171"/>
                    <a:pt x="138" y="175"/>
                    <a:pt x="136" y="179"/>
                  </a:cubicBezTo>
                  <a:cubicBezTo>
                    <a:pt x="134" y="183"/>
                    <a:pt x="129" y="184"/>
                    <a:pt x="125" y="182"/>
                  </a:cubicBezTo>
                  <a:moveTo>
                    <a:pt x="138" y="160"/>
                  </a:moveTo>
                  <a:cubicBezTo>
                    <a:pt x="134" y="158"/>
                    <a:pt x="133" y="154"/>
                    <a:pt x="135" y="150"/>
                  </a:cubicBezTo>
                  <a:cubicBezTo>
                    <a:pt x="137" y="146"/>
                    <a:pt x="141" y="145"/>
                    <a:pt x="145" y="147"/>
                  </a:cubicBezTo>
                  <a:cubicBezTo>
                    <a:pt x="148" y="149"/>
                    <a:pt x="150" y="154"/>
                    <a:pt x="148" y="157"/>
                  </a:cubicBezTo>
                  <a:cubicBezTo>
                    <a:pt x="146" y="161"/>
                    <a:pt x="141" y="162"/>
                    <a:pt x="138" y="160"/>
                  </a:cubicBezTo>
                  <a:moveTo>
                    <a:pt x="150" y="138"/>
                  </a:moveTo>
                  <a:cubicBezTo>
                    <a:pt x="146" y="136"/>
                    <a:pt x="145" y="132"/>
                    <a:pt x="147" y="128"/>
                  </a:cubicBezTo>
                  <a:cubicBezTo>
                    <a:pt x="149" y="125"/>
                    <a:pt x="153" y="123"/>
                    <a:pt x="157" y="125"/>
                  </a:cubicBezTo>
                  <a:cubicBezTo>
                    <a:pt x="160" y="127"/>
                    <a:pt x="162" y="132"/>
                    <a:pt x="160" y="136"/>
                  </a:cubicBezTo>
                  <a:cubicBezTo>
                    <a:pt x="158" y="139"/>
                    <a:pt x="153" y="140"/>
                    <a:pt x="150" y="138"/>
                  </a:cubicBezTo>
                  <a:moveTo>
                    <a:pt x="162" y="117"/>
                  </a:moveTo>
                  <a:cubicBezTo>
                    <a:pt x="158" y="115"/>
                    <a:pt x="157" y="110"/>
                    <a:pt x="159" y="107"/>
                  </a:cubicBezTo>
                  <a:cubicBezTo>
                    <a:pt x="161" y="103"/>
                    <a:pt x="165" y="102"/>
                    <a:pt x="169" y="104"/>
                  </a:cubicBezTo>
                  <a:cubicBezTo>
                    <a:pt x="173" y="106"/>
                    <a:pt x="174" y="110"/>
                    <a:pt x="172" y="114"/>
                  </a:cubicBezTo>
                  <a:cubicBezTo>
                    <a:pt x="170" y="117"/>
                    <a:pt x="165" y="119"/>
                    <a:pt x="162" y="117"/>
                  </a:cubicBezTo>
                  <a:moveTo>
                    <a:pt x="174" y="95"/>
                  </a:moveTo>
                  <a:cubicBezTo>
                    <a:pt x="170" y="93"/>
                    <a:pt x="169" y="88"/>
                    <a:pt x="171" y="85"/>
                  </a:cubicBezTo>
                  <a:cubicBezTo>
                    <a:pt x="173" y="81"/>
                    <a:pt x="177" y="80"/>
                    <a:pt x="181" y="82"/>
                  </a:cubicBezTo>
                  <a:cubicBezTo>
                    <a:pt x="185" y="84"/>
                    <a:pt x="186" y="88"/>
                    <a:pt x="184" y="92"/>
                  </a:cubicBezTo>
                  <a:cubicBezTo>
                    <a:pt x="182" y="96"/>
                    <a:pt x="177" y="97"/>
                    <a:pt x="174" y="95"/>
                  </a:cubicBezTo>
                  <a:moveTo>
                    <a:pt x="186" y="73"/>
                  </a:moveTo>
                  <a:cubicBezTo>
                    <a:pt x="182" y="71"/>
                    <a:pt x="181" y="67"/>
                    <a:pt x="183" y="63"/>
                  </a:cubicBezTo>
                  <a:cubicBezTo>
                    <a:pt x="185" y="59"/>
                    <a:pt x="189" y="58"/>
                    <a:pt x="193" y="60"/>
                  </a:cubicBezTo>
                  <a:cubicBezTo>
                    <a:pt x="197" y="62"/>
                    <a:pt x="198" y="67"/>
                    <a:pt x="196" y="70"/>
                  </a:cubicBezTo>
                  <a:cubicBezTo>
                    <a:pt x="194" y="74"/>
                    <a:pt x="189" y="75"/>
                    <a:pt x="186" y="73"/>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6" name="Freeform 111">
              <a:extLst>
                <a:ext uri="{FF2B5EF4-FFF2-40B4-BE49-F238E27FC236}">
                  <a16:creationId xmlns:a16="http://schemas.microsoft.com/office/drawing/2014/main" id="{DF5E0E26-D345-4403-9DB5-45CF65F9A195}"/>
                </a:ext>
              </a:extLst>
            </p:cNvPr>
            <p:cNvSpPr>
              <a:spLocks/>
            </p:cNvSpPr>
            <p:nvPr/>
          </p:nvSpPr>
          <p:spPr bwMode="auto">
            <a:xfrm>
              <a:off x="265113" y="4810126"/>
              <a:ext cx="47625" cy="44450"/>
            </a:xfrm>
            <a:custGeom>
              <a:avLst/>
              <a:gdLst>
                <a:gd name="T0" fmla="*/ 4 w 17"/>
                <a:gd name="T1" fmla="*/ 14 h 16"/>
                <a:gd name="T2" fmla="*/ 15 w 17"/>
                <a:gd name="T3" fmla="*/ 11 h 16"/>
                <a:gd name="T4" fmla="*/ 12 w 17"/>
                <a:gd name="T5" fmla="*/ 1 h 16"/>
                <a:gd name="T6" fmla="*/ 11 w 17"/>
                <a:gd name="T7" fmla="*/ 0 h 16"/>
                <a:gd name="T8" fmla="*/ 5 w 17"/>
                <a:gd name="T9" fmla="*/ 0 h 16"/>
                <a:gd name="T10" fmla="*/ 2 w 17"/>
                <a:gd name="T11" fmla="*/ 3 h 16"/>
                <a:gd name="T12" fmla="*/ 4 w 17"/>
                <a:gd name="T13" fmla="*/ 14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4" y="14"/>
                  </a:moveTo>
                  <a:cubicBezTo>
                    <a:pt x="8" y="16"/>
                    <a:pt x="13" y="14"/>
                    <a:pt x="15" y="11"/>
                  </a:cubicBezTo>
                  <a:cubicBezTo>
                    <a:pt x="17" y="7"/>
                    <a:pt x="15" y="3"/>
                    <a:pt x="12" y="1"/>
                  </a:cubicBezTo>
                  <a:cubicBezTo>
                    <a:pt x="11" y="0"/>
                    <a:pt x="11" y="0"/>
                    <a:pt x="11" y="0"/>
                  </a:cubicBezTo>
                  <a:cubicBezTo>
                    <a:pt x="9" y="0"/>
                    <a:pt x="7" y="0"/>
                    <a:pt x="5" y="0"/>
                  </a:cubicBezTo>
                  <a:cubicBezTo>
                    <a:pt x="3" y="1"/>
                    <a:pt x="2" y="2"/>
                    <a:pt x="2" y="3"/>
                  </a:cubicBezTo>
                  <a:cubicBezTo>
                    <a:pt x="0" y="7"/>
                    <a:pt x="1" y="12"/>
                    <a:pt x="4" y="1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7" name="Freeform 112">
              <a:extLst>
                <a:ext uri="{FF2B5EF4-FFF2-40B4-BE49-F238E27FC236}">
                  <a16:creationId xmlns:a16="http://schemas.microsoft.com/office/drawing/2014/main" id="{26FFB8C3-938C-416D-864C-71F2697E062C}"/>
                </a:ext>
              </a:extLst>
            </p:cNvPr>
            <p:cNvSpPr>
              <a:spLocks/>
            </p:cNvSpPr>
            <p:nvPr/>
          </p:nvSpPr>
          <p:spPr bwMode="auto">
            <a:xfrm>
              <a:off x="357188" y="4857751"/>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8" name="Freeform 113">
              <a:extLst>
                <a:ext uri="{FF2B5EF4-FFF2-40B4-BE49-F238E27FC236}">
                  <a16:creationId xmlns:a16="http://schemas.microsoft.com/office/drawing/2014/main" id="{25DCCED3-CD49-46B2-BFF1-A501F18E9526}"/>
                </a:ext>
              </a:extLst>
            </p:cNvPr>
            <p:cNvSpPr>
              <a:spLocks/>
            </p:cNvSpPr>
            <p:nvPr/>
          </p:nvSpPr>
          <p:spPr bwMode="auto">
            <a:xfrm>
              <a:off x="449263" y="4906963"/>
              <a:ext cx="46038"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9" name="Freeform 114">
              <a:extLst>
                <a:ext uri="{FF2B5EF4-FFF2-40B4-BE49-F238E27FC236}">
                  <a16:creationId xmlns:a16="http://schemas.microsoft.com/office/drawing/2014/main" id="{5EE1F7B1-7BD7-431E-A666-BB7EC78CB963}"/>
                </a:ext>
              </a:extLst>
            </p:cNvPr>
            <p:cNvSpPr>
              <a:spLocks/>
            </p:cNvSpPr>
            <p:nvPr/>
          </p:nvSpPr>
          <p:spPr bwMode="auto">
            <a:xfrm>
              <a:off x="539750" y="4957763"/>
              <a:ext cx="44450" cy="49213"/>
            </a:xfrm>
            <a:custGeom>
              <a:avLst/>
              <a:gdLst>
                <a:gd name="T0" fmla="*/ 2 w 16"/>
                <a:gd name="T1" fmla="*/ 5 h 18"/>
                <a:gd name="T2" fmla="*/ 5 w 16"/>
                <a:gd name="T3" fmla="*/ 15 h 18"/>
                <a:gd name="T4" fmla="*/ 15 w 16"/>
                <a:gd name="T5" fmla="*/ 13 h 18"/>
                <a:gd name="T6" fmla="*/ 16 w 16"/>
                <a:gd name="T7" fmla="*/ 8 h 18"/>
                <a:gd name="T8" fmla="*/ 13 w 16"/>
                <a:gd name="T9" fmla="*/ 3 h 18"/>
                <a:gd name="T10" fmla="*/ 12 w 16"/>
                <a:gd name="T11" fmla="*/ 2 h 18"/>
                <a:gd name="T12" fmla="*/ 2 w 16"/>
                <a:gd name="T13" fmla="*/ 5 h 18"/>
              </a:gdLst>
              <a:ahLst/>
              <a:cxnLst>
                <a:cxn ang="0">
                  <a:pos x="T0" y="T1"/>
                </a:cxn>
                <a:cxn ang="0">
                  <a:pos x="T2" y="T3"/>
                </a:cxn>
                <a:cxn ang="0">
                  <a:pos x="T4" y="T5"/>
                </a:cxn>
                <a:cxn ang="0">
                  <a:pos x="T6" y="T7"/>
                </a:cxn>
                <a:cxn ang="0">
                  <a:pos x="T8" y="T9"/>
                </a:cxn>
                <a:cxn ang="0">
                  <a:pos x="T10" y="T11"/>
                </a:cxn>
                <a:cxn ang="0">
                  <a:pos x="T12" y="T13"/>
                </a:cxn>
              </a:cxnLst>
              <a:rect l="0" t="0" r="r" b="b"/>
              <a:pathLst>
                <a:path w="16" h="18">
                  <a:moveTo>
                    <a:pt x="2" y="5"/>
                  </a:moveTo>
                  <a:cubicBezTo>
                    <a:pt x="0" y="9"/>
                    <a:pt x="1" y="13"/>
                    <a:pt x="5" y="15"/>
                  </a:cubicBezTo>
                  <a:cubicBezTo>
                    <a:pt x="8" y="18"/>
                    <a:pt x="13" y="16"/>
                    <a:pt x="15" y="13"/>
                  </a:cubicBezTo>
                  <a:cubicBezTo>
                    <a:pt x="16" y="11"/>
                    <a:pt x="16" y="10"/>
                    <a:pt x="16" y="8"/>
                  </a:cubicBezTo>
                  <a:cubicBezTo>
                    <a:pt x="15" y="7"/>
                    <a:pt x="14" y="5"/>
                    <a:pt x="13" y="3"/>
                  </a:cubicBezTo>
                  <a:cubicBezTo>
                    <a:pt x="13" y="3"/>
                    <a:pt x="12" y="3"/>
                    <a:pt x="12" y="2"/>
                  </a:cubicBezTo>
                  <a:cubicBezTo>
                    <a:pt x="8" y="0"/>
                    <a:pt x="4" y="2"/>
                    <a:pt x="2" y="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0" name="Freeform 115">
              <a:extLst>
                <a:ext uri="{FF2B5EF4-FFF2-40B4-BE49-F238E27FC236}">
                  <a16:creationId xmlns:a16="http://schemas.microsoft.com/office/drawing/2014/main" id="{0BCFD90D-93B2-466A-B7AF-E3DEBD1B9471}"/>
                </a:ext>
              </a:extLst>
            </p:cNvPr>
            <p:cNvSpPr>
              <a:spLocks/>
            </p:cNvSpPr>
            <p:nvPr/>
          </p:nvSpPr>
          <p:spPr bwMode="auto">
            <a:xfrm>
              <a:off x="390525" y="4821238"/>
              <a:ext cx="38100" cy="25400"/>
            </a:xfrm>
            <a:custGeom>
              <a:avLst/>
              <a:gdLst>
                <a:gd name="T0" fmla="*/ 4 w 14"/>
                <a:gd name="T1" fmla="*/ 7 h 9"/>
                <a:gd name="T2" fmla="*/ 14 w 14"/>
                <a:gd name="T3" fmla="*/ 5 h 9"/>
                <a:gd name="T4" fmla="*/ 0 w 14"/>
                <a:gd name="T5" fmla="*/ 0 h 9"/>
                <a:gd name="T6" fmla="*/ 4 w 14"/>
                <a:gd name="T7" fmla="*/ 7 h 9"/>
              </a:gdLst>
              <a:ahLst/>
              <a:cxnLst>
                <a:cxn ang="0">
                  <a:pos x="T0" y="T1"/>
                </a:cxn>
                <a:cxn ang="0">
                  <a:pos x="T2" y="T3"/>
                </a:cxn>
                <a:cxn ang="0">
                  <a:pos x="T4" y="T5"/>
                </a:cxn>
                <a:cxn ang="0">
                  <a:pos x="T6" y="T7"/>
                </a:cxn>
              </a:cxnLst>
              <a:rect l="0" t="0" r="r" b="b"/>
              <a:pathLst>
                <a:path w="14" h="9">
                  <a:moveTo>
                    <a:pt x="4" y="7"/>
                  </a:moveTo>
                  <a:cubicBezTo>
                    <a:pt x="7" y="9"/>
                    <a:pt x="12" y="8"/>
                    <a:pt x="14" y="5"/>
                  </a:cubicBezTo>
                  <a:cubicBezTo>
                    <a:pt x="9" y="3"/>
                    <a:pt x="5" y="1"/>
                    <a:pt x="0" y="0"/>
                  </a:cubicBezTo>
                  <a:cubicBezTo>
                    <a:pt x="0" y="3"/>
                    <a:pt x="1" y="6"/>
                    <a:pt x="4" y="7"/>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1" name="Freeform 116">
              <a:extLst>
                <a:ext uri="{FF2B5EF4-FFF2-40B4-BE49-F238E27FC236}">
                  <a16:creationId xmlns:a16="http://schemas.microsoft.com/office/drawing/2014/main" id="{7EAB18AF-C21B-49EF-8420-7243B5D8F628}"/>
                </a:ext>
              </a:extLst>
            </p:cNvPr>
            <p:cNvSpPr>
              <a:spLocks/>
            </p:cNvSpPr>
            <p:nvPr/>
          </p:nvSpPr>
          <p:spPr bwMode="auto">
            <a:xfrm>
              <a:off x="479425" y="4865688"/>
              <a:ext cx="34925" cy="30163"/>
            </a:xfrm>
            <a:custGeom>
              <a:avLst/>
              <a:gdLst>
                <a:gd name="T0" fmla="*/ 5 w 13"/>
                <a:gd name="T1" fmla="*/ 9 h 11"/>
                <a:gd name="T2" fmla="*/ 13 w 13"/>
                <a:gd name="T3" fmla="*/ 9 h 11"/>
                <a:gd name="T4" fmla="*/ 2 w 13"/>
                <a:gd name="T5" fmla="*/ 0 h 11"/>
                <a:gd name="T6" fmla="*/ 5 w 13"/>
                <a:gd name="T7" fmla="*/ 9 h 11"/>
              </a:gdLst>
              <a:ahLst/>
              <a:cxnLst>
                <a:cxn ang="0">
                  <a:pos x="T0" y="T1"/>
                </a:cxn>
                <a:cxn ang="0">
                  <a:pos x="T2" y="T3"/>
                </a:cxn>
                <a:cxn ang="0">
                  <a:pos x="T4" y="T5"/>
                </a:cxn>
                <a:cxn ang="0">
                  <a:pos x="T6" y="T7"/>
                </a:cxn>
              </a:cxnLst>
              <a:rect l="0" t="0" r="r" b="b"/>
              <a:pathLst>
                <a:path w="13" h="11">
                  <a:moveTo>
                    <a:pt x="5" y="9"/>
                  </a:moveTo>
                  <a:cubicBezTo>
                    <a:pt x="8" y="11"/>
                    <a:pt x="11" y="11"/>
                    <a:pt x="13" y="9"/>
                  </a:cubicBezTo>
                  <a:cubicBezTo>
                    <a:pt x="10" y="6"/>
                    <a:pt x="6" y="3"/>
                    <a:pt x="2" y="0"/>
                  </a:cubicBezTo>
                  <a:cubicBezTo>
                    <a:pt x="0" y="3"/>
                    <a:pt x="2" y="8"/>
                    <a:pt x="5" y="9"/>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2" name="Freeform 117">
              <a:extLst>
                <a:ext uri="{FF2B5EF4-FFF2-40B4-BE49-F238E27FC236}">
                  <a16:creationId xmlns:a16="http://schemas.microsoft.com/office/drawing/2014/main" id="{04AC8EE7-7BA2-486A-B6DC-31760E2A8D26}"/>
                </a:ext>
              </a:extLst>
            </p:cNvPr>
            <p:cNvSpPr>
              <a:spLocks/>
            </p:cNvSpPr>
            <p:nvPr/>
          </p:nvSpPr>
          <p:spPr bwMode="auto">
            <a:xfrm>
              <a:off x="149225" y="4838701"/>
              <a:ext cx="36513" cy="25400"/>
            </a:xfrm>
            <a:custGeom>
              <a:avLst/>
              <a:gdLst>
                <a:gd name="T0" fmla="*/ 12 w 13"/>
                <a:gd name="T1" fmla="*/ 4 h 9"/>
                <a:gd name="T2" fmla="*/ 12 w 13"/>
                <a:gd name="T3" fmla="*/ 0 h 9"/>
                <a:gd name="T4" fmla="*/ 0 w 13"/>
                <a:gd name="T5" fmla="*/ 6 h 9"/>
                <a:gd name="T6" fmla="*/ 1 w 13"/>
                <a:gd name="T7" fmla="*/ 7 h 9"/>
                <a:gd name="T8" fmla="*/ 12 w 13"/>
                <a:gd name="T9" fmla="*/ 4 h 9"/>
              </a:gdLst>
              <a:ahLst/>
              <a:cxnLst>
                <a:cxn ang="0">
                  <a:pos x="T0" y="T1"/>
                </a:cxn>
                <a:cxn ang="0">
                  <a:pos x="T2" y="T3"/>
                </a:cxn>
                <a:cxn ang="0">
                  <a:pos x="T4" y="T5"/>
                </a:cxn>
                <a:cxn ang="0">
                  <a:pos x="T6" y="T7"/>
                </a:cxn>
                <a:cxn ang="0">
                  <a:pos x="T8" y="T9"/>
                </a:cxn>
              </a:cxnLst>
              <a:rect l="0" t="0" r="r" b="b"/>
              <a:pathLst>
                <a:path w="13" h="9">
                  <a:moveTo>
                    <a:pt x="12" y="4"/>
                  </a:moveTo>
                  <a:cubicBezTo>
                    <a:pt x="12" y="3"/>
                    <a:pt x="13" y="1"/>
                    <a:pt x="12" y="0"/>
                  </a:cubicBezTo>
                  <a:cubicBezTo>
                    <a:pt x="8" y="1"/>
                    <a:pt x="4" y="4"/>
                    <a:pt x="0" y="6"/>
                  </a:cubicBezTo>
                  <a:cubicBezTo>
                    <a:pt x="0" y="7"/>
                    <a:pt x="1" y="7"/>
                    <a:pt x="1" y="7"/>
                  </a:cubicBezTo>
                  <a:cubicBezTo>
                    <a:pt x="5" y="9"/>
                    <a:pt x="10" y="8"/>
                    <a:pt x="12" y="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3" name="Freeform 118">
              <a:extLst>
                <a:ext uri="{FF2B5EF4-FFF2-40B4-BE49-F238E27FC236}">
                  <a16:creationId xmlns:a16="http://schemas.microsoft.com/office/drawing/2014/main" id="{BAA7D5F1-14C5-4345-AAC7-5985E7D22688}"/>
                </a:ext>
              </a:extLst>
            </p:cNvPr>
            <p:cNvSpPr>
              <a:spLocks/>
            </p:cNvSpPr>
            <p:nvPr/>
          </p:nvSpPr>
          <p:spPr bwMode="auto">
            <a:xfrm>
              <a:off x="230188" y="4865688"/>
              <a:ext cx="49213" cy="47625"/>
            </a:xfrm>
            <a:custGeom>
              <a:avLst/>
              <a:gdLst>
                <a:gd name="T0" fmla="*/ 13 w 18"/>
                <a:gd name="T1" fmla="*/ 2 h 17"/>
                <a:gd name="T2" fmla="*/ 3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5" y="2"/>
                    <a:pt x="3"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4" name="Freeform 119">
              <a:extLst>
                <a:ext uri="{FF2B5EF4-FFF2-40B4-BE49-F238E27FC236}">
                  <a16:creationId xmlns:a16="http://schemas.microsoft.com/office/drawing/2014/main" id="{44053A7E-0F79-42A7-9175-5AFC1D4984CB}"/>
                </a:ext>
              </a:extLst>
            </p:cNvPr>
            <p:cNvSpPr>
              <a:spLocks/>
            </p:cNvSpPr>
            <p:nvPr/>
          </p:nvSpPr>
          <p:spPr bwMode="auto">
            <a:xfrm>
              <a:off x="323850" y="4918076"/>
              <a:ext cx="47625" cy="47625"/>
            </a:xfrm>
            <a:custGeom>
              <a:avLst/>
              <a:gdLst>
                <a:gd name="T0" fmla="*/ 12 w 17"/>
                <a:gd name="T1" fmla="*/ 2 h 17"/>
                <a:gd name="T2" fmla="*/ 2 w 17"/>
                <a:gd name="T3" fmla="*/ 4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4"/>
                  </a:cubicBezTo>
                  <a:cubicBezTo>
                    <a:pt x="0" y="8"/>
                    <a:pt x="1" y="13"/>
                    <a:pt x="5" y="15"/>
                  </a:cubicBezTo>
                  <a:cubicBezTo>
                    <a:pt x="8" y="17"/>
                    <a:pt x="13" y="15"/>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5" name="Freeform 120">
              <a:extLst>
                <a:ext uri="{FF2B5EF4-FFF2-40B4-BE49-F238E27FC236}">
                  <a16:creationId xmlns:a16="http://schemas.microsoft.com/office/drawing/2014/main" id="{B98390BE-2DF1-411C-A0C0-5E4E1F7C6E4F}"/>
                </a:ext>
              </a:extLst>
            </p:cNvPr>
            <p:cNvSpPr>
              <a:spLocks/>
            </p:cNvSpPr>
            <p:nvPr/>
          </p:nvSpPr>
          <p:spPr bwMode="auto">
            <a:xfrm>
              <a:off x="415925" y="4968876"/>
              <a:ext cx="46038" cy="46038"/>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6" name="Freeform 121">
              <a:extLst>
                <a:ext uri="{FF2B5EF4-FFF2-40B4-BE49-F238E27FC236}">
                  <a16:creationId xmlns:a16="http://schemas.microsoft.com/office/drawing/2014/main" id="{4A4CBC4C-84FC-4164-9833-A5672C5BD861}"/>
                </a:ext>
              </a:extLst>
            </p:cNvPr>
            <p:cNvSpPr>
              <a:spLocks/>
            </p:cNvSpPr>
            <p:nvPr/>
          </p:nvSpPr>
          <p:spPr bwMode="auto">
            <a:xfrm>
              <a:off x="506413" y="5018088"/>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7" name="Freeform 122">
              <a:extLst>
                <a:ext uri="{FF2B5EF4-FFF2-40B4-BE49-F238E27FC236}">
                  <a16:creationId xmlns:a16="http://schemas.microsoft.com/office/drawing/2014/main" id="{E0948A89-B9AB-4BAC-9C42-796D68BC603D}"/>
                </a:ext>
              </a:extLst>
            </p:cNvPr>
            <p:cNvSpPr>
              <a:spLocks/>
            </p:cNvSpPr>
            <p:nvPr/>
          </p:nvSpPr>
          <p:spPr bwMode="auto">
            <a:xfrm>
              <a:off x="598488" y="5073651"/>
              <a:ext cx="15875" cy="39688"/>
            </a:xfrm>
            <a:custGeom>
              <a:avLst/>
              <a:gdLst>
                <a:gd name="T0" fmla="*/ 5 w 6"/>
                <a:gd name="T1" fmla="*/ 14 h 14"/>
                <a:gd name="T2" fmla="*/ 6 w 6"/>
                <a:gd name="T3" fmla="*/ 14 h 14"/>
                <a:gd name="T4" fmla="*/ 5 w 6"/>
                <a:gd name="T5" fmla="*/ 0 h 14"/>
                <a:gd name="T6" fmla="*/ 2 w 6"/>
                <a:gd name="T7" fmla="*/ 3 h 14"/>
                <a:gd name="T8" fmla="*/ 5 w 6"/>
                <a:gd name="T9" fmla="*/ 14 h 14"/>
              </a:gdLst>
              <a:ahLst/>
              <a:cxnLst>
                <a:cxn ang="0">
                  <a:pos x="T0" y="T1"/>
                </a:cxn>
                <a:cxn ang="0">
                  <a:pos x="T2" y="T3"/>
                </a:cxn>
                <a:cxn ang="0">
                  <a:pos x="T4" y="T5"/>
                </a:cxn>
                <a:cxn ang="0">
                  <a:pos x="T6" y="T7"/>
                </a:cxn>
                <a:cxn ang="0">
                  <a:pos x="T8" y="T9"/>
                </a:cxn>
              </a:cxnLst>
              <a:rect l="0" t="0" r="r" b="b"/>
              <a:pathLst>
                <a:path w="6" h="14">
                  <a:moveTo>
                    <a:pt x="5" y="14"/>
                  </a:moveTo>
                  <a:cubicBezTo>
                    <a:pt x="5" y="14"/>
                    <a:pt x="6" y="14"/>
                    <a:pt x="6" y="14"/>
                  </a:cubicBezTo>
                  <a:cubicBezTo>
                    <a:pt x="6" y="9"/>
                    <a:pt x="6" y="5"/>
                    <a:pt x="5" y="0"/>
                  </a:cubicBezTo>
                  <a:cubicBezTo>
                    <a:pt x="4" y="1"/>
                    <a:pt x="3" y="2"/>
                    <a:pt x="2" y="3"/>
                  </a:cubicBezTo>
                  <a:cubicBezTo>
                    <a:pt x="0" y="7"/>
                    <a:pt x="1" y="12"/>
                    <a:pt x="5" y="1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8" name="Freeform 123">
              <a:extLst>
                <a:ext uri="{FF2B5EF4-FFF2-40B4-BE49-F238E27FC236}">
                  <a16:creationId xmlns:a16="http://schemas.microsoft.com/office/drawing/2014/main" id="{6EFCC43A-11A2-4EE4-A8D8-B28FD32E7A87}"/>
                </a:ext>
              </a:extLst>
            </p:cNvPr>
            <p:cNvSpPr>
              <a:spLocks/>
            </p:cNvSpPr>
            <p:nvPr/>
          </p:nvSpPr>
          <p:spPr bwMode="auto">
            <a:xfrm>
              <a:off x="104775" y="4876801"/>
              <a:ext cx="50800"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9" name="Freeform 124">
              <a:extLst>
                <a:ext uri="{FF2B5EF4-FFF2-40B4-BE49-F238E27FC236}">
                  <a16:creationId xmlns:a16="http://schemas.microsoft.com/office/drawing/2014/main" id="{C5917AE5-2307-4D40-A5BC-14DC16A14C23}"/>
                </a:ext>
              </a:extLst>
            </p:cNvPr>
            <p:cNvSpPr>
              <a:spLocks/>
            </p:cNvSpPr>
            <p:nvPr/>
          </p:nvSpPr>
          <p:spPr bwMode="auto">
            <a:xfrm>
              <a:off x="196850" y="4927601"/>
              <a:ext cx="49213"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0" name="Freeform 125">
              <a:extLst>
                <a:ext uri="{FF2B5EF4-FFF2-40B4-BE49-F238E27FC236}">
                  <a16:creationId xmlns:a16="http://schemas.microsoft.com/office/drawing/2014/main" id="{749F8980-7595-429F-BCD2-24B1CAE7DCF6}"/>
                </a:ext>
              </a:extLst>
            </p:cNvPr>
            <p:cNvSpPr>
              <a:spLocks/>
            </p:cNvSpPr>
            <p:nvPr/>
          </p:nvSpPr>
          <p:spPr bwMode="auto">
            <a:xfrm>
              <a:off x="290513" y="4976813"/>
              <a:ext cx="47625" cy="47625"/>
            </a:xfrm>
            <a:custGeom>
              <a:avLst/>
              <a:gdLst>
                <a:gd name="T0" fmla="*/ 12 w 17"/>
                <a:gd name="T1" fmla="*/ 2 h 17"/>
                <a:gd name="T2" fmla="*/ 2 w 17"/>
                <a:gd name="T3" fmla="*/ 5 h 17"/>
                <a:gd name="T4" fmla="*/ 4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4"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1" name="Freeform 126">
              <a:extLst>
                <a:ext uri="{FF2B5EF4-FFF2-40B4-BE49-F238E27FC236}">
                  <a16:creationId xmlns:a16="http://schemas.microsoft.com/office/drawing/2014/main" id="{522850DF-9D6B-4CD9-AAFF-0CC2DB9A422E}"/>
                </a:ext>
              </a:extLst>
            </p:cNvPr>
            <p:cNvSpPr>
              <a:spLocks/>
            </p:cNvSpPr>
            <p:nvPr/>
          </p:nvSpPr>
          <p:spPr bwMode="auto">
            <a:xfrm>
              <a:off x="382588" y="5029201"/>
              <a:ext cx="46038" cy="47625"/>
            </a:xfrm>
            <a:custGeom>
              <a:avLst/>
              <a:gdLst>
                <a:gd name="T0" fmla="*/ 12 w 17"/>
                <a:gd name="T1" fmla="*/ 2 h 17"/>
                <a:gd name="T2" fmla="*/ 2 w 17"/>
                <a:gd name="T3" fmla="*/ 4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4"/>
                  </a:cubicBezTo>
                  <a:cubicBezTo>
                    <a:pt x="0" y="8"/>
                    <a:pt x="1" y="13"/>
                    <a:pt x="5" y="15"/>
                  </a:cubicBezTo>
                  <a:cubicBezTo>
                    <a:pt x="8" y="17"/>
                    <a:pt x="13" y="15"/>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2" name="Freeform 127">
              <a:extLst>
                <a:ext uri="{FF2B5EF4-FFF2-40B4-BE49-F238E27FC236}">
                  <a16:creationId xmlns:a16="http://schemas.microsoft.com/office/drawing/2014/main" id="{6F243376-DFF9-4815-972D-D9A4159B42A6}"/>
                </a:ext>
              </a:extLst>
            </p:cNvPr>
            <p:cNvSpPr>
              <a:spLocks/>
            </p:cNvSpPr>
            <p:nvPr/>
          </p:nvSpPr>
          <p:spPr bwMode="auto">
            <a:xfrm>
              <a:off x="473075" y="5080001"/>
              <a:ext cx="47625" cy="46038"/>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3" name="Freeform 128">
              <a:extLst>
                <a:ext uri="{FF2B5EF4-FFF2-40B4-BE49-F238E27FC236}">
                  <a16:creationId xmlns:a16="http://schemas.microsoft.com/office/drawing/2014/main" id="{F0598600-CD2C-435B-B01A-AFA21D998BD6}"/>
                </a:ext>
              </a:extLst>
            </p:cNvPr>
            <p:cNvSpPr>
              <a:spLocks/>
            </p:cNvSpPr>
            <p:nvPr/>
          </p:nvSpPr>
          <p:spPr bwMode="auto">
            <a:xfrm>
              <a:off x="565150" y="5129213"/>
              <a:ext cx="47625" cy="47625"/>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6"/>
                    <a:pt x="15" y="12"/>
                  </a:cubicBezTo>
                  <a:cubicBezTo>
                    <a:pt x="17" y="9"/>
                    <a:pt x="16" y="4"/>
                    <a:pt x="12" y="2"/>
                  </a:cubicBezTo>
                  <a:cubicBezTo>
                    <a:pt x="8" y="0"/>
                    <a:pt x="4" y="1"/>
                    <a:pt x="2" y="5"/>
                  </a:cubicBezTo>
                  <a:cubicBezTo>
                    <a:pt x="0" y="9"/>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4" name="Freeform 129">
              <a:extLst>
                <a:ext uri="{FF2B5EF4-FFF2-40B4-BE49-F238E27FC236}">
                  <a16:creationId xmlns:a16="http://schemas.microsoft.com/office/drawing/2014/main" id="{6C341289-BD5E-4E0D-BBBD-AB64FC740928}"/>
                </a:ext>
              </a:extLst>
            </p:cNvPr>
            <p:cNvSpPr>
              <a:spLocks/>
            </p:cNvSpPr>
            <p:nvPr/>
          </p:nvSpPr>
          <p:spPr bwMode="auto">
            <a:xfrm>
              <a:off x="71438" y="4935538"/>
              <a:ext cx="50800" cy="49213"/>
            </a:xfrm>
            <a:custGeom>
              <a:avLst/>
              <a:gdLst>
                <a:gd name="T0" fmla="*/ 13 w 18"/>
                <a:gd name="T1" fmla="*/ 2 h 18"/>
                <a:gd name="T2" fmla="*/ 2 w 18"/>
                <a:gd name="T3" fmla="*/ 5 h 18"/>
                <a:gd name="T4" fmla="*/ 5 w 18"/>
                <a:gd name="T5" fmla="*/ 16 h 18"/>
                <a:gd name="T6" fmla="*/ 16 w 18"/>
                <a:gd name="T7" fmla="*/ 13 h 18"/>
                <a:gd name="T8" fmla="*/ 13 w 18"/>
                <a:gd name="T9" fmla="*/ 2 h 18"/>
              </a:gdLst>
              <a:ahLst/>
              <a:cxnLst>
                <a:cxn ang="0">
                  <a:pos x="T0" y="T1"/>
                </a:cxn>
                <a:cxn ang="0">
                  <a:pos x="T2" y="T3"/>
                </a:cxn>
                <a:cxn ang="0">
                  <a:pos x="T4" y="T5"/>
                </a:cxn>
                <a:cxn ang="0">
                  <a:pos x="T6" y="T7"/>
                </a:cxn>
                <a:cxn ang="0">
                  <a:pos x="T8" y="T9"/>
                </a:cxn>
              </a:cxnLst>
              <a:rect l="0" t="0" r="r" b="b"/>
              <a:pathLst>
                <a:path w="18" h="18">
                  <a:moveTo>
                    <a:pt x="13" y="2"/>
                  </a:moveTo>
                  <a:cubicBezTo>
                    <a:pt x="9" y="0"/>
                    <a:pt x="4" y="2"/>
                    <a:pt x="2" y="5"/>
                  </a:cubicBezTo>
                  <a:cubicBezTo>
                    <a:pt x="0" y="9"/>
                    <a:pt x="2" y="14"/>
                    <a:pt x="5" y="16"/>
                  </a:cubicBezTo>
                  <a:cubicBezTo>
                    <a:pt x="9" y="18"/>
                    <a:pt x="14" y="16"/>
                    <a:pt x="16" y="13"/>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5" name="Freeform 130">
              <a:extLst>
                <a:ext uri="{FF2B5EF4-FFF2-40B4-BE49-F238E27FC236}">
                  <a16:creationId xmlns:a16="http://schemas.microsoft.com/office/drawing/2014/main" id="{C70F5910-9931-4881-A5E3-C5644D5A0A83}"/>
                </a:ext>
              </a:extLst>
            </p:cNvPr>
            <p:cNvSpPr>
              <a:spLocks/>
            </p:cNvSpPr>
            <p:nvPr/>
          </p:nvSpPr>
          <p:spPr bwMode="auto">
            <a:xfrm>
              <a:off x="163513" y="4987926"/>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6" name="Freeform 131">
              <a:extLst>
                <a:ext uri="{FF2B5EF4-FFF2-40B4-BE49-F238E27FC236}">
                  <a16:creationId xmlns:a16="http://schemas.microsoft.com/office/drawing/2014/main" id="{31E75ED0-0F63-4ABA-B576-82B973419AD8}"/>
                </a:ext>
              </a:extLst>
            </p:cNvPr>
            <p:cNvSpPr>
              <a:spLocks/>
            </p:cNvSpPr>
            <p:nvPr/>
          </p:nvSpPr>
          <p:spPr bwMode="auto">
            <a:xfrm>
              <a:off x="254000" y="5037138"/>
              <a:ext cx="50800" cy="47625"/>
            </a:xfrm>
            <a:custGeom>
              <a:avLst/>
              <a:gdLst>
                <a:gd name="T0" fmla="*/ 13 w 18"/>
                <a:gd name="T1" fmla="*/ 2 h 17"/>
                <a:gd name="T2" fmla="*/ 3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5" y="1"/>
                    <a:pt x="3"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7" name="Freeform 132">
              <a:extLst>
                <a:ext uri="{FF2B5EF4-FFF2-40B4-BE49-F238E27FC236}">
                  <a16:creationId xmlns:a16="http://schemas.microsoft.com/office/drawing/2014/main" id="{5ADECCD5-42FE-4E50-9793-EDC207354361}"/>
                </a:ext>
              </a:extLst>
            </p:cNvPr>
            <p:cNvSpPr>
              <a:spLocks/>
            </p:cNvSpPr>
            <p:nvPr/>
          </p:nvSpPr>
          <p:spPr bwMode="auto">
            <a:xfrm>
              <a:off x="349250" y="5087938"/>
              <a:ext cx="46038" cy="46038"/>
            </a:xfrm>
            <a:custGeom>
              <a:avLst/>
              <a:gdLst>
                <a:gd name="T0" fmla="*/ 12 w 17"/>
                <a:gd name="T1" fmla="*/ 2 h 17"/>
                <a:gd name="T2" fmla="*/ 2 w 17"/>
                <a:gd name="T3" fmla="*/ 5 h 17"/>
                <a:gd name="T4" fmla="*/ 5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5"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8" name="Freeform 133">
              <a:extLst>
                <a:ext uri="{FF2B5EF4-FFF2-40B4-BE49-F238E27FC236}">
                  <a16:creationId xmlns:a16="http://schemas.microsoft.com/office/drawing/2014/main" id="{D4D9AC3D-7F58-4FB8-B19E-150F8124FA4D}"/>
                </a:ext>
              </a:extLst>
            </p:cNvPr>
            <p:cNvSpPr>
              <a:spLocks/>
            </p:cNvSpPr>
            <p:nvPr/>
          </p:nvSpPr>
          <p:spPr bwMode="auto">
            <a:xfrm>
              <a:off x="439738" y="5140326"/>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5"/>
                    <a:pt x="15" y="12"/>
                  </a:cubicBezTo>
                  <a:cubicBezTo>
                    <a:pt x="17" y="8"/>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9" name="Freeform 134">
              <a:extLst>
                <a:ext uri="{FF2B5EF4-FFF2-40B4-BE49-F238E27FC236}">
                  <a16:creationId xmlns:a16="http://schemas.microsoft.com/office/drawing/2014/main" id="{E559F9B2-B4DD-481B-A4F7-9225585C654F}"/>
                </a:ext>
              </a:extLst>
            </p:cNvPr>
            <p:cNvSpPr>
              <a:spLocks/>
            </p:cNvSpPr>
            <p:nvPr/>
          </p:nvSpPr>
          <p:spPr bwMode="auto">
            <a:xfrm>
              <a:off x="531813" y="5189538"/>
              <a:ext cx="47625" cy="47625"/>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6"/>
                    <a:pt x="15" y="12"/>
                  </a:cubicBezTo>
                  <a:cubicBezTo>
                    <a:pt x="17" y="8"/>
                    <a:pt x="16" y="4"/>
                    <a:pt x="12" y="2"/>
                  </a:cubicBezTo>
                  <a:cubicBezTo>
                    <a:pt x="8" y="0"/>
                    <a:pt x="4" y="1"/>
                    <a:pt x="2" y="5"/>
                  </a:cubicBezTo>
                  <a:cubicBezTo>
                    <a:pt x="0" y="8"/>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0" name="Freeform 135">
              <a:extLst>
                <a:ext uri="{FF2B5EF4-FFF2-40B4-BE49-F238E27FC236}">
                  <a16:creationId xmlns:a16="http://schemas.microsoft.com/office/drawing/2014/main" id="{DDE4C48F-4960-4CD9-954C-655249E7492F}"/>
                </a:ext>
              </a:extLst>
            </p:cNvPr>
            <p:cNvSpPr>
              <a:spLocks/>
            </p:cNvSpPr>
            <p:nvPr/>
          </p:nvSpPr>
          <p:spPr bwMode="auto">
            <a:xfrm>
              <a:off x="38100" y="4995863"/>
              <a:ext cx="50800"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1" name="Freeform 136">
              <a:extLst>
                <a:ext uri="{FF2B5EF4-FFF2-40B4-BE49-F238E27FC236}">
                  <a16:creationId xmlns:a16="http://schemas.microsoft.com/office/drawing/2014/main" id="{71D61F33-3B94-43CB-9806-95E5A1724DF3}"/>
                </a:ext>
              </a:extLst>
            </p:cNvPr>
            <p:cNvSpPr>
              <a:spLocks/>
            </p:cNvSpPr>
            <p:nvPr/>
          </p:nvSpPr>
          <p:spPr bwMode="auto">
            <a:xfrm>
              <a:off x="130175" y="5046663"/>
              <a:ext cx="49213" cy="49213"/>
            </a:xfrm>
            <a:custGeom>
              <a:avLst/>
              <a:gdLst>
                <a:gd name="T0" fmla="*/ 13 w 18"/>
                <a:gd name="T1" fmla="*/ 3 h 18"/>
                <a:gd name="T2" fmla="*/ 2 w 18"/>
                <a:gd name="T3" fmla="*/ 5 h 18"/>
                <a:gd name="T4" fmla="*/ 5 w 18"/>
                <a:gd name="T5" fmla="*/ 16 h 18"/>
                <a:gd name="T6" fmla="*/ 16 w 18"/>
                <a:gd name="T7" fmla="*/ 13 h 18"/>
                <a:gd name="T8" fmla="*/ 13 w 18"/>
                <a:gd name="T9" fmla="*/ 3 h 18"/>
              </a:gdLst>
              <a:ahLst/>
              <a:cxnLst>
                <a:cxn ang="0">
                  <a:pos x="T0" y="T1"/>
                </a:cxn>
                <a:cxn ang="0">
                  <a:pos x="T2" y="T3"/>
                </a:cxn>
                <a:cxn ang="0">
                  <a:pos x="T4" y="T5"/>
                </a:cxn>
                <a:cxn ang="0">
                  <a:pos x="T6" y="T7"/>
                </a:cxn>
                <a:cxn ang="0">
                  <a:pos x="T8" y="T9"/>
                </a:cxn>
              </a:cxnLst>
              <a:rect l="0" t="0" r="r" b="b"/>
              <a:pathLst>
                <a:path w="18" h="18">
                  <a:moveTo>
                    <a:pt x="13" y="3"/>
                  </a:moveTo>
                  <a:cubicBezTo>
                    <a:pt x="9" y="0"/>
                    <a:pt x="4" y="2"/>
                    <a:pt x="2" y="5"/>
                  </a:cubicBezTo>
                  <a:cubicBezTo>
                    <a:pt x="0" y="9"/>
                    <a:pt x="2" y="14"/>
                    <a:pt x="5" y="16"/>
                  </a:cubicBezTo>
                  <a:cubicBezTo>
                    <a:pt x="9" y="18"/>
                    <a:pt x="14" y="16"/>
                    <a:pt x="16" y="13"/>
                  </a:cubicBezTo>
                  <a:cubicBezTo>
                    <a:pt x="18" y="9"/>
                    <a:pt x="16" y="5"/>
                    <a:pt x="13" y="3"/>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2" name="Freeform 137">
              <a:extLst>
                <a:ext uri="{FF2B5EF4-FFF2-40B4-BE49-F238E27FC236}">
                  <a16:creationId xmlns:a16="http://schemas.microsoft.com/office/drawing/2014/main" id="{FC1E6379-F1DD-4E8B-B0CF-B93D14B507B5}"/>
                </a:ext>
              </a:extLst>
            </p:cNvPr>
            <p:cNvSpPr>
              <a:spLocks/>
            </p:cNvSpPr>
            <p:nvPr/>
          </p:nvSpPr>
          <p:spPr bwMode="auto">
            <a:xfrm>
              <a:off x="220663" y="5099051"/>
              <a:ext cx="50800"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3" name="Freeform 138">
              <a:extLst>
                <a:ext uri="{FF2B5EF4-FFF2-40B4-BE49-F238E27FC236}">
                  <a16:creationId xmlns:a16="http://schemas.microsoft.com/office/drawing/2014/main" id="{2BE80DF5-0F24-46AB-B298-B8565E93D7B7}"/>
                </a:ext>
              </a:extLst>
            </p:cNvPr>
            <p:cNvSpPr>
              <a:spLocks/>
            </p:cNvSpPr>
            <p:nvPr/>
          </p:nvSpPr>
          <p:spPr bwMode="auto">
            <a:xfrm>
              <a:off x="315913" y="5148263"/>
              <a:ext cx="46038" cy="47625"/>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4" y="15"/>
                  </a:cubicBezTo>
                  <a:cubicBezTo>
                    <a:pt x="8" y="17"/>
                    <a:pt x="13" y="16"/>
                    <a:pt x="15" y="12"/>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4" name="Freeform 139">
              <a:extLst>
                <a:ext uri="{FF2B5EF4-FFF2-40B4-BE49-F238E27FC236}">
                  <a16:creationId xmlns:a16="http://schemas.microsoft.com/office/drawing/2014/main" id="{83BF2E87-8D79-42D4-8111-A0F1A229D338}"/>
                </a:ext>
              </a:extLst>
            </p:cNvPr>
            <p:cNvSpPr>
              <a:spLocks/>
            </p:cNvSpPr>
            <p:nvPr/>
          </p:nvSpPr>
          <p:spPr bwMode="auto">
            <a:xfrm>
              <a:off x="406400" y="5199063"/>
              <a:ext cx="47625" cy="46038"/>
            </a:xfrm>
            <a:custGeom>
              <a:avLst/>
              <a:gdLst>
                <a:gd name="T0" fmla="*/ 12 w 17"/>
                <a:gd name="T1" fmla="*/ 2 h 17"/>
                <a:gd name="T2" fmla="*/ 2 w 17"/>
                <a:gd name="T3" fmla="*/ 5 h 17"/>
                <a:gd name="T4" fmla="*/ 5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5"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5" name="Freeform 140">
              <a:extLst>
                <a:ext uri="{FF2B5EF4-FFF2-40B4-BE49-F238E27FC236}">
                  <a16:creationId xmlns:a16="http://schemas.microsoft.com/office/drawing/2014/main" id="{6E883478-44EF-4545-87B3-2B3DCC236C7C}"/>
                </a:ext>
              </a:extLst>
            </p:cNvPr>
            <p:cNvSpPr>
              <a:spLocks/>
            </p:cNvSpPr>
            <p:nvPr/>
          </p:nvSpPr>
          <p:spPr bwMode="auto">
            <a:xfrm>
              <a:off x="498475" y="5251451"/>
              <a:ext cx="47625" cy="46038"/>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5"/>
                    <a:pt x="15" y="12"/>
                  </a:cubicBezTo>
                  <a:cubicBezTo>
                    <a:pt x="17" y="8"/>
                    <a:pt x="16" y="4"/>
                    <a:pt x="12" y="2"/>
                  </a:cubicBezTo>
                  <a:cubicBezTo>
                    <a:pt x="8" y="0"/>
                    <a:pt x="4" y="1"/>
                    <a:pt x="2" y="5"/>
                  </a:cubicBezTo>
                  <a:cubicBezTo>
                    <a:pt x="0" y="8"/>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6" name="Freeform 141">
              <a:extLst>
                <a:ext uri="{FF2B5EF4-FFF2-40B4-BE49-F238E27FC236}">
                  <a16:creationId xmlns:a16="http://schemas.microsoft.com/office/drawing/2014/main" id="{45A34A7B-F0BF-4C4A-9295-8D97C9430B3E}"/>
                </a:ext>
              </a:extLst>
            </p:cNvPr>
            <p:cNvSpPr>
              <a:spLocks/>
            </p:cNvSpPr>
            <p:nvPr/>
          </p:nvSpPr>
          <p:spPr bwMode="auto">
            <a:xfrm>
              <a:off x="4763" y="5057776"/>
              <a:ext cx="50800" cy="46038"/>
            </a:xfrm>
            <a:custGeom>
              <a:avLst/>
              <a:gdLst>
                <a:gd name="T0" fmla="*/ 13 w 18"/>
                <a:gd name="T1" fmla="*/ 2 h 17"/>
                <a:gd name="T2" fmla="*/ 2 w 18"/>
                <a:gd name="T3" fmla="*/ 5 h 17"/>
                <a:gd name="T4" fmla="*/ 5 w 18"/>
                <a:gd name="T5" fmla="*/ 15 h 17"/>
                <a:gd name="T6" fmla="*/ 15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3" y="16"/>
                    <a:pt x="15"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7" name="Freeform 142">
              <a:extLst>
                <a:ext uri="{FF2B5EF4-FFF2-40B4-BE49-F238E27FC236}">
                  <a16:creationId xmlns:a16="http://schemas.microsoft.com/office/drawing/2014/main" id="{4CB7DDA4-AE90-432D-B7B9-F789B5E949BA}"/>
                </a:ext>
              </a:extLst>
            </p:cNvPr>
            <p:cNvSpPr>
              <a:spLocks/>
            </p:cNvSpPr>
            <p:nvPr/>
          </p:nvSpPr>
          <p:spPr bwMode="auto">
            <a:xfrm>
              <a:off x="96838" y="5106988"/>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8" name="Freeform 143">
              <a:extLst>
                <a:ext uri="{FF2B5EF4-FFF2-40B4-BE49-F238E27FC236}">
                  <a16:creationId xmlns:a16="http://schemas.microsoft.com/office/drawing/2014/main" id="{67FA33F8-0F6A-4A67-A85D-B2669B046698}"/>
                </a:ext>
              </a:extLst>
            </p:cNvPr>
            <p:cNvSpPr>
              <a:spLocks/>
            </p:cNvSpPr>
            <p:nvPr/>
          </p:nvSpPr>
          <p:spPr bwMode="auto">
            <a:xfrm>
              <a:off x="188913" y="5159376"/>
              <a:ext cx="49213" cy="47625"/>
            </a:xfrm>
            <a:custGeom>
              <a:avLst/>
              <a:gdLst>
                <a:gd name="T0" fmla="*/ 13 w 18"/>
                <a:gd name="T1" fmla="*/ 2 h 17"/>
                <a:gd name="T2" fmla="*/ 2 w 18"/>
                <a:gd name="T3" fmla="*/ 4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4"/>
                  </a:cubicBezTo>
                  <a:cubicBezTo>
                    <a:pt x="0" y="8"/>
                    <a:pt x="2" y="13"/>
                    <a:pt x="5" y="15"/>
                  </a:cubicBezTo>
                  <a:cubicBezTo>
                    <a:pt x="9" y="17"/>
                    <a:pt x="14" y="15"/>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9" name="Freeform 144">
              <a:extLst>
                <a:ext uri="{FF2B5EF4-FFF2-40B4-BE49-F238E27FC236}">
                  <a16:creationId xmlns:a16="http://schemas.microsoft.com/office/drawing/2014/main" id="{C56B1950-44AF-4D67-A90D-083264CAC137}"/>
                </a:ext>
              </a:extLst>
            </p:cNvPr>
            <p:cNvSpPr>
              <a:spLocks/>
            </p:cNvSpPr>
            <p:nvPr/>
          </p:nvSpPr>
          <p:spPr bwMode="auto">
            <a:xfrm>
              <a:off x="282575" y="5210176"/>
              <a:ext cx="47625" cy="46038"/>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4"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0" name="Freeform 145">
              <a:extLst>
                <a:ext uri="{FF2B5EF4-FFF2-40B4-BE49-F238E27FC236}">
                  <a16:creationId xmlns:a16="http://schemas.microsoft.com/office/drawing/2014/main" id="{AAF523CF-970D-478C-A5B7-4E2DCB15BEEE}"/>
                </a:ext>
              </a:extLst>
            </p:cNvPr>
            <p:cNvSpPr>
              <a:spLocks/>
            </p:cNvSpPr>
            <p:nvPr/>
          </p:nvSpPr>
          <p:spPr bwMode="auto">
            <a:xfrm>
              <a:off x="373063" y="5259388"/>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1" name="Freeform 146">
              <a:extLst>
                <a:ext uri="{FF2B5EF4-FFF2-40B4-BE49-F238E27FC236}">
                  <a16:creationId xmlns:a16="http://schemas.microsoft.com/office/drawing/2014/main" id="{DEC6475A-6782-4272-867A-04B27D77D8F2}"/>
                </a:ext>
              </a:extLst>
            </p:cNvPr>
            <p:cNvSpPr>
              <a:spLocks/>
            </p:cNvSpPr>
            <p:nvPr/>
          </p:nvSpPr>
          <p:spPr bwMode="auto">
            <a:xfrm>
              <a:off x="465138" y="5308601"/>
              <a:ext cx="47625" cy="50800"/>
            </a:xfrm>
            <a:custGeom>
              <a:avLst/>
              <a:gdLst>
                <a:gd name="T0" fmla="*/ 5 w 17"/>
                <a:gd name="T1" fmla="*/ 16 h 18"/>
                <a:gd name="T2" fmla="*/ 15 w 17"/>
                <a:gd name="T3" fmla="*/ 13 h 18"/>
                <a:gd name="T4" fmla="*/ 12 w 17"/>
                <a:gd name="T5" fmla="*/ 2 h 18"/>
                <a:gd name="T6" fmla="*/ 2 w 17"/>
                <a:gd name="T7" fmla="*/ 5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8" y="18"/>
                    <a:pt x="13" y="16"/>
                    <a:pt x="15" y="13"/>
                  </a:cubicBezTo>
                  <a:cubicBezTo>
                    <a:pt x="17" y="9"/>
                    <a:pt x="16" y="4"/>
                    <a:pt x="12" y="2"/>
                  </a:cubicBezTo>
                  <a:cubicBezTo>
                    <a:pt x="8" y="0"/>
                    <a:pt x="4" y="2"/>
                    <a:pt x="2" y="5"/>
                  </a:cubicBezTo>
                  <a:cubicBezTo>
                    <a:pt x="0" y="9"/>
                    <a:pt x="1" y="13"/>
                    <a:pt x="5" y="16"/>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2" name="Freeform 147">
              <a:extLst>
                <a:ext uri="{FF2B5EF4-FFF2-40B4-BE49-F238E27FC236}">
                  <a16:creationId xmlns:a16="http://schemas.microsoft.com/office/drawing/2014/main" id="{12CAF9B3-2C43-44C4-9FC1-071368E6CD47}"/>
                </a:ext>
              </a:extLst>
            </p:cNvPr>
            <p:cNvSpPr>
              <a:spLocks/>
            </p:cNvSpPr>
            <p:nvPr/>
          </p:nvSpPr>
          <p:spPr bwMode="auto">
            <a:xfrm>
              <a:off x="3175" y="5121276"/>
              <a:ext cx="15875" cy="38100"/>
            </a:xfrm>
            <a:custGeom>
              <a:avLst/>
              <a:gdLst>
                <a:gd name="T0" fmla="*/ 2 w 6"/>
                <a:gd name="T1" fmla="*/ 1 h 14"/>
                <a:gd name="T2" fmla="*/ 0 w 6"/>
                <a:gd name="T3" fmla="*/ 0 h 14"/>
                <a:gd name="T4" fmla="*/ 1 w 6"/>
                <a:gd name="T5" fmla="*/ 14 h 14"/>
                <a:gd name="T6" fmla="*/ 4 w 6"/>
                <a:gd name="T7" fmla="*/ 11 h 14"/>
                <a:gd name="T8" fmla="*/ 2 w 6"/>
                <a:gd name="T9" fmla="*/ 1 h 14"/>
              </a:gdLst>
              <a:ahLst/>
              <a:cxnLst>
                <a:cxn ang="0">
                  <a:pos x="T0" y="T1"/>
                </a:cxn>
                <a:cxn ang="0">
                  <a:pos x="T2" y="T3"/>
                </a:cxn>
                <a:cxn ang="0">
                  <a:pos x="T4" y="T5"/>
                </a:cxn>
                <a:cxn ang="0">
                  <a:pos x="T6" y="T7"/>
                </a:cxn>
                <a:cxn ang="0">
                  <a:pos x="T8" y="T9"/>
                </a:cxn>
              </a:cxnLst>
              <a:rect l="0" t="0" r="r" b="b"/>
              <a:pathLst>
                <a:path w="6" h="14">
                  <a:moveTo>
                    <a:pt x="2" y="1"/>
                  </a:moveTo>
                  <a:cubicBezTo>
                    <a:pt x="1" y="0"/>
                    <a:pt x="0" y="0"/>
                    <a:pt x="0" y="0"/>
                  </a:cubicBezTo>
                  <a:cubicBezTo>
                    <a:pt x="0" y="5"/>
                    <a:pt x="0" y="9"/>
                    <a:pt x="1" y="14"/>
                  </a:cubicBezTo>
                  <a:cubicBezTo>
                    <a:pt x="2" y="13"/>
                    <a:pt x="4" y="12"/>
                    <a:pt x="4" y="11"/>
                  </a:cubicBezTo>
                  <a:cubicBezTo>
                    <a:pt x="6" y="7"/>
                    <a:pt x="5" y="3"/>
                    <a:pt x="2" y="1"/>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3" name="Freeform 148">
              <a:extLst>
                <a:ext uri="{FF2B5EF4-FFF2-40B4-BE49-F238E27FC236}">
                  <a16:creationId xmlns:a16="http://schemas.microsoft.com/office/drawing/2014/main" id="{CA7C4F1F-3E92-45B4-BA74-2FD413C8A753}"/>
                </a:ext>
              </a:extLst>
            </p:cNvPr>
            <p:cNvSpPr>
              <a:spLocks/>
            </p:cNvSpPr>
            <p:nvPr/>
          </p:nvSpPr>
          <p:spPr bwMode="auto">
            <a:xfrm>
              <a:off x="63500" y="5167313"/>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4" name="Freeform 149">
              <a:extLst>
                <a:ext uri="{FF2B5EF4-FFF2-40B4-BE49-F238E27FC236}">
                  <a16:creationId xmlns:a16="http://schemas.microsoft.com/office/drawing/2014/main" id="{9E21FE6A-D9E6-4AA1-AC9A-57E16BC5189C}"/>
                </a:ext>
              </a:extLst>
            </p:cNvPr>
            <p:cNvSpPr>
              <a:spLocks/>
            </p:cNvSpPr>
            <p:nvPr/>
          </p:nvSpPr>
          <p:spPr bwMode="auto">
            <a:xfrm>
              <a:off x="155575" y="5218113"/>
              <a:ext cx="49213"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5" name="Freeform 150">
              <a:extLst>
                <a:ext uri="{FF2B5EF4-FFF2-40B4-BE49-F238E27FC236}">
                  <a16:creationId xmlns:a16="http://schemas.microsoft.com/office/drawing/2014/main" id="{A28071A2-5CCE-433F-B120-C7AB61999C40}"/>
                </a:ext>
              </a:extLst>
            </p:cNvPr>
            <p:cNvSpPr>
              <a:spLocks/>
            </p:cNvSpPr>
            <p:nvPr/>
          </p:nvSpPr>
          <p:spPr bwMode="auto">
            <a:xfrm>
              <a:off x="246063" y="5270501"/>
              <a:ext cx="50800" cy="47625"/>
            </a:xfrm>
            <a:custGeom>
              <a:avLst/>
              <a:gdLst>
                <a:gd name="T0" fmla="*/ 13 w 18"/>
                <a:gd name="T1" fmla="*/ 2 h 17"/>
                <a:gd name="T2" fmla="*/ 2 w 18"/>
                <a:gd name="T3" fmla="*/ 4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4"/>
                  </a:cubicBezTo>
                  <a:cubicBezTo>
                    <a:pt x="0" y="8"/>
                    <a:pt x="2" y="13"/>
                    <a:pt x="5" y="15"/>
                  </a:cubicBezTo>
                  <a:cubicBezTo>
                    <a:pt x="9" y="17"/>
                    <a:pt x="14" y="15"/>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6" name="Freeform 151">
              <a:extLst>
                <a:ext uri="{FF2B5EF4-FFF2-40B4-BE49-F238E27FC236}">
                  <a16:creationId xmlns:a16="http://schemas.microsoft.com/office/drawing/2014/main" id="{53DBD413-1720-46A0-B429-D73EE1BCCE94}"/>
                </a:ext>
              </a:extLst>
            </p:cNvPr>
            <p:cNvSpPr>
              <a:spLocks/>
            </p:cNvSpPr>
            <p:nvPr/>
          </p:nvSpPr>
          <p:spPr bwMode="auto">
            <a:xfrm>
              <a:off x="341313" y="5319713"/>
              <a:ext cx="46038" cy="47625"/>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4"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7" name="Freeform 152">
              <a:extLst>
                <a:ext uri="{FF2B5EF4-FFF2-40B4-BE49-F238E27FC236}">
                  <a16:creationId xmlns:a16="http://schemas.microsoft.com/office/drawing/2014/main" id="{F6D82C92-9AFD-4B65-8AC9-CA52795DF571}"/>
                </a:ext>
              </a:extLst>
            </p:cNvPr>
            <p:cNvSpPr>
              <a:spLocks/>
            </p:cNvSpPr>
            <p:nvPr/>
          </p:nvSpPr>
          <p:spPr bwMode="auto">
            <a:xfrm>
              <a:off x="434975" y="5370513"/>
              <a:ext cx="33338" cy="26988"/>
            </a:xfrm>
            <a:custGeom>
              <a:avLst/>
              <a:gdLst>
                <a:gd name="T0" fmla="*/ 1 w 12"/>
                <a:gd name="T1" fmla="*/ 5 h 10"/>
                <a:gd name="T2" fmla="*/ 0 w 12"/>
                <a:gd name="T3" fmla="*/ 10 h 10"/>
                <a:gd name="T4" fmla="*/ 12 w 12"/>
                <a:gd name="T5" fmla="*/ 3 h 10"/>
                <a:gd name="T6" fmla="*/ 11 w 12"/>
                <a:gd name="T7" fmla="*/ 2 h 10"/>
                <a:gd name="T8" fmla="*/ 1 w 12"/>
                <a:gd name="T9" fmla="*/ 5 h 10"/>
              </a:gdLst>
              <a:ahLst/>
              <a:cxnLst>
                <a:cxn ang="0">
                  <a:pos x="T0" y="T1"/>
                </a:cxn>
                <a:cxn ang="0">
                  <a:pos x="T2" y="T3"/>
                </a:cxn>
                <a:cxn ang="0">
                  <a:pos x="T4" y="T5"/>
                </a:cxn>
                <a:cxn ang="0">
                  <a:pos x="T6" y="T7"/>
                </a:cxn>
                <a:cxn ang="0">
                  <a:pos x="T8" y="T9"/>
                </a:cxn>
              </a:cxnLst>
              <a:rect l="0" t="0" r="r" b="b"/>
              <a:pathLst>
                <a:path w="12" h="10">
                  <a:moveTo>
                    <a:pt x="1" y="5"/>
                  </a:moveTo>
                  <a:cubicBezTo>
                    <a:pt x="0" y="7"/>
                    <a:pt x="0" y="8"/>
                    <a:pt x="0" y="10"/>
                  </a:cubicBezTo>
                  <a:cubicBezTo>
                    <a:pt x="4" y="8"/>
                    <a:pt x="8" y="6"/>
                    <a:pt x="12" y="3"/>
                  </a:cubicBezTo>
                  <a:cubicBezTo>
                    <a:pt x="12" y="3"/>
                    <a:pt x="11" y="2"/>
                    <a:pt x="11" y="2"/>
                  </a:cubicBezTo>
                  <a:cubicBezTo>
                    <a:pt x="7" y="0"/>
                    <a:pt x="3" y="1"/>
                    <a:pt x="1" y="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8" name="Freeform 153">
              <a:extLst>
                <a:ext uri="{FF2B5EF4-FFF2-40B4-BE49-F238E27FC236}">
                  <a16:creationId xmlns:a16="http://schemas.microsoft.com/office/drawing/2014/main" id="{B5040030-E859-4678-9DBD-6625C4C41FEB}"/>
                </a:ext>
              </a:extLst>
            </p:cNvPr>
            <p:cNvSpPr>
              <a:spLocks/>
            </p:cNvSpPr>
            <p:nvPr/>
          </p:nvSpPr>
          <p:spPr bwMode="auto">
            <a:xfrm>
              <a:off x="33338" y="5229226"/>
              <a:ext cx="46038" cy="46038"/>
            </a:xfrm>
            <a:custGeom>
              <a:avLst/>
              <a:gdLst>
                <a:gd name="T0" fmla="*/ 15 w 17"/>
                <a:gd name="T1" fmla="*/ 12 h 17"/>
                <a:gd name="T2" fmla="*/ 12 w 17"/>
                <a:gd name="T3" fmla="*/ 2 h 17"/>
                <a:gd name="T4" fmla="*/ 1 w 17"/>
                <a:gd name="T5" fmla="*/ 5 h 17"/>
                <a:gd name="T6" fmla="*/ 0 w 17"/>
                <a:gd name="T7" fmla="*/ 9 h 17"/>
                <a:gd name="T8" fmla="*/ 3 w 17"/>
                <a:gd name="T9" fmla="*/ 14 h 17"/>
                <a:gd name="T10" fmla="*/ 4 w 17"/>
                <a:gd name="T11" fmla="*/ 15 h 17"/>
                <a:gd name="T12" fmla="*/ 15 w 17"/>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5" y="12"/>
                  </a:moveTo>
                  <a:cubicBezTo>
                    <a:pt x="17" y="8"/>
                    <a:pt x="15" y="4"/>
                    <a:pt x="12" y="2"/>
                  </a:cubicBezTo>
                  <a:cubicBezTo>
                    <a:pt x="8" y="0"/>
                    <a:pt x="3" y="1"/>
                    <a:pt x="1" y="5"/>
                  </a:cubicBezTo>
                  <a:cubicBezTo>
                    <a:pt x="1" y="6"/>
                    <a:pt x="0" y="7"/>
                    <a:pt x="0" y="9"/>
                  </a:cubicBezTo>
                  <a:cubicBezTo>
                    <a:pt x="1" y="11"/>
                    <a:pt x="2" y="12"/>
                    <a:pt x="3" y="14"/>
                  </a:cubicBezTo>
                  <a:cubicBezTo>
                    <a:pt x="4" y="14"/>
                    <a:pt x="4" y="15"/>
                    <a:pt x="4" y="15"/>
                  </a:cubicBezTo>
                  <a:cubicBezTo>
                    <a:pt x="8" y="17"/>
                    <a:pt x="12" y="16"/>
                    <a:pt x="15" y="1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9" name="Freeform 154">
              <a:extLst>
                <a:ext uri="{FF2B5EF4-FFF2-40B4-BE49-F238E27FC236}">
                  <a16:creationId xmlns:a16="http://schemas.microsoft.com/office/drawing/2014/main" id="{3A0F4ED8-3A97-459A-B119-CEAD6260F292}"/>
                </a:ext>
              </a:extLst>
            </p:cNvPr>
            <p:cNvSpPr>
              <a:spLocks/>
            </p:cNvSpPr>
            <p:nvPr/>
          </p:nvSpPr>
          <p:spPr bwMode="auto">
            <a:xfrm>
              <a:off x="122238" y="5278438"/>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0" name="Freeform 155">
              <a:extLst>
                <a:ext uri="{FF2B5EF4-FFF2-40B4-BE49-F238E27FC236}">
                  <a16:creationId xmlns:a16="http://schemas.microsoft.com/office/drawing/2014/main" id="{15317D01-6E3E-40D1-AFC9-39AC8C9BFC7D}"/>
                </a:ext>
              </a:extLst>
            </p:cNvPr>
            <p:cNvSpPr>
              <a:spLocks/>
            </p:cNvSpPr>
            <p:nvPr/>
          </p:nvSpPr>
          <p:spPr bwMode="auto">
            <a:xfrm>
              <a:off x="212725" y="5329238"/>
              <a:ext cx="50800" cy="46038"/>
            </a:xfrm>
            <a:custGeom>
              <a:avLst/>
              <a:gdLst>
                <a:gd name="T0" fmla="*/ 13 w 18"/>
                <a:gd name="T1" fmla="*/ 2 h 17"/>
                <a:gd name="T2" fmla="*/ 2 w 18"/>
                <a:gd name="T3" fmla="*/ 5 h 17"/>
                <a:gd name="T4" fmla="*/ 5 w 18"/>
                <a:gd name="T5" fmla="*/ 15 h 17"/>
                <a:gd name="T6" fmla="*/ 16 w 18"/>
                <a:gd name="T7" fmla="*/ 13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3"/>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1" name="Freeform 156">
              <a:extLst>
                <a:ext uri="{FF2B5EF4-FFF2-40B4-BE49-F238E27FC236}">
                  <a16:creationId xmlns:a16="http://schemas.microsoft.com/office/drawing/2014/main" id="{0B78C357-E7D8-425F-ADDB-0479703E3601}"/>
                </a:ext>
              </a:extLst>
            </p:cNvPr>
            <p:cNvSpPr>
              <a:spLocks/>
            </p:cNvSpPr>
            <p:nvPr/>
          </p:nvSpPr>
          <p:spPr bwMode="auto">
            <a:xfrm>
              <a:off x="307975" y="5381626"/>
              <a:ext cx="46038" cy="41275"/>
            </a:xfrm>
            <a:custGeom>
              <a:avLst/>
              <a:gdLst>
                <a:gd name="T0" fmla="*/ 12 w 17"/>
                <a:gd name="T1" fmla="*/ 2 h 15"/>
                <a:gd name="T2" fmla="*/ 2 w 17"/>
                <a:gd name="T3" fmla="*/ 5 h 15"/>
                <a:gd name="T4" fmla="*/ 4 w 17"/>
                <a:gd name="T5" fmla="*/ 15 h 15"/>
                <a:gd name="T6" fmla="*/ 6 w 17"/>
                <a:gd name="T7" fmla="*/ 15 h 15"/>
                <a:gd name="T8" fmla="*/ 12 w 17"/>
                <a:gd name="T9" fmla="*/ 15 h 15"/>
                <a:gd name="T10" fmla="*/ 15 w 17"/>
                <a:gd name="T11" fmla="*/ 12 h 15"/>
                <a:gd name="T12" fmla="*/ 12 w 1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12" y="2"/>
                  </a:moveTo>
                  <a:cubicBezTo>
                    <a:pt x="8" y="0"/>
                    <a:pt x="4" y="1"/>
                    <a:pt x="2" y="5"/>
                  </a:cubicBezTo>
                  <a:cubicBezTo>
                    <a:pt x="0" y="8"/>
                    <a:pt x="1" y="13"/>
                    <a:pt x="4" y="15"/>
                  </a:cubicBezTo>
                  <a:cubicBezTo>
                    <a:pt x="5" y="15"/>
                    <a:pt x="5" y="15"/>
                    <a:pt x="6" y="15"/>
                  </a:cubicBezTo>
                  <a:cubicBezTo>
                    <a:pt x="8" y="15"/>
                    <a:pt x="10" y="15"/>
                    <a:pt x="12" y="15"/>
                  </a:cubicBezTo>
                  <a:cubicBezTo>
                    <a:pt x="13" y="14"/>
                    <a:pt x="14" y="13"/>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2" name="Freeform 157">
              <a:extLst>
                <a:ext uri="{FF2B5EF4-FFF2-40B4-BE49-F238E27FC236}">
                  <a16:creationId xmlns:a16="http://schemas.microsoft.com/office/drawing/2014/main" id="{2DC47E90-48BC-4A8F-A345-7EC612FE957F}"/>
                </a:ext>
              </a:extLst>
            </p:cNvPr>
            <p:cNvSpPr>
              <a:spLocks/>
            </p:cNvSpPr>
            <p:nvPr/>
          </p:nvSpPr>
          <p:spPr bwMode="auto">
            <a:xfrm>
              <a:off x="101600" y="5340351"/>
              <a:ext cx="33338" cy="26988"/>
            </a:xfrm>
            <a:custGeom>
              <a:avLst/>
              <a:gdLst>
                <a:gd name="T0" fmla="*/ 8 w 12"/>
                <a:gd name="T1" fmla="*/ 2 h 10"/>
                <a:gd name="T2" fmla="*/ 0 w 12"/>
                <a:gd name="T3" fmla="*/ 2 h 10"/>
                <a:gd name="T4" fmla="*/ 11 w 12"/>
                <a:gd name="T5" fmla="*/ 10 h 10"/>
                <a:gd name="T6" fmla="*/ 8 w 12"/>
                <a:gd name="T7" fmla="*/ 2 h 10"/>
              </a:gdLst>
              <a:ahLst/>
              <a:cxnLst>
                <a:cxn ang="0">
                  <a:pos x="T0" y="T1"/>
                </a:cxn>
                <a:cxn ang="0">
                  <a:pos x="T2" y="T3"/>
                </a:cxn>
                <a:cxn ang="0">
                  <a:pos x="T4" y="T5"/>
                </a:cxn>
                <a:cxn ang="0">
                  <a:pos x="T6" y="T7"/>
                </a:cxn>
              </a:cxnLst>
              <a:rect l="0" t="0" r="r" b="b"/>
              <a:pathLst>
                <a:path w="12" h="10">
                  <a:moveTo>
                    <a:pt x="8" y="2"/>
                  </a:moveTo>
                  <a:cubicBezTo>
                    <a:pt x="5" y="0"/>
                    <a:pt x="3" y="1"/>
                    <a:pt x="0" y="2"/>
                  </a:cubicBezTo>
                  <a:cubicBezTo>
                    <a:pt x="4" y="5"/>
                    <a:pt x="7" y="8"/>
                    <a:pt x="11" y="10"/>
                  </a:cubicBezTo>
                  <a:cubicBezTo>
                    <a:pt x="12" y="7"/>
                    <a:pt x="11" y="3"/>
                    <a:pt x="8"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3" name="Freeform 158">
              <a:extLst>
                <a:ext uri="{FF2B5EF4-FFF2-40B4-BE49-F238E27FC236}">
                  <a16:creationId xmlns:a16="http://schemas.microsoft.com/office/drawing/2014/main" id="{EAB778BF-D770-45B4-A594-E5702DEBCDF2}"/>
                </a:ext>
              </a:extLst>
            </p:cNvPr>
            <p:cNvSpPr>
              <a:spLocks/>
            </p:cNvSpPr>
            <p:nvPr/>
          </p:nvSpPr>
          <p:spPr bwMode="auto">
            <a:xfrm>
              <a:off x="188913" y="5389563"/>
              <a:ext cx="38100" cy="22225"/>
            </a:xfrm>
            <a:custGeom>
              <a:avLst/>
              <a:gdLst>
                <a:gd name="T0" fmla="*/ 10 w 14"/>
                <a:gd name="T1" fmla="*/ 2 h 8"/>
                <a:gd name="T2" fmla="*/ 0 w 14"/>
                <a:gd name="T3" fmla="*/ 4 h 8"/>
                <a:gd name="T4" fmla="*/ 14 w 14"/>
                <a:gd name="T5" fmla="*/ 8 h 8"/>
                <a:gd name="T6" fmla="*/ 10 w 14"/>
                <a:gd name="T7" fmla="*/ 2 h 8"/>
              </a:gdLst>
              <a:ahLst/>
              <a:cxnLst>
                <a:cxn ang="0">
                  <a:pos x="T0" y="T1"/>
                </a:cxn>
                <a:cxn ang="0">
                  <a:pos x="T2" y="T3"/>
                </a:cxn>
                <a:cxn ang="0">
                  <a:pos x="T4" y="T5"/>
                </a:cxn>
                <a:cxn ang="0">
                  <a:pos x="T6" y="T7"/>
                </a:cxn>
              </a:cxnLst>
              <a:rect l="0" t="0" r="r" b="b"/>
              <a:pathLst>
                <a:path w="14" h="8">
                  <a:moveTo>
                    <a:pt x="10" y="2"/>
                  </a:moveTo>
                  <a:cubicBezTo>
                    <a:pt x="7" y="0"/>
                    <a:pt x="3" y="1"/>
                    <a:pt x="0" y="4"/>
                  </a:cubicBezTo>
                  <a:cubicBezTo>
                    <a:pt x="5" y="5"/>
                    <a:pt x="9" y="7"/>
                    <a:pt x="14" y="8"/>
                  </a:cubicBezTo>
                  <a:cubicBezTo>
                    <a:pt x="13" y="6"/>
                    <a:pt x="12" y="3"/>
                    <a:pt x="10"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章节页">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4217141" y="2309413"/>
            <a:ext cx="3706040" cy="656792"/>
          </a:xfrm>
        </p:spPr>
        <p:txBody>
          <a:bodyPr anchor="ctr">
            <a:normAutofit/>
          </a:bodyPr>
          <a:lstStyle>
            <a:lvl1pPr algn="l">
              <a:defRPr sz="1800" b="1">
                <a:solidFill>
                  <a:schemeClr val="tx1">
                    <a:lumMod val="65000"/>
                    <a:lumOff val="35000"/>
                  </a:schemeClr>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4217142" y="2966205"/>
            <a:ext cx="3706040" cy="1315909"/>
          </a:xfrm>
        </p:spPr>
        <p:txBody>
          <a:bodyPr anchor="t">
            <a:normAutofit/>
          </a:bodyPr>
          <a:lstStyle>
            <a:lvl1pPr marL="0" indent="0" algn="l">
              <a:buNone/>
              <a:defRPr sz="825">
                <a:solidFill>
                  <a:schemeClr val="tx1">
                    <a:lumMod val="65000"/>
                    <a:lumOff val="35000"/>
                  </a:schemeClr>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ltLang="zh-CN" dirty="0"/>
              <a:t>Edit Master text styles</a:t>
            </a:r>
          </a:p>
        </p:txBody>
      </p:sp>
      <p:grpSp>
        <p:nvGrpSpPr>
          <p:cNvPr id="4" name="组合 3"/>
          <p:cNvGrpSpPr/>
          <p:nvPr userDrawn="1"/>
        </p:nvGrpSpPr>
        <p:grpSpPr>
          <a:xfrm>
            <a:off x="525066" y="4317444"/>
            <a:ext cx="8115300" cy="162340"/>
            <a:chOff x="6096000" y="4317444"/>
            <a:chExt cx="5424488" cy="162340"/>
          </a:xfrm>
        </p:grpSpPr>
        <p:sp>
          <p:nvSpPr>
            <p:cNvPr id="369" name="Rectangle 31">
              <a:extLst>
                <a:ext uri="{FF2B5EF4-FFF2-40B4-BE49-F238E27FC236}">
                  <a16:creationId xmlns:a16="http://schemas.microsoft.com/office/drawing/2014/main" id="{79CB5DB1-84E1-413D-B2A7-EB8DD03CA742}"/>
                </a:ext>
              </a:extLst>
            </p:cNvPr>
            <p:cNvSpPr>
              <a:spLocks noChangeArrowheads="1"/>
            </p:cNvSpPr>
            <p:nvPr/>
          </p:nvSpPr>
          <p:spPr bwMode="auto">
            <a:xfrm>
              <a:off x="6096000" y="4317444"/>
              <a:ext cx="5424488" cy="162340"/>
            </a:xfrm>
            <a:prstGeom prst="rect">
              <a:avLst/>
            </a:prstGeom>
            <a:solidFill>
              <a:srgbClr val="9A9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370" name="Rectangle 32">
              <a:extLst>
                <a:ext uri="{FF2B5EF4-FFF2-40B4-BE49-F238E27FC236}">
                  <a16:creationId xmlns:a16="http://schemas.microsoft.com/office/drawing/2014/main" id="{47C39A7F-07F2-4F7C-A58E-59BA3157EC92}"/>
                </a:ext>
              </a:extLst>
            </p:cNvPr>
            <p:cNvSpPr>
              <a:spLocks noChangeArrowheads="1"/>
            </p:cNvSpPr>
            <p:nvPr/>
          </p:nvSpPr>
          <p:spPr bwMode="auto">
            <a:xfrm>
              <a:off x="6096000" y="4317444"/>
              <a:ext cx="5424488" cy="162340"/>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grpSp>
      <p:grpSp>
        <p:nvGrpSpPr>
          <p:cNvPr id="2" name="组合 1"/>
          <p:cNvGrpSpPr/>
          <p:nvPr userDrawn="1"/>
        </p:nvGrpSpPr>
        <p:grpSpPr>
          <a:xfrm flipH="1">
            <a:off x="1492224" y="1110115"/>
            <a:ext cx="2327029" cy="3205137"/>
            <a:chOff x="8829450" y="2027138"/>
            <a:chExt cx="2214988" cy="2288113"/>
          </a:xfrm>
        </p:grpSpPr>
        <p:sp>
          <p:nvSpPr>
            <p:cNvPr id="415" name="Oval 77">
              <a:extLst>
                <a:ext uri="{FF2B5EF4-FFF2-40B4-BE49-F238E27FC236}">
                  <a16:creationId xmlns:a16="http://schemas.microsoft.com/office/drawing/2014/main" id="{82FFE694-A154-4BBF-BEB9-52774C691CB8}"/>
                </a:ext>
              </a:extLst>
            </p:cNvPr>
            <p:cNvSpPr>
              <a:spLocks noChangeArrowheads="1"/>
            </p:cNvSpPr>
            <p:nvPr/>
          </p:nvSpPr>
          <p:spPr bwMode="auto">
            <a:xfrm>
              <a:off x="8999102" y="2468088"/>
              <a:ext cx="331261" cy="331992"/>
            </a:xfrm>
            <a:prstGeom prst="ellipse">
              <a:avLst/>
            </a:prstGeom>
            <a:solidFill>
              <a:srgbClr val="FFD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6" name="Freeform 78">
              <a:extLst>
                <a:ext uri="{FF2B5EF4-FFF2-40B4-BE49-F238E27FC236}">
                  <a16:creationId xmlns:a16="http://schemas.microsoft.com/office/drawing/2014/main" id="{93155C87-CF4D-4BBE-A787-6F4391F622F7}"/>
                </a:ext>
              </a:extLst>
            </p:cNvPr>
            <p:cNvSpPr>
              <a:spLocks/>
            </p:cNvSpPr>
            <p:nvPr/>
          </p:nvSpPr>
          <p:spPr bwMode="auto">
            <a:xfrm>
              <a:off x="9019578" y="2538289"/>
              <a:ext cx="310786" cy="243510"/>
            </a:xfrm>
            <a:custGeom>
              <a:avLst/>
              <a:gdLst>
                <a:gd name="T0" fmla="*/ 234 w 244"/>
                <a:gd name="T1" fmla="*/ 25 h 191"/>
                <a:gd name="T2" fmla="*/ 228 w 244"/>
                <a:gd name="T3" fmla="*/ 17 h 191"/>
                <a:gd name="T4" fmla="*/ 8 w 244"/>
                <a:gd name="T5" fmla="*/ 0 h 191"/>
                <a:gd name="T6" fmla="*/ 0 w 244"/>
                <a:gd name="T7" fmla="*/ 14 h 191"/>
                <a:gd name="T8" fmla="*/ 172 w 244"/>
                <a:gd name="T9" fmla="*/ 191 h 191"/>
                <a:gd name="T10" fmla="*/ 244 w 244"/>
                <a:gd name="T11" fmla="*/ 75 h 191"/>
                <a:gd name="T12" fmla="*/ 234 w 244"/>
                <a:gd name="T13" fmla="*/ 25 h 191"/>
              </a:gdLst>
              <a:ahLst/>
              <a:cxnLst>
                <a:cxn ang="0">
                  <a:pos x="T0" y="T1"/>
                </a:cxn>
                <a:cxn ang="0">
                  <a:pos x="T2" y="T3"/>
                </a:cxn>
                <a:cxn ang="0">
                  <a:pos x="T4" y="T5"/>
                </a:cxn>
                <a:cxn ang="0">
                  <a:pos x="T6" y="T7"/>
                </a:cxn>
                <a:cxn ang="0">
                  <a:pos x="T8" y="T9"/>
                </a:cxn>
                <a:cxn ang="0">
                  <a:pos x="T10" y="T11"/>
                </a:cxn>
                <a:cxn ang="0">
                  <a:pos x="T12" y="T13"/>
                </a:cxn>
              </a:cxnLst>
              <a:rect l="0" t="0" r="r" b="b"/>
              <a:pathLst>
                <a:path w="244" h="191">
                  <a:moveTo>
                    <a:pt x="234" y="25"/>
                  </a:moveTo>
                  <a:cubicBezTo>
                    <a:pt x="228" y="17"/>
                    <a:pt x="228" y="17"/>
                    <a:pt x="228" y="17"/>
                  </a:cubicBezTo>
                  <a:cubicBezTo>
                    <a:pt x="8" y="0"/>
                    <a:pt x="8" y="0"/>
                    <a:pt x="8" y="0"/>
                  </a:cubicBezTo>
                  <a:cubicBezTo>
                    <a:pt x="5" y="4"/>
                    <a:pt x="2" y="9"/>
                    <a:pt x="0" y="14"/>
                  </a:cubicBezTo>
                  <a:cubicBezTo>
                    <a:pt x="172" y="191"/>
                    <a:pt x="172" y="191"/>
                    <a:pt x="172" y="191"/>
                  </a:cubicBezTo>
                  <a:cubicBezTo>
                    <a:pt x="215" y="170"/>
                    <a:pt x="244" y="126"/>
                    <a:pt x="244" y="75"/>
                  </a:cubicBezTo>
                  <a:cubicBezTo>
                    <a:pt x="244" y="57"/>
                    <a:pt x="241" y="41"/>
                    <a:pt x="234" y="25"/>
                  </a:cubicBezTo>
                  <a:close/>
                </a:path>
              </a:pathLst>
            </a:custGeom>
            <a:solidFill>
              <a:srgbClr val="F4CE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7" name="Freeform 79">
              <a:extLst>
                <a:ext uri="{FF2B5EF4-FFF2-40B4-BE49-F238E27FC236}">
                  <a16:creationId xmlns:a16="http://schemas.microsoft.com/office/drawing/2014/main" id="{C3B4F67E-EBAF-4085-B53F-BCC76ED6C194}"/>
                </a:ext>
              </a:extLst>
            </p:cNvPr>
            <p:cNvSpPr>
              <a:spLocks/>
            </p:cNvSpPr>
            <p:nvPr/>
          </p:nvSpPr>
          <p:spPr bwMode="auto">
            <a:xfrm>
              <a:off x="9523416" y="2131709"/>
              <a:ext cx="1079340" cy="1059596"/>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8" name="Freeform 80">
              <a:extLst>
                <a:ext uri="{FF2B5EF4-FFF2-40B4-BE49-F238E27FC236}">
                  <a16:creationId xmlns:a16="http://schemas.microsoft.com/office/drawing/2014/main" id="{62DCB12E-A549-4457-A369-CF3D49925B41}"/>
                </a:ext>
              </a:extLst>
            </p:cNvPr>
            <p:cNvSpPr>
              <a:spLocks/>
            </p:cNvSpPr>
            <p:nvPr/>
          </p:nvSpPr>
          <p:spPr bwMode="auto">
            <a:xfrm>
              <a:off x="9523416" y="2131709"/>
              <a:ext cx="1079340" cy="1059596"/>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19" name="Freeform 81">
              <a:extLst>
                <a:ext uri="{FF2B5EF4-FFF2-40B4-BE49-F238E27FC236}">
                  <a16:creationId xmlns:a16="http://schemas.microsoft.com/office/drawing/2014/main" id="{CAFF39C8-D26B-4ED2-840E-11A4A7907E2D}"/>
                </a:ext>
              </a:extLst>
            </p:cNvPr>
            <p:cNvSpPr>
              <a:spLocks/>
            </p:cNvSpPr>
            <p:nvPr/>
          </p:nvSpPr>
          <p:spPr bwMode="auto">
            <a:xfrm>
              <a:off x="9445903" y="2210685"/>
              <a:ext cx="1079340" cy="1058865"/>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0" name="Freeform 82">
              <a:extLst>
                <a:ext uri="{FF2B5EF4-FFF2-40B4-BE49-F238E27FC236}">
                  <a16:creationId xmlns:a16="http://schemas.microsoft.com/office/drawing/2014/main" id="{3A593328-9A37-493D-BC37-D82AC5A7A872}"/>
                </a:ext>
              </a:extLst>
            </p:cNvPr>
            <p:cNvSpPr>
              <a:spLocks/>
            </p:cNvSpPr>
            <p:nvPr/>
          </p:nvSpPr>
          <p:spPr bwMode="auto">
            <a:xfrm>
              <a:off x="9445903" y="2210685"/>
              <a:ext cx="1079340" cy="1058865"/>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1" name="Freeform 83">
              <a:extLst>
                <a:ext uri="{FF2B5EF4-FFF2-40B4-BE49-F238E27FC236}">
                  <a16:creationId xmlns:a16="http://schemas.microsoft.com/office/drawing/2014/main" id="{89C33605-6B06-415C-8DD4-5170FA493C98}"/>
                </a:ext>
              </a:extLst>
            </p:cNvPr>
            <p:cNvSpPr>
              <a:spLocks/>
            </p:cNvSpPr>
            <p:nvPr/>
          </p:nvSpPr>
          <p:spPr bwMode="auto">
            <a:xfrm>
              <a:off x="9241150" y="2027138"/>
              <a:ext cx="407312" cy="411700"/>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2" name="Freeform 84">
              <a:extLst>
                <a:ext uri="{FF2B5EF4-FFF2-40B4-BE49-F238E27FC236}">
                  <a16:creationId xmlns:a16="http://schemas.microsoft.com/office/drawing/2014/main" id="{0A1C9D39-8044-464F-982D-BBDDD38CFF8E}"/>
                </a:ext>
              </a:extLst>
            </p:cNvPr>
            <p:cNvSpPr>
              <a:spLocks/>
            </p:cNvSpPr>
            <p:nvPr/>
          </p:nvSpPr>
          <p:spPr bwMode="auto">
            <a:xfrm>
              <a:off x="9261625" y="2226040"/>
              <a:ext cx="285923" cy="195978"/>
            </a:xfrm>
            <a:custGeom>
              <a:avLst/>
              <a:gdLst>
                <a:gd name="T0" fmla="*/ 221 w 224"/>
                <a:gd name="T1" fmla="*/ 79 h 154"/>
                <a:gd name="T2" fmla="*/ 1 w 224"/>
                <a:gd name="T3" fmla="*/ 17 h 154"/>
                <a:gd name="T4" fmla="*/ 4 w 224"/>
                <a:gd name="T5" fmla="*/ 49 h 154"/>
                <a:gd name="T6" fmla="*/ 114 w 224"/>
                <a:gd name="T7" fmla="*/ 149 h 154"/>
                <a:gd name="T8" fmla="*/ 185 w 224"/>
                <a:gd name="T9" fmla="*/ 126 h 154"/>
                <a:gd name="T10" fmla="*/ 224 w 224"/>
                <a:gd name="T11" fmla="*/ 82 h 154"/>
                <a:gd name="T12" fmla="*/ 221 w 224"/>
                <a:gd name="T13" fmla="*/ 79 h 154"/>
              </a:gdLst>
              <a:ahLst/>
              <a:cxnLst>
                <a:cxn ang="0">
                  <a:pos x="T0" y="T1"/>
                </a:cxn>
                <a:cxn ang="0">
                  <a:pos x="T2" y="T3"/>
                </a:cxn>
                <a:cxn ang="0">
                  <a:pos x="T4" y="T5"/>
                </a:cxn>
                <a:cxn ang="0">
                  <a:pos x="T6" y="T7"/>
                </a:cxn>
                <a:cxn ang="0">
                  <a:pos x="T8" y="T9"/>
                </a:cxn>
                <a:cxn ang="0">
                  <a:pos x="T10" y="T11"/>
                </a:cxn>
                <a:cxn ang="0">
                  <a:pos x="T12" y="T13"/>
                </a:cxn>
              </a:cxnLst>
              <a:rect l="0" t="0" r="r" b="b"/>
              <a:pathLst>
                <a:path w="224" h="154">
                  <a:moveTo>
                    <a:pt x="221" y="79"/>
                  </a:moveTo>
                  <a:cubicBezTo>
                    <a:pt x="152" y="0"/>
                    <a:pt x="48" y="8"/>
                    <a:pt x="1" y="17"/>
                  </a:cubicBezTo>
                  <a:cubicBezTo>
                    <a:pt x="0" y="28"/>
                    <a:pt x="1" y="39"/>
                    <a:pt x="4" y="49"/>
                  </a:cubicBezTo>
                  <a:cubicBezTo>
                    <a:pt x="114" y="149"/>
                    <a:pt x="114" y="149"/>
                    <a:pt x="114" y="149"/>
                  </a:cubicBezTo>
                  <a:cubicBezTo>
                    <a:pt x="139" y="154"/>
                    <a:pt x="167" y="146"/>
                    <a:pt x="185" y="126"/>
                  </a:cubicBezTo>
                  <a:cubicBezTo>
                    <a:pt x="224" y="82"/>
                    <a:pt x="224" y="82"/>
                    <a:pt x="224" y="82"/>
                  </a:cubicBezTo>
                  <a:cubicBezTo>
                    <a:pt x="223" y="81"/>
                    <a:pt x="222" y="80"/>
                    <a:pt x="221" y="79"/>
                  </a:cubicBezTo>
                  <a:close/>
                </a:path>
              </a:pathLst>
            </a:custGeom>
            <a:solidFill>
              <a:srgbClr val="7B7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3" name="Rectangle 85">
              <a:extLst>
                <a:ext uri="{FF2B5EF4-FFF2-40B4-BE49-F238E27FC236}">
                  <a16:creationId xmlns:a16="http://schemas.microsoft.com/office/drawing/2014/main" id="{7A6FFA21-D95C-49C9-A88D-0B2F8ED8FF90}"/>
                </a:ext>
              </a:extLst>
            </p:cNvPr>
            <p:cNvSpPr>
              <a:spLocks noChangeArrowheads="1"/>
            </p:cNvSpPr>
            <p:nvPr/>
          </p:nvSpPr>
          <p:spPr bwMode="auto">
            <a:xfrm>
              <a:off x="10605682" y="3408489"/>
              <a:ext cx="63620" cy="641316"/>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4" name="Rectangle 86">
              <a:extLst>
                <a:ext uri="{FF2B5EF4-FFF2-40B4-BE49-F238E27FC236}">
                  <a16:creationId xmlns:a16="http://schemas.microsoft.com/office/drawing/2014/main" id="{52863B02-86BA-4DEE-8DD3-28744BCA61B5}"/>
                </a:ext>
              </a:extLst>
            </p:cNvPr>
            <p:cNvSpPr>
              <a:spLocks noChangeArrowheads="1"/>
            </p:cNvSpPr>
            <p:nvPr/>
          </p:nvSpPr>
          <p:spPr bwMode="auto">
            <a:xfrm>
              <a:off x="10605682" y="3408489"/>
              <a:ext cx="63620" cy="641316"/>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5" name="Rectangle 87">
              <a:extLst>
                <a:ext uri="{FF2B5EF4-FFF2-40B4-BE49-F238E27FC236}">
                  <a16:creationId xmlns:a16="http://schemas.microsoft.com/office/drawing/2014/main" id="{FE218219-D033-4424-8322-87D00CD26146}"/>
                </a:ext>
              </a:extLst>
            </p:cNvPr>
            <p:cNvSpPr>
              <a:spLocks noChangeArrowheads="1"/>
            </p:cNvSpPr>
            <p:nvPr/>
          </p:nvSpPr>
          <p:spPr bwMode="auto">
            <a:xfrm>
              <a:off x="10495992" y="3408489"/>
              <a:ext cx="62157" cy="641316"/>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6" name="Rectangle 88">
              <a:extLst>
                <a:ext uri="{FF2B5EF4-FFF2-40B4-BE49-F238E27FC236}">
                  <a16:creationId xmlns:a16="http://schemas.microsoft.com/office/drawing/2014/main" id="{76B874F5-1CA2-4B51-935B-E985FF0A6422}"/>
                </a:ext>
              </a:extLst>
            </p:cNvPr>
            <p:cNvSpPr>
              <a:spLocks noChangeArrowheads="1"/>
            </p:cNvSpPr>
            <p:nvPr/>
          </p:nvSpPr>
          <p:spPr bwMode="auto">
            <a:xfrm>
              <a:off x="10495992" y="3408489"/>
              <a:ext cx="62157" cy="641316"/>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7" name="Freeform 89">
              <a:extLst>
                <a:ext uri="{FF2B5EF4-FFF2-40B4-BE49-F238E27FC236}">
                  <a16:creationId xmlns:a16="http://schemas.microsoft.com/office/drawing/2014/main" id="{2DE13E61-A872-42B5-BA77-A599B8AC4CD3}"/>
                </a:ext>
              </a:extLst>
            </p:cNvPr>
            <p:cNvSpPr>
              <a:spLocks/>
            </p:cNvSpPr>
            <p:nvPr/>
          </p:nvSpPr>
          <p:spPr bwMode="auto">
            <a:xfrm>
              <a:off x="10436029" y="3005564"/>
              <a:ext cx="291773" cy="433637"/>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8" name="Freeform 90">
              <a:extLst>
                <a:ext uri="{FF2B5EF4-FFF2-40B4-BE49-F238E27FC236}">
                  <a16:creationId xmlns:a16="http://schemas.microsoft.com/office/drawing/2014/main" id="{AF3A9EF8-ADB2-4C71-8679-3A166BD56A11}"/>
                </a:ext>
              </a:extLst>
            </p:cNvPr>
            <p:cNvSpPr>
              <a:spLocks/>
            </p:cNvSpPr>
            <p:nvPr/>
          </p:nvSpPr>
          <p:spPr bwMode="auto">
            <a:xfrm>
              <a:off x="10436029" y="3005564"/>
              <a:ext cx="291773" cy="433637"/>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29" name="Freeform 91">
              <a:extLst>
                <a:ext uri="{FF2B5EF4-FFF2-40B4-BE49-F238E27FC236}">
                  <a16:creationId xmlns:a16="http://schemas.microsoft.com/office/drawing/2014/main" id="{C1107792-4CBA-40CD-8C7E-1F1705D1D9A7}"/>
                </a:ext>
              </a:extLst>
            </p:cNvPr>
            <p:cNvSpPr>
              <a:spLocks/>
            </p:cNvSpPr>
            <p:nvPr/>
          </p:nvSpPr>
          <p:spPr bwMode="auto">
            <a:xfrm>
              <a:off x="9241150" y="2027138"/>
              <a:ext cx="407312" cy="411700"/>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0" name="Freeform 92">
              <a:extLst>
                <a:ext uri="{FF2B5EF4-FFF2-40B4-BE49-F238E27FC236}">
                  <a16:creationId xmlns:a16="http://schemas.microsoft.com/office/drawing/2014/main" id="{10DBB424-B969-4C25-BBE3-43946F33E244}"/>
                </a:ext>
              </a:extLst>
            </p:cNvPr>
            <p:cNvSpPr>
              <a:spLocks/>
            </p:cNvSpPr>
            <p:nvPr/>
          </p:nvSpPr>
          <p:spPr bwMode="auto">
            <a:xfrm>
              <a:off x="8829450" y="2195328"/>
              <a:ext cx="775868" cy="647897"/>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1" name="Freeform 93">
              <a:extLst>
                <a:ext uri="{FF2B5EF4-FFF2-40B4-BE49-F238E27FC236}">
                  <a16:creationId xmlns:a16="http://schemas.microsoft.com/office/drawing/2014/main" id="{82D3769C-3BAD-4154-9897-642651F41A4B}"/>
                </a:ext>
              </a:extLst>
            </p:cNvPr>
            <p:cNvSpPr>
              <a:spLocks/>
            </p:cNvSpPr>
            <p:nvPr/>
          </p:nvSpPr>
          <p:spPr bwMode="auto">
            <a:xfrm>
              <a:off x="9070035" y="2237741"/>
              <a:ext cx="535282" cy="604021"/>
            </a:xfrm>
            <a:custGeom>
              <a:avLst/>
              <a:gdLst>
                <a:gd name="T0" fmla="*/ 332 w 419"/>
                <a:gd name="T1" fmla="*/ 474 h 474"/>
                <a:gd name="T2" fmla="*/ 232 w 419"/>
                <a:gd name="T3" fmla="*/ 56 h 474"/>
                <a:gd name="T4" fmla="*/ 0 w 419"/>
                <a:gd name="T5" fmla="*/ 18 h 474"/>
                <a:gd name="T6" fmla="*/ 332 w 419"/>
                <a:gd name="T7" fmla="*/ 474 h 474"/>
              </a:gdLst>
              <a:ahLst/>
              <a:cxnLst>
                <a:cxn ang="0">
                  <a:pos x="T0" y="T1"/>
                </a:cxn>
                <a:cxn ang="0">
                  <a:pos x="T2" y="T3"/>
                </a:cxn>
                <a:cxn ang="0">
                  <a:pos x="T4" y="T5"/>
                </a:cxn>
                <a:cxn ang="0">
                  <a:pos x="T6" y="T7"/>
                </a:cxn>
              </a:cxnLst>
              <a:rect l="0" t="0" r="r" b="b"/>
              <a:pathLst>
                <a:path w="419" h="474">
                  <a:moveTo>
                    <a:pt x="332" y="474"/>
                  </a:moveTo>
                  <a:cubicBezTo>
                    <a:pt x="419" y="331"/>
                    <a:pt x="374" y="144"/>
                    <a:pt x="232" y="56"/>
                  </a:cubicBezTo>
                  <a:cubicBezTo>
                    <a:pt x="160" y="11"/>
                    <a:pt x="76" y="0"/>
                    <a:pt x="0" y="18"/>
                  </a:cubicBezTo>
                  <a:cubicBezTo>
                    <a:pt x="86" y="72"/>
                    <a:pt x="295" y="228"/>
                    <a:pt x="332" y="474"/>
                  </a:cubicBezTo>
                  <a:close/>
                </a:path>
              </a:pathLst>
            </a:custGeom>
            <a:solidFill>
              <a:srgbClr val="B2A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2" name="Freeform 94">
              <a:extLst>
                <a:ext uri="{FF2B5EF4-FFF2-40B4-BE49-F238E27FC236}">
                  <a16:creationId xmlns:a16="http://schemas.microsoft.com/office/drawing/2014/main" id="{33032A17-576F-4583-A0B8-D2DC295AA34F}"/>
                </a:ext>
              </a:extLst>
            </p:cNvPr>
            <p:cNvSpPr>
              <a:spLocks/>
            </p:cNvSpPr>
            <p:nvPr/>
          </p:nvSpPr>
          <p:spPr bwMode="auto">
            <a:xfrm>
              <a:off x="8829450" y="2195328"/>
              <a:ext cx="775868" cy="647897"/>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3" name="Freeform 95">
              <a:extLst>
                <a:ext uri="{FF2B5EF4-FFF2-40B4-BE49-F238E27FC236}">
                  <a16:creationId xmlns:a16="http://schemas.microsoft.com/office/drawing/2014/main" id="{82FC1DF5-44BB-4B34-B466-A339CB23D3CC}"/>
                </a:ext>
              </a:extLst>
            </p:cNvPr>
            <p:cNvSpPr>
              <a:spLocks/>
            </p:cNvSpPr>
            <p:nvPr/>
          </p:nvSpPr>
          <p:spPr bwMode="auto">
            <a:xfrm>
              <a:off x="10532556" y="3091852"/>
              <a:ext cx="99451" cy="87020"/>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4" name="Freeform 96">
              <a:extLst>
                <a:ext uri="{FF2B5EF4-FFF2-40B4-BE49-F238E27FC236}">
                  <a16:creationId xmlns:a16="http://schemas.microsoft.com/office/drawing/2014/main" id="{13ACCB8B-2E72-4B55-8434-174445D0AFB8}"/>
                </a:ext>
              </a:extLst>
            </p:cNvPr>
            <p:cNvSpPr>
              <a:spLocks/>
            </p:cNvSpPr>
            <p:nvPr/>
          </p:nvSpPr>
          <p:spPr bwMode="auto">
            <a:xfrm>
              <a:off x="10532556" y="3265161"/>
              <a:ext cx="99451" cy="87020"/>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5" name="Freeform 97">
              <a:extLst>
                <a:ext uri="{FF2B5EF4-FFF2-40B4-BE49-F238E27FC236}">
                  <a16:creationId xmlns:a16="http://schemas.microsoft.com/office/drawing/2014/main" id="{D758D860-75D0-4848-B284-F5BD780DE9A1}"/>
                </a:ext>
              </a:extLst>
            </p:cNvPr>
            <p:cNvSpPr>
              <a:spLocks/>
            </p:cNvSpPr>
            <p:nvPr/>
          </p:nvSpPr>
          <p:spPr bwMode="auto">
            <a:xfrm>
              <a:off x="10532556" y="3091852"/>
              <a:ext cx="99451" cy="87020"/>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6" name="Freeform 98">
              <a:extLst>
                <a:ext uri="{FF2B5EF4-FFF2-40B4-BE49-F238E27FC236}">
                  <a16:creationId xmlns:a16="http://schemas.microsoft.com/office/drawing/2014/main" id="{CC5D1DBD-F498-46B1-B516-173A51D6BE93}"/>
                </a:ext>
              </a:extLst>
            </p:cNvPr>
            <p:cNvSpPr>
              <a:spLocks/>
            </p:cNvSpPr>
            <p:nvPr/>
          </p:nvSpPr>
          <p:spPr bwMode="auto">
            <a:xfrm>
              <a:off x="10532556" y="3265161"/>
              <a:ext cx="99451" cy="87020"/>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7" name="Freeform 99">
              <a:extLst>
                <a:ext uri="{FF2B5EF4-FFF2-40B4-BE49-F238E27FC236}">
                  <a16:creationId xmlns:a16="http://schemas.microsoft.com/office/drawing/2014/main" id="{208367F3-5E07-4FCA-8BBE-227569AFD7E9}"/>
                </a:ext>
              </a:extLst>
            </p:cNvPr>
            <p:cNvSpPr>
              <a:spLocks/>
            </p:cNvSpPr>
            <p:nvPr/>
          </p:nvSpPr>
          <p:spPr bwMode="auto">
            <a:xfrm>
              <a:off x="9427622" y="2147796"/>
              <a:ext cx="97989" cy="95796"/>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8" name="Freeform 100">
              <a:extLst>
                <a:ext uri="{FF2B5EF4-FFF2-40B4-BE49-F238E27FC236}">
                  <a16:creationId xmlns:a16="http://schemas.microsoft.com/office/drawing/2014/main" id="{94923B06-453D-4CC3-A2BF-CDE978F484FC}"/>
                </a:ext>
              </a:extLst>
            </p:cNvPr>
            <p:cNvSpPr>
              <a:spLocks/>
            </p:cNvSpPr>
            <p:nvPr/>
          </p:nvSpPr>
          <p:spPr bwMode="auto">
            <a:xfrm>
              <a:off x="9427622" y="2147796"/>
              <a:ext cx="97989" cy="95796"/>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9" name="Freeform 101">
              <a:extLst>
                <a:ext uri="{FF2B5EF4-FFF2-40B4-BE49-F238E27FC236}">
                  <a16:creationId xmlns:a16="http://schemas.microsoft.com/office/drawing/2014/main" id="{E238A9A8-04F0-499C-9BA3-64D2543D0DDF}"/>
                </a:ext>
              </a:extLst>
            </p:cNvPr>
            <p:cNvSpPr>
              <a:spLocks/>
            </p:cNvSpPr>
            <p:nvPr/>
          </p:nvSpPr>
          <p:spPr bwMode="auto">
            <a:xfrm>
              <a:off x="10128169" y="4008121"/>
              <a:ext cx="916269" cy="30713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0" name="Freeform 102">
              <a:extLst>
                <a:ext uri="{FF2B5EF4-FFF2-40B4-BE49-F238E27FC236}">
                  <a16:creationId xmlns:a16="http://schemas.microsoft.com/office/drawing/2014/main" id="{64FC76C2-0C99-497D-807C-CA62FB42EC51}"/>
                </a:ext>
              </a:extLst>
            </p:cNvPr>
            <p:cNvSpPr>
              <a:spLocks/>
            </p:cNvSpPr>
            <p:nvPr/>
          </p:nvSpPr>
          <p:spPr bwMode="auto">
            <a:xfrm>
              <a:off x="10128169" y="4139017"/>
              <a:ext cx="916269" cy="176234"/>
            </a:xfrm>
            <a:custGeom>
              <a:avLst/>
              <a:gdLst>
                <a:gd name="T0" fmla="*/ 0 w 718"/>
                <a:gd name="T1" fmla="*/ 115 h 138"/>
                <a:gd name="T2" fmla="*/ 0 w 718"/>
                <a:gd name="T3" fmla="*/ 138 h 138"/>
                <a:gd name="T4" fmla="*/ 718 w 718"/>
                <a:gd name="T5" fmla="*/ 138 h 138"/>
                <a:gd name="T6" fmla="*/ 718 w 718"/>
                <a:gd name="T7" fmla="*/ 0 h 138"/>
                <a:gd name="T8" fmla="*/ 0 w 718"/>
                <a:gd name="T9" fmla="*/ 115 h 138"/>
              </a:gdLst>
              <a:ahLst/>
              <a:cxnLst>
                <a:cxn ang="0">
                  <a:pos x="T0" y="T1"/>
                </a:cxn>
                <a:cxn ang="0">
                  <a:pos x="T2" y="T3"/>
                </a:cxn>
                <a:cxn ang="0">
                  <a:pos x="T4" y="T5"/>
                </a:cxn>
                <a:cxn ang="0">
                  <a:pos x="T6" y="T7"/>
                </a:cxn>
                <a:cxn ang="0">
                  <a:pos x="T8" y="T9"/>
                </a:cxn>
              </a:cxnLst>
              <a:rect l="0" t="0" r="r" b="b"/>
              <a:pathLst>
                <a:path w="718" h="138">
                  <a:moveTo>
                    <a:pt x="0" y="115"/>
                  </a:moveTo>
                  <a:cubicBezTo>
                    <a:pt x="0" y="138"/>
                    <a:pt x="0" y="138"/>
                    <a:pt x="0" y="138"/>
                  </a:cubicBezTo>
                  <a:cubicBezTo>
                    <a:pt x="718" y="138"/>
                    <a:pt x="718" y="138"/>
                    <a:pt x="718" y="138"/>
                  </a:cubicBezTo>
                  <a:cubicBezTo>
                    <a:pt x="718" y="0"/>
                    <a:pt x="718" y="0"/>
                    <a:pt x="718" y="0"/>
                  </a:cubicBezTo>
                  <a:cubicBezTo>
                    <a:pt x="500" y="84"/>
                    <a:pt x="155" y="108"/>
                    <a:pt x="0" y="115"/>
                  </a:cubicBezTo>
                  <a:close/>
                </a:path>
              </a:pathLst>
            </a:custGeom>
            <a:solidFill>
              <a:srgbClr val="B7B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1" name="Freeform 103">
              <a:extLst>
                <a:ext uri="{FF2B5EF4-FFF2-40B4-BE49-F238E27FC236}">
                  <a16:creationId xmlns:a16="http://schemas.microsoft.com/office/drawing/2014/main" id="{FA74206C-70F6-4110-A62C-F253C68238CF}"/>
                </a:ext>
              </a:extLst>
            </p:cNvPr>
            <p:cNvSpPr>
              <a:spLocks/>
            </p:cNvSpPr>
            <p:nvPr/>
          </p:nvSpPr>
          <p:spPr bwMode="auto">
            <a:xfrm>
              <a:off x="10128169" y="4008121"/>
              <a:ext cx="916269" cy="30713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2" name="Freeform 104">
              <a:extLst>
                <a:ext uri="{FF2B5EF4-FFF2-40B4-BE49-F238E27FC236}">
                  <a16:creationId xmlns:a16="http://schemas.microsoft.com/office/drawing/2014/main" id="{F0F856FE-F893-45C1-A6E6-6A8759890B9F}"/>
                </a:ext>
              </a:extLst>
            </p:cNvPr>
            <p:cNvSpPr>
              <a:spLocks/>
            </p:cNvSpPr>
            <p:nvPr/>
          </p:nvSpPr>
          <p:spPr bwMode="auto">
            <a:xfrm>
              <a:off x="1044480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solidFill>
              <a:srgbClr val="F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3" name="Freeform 105">
              <a:extLst>
                <a:ext uri="{FF2B5EF4-FFF2-40B4-BE49-F238E27FC236}">
                  <a16:creationId xmlns:a16="http://schemas.microsoft.com/office/drawing/2014/main" id="{886587DE-846B-4993-B0C4-CDE560C33BCE}"/>
                </a:ext>
              </a:extLst>
            </p:cNvPr>
            <p:cNvSpPr>
              <a:spLocks/>
            </p:cNvSpPr>
            <p:nvPr/>
          </p:nvSpPr>
          <p:spPr bwMode="auto">
            <a:xfrm>
              <a:off x="1044480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4" name="Freeform 106">
              <a:extLst>
                <a:ext uri="{FF2B5EF4-FFF2-40B4-BE49-F238E27FC236}">
                  <a16:creationId xmlns:a16="http://schemas.microsoft.com/office/drawing/2014/main" id="{47592D75-1A37-47CE-A486-4E181BBF3B89}"/>
                </a:ext>
              </a:extLst>
            </p:cNvPr>
            <p:cNvSpPr>
              <a:spLocks/>
            </p:cNvSpPr>
            <p:nvPr/>
          </p:nvSpPr>
          <p:spPr bwMode="auto">
            <a:xfrm>
              <a:off x="1056619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FFC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5" name="Freeform 107">
              <a:extLst>
                <a:ext uri="{FF2B5EF4-FFF2-40B4-BE49-F238E27FC236}">
                  <a16:creationId xmlns:a16="http://schemas.microsoft.com/office/drawing/2014/main" id="{283FB829-2136-4D09-8D17-C60B2419F059}"/>
                </a:ext>
              </a:extLst>
            </p:cNvPr>
            <p:cNvSpPr>
              <a:spLocks/>
            </p:cNvSpPr>
            <p:nvPr/>
          </p:nvSpPr>
          <p:spPr bwMode="auto">
            <a:xfrm>
              <a:off x="1056619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6" name="Freeform 108">
              <a:extLst>
                <a:ext uri="{FF2B5EF4-FFF2-40B4-BE49-F238E27FC236}">
                  <a16:creationId xmlns:a16="http://schemas.microsoft.com/office/drawing/2014/main" id="{7E468D36-282D-4A3D-8DB1-C40BDDEAF17C}"/>
                </a:ext>
              </a:extLst>
            </p:cNvPr>
            <p:cNvSpPr>
              <a:spLocks/>
            </p:cNvSpPr>
            <p:nvPr/>
          </p:nvSpPr>
          <p:spPr bwMode="auto">
            <a:xfrm>
              <a:off x="1068831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7" name="Freeform 109">
              <a:extLst>
                <a:ext uri="{FF2B5EF4-FFF2-40B4-BE49-F238E27FC236}">
                  <a16:creationId xmlns:a16="http://schemas.microsoft.com/office/drawing/2014/main" id="{CF4B2432-FC42-4463-986B-E4B24995F542}"/>
                </a:ext>
              </a:extLst>
            </p:cNvPr>
            <p:cNvSpPr>
              <a:spLocks/>
            </p:cNvSpPr>
            <p:nvPr/>
          </p:nvSpPr>
          <p:spPr bwMode="auto">
            <a:xfrm>
              <a:off x="10688314" y="4117811"/>
              <a:ext cx="39488" cy="125777"/>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AB0487E3-55C2-4A55-A0C2-74BF0711D44D}"/>
              </a:ext>
            </a:extLst>
          </p:cNvPr>
          <p:cNvSpPr>
            <a:spLocks noGrp="1"/>
          </p:cNvSpPr>
          <p:nvPr>
            <p:ph type="dt" sz="half" idx="10"/>
          </p:nvPr>
        </p:nvSpPr>
        <p:spPr/>
        <p:txBody>
          <a:bodyPr/>
          <a:lstStyle/>
          <a:p>
            <a:fld id="{6489D9C7-5DC6-4263-87FF-7C99F6FB63C3}" type="datetime1">
              <a:rPr lang="zh-CN" altLang="en-US" smtClean="0"/>
              <a:pPr/>
              <a:t>2019/7/31</a:t>
            </a:fld>
            <a:endParaRPr lang="zh-CN" altLang="en-US"/>
          </a:p>
        </p:txBody>
      </p:sp>
      <p:sp>
        <p:nvSpPr>
          <p:cNvPr id="5" name="页脚占位符 4">
            <a:extLst>
              <a:ext uri="{FF2B5EF4-FFF2-40B4-BE49-F238E27FC236}">
                <a16:creationId xmlns:a16="http://schemas.microsoft.com/office/drawing/2014/main" id="{067CF4F7-4929-4014-B8BB-0A50048735B8}"/>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D36C426E-C792-4DFC-8DA8-38632585D26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7D6F391D-9EC2-45B6-89B1-F2C198A20BFA}"/>
              </a:ext>
            </a:extLst>
          </p:cNvPr>
          <p:cNvSpPr>
            <a:spLocks noGrp="1"/>
          </p:cNvSpPr>
          <p:nvPr>
            <p:ph type="dt" sz="half" idx="10"/>
          </p:nvPr>
        </p:nvSpPr>
        <p:spPr/>
        <p:txBody>
          <a:bodyPr/>
          <a:lstStyle/>
          <a:p>
            <a:fld id="{6489D9C7-5DC6-4263-87FF-7C99F6FB63C3}" type="datetime1">
              <a:rPr lang="zh-CN" altLang="en-US" smtClean="0"/>
              <a:pPr/>
              <a:t>2019/7/31</a:t>
            </a:fld>
            <a:endParaRPr lang="zh-CN" altLang="en-US"/>
          </a:p>
        </p:txBody>
      </p:sp>
      <p:sp>
        <p:nvSpPr>
          <p:cNvPr id="4" name="页脚占位符 3">
            <a:extLst>
              <a:ext uri="{FF2B5EF4-FFF2-40B4-BE49-F238E27FC236}">
                <a16:creationId xmlns:a16="http://schemas.microsoft.com/office/drawing/2014/main" id="{406B02F0-52ED-4527-8B5D-5C0BBD69747A}"/>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37176B9-615A-40C6-A865-2B2D06274E9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795" name="矩形 794">
            <a:extLst>
              <a:ext uri="{FF2B5EF4-FFF2-40B4-BE49-F238E27FC236}">
                <a16:creationId xmlns:a16="http://schemas.microsoft.com/office/drawing/2014/main" id="{9DC3CFC0-4FFF-4737-858E-EED6A33941DF}"/>
              </a:ext>
            </a:extLst>
          </p:cNvPr>
          <p:cNvSpPr/>
          <p:nvPr userDrawn="1"/>
        </p:nvSpPr>
        <p:spPr>
          <a:xfrm>
            <a:off x="0" y="3670612"/>
            <a:ext cx="9144000" cy="3185510"/>
          </a:xfrm>
          <a:prstGeom prst="rect">
            <a:avLst/>
          </a:prstGeom>
          <a:solidFill>
            <a:srgbClr val="F6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515794" y="3908185"/>
            <a:ext cx="8119307" cy="1221929"/>
          </a:xfrm>
        </p:spPr>
        <p:txBody>
          <a:bodyPr anchor="b">
            <a:normAutofit/>
          </a:bodyPr>
          <a:lstStyle>
            <a:lvl1pPr marL="0" indent="0" algn="ctr">
              <a:buFont typeface="Arial" panose="020B0604020202020204" pitchFamily="34" charset="0"/>
              <a:buNone/>
              <a:defRPr sz="24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515794" y="5584155"/>
            <a:ext cx="8124572"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en-US" altLang="zh-CN" dirty="0"/>
              <a:t>Signature</a:t>
            </a:r>
          </a:p>
        </p:txBody>
      </p:sp>
      <p:sp>
        <p:nvSpPr>
          <p:cNvPr id="15" name="文本占位符 62"/>
          <p:cNvSpPr>
            <a:spLocks noGrp="1"/>
          </p:cNvSpPr>
          <p:nvPr userDrawn="1">
            <p:ph type="body" sz="quarter" idx="18" hasCustomPrompt="1"/>
          </p:nvPr>
        </p:nvSpPr>
        <p:spPr>
          <a:xfrm>
            <a:off x="515794" y="5899789"/>
            <a:ext cx="8124572"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28579" marR="0" lvl="0" indent="-128579" fontAlgn="auto">
              <a:spcAft>
                <a:spcPts val="0"/>
              </a:spcAft>
              <a:buClrTx/>
              <a:buSzTx/>
              <a:tabLst/>
            </a:pPr>
            <a:r>
              <a:rPr lang="en-US" altLang="zh-CN" dirty="0"/>
              <a:t>Data</a:t>
            </a:r>
          </a:p>
        </p:txBody>
      </p:sp>
      <p:grpSp>
        <p:nvGrpSpPr>
          <p:cNvPr id="434" name="组合 433">
            <a:extLst>
              <a:ext uri="{FF2B5EF4-FFF2-40B4-BE49-F238E27FC236}">
                <a16:creationId xmlns:a16="http://schemas.microsoft.com/office/drawing/2014/main" id="{07F58685-2D96-4CAF-AFDD-88D614DF4D4C}"/>
              </a:ext>
            </a:extLst>
          </p:cNvPr>
          <p:cNvGrpSpPr/>
          <p:nvPr userDrawn="1"/>
        </p:nvGrpSpPr>
        <p:grpSpPr>
          <a:xfrm>
            <a:off x="1868409" y="513101"/>
            <a:ext cx="5407182" cy="3155130"/>
            <a:chOff x="3175" y="757238"/>
            <a:chExt cx="12166600" cy="5324475"/>
          </a:xfrm>
        </p:grpSpPr>
        <p:sp>
          <p:nvSpPr>
            <p:cNvPr id="435" name="Rectangle 5">
              <a:extLst>
                <a:ext uri="{FF2B5EF4-FFF2-40B4-BE49-F238E27FC236}">
                  <a16:creationId xmlns:a16="http://schemas.microsoft.com/office/drawing/2014/main" id="{3ED94632-1531-4091-BA3B-CFAC76F06336}"/>
                </a:ext>
              </a:extLst>
            </p:cNvPr>
            <p:cNvSpPr>
              <a:spLocks noChangeArrowheads="1"/>
            </p:cNvSpPr>
            <p:nvPr/>
          </p:nvSpPr>
          <p:spPr bwMode="auto">
            <a:xfrm>
              <a:off x="2841625" y="5121276"/>
              <a:ext cx="3878263" cy="611188"/>
            </a:xfrm>
            <a:prstGeom prst="rect">
              <a:avLst/>
            </a:prstGeom>
            <a:solidFill>
              <a:srgbClr val="DDDB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6" name="Freeform 6">
              <a:extLst>
                <a:ext uri="{FF2B5EF4-FFF2-40B4-BE49-F238E27FC236}">
                  <a16:creationId xmlns:a16="http://schemas.microsoft.com/office/drawing/2014/main" id="{306690FE-2C1D-4F12-B47D-0DAB0F90074D}"/>
                </a:ext>
              </a:extLst>
            </p:cNvPr>
            <p:cNvSpPr>
              <a:spLocks/>
            </p:cNvSpPr>
            <p:nvPr/>
          </p:nvSpPr>
          <p:spPr bwMode="auto">
            <a:xfrm>
              <a:off x="2889250" y="2986088"/>
              <a:ext cx="3878263" cy="2495550"/>
            </a:xfrm>
            <a:custGeom>
              <a:avLst/>
              <a:gdLst>
                <a:gd name="T0" fmla="*/ 1352 w 1400"/>
                <a:gd name="T1" fmla="*/ 901 h 901"/>
                <a:gd name="T2" fmla="*/ 48 w 1400"/>
                <a:gd name="T3" fmla="*/ 901 h 901"/>
                <a:gd name="T4" fmla="*/ 0 w 1400"/>
                <a:gd name="T5" fmla="*/ 853 h 901"/>
                <a:gd name="T6" fmla="*/ 0 w 1400"/>
                <a:gd name="T7" fmla="*/ 48 h 901"/>
                <a:gd name="T8" fmla="*/ 48 w 1400"/>
                <a:gd name="T9" fmla="*/ 0 h 901"/>
                <a:gd name="T10" fmla="*/ 1352 w 1400"/>
                <a:gd name="T11" fmla="*/ 0 h 901"/>
                <a:gd name="T12" fmla="*/ 1400 w 1400"/>
                <a:gd name="T13" fmla="*/ 48 h 901"/>
                <a:gd name="T14" fmla="*/ 1400 w 1400"/>
                <a:gd name="T15" fmla="*/ 853 h 901"/>
                <a:gd name="T16" fmla="*/ 1352 w 1400"/>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 h="901">
                  <a:moveTo>
                    <a:pt x="1352" y="901"/>
                  </a:moveTo>
                  <a:cubicBezTo>
                    <a:pt x="48" y="901"/>
                    <a:pt x="48" y="901"/>
                    <a:pt x="48" y="901"/>
                  </a:cubicBezTo>
                  <a:cubicBezTo>
                    <a:pt x="22" y="901"/>
                    <a:pt x="0" y="880"/>
                    <a:pt x="0" y="853"/>
                  </a:cubicBezTo>
                  <a:cubicBezTo>
                    <a:pt x="0" y="48"/>
                    <a:pt x="0" y="48"/>
                    <a:pt x="0" y="48"/>
                  </a:cubicBezTo>
                  <a:cubicBezTo>
                    <a:pt x="0" y="22"/>
                    <a:pt x="22" y="0"/>
                    <a:pt x="48" y="0"/>
                  </a:cubicBezTo>
                  <a:cubicBezTo>
                    <a:pt x="1352" y="0"/>
                    <a:pt x="1352" y="0"/>
                    <a:pt x="1352" y="0"/>
                  </a:cubicBezTo>
                  <a:cubicBezTo>
                    <a:pt x="1378" y="0"/>
                    <a:pt x="1400" y="22"/>
                    <a:pt x="1400" y="48"/>
                  </a:cubicBezTo>
                  <a:cubicBezTo>
                    <a:pt x="1400" y="853"/>
                    <a:pt x="1400" y="853"/>
                    <a:pt x="1400" y="853"/>
                  </a:cubicBezTo>
                  <a:cubicBezTo>
                    <a:pt x="1400" y="880"/>
                    <a:pt x="1378" y="901"/>
                    <a:pt x="1352" y="901"/>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7" name="Rectangle 7">
              <a:extLst>
                <a:ext uri="{FF2B5EF4-FFF2-40B4-BE49-F238E27FC236}">
                  <a16:creationId xmlns:a16="http://schemas.microsoft.com/office/drawing/2014/main" id="{C22A7457-00F4-44A9-B3F7-902F694CC214}"/>
                </a:ext>
              </a:extLst>
            </p:cNvPr>
            <p:cNvSpPr>
              <a:spLocks noChangeArrowheads="1"/>
            </p:cNvSpPr>
            <p:nvPr/>
          </p:nvSpPr>
          <p:spPr bwMode="auto">
            <a:xfrm>
              <a:off x="3055938" y="3152776"/>
              <a:ext cx="3544888" cy="2165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8" name="Rectangle 8">
              <a:extLst>
                <a:ext uri="{FF2B5EF4-FFF2-40B4-BE49-F238E27FC236}">
                  <a16:creationId xmlns:a16="http://schemas.microsoft.com/office/drawing/2014/main" id="{0E49632A-79E8-4DC6-8941-3408B6174C44}"/>
                </a:ext>
              </a:extLst>
            </p:cNvPr>
            <p:cNvSpPr>
              <a:spLocks noChangeArrowheads="1"/>
            </p:cNvSpPr>
            <p:nvPr/>
          </p:nvSpPr>
          <p:spPr bwMode="auto">
            <a:xfrm>
              <a:off x="3055938" y="3152776"/>
              <a:ext cx="3544888" cy="2165350"/>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39" name="Oval 9">
              <a:extLst>
                <a:ext uri="{FF2B5EF4-FFF2-40B4-BE49-F238E27FC236}">
                  <a16:creationId xmlns:a16="http://schemas.microsoft.com/office/drawing/2014/main" id="{6326D4AC-22A0-4B69-9197-A3F45E34C67F}"/>
                </a:ext>
              </a:extLst>
            </p:cNvPr>
            <p:cNvSpPr>
              <a:spLocks noChangeArrowheads="1"/>
            </p:cNvSpPr>
            <p:nvPr/>
          </p:nvSpPr>
          <p:spPr bwMode="auto">
            <a:xfrm>
              <a:off x="3201988" y="3284538"/>
              <a:ext cx="95250" cy="95250"/>
            </a:xfrm>
            <a:prstGeom prst="ellipse">
              <a:avLst/>
            </a:prstGeom>
            <a:solidFill>
              <a:srgbClr val="F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0" name="Oval 10">
              <a:extLst>
                <a:ext uri="{FF2B5EF4-FFF2-40B4-BE49-F238E27FC236}">
                  <a16:creationId xmlns:a16="http://schemas.microsoft.com/office/drawing/2014/main" id="{87ECCF7A-DAFC-4070-AEF0-20204820D913}"/>
                </a:ext>
              </a:extLst>
            </p:cNvPr>
            <p:cNvSpPr>
              <a:spLocks noChangeArrowheads="1"/>
            </p:cNvSpPr>
            <p:nvPr/>
          </p:nvSpPr>
          <p:spPr bwMode="auto">
            <a:xfrm>
              <a:off x="3398838" y="3284538"/>
              <a:ext cx="93663" cy="95250"/>
            </a:xfrm>
            <a:prstGeom prst="ellipse">
              <a:avLst/>
            </a:prstGeom>
            <a:solidFill>
              <a:srgbClr val="FFC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1" name="Oval 11">
              <a:extLst>
                <a:ext uri="{FF2B5EF4-FFF2-40B4-BE49-F238E27FC236}">
                  <a16:creationId xmlns:a16="http://schemas.microsoft.com/office/drawing/2014/main" id="{D565B76D-9D12-4129-A55A-4E0964519690}"/>
                </a:ext>
              </a:extLst>
            </p:cNvPr>
            <p:cNvSpPr>
              <a:spLocks noChangeArrowheads="1"/>
            </p:cNvSpPr>
            <p:nvPr/>
          </p:nvSpPr>
          <p:spPr bwMode="auto">
            <a:xfrm>
              <a:off x="3595688" y="3284538"/>
              <a:ext cx="93663" cy="95250"/>
            </a:xfrm>
            <a:prstGeom prst="ellipse">
              <a:avLst/>
            </a:pr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2" name="Rectangle 12">
              <a:extLst>
                <a:ext uri="{FF2B5EF4-FFF2-40B4-BE49-F238E27FC236}">
                  <a16:creationId xmlns:a16="http://schemas.microsoft.com/office/drawing/2014/main" id="{01D09AAC-1704-4538-8336-EA13C572CFBE}"/>
                </a:ext>
              </a:extLst>
            </p:cNvPr>
            <p:cNvSpPr>
              <a:spLocks noChangeArrowheads="1"/>
            </p:cNvSpPr>
            <p:nvPr/>
          </p:nvSpPr>
          <p:spPr bwMode="auto">
            <a:xfrm>
              <a:off x="3201988" y="3473451"/>
              <a:ext cx="3235325" cy="141288"/>
            </a:xfrm>
            <a:prstGeom prst="rect">
              <a:avLst/>
            </a:prstGeom>
            <a:solidFill>
              <a:srgbClr val="ACE3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3" name="Rectangle 13">
              <a:extLst>
                <a:ext uri="{FF2B5EF4-FFF2-40B4-BE49-F238E27FC236}">
                  <a16:creationId xmlns:a16="http://schemas.microsoft.com/office/drawing/2014/main" id="{25510DD5-F356-4727-BE99-67B553B7E482}"/>
                </a:ext>
              </a:extLst>
            </p:cNvPr>
            <p:cNvSpPr>
              <a:spLocks noChangeArrowheads="1"/>
            </p:cNvSpPr>
            <p:nvPr/>
          </p:nvSpPr>
          <p:spPr bwMode="auto">
            <a:xfrm>
              <a:off x="4097338" y="4713288"/>
              <a:ext cx="1287463" cy="1063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4" name="Rectangle 14">
              <a:extLst>
                <a:ext uri="{FF2B5EF4-FFF2-40B4-BE49-F238E27FC236}">
                  <a16:creationId xmlns:a16="http://schemas.microsoft.com/office/drawing/2014/main" id="{3A36DA53-E275-42D6-BAD8-693BBA3F3B20}"/>
                </a:ext>
              </a:extLst>
            </p:cNvPr>
            <p:cNvSpPr>
              <a:spLocks noChangeArrowheads="1"/>
            </p:cNvSpPr>
            <p:nvPr/>
          </p:nvSpPr>
          <p:spPr bwMode="auto">
            <a:xfrm>
              <a:off x="4097338" y="4887913"/>
              <a:ext cx="2027238" cy="1063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5" name="Rectangle 15">
              <a:extLst>
                <a:ext uri="{FF2B5EF4-FFF2-40B4-BE49-F238E27FC236}">
                  <a16:creationId xmlns:a16="http://schemas.microsoft.com/office/drawing/2014/main" id="{8F48861A-DCE6-458D-8747-01FC4B13D38D}"/>
                </a:ext>
              </a:extLst>
            </p:cNvPr>
            <p:cNvSpPr>
              <a:spLocks noChangeArrowheads="1"/>
            </p:cNvSpPr>
            <p:nvPr/>
          </p:nvSpPr>
          <p:spPr bwMode="auto">
            <a:xfrm>
              <a:off x="4097338" y="5062538"/>
              <a:ext cx="2339975" cy="1047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6" name="Rectangle 16">
              <a:extLst>
                <a:ext uri="{FF2B5EF4-FFF2-40B4-BE49-F238E27FC236}">
                  <a16:creationId xmlns:a16="http://schemas.microsoft.com/office/drawing/2014/main" id="{2AD0D430-0C91-42B9-A305-57CE4DC7098F}"/>
                </a:ext>
              </a:extLst>
            </p:cNvPr>
            <p:cNvSpPr>
              <a:spLocks noChangeArrowheads="1"/>
            </p:cNvSpPr>
            <p:nvPr/>
          </p:nvSpPr>
          <p:spPr bwMode="auto">
            <a:xfrm>
              <a:off x="3201988" y="3708401"/>
              <a:ext cx="801688" cy="911225"/>
            </a:xfrm>
            <a:prstGeom prst="rect">
              <a:avLst/>
            </a:prstGeom>
            <a:solidFill>
              <a:srgbClr val="FFAC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7" name="Rectangle 17">
              <a:extLst>
                <a:ext uri="{FF2B5EF4-FFF2-40B4-BE49-F238E27FC236}">
                  <a16:creationId xmlns:a16="http://schemas.microsoft.com/office/drawing/2014/main" id="{CF5224B2-A9E2-4F66-84F2-EC5CFFBE9D38}"/>
                </a:ext>
              </a:extLst>
            </p:cNvPr>
            <p:cNvSpPr>
              <a:spLocks noChangeArrowheads="1"/>
            </p:cNvSpPr>
            <p:nvPr/>
          </p:nvSpPr>
          <p:spPr bwMode="auto">
            <a:xfrm>
              <a:off x="4097338" y="3708401"/>
              <a:ext cx="2339975" cy="911225"/>
            </a:xfrm>
            <a:prstGeom prst="rect">
              <a:avLst/>
            </a:prstGeom>
            <a:solidFill>
              <a:srgbClr val="FFED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8" name="Oval 18">
              <a:extLst>
                <a:ext uri="{FF2B5EF4-FFF2-40B4-BE49-F238E27FC236}">
                  <a16:creationId xmlns:a16="http://schemas.microsoft.com/office/drawing/2014/main" id="{FF53F88C-C057-4CDA-84D5-C7A4F70005AB}"/>
                </a:ext>
              </a:extLst>
            </p:cNvPr>
            <p:cNvSpPr>
              <a:spLocks noChangeArrowheads="1"/>
            </p:cNvSpPr>
            <p:nvPr/>
          </p:nvSpPr>
          <p:spPr bwMode="auto">
            <a:xfrm>
              <a:off x="3376613" y="4727576"/>
              <a:ext cx="438150" cy="4397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49" name="Freeform 19">
              <a:extLst>
                <a:ext uri="{FF2B5EF4-FFF2-40B4-BE49-F238E27FC236}">
                  <a16:creationId xmlns:a16="http://schemas.microsoft.com/office/drawing/2014/main" id="{A5BCA0DE-5C58-4AFE-99BB-3DF38A6C49B3}"/>
                </a:ext>
              </a:extLst>
            </p:cNvPr>
            <p:cNvSpPr>
              <a:spLocks/>
            </p:cNvSpPr>
            <p:nvPr/>
          </p:nvSpPr>
          <p:spPr bwMode="auto">
            <a:xfrm>
              <a:off x="4310063" y="5434013"/>
              <a:ext cx="1036638" cy="204788"/>
            </a:xfrm>
            <a:custGeom>
              <a:avLst/>
              <a:gdLst>
                <a:gd name="T0" fmla="*/ 342 w 374"/>
                <a:gd name="T1" fmla="*/ 74 h 74"/>
                <a:gd name="T2" fmla="*/ 32 w 374"/>
                <a:gd name="T3" fmla="*/ 74 h 74"/>
                <a:gd name="T4" fmla="*/ 0 w 374"/>
                <a:gd name="T5" fmla="*/ 42 h 74"/>
                <a:gd name="T6" fmla="*/ 0 w 374"/>
                <a:gd name="T7" fmla="*/ 0 h 74"/>
                <a:gd name="T8" fmla="*/ 374 w 374"/>
                <a:gd name="T9" fmla="*/ 0 h 74"/>
                <a:gd name="T10" fmla="*/ 374 w 374"/>
                <a:gd name="T11" fmla="*/ 42 h 74"/>
                <a:gd name="T12" fmla="*/ 342 w 374"/>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374" h="74">
                  <a:moveTo>
                    <a:pt x="342" y="74"/>
                  </a:moveTo>
                  <a:cubicBezTo>
                    <a:pt x="32" y="74"/>
                    <a:pt x="32" y="74"/>
                    <a:pt x="32" y="74"/>
                  </a:cubicBezTo>
                  <a:cubicBezTo>
                    <a:pt x="14" y="74"/>
                    <a:pt x="0" y="60"/>
                    <a:pt x="0" y="42"/>
                  </a:cubicBezTo>
                  <a:cubicBezTo>
                    <a:pt x="0" y="0"/>
                    <a:pt x="0" y="0"/>
                    <a:pt x="0" y="0"/>
                  </a:cubicBezTo>
                  <a:cubicBezTo>
                    <a:pt x="374" y="0"/>
                    <a:pt x="374" y="0"/>
                    <a:pt x="374" y="0"/>
                  </a:cubicBezTo>
                  <a:cubicBezTo>
                    <a:pt x="374" y="42"/>
                    <a:pt x="374" y="42"/>
                    <a:pt x="374" y="42"/>
                  </a:cubicBezTo>
                  <a:cubicBezTo>
                    <a:pt x="374" y="60"/>
                    <a:pt x="360" y="74"/>
                    <a:pt x="342" y="74"/>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0" name="Freeform 20">
              <a:extLst>
                <a:ext uri="{FF2B5EF4-FFF2-40B4-BE49-F238E27FC236}">
                  <a16:creationId xmlns:a16="http://schemas.microsoft.com/office/drawing/2014/main" id="{0014BA71-F2AE-4AE7-9721-30B801AC1B65}"/>
                </a:ext>
              </a:extLst>
            </p:cNvPr>
            <p:cNvSpPr>
              <a:spLocks/>
            </p:cNvSpPr>
            <p:nvPr/>
          </p:nvSpPr>
          <p:spPr bwMode="auto">
            <a:xfrm>
              <a:off x="2889250" y="2986088"/>
              <a:ext cx="3878263" cy="2652713"/>
            </a:xfrm>
            <a:custGeom>
              <a:avLst/>
              <a:gdLst>
                <a:gd name="T0" fmla="*/ 1332 w 1400"/>
                <a:gd name="T1" fmla="*/ 0 h 958"/>
                <a:gd name="T2" fmla="*/ 68 w 1400"/>
                <a:gd name="T3" fmla="*/ 0 h 958"/>
                <a:gd name="T4" fmla="*/ 0 w 1400"/>
                <a:gd name="T5" fmla="*/ 68 h 958"/>
                <a:gd name="T6" fmla="*/ 0 w 1400"/>
                <a:gd name="T7" fmla="*/ 833 h 958"/>
                <a:gd name="T8" fmla="*/ 68 w 1400"/>
                <a:gd name="T9" fmla="*/ 901 h 958"/>
                <a:gd name="T10" fmla="*/ 513 w 1400"/>
                <a:gd name="T11" fmla="*/ 901 h 958"/>
                <a:gd name="T12" fmla="*/ 513 w 1400"/>
                <a:gd name="T13" fmla="*/ 913 h 958"/>
                <a:gd name="T14" fmla="*/ 558 w 1400"/>
                <a:gd name="T15" fmla="*/ 958 h 958"/>
                <a:gd name="T16" fmla="*/ 842 w 1400"/>
                <a:gd name="T17" fmla="*/ 958 h 958"/>
                <a:gd name="T18" fmla="*/ 887 w 1400"/>
                <a:gd name="T19" fmla="*/ 913 h 958"/>
                <a:gd name="T20" fmla="*/ 887 w 1400"/>
                <a:gd name="T21" fmla="*/ 901 h 958"/>
                <a:gd name="T22" fmla="*/ 1332 w 1400"/>
                <a:gd name="T23" fmla="*/ 901 h 958"/>
                <a:gd name="T24" fmla="*/ 1400 w 1400"/>
                <a:gd name="T25" fmla="*/ 833 h 958"/>
                <a:gd name="T26" fmla="*/ 1400 w 1400"/>
                <a:gd name="T27" fmla="*/ 68 h 958"/>
                <a:gd name="T28" fmla="*/ 1332 w 1400"/>
                <a:gd name="T29"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0" h="958">
                  <a:moveTo>
                    <a:pt x="1332" y="0"/>
                  </a:moveTo>
                  <a:cubicBezTo>
                    <a:pt x="68" y="0"/>
                    <a:pt x="68" y="0"/>
                    <a:pt x="68" y="0"/>
                  </a:cubicBezTo>
                  <a:cubicBezTo>
                    <a:pt x="31" y="0"/>
                    <a:pt x="0" y="31"/>
                    <a:pt x="0" y="68"/>
                  </a:cubicBezTo>
                  <a:cubicBezTo>
                    <a:pt x="0" y="833"/>
                    <a:pt x="0" y="833"/>
                    <a:pt x="0" y="833"/>
                  </a:cubicBezTo>
                  <a:cubicBezTo>
                    <a:pt x="0" y="871"/>
                    <a:pt x="31" y="901"/>
                    <a:pt x="68" y="901"/>
                  </a:cubicBezTo>
                  <a:cubicBezTo>
                    <a:pt x="513" y="901"/>
                    <a:pt x="513" y="901"/>
                    <a:pt x="513" y="901"/>
                  </a:cubicBezTo>
                  <a:cubicBezTo>
                    <a:pt x="513" y="913"/>
                    <a:pt x="513" y="913"/>
                    <a:pt x="513" y="913"/>
                  </a:cubicBezTo>
                  <a:cubicBezTo>
                    <a:pt x="513" y="938"/>
                    <a:pt x="533" y="958"/>
                    <a:pt x="558" y="958"/>
                  </a:cubicBezTo>
                  <a:cubicBezTo>
                    <a:pt x="842" y="958"/>
                    <a:pt x="842" y="958"/>
                    <a:pt x="842" y="958"/>
                  </a:cubicBezTo>
                  <a:cubicBezTo>
                    <a:pt x="867" y="958"/>
                    <a:pt x="887" y="938"/>
                    <a:pt x="887" y="913"/>
                  </a:cubicBezTo>
                  <a:cubicBezTo>
                    <a:pt x="887" y="901"/>
                    <a:pt x="887" y="901"/>
                    <a:pt x="887" y="901"/>
                  </a:cubicBezTo>
                  <a:cubicBezTo>
                    <a:pt x="1332" y="901"/>
                    <a:pt x="1332" y="901"/>
                    <a:pt x="1332" y="901"/>
                  </a:cubicBezTo>
                  <a:cubicBezTo>
                    <a:pt x="1369" y="901"/>
                    <a:pt x="1400" y="871"/>
                    <a:pt x="1400" y="833"/>
                  </a:cubicBezTo>
                  <a:cubicBezTo>
                    <a:pt x="1400" y="68"/>
                    <a:pt x="1400" y="68"/>
                    <a:pt x="1400" y="68"/>
                  </a:cubicBezTo>
                  <a:cubicBezTo>
                    <a:pt x="1400" y="31"/>
                    <a:pt x="1369" y="0"/>
                    <a:pt x="1332" y="0"/>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1" name="Freeform 21">
              <a:extLst>
                <a:ext uri="{FF2B5EF4-FFF2-40B4-BE49-F238E27FC236}">
                  <a16:creationId xmlns:a16="http://schemas.microsoft.com/office/drawing/2014/main" id="{075B3699-3AF7-457E-BCCA-E656A0FD491A}"/>
                </a:ext>
              </a:extLst>
            </p:cNvPr>
            <p:cNvSpPr>
              <a:spLocks/>
            </p:cNvSpPr>
            <p:nvPr/>
          </p:nvSpPr>
          <p:spPr bwMode="auto">
            <a:xfrm>
              <a:off x="1304925" y="4008438"/>
              <a:ext cx="1851025" cy="1724025"/>
            </a:xfrm>
            <a:custGeom>
              <a:avLst/>
              <a:gdLst>
                <a:gd name="T0" fmla="*/ 668 w 668"/>
                <a:gd name="T1" fmla="*/ 623 h 623"/>
                <a:gd name="T2" fmla="*/ 0 w 668"/>
                <a:gd name="T3" fmla="*/ 623 h 623"/>
                <a:gd name="T4" fmla="*/ 0 w 668"/>
                <a:gd name="T5" fmla="*/ 20 h 623"/>
                <a:gd name="T6" fmla="*/ 20 w 668"/>
                <a:gd name="T7" fmla="*/ 0 h 623"/>
                <a:gd name="T8" fmla="*/ 648 w 668"/>
                <a:gd name="T9" fmla="*/ 0 h 623"/>
                <a:gd name="T10" fmla="*/ 668 w 668"/>
                <a:gd name="T11" fmla="*/ 20 h 623"/>
                <a:gd name="T12" fmla="*/ 668 w 668"/>
                <a:gd name="T13" fmla="*/ 623 h 623"/>
              </a:gdLst>
              <a:ahLst/>
              <a:cxnLst>
                <a:cxn ang="0">
                  <a:pos x="T0" y="T1"/>
                </a:cxn>
                <a:cxn ang="0">
                  <a:pos x="T2" y="T3"/>
                </a:cxn>
                <a:cxn ang="0">
                  <a:pos x="T4" y="T5"/>
                </a:cxn>
                <a:cxn ang="0">
                  <a:pos x="T6" y="T7"/>
                </a:cxn>
                <a:cxn ang="0">
                  <a:pos x="T8" y="T9"/>
                </a:cxn>
                <a:cxn ang="0">
                  <a:pos x="T10" y="T11"/>
                </a:cxn>
                <a:cxn ang="0">
                  <a:pos x="T12" y="T13"/>
                </a:cxn>
              </a:cxnLst>
              <a:rect l="0" t="0" r="r" b="b"/>
              <a:pathLst>
                <a:path w="668" h="623">
                  <a:moveTo>
                    <a:pt x="668" y="623"/>
                  </a:moveTo>
                  <a:cubicBezTo>
                    <a:pt x="0" y="623"/>
                    <a:pt x="0" y="623"/>
                    <a:pt x="0" y="623"/>
                  </a:cubicBezTo>
                  <a:cubicBezTo>
                    <a:pt x="0" y="20"/>
                    <a:pt x="0" y="20"/>
                    <a:pt x="0" y="20"/>
                  </a:cubicBezTo>
                  <a:cubicBezTo>
                    <a:pt x="0" y="9"/>
                    <a:pt x="9" y="0"/>
                    <a:pt x="20" y="0"/>
                  </a:cubicBezTo>
                  <a:cubicBezTo>
                    <a:pt x="648" y="0"/>
                    <a:pt x="648" y="0"/>
                    <a:pt x="648" y="0"/>
                  </a:cubicBezTo>
                  <a:cubicBezTo>
                    <a:pt x="660" y="0"/>
                    <a:pt x="668" y="9"/>
                    <a:pt x="668" y="20"/>
                  </a:cubicBezTo>
                  <a:lnTo>
                    <a:pt x="668" y="623"/>
                  </a:ln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2" name="Freeform 22">
              <a:extLst>
                <a:ext uri="{FF2B5EF4-FFF2-40B4-BE49-F238E27FC236}">
                  <a16:creationId xmlns:a16="http://schemas.microsoft.com/office/drawing/2014/main" id="{B00A67CD-158D-4174-ADBF-A381800A1F98}"/>
                </a:ext>
              </a:extLst>
            </p:cNvPr>
            <p:cNvSpPr>
              <a:spLocks/>
            </p:cNvSpPr>
            <p:nvPr/>
          </p:nvSpPr>
          <p:spPr bwMode="auto">
            <a:xfrm>
              <a:off x="1304925" y="4008438"/>
              <a:ext cx="1851025" cy="358775"/>
            </a:xfrm>
            <a:custGeom>
              <a:avLst/>
              <a:gdLst>
                <a:gd name="T0" fmla="*/ 668 w 668"/>
                <a:gd name="T1" fmla="*/ 130 h 130"/>
                <a:gd name="T2" fmla="*/ 0 w 668"/>
                <a:gd name="T3" fmla="*/ 130 h 130"/>
                <a:gd name="T4" fmla="*/ 0 w 668"/>
                <a:gd name="T5" fmla="*/ 20 h 130"/>
                <a:gd name="T6" fmla="*/ 20 w 668"/>
                <a:gd name="T7" fmla="*/ 0 h 130"/>
                <a:gd name="T8" fmla="*/ 648 w 668"/>
                <a:gd name="T9" fmla="*/ 0 h 130"/>
                <a:gd name="T10" fmla="*/ 668 w 668"/>
                <a:gd name="T11" fmla="*/ 20 h 130"/>
                <a:gd name="T12" fmla="*/ 668 w 668"/>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668" h="130">
                  <a:moveTo>
                    <a:pt x="668" y="130"/>
                  </a:moveTo>
                  <a:cubicBezTo>
                    <a:pt x="0" y="130"/>
                    <a:pt x="0" y="130"/>
                    <a:pt x="0" y="130"/>
                  </a:cubicBezTo>
                  <a:cubicBezTo>
                    <a:pt x="0" y="20"/>
                    <a:pt x="0" y="20"/>
                    <a:pt x="0" y="20"/>
                  </a:cubicBezTo>
                  <a:cubicBezTo>
                    <a:pt x="0" y="9"/>
                    <a:pt x="9" y="0"/>
                    <a:pt x="20" y="0"/>
                  </a:cubicBezTo>
                  <a:cubicBezTo>
                    <a:pt x="648" y="0"/>
                    <a:pt x="648" y="0"/>
                    <a:pt x="648" y="0"/>
                  </a:cubicBezTo>
                  <a:cubicBezTo>
                    <a:pt x="660" y="0"/>
                    <a:pt x="668" y="9"/>
                    <a:pt x="668" y="20"/>
                  </a:cubicBezTo>
                  <a:lnTo>
                    <a:pt x="668" y="130"/>
                  </a:ln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3" name="Rectangle 23">
              <a:extLst>
                <a:ext uri="{FF2B5EF4-FFF2-40B4-BE49-F238E27FC236}">
                  <a16:creationId xmlns:a16="http://schemas.microsoft.com/office/drawing/2014/main" id="{B29BE97B-2830-456C-9206-3E776036D821}"/>
                </a:ext>
              </a:extLst>
            </p:cNvPr>
            <p:cNvSpPr>
              <a:spLocks noChangeArrowheads="1"/>
            </p:cNvSpPr>
            <p:nvPr/>
          </p:nvSpPr>
          <p:spPr bwMode="auto">
            <a:xfrm>
              <a:off x="1304925" y="4367213"/>
              <a:ext cx="1851025" cy="136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4" name="Freeform 24">
              <a:extLst>
                <a:ext uri="{FF2B5EF4-FFF2-40B4-BE49-F238E27FC236}">
                  <a16:creationId xmlns:a16="http://schemas.microsoft.com/office/drawing/2014/main" id="{CA33E8A5-F546-40A9-AC50-058B75EFF531}"/>
                </a:ext>
              </a:extLst>
            </p:cNvPr>
            <p:cNvSpPr>
              <a:spLocks/>
            </p:cNvSpPr>
            <p:nvPr/>
          </p:nvSpPr>
          <p:spPr bwMode="auto">
            <a:xfrm>
              <a:off x="1304925" y="4008438"/>
              <a:ext cx="1851025" cy="1724025"/>
            </a:xfrm>
            <a:custGeom>
              <a:avLst/>
              <a:gdLst>
                <a:gd name="T0" fmla="*/ 668 w 668"/>
                <a:gd name="T1" fmla="*/ 623 h 623"/>
                <a:gd name="T2" fmla="*/ 0 w 668"/>
                <a:gd name="T3" fmla="*/ 623 h 623"/>
                <a:gd name="T4" fmla="*/ 0 w 668"/>
                <a:gd name="T5" fmla="*/ 20 h 623"/>
                <a:gd name="T6" fmla="*/ 20 w 668"/>
                <a:gd name="T7" fmla="*/ 0 h 623"/>
                <a:gd name="T8" fmla="*/ 648 w 668"/>
                <a:gd name="T9" fmla="*/ 0 h 623"/>
                <a:gd name="T10" fmla="*/ 668 w 668"/>
                <a:gd name="T11" fmla="*/ 20 h 623"/>
                <a:gd name="T12" fmla="*/ 668 w 668"/>
                <a:gd name="T13" fmla="*/ 623 h 623"/>
              </a:gdLst>
              <a:ahLst/>
              <a:cxnLst>
                <a:cxn ang="0">
                  <a:pos x="T0" y="T1"/>
                </a:cxn>
                <a:cxn ang="0">
                  <a:pos x="T2" y="T3"/>
                </a:cxn>
                <a:cxn ang="0">
                  <a:pos x="T4" y="T5"/>
                </a:cxn>
                <a:cxn ang="0">
                  <a:pos x="T6" y="T7"/>
                </a:cxn>
                <a:cxn ang="0">
                  <a:pos x="T8" y="T9"/>
                </a:cxn>
                <a:cxn ang="0">
                  <a:pos x="T10" y="T11"/>
                </a:cxn>
                <a:cxn ang="0">
                  <a:pos x="T12" y="T13"/>
                </a:cxn>
              </a:cxnLst>
              <a:rect l="0" t="0" r="r" b="b"/>
              <a:pathLst>
                <a:path w="668" h="623">
                  <a:moveTo>
                    <a:pt x="668" y="623"/>
                  </a:moveTo>
                  <a:cubicBezTo>
                    <a:pt x="0" y="623"/>
                    <a:pt x="0" y="623"/>
                    <a:pt x="0" y="623"/>
                  </a:cubicBezTo>
                  <a:cubicBezTo>
                    <a:pt x="0" y="20"/>
                    <a:pt x="0" y="20"/>
                    <a:pt x="0" y="20"/>
                  </a:cubicBezTo>
                  <a:cubicBezTo>
                    <a:pt x="0" y="9"/>
                    <a:pt x="9" y="0"/>
                    <a:pt x="20" y="0"/>
                  </a:cubicBezTo>
                  <a:cubicBezTo>
                    <a:pt x="648" y="0"/>
                    <a:pt x="648" y="0"/>
                    <a:pt x="648" y="0"/>
                  </a:cubicBezTo>
                  <a:cubicBezTo>
                    <a:pt x="660" y="0"/>
                    <a:pt x="668" y="9"/>
                    <a:pt x="668" y="20"/>
                  </a:cubicBezTo>
                  <a:lnTo>
                    <a:pt x="668" y="623"/>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5" name="Rectangle 25">
              <a:extLst>
                <a:ext uri="{FF2B5EF4-FFF2-40B4-BE49-F238E27FC236}">
                  <a16:creationId xmlns:a16="http://schemas.microsoft.com/office/drawing/2014/main" id="{F6B7B356-E7CE-4161-A27D-2414960FDE03}"/>
                </a:ext>
              </a:extLst>
            </p:cNvPr>
            <p:cNvSpPr>
              <a:spLocks noChangeArrowheads="1"/>
            </p:cNvSpPr>
            <p:nvPr/>
          </p:nvSpPr>
          <p:spPr bwMode="auto">
            <a:xfrm>
              <a:off x="145415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6" name="Rectangle 26">
              <a:extLst>
                <a:ext uri="{FF2B5EF4-FFF2-40B4-BE49-F238E27FC236}">
                  <a16:creationId xmlns:a16="http://schemas.microsoft.com/office/drawing/2014/main" id="{E9D27535-9FB8-4337-AF40-02E40643FDC2}"/>
                </a:ext>
              </a:extLst>
            </p:cNvPr>
            <p:cNvSpPr>
              <a:spLocks noChangeArrowheads="1"/>
            </p:cNvSpPr>
            <p:nvPr/>
          </p:nvSpPr>
          <p:spPr bwMode="auto">
            <a:xfrm>
              <a:off x="173672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7" name="Rectangle 27">
              <a:extLst>
                <a:ext uri="{FF2B5EF4-FFF2-40B4-BE49-F238E27FC236}">
                  <a16:creationId xmlns:a16="http://schemas.microsoft.com/office/drawing/2014/main" id="{C6763B8D-6F21-4593-B65E-87D2DD4FE17F}"/>
                </a:ext>
              </a:extLst>
            </p:cNvPr>
            <p:cNvSpPr>
              <a:spLocks noChangeArrowheads="1"/>
            </p:cNvSpPr>
            <p:nvPr/>
          </p:nvSpPr>
          <p:spPr bwMode="auto">
            <a:xfrm>
              <a:off x="201930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8" name="Rectangle 28">
              <a:extLst>
                <a:ext uri="{FF2B5EF4-FFF2-40B4-BE49-F238E27FC236}">
                  <a16:creationId xmlns:a16="http://schemas.microsoft.com/office/drawing/2014/main" id="{FD13410B-62BE-4121-945D-CFF96A31404B}"/>
                </a:ext>
              </a:extLst>
            </p:cNvPr>
            <p:cNvSpPr>
              <a:spLocks noChangeArrowheads="1"/>
            </p:cNvSpPr>
            <p:nvPr/>
          </p:nvSpPr>
          <p:spPr bwMode="auto">
            <a:xfrm>
              <a:off x="230187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59" name="Rectangle 29">
              <a:extLst>
                <a:ext uri="{FF2B5EF4-FFF2-40B4-BE49-F238E27FC236}">
                  <a16:creationId xmlns:a16="http://schemas.microsoft.com/office/drawing/2014/main" id="{ACE0D1E9-186C-44E7-8794-EE35C643714F}"/>
                </a:ext>
              </a:extLst>
            </p:cNvPr>
            <p:cNvSpPr>
              <a:spLocks noChangeArrowheads="1"/>
            </p:cNvSpPr>
            <p:nvPr/>
          </p:nvSpPr>
          <p:spPr bwMode="auto">
            <a:xfrm>
              <a:off x="2584450"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0" name="Rectangle 30">
              <a:extLst>
                <a:ext uri="{FF2B5EF4-FFF2-40B4-BE49-F238E27FC236}">
                  <a16:creationId xmlns:a16="http://schemas.microsoft.com/office/drawing/2014/main" id="{0AB75C57-9B97-4789-B1BB-96903F9C5ED8}"/>
                </a:ext>
              </a:extLst>
            </p:cNvPr>
            <p:cNvSpPr>
              <a:spLocks noChangeArrowheads="1"/>
            </p:cNvSpPr>
            <p:nvPr/>
          </p:nvSpPr>
          <p:spPr bwMode="auto">
            <a:xfrm>
              <a:off x="2867025" y="4038601"/>
              <a:ext cx="141288" cy="328613"/>
            </a:xfrm>
            <a:prstGeom prst="rect">
              <a:avLst/>
            </a:prstGeom>
            <a:solidFill>
              <a:srgbClr val="BDB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1" name="Rectangle 31">
              <a:extLst>
                <a:ext uri="{FF2B5EF4-FFF2-40B4-BE49-F238E27FC236}">
                  <a16:creationId xmlns:a16="http://schemas.microsoft.com/office/drawing/2014/main" id="{8537CA08-328D-4D84-9F43-6B566573D387}"/>
                </a:ext>
              </a:extLst>
            </p:cNvPr>
            <p:cNvSpPr>
              <a:spLocks noChangeArrowheads="1"/>
            </p:cNvSpPr>
            <p:nvPr/>
          </p:nvSpPr>
          <p:spPr bwMode="auto">
            <a:xfrm>
              <a:off x="393700" y="5729288"/>
              <a:ext cx="11776075" cy="352425"/>
            </a:xfrm>
            <a:prstGeom prst="rect">
              <a:avLst/>
            </a:prstGeom>
            <a:solidFill>
              <a:srgbClr val="9A9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2" name="Rectangle 32">
              <a:extLst>
                <a:ext uri="{FF2B5EF4-FFF2-40B4-BE49-F238E27FC236}">
                  <a16:creationId xmlns:a16="http://schemas.microsoft.com/office/drawing/2014/main" id="{442165D1-2186-4841-B8C8-758929558D6C}"/>
                </a:ext>
              </a:extLst>
            </p:cNvPr>
            <p:cNvSpPr>
              <a:spLocks noChangeArrowheads="1"/>
            </p:cNvSpPr>
            <p:nvPr/>
          </p:nvSpPr>
          <p:spPr bwMode="auto">
            <a:xfrm>
              <a:off x="393700" y="5729288"/>
              <a:ext cx="11776075" cy="352425"/>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3" name="Freeform 33">
              <a:extLst>
                <a:ext uri="{FF2B5EF4-FFF2-40B4-BE49-F238E27FC236}">
                  <a16:creationId xmlns:a16="http://schemas.microsoft.com/office/drawing/2014/main" id="{53FD6F72-1E92-4383-9DF0-F53D850E500E}"/>
                </a:ext>
              </a:extLst>
            </p:cNvPr>
            <p:cNvSpPr>
              <a:spLocks/>
            </p:cNvSpPr>
            <p:nvPr/>
          </p:nvSpPr>
          <p:spPr bwMode="auto">
            <a:xfrm>
              <a:off x="6956425" y="3425826"/>
              <a:ext cx="1711325" cy="2276475"/>
            </a:xfrm>
            <a:custGeom>
              <a:avLst/>
              <a:gdLst>
                <a:gd name="T0" fmla="*/ 573 w 618"/>
                <a:gd name="T1" fmla="*/ 822 h 822"/>
                <a:gd name="T2" fmla="*/ 44 w 618"/>
                <a:gd name="T3" fmla="*/ 822 h 822"/>
                <a:gd name="T4" fmla="*/ 0 w 618"/>
                <a:gd name="T5" fmla="*/ 777 h 822"/>
                <a:gd name="T6" fmla="*/ 0 w 618"/>
                <a:gd name="T7" fmla="*/ 44 h 822"/>
                <a:gd name="T8" fmla="*/ 44 w 618"/>
                <a:gd name="T9" fmla="*/ 0 h 822"/>
                <a:gd name="T10" fmla="*/ 573 w 618"/>
                <a:gd name="T11" fmla="*/ 0 h 822"/>
                <a:gd name="T12" fmla="*/ 618 w 618"/>
                <a:gd name="T13" fmla="*/ 44 h 822"/>
                <a:gd name="T14" fmla="*/ 618 w 618"/>
                <a:gd name="T15" fmla="*/ 777 h 822"/>
                <a:gd name="T16" fmla="*/ 573 w 618"/>
                <a:gd name="T17"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822">
                  <a:moveTo>
                    <a:pt x="573" y="822"/>
                  </a:moveTo>
                  <a:cubicBezTo>
                    <a:pt x="44" y="822"/>
                    <a:pt x="44" y="822"/>
                    <a:pt x="44" y="822"/>
                  </a:cubicBezTo>
                  <a:cubicBezTo>
                    <a:pt x="20" y="822"/>
                    <a:pt x="0" y="802"/>
                    <a:pt x="0" y="777"/>
                  </a:cubicBezTo>
                  <a:cubicBezTo>
                    <a:pt x="0" y="44"/>
                    <a:pt x="0" y="44"/>
                    <a:pt x="0" y="44"/>
                  </a:cubicBezTo>
                  <a:cubicBezTo>
                    <a:pt x="0" y="20"/>
                    <a:pt x="20" y="0"/>
                    <a:pt x="44" y="0"/>
                  </a:cubicBezTo>
                  <a:cubicBezTo>
                    <a:pt x="573" y="0"/>
                    <a:pt x="573" y="0"/>
                    <a:pt x="573" y="0"/>
                  </a:cubicBezTo>
                  <a:cubicBezTo>
                    <a:pt x="598" y="0"/>
                    <a:pt x="618" y="20"/>
                    <a:pt x="618" y="44"/>
                  </a:cubicBezTo>
                  <a:cubicBezTo>
                    <a:pt x="618" y="777"/>
                    <a:pt x="618" y="777"/>
                    <a:pt x="618" y="777"/>
                  </a:cubicBezTo>
                  <a:cubicBezTo>
                    <a:pt x="618" y="802"/>
                    <a:pt x="598" y="822"/>
                    <a:pt x="573" y="822"/>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4" name="Freeform 34">
              <a:extLst>
                <a:ext uri="{FF2B5EF4-FFF2-40B4-BE49-F238E27FC236}">
                  <a16:creationId xmlns:a16="http://schemas.microsoft.com/office/drawing/2014/main" id="{E0EB72DE-2311-4A15-B0FF-A1CC95C6FA22}"/>
                </a:ext>
              </a:extLst>
            </p:cNvPr>
            <p:cNvSpPr>
              <a:spLocks/>
            </p:cNvSpPr>
            <p:nvPr/>
          </p:nvSpPr>
          <p:spPr bwMode="auto">
            <a:xfrm>
              <a:off x="7075488" y="3584576"/>
              <a:ext cx="1473200" cy="1960563"/>
            </a:xfrm>
            <a:custGeom>
              <a:avLst/>
              <a:gdLst>
                <a:gd name="T0" fmla="*/ 526 w 532"/>
                <a:gd name="T1" fmla="*/ 708 h 708"/>
                <a:gd name="T2" fmla="*/ 6 w 532"/>
                <a:gd name="T3" fmla="*/ 708 h 708"/>
                <a:gd name="T4" fmla="*/ 0 w 532"/>
                <a:gd name="T5" fmla="*/ 702 h 708"/>
                <a:gd name="T6" fmla="*/ 0 w 532"/>
                <a:gd name="T7" fmla="*/ 6 h 708"/>
                <a:gd name="T8" fmla="*/ 6 w 532"/>
                <a:gd name="T9" fmla="*/ 0 h 708"/>
                <a:gd name="T10" fmla="*/ 526 w 532"/>
                <a:gd name="T11" fmla="*/ 0 h 708"/>
                <a:gd name="T12" fmla="*/ 532 w 532"/>
                <a:gd name="T13" fmla="*/ 6 h 708"/>
                <a:gd name="T14" fmla="*/ 532 w 532"/>
                <a:gd name="T15" fmla="*/ 702 h 708"/>
                <a:gd name="T16" fmla="*/ 526 w 532"/>
                <a:gd name="T1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708">
                  <a:moveTo>
                    <a:pt x="526" y="708"/>
                  </a:moveTo>
                  <a:cubicBezTo>
                    <a:pt x="6" y="708"/>
                    <a:pt x="6" y="708"/>
                    <a:pt x="6" y="708"/>
                  </a:cubicBezTo>
                  <a:cubicBezTo>
                    <a:pt x="2" y="708"/>
                    <a:pt x="0" y="705"/>
                    <a:pt x="0" y="702"/>
                  </a:cubicBezTo>
                  <a:cubicBezTo>
                    <a:pt x="0" y="6"/>
                    <a:pt x="0" y="6"/>
                    <a:pt x="0" y="6"/>
                  </a:cubicBezTo>
                  <a:cubicBezTo>
                    <a:pt x="0" y="2"/>
                    <a:pt x="2" y="0"/>
                    <a:pt x="6" y="0"/>
                  </a:cubicBezTo>
                  <a:cubicBezTo>
                    <a:pt x="526" y="0"/>
                    <a:pt x="526" y="0"/>
                    <a:pt x="526" y="0"/>
                  </a:cubicBezTo>
                  <a:cubicBezTo>
                    <a:pt x="529" y="0"/>
                    <a:pt x="532" y="2"/>
                    <a:pt x="532" y="6"/>
                  </a:cubicBezTo>
                  <a:cubicBezTo>
                    <a:pt x="532" y="702"/>
                    <a:pt x="532" y="702"/>
                    <a:pt x="532" y="702"/>
                  </a:cubicBezTo>
                  <a:cubicBezTo>
                    <a:pt x="532" y="705"/>
                    <a:pt x="529" y="708"/>
                    <a:pt x="526" y="7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5" name="Freeform 35">
              <a:extLst>
                <a:ext uri="{FF2B5EF4-FFF2-40B4-BE49-F238E27FC236}">
                  <a16:creationId xmlns:a16="http://schemas.microsoft.com/office/drawing/2014/main" id="{DB375B28-278D-4F29-9D4E-5570667FBFA3}"/>
                </a:ext>
              </a:extLst>
            </p:cNvPr>
            <p:cNvSpPr>
              <a:spLocks/>
            </p:cNvSpPr>
            <p:nvPr/>
          </p:nvSpPr>
          <p:spPr bwMode="auto">
            <a:xfrm>
              <a:off x="6956425" y="3425826"/>
              <a:ext cx="1711325" cy="2276475"/>
            </a:xfrm>
            <a:custGeom>
              <a:avLst/>
              <a:gdLst>
                <a:gd name="T0" fmla="*/ 573 w 618"/>
                <a:gd name="T1" fmla="*/ 822 h 822"/>
                <a:gd name="T2" fmla="*/ 44 w 618"/>
                <a:gd name="T3" fmla="*/ 822 h 822"/>
                <a:gd name="T4" fmla="*/ 0 w 618"/>
                <a:gd name="T5" fmla="*/ 777 h 822"/>
                <a:gd name="T6" fmla="*/ 0 w 618"/>
                <a:gd name="T7" fmla="*/ 44 h 822"/>
                <a:gd name="T8" fmla="*/ 44 w 618"/>
                <a:gd name="T9" fmla="*/ 0 h 822"/>
                <a:gd name="T10" fmla="*/ 573 w 618"/>
                <a:gd name="T11" fmla="*/ 0 h 822"/>
                <a:gd name="T12" fmla="*/ 618 w 618"/>
                <a:gd name="T13" fmla="*/ 44 h 822"/>
                <a:gd name="T14" fmla="*/ 618 w 618"/>
                <a:gd name="T15" fmla="*/ 777 h 822"/>
                <a:gd name="T16" fmla="*/ 573 w 618"/>
                <a:gd name="T17" fmla="*/ 822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822">
                  <a:moveTo>
                    <a:pt x="573" y="822"/>
                  </a:moveTo>
                  <a:cubicBezTo>
                    <a:pt x="44" y="822"/>
                    <a:pt x="44" y="822"/>
                    <a:pt x="44" y="822"/>
                  </a:cubicBezTo>
                  <a:cubicBezTo>
                    <a:pt x="20" y="822"/>
                    <a:pt x="0" y="802"/>
                    <a:pt x="0" y="777"/>
                  </a:cubicBezTo>
                  <a:cubicBezTo>
                    <a:pt x="0" y="44"/>
                    <a:pt x="0" y="44"/>
                    <a:pt x="0" y="44"/>
                  </a:cubicBezTo>
                  <a:cubicBezTo>
                    <a:pt x="0" y="20"/>
                    <a:pt x="20" y="0"/>
                    <a:pt x="44" y="0"/>
                  </a:cubicBezTo>
                  <a:cubicBezTo>
                    <a:pt x="573" y="0"/>
                    <a:pt x="573" y="0"/>
                    <a:pt x="573" y="0"/>
                  </a:cubicBezTo>
                  <a:cubicBezTo>
                    <a:pt x="598" y="0"/>
                    <a:pt x="618" y="20"/>
                    <a:pt x="618" y="44"/>
                  </a:cubicBezTo>
                  <a:cubicBezTo>
                    <a:pt x="618" y="777"/>
                    <a:pt x="618" y="777"/>
                    <a:pt x="618" y="777"/>
                  </a:cubicBezTo>
                  <a:cubicBezTo>
                    <a:pt x="618" y="802"/>
                    <a:pt x="598" y="822"/>
                    <a:pt x="573" y="822"/>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6" name="Freeform 36">
              <a:extLst>
                <a:ext uri="{FF2B5EF4-FFF2-40B4-BE49-F238E27FC236}">
                  <a16:creationId xmlns:a16="http://schemas.microsoft.com/office/drawing/2014/main" id="{F0A4D9B7-5F96-4FE7-8135-FA3884F6B959}"/>
                </a:ext>
              </a:extLst>
            </p:cNvPr>
            <p:cNvSpPr>
              <a:spLocks/>
            </p:cNvSpPr>
            <p:nvPr/>
          </p:nvSpPr>
          <p:spPr bwMode="auto">
            <a:xfrm>
              <a:off x="7426325" y="3190876"/>
              <a:ext cx="771525" cy="439738"/>
            </a:xfrm>
            <a:custGeom>
              <a:avLst/>
              <a:gdLst>
                <a:gd name="T0" fmla="*/ 255 w 278"/>
                <a:gd name="T1" fmla="*/ 68 h 159"/>
                <a:gd name="T2" fmla="*/ 194 w 278"/>
                <a:gd name="T3" fmla="*/ 68 h 159"/>
                <a:gd name="T4" fmla="*/ 196 w 278"/>
                <a:gd name="T5" fmla="*/ 57 h 159"/>
                <a:gd name="T6" fmla="*/ 139 w 278"/>
                <a:gd name="T7" fmla="*/ 0 h 159"/>
                <a:gd name="T8" fmla="*/ 82 w 278"/>
                <a:gd name="T9" fmla="*/ 57 h 159"/>
                <a:gd name="T10" fmla="*/ 83 w 278"/>
                <a:gd name="T11" fmla="*/ 68 h 159"/>
                <a:gd name="T12" fmla="*/ 23 w 278"/>
                <a:gd name="T13" fmla="*/ 68 h 159"/>
                <a:gd name="T14" fmla="*/ 0 w 278"/>
                <a:gd name="T15" fmla="*/ 90 h 159"/>
                <a:gd name="T16" fmla="*/ 0 w 278"/>
                <a:gd name="T17" fmla="*/ 136 h 159"/>
                <a:gd name="T18" fmla="*/ 23 w 278"/>
                <a:gd name="T19" fmla="*/ 159 h 159"/>
                <a:gd name="T20" fmla="*/ 255 w 278"/>
                <a:gd name="T21" fmla="*/ 159 h 159"/>
                <a:gd name="T22" fmla="*/ 278 w 278"/>
                <a:gd name="T23" fmla="*/ 136 h 159"/>
                <a:gd name="T24" fmla="*/ 278 w 278"/>
                <a:gd name="T25" fmla="*/ 90 h 159"/>
                <a:gd name="T26" fmla="*/ 255 w 278"/>
                <a:gd name="T27" fmla="*/ 6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159">
                  <a:moveTo>
                    <a:pt x="255" y="68"/>
                  </a:moveTo>
                  <a:cubicBezTo>
                    <a:pt x="194" y="68"/>
                    <a:pt x="194" y="68"/>
                    <a:pt x="194" y="68"/>
                  </a:cubicBezTo>
                  <a:cubicBezTo>
                    <a:pt x="195" y="64"/>
                    <a:pt x="196" y="60"/>
                    <a:pt x="196" y="57"/>
                  </a:cubicBezTo>
                  <a:cubicBezTo>
                    <a:pt x="196" y="25"/>
                    <a:pt x="170" y="0"/>
                    <a:pt x="139" y="0"/>
                  </a:cubicBezTo>
                  <a:cubicBezTo>
                    <a:pt x="108" y="0"/>
                    <a:pt x="82" y="25"/>
                    <a:pt x="82" y="57"/>
                  </a:cubicBezTo>
                  <a:cubicBezTo>
                    <a:pt x="82" y="60"/>
                    <a:pt x="83" y="64"/>
                    <a:pt x="83" y="68"/>
                  </a:cubicBezTo>
                  <a:cubicBezTo>
                    <a:pt x="23" y="68"/>
                    <a:pt x="23" y="68"/>
                    <a:pt x="23" y="68"/>
                  </a:cubicBezTo>
                  <a:cubicBezTo>
                    <a:pt x="10" y="68"/>
                    <a:pt x="0" y="78"/>
                    <a:pt x="0" y="90"/>
                  </a:cubicBezTo>
                  <a:cubicBezTo>
                    <a:pt x="0" y="136"/>
                    <a:pt x="0" y="136"/>
                    <a:pt x="0" y="136"/>
                  </a:cubicBezTo>
                  <a:cubicBezTo>
                    <a:pt x="0" y="148"/>
                    <a:pt x="10" y="159"/>
                    <a:pt x="23" y="159"/>
                  </a:cubicBezTo>
                  <a:cubicBezTo>
                    <a:pt x="255" y="159"/>
                    <a:pt x="255" y="159"/>
                    <a:pt x="255" y="159"/>
                  </a:cubicBezTo>
                  <a:cubicBezTo>
                    <a:pt x="268" y="159"/>
                    <a:pt x="278" y="148"/>
                    <a:pt x="278" y="136"/>
                  </a:cubicBezTo>
                  <a:cubicBezTo>
                    <a:pt x="278" y="90"/>
                    <a:pt x="278" y="90"/>
                    <a:pt x="278" y="90"/>
                  </a:cubicBezTo>
                  <a:cubicBezTo>
                    <a:pt x="278" y="78"/>
                    <a:pt x="268" y="68"/>
                    <a:pt x="255" y="68"/>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7" name="Freeform 37">
              <a:extLst>
                <a:ext uri="{FF2B5EF4-FFF2-40B4-BE49-F238E27FC236}">
                  <a16:creationId xmlns:a16="http://schemas.microsoft.com/office/drawing/2014/main" id="{9CD1B6A5-2E03-464F-BE6F-259654FC456C}"/>
                </a:ext>
              </a:extLst>
            </p:cNvPr>
            <p:cNvSpPr>
              <a:spLocks/>
            </p:cNvSpPr>
            <p:nvPr/>
          </p:nvSpPr>
          <p:spPr bwMode="auto">
            <a:xfrm>
              <a:off x="7426325" y="3536951"/>
              <a:ext cx="754063" cy="77788"/>
            </a:xfrm>
            <a:custGeom>
              <a:avLst/>
              <a:gdLst>
                <a:gd name="T0" fmla="*/ 264 w 272"/>
                <a:gd name="T1" fmla="*/ 28 h 28"/>
                <a:gd name="T2" fmla="*/ 8 w 272"/>
                <a:gd name="T3" fmla="*/ 28 h 28"/>
                <a:gd name="T4" fmla="*/ 0 w 272"/>
                <a:gd name="T5" fmla="*/ 20 h 28"/>
                <a:gd name="T6" fmla="*/ 0 w 272"/>
                <a:gd name="T7" fmla="*/ 7 h 28"/>
                <a:gd name="T8" fmla="*/ 8 w 272"/>
                <a:gd name="T9" fmla="*/ 0 h 28"/>
                <a:gd name="T10" fmla="*/ 264 w 272"/>
                <a:gd name="T11" fmla="*/ 0 h 28"/>
                <a:gd name="T12" fmla="*/ 272 w 272"/>
                <a:gd name="T13" fmla="*/ 7 h 28"/>
                <a:gd name="T14" fmla="*/ 272 w 272"/>
                <a:gd name="T15" fmla="*/ 20 h 28"/>
                <a:gd name="T16" fmla="*/ 264 w 27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8">
                  <a:moveTo>
                    <a:pt x="264" y="28"/>
                  </a:moveTo>
                  <a:cubicBezTo>
                    <a:pt x="8" y="28"/>
                    <a:pt x="8" y="28"/>
                    <a:pt x="8" y="28"/>
                  </a:cubicBezTo>
                  <a:cubicBezTo>
                    <a:pt x="3" y="28"/>
                    <a:pt x="0" y="24"/>
                    <a:pt x="0" y="20"/>
                  </a:cubicBezTo>
                  <a:cubicBezTo>
                    <a:pt x="0" y="7"/>
                    <a:pt x="0" y="7"/>
                    <a:pt x="0" y="7"/>
                  </a:cubicBezTo>
                  <a:cubicBezTo>
                    <a:pt x="0" y="3"/>
                    <a:pt x="3" y="0"/>
                    <a:pt x="8" y="0"/>
                  </a:cubicBezTo>
                  <a:cubicBezTo>
                    <a:pt x="264" y="0"/>
                    <a:pt x="264" y="0"/>
                    <a:pt x="264" y="0"/>
                  </a:cubicBezTo>
                  <a:cubicBezTo>
                    <a:pt x="269" y="0"/>
                    <a:pt x="272" y="3"/>
                    <a:pt x="272" y="7"/>
                  </a:cubicBezTo>
                  <a:cubicBezTo>
                    <a:pt x="272" y="20"/>
                    <a:pt x="272" y="20"/>
                    <a:pt x="272" y="20"/>
                  </a:cubicBezTo>
                  <a:cubicBezTo>
                    <a:pt x="272" y="24"/>
                    <a:pt x="269" y="28"/>
                    <a:pt x="264" y="28"/>
                  </a:cubicBezTo>
                  <a:close/>
                </a:path>
              </a:pathLst>
            </a:custGeom>
            <a:solidFill>
              <a:srgbClr val="AAA4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8" name="Freeform 38">
              <a:extLst>
                <a:ext uri="{FF2B5EF4-FFF2-40B4-BE49-F238E27FC236}">
                  <a16:creationId xmlns:a16="http://schemas.microsoft.com/office/drawing/2014/main" id="{D421AC30-CB03-41D1-B8DE-0C78BBCBEC68}"/>
                </a:ext>
              </a:extLst>
            </p:cNvPr>
            <p:cNvSpPr>
              <a:spLocks/>
            </p:cNvSpPr>
            <p:nvPr/>
          </p:nvSpPr>
          <p:spPr bwMode="auto">
            <a:xfrm>
              <a:off x="7426325" y="3190876"/>
              <a:ext cx="771525" cy="439738"/>
            </a:xfrm>
            <a:custGeom>
              <a:avLst/>
              <a:gdLst>
                <a:gd name="T0" fmla="*/ 255 w 278"/>
                <a:gd name="T1" fmla="*/ 68 h 159"/>
                <a:gd name="T2" fmla="*/ 194 w 278"/>
                <a:gd name="T3" fmla="*/ 68 h 159"/>
                <a:gd name="T4" fmla="*/ 196 w 278"/>
                <a:gd name="T5" fmla="*/ 57 h 159"/>
                <a:gd name="T6" fmla="*/ 139 w 278"/>
                <a:gd name="T7" fmla="*/ 0 h 159"/>
                <a:gd name="T8" fmla="*/ 82 w 278"/>
                <a:gd name="T9" fmla="*/ 57 h 159"/>
                <a:gd name="T10" fmla="*/ 83 w 278"/>
                <a:gd name="T11" fmla="*/ 68 h 159"/>
                <a:gd name="T12" fmla="*/ 23 w 278"/>
                <a:gd name="T13" fmla="*/ 68 h 159"/>
                <a:gd name="T14" fmla="*/ 0 w 278"/>
                <a:gd name="T15" fmla="*/ 90 h 159"/>
                <a:gd name="T16" fmla="*/ 0 w 278"/>
                <a:gd name="T17" fmla="*/ 136 h 159"/>
                <a:gd name="T18" fmla="*/ 23 w 278"/>
                <a:gd name="T19" fmla="*/ 159 h 159"/>
                <a:gd name="T20" fmla="*/ 255 w 278"/>
                <a:gd name="T21" fmla="*/ 159 h 159"/>
                <a:gd name="T22" fmla="*/ 278 w 278"/>
                <a:gd name="T23" fmla="*/ 136 h 159"/>
                <a:gd name="T24" fmla="*/ 278 w 278"/>
                <a:gd name="T25" fmla="*/ 90 h 159"/>
                <a:gd name="T26" fmla="*/ 255 w 278"/>
                <a:gd name="T27" fmla="*/ 6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159">
                  <a:moveTo>
                    <a:pt x="255" y="68"/>
                  </a:moveTo>
                  <a:cubicBezTo>
                    <a:pt x="194" y="68"/>
                    <a:pt x="194" y="68"/>
                    <a:pt x="194" y="68"/>
                  </a:cubicBezTo>
                  <a:cubicBezTo>
                    <a:pt x="195" y="64"/>
                    <a:pt x="196" y="60"/>
                    <a:pt x="196" y="57"/>
                  </a:cubicBezTo>
                  <a:cubicBezTo>
                    <a:pt x="196" y="25"/>
                    <a:pt x="170" y="0"/>
                    <a:pt x="139" y="0"/>
                  </a:cubicBezTo>
                  <a:cubicBezTo>
                    <a:pt x="108" y="0"/>
                    <a:pt x="82" y="25"/>
                    <a:pt x="82" y="57"/>
                  </a:cubicBezTo>
                  <a:cubicBezTo>
                    <a:pt x="82" y="60"/>
                    <a:pt x="83" y="64"/>
                    <a:pt x="83" y="68"/>
                  </a:cubicBezTo>
                  <a:cubicBezTo>
                    <a:pt x="23" y="68"/>
                    <a:pt x="23" y="68"/>
                    <a:pt x="23" y="68"/>
                  </a:cubicBezTo>
                  <a:cubicBezTo>
                    <a:pt x="10" y="68"/>
                    <a:pt x="0" y="78"/>
                    <a:pt x="0" y="90"/>
                  </a:cubicBezTo>
                  <a:cubicBezTo>
                    <a:pt x="0" y="136"/>
                    <a:pt x="0" y="136"/>
                    <a:pt x="0" y="136"/>
                  </a:cubicBezTo>
                  <a:cubicBezTo>
                    <a:pt x="0" y="148"/>
                    <a:pt x="10" y="159"/>
                    <a:pt x="23" y="159"/>
                  </a:cubicBezTo>
                  <a:cubicBezTo>
                    <a:pt x="255" y="159"/>
                    <a:pt x="255" y="159"/>
                    <a:pt x="255" y="159"/>
                  </a:cubicBezTo>
                  <a:cubicBezTo>
                    <a:pt x="268" y="159"/>
                    <a:pt x="278" y="148"/>
                    <a:pt x="278" y="136"/>
                  </a:cubicBezTo>
                  <a:cubicBezTo>
                    <a:pt x="278" y="90"/>
                    <a:pt x="278" y="90"/>
                    <a:pt x="278" y="90"/>
                  </a:cubicBezTo>
                  <a:cubicBezTo>
                    <a:pt x="278" y="78"/>
                    <a:pt x="268" y="68"/>
                    <a:pt x="255" y="68"/>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69" name="Oval 39">
              <a:extLst>
                <a:ext uri="{FF2B5EF4-FFF2-40B4-BE49-F238E27FC236}">
                  <a16:creationId xmlns:a16="http://schemas.microsoft.com/office/drawing/2014/main" id="{7910AAFC-7A61-4D58-8951-4761123FAAD4}"/>
                </a:ext>
              </a:extLst>
            </p:cNvPr>
            <p:cNvSpPr>
              <a:spLocks noChangeArrowheads="1"/>
            </p:cNvSpPr>
            <p:nvPr/>
          </p:nvSpPr>
          <p:spPr bwMode="auto">
            <a:xfrm>
              <a:off x="7740650" y="3348038"/>
              <a:ext cx="141288" cy="107950"/>
            </a:xfrm>
            <a:prstGeom prst="ellipse">
              <a:avLst/>
            </a:prstGeom>
            <a:solidFill>
              <a:srgbClr val="E3E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0" name="Oval 40">
              <a:extLst>
                <a:ext uri="{FF2B5EF4-FFF2-40B4-BE49-F238E27FC236}">
                  <a16:creationId xmlns:a16="http://schemas.microsoft.com/office/drawing/2014/main" id="{0A63A366-7424-4ED9-A5B3-E0FBEE8AAC40}"/>
                </a:ext>
              </a:extLst>
            </p:cNvPr>
            <p:cNvSpPr>
              <a:spLocks noChangeArrowheads="1"/>
            </p:cNvSpPr>
            <p:nvPr/>
          </p:nvSpPr>
          <p:spPr bwMode="auto">
            <a:xfrm>
              <a:off x="7740650" y="3348038"/>
              <a:ext cx="141288" cy="107950"/>
            </a:xfrm>
            <a:prstGeom prst="ellipse">
              <a:avLst/>
            </a:pr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1" name="Freeform 41">
              <a:extLst>
                <a:ext uri="{FF2B5EF4-FFF2-40B4-BE49-F238E27FC236}">
                  <a16:creationId xmlns:a16="http://schemas.microsoft.com/office/drawing/2014/main" id="{FDE83E45-2D6C-46D7-A4BC-B3F3C9325822}"/>
                </a:ext>
              </a:extLst>
            </p:cNvPr>
            <p:cNvSpPr>
              <a:spLocks/>
            </p:cNvSpPr>
            <p:nvPr/>
          </p:nvSpPr>
          <p:spPr bwMode="auto">
            <a:xfrm>
              <a:off x="8164513" y="4625976"/>
              <a:ext cx="41275" cy="96838"/>
            </a:xfrm>
            <a:custGeom>
              <a:avLst/>
              <a:gdLst>
                <a:gd name="T0" fmla="*/ 7 w 15"/>
                <a:gd name="T1" fmla="*/ 34 h 35"/>
                <a:gd name="T2" fmla="*/ 6 w 15"/>
                <a:gd name="T3" fmla="*/ 32 h 35"/>
                <a:gd name="T4" fmla="*/ 6 w 15"/>
                <a:gd name="T5" fmla="*/ 31 h 35"/>
                <a:gd name="T6" fmla="*/ 5 w 15"/>
                <a:gd name="T7" fmla="*/ 31 h 35"/>
                <a:gd name="T8" fmla="*/ 3 w 15"/>
                <a:gd name="T9" fmla="*/ 30 h 35"/>
                <a:gd name="T10" fmla="*/ 2 w 15"/>
                <a:gd name="T11" fmla="*/ 28 h 35"/>
                <a:gd name="T12" fmla="*/ 1 w 15"/>
                <a:gd name="T13" fmla="*/ 27 h 35"/>
                <a:gd name="T14" fmla="*/ 0 w 15"/>
                <a:gd name="T15" fmla="*/ 25 h 35"/>
                <a:gd name="T16" fmla="*/ 1 w 15"/>
                <a:gd name="T17" fmla="*/ 20 h 35"/>
                <a:gd name="T18" fmla="*/ 0 w 15"/>
                <a:gd name="T19" fmla="*/ 19 h 35"/>
                <a:gd name="T20" fmla="*/ 3 w 15"/>
                <a:gd name="T21" fmla="*/ 11 h 35"/>
                <a:gd name="T22" fmla="*/ 3 w 15"/>
                <a:gd name="T23" fmla="*/ 8 h 35"/>
                <a:gd name="T24" fmla="*/ 4 w 15"/>
                <a:gd name="T25" fmla="*/ 7 h 35"/>
                <a:gd name="T26" fmla="*/ 5 w 15"/>
                <a:gd name="T27" fmla="*/ 5 h 35"/>
                <a:gd name="T28" fmla="*/ 7 w 15"/>
                <a:gd name="T29" fmla="*/ 2 h 35"/>
                <a:gd name="T30" fmla="*/ 10 w 15"/>
                <a:gd name="T31" fmla="*/ 1 h 35"/>
                <a:gd name="T32" fmla="*/ 12 w 15"/>
                <a:gd name="T33" fmla="*/ 0 h 35"/>
                <a:gd name="T34" fmla="*/ 14 w 15"/>
                <a:gd name="T35" fmla="*/ 2 h 35"/>
                <a:gd name="T36" fmla="*/ 14 w 15"/>
                <a:gd name="T37" fmla="*/ 19 h 35"/>
                <a:gd name="T38" fmla="*/ 11 w 15"/>
                <a:gd name="T39" fmla="*/ 27 h 35"/>
                <a:gd name="T40" fmla="*/ 11 w 15"/>
                <a:gd name="T41" fmla="*/ 32 h 35"/>
                <a:gd name="T42" fmla="*/ 9 w 15"/>
                <a:gd name="T43" fmla="*/ 34 h 35"/>
                <a:gd name="T44" fmla="*/ 7 w 15"/>
                <a:gd name="T4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5">
                  <a:moveTo>
                    <a:pt x="7" y="34"/>
                  </a:moveTo>
                  <a:cubicBezTo>
                    <a:pt x="6" y="34"/>
                    <a:pt x="7" y="32"/>
                    <a:pt x="6" y="32"/>
                  </a:cubicBezTo>
                  <a:cubicBezTo>
                    <a:pt x="6" y="31"/>
                    <a:pt x="6" y="31"/>
                    <a:pt x="6" y="31"/>
                  </a:cubicBezTo>
                  <a:cubicBezTo>
                    <a:pt x="5" y="31"/>
                    <a:pt x="5" y="31"/>
                    <a:pt x="5" y="31"/>
                  </a:cubicBezTo>
                  <a:cubicBezTo>
                    <a:pt x="5" y="30"/>
                    <a:pt x="4" y="30"/>
                    <a:pt x="3" y="30"/>
                  </a:cubicBezTo>
                  <a:cubicBezTo>
                    <a:pt x="3" y="29"/>
                    <a:pt x="3" y="29"/>
                    <a:pt x="2" y="28"/>
                  </a:cubicBezTo>
                  <a:cubicBezTo>
                    <a:pt x="2" y="28"/>
                    <a:pt x="2" y="27"/>
                    <a:pt x="1" y="27"/>
                  </a:cubicBezTo>
                  <a:cubicBezTo>
                    <a:pt x="0" y="25"/>
                    <a:pt x="0" y="25"/>
                    <a:pt x="0" y="25"/>
                  </a:cubicBezTo>
                  <a:cubicBezTo>
                    <a:pt x="0" y="24"/>
                    <a:pt x="1" y="22"/>
                    <a:pt x="1" y="20"/>
                  </a:cubicBezTo>
                  <a:cubicBezTo>
                    <a:pt x="1" y="20"/>
                    <a:pt x="1" y="19"/>
                    <a:pt x="0" y="19"/>
                  </a:cubicBezTo>
                  <a:cubicBezTo>
                    <a:pt x="0" y="16"/>
                    <a:pt x="1" y="13"/>
                    <a:pt x="3" y="11"/>
                  </a:cubicBezTo>
                  <a:cubicBezTo>
                    <a:pt x="3" y="10"/>
                    <a:pt x="2" y="9"/>
                    <a:pt x="3" y="8"/>
                  </a:cubicBezTo>
                  <a:cubicBezTo>
                    <a:pt x="4" y="7"/>
                    <a:pt x="4" y="7"/>
                    <a:pt x="4" y="7"/>
                  </a:cubicBezTo>
                  <a:cubicBezTo>
                    <a:pt x="5" y="7"/>
                    <a:pt x="5" y="6"/>
                    <a:pt x="5" y="5"/>
                  </a:cubicBezTo>
                  <a:cubicBezTo>
                    <a:pt x="5" y="4"/>
                    <a:pt x="7" y="3"/>
                    <a:pt x="7" y="2"/>
                  </a:cubicBezTo>
                  <a:cubicBezTo>
                    <a:pt x="8" y="2"/>
                    <a:pt x="9" y="1"/>
                    <a:pt x="10" y="1"/>
                  </a:cubicBezTo>
                  <a:cubicBezTo>
                    <a:pt x="10" y="1"/>
                    <a:pt x="11" y="0"/>
                    <a:pt x="12" y="0"/>
                  </a:cubicBezTo>
                  <a:cubicBezTo>
                    <a:pt x="13" y="1"/>
                    <a:pt x="13" y="1"/>
                    <a:pt x="14" y="2"/>
                  </a:cubicBezTo>
                  <a:cubicBezTo>
                    <a:pt x="15" y="7"/>
                    <a:pt x="14" y="13"/>
                    <a:pt x="14" y="19"/>
                  </a:cubicBezTo>
                  <a:cubicBezTo>
                    <a:pt x="12" y="21"/>
                    <a:pt x="13" y="25"/>
                    <a:pt x="11" y="27"/>
                  </a:cubicBezTo>
                  <a:cubicBezTo>
                    <a:pt x="11" y="29"/>
                    <a:pt x="11" y="30"/>
                    <a:pt x="11" y="32"/>
                  </a:cubicBezTo>
                  <a:cubicBezTo>
                    <a:pt x="11" y="33"/>
                    <a:pt x="10" y="34"/>
                    <a:pt x="9" y="34"/>
                  </a:cubicBezTo>
                  <a:cubicBezTo>
                    <a:pt x="9" y="34"/>
                    <a:pt x="8" y="35"/>
                    <a:pt x="7" y="34"/>
                  </a:cubicBezTo>
                  <a:close/>
                </a:path>
              </a:pathLst>
            </a:custGeom>
            <a:solidFill>
              <a:srgbClr val="FFF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2" name="Freeform 42">
              <a:extLst>
                <a:ext uri="{FF2B5EF4-FFF2-40B4-BE49-F238E27FC236}">
                  <a16:creationId xmlns:a16="http://schemas.microsoft.com/office/drawing/2014/main" id="{56EB3556-1114-4D39-8B94-83870B71DF58}"/>
                </a:ext>
              </a:extLst>
            </p:cNvPr>
            <p:cNvSpPr>
              <a:spLocks/>
            </p:cNvSpPr>
            <p:nvPr/>
          </p:nvSpPr>
          <p:spPr bwMode="auto">
            <a:xfrm>
              <a:off x="7242175" y="3902076"/>
              <a:ext cx="1085850" cy="933450"/>
            </a:xfrm>
            <a:custGeom>
              <a:avLst/>
              <a:gdLst>
                <a:gd name="T0" fmla="*/ 240 w 392"/>
                <a:gd name="T1" fmla="*/ 325 h 337"/>
                <a:gd name="T2" fmla="*/ 248 w 392"/>
                <a:gd name="T3" fmla="*/ 312 h 337"/>
                <a:gd name="T4" fmla="*/ 227 w 392"/>
                <a:gd name="T5" fmla="*/ 306 h 337"/>
                <a:gd name="T6" fmla="*/ 206 w 392"/>
                <a:gd name="T7" fmla="*/ 297 h 337"/>
                <a:gd name="T8" fmla="*/ 179 w 392"/>
                <a:gd name="T9" fmla="*/ 310 h 337"/>
                <a:gd name="T10" fmla="*/ 165 w 392"/>
                <a:gd name="T11" fmla="*/ 300 h 337"/>
                <a:gd name="T12" fmla="*/ 156 w 392"/>
                <a:gd name="T13" fmla="*/ 281 h 337"/>
                <a:gd name="T14" fmla="*/ 159 w 392"/>
                <a:gd name="T15" fmla="*/ 257 h 337"/>
                <a:gd name="T16" fmla="*/ 140 w 392"/>
                <a:gd name="T17" fmla="*/ 240 h 337"/>
                <a:gd name="T18" fmla="*/ 121 w 392"/>
                <a:gd name="T19" fmla="*/ 248 h 337"/>
                <a:gd name="T20" fmla="*/ 101 w 392"/>
                <a:gd name="T21" fmla="*/ 237 h 337"/>
                <a:gd name="T22" fmla="*/ 82 w 392"/>
                <a:gd name="T23" fmla="*/ 233 h 337"/>
                <a:gd name="T24" fmla="*/ 55 w 392"/>
                <a:gd name="T25" fmla="*/ 223 h 337"/>
                <a:gd name="T26" fmla="*/ 43 w 392"/>
                <a:gd name="T27" fmla="*/ 210 h 337"/>
                <a:gd name="T28" fmla="*/ 15 w 392"/>
                <a:gd name="T29" fmla="*/ 184 h 337"/>
                <a:gd name="T30" fmla="*/ 19 w 392"/>
                <a:gd name="T31" fmla="*/ 146 h 337"/>
                <a:gd name="T32" fmla="*/ 1 w 392"/>
                <a:gd name="T33" fmla="*/ 121 h 337"/>
                <a:gd name="T34" fmla="*/ 0 w 392"/>
                <a:gd name="T35" fmla="*/ 104 h 337"/>
                <a:gd name="T36" fmla="*/ 19 w 392"/>
                <a:gd name="T37" fmla="*/ 91 h 337"/>
                <a:gd name="T38" fmla="*/ 51 w 392"/>
                <a:gd name="T39" fmla="*/ 87 h 337"/>
                <a:gd name="T40" fmla="*/ 69 w 392"/>
                <a:gd name="T41" fmla="*/ 60 h 337"/>
                <a:gd name="T42" fmla="*/ 83 w 392"/>
                <a:gd name="T43" fmla="*/ 44 h 337"/>
                <a:gd name="T44" fmla="*/ 103 w 392"/>
                <a:gd name="T45" fmla="*/ 38 h 337"/>
                <a:gd name="T46" fmla="*/ 125 w 392"/>
                <a:gd name="T47" fmla="*/ 47 h 337"/>
                <a:gd name="T48" fmla="*/ 135 w 392"/>
                <a:gd name="T49" fmla="*/ 76 h 337"/>
                <a:gd name="T50" fmla="*/ 156 w 392"/>
                <a:gd name="T51" fmla="*/ 94 h 337"/>
                <a:gd name="T52" fmla="*/ 187 w 392"/>
                <a:gd name="T53" fmla="*/ 107 h 337"/>
                <a:gd name="T54" fmla="*/ 218 w 392"/>
                <a:gd name="T55" fmla="*/ 114 h 337"/>
                <a:gd name="T56" fmla="*/ 252 w 392"/>
                <a:gd name="T57" fmla="*/ 103 h 337"/>
                <a:gd name="T58" fmla="*/ 257 w 392"/>
                <a:gd name="T59" fmla="*/ 85 h 337"/>
                <a:gd name="T60" fmla="*/ 283 w 392"/>
                <a:gd name="T61" fmla="*/ 72 h 337"/>
                <a:gd name="T62" fmla="*/ 301 w 392"/>
                <a:gd name="T63" fmla="*/ 62 h 337"/>
                <a:gd name="T64" fmla="*/ 286 w 392"/>
                <a:gd name="T65" fmla="*/ 58 h 337"/>
                <a:gd name="T66" fmla="*/ 279 w 392"/>
                <a:gd name="T67" fmla="*/ 45 h 337"/>
                <a:gd name="T68" fmla="*/ 299 w 392"/>
                <a:gd name="T69" fmla="*/ 23 h 337"/>
                <a:gd name="T70" fmla="*/ 298 w 392"/>
                <a:gd name="T71" fmla="*/ 8 h 337"/>
                <a:gd name="T72" fmla="*/ 313 w 392"/>
                <a:gd name="T73" fmla="*/ 1 h 337"/>
                <a:gd name="T74" fmla="*/ 336 w 392"/>
                <a:gd name="T75" fmla="*/ 10 h 337"/>
                <a:gd name="T76" fmla="*/ 348 w 392"/>
                <a:gd name="T77" fmla="*/ 29 h 337"/>
                <a:gd name="T78" fmla="*/ 371 w 392"/>
                <a:gd name="T79" fmla="*/ 42 h 337"/>
                <a:gd name="T80" fmla="*/ 392 w 392"/>
                <a:gd name="T81" fmla="*/ 30 h 337"/>
                <a:gd name="T82" fmla="*/ 380 w 392"/>
                <a:gd name="T83" fmla="*/ 67 h 337"/>
                <a:gd name="T84" fmla="*/ 376 w 392"/>
                <a:gd name="T85" fmla="*/ 95 h 337"/>
                <a:gd name="T86" fmla="*/ 355 w 392"/>
                <a:gd name="T87" fmla="*/ 108 h 337"/>
                <a:gd name="T88" fmla="*/ 345 w 392"/>
                <a:gd name="T89" fmla="*/ 125 h 337"/>
                <a:gd name="T90" fmla="*/ 329 w 392"/>
                <a:gd name="T91" fmla="*/ 139 h 337"/>
                <a:gd name="T92" fmla="*/ 326 w 392"/>
                <a:gd name="T93" fmla="*/ 120 h 337"/>
                <a:gd name="T94" fmla="*/ 307 w 392"/>
                <a:gd name="T95" fmla="*/ 140 h 337"/>
                <a:gd name="T96" fmla="*/ 310 w 392"/>
                <a:gd name="T97" fmla="*/ 154 h 337"/>
                <a:gd name="T98" fmla="*/ 333 w 392"/>
                <a:gd name="T99" fmla="*/ 151 h 337"/>
                <a:gd name="T100" fmla="*/ 325 w 392"/>
                <a:gd name="T101" fmla="*/ 164 h 337"/>
                <a:gd name="T102" fmla="*/ 326 w 392"/>
                <a:gd name="T103" fmla="*/ 183 h 337"/>
                <a:gd name="T104" fmla="*/ 340 w 392"/>
                <a:gd name="T105" fmla="*/ 210 h 337"/>
                <a:gd name="T106" fmla="*/ 341 w 392"/>
                <a:gd name="T107" fmla="*/ 229 h 337"/>
                <a:gd name="T108" fmla="*/ 330 w 392"/>
                <a:gd name="T109" fmla="*/ 255 h 337"/>
                <a:gd name="T110" fmla="*/ 323 w 392"/>
                <a:gd name="T111" fmla="*/ 273 h 337"/>
                <a:gd name="T112" fmla="*/ 312 w 392"/>
                <a:gd name="T113" fmla="*/ 285 h 337"/>
                <a:gd name="T114" fmla="*/ 292 w 392"/>
                <a:gd name="T115" fmla="*/ 296 h 337"/>
                <a:gd name="T116" fmla="*/ 278 w 392"/>
                <a:gd name="T117" fmla="*/ 299 h 337"/>
                <a:gd name="T118" fmla="*/ 258 w 392"/>
                <a:gd name="T119" fmla="*/ 310 h 337"/>
                <a:gd name="T120" fmla="*/ 262 w 392"/>
                <a:gd name="T121" fmla="*/ 321 h 337"/>
                <a:gd name="T122" fmla="*/ 246 w 392"/>
                <a:gd name="T123"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2" h="337">
                  <a:moveTo>
                    <a:pt x="246" y="337"/>
                  </a:moveTo>
                  <a:cubicBezTo>
                    <a:pt x="246" y="336"/>
                    <a:pt x="245" y="336"/>
                    <a:pt x="244" y="336"/>
                  </a:cubicBezTo>
                  <a:cubicBezTo>
                    <a:pt x="244" y="335"/>
                    <a:pt x="244" y="335"/>
                    <a:pt x="244" y="335"/>
                  </a:cubicBezTo>
                  <a:cubicBezTo>
                    <a:pt x="243" y="335"/>
                    <a:pt x="242" y="335"/>
                    <a:pt x="241" y="334"/>
                  </a:cubicBezTo>
                  <a:cubicBezTo>
                    <a:pt x="241" y="334"/>
                    <a:pt x="241" y="334"/>
                    <a:pt x="241" y="334"/>
                  </a:cubicBezTo>
                  <a:cubicBezTo>
                    <a:pt x="240" y="333"/>
                    <a:pt x="241" y="332"/>
                    <a:pt x="240" y="331"/>
                  </a:cubicBezTo>
                  <a:cubicBezTo>
                    <a:pt x="239" y="331"/>
                    <a:pt x="239" y="331"/>
                    <a:pt x="239" y="331"/>
                  </a:cubicBezTo>
                  <a:cubicBezTo>
                    <a:pt x="239" y="330"/>
                    <a:pt x="239" y="329"/>
                    <a:pt x="239" y="327"/>
                  </a:cubicBezTo>
                  <a:cubicBezTo>
                    <a:pt x="239" y="326"/>
                    <a:pt x="240" y="326"/>
                    <a:pt x="240" y="325"/>
                  </a:cubicBezTo>
                  <a:cubicBezTo>
                    <a:pt x="242" y="323"/>
                    <a:pt x="244" y="322"/>
                    <a:pt x="246" y="320"/>
                  </a:cubicBezTo>
                  <a:cubicBezTo>
                    <a:pt x="248" y="320"/>
                    <a:pt x="248" y="320"/>
                    <a:pt x="250" y="319"/>
                  </a:cubicBezTo>
                  <a:cubicBezTo>
                    <a:pt x="251" y="319"/>
                    <a:pt x="251" y="320"/>
                    <a:pt x="252" y="320"/>
                  </a:cubicBezTo>
                  <a:cubicBezTo>
                    <a:pt x="253" y="320"/>
                    <a:pt x="253" y="320"/>
                    <a:pt x="253" y="320"/>
                  </a:cubicBezTo>
                  <a:cubicBezTo>
                    <a:pt x="254" y="319"/>
                    <a:pt x="254" y="319"/>
                    <a:pt x="254" y="319"/>
                  </a:cubicBezTo>
                  <a:cubicBezTo>
                    <a:pt x="253" y="318"/>
                    <a:pt x="253" y="318"/>
                    <a:pt x="253" y="318"/>
                  </a:cubicBezTo>
                  <a:cubicBezTo>
                    <a:pt x="253" y="318"/>
                    <a:pt x="252" y="318"/>
                    <a:pt x="251" y="317"/>
                  </a:cubicBezTo>
                  <a:cubicBezTo>
                    <a:pt x="250" y="317"/>
                    <a:pt x="249" y="316"/>
                    <a:pt x="249" y="316"/>
                  </a:cubicBezTo>
                  <a:cubicBezTo>
                    <a:pt x="249" y="314"/>
                    <a:pt x="248" y="313"/>
                    <a:pt x="248" y="312"/>
                  </a:cubicBezTo>
                  <a:cubicBezTo>
                    <a:pt x="247" y="311"/>
                    <a:pt x="247" y="311"/>
                    <a:pt x="247" y="311"/>
                  </a:cubicBezTo>
                  <a:cubicBezTo>
                    <a:pt x="247" y="310"/>
                    <a:pt x="247" y="309"/>
                    <a:pt x="247" y="309"/>
                  </a:cubicBezTo>
                  <a:cubicBezTo>
                    <a:pt x="247" y="308"/>
                    <a:pt x="247" y="308"/>
                    <a:pt x="247" y="308"/>
                  </a:cubicBezTo>
                  <a:cubicBezTo>
                    <a:pt x="246" y="308"/>
                    <a:pt x="245" y="308"/>
                    <a:pt x="244" y="308"/>
                  </a:cubicBezTo>
                  <a:cubicBezTo>
                    <a:pt x="243" y="307"/>
                    <a:pt x="242" y="307"/>
                    <a:pt x="242" y="306"/>
                  </a:cubicBezTo>
                  <a:cubicBezTo>
                    <a:pt x="241" y="306"/>
                    <a:pt x="239" y="306"/>
                    <a:pt x="238" y="306"/>
                  </a:cubicBezTo>
                  <a:cubicBezTo>
                    <a:pt x="236" y="306"/>
                    <a:pt x="237" y="307"/>
                    <a:pt x="235" y="307"/>
                  </a:cubicBezTo>
                  <a:cubicBezTo>
                    <a:pt x="234" y="308"/>
                    <a:pt x="233" y="308"/>
                    <a:pt x="232" y="308"/>
                  </a:cubicBezTo>
                  <a:cubicBezTo>
                    <a:pt x="230" y="307"/>
                    <a:pt x="229" y="306"/>
                    <a:pt x="227" y="306"/>
                  </a:cubicBezTo>
                  <a:cubicBezTo>
                    <a:pt x="227" y="306"/>
                    <a:pt x="225" y="306"/>
                    <a:pt x="224" y="305"/>
                  </a:cubicBezTo>
                  <a:cubicBezTo>
                    <a:pt x="223" y="304"/>
                    <a:pt x="222" y="303"/>
                    <a:pt x="221" y="302"/>
                  </a:cubicBezTo>
                  <a:cubicBezTo>
                    <a:pt x="221" y="301"/>
                    <a:pt x="221" y="301"/>
                    <a:pt x="220" y="300"/>
                  </a:cubicBezTo>
                  <a:cubicBezTo>
                    <a:pt x="220" y="298"/>
                    <a:pt x="221" y="297"/>
                    <a:pt x="220" y="295"/>
                  </a:cubicBezTo>
                  <a:cubicBezTo>
                    <a:pt x="220" y="294"/>
                    <a:pt x="220" y="294"/>
                    <a:pt x="220" y="294"/>
                  </a:cubicBezTo>
                  <a:cubicBezTo>
                    <a:pt x="219" y="294"/>
                    <a:pt x="218" y="295"/>
                    <a:pt x="217" y="295"/>
                  </a:cubicBezTo>
                  <a:cubicBezTo>
                    <a:pt x="215" y="294"/>
                    <a:pt x="213" y="293"/>
                    <a:pt x="211" y="291"/>
                  </a:cubicBezTo>
                  <a:cubicBezTo>
                    <a:pt x="210" y="292"/>
                    <a:pt x="209" y="293"/>
                    <a:pt x="208" y="294"/>
                  </a:cubicBezTo>
                  <a:cubicBezTo>
                    <a:pt x="208" y="295"/>
                    <a:pt x="206" y="295"/>
                    <a:pt x="206" y="297"/>
                  </a:cubicBezTo>
                  <a:cubicBezTo>
                    <a:pt x="205" y="298"/>
                    <a:pt x="203" y="297"/>
                    <a:pt x="201" y="297"/>
                  </a:cubicBezTo>
                  <a:cubicBezTo>
                    <a:pt x="201" y="297"/>
                    <a:pt x="201" y="298"/>
                    <a:pt x="199" y="298"/>
                  </a:cubicBezTo>
                  <a:cubicBezTo>
                    <a:pt x="197" y="297"/>
                    <a:pt x="193" y="298"/>
                    <a:pt x="190" y="297"/>
                  </a:cubicBezTo>
                  <a:cubicBezTo>
                    <a:pt x="190" y="297"/>
                    <a:pt x="189" y="297"/>
                    <a:pt x="188" y="298"/>
                  </a:cubicBezTo>
                  <a:cubicBezTo>
                    <a:pt x="188" y="299"/>
                    <a:pt x="188" y="299"/>
                    <a:pt x="188" y="299"/>
                  </a:cubicBezTo>
                  <a:cubicBezTo>
                    <a:pt x="187" y="299"/>
                    <a:pt x="186" y="299"/>
                    <a:pt x="185" y="299"/>
                  </a:cubicBezTo>
                  <a:cubicBezTo>
                    <a:pt x="184" y="299"/>
                    <a:pt x="183" y="299"/>
                    <a:pt x="182" y="299"/>
                  </a:cubicBezTo>
                  <a:cubicBezTo>
                    <a:pt x="182" y="302"/>
                    <a:pt x="184" y="306"/>
                    <a:pt x="182" y="309"/>
                  </a:cubicBezTo>
                  <a:cubicBezTo>
                    <a:pt x="181" y="309"/>
                    <a:pt x="180" y="310"/>
                    <a:pt x="179" y="310"/>
                  </a:cubicBezTo>
                  <a:cubicBezTo>
                    <a:pt x="179" y="310"/>
                    <a:pt x="178" y="310"/>
                    <a:pt x="177" y="309"/>
                  </a:cubicBezTo>
                  <a:cubicBezTo>
                    <a:pt x="176" y="309"/>
                    <a:pt x="177" y="308"/>
                    <a:pt x="175" y="307"/>
                  </a:cubicBezTo>
                  <a:cubicBezTo>
                    <a:pt x="175" y="306"/>
                    <a:pt x="175" y="305"/>
                    <a:pt x="174" y="304"/>
                  </a:cubicBezTo>
                  <a:cubicBezTo>
                    <a:pt x="174" y="304"/>
                    <a:pt x="174" y="304"/>
                    <a:pt x="174" y="304"/>
                  </a:cubicBezTo>
                  <a:cubicBezTo>
                    <a:pt x="173" y="304"/>
                    <a:pt x="173" y="305"/>
                    <a:pt x="172" y="306"/>
                  </a:cubicBezTo>
                  <a:cubicBezTo>
                    <a:pt x="171" y="306"/>
                    <a:pt x="170" y="306"/>
                    <a:pt x="169" y="305"/>
                  </a:cubicBezTo>
                  <a:cubicBezTo>
                    <a:pt x="168" y="305"/>
                    <a:pt x="168" y="304"/>
                    <a:pt x="167" y="303"/>
                  </a:cubicBezTo>
                  <a:cubicBezTo>
                    <a:pt x="167" y="303"/>
                    <a:pt x="167" y="302"/>
                    <a:pt x="166" y="302"/>
                  </a:cubicBezTo>
                  <a:cubicBezTo>
                    <a:pt x="166" y="301"/>
                    <a:pt x="165" y="301"/>
                    <a:pt x="165" y="300"/>
                  </a:cubicBezTo>
                  <a:cubicBezTo>
                    <a:pt x="164" y="300"/>
                    <a:pt x="164" y="299"/>
                    <a:pt x="163" y="299"/>
                  </a:cubicBezTo>
                  <a:cubicBezTo>
                    <a:pt x="163" y="299"/>
                    <a:pt x="162" y="299"/>
                    <a:pt x="161" y="298"/>
                  </a:cubicBezTo>
                  <a:cubicBezTo>
                    <a:pt x="161" y="298"/>
                    <a:pt x="161" y="297"/>
                    <a:pt x="160" y="296"/>
                  </a:cubicBezTo>
                  <a:cubicBezTo>
                    <a:pt x="160" y="295"/>
                    <a:pt x="161" y="294"/>
                    <a:pt x="161" y="292"/>
                  </a:cubicBezTo>
                  <a:cubicBezTo>
                    <a:pt x="162" y="292"/>
                    <a:pt x="161" y="291"/>
                    <a:pt x="161" y="290"/>
                  </a:cubicBezTo>
                  <a:cubicBezTo>
                    <a:pt x="161" y="289"/>
                    <a:pt x="160" y="289"/>
                    <a:pt x="159" y="289"/>
                  </a:cubicBezTo>
                  <a:cubicBezTo>
                    <a:pt x="159" y="288"/>
                    <a:pt x="158" y="287"/>
                    <a:pt x="157" y="286"/>
                  </a:cubicBezTo>
                  <a:cubicBezTo>
                    <a:pt x="157" y="284"/>
                    <a:pt x="157" y="283"/>
                    <a:pt x="157" y="282"/>
                  </a:cubicBezTo>
                  <a:cubicBezTo>
                    <a:pt x="156" y="281"/>
                    <a:pt x="156" y="281"/>
                    <a:pt x="156" y="281"/>
                  </a:cubicBezTo>
                  <a:cubicBezTo>
                    <a:pt x="155" y="280"/>
                    <a:pt x="152" y="281"/>
                    <a:pt x="150" y="280"/>
                  </a:cubicBezTo>
                  <a:cubicBezTo>
                    <a:pt x="149" y="280"/>
                    <a:pt x="149" y="280"/>
                    <a:pt x="149" y="280"/>
                  </a:cubicBezTo>
                  <a:cubicBezTo>
                    <a:pt x="148" y="277"/>
                    <a:pt x="148" y="274"/>
                    <a:pt x="149" y="271"/>
                  </a:cubicBezTo>
                  <a:cubicBezTo>
                    <a:pt x="149" y="270"/>
                    <a:pt x="150" y="270"/>
                    <a:pt x="150" y="269"/>
                  </a:cubicBezTo>
                  <a:cubicBezTo>
                    <a:pt x="150" y="268"/>
                    <a:pt x="150" y="268"/>
                    <a:pt x="150" y="268"/>
                  </a:cubicBezTo>
                  <a:cubicBezTo>
                    <a:pt x="151" y="267"/>
                    <a:pt x="152" y="265"/>
                    <a:pt x="154" y="264"/>
                  </a:cubicBezTo>
                  <a:cubicBezTo>
                    <a:pt x="155" y="264"/>
                    <a:pt x="155" y="262"/>
                    <a:pt x="157" y="262"/>
                  </a:cubicBezTo>
                  <a:cubicBezTo>
                    <a:pt x="157" y="261"/>
                    <a:pt x="157" y="260"/>
                    <a:pt x="157" y="259"/>
                  </a:cubicBezTo>
                  <a:cubicBezTo>
                    <a:pt x="158" y="258"/>
                    <a:pt x="158" y="258"/>
                    <a:pt x="159" y="257"/>
                  </a:cubicBezTo>
                  <a:cubicBezTo>
                    <a:pt x="158" y="255"/>
                    <a:pt x="159" y="254"/>
                    <a:pt x="159" y="253"/>
                  </a:cubicBezTo>
                  <a:cubicBezTo>
                    <a:pt x="160" y="251"/>
                    <a:pt x="159" y="250"/>
                    <a:pt x="159" y="249"/>
                  </a:cubicBezTo>
                  <a:cubicBezTo>
                    <a:pt x="158" y="248"/>
                    <a:pt x="158" y="248"/>
                    <a:pt x="158" y="248"/>
                  </a:cubicBezTo>
                  <a:cubicBezTo>
                    <a:pt x="157" y="247"/>
                    <a:pt x="157" y="247"/>
                    <a:pt x="157" y="247"/>
                  </a:cubicBezTo>
                  <a:cubicBezTo>
                    <a:pt x="156" y="245"/>
                    <a:pt x="155" y="243"/>
                    <a:pt x="154" y="240"/>
                  </a:cubicBezTo>
                  <a:cubicBezTo>
                    <a:pt x="153" y="240"/>
                    <a:pt x="153" y="240"/>
                    <a:pt x="152" y="240"/>
                  </a:cubicBezTo>
                  <a:cubicBezTo>
                    <a:pt x="152" y="241"/>
                    <a:pt x="151" y="242"/>
                    <a:pt x="150" y="243"/>
                  </a:cubicBezTo>
                  <a:cubicBezTo>
                    <a:pt x="149" y="244"/>
                    <a:pt x="147" y="244"/>
                    <a:pt x="145" y="244"/>
                  </a:cubicBezTo>
                  <a:cubicBezTo>
                    <a:pt x="143" y="243"/>
                    <a:pt x="142" y="241"/>
                    <a:pt x="140" y="240"/>
                  </a:cubicBezTo>
                  <a:cubicBezTo>
                    <a:pt x="137" y="240"/>
                    <a:pt x="137" y="240"/>
                    <a:pt x="137" y="240"/>
                  </a:cubicBezTo>
                  <a:cubicBezTo>
                    <a:pt x="136" y="241"/>
                    <a:pt x="136" y="241"/>
                    <a:pt x="136" y="241"/>
                  </a:cubicBezTo>
                  <a:cubicBezTo>
                    <a:pt x="135" y="241"/>
                    <a:pt x="135" y="241"/>
                    <a:pt x="133" y="242"/>
                  </a:cubicBezTo>
                  <a:cubicBezTo>
                    <a:pt x="133" y="242"/>
                    <a:pt x="133" y="242"/>
                    <a:pt x="133" y="242"/>
                  </a:cubicBezTo>
                  <a:cubicBezTo>
                    <a:pt x="131" y="242"/>
                    <a:pt x="131" y="242"/>
                    <a:pt x="131" y="242"/>
                  </a:cubicBezTo>
                  <a:cubicBezTo>
                    <a:pt x="131" y="243"/>
                    <a:pt x="130" y="244"/>
                    <a:pt x="128" y="244"/>
                  </a:cubicBezTo>
                  <a:cubicBezTo>
                    <a:pt x="127" y="246"/>
                    <a:pt x="125" y="245"/>
                    <a:pt x="123" y="246"/>
                  </a:cubicBezTo>
                  <a:cubicBezTo>
                    <a:pt x="123" y="247"/>
                    <a:pt x="123" y="247"/>
                    <a:pt x="123" y="247"/>
                  </a:cubicBezTo>
                  <a:cubicBezTo>
                    <a:pt x="122" y="247"/>
                    <a:pt x="122" y="248"/>
                    <a:pt x="121" y="248"/>
                  </a:cubicBezTo>
                  <a:cubicBezTo>
                    <a:pt x="120" y="248"/>
                    <a:pt x="120" y="248"/>
                    <a:pt x="120" y="248"/>
                  </a:cubicBezTo>
                  <a:cubicBezTo>
                    <a:pt x="119" y="248"/>
                    <a:pt x="119" y="249"/>
                    <a:pt x="118" y="249"/>
                  </a:cubicBezTo>
                  <a:cubicBezTo>
                    <a:pt x="115" y="250"/>
                    <a:pt x="113" y="250"/>
                    <a:pt x="110" y="249"/>
                  </a:cubicBezTo>
                  <a:cubicBezTo>
                    <a:pt x="109" y="247"/>
                    <a:pt x="109" y="247"/>
                    <a:pt x="109" y="247"/>
                  </a:cubicBezTo>
                  <a:cubicBezTo>
                    <a:pt x="109" y="246"/>
                    <a:pt x="109" y="245"/>
                    <a:pt x="109" y="244"/>
                  </a:cubicBezTo>
                  <a:cubicBezTo>
                    <a:pt x="108" y="243"/>
                    <a:pt x="107" y="242"/>
                    <a:pt x="105" y="241"/>
                  </a:cubicBezTo>
                  <a:cubicBezTo>
                    <a:pt x="105" y="240"/>
                    <a:pt x="104" y="240"/>
                    <a:pt x="103" y="239"/>
                  </a:cubicBezTo>
                  <a:cubicBezTo>
                    <a:pt x="103" y="238"/>
                    <a:pt x="103" y="238"/>
                    <a:pt x="103" y="238"/>
                  </a:cubicBezTo>
                  <a:cubicBezTo>
                    <a:pt x="101" y="237"/>
                    <a:pt x="101" y="237"/>
                    <a:pt x="101" y="237"/>
                  </a:cubicBezTo>
                  <a:cubicBezTo>
                    <a:pt x="101" y="236"/>
                    <a:pt x="101" y="236"/>
                    <a:pt x="101" y="236"/>
                  </a:cubicBezTo>
                  <a:cubicBezTo>
                    <a:pt x="100" y="235"/>
                    <a:pt x="98" y="235"/>
                    <a:pt x="96" y="235"/>
                  </a:cubicBezTo>
                  <a:cubicBezTo>
                    <a:pt x="95" y="234"/>
                    <a:pt x="95" y="234"/>
                    <a:pt x="95" y="234"/>
                  </a:cubicBezTo>
                  <a:cubicBezTo>
                    <a:pt x="92" y="234"/>
                    <a:pt x="92" y="234"/>
                    <a:pt x="92" y="234"/>
                  </a:cubicBezTo>
                  <a:cubicBezTo>
                    <a:pt x="91" y="234"/>
                    <a:pt x="89" y="235"/>
                    <a:pt x="89" y="236"/>
                  </a:cubicBezTo>
                  <a:cubicBezTo>
                    <a:pt x="89" y="237"/>
                    <a:pt x="88" y="238"/>
                    <a:pt x="88" y="239"/>
                  </a:cubicBezTo>
                  <a:cubicBezTo>
                    <a:pt x="88" y="240"/>
                    <a:pt x="87" y="240"/>
                    <a:pt x="86" y="240"/>
                  </a:cubicBezTo>
                  <a:cubicBezTo>
                    <a:pt x="85" y="240"/>
                    <a:pt x="84" y="240"/>
                    <a:pt x="84" y="239"/>
                  </a:cubicBezTo>
                  <a:cubicBezTo>
                    <a:pt x="82" y="238"/>
                    <a:pt x="84" y="234"/>
                    <a:pt x="82" y="233"/>
                  </a:cubicBezTo>
                  <a:cubicBezTo>
                    <a:pt x="81" y="233"/>
                    <a:pt x="80" y="234"/>
                    <a:pt x="79" y="233"/>
                  </a:cubicBezTo>
                  <a:cubicBezTo>
                    <a:pt x="78" y="233"/>
                    <a:pt x="78" y="232"/>
                    <a:pt x="77" y="232"/>
                  </a:cubicBezTo>
                  <a:cubicBezTo>
                    <a:pt x="74" y="232"/>
                    <a:pt x="74" y="232"/>
                    <a:pt x="74" y="232"/>
                  </a:cubicBezTo>
                  <a:cubicBezTo>
                    <a:pt x="72" y="230"/>
                    <a:pt x="72" y="230"/>
                    <a:pt x="72" y="230"/>
                  </a:cubicBezTo>
                  <a:cubicBezTo>
                    <a:pt x="70" y="230"/>
                    <a:pt x="68" y="229"/>
                    <a:pt x="66" y="228"/>
                  </a:cubicBezTo>
                  <a:cubicBezTo>
                    <a:pt x="65" y="228"/>
                    <a:pt x="65" y="228"/>
                    <a:pt x="64" y="227"/>
                  </a:cubicBezTo>
                  <a:cubicBezTo>
                    <a:pt x="63" y="227"/>
                    <a:pt x="61" y="227"/>
                    <a:pt x="60" y="227"/>
                  </a:cubicBezTo>
                  <a:cubicBezTo>
                    <a:pt x="59" y="226"/>
                    <a:pt x="59" y="225"/>
                    <a:pt x="59" y="224"/>
                  </a:cubicBezTo>
                  <a:cubicBezTo>
                    <a:pt x="57" y="224"/>
                    <a:pt x="57" y="223"/>
                    <a:pt x="55" y="223"/>
                  </a:cubicBezTo>
                  <a:cubicBezTo>
                    <a:pt x="55" y="222"/>
                    <a:pt x="55" y="222"/>
                    <a:pt x="54" y="221"/>
                  </a:cubicBezTo>
                  <a:cubicBezTo>
                    <a:pt x="54" y="221"/>
                    <a:pt x="54" y="220"/>
                    <a:pt x="54" y="220"/>
                  </a:cubicBezTo>
                  <a:cubicBezTo>
                    <a:pt x="53" y="219"/>
                    <a:pt x="52" y="219"/>
                    <a:pt x="51" y="218"/>
                  </a:cubicBezTo>
                  <a:cubicBezTo>
                    <a:pt x="51" y="217"/>
                    <a:pt x="51" y="217"/>
                    <a:pt x="51" y="217"/>
                  </a:cubicBezTo>
                  <a:cubicBezTo>
                    <a:pt x="49" y="217"/>
                    <a:pt x="49" y="217"/>
                    <a:pt x="49" y="217"/>
                  </a:cubicBezTo>
                  <a:cubicBezTo>
                    <a:pt x="49" y="216"/>
                    <a:pt x="49" y="215"/>
                    <a:pt x="49" y="213"/>
                  </a:cubicBezTo>
                  <a:cubicBezTo>
                    <a:pt x="48" y="212"/>
                    <a:pt x="48" y="212"/>
                    <a:pt x="48" y="212"/>
                  </a:cubicBezTo>
                  <a:cubicBezTo>
                    <a:pt x="47" y="212"/>
                    <a:pt x="47" y="212"/>
                    <a:pt x="47" y="212"/>
                  </a:cubicBezTo>
                  <a:cubicBezTo>
                    <a:pt x="46" y="211"/>
                    <a:pt x="44" y="211"/>
                    <a:pt x="43" y="210"/>
                  </a:cubicBezTo>
                  <a:cubicBezTo>
                    <a:pt x="41" y="206"/>
                    <a:pt x="38" y="202"/>
                    <a:pt x="34" y="198"/>
                  </a:cubicBezTo>
                  <a:cubicBezTo>
                    <a:pt x="34" y="198"/>
                    <a:pt x="33" y="198"/>
                    <a:pt x="32" y="199"/>
                  </a:cubicBezTo>
                  <a:cubicBezTo>
                    <a:pt x="31" y="199"/>
                    <a:pt x="31" y="200"/>
                    <a:pt x="30" y="201"/>
                  </a:cubicBezTo>
                  <a:cubicBezTo>
                    <a:pt x="29" y="200"/>
                    <a:pt x="28" y="200"/>
                    <a:pt x="28" y="199"/>
                  </a:cubicBezTo>
                  <a:cubicBezTo>
                    <a:pt x="27" y="198"/>
                    <a:pt x="25" y="196"/>
                    <a:pt x="24" y="194"/>
                  </a:cubicBezTo>
                  <a:cubicBezTo>
                    <a:pt x="23" y="193"/>
                    <a:pt x="23" y="192"/>
                    <a:pt x="22" y="191"/>
                  </a:cubicBezTo>
                  <a:cubicBezTo>
                    <a:pt x="21" y="189"/>
                    <a:pt x="20" y="188"/>
                    <a:pt x="19" y="186"/>
                  </a:cubicBezTo>
                  <a:cubicBezTo>
                    <a:pt x="18" y="186"/>
                    <a:pt x="18" y="186"/>
                    <a:pt x="18" y="186"/>
                  </a:cubicBezTo>
                  <a:cubicBezTo>
                    <a:pt x="17" y="185"/>
                    <a:pt x="17" y="184"/>
                    <a:pt x="15" y="184"/>
                  </a:cubicBezTo>
                  <a:cubicBezTo>
                    <a:pt x="14" y="180"/>
                    <a:pt x="15" y="176"/>
                    <a:pt x="15" y="172"/>
                  </a:cubicBezTo>
                  <a:cubicBezTo>
                    <a:pt x="15" y="172"/>
                    <a:pt x="15" y="171"/>
                    <a:pt x="15" y="170"/>
                  </a:cubicBezTo>
                  <a:cubicBezTo>
                    <a:pt x="16" y="169"/>
                    <a:pt x="17" y="169"/>
                    <a:pt x="18" y="168"/>
                  </a:cubicBezTo>
                  <a:cubicBezTo>
                    <a:pt x="18" y="168"/>
                    <a:pt x="18" y="168"/>
                    <a:pt x="18" y="168"/>
                  </a:cubicBezTo>
                  <a:cubicBezTo>
                    <a:pt x="19" y="169"/>
                    <a:pt x="19" y="170"/>
                    <a:pt x="20" y="170"/>
                  </a:cubicBezTo>
                  <a:cubicBezTo>
                    <a:pt x="21" y="169"/>
                    <a:pt x="21" y="169"/>
                    <a:pt x="21" y="169"/>
                  </a:cubicBezTo>
                  <a:cubicBezTo>
                    <a:pt x="21" y="166"/>
                    <a:pt x="20" y="163"/>
                    <a:pt x="20" y="160"/>
                  </a:cubicBezTo>
                  <a:cubicBezTo>
                    <a:pt x="20" y="159"/>
                    <a:pt x="21" y="158"/>
                    <a:pt x="22" y="157"/>
                  </a:cubicBezTo>
                  <a:cubicBezTo>
                    <a:pt x="20" y="153"/>
                    <a:pt x="19" y="150"/>
                    <a:pt x="19" y="146"/>
                  </a:cubicBezTo>
                  <a:cubicBezTo>
                    <a:pt x="19" y="145"/>
                    <a:pt x="18" y="146"/>
                    <a:pt x="17" y="145"/>
                  </a:cubicBezTo>
                  <a:cubicBezTo>
                    <a:pt x="16" y="145"/>
                    <a:pt x="16" y="145"/>
                    <a:pt x="16" y="145"/>
                  </a:cubicBezTo>
                  <a:cubicBezTo>
                    <a:pt x="14" y="144"/>
                    <a:pt x="12" y="142"/>
                    <a:pt x="11" y="140"/>
                  </a:cubicBezTo>
                  <a:cubicBezTo>
                    <a:pt x="10" y="140"/>
                    <a:pt x="10" y="139"/>
                    <a:pt x="8" y="138"/>
                  </a:cubicBezTo>
                  <a:cubicBezTo>
                    <a:pt x="8" y="138"/>
                    <a:pt x="8" y="138"/>
                    <a:pt x="8" y="138"/>
                  </a:cubicBezTo>
                  <a:cubicBezTo>
                    <a:pt x="7" y="135"/>
                    <a:pt x="8" y="132"/>
                    <a:pt x="7" y="128"/>
                  </a:cubicBezTo>
                  <a:cubicBezTo>
                    <a:pt x="6" y="128"/>
                    <a:pt x="6" y="127"/>
                    <a:pt x="5" y="126"/>
                  </a:cubicBezTo>
                  <a:cubicBezTo>
                    <a:pt x="3" y="125"/>
                    <a:pt x="3" y="124"/>
                    <a:pt x="1" y="123"/>
                  </a:cubicBezTo>
                  <a:cubicBezTo>
                    <a:pt x="1" y="122"/>
                    <a:pt x="1" y="122"/>
                    <a:pt x="1" y="121"/>
                  </a:cubicBezTo>
                  <a:cubicBezTo>
                    <a:pt x="2" y="120"/>
                    <a:pt x="3" y="120"/>
                    <a:pt x="5" y="119"/>
                  </a:cubicBezTo>
                  <a:cubicBezTo>
                    <a:pt x="5" y="118"/>
                    <a:pt x="5" y="118"/>
                    <a:pt x="5" y="118"/>
                  </a:cubicBezTo>
                  <a:cubicBezTo>
                    <a:pt x="5" y="116"/>
                    <a:pt x="5" y="116"/>
                    <a:pt x="5" y="116"/>
                  </a:cubicBezTo>
                  <a:cubicBezTo>
                    <a:pt x="6" y="115"/>
                    <a:pt x="6" y="114"/>
                    <a:pt x="7" y="113"/>
                  </a:cubicBezTo>
                  <a:cubicBezTo>
                    <a:pt x="7" y="112"/>
                    <a:pt x="6" y="111"/>
                    <a:pt x="6" y="110"/>
                  </a:cubicBezTo>
                  <a:cubicBezTo>
                    <a:pt x="6" y="110"/>
                    <a:pt x="6" y="109"/>
                    <a:pt x="6" y="108"/>
                  </a:cubicBezTo>
                  <a:cubicBezTo>
                    <a:pt x="4" y="108"/>
                    <a:pt x="3" y="108"/>
                    <a:pt x="1" y="107"/>
                  </a:cubicBezTo>
                  <a:cubicBezTo>
                    <a:pt x="1" y="107"/>
                    <a:pt x="1" y="106"/>
                    <a:pt x="0" y="106"/>
                  </a:cubicBezTo>
                  <a:cubicBezTo>
                    <a:pt x="0" y="104"/>
                    <a:pt x="0" y="104"/>
                    <a:pt x="0" y="104"/>
                  </a:cubicBezTo>
                  <a:cubicBezTo>
                    <a:pt x="0" y="103"/>
                    <a:pt x="0" y="103"/>
                    <a:pt x="0" y="103"/>
                  </a:cubicBezTo>
                  <a:cubicBezTo>
                    <a:pt x="1" y="103"/>
                    <a:pt x="1" y="102"/>
                    <a:pt x="2" y="101"/>
                  </a:cubicBezTo>
                  <a:cubicBezTo>
                    <a:pt x="1" y="99"/>
                    <a:pt x="1" y="98"/>
                    <a:pt x="2" y="96"/>
                  </a:cubicBezTo>
                  <a:cubicBezTo>
                    <a:pt x="3" y="96"/>
                    <a:pt x="3" y="95"/>
                    <a:pt x="4" y="95"/>
                  </a:cubicBezTo>
                  <a:cubicBezTo>
                    <a:pt x="4" y="94"/>
                    <a:pt x="4" y="94"/>
                    <a:pt x="4" y="94"/>
                  </a:cubicBezTo>
                  <a:cubicBezTo>
                    <a:pt x="5" y="94"/>
                    <a:pt x="6" y="93"/>
                    <a:pt x="8" y="92"/>
                  </a:cubicBezTo>
                  <a:cubicBezTo>
                    <a:pt x="9" y="91"/>
                    <a:pt x="11" y="92"/>
                    <a:pt x="13" y="91"/>
                  </a:cubicBezTo>
                  <a:cubicBezTo>
                    <a:pt x="14" y="91"/>
                    <a:pt x="14" y="91"/>
                    <a:pt x="14" y="91"/>
                  </a:cubicBezTo>
                  <a:cubicBezTo>
                    <a:pt x="15" y="91"/>
                    <a:pt x="17" y="92"/>
                    <a:pt x="19" y="91"/>
                  </a:cubicBezTo>
                  <a:cubicBezTo>
                    <a:pt x="19" y="91"/>
                    <a:pt x="20" y="92"/>
                    <a:pt x="21" y="93"/>
                  </a:cubicBezTo>
                  <a:cubicBezTo>
                    <a:pt x="22" y="93"/>
                    <a:pt x="23" y="93"/>
                    <a:pt x="24" y="93"/>
                  </a:cubicBezTo>
                  <a:cubicBezTo>
                    <a:pt x="25" y="93"/>
                    <a:pt x="25" y="92"/>
                    <a:pt x="27" y="91"/>
                  </a:cubicBezTo>
                  <a:cubicBezTo>
                    <a:pt x="27" y="90"/>
                    <a:pt x="27" y="90"/>
                    <a:pt x="27" y="90"/>
                  </a:cubicBezTo>
                  <a:cubicBezTo>
                    <a:pt x="28" y="90"/>
                    <a:pt x="28" y="90"/>
                    <a:pt x="29" y="89"/>
                  </a:cubicBezTo>
                  <a:cubicBezTo>
                    <a:pt x="31" y="89"/>
                    <a:pt x="32" y="89"/>
                    <a:pt x="33" y="88"/>
                  </a:cubicBezTo>
                  <a:cubicBezTo>
                    <a:pt x="37" y="87"/>
                    <a:pt x="41" y="88"/>
                    <a:pt x="44" y="89"/>
                  </a:cubicBezTo>
                  <a:cubicBezTo>
                    <a:pt x="46" y="88"/>
                    <a:pt x="48" y="87"/>
                    <a:pt x="50" y="87"/>
                  </a:cubicBezTo>
                  <a:cubicBezTo>
                    <a:pt x="51" y="87"/>
                    <a:pt x="51" y="87"/>
                    <a:pt x="51" y="87"/>
                  </a:cubicBezTo>
                  <a:cubicBezTo>
                    <a:pt x="52" y="85"/>
                    <a:pt x="53" y="83"/>
                    <a:pt x="53" y="80"/>
                  </a:cubicBezTo>
                  <a:cubicBezTo>
                    <a:pt x="54" y="79"/>
                    <a:pt x="54" y="79"/>
                    <a:pt x="54" y="79"/>
                  </a:cubicBezTo>
                  <a:cubicBezTo>
                    <a:pt x="55" y="79"/>
                    <a:pt x="55" y="78"/>
                    <a:pt x="56" y="78"/>
                  </a:cubicBezTo>
                  <a:cubicBezTo>
                    <a:pt x="56" y="78"/>
                    <a:pt x="56" y="78"/>
                    <a:pt x="56" y="78"/>
                  </a:cubicBezTo>
                  <a:cubicBezTo>
                    <a:pt x="57" y="77"/>
                    <a:pt x="57" y="77"/>
                    <a:pt x="57" y="77"/>
                  </a:cubicBezTo>
                  <a:cubicBezTo>
                    <a:pt x="57" y="73"/>
                    <a:pt x="57" y="68"/>
                    <a:pt x="57" y="63"/>
                  </a:cubicBezTo>
                  <a:cubicBezTo>
                    <a:pt x="58" y="63"/>
                    <a:pt x="57" y="62"/>
                    <a:pt x="58" y="61"/>
                  </a:cubicBezTo>
                  <a:cubicBezTo>
                    <a:pt x="59" y="61"/>
                    <a:pt x="59" y="59"/>
                    <a:pt x="60" y="59"/>
                  </a:cubicBezTo>
                  <a:cubicBezTo>
                    <a:pt x="63" y="60"/>
                    <a:pt x="67" y="58"/>
                    <a:pt x="69" y="60"/>
                  </a:cubicBezTo>
                  <a:cubicBezTo>
                    <a:pt x="74" y="60"/>
                    <a:pt x="74" y="60"/>
                    <a:pt x="74" y="60"/>
                  </a:cubicBezTo>
                  <a:cubicBezTo>
                    <a:pt x="75" y="60"/>
                    <a:pt x="75" y="60"/>
                    <a:pt x="75" y="60"/>
                  </a:cubicBezTo>
                  <a:cubicBezTo>
                    <a:pt x="75" y="58"/>
                    <a:pt x="75" y="57"/>
                    <a:pt x="75" y="55"/>
                  </a:cubicBezTo>
                  <a:cubicBezTo>
                    <a:pt x="76" y="54"/>
                    <a:pt x="76" y="54"/>
                    <a:pt x="76" y="54"/>
                  </a:cubicBezTo>
                  <a:cubicBezTo>
                    <a:pt x="77" y="53"/>
                    <a:pt x="77" y="53"/>
                    <a:pt x="77" y="53"/>
                  </a:cubicBezTo>
                  <a:cubicBezTo>
                    <a:pt x="77" y="52"/>
                    <a:pt x="78" y="52"/>
                    <a:pt x="78" y="52"/>
                  </a:cubicBezTo>
                  <a:cubicBezTo>
                    <a:pt x="79" y="51"/>
                    <a:pt x="79" y="49"/>
                    <a:pt x="80" y="48"/>
                  </a:cubicBezTo>
                  <a:cubicBezTo>
                    <a:pt x="81" y="48"/>
                    <a:pt x="80" y="47"/>
                    <a:pt x="81" y="46"/>
                  </a:cubicBezTo>
                  <a:cubicBezTo>
                    <a:pt x="82" y="46"/>
                    <a:pt x="82" y="45"/>
                    <a:pt x="83" y="44"/>
                  </a:cubicBezTo>
                  <a:cubicBezTo>
                    <a:pt x="85" y="44"/>
                    <a:pt x="86" y="46"/>
                    <a:pt x="88" y="46"/>
                  </a:cubicBezTo>
                  <a:cubicBezTo>
                    <a:pt x="89" y="47"/>
                    <a:pt x="89" y="48"/>
                    <a:pt x="91" y="48"/>
                  </a:cubicBezTo>
                  <a:cubicBezTo>
                    <a:pt x="91" y="48"/>
                    <a:pt x="91" y="48"/>
                    <a:pt x="91" y="48"/>
                  </a:cubicBezTo>
                  <a:cubicBezTo>
                    <a:pt x="93" y="49"/>
                    <a:pt x="93" y="49"/>
                    <a:pt x="93" y="49"/>
                  </a:cubicBezTo>
                  <a:cubicBezTo>
                    <a:pt x="95" y="49"/>
                    <a:pt x="96" y="48"/>
                    <a:pt x="97" y="48"/>
                  </a:cubicBezTo>
                  <a:cubicBezTo>
                    <a:pt x="98" y="48"/>
                    <a:pt x="98" y="46"/>
                    <a:pt x="98" y="46"/>
                  </a:cubicBezTo>
                  <a:cubicBezTo>
                    <a:pt x="98" y="44"/>
                    <a:pt x="98" y="42"/>
                    <a:pt x="99" y="40"/>
                  </a:cubicBezTo>
                  <a:cubicBezTo>
                    <a:pt x="99" y="39"/>
                    <a:pt x="101" y="40"/>
                    <a:pt x="101" y="39"/>
                  </a:cubicBezTo>
                  <a:cubicBezTo>
                    <a:pt x="101" y="38"/>
                    <a:pt x="102" y="39"/>
                    <a:pt x="103" y="38"/>
                  </a:cubicBezTo>
                  <a:cubicBezTo>
                    <a:pt x="104" y="38"/>
                    <a:pt x="105" y="38"/>
                    <a:pt x="105" y="37"/>
                  </a:cubicBezTo>
                  <a:cubicBezTo>
                    <a:pt x="106" y="36"/>
                    <a:pt x="106" y="36"/>
                    <a:pt x="106" y="36"/>
                  </a:cubicBezTo>
                  <a:cubicBezTo>
                    <a:pt x="106" y="36"/>
                    <a:pt x="106" y="35"/>
                    <a:pt x="107" y="35"/>
                  </a:cubicBezTo>
                  <a:cubicBezTo>
                    <a:pt x="110" y="34"/>
                    <a:pt x="113" y="32"/>
                    <a:pt x="116" y="34"/>
                  </a:cubicBezTo>
                  <a:cubicBezTo>
                    <a:pt x="117" y="36"/>
                    <a:pt x="116" y="39"/>
                    <a:pt x="117" y="42"/>
                  </a:cubicBezTo>
                  <a:cubicBezTo>
                    <a:pt x="118" y="42"/>
                    <a:pt x="119" y="43"/>
                    <a:pt x="119" y="44"/>
                  </a:cubicBezTo>
                  <a:cubicBezTo>
                    <a:pt x="120" y="44"/>
                    <a:pt x="121" y="45"/>
                    <a:pt x="121" y="46"/>
                  </a:cubicBezTo>
                  <a:cubicBezTo>
                    <a:pt x="122" y="46"/>
                    <a:pt x="122" y="47"/>
                    <a:pt x="124" y="47"/>
                  </a:cubicBezTo>
                  <a:cubicBezTo>
                    <a:pt x="124" y="47"/>
                    <a:pt x="125" y="47"/>
                    <a:pt x="125" y="47"/>
                  </a:cubicBezTo>
                  <a:cubicBezTo>
                    <a:pt x="126" y="47"/>
                    <a:pt x="126" y="49"/>
                    <a:pt x="128" y="49"/>
                  </a:cubicBezTo>
                  <a:cubicBezTo>
                    <a:pt x="128" y="49"/>
                    <a:pt x="128" y="50"/>
                    <a:pt x="128" y="50"/>
                  </a:cubicBezTo>
                  <a:cubicBezTo>
                    <a:pt x="129" y="52"/>
                    <a:pt x="128" y="54"/>
                    <a:pt x="129" y="56"/>
                  </a:cubicBezTo>
                  <a:cubicBezTo>
                    <a:pt x="130" y="57"/>
                    <a:pt x="130" y="57"/>
                    <a:pt x="130" y="57"/>
                  </a:cubicBezTo>
                  <a:cubicBezTo>
                    <a:pt x="131" y="59"/>
                    <a:pt x="130" y="61"/>
                    <a:pt x="131" y="64"/>
                  </a:cubicBezTo>
                  <a:cubicBezTo>
                    <a:pt x="131" y="65"/>
                    <a:pt x="130" y="67"/>
                    <a:pt x="129" y="69"/>
                  </a:cubicBezTo>
                  <a:cubicBezTo>
                    <a:pt x="129" y="71"/>
                    <a:pt x="129" y="72"/>
                    <a:pt x="129" y="74"/>
                  </a:cubicBezTo>
                  <a:cubicBezTo>
                    <a:pt x="130" y="75"/>
                    <a:pt x="132" y="75"/>
                    <a:pt x="134" y="75"/>
                  </a:cubicBezTo>
                  <a:cubicBezTo>
                    <a:pt x="135" y="76"/>
                    <a:pt x="135" y="76"/>
                    <a:pt x="135" y="76"/>
                  </a:cubicBezTo>
                  <a:cubicBezTo>
                    <a:pt x="137" y="77"/>
                    <a:pt x="140" y="77"/>
                    <a:pt x="142" y="79"/>
                  </a:cubicBezTo>
                  <a:cubicBezTo>
                    <a:pt x="144" y="79"/>
                    <a:pt x="144" y="79"/>
                    <a:pt x="144" y="79"/>
                  </a:cubicBezTo>
                  <a:cubicBezTo>
                    <a:pt x="145" y="79"/>
                    <a:pt x="146" y="81"/>
                    <a:pt x="149" y="82"/>
                  </a:cubicBezTo>
                  <a:cubicBezTo>
                    <a:pt x="149" y="83"/>
                    <a:pt x="149" y="84"/>
                    <a:pt x="149" y="85"/>
                  </a:cubicBezTo>
                  <a:cubicBezTo>
                    <a:pt x="150" y="85"/>
                    <a:pt x="150" y="87"/>
                    <a:pt x="152" y="87"/>
                  </a:cubicBezTo>
                  <a:cubicBezTo>
                    <a:pt x="152" y="87"/>
                    <a:pt x="152" y="87"/>
                    <a:pt x="152" y="87"/>
                  </a:cubicBezTo>
                  <a:cubicBezTo>
                    <a:pt x="153" y="87"/>
                    <a:pt x="154" y="87"/>
                    <a:pt x="154" y="88"/>
                  </a:cubicBezTo>
                  <a:cubicBezTo>
                    <a:pt x="155" y="89"/>
                    <a:pt x="154" y="91"/>
                    <a:pt x="155" y="92"/>
                  </a:cubicBezTo>
                  <a:cubicBezTo>
                    <a:pt x="156" y="94"/>
                    <a:pt x="156" y="94"/>
                    <a:pt x="156" y="94"/>
                  </a:cubicBezTo>
                  <a:cubicBezTo>
                    <a:pt x="156" y="95"/>
                    <a:pt x="157" y="95"/>
                    <a:pt x="156" y="97"/>
                  </a:cubicBezTo>
                  <a:cubicBezTo>
                    <a:pt x="157" y="97"/>
                    <a:pt x="157" y="98"/>
                    <a:pt x="158" y="98"/>
                  </a:cubicBezTo>
                  <a:cubicBezTo>
                    <a:pt x="158" y="100"/>
                    <a:pt x="158" y="100"/>
                    <a:pt x="158" y="100"/>
                  </a:cubicBezTo>
                  <a:cubicBezTo>
                    <a:pt x="158" y="100"/>
                    <a:pt x="159" y="100"/>
                    <a:pt x="159" y="101"/>
                  </a:cubicBezTo>
                  <a:cubicBezTo>
                    <a:pt x="159" y="102"/>
                    <a:pt x="160" y="102"/>
                    <a:pt x="161" y="103"/>
                  </a:cubicBezTo>
                  <a:cubicBezTo>
                    <a:pt x="162" y="102"/>
                    <a:pt x="162" y="103"/>
                    <a:pt x="163" y="104"/>
                  </a:cubicBezTo>
                  <a:cubicBezTo>
                    <a:pt x="166" y="104"/>
                    <a:pt x="169" y="104"/>
                    <a:pt x="172" y="105"/>
                  </a:cubicBezTo>
                  <a:cubicBezTo>
                    <a:pt x="173" y="106"/>
                    <a:pt x="173" y="106"/>
                    <a:pt x="173" y="106"/>
                  </a:cubicBezTo>
                  <a:cubicBezTo>
                    <a:pt x="178" y="106"/>
                    <a:pt x="182" y="107"/>
                    <a:pt x="187" y="107"/>
                  </a:cubicBezTo>
                  <a:cubicBezTo>
                    <a:pt x="188" y="107"/>
                    <a:pt x="188" y="108"/>
                    <a:pt x="189" y="108"/>
                  </a:cubicBezTo>
                  <a:cubicBezTo>
                    <a:pt x="192" y="108"/>
                    <a:pt x="192" y="108"/>
                    <a:pt x="192" y="108"/>
                  </a:cubicBezTo>
                  <a:cubicBezTo>
                    <a:pt x="193" y="109"/>
                    <a:pt x="193" y="109"/>
                    <a:pt x="194" y="110"/>
                  </a:cubicBezTo>
                  <a:cubicBezTo>
                    <a:pt x="194" y="110"/>
                    <a:pt x="195" y="111"/>
                    <a:pt x="195" y="111"/>
                  </a:cubicBezTo>
                  <a:cubicBezTo>
                    <a:pt x="196" y="112"/>
                    <a:pt x="198" y="111"/>
                    <a:pt x="200" y="113"/>
                  </a:cubicBezTo>
                  <a:cubicBezTo>
                    <a:pt x="200" y="114"/>
                    <a:pt x="202" y="114"/>
                    <a:pt x="202" y="116"/>
                  </a:cubicBezTo>
                  <a:cubicBezTo>
                    <a:pt x="205" y="116"/>
                    <a:pt x="207" y="116"/>
                    <a:pt x="210" y="116"/>
                  </a:cubicBezTo>
                  <a:cubicBezTo>
                    <a:pt x="211" y="116"/>
                    <a:pt x="211" y="117"/>
                    <a:pt x="212" y="117"/>
                  </a:cubicBezTo>
                  <a:cubicBezTo>
                    <a:pt x="214" y="117"/>
                    <a:pt x="216" y="115"/>
                    <a:pt x="218" y="114"/>
                  </a:cubicBezTo>
                  <a:cubicBezTo>
                    <a:pt x="219" y="114"/>
                    <a:pt x="219" y="114"/>
                    <a:pt x="220" y="114"/>
                  </a:cubicBezTo>
                  <a:cubicBezTo>
                    <a:pt x="221" y="113"/>
                    <a:pt x="221" y="113"/>
                    <a:pt x="221" y="113"/>
                  </a:cubicBezTo>
                  <a:cubicBezTo>
                    <a:pt x="222" y="112"/>
                    <a:pt x="222" y="112"/>
                    <a:pt x="224" y="112"/>
                  </a:cubicBezTo>
                  <a:cubicBezTo>
                    <a:pt x="225" y="111"/>
                    <a:pt x="225" y="111"/>
                    <a:pt x="225" y="111"/>
                  </a:cubicBezTo>
                  <a:cubicBezTo>
                    <a:pt x="228" y="110"/>
                    <a:pt x="231" y="110"/>
                    <a:pt x="234" y="109"/>
                  </a:cubicBezTo>
                  <a:cubicBezTo>
                    <a:pt x="236" y="109"/>
                    <a:pt x="238" y="109"/>
                    <a:pt x="239" y="108"/>
                  </a:cubicBezTo>
                  <a:cubicBezTo>
                    <a:pt x="243" y="109"/>
                    <a:pt x="245" y="108"/>
                    <a:pt x="247" y="108"/>
                  </a:cubicBezTo>
                  <a:cubicBezTo>
                    <a:pt x="248" y="107"/>
                    <a:pt x="248" y="107"/>
                    <a:pt x="248" y="106"/>
                  </a:cubicBezTo>
                  <a:cubicBezTo>
                    <a:pt x="249" y="104"/>
                    <a:pt x="250" y="103"/>
                    <a:pt x="252" y="103"/>
                  </a:cubicBezTo>
                  <a:cubicBezTo>
                    <a:pt x="252" y="103"/>
                    <a:pt x="253" y="103"/>
                    <a:pt x="253" y="102"/>
                  </a:cubicBezTo>
                  <a:cubicBezTo>
                    <a:pt x="254" y="102"/>
                    <a:pt x="254" y="101"/>
                    <a:pt x="255" y="100"/>
                  </a:cubicBezTo>
                  <a:cubicBezTo>
                    <a:pt x="255" y="100"/>
                    <a:pt x="256" y="99"/>
                    <a:pt x="256" y="99"/>
                  </a:cubicBezTo>
                  <a:cubicBezTo>
                    <a:pt x="256" y="98"/>
                    <a:pt x="256" y="98"/>
                    <a:pt x="256" y="98"/>
                  </a:cubicBezTo>
                  <a:cubicBezTo>
                    <a:pt x="255" y="97"/>
                    <a:pt x="255" y="97"/>
                    <a:pt x="255" y="97"/>
                  </a:cubicBezTo>
                  <a:cubicBezTo>
                    <a:pt x="254" y="96"/>
                    <a:pt x="253" y="94"/>
                    <a:pt x="253" y="92"/>
                  </a:cubicBezTo>
                  <a:cubicBezTo>
                    <a:pt x="253" y="91"/>
                    <a:pt x="253" y="89"/>
                    <a:pt x="253" y="87"/>
                  </a:cubicBezTo>
                  <a:cubicBezTo>
                    <a:pt x="253" y="87"/>
                    <a:pt x="254" y="87"/>
                    <a:pt x="254" y="86"/>
                  </a:cubicBezTo>
                  <a:cubicBezTo>
                    <a:pt x="255" y="86"/>
                    <a:pt x="255" y="85"/>
                    <a:pt x="257" y="85"/>
                  </a:cubicBezTo>
                  <a:cubicBezTo>
                    <a:pt x="260" y="84"/>
                    <a:pt x="264" y="87"/>
                    <a:pt x="268" y="85"/>
                  </a:cubicBezTo>
                  <a:cubicBezTo>
                    <a:pt x="269" y="85"/>
                    <a:pt x="269" y="85"/>
                    <a:pt x="270" y="84"/>
                  </a:cubicBezTo>
                  <a:cubicBezTo>
                    <a:pt x="270" y="84"/>
                    <a:pt x="270" y="84"/>
                    <a:pt x="270" y="84"/>
                  </a:cubicBezTo>
                  <a:cubicBezTo>
                    <a:pt x="271" y="83"/>
                    <a:pt x="271" y="83"/>
                    <a:pt x="271" y="83"/>
                  </a:cubicBezTo>
                  <a:cubicBezTo>
                    <a:pt x="272" y="82"/>
                    <a:pt x="273" y="81"/>
                    <a:pt x="275" y="80"/>
                  </a:cubicBezTo>
                  <a:cubicBezTo>
                    <a:pt x="276" y="79"/>
                    <a:pt x="277" y="79"/>
                    <a:pt x="278" y="79"/>
                  </a:cubicBezTo>
                  <a:cubicBezTo>
                    <a:pt x="279" y="78"/>
                    <a:pt x="279" y="78"/>
                    <a:pt x="279" y="78"/>
                  </a:cubicBezTo>
                  <a:cubicBezTo>
                    <a:pt x="280" y="78"/>
                    <a:pt x="281" y="77"/>
                    <a:pt x="282" y="77"/>
                  </a:cubicBezTo>
                  <a:cubicBezTo>
                    <a:pt x="282" y="75"/>
                    <a:pt x="283" y="74"/>
                    <a:pt x="283" y="72"/>
                  </a:cubicBezTo>
                  <a:cubicBezTo>
                    <a:pt x="283" y="72"/>
                    <a:pt x="283" y="72"/>
                    <a:pt x="283" y="72"/>
                  </a:cubicBezTo>
                  <a:cubicBezTo>
                    <a:pt x="284" y="71"/>
                    <a:pt x="284" y="71"/>
                    <a:pt x="285" y="71"/>
                  </a:cubicBezTo>
                  <a:cubicBezTo>
                    <a:pt x="287" y="71"/>
                    <a:pt x="287" y="71"/>
                    <a:pt x="287" y="71"/>
                  </a:cubicBezTo>
                  <a:cubicBezTo>
                    <a:pt x="288" y="70"/>
                    <a:pt x="289" y="68"/>
                    <a:pt x="291" y="67"/>
                  </a:cubicBezTo>
                  <a:cubicBezTo>
                    <a:pt x="294" y="67"/>
                    <a:pt x="294" y="67"/>
                    <a:pt x="294" y="67"/>
                  </a:cubicBezTo>
                  <a:cubicBezTo>
                    <a:pt x="295" y="66"/>
                    <a:pt x="295" y="66"/>
                    <a:pt x="295" y="66"/>
                  </a:cubicBezTo>
                  <a:cubicBezTo>
                    <a:pt x="297" y="66"/>
                    <a:pt x="299" y="65"/>
                    <a:pt x="302" y="65"/>
                  </a:cubicBezTo>
                  <a:cubicBezTo>
                    <a:pt x="302" y="64"/>
                    <a:pt x="302" y="64"/>
                    <a:pt x="302" y="64"/>
                  </a:cubicBezTo>
                  <a:cubicBezTo>
                    <a:pt x="302" y="63"/>
                    <a:pt x="302" y="63"/>
                    <a:pt x="301" y="62"/>
                  </a:cubicBezTo>
                  <a:cubicBezTo>
                    <a:pt x="301" y="62"/>
                    <a:pt x="301" y="62"/>
                    <a:pt x="300" y="61"/>
                  </a:cubicBezTo>
                  <a:cubicBezTo>
                    <a:pt x="299" y="61"/>
                    <a:pt x="298" y="60"/>
                    <a:pt x="297" y="58"/>
                  </a:cubicBezTo>
                  <a:cubicBezTo>
                    <a:pt x="296" y="58"/>
                    <a:pt x="296" y="58"/>
                    <a:pt x="296" y="58"/>
                  </a:cubicBezTo>
                  <a:cubicBezTo>
                    <a:pt x="296" y="57"/>
                    <a:pt x="296" y="57"/>
                    <a:pt x="296" y="57"/>
                  </a:cubicBezTo>
                  <a:cubicBezTo>
                    <a:pt x="295" y="56"/>
                    <a:pt x="293" y="56"/>
                    <a:pt x="292" y="57"/>
                  </a:cubicBezTo>
                  <a:cubicBezTo>
                    <a:pt x="292" y="58"/>
                    <a:pt x="292" y="58"/>
                    <a:pt x="292" y="58"/>
                  </a:cubicBezTo>
                  <a:cubicBezTo>
                    <a:pt x="291" y="58"/>
                    <a:pt x="290" y="59"/>
                    <a:pt x="289" y="60"/>
                  </a:cubicBezTo>
                  <a:cubicBezTo>
                    <a:pt x="288" y="60"/>
                    <a:pt x="288" y="60"/>
                    <a:pt x="287" y="59"/>
                  </a:cubicBezTo>
                  <a:cubicBezTo>
                    <a:pt x="286" y="58"/>
                    <a:pt x="286" y="58"/>
                    <a:pt x="286" y="58"/>
                  </a:cubicBezTo>
                  <a:cubicBezTo>
                    <a:pt x="283" y="58"/>
                    <a:pt x="283" y="58"/>
                    <a:pt x="283" y="58"/>
                  </a:cubicBezTo>
                  <a:cubicBezTo>
                    <a:pt x="282" y="60"/>
                    <a:pt x="282" y="60"/>
                    <a:pt x="282" y="60"/>
                  </a:cubicBezTo>
                  <a:cubicBezTo>
                    <a:pt x="281" y="60"/>
                    <a:pt x="280" y="60"/>
                    <a:pt x="279" y="60"/>
                  </a:cubicBezTo>
                  <a:cubicBezTo>
                    <a:pt x="277" y="60"/>
                    <a:pt x="277" y="60"/>
                    <a:pt x="277" y="60"/>
                  </a:cubicBezTo>
                  <a:cubicBezTo>
                    <a:pt x="277" y="59"/>
                    <a:pt x="277" y="59"/>
                    <a:pt x="277" y="59"/>
                  </a:cubicBezTo>
                  <a:cubicBezTo>
                    <a:pt x="277" y="58"/>
                    <a:pt x="276" y="58"/>
                    <a:pt x="276" y="57"/>
                  </a:cubicBezTo>
                  <a:cubicBezTo>
                    <a:pt x="276" y="55"/>
                    <a:pt x="277" y="53"/>
                    <a:pt x="277" y="50"/>
                  </a:cubicBezTo>
                  <a:cubicBezTo>
                    <a:pt x="278" y="50"/>
                    <a:pt x="278" y="50"/>
                    <a:pt x="278" y="50"/>
                  </a:cubicBezTo>
                  <a:cubicBezTo>
                    <a:pt x="278" y="48"/>
                    <a:pt x="279" y="46"/>
                    <a:pt x="279" y="45"/>
                  </a:cubicBezTo>
                  <a:cubicBezTo>
                    <a:pt x="280" y="44"/>
                    <a:pt x="280" y="44"/>
                    <a:pt x="280" y="44"/>
                  </a:cubicBezTo>
                  <a:cubicBezTo>
                    <a:pt x="280" y="42"/>
                    <a:pt x="281" y="41"/>
                    <a:pt x="282" y="39"/>
                  </a:cubicBezTo>
                  <a:cubicBezTo>
                    <a:pt x="283" y="38"/>
                    <a:pt x="283" y="38"/>
                    <a:pt x="283" y="38"/>
                  </a:cubicBezTo>
                  <a:cubicBezTo>
                    <a:pt x="285" y="38"/>
                    <a:pt x="287" y="38"/>
                    <a:pt x="290" y="38"/>
                  </a:cubicBezTo>
                  <a:cubicBezTo>
                    <a:pt x="291" y="38"/>
                    <a:pt x="291" y="38"/>
                    <a:pt x="292" y="38"/>
                  </a:cubicBezTo>
                  <a:cubicBezTo>
                    <a:pt x="293" y="36"/>
                    <a:pt x="294" y="35"/>
                    <a:pt x="296" y="33"/>
                  </a:cubicBezTo>
                  <a:cubicBezTo>
                    <a:pt x="296" y="32"/>
                    <a:pt x="296" y="30"/>
                    <a:pt x="296" y="28"/>
                  </a:cubicBezTo>
                  <a:cubicBezTo>
                    <a:pt x="297" y="27"/>
                    <a:pt x="298" y="25"/>
                    <a:pt x="299" y="23"/>
                  </a:cubicBezTo>
                  <a:cubicBezTo>
                    <a:pt x="299" y="23"/>
                    <a:pt x="299" y="23"/>
                    <a:pt x="299" y="23"/>
                  </a:cubicBezTo>
                  <a:cubicBezTo>
                    <a:pt x="300" y="22"/>
                    <a:pt x="300" y="21"/>
                    <a:pt x="300" y="20"/>
                  </a:cubicBezTo>
                  <a:cubicBezTo>
                    <a:pt x="300" y="20"/>
                    <a:pt x="301" y="19"/>
                    <a:pt x="301" y="19"/>
                  </a:cubicBezTo>
                  <a:cubicBezTo>
                    <a:pt x="302" y="17"/>
                    <a:pt x="302" y="17"/>
                    <a:pt x="302" y="17"/>
                  </a:cubicBezTo>
                  <a:cubicBezTo>
                    <a:pt x="302" y="16"/>
                    <a:pt x="302" y="15"/>
                    <a:pt x="302" y="14"/>
                  </a:cubicBezTo>
                  <a:cubicBezTo>
                    <a:pt x="301" y="13"/>
                    <a:pt x="301" y="13"/>
                    <a:pt x="301" y="13"/>
                  </a:cubicBezTo>
                  <a:cubicBezTo>
                    <a:pt x="300" y="13"/>
                    <a:pt x="299" y="13"/>
                    <a:pt x="298" y="13"/>
                  </a:cubicBezTo>
                  <a:cubicBezTo>
                    <a:pt x="297" y="11"/>
                    <a:pt x="297" y="11"/>
                    <a:pt x="297" y="11"/>
                  </a:cubicBezTo>
                  <a:cubicBezTo>
                    <a:pt x="297" y="10"/>
                    <a:pt x="297" y="10"/>
                    <a:pt x="297" y="10"/>
                  </a:cubicBezTo>
                  <a:cubicBezTo>
                    <a:pt x="297" y="9"/>
                    <a:pt x="298" y="8"/>
                    <a:pt x="298" y="8"/>
                  </a:cubicBezTo>
                  <a:cubicBezTo>
                    <a:pt x="300" y="7"/>
                    <a:pt x="300" y="7"/>
                    <a:pt x="300" y="7"/>
                  </a:cubicBezTo>
                  <a:cubicBezTo>
                    <a:pt x="301" y="7"/>
                    <a:pt x="301" y="7"/>
                    <a:pt x="302" y="6"/>
                  </a:cubicBezTo>
                  <a:cubicBezTo>
                    <a:pt x="302" y="6"/>
                    <a:pt x="302" y="5"/>
                    <a:pt x="303" y="5"/>
                  </a:cubicBezTo>
                  <a:cubicBezTo>
                    <a:pt x="304" y="4"/>
                    <a:pt x="304" y="4"/>
                    <a:pt x="304" y="4"/>
                  </a:cubicBezTo>
                  <a:cubicBezTo>
                    <a:pt x="304" y="4"/>
                    <a:pt x="304" y="4"/>
                    <a:pt x="304" y="4"/>
                  </a:cubicBezTo>
                  <a:cubicBezTo>
                    <a:pt x="304" y="3"/>
                    <a:pt x="304" y="3"/>
                    <a:pt x="304" y="3"/>
                  </a:cubicBezTo>
                  <a:cubicBezTo>
                    <a:pt x="306" y="3"/>
                    <a:pt x="307" y="3"/>
                    <a:pt x="308" y="3"/>
                  </a:cubicBezTo>
                  <a:cubicBezTo>
                    <a:pt x="309" y="3"/>
                    <a:pt x="309" y="2"/>
                    <a:pt x="311" y="2"/>
                  </a:cubicBezTo>
                  <a:cubicBezTo>
                    <a:pt x="311" y="2"/>
                    <a:pt x="312" y="1"/>
                    <a:pt x="313" y="1"/>
                  </a:cubicBezTo>
                  <a:cubicBezTo>
                    <a:pt x="314" y="1"/>
                    <a:pt x="316" y="1"/>
                    <a:pt x="317" y="0"/>
                  </a:cubicBezTo>
                  <a:cubicBezTo>
                    <a:pt x="318" y="1"/>
                    <a:pt x="319" y="0"/>
                    <a:pt x="320" y="1"/>
                  </a:cubicBezTo>
                  <a:cubicBezTo>
                    <a:pt x="322" y="1"/>
                    <a:pt x="323" y="2"/>
                    <a:pt x="324" y="3"/>
                  </a:cubicBezTo>
                  <a:cubicBezTo>
                    <a:pt x="325" y="3"/>
                    <a:pt x="325" y="2"/>
                    <a:pt x="326" y="2"/>
                  </a:cubicBezTo>
                  <a:cubicBezTo>
                    <a:pt x="327" y="1"/>
                    <a:pt x="328" y="2"/>
                    <a:pt x="329" y="1"/>
                  </a:cubicBezTo>
                  <a:cubicBezTo>
                    <a:pt x="329" y="2"/>
                    <a:pt x="331" y="2"/>
                    <a:pt x="331" y="3"/>
                  </a:cubicBezTo>
                  <a:cubicBezTo>
                    <a:pt x="332" y="3"/>
                    <a:pt x="332" y="4"/>
                    <a:pt x="333" y="5"/>
                  </a:cubicBezTo>
                  <a:cubicBezTo>
                    <a:pt x="334" y="6"/>
                    <a:pt x="334" y="7"/>
                    <a:pt x="335" y="8"/>
                  </a:cubicBezTo>
                  <a:cubicBezTo>
                    <a:pt x="336" y="9"/>
                    <a:pt x="335" y="10"/>
                    <a:pt x="336" y="10"/>
                  </a:cubicBezTo>
                  <a:cubicBezTo>
                    <a:pt x="337" y="11"/>
                    <a:pt x="337" y="11"/>
                    <a:pt x="337" y="11"/>
                  </a:cubicBezTo>
                  <a:cubicBezTo>
                    <a:pt x="338" y="11"/>
                    <a:pt x="337" y="13"/>
                    <a:pt x="338" y="13"/>
                  </a:cubicBezTo>
                  <a:cubicBezTo>
                    <a:pt x="339" y="14"/>
                    <a:pt x="340" y="15"/>
                    <a:pt x="340" y="16"/>
                  </a:cubicBezTo>
                  <a:cubicBezTo>
                    <a:pt x="341" y="17"/>
                    <a:pt x="341" y="18"/>
                    <a:pt x="342" y="19"/>
                  </a:cubicBezTo>
                  <a:cubicBezTo>
                    <a:pt x="342" y="19"/>
                    <a:pt x="343" y="19"/>
                    <a:pt x="344" y="19"/>
                  </a:cubicBezTo>
                  <a:cubicBezTo>
                    <a:pt x="344" y="20"/>
                    <a:pt x="344" y="21"/>
                    <a:pt x="345" y="21"/>
                  </a:cubicBezTo>
                  <a:cubicBezTo>
                    <a:pt x="345" y="23"/>
                    <a:pt x="346" y="24"/>
                    <a:pt x="346" y="26"/>
                  </a:cubicBezTo>
                  <a:cubicBezTo>
                    <a:pt x="346" y="26"/>
                    <a:pt x="347" y="27"/>
                    <a:pt x="347" y="28"/>
                  </a:cubicBezTo>
                  <a:cubicBezTo>
                    <a:pt x="348" y="29"/>
                    <a:pt x="348" y="29"/>
                    <a:pt x="348" y="29"/>
                  </a:cubicBezTo>
                  <a:cubicBezTo>
                    <a:pt x="351" y="30"/>
                    <a:pt x="354" y="29"/>
                    <a:pt x="357" y="29"/>
                  </a:cubicBezTo>
                  <a:cubicBezTo>
                    <a:pt x="358" y="30"/>
                    <a:pt x="359" y="31"/>
                    <a:pt x="360" y="32"/>
                  </a:cubicBezTo>
                  <a:cubicBezTo>
                    <a:pt x="360" y="32"/>
                    <a:pt x="362" y="31"/>
                    <a:pt x="363" y="32"/>
                  </a:cubicBezTo>
                  <a:cubicBezTo>
                    <a:pt x="363" y="33"/>
                    <a:pt x="364" y="34"/>
                    <a:pt x="365" y="35"/>
                  </a:cubicBezTo>
                  <a:cubicBezTo>
                    <a:pt x="366" y="35"/>
                    <a:pt x="366" y="36"/>
                    <a:pt x="367" y="36"/>
                  </a:cubicBezTo>
                  <a:cubicBezTo>
                    <a:pt x="367" y="37"/>
                    <a:pt x="367" y="37"/>
                    <a:pt x="368" y="38"/>
                  </a:cubicBezTo>
                  <a:cubicBezTo>
                    <a:pt x="368" y="40"/>
                    <a:pt x="368" y="40"/>
                    <a:pt x="368" y="40"/>
                  </a:cubicBezTo>
                  <a:cubicBezTo>
                    <a:pt x="369" y="40"/>
                    <a:pt x="369" y="40"/>
                    <a:pt x="369" y="40"/>
                  </a:cubicBezTo>
                  <a:cubicBezTo>
                    <a:pt x="369" y="40"/>
                    <a:pt x="370" y="41"/>
                    <a:pt x="371" y="42"/>
                  </a:cubicBezTo>
                  <a:cubicBezTo>
                    <a:pt x="373" y="42"/>
                    <a:pt x="375" y="41"/>
                    <a:pt x="377" y="40"/>
                  </a:cubicBezTo>
                  <a:cubicBezTo>
                    <a:pt x="378" y="39"/>
                    <a:pt x="378" y="38"/>
                    <a:pt x="379" y="38"/>
                  </a:cubicBezTo>
                  <a:cubicBezTo>
                    <a:pt x="379" y="37"/>
                    <a:pt x="380" y="36"/>
                    <a:pt x="380" y="35"/>
                  </a:cubicBezTo>
                  <a:cubicBezTo>
                    <a:pt x="381" y="34"/>
                    <a:pt x="382" y="34"/>
                    <a:pt x="384" y="33"/>
                  </a:cubicBezTo>
                  <a:cubicBezTo>
                    <a:pt x="384" y="32"/>
                    <a:pt x="386" y="31"/>
                    <a:pt x="388" y="29"/>
                  </a:cubicBezTo>
                  <a:cubicBezTo>
                    <a:pt x="389" y="29"/>
                    <a:pt x="389" y="29"/>
                    <a:pt x="389" y="29"/>
                  </a:cubicBezTo>
                  <a:cubicBezTo>
                    <a:pt x="390" y="29"/>
                    <a:pt x="390" y="29"/>
                    <a:pt x="390" y="29"/>
                  </a:cubicBezTo>
                  <a:cubicBezTo>
                    <a:pt x="391" y="29"/>
                    <a:pt x="391" y="29"/>
                    <a:pt x="391" y="29"/>
                  </a:cubicBezTo>
                  <a:cubicBezTo>
                    <a:pt x="392" y="30"/>
                    <a:pt x="392" y="30"/>
                    <a:pt x="392" y="30"/>
                  </a:cubicBezTo>
                  <a:cubicBezTo>
                    <a:pt x="392" y="30"/>
                    <a:pt x="392" y="31"/>
                    <a:pt x="392" y="32"/>
                  </a:cubicBezTo>
                  <a:cubicBezTo>
                    <a:pt x="391" y="32"/>
                    <a:pt x="391" y="33"/>
                    <a:pt x="391" y="34"/>
                  </a:cubicBezTo>
                  <a:cubicBezTo>
                    <a:pt x="391" y="35"/>
                    <a:pt x="391" y="35"/>
                    <a:pt x="391" y="37"/>
                  </a:cubicBezTo>
                  <a:cubicBezTo>
                    <a:pt x="392" y="38"/>
                    <a:pt x="392" y="40"/>
                    <a:pt x="391" y="42"/>
                  </a:cubicBezTo>
                  <a:cubicBezTo>
                    <a:pt x="390" y="42"/>
                    <a:pt x="390" y="42"/>
                    <a:pt x="390" y="42"/>
                  </a:cubicBezTo>
                  <a:cubicBezTo>
                    <a:pt x="389" y="48"/>
                    <a:pt x="390" y="55"/>
                    <a:pt x="389" y="62"/>
                  </a:cubicBezTo>
                  <a:cubicBezTo>
                    <a:pt x="389" y="63"/>
                    <a:pt x="389" y="64"/>
                    <a:pt x="388" y="65"/>
                  </a:cubicBezTo>
                  <a:cubicBezTo>
                    <a:pt x="388" y="65"/>
                    <a:pt x="388" y="65"/>
                    <a:pt x="387" y="66"/>
                  </a:cubicBezTo>
                  <a:cubicBezTo>
                    <a:pt x="385" y="66"/>
                    <a:pt x="382" y="66"/>
                    <a:pt x="380" y="67"/>
                  </a:cubicBezTo>
                  <a:cubicBezTo>
                    <a:pt x="380" y="68"/>
                    <a:pt x="380" y="68"/>
                    <a:pt x="380" y="68"/>
                  </a:cubicBezTo>
                  <a:cubicBezTo>
                    <a:pt x="379" y="69"/>
                    <a:pt x="377" y="69"/>
                    <a:pt x="377" y="71"/>
                  </a:cubicBezTo>
                  <a:cubicBezTo>
                    <a:pt x="377" y="71"/>
                    <a:pt x="377" y="72"/>
                    <a:pt x="377" y="73"/>
                  </a:cubicBezTo>
                  <a:cubicBezTo>
                    <a:pt x="378" y="75"/>
                    <a:pt x="380" y="76"/>
                    <a:pt x="380" y="78"/>
                  </a:cubicBezTo>
                  <a:cubicBezTo>
                    <a:pt x="381" y="80"/>
                    <a:pt x="381" y="84"/>
                    <a:pt x="381" y="87"/>
                  </a:cubicBezTo>
                  <a:cubicBezTo>
                    <a:pt x="381" y="87"/>
                    <a:pt x="380" y="89"/>
                    <a:pt x="379" y="90"/>
                  </a:cubicBezTo>
                  <a:cubicBezTo>
                    <a:pt x="379" y="91"/>
                    <a:pt x="379" y="93"/>
                    <a:pt x="378" y="95"/>
                  </a:cubicBezTo>
                  <a:cubicBezTo>
                    <a:pt x="378" y="95"/>
                    <a:pt x="378" y="95"/>
                    <a:pt x="378" y="95"/>
                  </a:cubicBezTo>
                  <a:cubicBezTo>
                    <a:pt x="377" y="95"/>
                    <a:pt x="377" y="95"/>
                    <a:pt x="376" y="95"/>
                  </a:cubicBezTo>
                  <a:cubicBezTo>
                    <a:pt x="375" y="94"/>
                    <a:pt x="375" y="94"/>
                    <a:pt x="375" y="94"/>
                  </a:cubicBezTo>
                  <a:cubicBezTo>
                    <a:pt x="375" y="94"/>
                    <a:pt x="374" y="93"/>
                    <a:pt x="373" y="93"/>
                  </a:cubicBezTo>
                  <a:cubicBezTo>
                    <a:pt x="372" y="94"/>
                    <a:pt x="372" y="96"/>
                    <a:pt x="371" y="98"/>
                  </a:cubicBezTo>
                  <a:cubicBezTo>
                    <a:pt x="370" y="99"/>
                    <a:pt x="368" y="101"/>
                    <a:pt x="366" y="103"/>
                  </a:cubicBezTo>
                  <a:cubicBezTo>
                    <a:pt x="366" y="103"/>
                    <a:pt x="367" y="104"/>
                    <a:pt x="367" y="104"/>
                  </a:cubicBezTo>
                  <a:cubicBezTo>
                    <a:pt x="367" y="106"/>
                    <a:pt x="367" y="106"/>
                    <a:pt x="367" y="107"/>
                  </a:cubicBezTo>
                  <a:cubicBezTo>
                    <a:pt x="365" y="108"/>
                    <a:pt x="365" y="108"/>
                    <a:pt x="365" y="108"/>
                  </a:cubicBezTo>
                  <a:cubicBezTo>
                    <a:pt x="362" y="108"/>
                    <a:pt x="360" y="108"/>
                    <a:pt x="357" y="107"/>
                  </a:cubicBezTo>
                  <a:cubicBezTo>
                    <a:pt x="356" y="107"/>
                    <a:pt x="355" y="107"/>
                    <a:pt x="355" y="108"/>
                  </a:cubicBezTo>
                  <a:cubicBezTo>
                    <a:pt x="354" y="109"/>
                    <a:pt x="354" y="109"/>
                    <a:pt x="354" y="110"/>
                  </a:cubicBezTo>
                  <a:cubicBezTo>
                    <a:pt x="354" y="111"/>
                    <a:pt x="354" y="111"/>
                    <a:pt x="354" y="111"/>
                  </a:cubicBezTo>
                  <a:cubicBezTo>
                    <a:pt x="353" y="112"/>
                    <a:pt x="353" y="112"/>
                    <a:pt x="353" y="112"/>
                  </a:cubicBezTo>
                  <a:cubicBezTo>
                    <a:pt x="352" y="113"/>
                    <a:pt x="352" y="113"/>
                    <a:pt x="352" y="114"/>
                  </a:cubicBezTo>
                  <a:cubicBezTo>
                    <a:pt x="352" y="115"/>
                    <a:pt x="352" y="115"/>
                    <a:pt x="352" y="115"/>
                  </a:cubicBezTo>
                  <a:cubicBezTo>
                    <a:pt x="352" y="116"/>
                    <a:pt x="350" y="116"/>
                    <a:pt x="350" y="118"/>
                  </a:cubicBezTo>
                  <a:cubicBezTo>
                    <a:pt x="349" y="119"/>
                    <a:pt x="349" y="119"/>
                    <a:pt x="349" y="119"/>
                  </a:cubicBezTo>
                  <a:cubicBezTo>
                    <a:pt x="347" y="120"/>
                    <a:pt x="348" y="121"/>
                    <a:pt x="347" y="122"/>
                  </a:cubicBezTo>
                  <a:cubicBezTo>
                    <a:pt x="346" y="123"/>
                    <a:pt x="345" y="124"/>
                    <a:pt x="345" y="125"/>
                  </a:cubicBezTo>
                  <a:cubicBezTo>
                    <a:pt x="345" y="126"/>
                    <a:pt x="345" y="126"/>
                    <a:pt x="345" y="126"/>
                  </a:cubicBezTo>
                  <a:cubicBezTo>
                    <a:pt x="342" y="128"/>
                    <a:pt x="339" y="129"/>
                    <a:pt x="336" y="129"/>
                  </a:cubicBezTo>
                  <a:cubicBezTo>
                    <a:pt x="335" y="129"/>
                    <a:pt x="335" y="129"/>
                    <a:pt x="334" y="130"/>
                  </a:cubicBezTo>
                  <a:cubicBezTo>
                    <a:pt x="334" y="131"/>
                    <a:pt x="334" y="131"/>
                    <a:pt x="333" y="132"/>
                  </a:cubicBezTo>
                  <a:cubicBezTo>
                    <a:pt x="333" y="133"/>
                    <a:pt x="333" y="133"/>
                    <a:pt x="332" y="134"/>
                  </a:cubicBezTo>
                  <a:cubicBezTo>
                    <a:pt x="332" y="135"/>
                    <a:pt x="331" y="135"/>
                    <a:pt x="331" y="136"/>
                  </a:cubicBezTo>
                  <a:cubicBezTo>
                    <a:pt x="330" y="137"/>
                    <a:pt x="330" y="137"/>
                    <a:pt x="330" y="137"/>
                  </a:cubicBezTo>
                  <a:cubicBezTo>
                    <a:pt x="330" y="138"/>
                    <a:pt x="330" y="138"/>
                    <a:pt x="329" y="139"/>
                  </a:cubicBezTo>
                  <a:cubicBezTo>
                    <a:pt x="329" y="139"/>
                    <a:pt x="329" y="139"/>
                    <a:pt x="329" y="139"/>
                  </a:cubicBezTo>
                  <a:cubicBezTo>
                    <a:pt x="328" y="139"/>
                    <a:pt x="328" y="140"/>
                    <a:pt x="327" y="141"/>
                  </a:cubicBezTo>
                  <a:cubicBezTo>
                    <a:pt x="326" y="141"/>
                    <a:pt x="325" y="142"/>
                    <a:pt x="323" y="142"/>
                  </a:cubicBezTo>
                  <a:cubicBezTo>
                    <a:pt x="323" y="141"/>
                    <a:pt x="322" y="141"/>
                    <a:pt x="322" y="140"/>
                  </a:cubicBezTo>
                  <a:cubicBezTo>
                    <a:pt x="322" y="139"/>
                    <a:pt x="322" y="138"/>
                    <a:pt x="322" y="138"/>
                  </a:cubicBezTo>
                  <a:cubicBezTo>
                    <a:pt x="323" y="137"/>
                    <a:pt x="323" y="137"/>
                    <a:pt x="323" y="137"/>
                  </a:cubicBezTo>
                  <a:cubicBezTo>
                    <a:pt x="325" y="134"/>
                    <a:pt x="323" y="130"/>
                    <a:pt x="324" y="127"/>
                  </a:cubicBezTo>
                  <a:cubicBezTo>
                    <a:pt x="325" y="126"/>
                    <a:pt x="325" y="126"/>
                    <a:pt x="325" y="126"/>
                  </a:cubicBezTo>
                  <a:cubicBezTo>
                    <a:pt x="326" y="126"/>
                    <a:pt x="326" y="124"/>
                    <a:pt x="326" y="124"/>
                  </a:cubicBezTo>
                  <a:cubicBezTo>
                    <a:pt x="326" y="123"/>
                    <a:pt x="326" y="122"/>
                    <a:pt x="326" y="120"/>
                  </a:cubicBezTo>
                  <a:cubicBezTo>
                    <a:pt x="325" y="120"/>
                    <a:pt x="324" y="121"/>
                    <a:pt x="323" y="122"/>
                  </a:cubicBezTo>
                  <a:cubicBezTo>
                    <a:pt x="323" y="122"/>
                    <a:pt x="322" y="122"/>
                    <a:pt x="321" y="122"/>
                  </a:cubicBezTo>
                  <a:cubicBezTo>
                    <a:pt x="320" y="123"/>
                    <a:pt x="320" y="124"/>
                    <a:pt x="320" y="125"/>
                  </a:cubicBezTo>
                  <a:cubicBezTo>
                    <a:pt x="319" y="126"/>
                    <a:pt x="319" y="126"/>
                    <a:pt x="318" y="127"/>
                  </a:cubicBezTo>
                  <a:cubicBezTo>
                    <a:pt x="318" y="127"/>
                    <a:pt x="318" y="128"/>
                    <a:pt x="317" y="129"/>
                  </a:cubicBezTo>
                  <a:cubicBezTo>
                    <a:pt x="316" y="129"/>
                    <a:pt x="315" y="130"/>
                    <a:pt x="313" y="131"/>
                  </a:cubicBezTo>
                  <a:cubicBezTo>
                    <a:pt x="312" y="132"/>
                    <a:pt x="311" y="134"/>
                    <a:pt x="310" y="136"/>
                  </a:cubicBezTo>
                  <a:cubicBezTo>
                    <a:pt x="310" y="137"/>
                    <a:pt x="309" y="137"/>
                    <a:pt x="310" y="138"/>
                  </a:cubicBezTo>
                  <a:cubicBezTo>
                    <a:pt x="309" y="139"/>
                    <a:pt x="308" y="139"/>
                    <a:pt x="307" y="140"/>
                  </a:cubicBezTo>
                  <a:cubicBezTo>
                    <a:pt x="306" y="140"/>
                    <a:pt x="306" y="141"/>
                    <a:pt x="305" y="141"/>
                  </a:cubicBezTo>
                  <a:cubicBezTo>
                    <a:pt x="304" y="141"/>
                    <a:pt x="304" y="141"/>
                    <a:pt x="303" y="141"/>
                  </a:cubicBezTo>
                  <a:cubicBezTo>
                    <a:pt x="302" y="141"/>
                    <a:pt x="301" y="141"/>
                    <a:pt x="301" y="141"/>
                  </a:cubicBezTo>
                  <a:cubicBezTo>
                    <a:pt x="300" y="142"/>
                    <a:pt x="301" y="143"/>
                    <a:pt x="301" y="144"/>
                  </a:cubicBezTo>
                  <a:cubicBezTo>
                    <a:pt x="301" y="145"/>
                    <a:pt x="302" y="146"/>
                    <a:pt x="303" y="147"/>
                  </a:cubicBezTo>
                  <a:cubicBezTo>
                    <a:pt x="304" y="147"/>
                    <a:pt x="305" y="147"/>
                    <a:pt x="307" y="147"/>
                  </a:cubicBezTo>
                  <a:cubicBezTo>
                    <a:pt x="309" y="147"/>
                    <a:pt x="310" y="148"/>
                    <a:pt x="311" y="150"/>
                  </a:cubicBezTo>
                  <a:cubicBezTo>
                    <a:pt x="311" y="153"/>
                    <a:pt x="311" y="153"/>
                    <a:pt x="311" y="153"/>
                  </a:cubicBezTo>
                  <a:cubicBezTo>
                    <a:pt x="310" y="154"/>
                    <a:pt x="310" y="154"/>
                    <a:pt x="310" y="154"/>
                  </a:cubicBezTo>
                  <a:cubicBezTo>
                    <a:pt x="311" y="155"/>
                    <a:pt x="311" y="155"/>
                    <a:pt x="311" y="155"/>
                  </a:cubicBezTo>
                  <a:cubicBezTo>
                    <a:pt x="311" y="155"/>
                    <a:pt x="312" y="155"/>
                    <a:pt x="313" y="155"/>
                  </a:cubicBezTo>
                  <a:cubicBezTo>
                    <a:pt x="314" y="154"/>
                    <a:pt x="315" y="153"/>
                    <a:pt x="316" y="151"/>
                  </a:cubicBezTo>
                  <a:cubicBezTo>
                    <a:pt x="317" y="151"/>
                    <a:pt x="317" y="151"/>
                    <a:pt x="317" y="151"/>
                  </a:cubicBezTo>
                  <a:cubicBezTo>
                    <a:pt x="319" y="149"/>
                    <a:pt x="322" y="147"/>
                    <a:pt x="325" y="147"/>
                  </a:cubicBezTo>
                  <a:cubicBezTo>
                    <a:pt x="326" y="149"/>
                    <a:pt x="326" y="149"/>
                    <a:pt x="326" y="149"/>
                  </a:cubicBezTo>
                  <a:cubicBezTo>
                    <a:pt x="327" y="149"/>
                    <a:pt x="328" y="149"/>
                    <a:pt x="329" y="150"/>
                  </a:cubicBezTo>
                  <a:cubicBezTo>
                    <a:pt x="330" y="150"/>
                    <a:pt x="330" y="150"/>
                    <a:pt x="330" y="150"/>
                  </a:cubicBezTo>
                  <a:cubicBezTo>
                    <a:pt x="331" y="150"/>
                    <a:pt x="331" y="151"/>
                    <a:pt x="333" y="151"/>
                  </a:cubicBezTo>
                  <a:cubicBezTo>
                    <a:pt x="333" y="150"/>
                    <a:pt x="334" y="151"/>
                    <a:pt x="335" y="150"/>
                  </a:cubicBezTo>
                  <a:cubicBezTo>
                    <a:pt x="335" y="150"/>
                    <a:pt x="336" y="151"/>
                    <a:pt x="336" y="151"/>
                  </a:cubicBezTo>
                  <a:cubicBezTo>
                    <a:pt x="337" y="153"/>
                    <a:pt x="337" y="153"/>
                    <a:pt x="337" y="153"/>
                  </a:cubicBezTo>
                  <a:cubicBezTo>
                    <a:pt x="335" y="155"/>
                    <a:pt x="333" y="157"/>
                    <a:pt x="330" y="158"/>
                  </a:cubicBezTo>
                  <a:cubicBezTo>
                    <a:pt x="330" y="159"/>
                    <a:pt x="330" y="159"/>
                    <a:pt x="330" y="159"/>
                  </a:cubicBezTo>
                  <a:cubicBezTo>
                    <a:pt x="329" y="159"/>
                    <a:pt x="328" y="159"/>
                    <a:pt x="327" y="160"/>
                  </a:cubicBezTo>
                  <a:cubicBezTo>
                    <a:pt x="326" y="160"/>
                    <a:pt x="326" y="160"/>
                    <a:pt x="326" y="160"/>
                  </a:cubicBezTo>
                  <a:cubicBezTo>
                    <a:pt x="326" y="161"/>
                    <a:pt x="326" y="162"/>
                    <a:pt x="325" y="163"/>
                  </a:cubicBezTo>
                  <a:cubicBezTo>
                    <a:pt x="325" y="164"/>
                    <a:pt x="325" y="164"/>
                    <a:pt x="325" y="164"/>
                  </a:cubicBezTo>
                  <a:cubicBezTo>
                    <a:pt x="324" y="164"/>
                    <a:pt x="324" y="165"/>
                    <a:pt x="323" y="166"/>
                  </a:cubicBezTo>
                  <a:cubicBezTo>
                    <a:pt x="322" y="168"/>
                    <a:pt x="320" y="169"/>
                    <a:pt x="319" y="171"/>
                  </a:cubicBezTo>
                  <a:cubicBezTo>
                    <a:pt x="318" y="172"/>
                    <a:pt x="317" y="172"/>
                    <a:pt x="317" y="173"/>
                  </a:cubicBezTo>
                  <a:cubicBezTo>
                    <a:pt x="317" y="173"/>
                    <a:pt x="316" y="174"/>
                    <a:pt x="316" y="175"/>
                  </a:cubicBezTo>
                  <a:cubicBezTo>
                    <a:pt x="316" y="176"/>
                    <a:pt x="317" y="176"/>
                    <a:pt x="317" y="177"/>
                  </a:cubicBezTo>
                  <a:cubicBezTo>
                    <a:pt x="318" y="178"/>
                    <a:pt x="320" y="178"/>
                    <a:pt x="321" y="178"/>
                  </a:cubicBezTo>
                  <a:cubicBezTo>
                    <a:pt x="322" y="179"/>
                    <a:pt x="323" y="178"/>
                    <a:pt x="324" y="180"/>
                  </a:cubicBezTo>
                  <a:cubicBezTo>
                    <a:pt x="325" y="180"/>
                    <a:pt x="325" y="180"/>
                    <a:pt x="325" y="180"/>
                  </a:cubicBezTo>
                  <a:cubicBezTo>
                    <a:pt x="326" y="181"/>
                    <a:pt x="326" y="182"/>
                    <a:pt x="326" y="183"/>
                  </a:cubicBezTo>
                  <a:cubicBezTo>
                    <a:pt x="327" y="185"/>
                    <a:pt x="327" y="185"/>
                    <a:pt x="327" y="185"/>
                  </a:cubicBezTo>
                  <a:cubicBezTo>
                    <a:pt x="327" y="188"/>
                    <a:pt x="329" y="191"/>
                    <a:pt x="328" y="194"/>
                  </a:cubicBezTo>
                  <a:cubicBezTo>
                    <a:pt x="329" y="195"/>
                    <a:pt x="329" y="195"/>
                    <a:pt x="329" y="195"/>
                  </a:cubicBezTo>
                  <a:cubicBezTo>
                    <a:pt x="329" y="196"/>
                    <a:pt x="331" y="196"/>
                    <a:pt x="332" y="197"/>
                  </a:cubicBezTo>
                  <a:cubicBezTo>
                    <a:pt x="333" y="199"/>
                    <a:pt x="333" y="200"/>
                    <a:pt x="334" y="201"/>
                  </a:cubicBezTo>
                  <a:cubicBezTo>
                    <a:pt x="335" y="202"/>
                    <a:pt x="335" y="202"/>
                    <a:pt x="335" y="202"/>
                  </a:cubicBezTo>
                  <a:cubicBezTo>
                    <a:pt x="336" y="203"/>
                    <a:pt x="336" y="205"/>
                    <a:pt x="336" y="206"/>
                  </a:cubicBezTo>
                  <a:cubicBezTo>
                    <a:pt x="337" y="207"/>
                    <a:pt x="338" y="208"/>
                    <a:pt x="339" y="209"/>
                  </a:cubicBezTo>
                  <a:cubicBezTo>
                    <a:pt x="340" y="210"/>
                    <a:pt x="340" y="210"/>
                    <a:pt x="340" y="210"/>
                  </a:cubicBezTo>
                  <a:cubicBezTo>
                    <a:pt x="339" y="212"/>
                    <a:pt x="338" y="212"/>
                    <a:pt x="336" y="213"/>
                  </a:cubicBezTo>
                  <a:cubicBezTo>
                    <a:pt x="336" y="214"/>
                    <a:pt x="336" y="214"/>
                    <a:pt x="335" y="215"/>
                  </a:cubicBezTo>
                  <a:cubicBezTo>
                    <a:pt x="333" y="215"/>
                    <a:pt x="333" y="215"/>
                    <a:pt x="333" y="215"/>
                  </a:cubicBezTo>
                  <a:cubicBezTo>
                    <a:pt x="332" y="216"/>
                    <a:pt x="332" y="216"/>
                    <a:pt x="332" y="216"/>
                  </a:cubicBezTo>
                  <a:cubicBezTo>
                    <a:pt x="333" y="216"/>
                    <a:pt x="333" y="216"/>
                    <a:pt x="333" y="216"/>
                  </a:cubicBezTo>
                  <a:cubicBezTo>
                    <a:pt x="334" y="216"/>
                    <a:pt x="335" y="216"/>
                    <a:pt x="337" y="216"/>
                  </a:cubicBezTo>
                  <a:cubicBezTo>
                    <a:pt x="338" y="217"/>
                    <a:pt x="339" y="219"/>
                    <a:pt x="341" y="219"/>
                  </a:cubicBezTo>
                  <a:cubicBezTo>
                    <a:pt x="341" y="222"/>
                    <a:pt x="342" y="224"/>
                    <a:pt x="342" y="227"/>
                  </a:cubicBezTo>
                  <a:cubicBezTo>
                    <a:pt x="341" y="229"/>
                    <a:pt x="341" y="229"/>
                    <a:pt x="341" y="229"/>
                  </a:cubicBezTo>
                  <a:cubicBezTo>
                    <a:pt x="340" y="230"/>
                    <a:pt x="341" y="233"/>
                    <a:pt x="341" y="235"/>
                  </a:cubicBezTo>
                  <a:cubicBezTo>
                    <a:pt x="341" y="235"/>
                    <a:pt x="341" y="235"/>
                    <a:pt x="341" y="235"/>
                  </a:cubicBezTo>
                  <a:cubicBezTo>
                    <a:pt x="340" y="236"/>
                    <a:pt x="339" y="236"/>
                    <a:pt x="338" y="237"/>
                  </a:cubicBezTo>
                  <a:cubicBezTo>
                    <a:pt x="337" y="237"/>
                    <a:pt x="337" y="239"/>
                    <a:pt x="336" y="240"/>
                  </a:cubicBezTo>
                  <a:cubicBezTo>
                    <a:pt x="336" y="242"/>
                    <a:pt x="335" y="244"/>
                    <a:pt x="334" y="246"/>
                  </a:cubicBezTo>
                  <a:cubicBezTo>
                    <a:pt x="334" y="247"/>
                    <a:pt x="333" y="247"/>
                    <a:pt x="333" y="249"/>
                  </a:cubicBezTo>
                  <a:cubicBezTo>
                    <a:pt x="333" y="250"/>
                    <a:pt x="332" y="250"/>
                    <a:pt x="332" y="251"/>
                  </a:cubicBezTo>
                  <a:cubicBezTo>
                    <a:pt x="332" y="252"/>
                    <a:pt x="332" y="253"/>
                    <a:pt x="331" y="254"/>
                  </a:cubicBezTo>
                  <a:cubicBezTo>
                    <a:pt x="331" y="254"/>
                    <a:pt x="330" y="254"/>
                    <a:pt x="330" y="255"/>
                  </a:cubicBezTo>
                  <a:cubicBezTo>
                    <a:pt x="330" y="255"/>
                    <a:pt x="330" y="256"/>
                    <a:pt x="329" y="256"/>
                  </a:cubicBezTo>
                  <a:cubicBezTo>
                    <a:pt x="329" y="258"/>
                    <a:pt x="329" y="260"/>
                    <a:pt x="329" y="262"/>
                  </a:cubicBezTo>
                  <a:cubicBezTo>
                    <a:pt x="329" y="263"/>
                    <a:pt x="328" y="264"/>
                    <a:pt x="328" y="265"/>
                  </a:cubicBezTo>
                  <a:cubicBezTo>
                    <a:pt x="327" y="266"/>
                    <a:pt x="327" y="266"/>
                    <a:pt x="327" y="266"/>
                  </a:cubicBezTo>
                  <a:cubicBezTo>
                    <a:pt x="327" y="266"/>
                    <a:pt x="327" y="266"/>
                    <a:pt x="327" y="266"/>
                  </a:cubicBezTo>
                  <a:cubicBezTo>
                    <a:pt x="326" y="266"/>
                    <a:pt x="326" y="266"/>
                    <a:pt x="326" y="266"/>
                  </a:cubicBezTo>
                  <a:cubicBezTo>
                    <a:pt x="326" y="267"/>
                    <a:pt x="326" y="268"/>
                    <a:pt x="326" y="268"/>
                  </a:cubicBezTo>
                  <a:cubicBezTo>
                    <a:pt x="325" y="269"/>
                    <a:pt x="325" y="269"/>
                    <a:pt x="325" y="269"/>
                  </a:cubicBezTo>
                  <a:cubicBezTo>
                    <a:pt x="324" y="270"/>
                    <a:pt x="324" y="272"/>
                    <a:pt x="323" y="273"/>
                  </a:cubicBezTo>
                  <a:cubicBezTo>
                    <a:pt x="322" y="274"/>
                    <a:pt x="322" y="274"/>
                    <a:pt x="322" y="274"/>
                  </a:cubicBezTo>
                  <a:cubicBezTo>
                    <a:pt x="321" y="274"/>
                    <a:pt x="320" y="274"/>
                    <a:pt x="319" y="274"/>
                  </a:cubicBezTo>
                  <a:cubicBezTo>
                    <a:pt x="318" y="275"/>
                    <a:pt x="318" y="275"/>
                    <a:pt x="318" y="275"/>
                  </a:cubicBezTo>
                  <a:cubicBezTo>
                    <a:pt x="317" y="276"/>
                    <a:pt x="318" y="277"/>
                    <a:pt x="318" y="277"/>
                  </a:cubicBezTo>
                  <a:cubicBezTo>
                    <a:pt x="317" y="278"/>
                    <a:pt x="317" y="278"/>
                    <a:pt x="317" y="278"/>
                  </a:cubicBezTo>
                  <a:cubicBezTo>
                    <a:pt x="315" y="279"/>
                    <a:pt x="315" y="281"/>
                    <a:pt x="313" y="282"/>
                  </a:cubicBezTo>
                  <a:cubicBezTo>
                    <a:pt x="313" y="282"/>
                    <a:pt x="312" y="283"/>
                    <a:pt x="311" y="283"/>
                  </a:cubicBezTo>
                  <a:cubicBezTo>
                    <a:pt x="311" y="283"/>
                    <a:pt x="311" y="283"/>
                    <a:pt x="311" y="283"/>
                  </a:cubicBezTo>
                  <a:cubicBezTo>
                    <a:pt x="311" y="284"/>
                    <a:pt x="312" y="284"/>
                    <a:pt x="312" y="285"/>
                  </a:cubicBezTo>
                  <a:cubicBezTo>
                    <a:pt x="312" y="285"/>
                    <a:pt x="312" y="285"/>
                    <a:pt x="312" y="285"/>
                  </a:cubicBezTo>
                  <a:cubicBezTo>
                    <a:pt x="310" y="285"/>
                    <a:pt x="310" y="285"/>
                    <a:pt x="310" y="285"/>
                  </a:cubicBezTo>
                  <a:cubicBezTo>
                    <a:pt x="310" y="286"/>
                    <a:pt x="308" y="286"/>
                    <a:pt x="307" y="288"/>
                  </a:cubicBezTo>
                  <a:cubicBezTo>
                    <a:pt x="307" y="289"/>
                    <a:pt x="306" y="290"/>
                    <a:pt x="304" y="291"/>
                  </a:cubicBezTo>
                  <a:cubicBezTo>
                    <a:pt x="304" y="291"/>
                    <a:pt x="304" y="291"/>
                    <a:pt x="304" y="291"/>
                  </a:cubicBezTo>
                  <a:cubicBezTo>
                    <a:pt x="302" y="293"/>
                    <a:pt x="300" y="294"/>
                    <a:pt x="297" y="293"/>
                  </a:cubicBezTo>
                  <a:cubicBezTo>
                    <a:pt x="296" y="295"/>
                    <a:pt x="296" y="295"/>
                    <a:pt x="296" y="295"/>
                  </a:cubicBezTo>
                  <a:cubicBezTo>
                    <a:pt x="295" y="295"/>
                    <a:pt x="294" y="294"/>
                    <a:pt x="292" y="295"/>
                  </a:cubicBezTo>
                  <a:cubicBezTo>
                    <a:pt x="292" y="296"/>
                    <a:pt x="292" y="296"/>
                    <a:pt x="292" y="296"/>
                  </a:cubicBezTo>
                  <a:cubicBezTo>
                    <a:pt x="290" y="296"/>
                    <a:pt x="289" y="298"/>
                    <a:pt x="287" y="299"/>
                  </a:cubicBezTo>
                  <a:cubicBezTo>
                    <a:pt x="286" y="298"/>
                    <a:pt x="286" y="298"/>
                    <a:pt x="286" y="298"/>
                  </a:cubicBezTo>
                  <a:cubicBezTo>
                    <a:pt x="285" y="299"/>
                    <a:pt x="285" y="299"/>
                    <a:pt x="284" y="299"/>
                  </a:cubicBezTo>
                  <a:cubicBezTo>
                    <a:pt x="283" y="299"/>
                    <a:pt x="283" y="299"/>
                    <a:pt x="283" y="299"/>
                  </a:cubicBezTo>
                  <a:cubicBezTo>
                    <a:pt x="283" y="299"/>
                    <a:pt x="283" y="298"/>
                    <a:pt x="283" y="297"/>
                  </a:cubicBezTo>
                  <a:cubicBezTo>
                    <a:pt x="282" y="297"/>
                    <a:pt x="282" y="297"/>
                    <a:pt x="282" y="297"/>
                  </a:cubicBezTo>
                  <a:cubicBezTo>
                    <a:pt x="281" y="297"/>
                    <a:pt x="281" y="298"/>
                    <a:pt x="281" y="299"/>
                  </a:cubicBezTo>
                  <a:cubicBezTo>
                    <a:pt x="280" y="299"/>
                    <a:pt x="280" y="299"/>
                    <a:pt x="280" y="299"/>
                  </a:cubicBezTo>
                  <a:cubicBezTo>
                    <a:pt x="278" y="299"/>
                    <a:pt x="278" y="299"/>
                    <a:pt x="278" y="299"/>
                  </a:cubicBezTo>
                  <a:cubicBezTo>
                    <a:pt x="277" y="300"/>
                    <a:pt x="276" y="300"/>
                    <a:pt x="276" y="301"/>
                  </a:cubicBezTo>
                  <a:cubicBezTo>
                    <a:pt x="276" y="302"/>
                    <a:pt x="275" y="302"/>
                    <a:pt x="275" y="303"/>
                  </a:cubicBezTo>
                  <a:cubicBezTo>
                    <a:pt x="273" y="304"/>
                    <a:pt x="271" y="303"/>
                    <a:pt x="269" y="304"/>
                  </a:cubicBezTo>
                  <a:cubicBezTo>
                    <a:pt x="269" y="305"/>
                    <a:pt x="269" y="305"/>
                    <a:pt x="269" y="305"/>
                  </a:cubicBezTo>
                  <a:cubicBezTo>
                    <a:pt x="268" y="305"/>
                    <a:pt x="267" y="306"/>
                    <a:pt x="267" y="306"/>
                  </a:cubicBezTo>
                  <a:cubicBezTo>
                    <a:pt x="266" y="306"/>
                    <a:pt x="265" y="307"/>
                    <a:pt x="264" y="308"/>
                  </a:cubicBezTo>
                  <a:cubicBezTo>
                    <a:pt x="262" y="308"/>
                    <a:pt x="261" y="308"/>
                    <a:pt x="260" y="308"/>
                  </a:cubicBezTo>
                  <a:cubicBezTo>
                    <a:pt x="260" y="309"/>
                    <a:pt x="260" y="309"/>
                    <a:pt x="260" y="309"/>
                  </a:cubicBezTo>
                  <a:cubicBezTo>
                    <a:pt x="259" y="309"/>
                    <a:pt x="259" y="309"/>
                    <a:pt x="258" y="310"/>
                  </a:cubicBezTo>
                  <a:cubicBezTo>
                    <a:pt x="257" y="310"/>
                    <a:pt x="257" y="310"/>
                    <a:pt x="256" y="310"/>
                  </a:cubicBezTo>
                  <a:cubicBezTo>
                    <a:pt x="255" y="311"/>
                    <a:pt x="255" y="311"/>
                    <a:pt x="255" y="311"/>
                  </a:cubicBezTo>
                  <a:cubicBezTo>
                    <a:pt x="256" y="312"/>
                    <a:pt x="256" y="312"/>
                    <a:pt x="256" y="312"/>
                  </a:cubicBezTo>
                  <a:cubicBezTo>
                    <a:pt x="256" y="312"/>
                    <a:pt x="257" y="313"/>
                    <a:pt x="257" y="314"/>
                  </a:cubicBezTo>
                  <a:cubicBezTo>
                    <a:pt x="257" y="315"/>
                    <a:pt x="256" y="316"/>
                    <a:pt x="256" y="317"/>
                  </a:cubicBezTo>
                  <a:cubicBezTo>
                    <a:pt x="256" y="318"/>
                    <a:pt x="254" y="318"/>
                    <a:pt x="254" y="319"/>
                  </a:cubicBezTo>
                  <a:cubicBezTo>
                    <a:pt x="254" y="319"/>
                    <a:pt x="254" y="319"/>
                    <a:pt x="254" y="319"/>
                  </a:cubicBezTo>
                  <a:cubicBezTo>
                    <a:pt x="256" y="320"/>
                    <a:pt x="259" y="319"/>
                    <a:pt x="261" y="320"/>
                  </a:cubicBezTo>
                  <a:cubicBezTo>
                    <a:pt x="262" y="321"/>
                    <a:pt x="262" y="321"/>
                    <a:pt x="262" y="321"/>
                  </a:cubicBezTo>
                  <a:cubicBezTo>
                    <a:pt x="262" y="322"/>
                    <a:pt x="262" y="323"/>
                    <a:pt x="262" y="324"/>
                  </a:cubicBezTo>
                  <a:cubicBezTo>
                    <a:pt x="261" y="324"/>
                    <a:pt x="261" y="324"/>
                    <a:pt x="261" y="324"/>
                  </a:cubicBezTo>
                  <a:cubicBezTo>
                    <a:pt x="260" y="325"/>
                    <a:pt x="259" y="326"/>
                    <a:pt x="258" y="327"/>
                  </a:cubicBezTo>
                  <a:cubicBezTo>
                    <a:pt x="258" y="328"/>
                    <a:pt x="259" y="330"/>
                    <a:pt x="258" y="332"/>
                  </a:cubicBezTo>
                  <a:cubicBezTo>
                    <a:pt x="256" y="333"/>
                    <a:pt x="256" y="333"/>
                    <a:pt x="256" y="333"/>
                  </a:cubicBezTo>
                  <a:cubicBezTo>
                    <a:pt x="256" y="334"/>
                    <a:pt x="256" y="334"/>
                    <a:pt x="256" y="334"/>
                  </a:cubicBezTo>
                  <a:cubicBezTo>
                    <a:pt x="255" y="335"/>
                    <a:pt x="254" y="335"/>
                    <a:pt x="252" y="335"/>
                  </a:cubicBezTo>
                  <a:cubicBezTo>
                    <a:pt x="252" y="336"/>
                    <a:pt x="251" y="336"/>
                    <a:pt x="251" y="337"/>
                  </a:cubicBezTo>
                  <a:cubicBezTo>
                    <a:pt x="246" y="337"/>
                    <a:pt x="246" y="337"/>
                    <a:pt x="246" y="337"/>
                  </a:cubicBezTo>
                  <a:close/>
                </a:path>
              </a:pathLst>
            </a:custGeom>
            <a:solidFill>
              <a:srgbClr val="FFF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3" name="Rectangle 43">
              <a:extLst>
                <a:ext uri="{FF2B5EF4-FFF2-40B4-BE49-F238E27FC236}">
                  <a16:creationId xmlns:a16="http://schemas.microsoft.com/office/drawing/2014/main" id="{3D7D4339-DA4E-4FF4-AB73-3D4DC084E9A8}"/>
                </a:ext>
              </a:extLst>
            </p:cNvPr>
            <p:cNvSpPr>
              <a:spLocks noChangeArrowheads="1"/>
            </p:cNvSpPr>
            <p:nvPr/>
          </p:nvSpPr>
          <p:spPr bwMode="auto">
            <a:xfrm>
              <a:off x="7318375" y="5226051"/>
              <a:ext cx="211138" cy="166688"/>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4" name="Rectangle 44">
              <a:extLst>
                <a:ext uri="{FF2B5EF4-FFF2-40B4-BE49-F238E27FC236}">
                  <a16:creationId xmlns:a16="http://schemas.microsoft.com/office/drawing/2014/main" id="{3737A880-C430-4B67-AFFA-D7576746A010}"/>
                </a:ext>
              </a:extLst>
            </p:cNvPr>
            <p:cNvSpPr>
              <a:spLocks noChangeArrowheads="1"/>
            </p:cNvSpPr>
            <p:nvPr/>
          </p:nvSpPr>
          <p:spPr bwMode="auto">
            <a:xfrm>
              <a:off x="7318375" y="5226051"/>
              <a:ext cx="211138" cy="166688"/>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5" name="Rectangle 45">
              <a:extLst>
                <a:ext uri="{FF2B5EF4-FFF2-40B4-BE49-F238E27FC236}">
                  <a16:creationId xmlns:a16="http://schemas.microsoft.com/office/drawing/2014/main" id="{2AEEA2E5-5892-4303-8792-1AAD409B138E}"/>
                </a:ext>
              </a:extLst>
            </p:cNvPr>
            <p:cNvSpPr>
              <a:spLocks noChangeArrowheads="1"/>
            </p:cNvSpPr>
            <p:nvPr/>
          </p:nvSpPr>
          <p:spPr bwMode="auto">
            <a:xfrm>
              <a:off x="7673975" y="5114926"/>
              <a:ext cx="209550" cy="277813"/>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6" name="Rectangle 46">
              <a:extLst>
                <a:ext uri="{FF2B5EF4-FFF2-40B4-BE49-F238E27FC236}">
                  <a16:creationId xmlns:a16="http://schemas.microsoft.com/office/drawing/2014/main" id="{77596966-C5C9-4F5F-988D-0C70DCD01CA8}"/>
                </a:ext>
              </a:extLst>
            </p:cNvPr>
            <p:cNvSpPr>
              <a:spLocks noChangeArrowheads="1"/>
            </p:cNvSpPr>
            <p:nvPr/>
          </p:nvSpPr>
          <p:spPr bwMode="auto">
            <a:xfrm>
              <a:off x="7673975" y="5114926"/>
              <a:ext cx="209550" cy="277813"/>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7" name="Rectangle 47">
              <a:extLst>
                <a:ext uri="{FF2B5EF4-FFF2-40B4-BE49-F238E27FC236}">
                  <a16:creationId xmlns:a16="http://schemas.microsoft.com/office/drawing/2014/main" id="{AD7FA1AD-B0A1-4CB1-8D52-32C3F5AAD995}"/>
                </a:ext>
              </a:extLst>
            </p:cNvPr>
            <p:cNvSpPr>
              <a:spLocks noChangeArrowheads="1"/>
            </p:cNvSpPr>
            <p:nvPr/>
          </p:nvSpPr>
          <p:spPr bwMode="auto">
            <a:xfrm>
              <a:off x="8039100" y="4983163"/>
              <a:ext cx="211138" cy="409575"/>
            </a:xfrm>
            <a:prstGeom prst="rect">
              <a:avLst/>
            </a:prstGeom>
            <a:solidFill>
              <a:srgbClr val="7EDB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8" name="Rectangle 48">
              <a:extLst>
                <a:ext uri="{FF2B5EF4-FFF2-40B4-BE49-F238E27FC236}">
                  <a16:creationId xmlns:a16="http://schemas.microsoft.com/office/drawing/2014/main" id="{DC70C14E-07B4-4DE5-B098-6E745E36561C}"/>
                </a:ext>
              </a:extLst>
            </p:cNvPr>
            <p:cNvSpPr>
              <a:spLocks noChangeArrowheads="1"/>
            </p:cNvSpPr>
            <p:nvPr/>
          </p:nvSpPr>
          <p:spPr bwMode="auto">
            <a:xfrm>
              <a:off x="8039100" y="4983163"/>
              <a:ext cx="211138" cy="409575"/>
            </a:xfrm>
            <a:prstGeom prst="rect">
              <a:avLst/>
            </a:prstGeom>
            <a:noFill/>
            <a:ln w="22225" cap="flat">
              <a:solidFill>
                <a:srgbClr val="00C2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79" name="Freeform 49">
              <a:extLst>
                <a:ext uri="{FF2B5EF4-FFF2-40B4-BE49-F238E27FC236}">
                  <a16:creationId xmlns:a16="http://schemas.microsoft.com/office/drawing/2014/main" id="{4CF081AC-1B9F-4E8D-A1C4-35564FE4BBC3}"/>
                </a:ext>
              </a:extLst>
            </p:cNvPr>
            <p:cNvSpPr>
              <a:spLocks/>
            </p:cNvSpPr>
            <p:nvPr/>
          </p:nvSpPr>
          <p:spPr bwMode="auto">
            <a:xfrm>
              <a:off x="5926138" y="3694113"/>
              <a:ext cx="1190625" cy="2008188"/>
            </a:xfrm>
            <a:custGeom>
              <a:avLst/>
              <a:gdLst>
                <a:gd name="T0" fmla="*/ 401 w 430"/>
                <a:gd name="T1" fmla="*/ 725 h 725"/>
                <a:gd name="T2" fmla="*/ 29 w 430"/>
                <a:gd name="T3" fmla="*/ 725 h 725"/>
                <a:gd name="T4" fmla="*/ 0 w 430"/>
                <a:gd name="T5" fmla="*/ 696 h 725"/>
                <a:gd name="T6" fmla="*/ 0 w 430"/>
                <a:gd name="T7" fmla="*/ 30 h 725"/>
                <a:gd name="T8" fmla="*/ 29 w 430"/>
                <a:gd name="T9" fmla="*/ 0 h 725"/>
                <a:gd name="T10" fmla="*/ 401 w 430"/>
                <a:gd name="T11" fmla="*/ 0 h 725"/>
                <a:gd name="T12" fmla="*/ 430 w 430"/>
                <a:gd name="T13" fmla="*/ 30 h 725"/>
                <a:gd name="T14" fmla="*/ 430 w 430"/>
                <a:gd name="T15" fmla="*/ 696 h 725"/>
                <a:gd name="T16" fmla="*/ 401 w 430"/>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725">
                  <a:moveTo>
                    <a:pt x="401" y="725"/>
                  </a:moveTo>
                  <a:cubicBezTo>
                    <a:pt x="29" y="725"/>
                    <a:pt x="29" y="725"/>
                    <a:pt x="29" y="725"/>
                  </a:cubicBezTo>
                  <a:cubicBezTo>
                    <a:pt x="13" y="725"/>
                    <a:pt x="0" y="712"/>
                    <a:pt x="0" y="696"/>
                  </a:cubicBezTo>
                  <a:cubicBezTo>
                    <a:pt x="0" y="30"/>
                    <a:pt x="0" y="30"/>
                    <a:pt x="0" y="30"/>
                  </a:cubicBezTo>
                  <a:cubicBezTo>
                    <a:pt x="0" y="13"/>
                    <a:pt x="13" y="0"/>
                    <a:pt x="29" y="0"/>
                  </a:cubicBezTo>
                  <a:cubicBezTo>
                    <a:pt x="401" y="0"/>
                    <a:pt x="401" y="0"/>
                    <a:pt x="401" y="0"/>
                  </a:cubicBezTo>
                  <a:cubicBezTo>
                    <a:pt x="417" y="0"/>
                    <a:pt x="430" y="13"/>
                    <a:pt x="430" y="30"/>
                  </a:cubicBezTo>
                  <a:cubicBezTo>
                    <a:pt x="430" y="696"/>
                    <a:pt x="430" y="696"/>
                    <a:pt x="430" y="696"/>
                  </a:cubicBezTo>
                  <a:cubicBezTo>
                    <a:pt x="430" y="712"/>
                    <a:pt x="417" y="725"/>
                    <a:pt x="401" y="7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0" name="Freeform 50">
              <a:extLst>
                <a:ext uri="{FF2B5EF4-FFF2-40B4-BE49-F238E27FC236}">
                  <a16:creationId xmlns:a16="http://schemas.microsoft.com/office/drawing/2014/main" id="{926F909A-6649-499E-B4B2-F2C116B6A298}"/>
                </a:ext>
              </a:extLst>
            </p:cNvPr>
            <p:cNvSpPr>
              <a:spLocks/>
            </p:cNvSpPr>
            <p:nvPr/>
          </p:nvSpPr>
          <p:spPr bwMode="auto">
            <a:xfrm>
              <a:off x="5919788" y="3694113"/>
              <a:ext cx="1193800" cy="2008188"/>
            </a:xfrm>
            <a:custGeom>
              <a:avLst/>
              <a:gdLst>
                <a:gd name="T0" fmla="*/ 401 w 431"/>
                <a:gd name="T1" fmla="*/ 725 h 725"/>
                <a:gd name="T2" fmla="*/ 30 w 431"/>
                <a:gd name="T3" fmla="*/ 725 h 725"/>
                <a:gd name="T4" fmla="*/ 0 w 431"/>
                <a:gd name="T5" fmla="*/ 696 h 725"/>
                <a:gd name="T6" fmla="*/ 0 w 431"/>
                <a:gd name="T7" fmla="*/ 30 h 725"/>
                <a:gd name="T8" fmla="*/ 30 w 431"/>
                <a:gd name="T9" fmla="*/ 0 h 725"/>
                <a:gd name="T10" fmla="*/ 401 w 431"/>
                <a:gd name="T11" fmla="*/ 0 h 725"/>
                <a:gd name="T12" fmla="*/ 431 w 431"/>
                <a:gd name="T13" fmla="*/ 30 h 725"/>
                <a:gd name="T14" fmla="*/ 431 w 431"/>
                <a:gd name="T15" fmla="*/ 696 h 725"/>
                <a:gd name="T16" fmla="*/ 401 w 431"/>
                <a:gd name="T17" fmla="*/ 725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725">
                  <a:moveTo>
                    <a:pt x="401" y="725"/>
                  </a:moveTo>
                  <a:cubicBezTo>
                    <a:pt x="30" y="725"/>
                    <a:pt x="30" y="725"/>
                    <a:pt x="30" y="725"/>
                  </a:cubicBezTo>
                  <a:cubicBezTo>
                    <a:pt x="13" y="725"/>
                    <a:pt x="0" y="712"/>
                    <a:pt x="0" y="696"/>
                  </a:cubicBezTo>
                  <a:cubicBezTo>
                    <a:pt x="0" y="30"/>
                    <a:pt x="0" y="30"/>
                    <a:pt x="0" y="30"/>
                  </a:cubicBezTo>
                  <a:cubicBezTo>
                    <a:pt x="0" y="13"/>
                    <a:pt x="13" y="0"/>
                    <a:pt x="30" y="0"/>
                  </a:cubicBezTo>
                  <a:cubicBezTo>
                    <a:pt x="401" y="0"/>
                    <a:pt x="401" y="0"/>
                    <a:pt x="401" y="0"/>
                  </a:cubicBezTo>
                  <a:cubicBezTo>
                    <a:pt x="417" y="0"/>
                    <a:pt x="431" y="13"/>
                    <a:pt x="431" y="30"/>
                  </a:cubicBezTo>
                  <a:cubicBezTo>
                    <a:pt x="431" y="696"/>
                    <a:pt x="431" y="696"/>
                    <a:pt x="431" y="696"/>
                  </a:cubicBezTo>
                  <a:cubicBezTo>
                    <a:pt x="431" y="712"/>
                    <a:pt x="417" y="725"/>
                    <a:pt x="401" y="725"/>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1" name="Freeform 51">
              <a:extLst>
                <a:ext uri="{FF2B5EF4-FFF2-40B4-BE49-F238E27FC236}">
                  <a16:creationId xmlns:a16="http://schemas.microsoft.com/office/drawing/2014/main" id="{177E427E-8FA2-4C01-87D5-7604B7AA0376}"/>
                </a:ext>
              </a:extLst>
            </p:cNvPr>
            <p:cNvSpPr>
              <a:spLocks/>
            </p:cNvSpPr>
            <p:nvPr/>
          </p:nvSpPr>
          <p:spPr bwMode="auto">
            <a:xfrm>
              <a:off x="6296025" y="3852863"/>
              <a:ext cx="65088" cy="60325"/>
            </a:xfrm>
            <a:custGeom>
              <a:avLst/>
              <a:gdLst>
                <a:gd name="T0" fmla="*/ 15 w 23"/>
                <a:gd name="T1" fmla="*/ 22 h 22"/>
                <a:gd name="T2" fmla="*/ 8 w 23"/>
                <a:gd name="T3" fmla="*/ 22 h 22"/>
                <a:gd name="T4" fmla="*/ 0 w 23"/>
                <a:gd name="T5" fmla="*/ 14 h 22"/>
                <a:gd name="T6" fmla="*/ 0 w 23"/>
                <a:gd name="T7" fmla="*/ 8 h 22"/>
                <a:gd name="T8" fmla="*/ 8 w 23"/>
                <a:gd name="T9" fmla="*/ 0 h 22"/>
                <a:gd name="T10" fmla="*/ 15 w 23"/>
                <a:gd name="T11" fmla="*/ 0 h 22"/>
                <a:gd name="T12" fmla="*/ 23 w 23"/>
                <a:gd name="T13" fmla="*/ 8 h 22"/>
                <a:gd name="T14" fmla="*/ 23 w 23"/>
                <a:gd name="T15" fmla="*/ 14 h 22"/>
                <a:gd name="T16" fmla="*/ 15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5" y="22"/>
                  </a:moveTo>
                  <a:cubicBezTo>
                    <a:pt x="8" y="22"/>
                    <a:pt x="8" y="22"/>
                    <a:pt x="8" y="22"/>
                  </a:cubicBezTo>
                  <a:cubicBezTo>
                    <a:pt x="4" y="22"/>
                    <a:pt x="0" y="19"/>
                    <a:pt x="0" y="14"/>
                  </a:cubicBezTo>
                  <a:cubicBezTo>
                    <a:pt x="0" y="8"/>
                    <a:pt x="0" y="8"/>
                    <a:pt x="0" y="8"/>
                  </a:cubicBezTo>
                  <a:cubicBezTo>
                    <a:pt x="0" y="3"/>
                    <a:pt x="4" y="0"/>
                    <a:pt x="8" y="0"/>
                  </a:cubicBezTo>
                  <a:cubicBezTo>
                    <a:pt x="15" y="0"/>
                    <a:pt x="15" y="0"/>
                    <a:pt x="15" y="0"/>
                  </a:cubicBezTo>
                  <a:cubicBezTo>
                    <a:pt x="19" y="0"/>
                    <a:pt x="23" y="3"/>
                    <a:pt x="23" y="8"/>
                  </a:cubicBezTo>
                  <a:cubicBezTo>
                    <a:pt x="23" y="14"/>
                    <a:pt x="23" y="14"/>
                    <a:pt x="23" y="14"/>
                  </a:cubicBezTo>
                  <a:cubicBezTo>
                    <a:pt x="23" y="19"/>
                    <a:pt x="19" y="22"/>
                    <a:pt x="15" y="22"/>
                  </a:cubicBezTo>
                  <a:close/>
                </a:path>
              </a:pathLst>
            </a:custGeom>
            <a:solidFill>
              <a:srgbClr val="867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2" name="Freeform 52">
              <a:extLst>
                <a:ext uri="{FF2B5EF4-FFF2-40B4-BE49-F238E27FC236}">
                  <a16:creationId xmlns:a16="http://schemas.microsoft.com/office/drawing/2014/main" id="{3465FD6D-8FE7-45A1-837A-6515F9AD3F90}"/>
                </a:ext>
              </a:extLst>
            </p:cNvPr>
            <p:cNvSpPr>
              <a:spLocks/>
            </p:cNvSpPr>
            <p:nvPr/>
          </p:nvSpPr>
          <p:spPr bwMode="auto">
            <a:xfrm>
              <a:off x="6296025" y="3852863"/>
              <a:ext cx="65088" cy="60325"/>
            </a:xfrm>
            <a:custGeom>
              <a:avLst/>
              <a:gdLst>
                <a:gd name="T0" fmla="*/ 15 w 23"/>
                <a:gd name="T1" fmla="*/ 22 h 22"/>
                <a:gd name="T2" fmla="*/ 8 w 23"/>
                <a:gd name="T3" fmla="*/ 22 h 22"/>
                <a:gd name="T4" fmla="*/ 0 w 23"/>
                <a:gd name="T5" fmla="*/ 14 h 22"/>
                <a:gd name="T6" fmla="*/ 0 w 23"/>
                <a:gd name="T7" fmla="*/ 8 h 22"/>
                <a:gd name="T8" fmla="*/ 8 w 23"/>
                <a:gd name="T9" fmla="*/ 0 h 22"/>
                <a:gd name="T10" fmla="*/ 15 w 23"/>
                <a:gd name="T11" fmla="*/ 0 h 22"/>
                <a:gd name="T12" fmla="*/ 23 w 23"/>
                <a:gd name="T13" fmla="*/ 8 h 22"/>
                <a:gd name="T14" fmla="*/ 23 w 23"/>
                <a:gd name="T15" fmla="*/ 14 h 22"/>
                <a:gd name="T16" fmla="*/ 15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5" y="22"/>
                  </a:moveTo>
                  <a:cubicBezTo>
                    <a:pt x="8" y="22"/>
                    <a:pt x="8" y="22"/>
                    <a:pt x="8" y="22"/>
                  </a:cubicBezTo>
                  <a:cubicBezTo>
                    <a:pt x="4" y="22"/>
                    <a:pt x="0" y="19"/>
                    <a:pt x="0" y="14"/>
                  </a:cubicBezTo>
                  <a:cubicBezTo>
                    <a:pt x="0" y="8"/>
                    <a:pt x="0" y="8"/>
                    <a:pt x="0" y="8"/>
                  </a:cubicBezTo>
                  <a:cubicBezTo>
                    <a:pt x="0" y="3"/>
                    <a:pt x="4" y="0"/>
                    <a:pt x="8" y="0"/>
                  </a:cubicBezTo>
                  <a:cubicBezTo>
                    <a:pt x="15" y="0"/>
                    <a:pt x="15" y="0"/>
                    <a:pt x="15" y="0"/>
                  </a:cubicBezTo>
                  <a:cubicBezTo>
                    <a:pt x="19" y="0"/>
                    <a:pt x="23" y="3"/>
                    <a:pt x="23" y="8"/>
                  </a:cubicBezTo>
                  <a:cubicBezTo>
                    <a:pt x="23" y="14"/>
                    <a:pt x="23" y="14"/>
                    <a:pt x="23" y="14"/>
                  </a:cubicBezTo>
                  <a:cubicBezTo>
                    <a:pt x="23" y="19"/>
                    <a:pt x="19" y="22"/>
                    <a:pt x="15" y="22"/>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3" name="Freeform 53">
              <a:extLst>
                <a:ext uri="{FF2B5EF4-FFF2-40B4-BE49-F238E27FC236}">
                  <a16:creationId xmlns:a16="http://schemas.microsoft.com/office/drawing/2014/main" id="{B1483175-3310-4991-BA52-0494A4E4376F}"/>
                </a:ext>
              </a:extLst>
            </p:cNvPr>
            <p:cNvSpPr>
              <a:spLocks/>
            </p:cNvSpPr>
            <p:nvPr/>
          </p:nvSpPr>
          <p:spPr bwMode="auto">
            <a:xfrm>
              <a:off x="6399213" y="3857626"/>
              <a:ext cx="346075" cy="47625"/>
            </a:xfrm>
            <a:custGeom>
              <a:avLst/>
              <a:gdLst>
                <a:gd name="T0" fmla="*/ 119 w 125"/>
                <a:gd name="T1" fmla="*/ 17 h 17"/>
                <a:gd name="T2" fmla="*/ 6 w 125"/>
                <a:gd name="T3" fmla="*/ 17 h 17"/>
                <a:gd name="T4" fmla="*/ 0 w 125"/>
                <a:gd name="T5" fmla="*/ 11 h 17"/>
                <a:gd name="T6" fmla="*/ 0 w 125"/>
                <a:gd name="T7" fmla="*/ 6 h 17"/>
                <a:gd name="T8" fmla="*/ 6 w 125"/>
                <a:gd name="T9" fmla="*/ 0 h 17"/>
                <a:gd name="T10" fmla="*/ 119 w 125"/>
                <a:gd name="T11" fmla="*/ 0 h 17"/>
                <a:gd name="T12" fmla="*/ 125 w 125"/>
                <a:gd name="T13" fmla="*/ 6 h 17"/>
                <a:gd name="T14" fmla="*/ 125 w 125"/>
                <a:gd name="T15" fmla="*/ 11 h 17"/>
                <a:gd name="T16" fmla="*/ 119 w 125"/>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7">
                  <a:moveTo>
                    <a:pt x="119" y="17"/>
                  </a:moveTo>
                  <a:cubicBezTo>
                    <a:pt x="6" y="17"/>
                    <a:pt x="6" y="17"/>
                    <a:pt x="6" y="17"/>
                  </a:cubicBezTo>
                  <a:cubicBezTo>
                    <a:pt x="3" y="17"/>
                    <a:pt x="0" y="15"/>
                    <a:pt x="0" y="11"/>
                  </a:cubicBezTo>
                  <a:cubicBezTo>
                    <a:pt x="0" y="6"/>
                    <a:pt x="0" y="6"/>
                    <a:pt x="0" y="6"/>
                  </a:cubicBezTo>
                  <a:cubicBezTo>
                    <a:pt x="0" y="3"/>
                    <a:pt x="3" y="0"/>
                    <a:pt x="6" y="0"/>
                  </a:cubicBezTo>
                  <a:cubicBezTo>
                    <a:pt x="119" y="0"/>
                    <a:pt x="119" y="0"/>
                    <a:pt x="119" y="0"/>
                  </a:cubicBezTo>
                  <a:cubicBezTo>
                    <a:pt x="122" y="0"/>
                    <a:pt x="125" y="3"/>
                    <a:pt x="125" y="6"/>
                  </a:cubicBezTo>
                  <a:cubicBezTo>
                    <a:pt x="125" y="11"/>
                    <a:pt x="125" y="11"/>
                    <a:pt x="125" y="11"/>
                  </a:cubicBezTo>
                  <a:cubicBezTo>
                    <a:pt x="125" y="15"/>
                    <a:pt x="122" y="17"/>
                    <a:pt x="119" y="17"/>
                  </a:cubicBezTo>
                  <a:close/>
                </a:path>
              </a:pathLst>
            </a:custGeom>
            <a:solidFill>
              <a:srgbClr val="867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4" name="Freeform 54">
              <a:extLst>
                <a:ext uri="{FF2B5EF4-FFF2-40B4-BE49-F238E27FC236}">
                  <a16:creationId xmlns:a16="http://schemas.microsoft.com/office/drawing/2014/main" id="{80B2C3BE-6BB4-461F-A572-27F8D9AA0A25}"/>
                </a:ext>
              </a:extLst>
            </p:cNvPr>
            <p:cNvSpPr>
              <a:spLocks/>
            </p:cNvSpPr>
            <p:nvPr/>
          </p:nvSpPr>
          <p:spPr bwMode="auto">
            <a:xfrm>
              <a:off x="6399213" y="3857626"/>
              <a:ext cx="346075" cy="47625"/>
            </a:xfrm>
            <a:custGeom>
              <a:avLst/>
              <a:gdLst>
                <a:gd name="T0" fmla="*/ 119 w 125"/>
                <a:gd name="T1" fmla="*/ 17 h 17"/>
                <a:gd name="T2" fmla="*/ 6 w 125"/>
                <a:gd name="T3" fmla="*/ 17 h 17"/>
                <a:gd name="T4" fmla="*/ 0 w 125"/>
                <a:gd name="T5" fmla="*/ 11 h 17"/>
                <a:gd name="T6" fmla="*/ 0 w 125"/>
                <a:gd name="T7" fmla="*/ 6 h 17"/>
                <a:gd name="T8" fmla="*/ 6 w 125"/>
                <a:gd name="T9" fmla="*/ 0 h 17"/>
                <a:gd name="T10" fmla="*/ 119 w 125"/>
                <a:gd name="T11" fmla="*/ 0 h 17"/>
                <a:gd name="T12" fmla="*/ 125 w 125"/>
                <a:gd name="T13" fmla="*/ 6 h 17"/>
                <a:gd name="T14" fmla="*/ 125 w 125"/>
                <a:gd name="T15" fmla="*/ 11 h 17"/>
                <a:gd name="T16" fmla="*/ 119 w 125"/>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7">
                  <a:moveTo>
                    <a:pt x="119" y="17"/>
                  </a:moveTo>
                  <a:cubicBezTo>
                    <a:pt x="6" y="17"/>
                    <a:pt x="6" y="17"/>
                    <a:pt x="6" y="17"/>
                  </a:cubicBezTo>
                  <a:cubicBezTo>
                    <a:pt x="3" y="17"/>
                    <a:pt x="0" y="15"/>
                    <a:pt x="0" y="11"/>
                  </a:cubicBezTo>
                  <a:cubicBezTo>
                    <a:pt x="0" y="6"/>
                    <a:pt x="0" y="6"/>
                    <a:pt x="0" y="6"/>
                  </a:cubicBezTo>
                  <a:cubicBezTo>
                    <a:pt x="0" y="3"/>
                    <a:pt x="3" y="0"/>
                    <a:pt x="6" y="0"/>
                  </a:cubicBezTo>
                  <a:cubicBezTo>
                    <a:pt x="119" y="0"/>
                    <a:pt x="119" y="0"/>
                    <a:pt x="119" y="0"/>
                  </a:cubicBezTo>
                  <a:cubicBezTo>
                    <a:pt x="122" y="0"/>
                    <a:pt x="125" y="3"/>
                    <a:pt x="125" y="6"/>
                  </a:cubicBezTo>
                  <a:cubicBezTo>
                    <a:pt x="125" y="11"/>
                    <a:pt x="125" y="11"/>
                    <a:pt x="125" y="11"/>
                  </a:cubicBezTo>
                  <a:cubicBezTo>
                    <a:pt x="125" y="15"/>
                    <a:pt x="122" y="17"/>
                    <a:pt x="119" y="17"/>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5" name="Freeform 55">
              <a:extLst>
                <a:ext uri="{FF2B5EF4-FFF2-40B4-BE49-F238E27FC236}">
                  <a16:creationId xmlns:a16="http://schemas.microsoft.com/office/drawing/2014/main" id="{88711C79-DEAE-4EC3-A3CC-8D951F4D7960}"/>
                </a:ext>
              </a:extLst>
            </p:cNvPr>
            <p:cNvSpPr>
              <a:spLocks/>
            </p:cNvSpPr>
            <p:nvPr/>
          </p:nvSpPr>
          <p:spPr bwMode="auto">
            <a:xfrm>
              <a:off x="6049963" y="3998913"/>
              <a:ext cx="941388" cy="1335088"/>
            </a:xfrm>
            <a:custGeom>
              <a:avLst/>
              <a:gdLst>
                <a:gd name="T0" fmla="*/ 330 w 340"/>
                <a:gd name="T1" fmla="*/ 482 h 482"/>
                <a:gd name="T2" fmla="*/ 10 w 340"/>
                <a:gd name="T3" fmla="*/ 482 h 482"/>
                <a:gd name="T4" fmla="*/ 0 w 340"/>
                <a:gd name="T5" fmla="*/ 473 h 482"/>
                <a:gd name="T6" fmla="*/ 0 w 340"/>
                <a:gd name="T7" fmla="*/ 10 h 482"/>
                <a:gd name="T8" fmla="*/ 10 w 340"/>
                <a:gd name="T9" fmla="*/ 0 h 482"/>
                <a:gd name="T10" fmla="*/ 330 w 340"/>
                <a:gd name="T11" fmla="*/ 0 h 482"/>
                <a:gd name="T12" fmla="*/ 340 w 340"/>
                <a:gd name="T13" fmla="*/ 10 h 482"/>
                <a:gd name="T14" fmla="*/ 340 w 340"/>
                <a:gd name="T15" fmla="*/ 473 h 482"/>
                <a:gd name="T16" fmla="*/ 330 w 340"/>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482">
                  <a:moveTo>
                    <a:pt x="330" y="482"/>
                  </a:moveTo>
                  <a:cubicBezTo>
                    <a:pt x="10" y="482"/>
                    <a:pt x="10" y="482"/>
                    <a:pt x="10" y="482"/>
                  </a:cubicBezTo>
                  <a:cubicBezTo>
                    <a:pt x="4" y="482"/>
                    <a:pt x="0" y="478"/>
                    <a:pt x="0" y="473"/>
                  </a:cubicBezTo>
                  <a:cubicBezTo>
                    <a:pt x="0" y="10"/>
                    <a:pt x="0" y="10"/>
                    <a:pt x="0" y="10"/>
                  </a:cubicBezTo>
                  <a:cubicBezTo>
                    <a:pt x="0" y="5"/>
                    <a:pt x="4" y="0"/>
                    <a:pt x="10" y="0"/>
                  </a:cubicBezTo>
                  <a:cubicBezTo>
                    <a:pt x="330" y="0"/>
                    <a:pt x="330" y="0"/>
                    <a:pt x="330" y="0"/>
                  </a:cubicBezTo>
                  <a:cubicBezTo>
                    <a:pt x="336" y="0"/>
                    <a:pt x="340" y="5"/>
                    <a:pt x="340" y="10"/>
                  </a:cubicBezTo>
                  <a:cubicBezTo>
                    <a:pt x="340" y="473"/>
                    <a:pt x="340" y="473"/>
                    <a:pt x="340" y="473"/>
                  </a:cubicBezTo>
                  <a:cubicBezTo>
                    <a:pt x="340" y="478"/>
                    <a:pt x="336" y="482"/>
                    <a:pt x="330" y="4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6" name="Freeform 56">
              <a:extLst>
                <a:ext uri="{FF2B5EF4-FFF2-40B4-BE49-F238E27FC236}">
                  <a16:creationId xmlns:a16="http://schemas.microsoft.com/office/drawing/2014/main" id="{BE86E90E-E0A1-474E-952F-9F7F96C59BC0}"/>
                </a:ext>
              </a:extLst>
            </p:cNvPr>
            <p:cNvSpPr>
              <a:spLocks/>
            </p:cNvSpPr>
            <p:nvPr/>
          </p:nvSpPr>
          <p:spPr bwMode="auto">
            <a:xfrm>
              <a:off x="6053138" y="3998913"/>
              <a:ext cx="941388" cy="1335088"/>
            </a:xfrm>
            <a:custGeom>
              <a:avLst/>
              <a:gdLst>
                <a:gd name="T0" fmla="*/ 331 w 340"/>
                <a:gd name="T1" fmla="*/ 482 h 482"/>
                <a:gd name="T2" fmla="*/ 10 w 340"/>
                <a:gd name="T3" fmla="*/ 482 h 482"/>
                <a:gd name="T4" fmla="*/ 0 w 340"/>
                <a:gd name="T5" fmla="*/ 473 h 482"/>
                <a:gd name="T6" fmla="*/ 0 w 340"/>
                <a:gd name="T7" fmla="*/ 10 h 482"/>
                <a:gd name="T8" fmla="*/ 10 w 340"/>
                <a:gd name="T9" fmla="*/ 0 h 482"/>
                <a:gd name="T10" fmla="*/ 331 w 340"/>
                <a:gd name="T11" fmla="*/ 0 h 482"/>
                <a:gd name="T12" fmla="*/ 340 w 340"/>
                <a:gd name="T13" fmla="*/ 10 h 482"/>
                <a:gd name="T14" fmla="*/ 340 w 340"/>
                <a:gd name="T15" fmla="*/ 473 h 482"/>
                <a:gd name="T16" fmla="*/ 331 w 340"/>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482">
                  <a:moveTo>
                    <a:pt x="331" y="482"/>
                  </a:moveTo>
                  <a:cubicBezTo>
                    <a:pt x="10" y="482"/>
                    <a:pt x="10" y="482"/>
                    <a:pt x="10" y="482"/>
                  </a:cubicBezTo>
                  <a:cubicBezTo>
                    <a:pt x="4" y="482"/>
                    <a:pt x="0" y="478"/>
                    <a:pt x="0" y="473"/>
                  </a:cubicBezTo>
                  <a:cubicBezTo>
                    <a:pt x="0" y="10"/>
                    <a:pt x="0" y="10"/>
                    <a:pt x="0" y="10"/>
                  </a:cubicBezTo>
                  <a:cubicBezTo>
                    <a:pt x="0" y="5"/>
                    <a:pt x="4" y="0"/>
                    <a:pt x="10" y="0"/>
                  </a:cubicBezTo>
                  <a:cubicBezTo>
                    <a:pt x="331" y="0"/>
                    <a:pt x="331" y="0"/>
                    <a:pt x="331" y="0"/>
                  </a:cubicBezTo>
                  <a:cubicBezTo>
                    <a:pt x="336" y="0"/>
                    <a:pt x="340" y="5"/>
                    <a:pt x="340" y="10"/>
                  </a:cubicBezTo>
                  <a:cubicBezTo>
                    <a:pt x="340" y="473"/>
                    <a:pt x="340" y="473"/>
                    <a:pt x="340" y="473"/>
                  </a:cubicBezTo>
                  <a:cubicBezTo>
                    <a:pt x="340" y="478"/>
                    <a:pt x="336" y="482"/>
                    <a:pt x="331" y="482"/>
                  </a:cubicBezTo>
                  <a:close/>
                </a:path>
              </a:pathLst>
            </a:cu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7" name="Oval 57">
              <a:extLst>
                <a:ext uri="{FF2B5EF4-FFF2-40B4-BE49-F238E27FC236}">
                  <a16:creationId xmlns:a16="http://schemas.microsoft.com/office/drawing/2014/main" id="{D9CA82F2-A72E-4E6C-B617-47E9EE27D330}"/>
                </a:ext>
              </a:extLst>
            </p:cNvPr>
            <p:cNvSpPr>
              <a:spLocks noChangeArrowheads="1"/>
            </p:cNvSpPr>
            <p:nvPr/>
          </p:nvSpPr>
          <p:spPr bwMode="auto">
            <a:xfrm>
              <a:off x="6410325" y="5397501"/>
              <a:ext cx="222250" cy="219075"/>
            </a:xfrm>
            <a:prstGeom prst="ellipse">
              <a:avLst/>
            </a:prstGeom>
            <a:solidFill>
              <a:srgbClr val="696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8" name="Oval 58">
              <a:extLst>
                <a:ext uri="{FF2B5EF4-FFF2-40B4-BE49-F238E27FC236}">
                  <a16:creationId xmlns:a16="http://schemas.microsoft.com/office/drawing/2014/main" id="{D80B838A-320B-4BCF-B1C3-B62B13192C02}"/>
                </a:ext>
              </a:extLst>
            </p:cNvPr>
            <p:cNvSpPr>
              <a:spLocks noChangeArrowheads="1"/>
            </p:cNvSpPr>
            <p:nvPr/>
          </p:nvSpPr>
          <p:spPr bwMode="auto">
            <a:xfrm>
              <a:off x="6413500" y="5397501"/>
              <a:ext cx="220663" cy="219075"/>
            </a:xfrm>
            <a:prstGeom prst="ellipse">
              <a:avLst/>
            </a:prstGeom>
            <a:noFill/>
            <a:ln w="63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89" name="Freeform 59">
              <a:extLst>
                <a:ext uri="{FF2B5EF4-FFF2-40B4-BE49-F238E27FC236}">
                  <a16:creationId xmlns:a16="http://schemas.microsoft.com/office/drawing/2014/main" id="{A949290F-AE88-4123-B671-B973D204A5F3}"/>
                </a:ext>
              </a:extLst>
            </p:cNvPr>
            <p:cNvSpPr>
              <a:spLocks/>
            </p:cNvSpPr>
            <p:nvPr/>
          </p:nvSpPr>
          <p:spPr bwMode="auto">
            <a:xfrm>
              <a:off x="6138863" y="4095751"/>
              <a:ext cx="765175" cy="211138"/>
            </a:xfrm>
            <a:custGeom>
              <a:avLst/>
              <a:gdLst>
                <a:gd name="T0" fmla="*/ 269 w 276"/>
                <a:gd name="T1" fmla="*/ 76 h 76"/>
                <a:gd name="T2" fmla="*/ 7 w 276"/>
                <a:gd name="T3" fmla="*/ 76 h 76"/>
                <a:gd name="T4" fmla="*/ 0 w 276"/>
                <a:gd name="T5" fmla="*/ 69 h 76"/>
                <a:gd name="T6" fmla="*/ 0 w 276"/>
                <a:gd name="T7" fmla="*/ 7 h 76"/>
                <a:gd name="T8" fmla="*/ 7 w 276"/>
                <a:gd name="T9" fmla="*/ 0 h 76"/>
                <a:gd name="T10" fmla="*/ 269 w 276"/>
                <a:gd name="T11" fmla="*/ 0 h 76"/>
                <a:gd name="T12" fmla="*/ 276 w 276"/>
                <a:gd name="T13" fmla="*/ 7 h 76"/>
                <a:gd name="T14" fmla="*/ 276 w 276"/>
                <a:gd name="T15" fmla="*/ 69 h 76"/>
                <a:gd name="T16" fmla="*/ 269 w 27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76">
                  <a:moveTo>
                    <a:pt x="269" y="76"/>
                  </a:moveTo>
                  <a:cubicBezTo>
                    <a:pt x="7" y="76"/>
                    <a:pt x="7" y="76"/>
                    <a:pt x="7" y="76"/>
                  </a:cubicBezTo>
                  <a:cubicBezTo>
                    <a:pt x="3" y="76"/>
                    <a:pt x="0" y="73"/>
                    <a:pt x="0" y="69"/>
                  </a:cubicBezTo>
                  <a:cubicBezTo>
                    <a:pt x="0" y="7"/>
                    <a:pt x="0" y="7"/>
                    <a:pt x="0" y="7"/>
                  </a:cubicBezTo>
                  <a:cubicBezTo>
                    <a:pt x="0" y="3"/>
                    <a:pt x="3" y="0"/>
                    <a:pt x="7" y="0"/>
                  </a:cubicBezTo>
                  <a:cubicBezTo>
                    <a:pt x="269" y="0"/>
                    <a:pt x="269" y="0"/>
                    <a:pt x="269" y="0"/>
                  </a:cubicBezTo>
                  <a:cubicBezTo>
                    <a:pt x="273" y="0"/>
                    <a:pt x="276" y="3"/>
                    <a:pt x="276" y="7"/>
                  </a:cubicBezTo>
                  <a:cubicBezTo>
                    <a:pt x="276" y="69"/>
                    <a:pt x="276" y="69"/>
                    <a:pt x="276" y="69"/>
                  </a:cubicBezTo>
                  <a:cubicBezTo>
                    <a:pt x="276" y="73"/>
                    <a:pt x="273" y="76"/>
                    <a:pt x="269" y="7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0" name="Freeform 60">
              <a:extLst>
                <a:ext uri="{FF2B5EF4-FFF2-40B4-BE49-F238E27FC236}">
                  <a16:creationId xmlns:a16="http://schemas.microsoft.com/office/drawing/2014/main" id="{FF805FFD-8890-42D4-AE69-A306023EEC75}"/>
                </a:ext>
              </a:extLst>
            </p:cNvPr>
            <p:cNvSpPr>
              <a:spLocks/>
            </p:cNvSpPr>
            <p:nvPr/>
          </p:nvSpPr>
          <p:spPr bwMode="auto">
            <a:xfrm>
              <a:off x="6138863" y="4095751"/>
              <a:ext cx="765175" cy="211138"/>
            </a:xfrm>
            <a:custGeom>
              <a:avLst/>
              <a:gdLst>
                <a:gd name="T0" fmla="*/ 269 w 276"/>
                <a:gd name="T1" fmla="*/ 76 h 76"/>
                <a:gd name="T2" fmla="*/ 7 w 276"/>
                <a:gd name="T3" fmla="*/ 76 h 76"/>
                <a:gd name="T4" fmla="*/ 0 w 276"/>
                <a:gd name="T5" fmla="*/ 69 h 76"/>
                <a:gd name="T6" fmla="*/ 0 w 276"/>
                <a:gd name="T7" fmla="*/ 7 h 76"/>
                <a:gd name="T8" fmla="*/ 7 w 276"/>
                <a:gd name="T9" fmla="*/ 0 h 76"/>
                <a:gd name="T10" fmla="*/ 269 w 276"/>
                <a:gd name="T11" fmla="*/ 0 h 76"/>
                <a:gd name="T12" fmla="*/ 276 w 276"/>
                <a:gd name="T13" fmla="*/ 7 h 76"/>
                <a:gd name="T14" fmla="*/ 276 w 276"/>
                <a:gd name="T15" fmla="*/ 69 h 76"/>
                <a:gd name="T16" fmla="*/ 269 w 27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76">
                  <a:moveTo>
                    <a:pt x="269" y="76"/>
                  </a:moveTo>
                  <a:cubicBezTo>
                    <a:pt x="7" y="76"/>
                    <a:pt x="7" y="76"/>
                    <a:pt x="7" y="76"/>
                  </a:cubicBezTo>
                  <a:cubicBezTo>
                    <a:pt x="3" y="76"/>
                    <a:pt x="0" y="73"/>
                    <a:pt x="0" y="69"/>
                  </a:cubicBezTo>
                  <a:cubicBezTo>
                    <a:pt x="0" y="7"/>
                    <a:pt x="0" y="7"/>
                    <a:pt x="0" y="7"/>
                  </a:cubicBezTo>
                  <a:cubicBezTo>
                    <a:pt x="0" y="3"/>
                    <a:pt x="3" y="0"/>
                    <a:pt x="7" y="0"/>
                  </a:cubicBezTo>
                  <a:cubicBezTo>
                    <a:pt x="269" y="0"/>
                    <a:pt x="269" y="0"/>
                    <a:pt x="269" y="0"/>
                  </a:cubicBezTo>
                  <a:cubicBezTo>
                    <a:pt x="273" y="0"/>
                    <a:pt x="276" y="3"/>
                    <a:pt x="276" y="7"/>
                  </a:cubicBezTo>
                  <a:cubicBezTo>
                    <a:pt x="276" y="69"/>
                    <a:pt x="276" y="69"/>
                    <a:pt x="276" y="69"/>
                  </a:cubicBezTo>
                  <a:cubicBezTo>
                    <a:pt x="276" y="73"/>
                    <a:pt x="273" y="76"/>
                    <a:pt x="269" y="7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1" name="Freeform 61">
              <a:extLst>
                <a:ext uri="{FF2B5EF4-FFF2-40B4-BE49-F238E27FC236}">
                  <a16:creationId xmlns:a16="http://schemas.microsoft.com/office/drawing/2014/main" id="{5747A591-9010-4376-94F2-00815C81D646}"/>
                </a:ext>
              </a:extLst>
            </p:cNvPr>
            <p:cNvSpPr>
              <a:spLocks/>
            </p:cNvSpPr>
            <p:nvPr/>
          </p:nvSpPr>
          <p:spPr bwMode="auto">
            <a:xfrm>
              <a:off x="6138863" y="4983163"/>
              <a:ext cx="765175" cy="98425"/>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2" name="Freeform 62">
              <a:extLst>
                <a:ext uri="{FF2B5EF4-FFF2-40B4-BE49-F238E27FC236}">
                  <a16:creationId xmlns:a16="http://schemas.microsoft.com/office/drawing/2014/main" id="{DE6A7425-56E7-4D10-A9C8-C7B3B085157B}"/>
                </a:ext>
              </a:extLst>
            </p:cNvPr>
            <p:cNvSpPr>
              <a:spLocks/>
            </p:cNvSpPr>
            <p:nvPr/>
          </p:nvSpPr>
          <p:spPr bwMode="auto">
            <a:xfrm>
              <a:off x="6138863" y="4983163"/>
              <a:ext cx="765175" cy="98425"/>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3" name="Freeform 63">
              <a:extLst>
                <a:ext uri="{FF2B5EF4-FFF2-40B4-BE49-F238E27FC236}">
                  <a16:creationId xmlns:a16="http://schemas.microsoft.com/office/drawing/2014/main" id="{BB9097B0-A3A3-4FF3-9CAC-1B86406B3DD2}"/>
                </a:ext>
              </a:extLst>
            </p:cNvPr>
            <p:cNvSpPr>
              <a:spLocks/>
            </p:cNvSpPr>
            <p:nvPr/>
          </p:nvSpPr>
          <p:spPr bwMode="auto">
            <a:xfrm>
              <a:off x="6138863" y="5148263"/>
              <a:ext cx="765175" cy="100013"/>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4" name="Freeform 64">
              <a:extLst>
                <a:ext uri="{FF2B5EF4-FFF2-40B4-BE49-F238E27FC236}">
                  <a16:creationId xmlns:a16="http://schemas.microsoft.com/office/drawing/2014/main" id="{F20ED92A-7B21-4530-9583-CCCF36DACCA6}"/>
                </a:ext>
              </a:extLst>
            </p:cNvPr>
            <p:cNvSpPr>
              <a:spLocks/>
            </p:cNvSpPr>
            <p:nvPr/>
          </p:nvSpPr>
          <p:spPr bwMode="auto">
            <a:xfrm>
              <a:off x="6138863" y="5148263"/>
              <a:ext cx="765175" cy="100013"/>
            </a:xfrm>
            <a:custGeom>
              <a:avLst/>
              <a:gdLst>
                <a:gd name="T0" fmla="*/ 269 w 276"/>
                <a:gd name="T1" fmla="*/ 36 h 36"/>
                <a:gd name="T2" fmla="*/ 7 w 276"/>
                <a:gd name="T3" fmla="*/ 36 h 36"/>
                <a:gd name="T4" fmla="*/ 0 w 276"/>
                <a:gd name="T5" fmla="*/ 29 h 36"/>
                <a:gd name="T6" fmla="*/ 0 w 276"/>
                <a:gd name="T7" fmla="*/ 7 h 36"/>
                <a:gd name="T8" fmla="*/ 7 w 276"/>
                <a:gd name="T9" fmla="*/ 0 h 36"/>
                <a:gd name="T10" fmla="*/ 269 w 276"/>
                <a:gd name="T11" fmla="*/ 0 h 36"/>
                <a:gd name="T12" fmla="*/ 276 w 276"/>
                <a:gd name="T13" fmla="*/ 7 h 36"/>
                <a:gd name="T14" fmla="*/ 276 w 276"/>
                <a:gd name="T15" fmla="*/ 29 h 36"/>
                <a:gd name="T16" fmla="*/ 269 w 276"/>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
                  <a:moveTo>
                    <a:pt x="269" y="36"/>
                  </a:moveTo>
                  <a:cubicBezTo>
                    <a:pt x="7" y="36"/>
                    <a:pt x="7" y="36"/>
                    <a:pt x="7" y="36"/>
                  </a:cubicBezTo>
                  <a:cubicBezTo>
                    <a:pt x="3" y="36"/>
                    <a:pt x="0" y="33"/>
                    <a:pt x="0" y="29"/>
                  </a:cubicBezTo>
                  <a:cubicBezTo>
                    <a:pt x="0" y="7"/>
                    <a:pt x="0" y="7"/>
                    <a:pt x="0" y="7"/>
                  </a:cubicBezTo>
                  <a:cubicBezTo>
                    <a:pt x="0" y="3"/>
                    <a:pt x="3" y="0"/>
                    <a:pt x="7" y="0"/>
                  </a:cubicBezTo>
                  <a:cubicBezTo>
                    <a:pt x="269" y="0"/>
                    <a:pt x="269" y="0"/>
                    <a:pt x="269" y="0"/>
                  </a:cubicBezTo>
                  <a:cubicBezTo>
                    <a:pt x="273" y="0"/>
                    <a:pt x="276" y="3"/>
                    <a:pt x="276" y="7"/>
                  </a:cubicBezTo>
                  <a:cubicBezTo>
                    <a:pt x="276" y="29"/>
                    <a:pt x="276" y="29"/>
                    <a:pt x="276" y="29"/>
                  </a:cubicBezTo>
                  <a:cubicBezTo>
                    <a:pt x="276" y="33"/>
                    <a:pt x="273" y="36"/>
                    <a:pt x="269" y="36"/>
                  </a:cubicBez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5" name="Freeform 65">
              <a:extLst>
                <a:ext uri="{FF2B5EF4-FFF2-40B4-BE49-F238E27FC236}">
                  <a16:creationId xmlns:a16="http://schemas.microsoft.com/office/drawing/2014/main" id="{12D59A30-51DD-40B9-A2B8-7B8B930655B0}"/>
                </a:ext>
              </a:extLst>
            </p:cNvPr>
            <p:cNvSpPr>
              <a:spLocks/>
            </p:cNvSpPr>
            <p:nvPr/>
          </p:nvSpPr>
          <p:spPr bwMode="auto">
            <a:xfrm>
              <a:off x="6254750" y="4441826"/>
              <a:ext cx="452438" cy="452438"/>
            </a:xfrm>
            <a:custGeom>
              <a:avLst/>
              <a:gdLst>
                <a:gd name="T0" fmla="*/ 81 w 163"/>
                <a:gd name="T1" fmla="*/ 81 h 163"/>
                <a:gd name="T2" fmla="*/ 81 w 163"/>
                <a:gd name="T3" fmla="*/ 0 h 163"/>
                <a:gd name="T4" fmla="*/ 0 w 163"/>
                <a:gd name="T5" fmla="*/ 82 h 163"/>
                <a:gd name="T6" fmla="*/ 82 w 163"/>
                <a:gd name="T7" fmla="*/ 163 h 163"/>
                <a:gd name="T8" fmla="*/ 163 w 163"/>
                <a:gd name="T9" fmla="*/ 82 h 163"/>
                <a:gd name="T10" fmla="*/ 163 w 163"/>
                <a:gd name="T11" fmla="*/ 81 h 163"/>
                <a:gd name="T12" fmla="*/ 81 w 163"/>
                <a:gd name="T13" fmla="*/ 81 h 163"/>
              </a:gdLst>
              <a:ahLst/>
              <a:cxnLst>
                <a:cxn ang="0">
                  <a:pos x="T0" y="T1"/>
                </a:cxn>
                <a:cxn ang="0">
                  <a:pos x="T2" y="T3"/>
                </a:cxn>
                <a:cxn ang="0">
                  <a:pos x="T4" y="T5"/>
                </a:cxn>
                <a:cxn ang="0">
                  <a:pos x="T6" y="T7"/>
                </a:cxn>
                <a:cxn ang="0">
                  <a:pos x="T8" y="T9"/>
                </a:cxn>
                <a:cxn ang="0">
                  <a:pos x="T10" y="T11"/>
                </a:cxn>
                <a:cxn ang="0">
                  <a:pos x="T12" y="T13"/>
                </a:cxn>
              </a:cxnLst>
              <a:rect l="0" t="0" r="r" b="b"/>
              <a:pathLst>
                <a:path w="163" h="163">
                  <a:moveTo>
                    <a:pt x="81" y="81"/>
                  </a:moveTo>
                  <a:cubicBezTo>
                    <a:pt x="81" y="0"/>
                    <a:pt x="81" y="0"/>
                    <a:pt x="81" y="0"/>
                  </a:cubicBezTo>
                  <a:cubicBezTo>
                    <a:pt x="36" y="1"/>
                    <a:pt x="0" y="37"/>
                    <a:pt x="0" y="82"/>
                  </a:cubicBezTo>
                  <a:cubicBezTo>
                    <a:pt x="0" y="127"/>
                    <a:pt x="37" y="163"/>
                    <a:pt x="82" y="163"/>
                  </a:cubicBezTo>
                  <a:cubicBezTo>
                    <a:pt x="127" y="163"/>
                    <a:pt x="163" y="127"/>
                    <a:pt x="163" y="82"/>
                  </a:cubicBezTo>
                  <a:cubicBezTo>
                    <a:pt x="163" y="81"/>
                    <a:pt x="163" y="81"/>
                    <a:pt x="163" y="81"/>
                  </a:cubicBezTo>
                  <a:lnTo>
                    <a:pt x="81" y="81"/>
                  </a:lnTo>
                  <a:close/>
                </a:path>
              </a:pathLst>
            </a:custGeom>
            <a:solidFill>
              <a:srgbClr val="E0F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6" name="Freeform 66">
              <a:extLst>
                <a:ext uri="{FF2B5EF4-FFF2-40B4-BE49-F238E27FC236}">
                  <a16:creationId xmlns:a16="http://schemas.microsoft.com/office/drawing/2014/main" id="{B7EC828C-4B06-4A43-B647-EB2BCB990167}"/>
                </a:ext>
              </a:extLst>
            </p:cNvPr>
            <p:cNvSpPr>
              <a:spLocks/>
            </p:cNvSpPr>
            <p:nvPr/>
          </p:nvSpPr>
          <p:spPr bwMode="auto">
            <a:xfrm>
              <a:off x="6515100" y="4411663"/>
              <a:ext cx="227013" cy="223838"/>
            </a:xfrm>
            <a:custGeom>
              <a:avLst/>
              <a:gdLst>
                <a:gd name="T0" fmla="*/ 0 w 82"/>
                <a:gd name="T1" fmla="*/ 0 h 81"/>
                <a:gd name="T2" fmla="*/ 0 w 82"/>
                <a:gd name="T3" fmla="*/ 0 h 81"/>
                <a:gd name="T4" fmla="*/ 0 w 82"/>
                <a:gd name="T5" fmla="*/ 81 h 81"/>
                <a:gd name="T6" fmla="*/ 82 w 82"/>
                <a:gd name="T7" fmla="*/ 81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cubicBezTo>
                    <a:pt x="0" y="0"/>
                    <a:pt x="0" y="0"/>
                    <a:pt x="0" y="0"/>
                  </a:cubicBezTo>
                  <a:cubicBezTo>
                    <a:pt x="0" y="81"/>
                    <a:pt x="0" y="81"/>
                    <a:pt x="0" y="81"/>
                  </a:cubicBezTo>
                  <a:cubicBezTo>
                    <a:pt x="82" y="81"/>
                    <a:pt x="82" y="81"/>
                    <a:pt x="82" y="81"/>
                  </a:cubicBezTo>
                  <a:cubicBezTo>
                    <a:pt x="82" y="36"/>
                    <a:pt x="45" y="0"/>
                    <a:pt x="0" y="0"/>
                  </a:cubicBezTo>
                  <a:close/>
                </a:path>
              </a:pathLst>
            </a:custGeom>
            <a:solidFill>
              <a:srgbClr val="B0E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7" name="Freeform 67">
              <a:extLst>
                <a:ext uri="{FF2B5EF4-FFF2-40B4-BE49-F238E27FC236}">
                  <a16:creationId xmlns:a16="http://schemas.microsoft.com/office/drawing/2014/main" id="{925FB53C-F425-4F6C-84CB-55714930093B}"/>
                </a:ext>
              </a:extLst>
            </p:cNvPr>
            <p:cNvSpPr>
              <a:spLocks/>
            </p:cNvSpPr>
            <p:nvPr/>
          </p:nvSpPr>
          <p:spPr bwMode="auto">
            <a:xfrm>
              <a:off x="6254750" y="4441826"/>
              <a:ext cx="452438" cy="452438"/>
            </a:xfrm>
            <a:custGeom>
              <a:avLst/>
              <a:gdLst>
                <a:gd name="T0" fmla="*/ 81 w 163"/>
                <a:gd name="T1" fmla="*/ 81 h 163"/>
                <a:gd name="T2" fmla="*/ 81 w 163"/>
                <a:gd name="T3" fmla="*/ 0 h 163"/>
                <a:gd name="T4" fmla="*/ 0 w 163"/>
                <a:gd name="T5" fmla="*/ 82 h 163"/>
                <a:gd name="T6" fmla="*/ 82 w 163"/>
                <a:gd name="T7" fmla="*/ 163 h 163"/>
                <a:gd name="T8" fmla="*/ 163 w 163"/>
                <a:gd name="T9" fmla="*/ 82 h 163"/>
                <a:gd name="T10" fmla="*/ 163 w 163"/>
                <a:gd name="T11" fmla="*/ 81 h 163"/>
                <a:gd name="T12" fmla="*/ 81 w 163"/>
                <a:gd name="T13" fmla="*/ 81 h 163"/>
              </a:gdLst>
              <a:ahLst/>
              <a:cxnLst>
                <a:cxn ang="0">
                  <a:pos x="T0" y="T1"/>
                </a:cxn>
                <a:cxn ang="0">
                  <a:pos x="T2" y="T3"/>
                </a:cxn>
                <a:cxn ang="0">
                  <a:pos x="T4" y="T5"/>
                </a:cxn>
                <a:cxn ang="0">
                  <a:pos x="T6" y="T7"/>
                </a:cxn>
                <a:cxn ang="0">
                  <a:pos x="T8" y="T9"/>
                </a:cxn>
                <a:cxn ang="0">
                  <a:pos x="T10" y="T11"/>
                </a:cxn>
                <a:cxn ang="0">
                  <a:pos x="T12" y="T13"/>
                </a:cxn>
              </a:cxnLst>
              <a:rect l="0" t="0" r="r" b="b"/>
              <a:pathLst>
                <a:path w="163" h="163">
                  <a:moveTo>
                    <a:pt x="81" y="81"/>
                  </a:moveTo>
                  <a:cubicBezTo>
                    <a:pt x="81" y="0"/>
                    <a:pt x="81" y="0"/>
                    <a:pt x="81" y="0"/>
                  </a:cubicBezTo>
                  <a:cubicBezTo>
                    <a:pt x="36" y="1"/>
                    <a:pt x="0" y="37"/>
                    <a:pt x="0" y="82"/>
                  </a:cubicBezTo>
                  <a:cubicBezTo>
                    <a:pt x="0" y="127"/>
                    <a:pt x="37" y="163"/>
                    <a:pt x="82" y="163"/>
                  </a:cubicBezTo>
                  <a:cubicBezTo>
                    <a:pt x="127" y="163"/>
                    <a:pt x="163" y="127"/>
                    <a:pt x="163" y="82"/>
                  </a:cubicBezTo>
                  <a:cubicBezTo>
                    <a:pt x="163" y="81"/>
                    <a:pt x="163" y="81"/>
                    <a:pt x="163" y="81"/>
                  </a:cubicBezTo>
                  <a:lnTo>
                    <a:pt x="81" y="81"/>
                  </a:lnTo>
                  <a:close/>
                </a:path>
              </a:pathLst>
            </a:custGeom>
            <a:noFill/>
            <a:ln w="22225" cap="flat">
              <a:solidFill>
                <a:srgbClr val="A6DF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8" name="Freeform 68">
              <a:extLst>
                <a:ext uri="{FF2B5EF4-FFF2-40B4-BE49-F238E27FC236}">
                  <a16:creationId xmlns:a16="http://schemas.microsoft.com/office/drawing/2014/main" id="{D4ABA6D7-850C-482D-83F1-4C08EDB29BA8}"/>
                </a:ext>
              </a:extLst>
            </p:cNvPr>
            <p:cNvSpPr>
              <a:spLocks/>
            </p:cNvSpPr>
            <p:nvPr/>
          </p:nvSpPr>
          <p:spPr bwMode="auto">
            <a:xfrm>
              <a:off x="6515100" y="4411663"/>
              <a:ext cx="227013" cy="223838"/>
            </a:xfrm>
            <a:custGeom>
              <a:avLst/>
              <a:gdLst>
                <a:gd name="T0" fmla="*/ 0 w 82"/>
                <a:gd name="T1" fmla="*/ 0 h 81"/>
                <a:gd name="T2" fmla="*/ 0 w 82"/>
                <a:gd name="T3" fmla="*/ 0 h 81"/>
                <a:gd name="T4" fmla="*/ 0 w 82"/>
                <a:gd name="T5" fmla="*/ 81 h 81"/>
                <a:gd name="T6" fmla="*/ 82 w 82"/>
                <a:gd name="T7" fmla="*/ 81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cubicBezTo>
                    <a:pt x="0" y="0"/>
                    <a:pt x="0" y="0"/>
                    <a:pt x="0" y="0"/>
                  </a:cubicBezTo>
                  <a:cubicBezTo>
                    <a:pt x="0" y="81"/>
                    <a:pt x="0" y="81"/>
                    <a:pt x="0" y="81"/>
                  </a:cubicBezTo>
                  <a:cubicBezTo>
                    <a:pt x="82" y="81"/>
                    <a:pt x="82" y="81"/>
                    <a:pt x="82" y="81"/>
                  </a:cubicBezTo>
                  <a:cubicBezTo>
                    <a:pt x="82" y="36"/>
                    <a:pt x="45" y="0"/>
                    <a:pt x="0" y="0"/>
                  </a:cubicBezTo>
                  <a:close/>
                </a:path>
              </a:pathLst>
            </a:custGeom>
            <a:noFill/>
            <a:ln w="22225" cap="flat">
              <a:solidFill>
                <a:srgbClr val="94D6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499" name="Oval 69">
              <a:extLst>
                <a:ext uri="{FF2B5EF4-FFF2-40B4-BE49-F238E27FC236}">
                  <a16:creationId xmlns:a16="http://schemas.microsoft.com/office/drawing/2014/main" id="{6E8496A0-5A55-4666-B5D4-2352919EBA59}"/>
                </a:ext>
              </a:extLst>
            </p:cNvPr>
            <p:cNvSpPr>
              <a:spLocks noChangeArrowheads="1"/>
            </p:cNvSpPr>
            <p:nvPr/>
          </p:nvSpPr>
          <p:spPr bwMode="auto">
            <a:xfrm>
              <a:off x="1543050" y="1754188"/>
              <a:ext cx="1231900" cy="1231900"/>
            </a:xfrm>
            <a:prstGeom prst="ellipse">
              <a:avLst/>
            </a:pr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0" name="Oval 70">
              <a:extLst>
                <a:ext uri="{FF2B5EF4-FFF2-40B4-BE49-F238E27FC236}">
                  <a16:creationId xmlns:a16="http://schemas.microsoft.com/office/drawing/2014/main" id="{12DAE466-F512-4A5E-A368-23977A4BC6E9}"/>
                </a:ext>
              </a:extLst>
            </p:cNvPr>
            <p:cNvSpPr>
              <a:spLocks noChangeArrowheads="1"/>
            </p:cNvSpPr>
            <p:nvPr/>
          </p:nvSpPr>
          <p:spPr bwMode="auto">
            <a:xfrm>
              <a:off x="1543050" y="1754188"/>
              <a:ext cx="1231900" cy="1231900"/>
            </a:xfrm>
            <a:prstGeom prst="ellipse">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1" name="Oval 71">
              <a:extLst>
                <a:ext uri="{FF2B5EF4-FFF2-40B4-BE49-F238E27FC236}">
                  <a16:creationId xmlns:a16="http://schemas.microsoft.com/office/drawing/2014/main" id="{846E53A4-0A45-4578-859E-809BC0F088C0}"/>
                </a:ext>
              </a:extLst>
            </p:cNvPr>
            <p:cNvSpPr>
              <a:spLocks noChangeArrowheads="1"/>
            </p:cNvSpPr>
            <p:nvPr/>
          </p:nvSpPr>
          <p:spPr bwMode="auto">
            <a:xfrm>
              <a:off x="1681163" y="1889126"/>
              <a:ext cx="955675" cy="9588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2" name="Oval 72">
              <a:extLst>
                <a:ext uri="{FF2B5EF4-FFF2-40B4-BE49-F238E27FC236}">
                  <a16:creationId xmlns:a16="http://schemas.microsoft.com/office/drawing/2014/main" id="{EF017A34-AC99-4BAA-A34A-40350FA3F604}"/>
                </a:ext>
              </a:extLst>
            </p:cNvPr>
            <p:cNvSpPr>
              <a:spLocks noChangeArrowheads="1"/>
            </p:cNvSpPr>
            <p:nvPr/>
          </p:nvSpPr>
          <p:spPr bwMode="auto">
            <a:xfrm>
              <a:off x="1681163" y="1889126"/>
              <a:ext cx="955675" cy="958850"/>
            </a:xfrm>
            <a:prstGeom prst="ellipse">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3" name="Freeform 73">
              <a:extLst>
                <a:ext uri="{FF2B5EF4-FFF2-40B4-BE49-F238E27FC236}">
                  <a16:creationId xmlns:a16="http://schemas.microsoft.com/office/drawing/2014/main" id="{37E6AF9B-F7A3-4814-A7EA-D87C53165DA6}"/>
                </a:ext>
              </a:extLst>
            </p:cNvPr>
            <p:cNvSpPr>
              <a:spLocks/>
            </p:cNvSpPr>
            <p:nvPr/>
          </p:nvSpPr>
          <p:spPr bwMode="auto">
            <a:xfrm>
              <a:off x="2130425" y="2365376"/>
              <a:ext cx="257175" cy="300038"/>
            </a:xfrm>
            <a:custGeom>
              <a:avLst/>
              <a:gdLst>
                <a:gd name="T0" fmla="*/ 90 w 93"/>
                <a:gd name="T1" fmla="*/ 103 h 108"/>
                <a:gd name="T2" fmla="*/ 86 w 93"/>
                <a:gd name="T3" fmla="*/ 106 h 108"/>
                <a:gd name="T4" fmla="*/ 78 w 93"/>
                <a:gd name="T5" fmla="*/ 105 h 108"/>
                <a:gd name="T6" fmla="*/ 2 w 93"/>
                <a:gd name="T7" fmla="*/ 14 h 108"/>
                <a:gd name="T8" fmla="*/ 3 w 93"/>
                <a:gd name="T9" fmla="*/ 6 h 108"/>
                <a:gd name="T10" fmla="*/ 7 w 93"/>
                <a:gd name="T11" fmla="*/ 2 h 108"/>
                <a:gd name="T12" fmla="*/ 16 w 93"/>
                <a:gd name="T13" fmla="*/ 3 h 108"/>
                <a:gd name="T14" fmla="*/ 91 w 93"/>
                <a:gd name="T15" fmla="*/ 95 h 108"/>
                <a:gd name="T16" fmla="*/ 90 w 93"/>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90" y="103"/>
                  </a:moveTo>
                  <a:cubicBezTo>
                    <a:pt x="86" y="106"/>
                    <a:pt x="86" y="106"/>
                    <a:pt x="86" y="106"/>
                  </a:cubicBezTo>
                  <a:cubicBezTo>
                    <a:pt x="83" y="108"/>
                    <a:pt x="80" y="108"/>
                    <a:pt x="78" y="105"/>
                  </a:cubicBezTo>
                  <a:cubicBezTo>
                    <a:pt x="2" y="14"/>
                    <a:pt x="2" y="14"/>
                    <a:pt x="2" y="14"/>
                  </a:cubicBezTo>
                  <a:cubicBezTo>
                    <a:pt x="0" y="11"/>
                    <a:pt x="1" y="8"/>
                    <a:pt x="3" y="6"/>
                  </a:cubicBezTo>
                  <a:cubicBezTo>
                    <a:pt x="7" y="2"/>
                    <a:pt x="7" y="2"/>
                    <a:pt x="7" y="2"/>
                  </a:cubicBezTo>
                  <a:cubicBezTo>
                    <a:pt x="10" y="0"/>
                    <a:pt x="14" y="1"/>
                    <a:pt x="16" y="3"/>
                  </a:cubicBezTo>
                  <a:cubicBezTo>
                    <a:pt x="91" y="95"/>
                    <a:pt x="91" y="95"/>
                    <a:pt x="91" y="95"/>
                  </a:cubicBezTo>
                  <a:cubicBezTo>
                    <a:pt x="93" y="97"/>
                    <a:pt x="92" y="101"/>
                    <a:pt x="90" y="103"/>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4" name="Freeform 74">
              <a:extLst>
                <a:ext uri="{FF2B5EF4-FFF2-40B4-BE49-F238E27FC236}">
                  <a16:creationId xmlns:a16="http://schemas.microsoft.com/office/drawing/2014/main" id="{E3BA018A-8324-4D73-8289-46D51CAECA63}"/>
                </a:ext>
              </a:extLst>
            </p:cNvPr>
            <p:cNvSpPr>
              <a:spLocks/>
            </p:cNvSpPr>
            <p:nvPr/>
          </p:nvSpPr>
          <p:spPr bwMode="auto">
            <a:xfrm>
              <a:off x="2130425" y="2365376"/>
              <a:ext cx="257175" cy="300038"/>
            </a:xfrm>
            <a:custGeom>
              <a:avLst/>
              <a:gdLst>
                <a:gd name="T0" fmla="*/ 90 w 93"/>
                <a:gd name="T1" fmla="*/ 103 h 108"/>
                <a:gd name="T2" fmla="*/ 86 w 93"/>
                <a:gd name="T3" fmla="*/ 106 h 108"/>
                <a:gd name="T4" fmla="*/ 78 w 93"/>
                <a:gd name="T5" fmla="*/ 105 h 108"/>
                <a:gd name="T6" fmla="*/ 2 w 93"/>
                <a:gd name="T7" fmla="*/ 14 h 108"/>
                <a:gd name="T8" fmla="*/ 3 w 93"/>
                <a:gd name="T9" fmla="*/ 6 h 108"/>
                <a:gd name="T10" fmla="*/ 7 w 93"/>
                <a:gd name="T11" fmla="*/ 2 h 108"/>
                <a:gd name="T12" fmla="*/ 16 w 93"/>
                <a:gd name="T13" fmla="*/ 3 h 108"/>
                <a:gd name="T14" fmla="*/ 91 w 93"/>
                <a:gd name="T15" fmla="*/ 95 h 108"/>
                <a:gd name="T16" fmla="*/ 90 w 93"/>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8">
                  <a:moveTo>
                    <a:pt x="90" y="103"/>
                  </a:moveTo>
                  <a:cubicBezTo>
                    <a:pt x="86" y="106"/>
                    <a:pt x="86" y="106"/>
                    <a:pt x="86" y="106"/>
                  </a:cubicBezTo>
                  <a:cubicBezTo>
                    <a:pt x="83" y="108"/>
                    <a:pt x="80" y="108"/>
                    <a:pt x="78" y="105"/>
                  </a:cubicBezTo>
                  <a:cubicBezTo>
                    <a:pt x="2" y="14"/>
                    <a:pt x="2" y="14"/>
                    <a:pt x="2" y="14"/>
                  </a:cubicBezTo>
                  <a:cubicBezTo>
                    <a:pt x="0" y="11"/>
                    <a:pt x="1" y="8"/>
                    <a:pt x="3" y="6"/>
                  </a:cubicBezTo>
                  <a:cubicBezTo>
                    <a:pt x="7" y="2"/>
                    <a:pt x="7" y="2"/>
                    <a:pt x="7" y="2"/>
                  </a:cubicBezTo>
                  <a:cubicBezTo>
                    <a:pt x="10" y="0"/>
                    <a:pt x="14" y="1"/>
                    <a:pt x="16" y="3"/>
                  </a:cubicBezTo>
                  <a:cubicBezTo>
                    <a:pt x="91" y="95"/>
                    <a:pt x="91" y="95"/>
                    <a:pt x="91" y="95"/>
                  </a:cubicBezTo>
                  <a:cubicBezTo>
                    <a:pt x="93" y="97"/>
                    <a:pt x="92" y="101"/>
                    <a:pt x="90" y="103"/>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5" name="Freeform 75">
              <a:extLst>
                <a:ext uri="{FF2B5EF4-FFF2-40B4-BE49-F238E27FC236}">
                  <a16:creationId xmlns:a16="http://schemas.microsoft.com/office/drawing/2014/main" id="{D7A51C37-6E75-414A-B7F4-8CC0CC913BCF}"/>
                </a:ext>
              </a:extLst>
            </p:cNvPr>
            <p:cNvSpPr>
              <a:spLocks/>
            </p:cNvSpPr>
            <p:nvPr/>
          </p:nvSpPr>
          <p:spPr bwMode="auto">
            <a:xfrm>
              <a:off x="2124075" y="2052638"/>
              <a:ext cx="65088" cy="360363"/>
            </a:xfrm>
            <a:custGeom>
              <a:avLst/>
              <a:gdLst>
                <a:gd name="T0" fmla="*/ 16 w 23"/>
                <a:gd name="T1" fmla="*/ 130 h 130"/>
                <a:gd name="T2" fmla="*/ 8 w 23"/>
                <a:gd name="T3" fmla="*/ 130 h 130"/>
                <a:gd name="T4" fmla="*/ 0 w 23"/>
                <a:gd name="T5" fmla="*/ 123 h 130"/>
                <a:gd name="T6" fmla="*/ 0 w 23"/>
                <a:gd name="T7" fmla="*/ 7 h 130"/>
                <a:gd name="T8" fmla="*/ 8 w 23"/>
                <a:gd name="T9" fmla="*/ 0 h 130"/>
                <a:gd name="T10" fmla="*/ 16 w 23"/>
                <a:gd name="T11" fmla="*/ 0 h 130"/>
                <a:gd name="T12" fmla="*/ 23 w 23"/>
                <a:gd name="T13" fmla="*/ 7 h 130"/>
                <a:gd name="T14" fmla="*/ 23 w 23"/>
                <a:gd name="T15" fmla="*/ 123 h 130"/>
                <a:gd name="T16" fmla="*/ 16 w 23"/>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0">
                  <a:moveTo>
                    <a:pt x="16" y="130"/>
                  </a:moveTo>
                  <a:cubicBezTo>
                    <a:pt x="8" y="130"/>
                    <a:pt x="8" y="130"/>
                    <a:pt x="8" y="130"/>
                  </a:cubicBezTo>
                  <a:cubicBezTo>
                    <a:pt x="4" y="130"/>
                    <a:pt x="0" y="127"/>
                    <a:pt x="0" y="123"/>
                  </a:cubicBezTo>
                  <a:cubicBezTo>
                    <a:pt x="0" y="7"/>
                    <a:pt x="0" y="7"/>
                    <a:pt x="0" y="7"/>
                  </a:cubicBezTo>
                  <a:cubicBezTo>
                    <a:pt x="0" y="3"/>
                    <a:pt x="4" y="0"/>
                    <a:pt x="8" y="0"/>
                  </a:cubicBezTo>
                  <a:cubicBezTo>
                    <a:pt x="16" y="0"/>
                    <a:pt x="16" y="0"/>
                    <a:pt x="16" y="0"/>
                  </a:cubicBezTo>
                  <a:cubicBezTo>
                    <a:pt x="20" y="0"/>
                    <a:pt x="23" y="3"/>
                    <a:pt x="23" y="7"/>
                  </a:cubicBezTo>
                  <a:cubicBezTo>
                    <a:pt x="23" y="123"/>
                    <a:pt x="23" y="123"/>
                    <a:pt x="23" y="123"/>
                  </a:cubicBezTo>
                  <a:cubicBezTo>
                    <a:pt x="23" y="127"/>
                    <a:pt x="20" y="130"/>
                    <a:pt x="16" y="130"/>
                  </a:cubicBez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6" name="Freeform 76">
              <a:extLst>
                <a:ext uri="{FF2B5EF4-FFF2-40B4-BE49-F238E27FC236}">
                  <a16:creationId xmlns:a16="http://schemas.microsoft.com/office/drawing/2014/main" id="{915F8AA8-C514-4FD7-A8DF-383D781298EB}"/>
                </a:ext>
              </a:extLst>
            </p:cNvPr>
            <p:cNvSpPr>
              <a:spLocks/>
            </p:cNvSpPr>
            <p:nvPr/>
          </p:nvSpPr>
          <p:spPr bwMode="auto">
            <a:xfrm>
              <a:off x="2124075" y="2052638"/>
              <a:ext cx="65088" cy="360363"/>
            </a:xfrm>
            <a:custGeom>
              <a:avLst/>
              <a:gdLst>
                <a:gd name="T0" fmla="*/ 16 w 23"/>
                <a:gd name="T1" fmla="*/ 130 h 130"/>
                <a:gd name="T2" fmla="*/ 8 w 23"/>
                <a:gd name="T3" fmla="*/ 130 h 130"/>
                <a:gd name="T4" fmla="*/ 0 w 23"/>
                <a:gd name="T5" fmla="*/ 123 h 130"/>
                <a:gd name="T6" fmla="*/ 0 w 23"/>
                <a:gd name="T7" fmla="*/ 7 h 130"/>
                <a:gd name="T8" fmla="*/ 8 w 23"/>
                <a:gd name="T9" fmla="*/ 0 h 130"/>
                <a:gd name="T10" fmla="*/ 16 w 23"/>
                <a:gd name="T11" fmla="*/ 0 h 130"/>
                <a:gd name="T12" fmla="*/ 23 w 23"/>
                <a:gd name="T13" fmla="*/ 7 h 130"/>
                <a:gd name="T14" fmla="*/ 23 w 23"/>
                <a:gd name="T15" fmla="*/ 123 h 130"/>
                <a:gd name="T16" fmla="*/ 16 w 23"/>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0">
                  <a:moveTo>
                    <a:pt x="16" y="130"/>
                  </a:moveTo>
                  <a:cubicBezTo>
                    <a:pt x="8" y="130"/>
                    <a:pt x="8" y="130"/>
                    <a:pt x="8" y="130"/>
                  </a:cubicBezTo>
                  <a:cubicBezTo>
                    <a:pt x="4" y="130"/>
                    <a:pt x="0" y="127"/>
                    <a:pt x="0" y="123"/>
                  </a:cubicBezTo>
                  <a:cubicBezTo>
                    <a:pt x="0" y="7"/>
                    <a:pt x="0" y="7"/>
                    <a:pt x="0" y="7"/>
                  </a:cubicBezTo>
                  <a:cubicBezTo>
                    <a:pt x="0" y="3"/>
                    <a:pt x="4" y="0"/>
                    <a:pt x="8" y="0"/>
                  </a:cubicBezTo>
                  <a:cubicBezTo>
                    <a:pt x="16" y="0"/>
                    <a:pt x="16" y="0"/>
                    <a:pt x="16" y="0"/>
                  </a:cubicBezTo>
                  <a:cubicBezTo>
                    <a:pt x="20" y="0"/>
                    <a:pt x="23" y="3"/>
                    <a:pt x="23" y="7"/>
                  </a:cubicBezTo>
                  <a:cubicBezTo>
                    <a:pt x="23" y="123"/>
                    <a:pt x="23" y="123"/>
                    <a:pt x="23" y="123"/>
                  </a:cubicBezTo>
                  <a:cubicBezTo>
                    <a:pt x="23" y="127"/>
                    <a:pt x="20" y="130"/>
                    <a:pt x="16" y="130"/>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7" name="Oval 77">
              <a:extLst>
                <a:ext uri="{FF2B5EF4-FFF2-40B4-BE49-F238E27FC236}">
                  <a16:creationId xmlns:a16="http://schemas.microsoft.com/office/drawing/2014/main" id="{A5E73169-7C6C-4AFF-B133-A969DB2934F8}"/>
                </a:ext>
              </a:extLst>
            </p:cNvPr>
            <p:cNvSpPr>
              <a:spLocks noChangeArrowheads="1"/>
            </p:cNvSpPr>
            <p:nvPr/>
          </p:nvSpPr>
          <p:spPr bwMode="auto">
            <a:xfrm>
              <a:off x="6696075" y="1714501"/>
              <a:ext cx="719138" cy="720725"/>
            </a:xfrm>
            <a:prstGeom prst="ellipse">
              <a:avLst/>
            </a:prstGeom>
            <a:solidFill>
              <a:srgbClr val="FFD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8" name="Freeform 78">
              <a:extLst>
                <a:ext uri="{FF2B5EF4-FFF2-40B4-BE49-F238E27FC236}">
                  <a16:creationId xmlns:a16="http://schemas.microsoft.com/office/drawing/2014/main" id="{15911B97-826A-495A-B610-F035D5F8DF33}"/>
                </a:ext>
              </a:extLst>
            </p:cNvPr>
            <p:cNvSpPr>
              <a:spLocks/>
            </p:cNvSpPr>
            <p:nvPr/>
          </p:nvSpPr>
          <p:spPr bwMode="auto">
            <a:xfrm>
              <a:off x="6740525" y="1866901"/>
              <a:ext cx="674688" cy="528638"/>
            </a:xfrm>
            <a:custGeom>
              <a:avLst/>
              <a:gdLst>
                <a:gd name="T0" fmla="*/ 234 w 244"/>
                <a:gd name="T1" fmla="*/ 25 h 191"/>
                <a:gd name="T2" fmla="*/ 228 w 244"/>
                <a:gd name="T3" fmla="*/ 17 h 191"/>
                <a:gd name="T4" fmla="*/ 8 w 244"/>
                <a:gd name="T5" fmla="*/ 0 h 191"/>
                <a:gd name="T6" fmla="*/ 0 w 244"/>
                <a:gd name="T7" fmla="*/ 14 h 191"/>
                <a:gd name="T8" fmla="*/ 172 w 244"/>
                <a:gd name="T9" fmla="*/ 191 h 191"/>
                <a:gd name="T10" fmla="*/ 244 w 244"/>
                <a:gd name="T11" fmla="*/ 75 h 191"/>
                <a:gd name="T12" fmla="*/ 234 w 244"/>
                <a:gd name="T13" fmla="*/ 25 h 191"/>
              </a:gdLst>
              <a:ahLst/>
              <a:cxnLst>
                <a:cxn ang="0">
                  <a:pos x="T0" y="T1"/>
                </a:cxn>
                <a:cxn ang="0">
                  <a:pos x="T2" y="T3"/>
                </a:cxn>
                <a:cxn ang="0">
                  <a:pos x="T4" y="T5"/>
                </a:cxn>
                <a:cxn ang="0">
                  <a:pos x="T6" y="T7"/>
                </a:cxn>
                <a:cxn ang="0">
                  <a:pos x="T8" y="T9"/>
                </a:cxn>
                <a:cxn ang="0">
                  <a:pos x="T10" y="T11"/>
                </a:cxn>
                <a:cxn ang="0">
                  <a:pos x="T12" y="T13"/>
                </a:cxn>
              </a:cxnLst>
              <a:rect l="0" t="0" r="r" b="b"/>
              <a:pathLst>
                <a:path w="244" h="191">
                  <a:moveTo>
                    <a:pt x="234" y="25"/>
                  </a:moveTo>
                  <a:cubicBezTo>
                    <a:pt x="228" y="17"/>
                    <a:pt x="228" y="17"/>
                    <a:pt x="228" y="17"/>
                  </a:cubicBezTo>
                  <a:cubicBezTo>
                    <a:pt x="8" y="0"/>
                    <a:pt x="8" y="0"/>
                    <a:pt x="8" y="0"/>
                  </a:cubicBezTo>
                  <a:cubicBezTo>
                    <a:pt x="5" y="4"/>
                    <a:pt x="2" y="9"/>
                    <a:pt x="0" y="14"/>
                  </a:cubicBezTo>
                  <a:cubicBezTo>
                    <a:pt x="172" y="191"/>
                    <a:pt x="172" y="191"/>
                    <a:pt x="172" y="191"/>
                  </a:cubicBezTo>
                  <a:cubicBezTo>
                    <a:pt x="215" y="170"/>
                    <a:pt x="244" y="126"/>
                    <a:pt x="244" y="75"/>
                  </a:cubicBezTo>
                  <a:cubicBezTo>
                    <a:pt x="244" y="57"/>
                    <a:pt x="241" y="41"/>
                    <a:pt x="234" y="25"/>
                  </a:cubicBezTo>
                  <a:close/>
                </a:path>
              </a:pathLst>
            </a:custGeom>
            <a:solidFill>
              <a:srgbClr val="F4CE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09" name="Freeform 79">
              <a:extLst>
                <a:ext uri="{FF2B5EF4-FFF2-40B4-BE49-F238E27FC236}">
                  <a16:creationId xmlns:a16="http://schemas.microsoft.com/office/drawing/2014/main" id="{62CD3149-DD3D-4205-A5A9-FFF0D74636F0}"/>
                </a:ext>
              </a:extLst>
            </p:cNvPr>
            <p:cNvSpPr>
              <a:spLocks/>
            </p:cNvSpPr>
            <p:nvPr/>
          </p:nvSpPr>
          <p:spPr bwMode="auto">
            <a:xfrm>
              <a:off x="7834313" y="984251"/>
              <a:ext cx="2343150" cy="2300288"/>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0" name="Freeform 80">
              <a:extLst>
                <a:ext uri="{FF2B5EF4-FFF2-40B4-BE49-F238E27FC236}">
                  <a16:creationId xmlns:a16="http://schemas.microsoft.com/office/drawing/2014/main" id="{27BDB046-57E1-4C7F-958D-BD3D02F4188D}"/>
                </a:ext>
              </a:extLst>
            </p:cNvPr>
            <p:cNvSpPr>
              <a:spLocks/>
            </p:cNvSpPr>
            <p:nvPr/>
          </p:nvSpPr>
          <p:spPr bwMode="auto">
            <a:xfrm>
              <a:off x="7834313" y="984251"/>
              <a:ext cx="2343150" cy="2300288"/>
            </a:xfrm>
            <a:custGeom>
              <a:avLst/>
              <a:gdLst>
                <a:gd name="T0" fmla="*/ 1476 w 1476"/>
                <a:gd name="T1" fmla="*/ 1386 h 1449"/>
                <a:gd name="T2" fmla="*/ 1415 w 1476"/>
                <a:gd name="T3" fmla="*/ 1449 h 1449"/>
                <a:gd name="T4" fmla="*/ 0 w 1476"/>
                <a:gd name="T5" fmla="*/ 63 h 1449"/>
                <a:gd name="T6" fmla="*/ 59 w 1476"/>
                <a:gd name="T7" fmla="*/ 0 h 1449"/>
                <a:gd name="T8" fmla="*/ 1476 w 1476"/>
                <a:gd name="T9" fmla="*/ 1386 h 1449"/>
              </a:gdLst>
              <a:ahLst/>
              <a:cxnLst>
                <a:cxn ang="0">
                  <a:pos x="T0" y="T1"/>
                </a:cxn>
                <a:cxn ang="0">
                  <a:pos x="T2" y="T3"/>
                </a:cxn>
                <a:cxn ang="0">
                  <a:pos x="T4" y="T5"/>
                </a:cxn>
                <a:cxn ang="0">
                  <a:pos x="T6" y="T7"/>
                </a:cxn>
                <a:cxn ang="0">
                  <a:pos x="T8" y="T9"/>
                </a:cxn>
              </a:cxnLst>
              <a:rect l="0" t="0" r="r" b="b"/>
              <a:pathLst>
                <a:path w="1476" h="1449">
                  <a:moveTo>
                    <a:pt x="1476" y="1386"/>
                  </a:moveTo>
                  <a:lnTo>
                    <a:pt x="1415" y="1449"/>
                  </a:lnTo>
                  <a:lnTo>
                    <a:pt x="0" y="63"/>
                  </a:lnTo>
                  <a:lnTo>
                    <a:pt x="59" y="0"/>
                  </a:lnTo>
                  <a:lnTo>
                    <a:pt x="1476" y="1386"/>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1" name="Freeform 81">
              <a:extLst>
                <a:ext uri="{FF2B5EF4-FFF2-40B4-BE49-F238E27FC236}">
                  <a16:creationId xmlns:a16="http://schemas.microsoft.com/office/drawing/2014/main" id="{FBA9AC2C-6550-4297-98E9-7A7ED25C1C00}"/>
                </a:ext>
              </a:extLst>
            </p:cNvPr>
            <p:cNvSpPr>
              <a:spLocks/>
            </p:cNvSpPr>
            <p:nvPr/>
          </p:nvSpPr>
          <p:spPr bwMode="auto">
            <a:xfrm>
              <a:off x="7666038" y="1155701"/>
              <a:ext cx="2343150" cy="2298700"/>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2" name="Freeform 82">
              <a:extLst>
                <a:ext uri="{FF2B5EF4-FFF2-40B4-BE49-F238E27FC236}">
                  <a16:creationId xmlns:a16="http://schemas.microsoft.com/office/drawing/2014/main" id="{87628E89-1AB9-4CD7-B6A0-ACDC3DA09CC7}"/>
                </a:ext>
              </a:extLst>
            </p:cNvPr>
            <p:cNvSpPr>
              <a:spLocks/>
            </p:cNvSpPr>
            <p:nvPr/>
          </p:nvSpPr>
          <p:spPr bwMode="auto">
            <a:xfrm>
              <a:off x="7666038" y="1155701"/>
              <a:ext cx="2343150" cy="2298700"/>
            </a:xfrm>
            <a:custGeom>
              <a:avLst/>
              <a:gdLst>
                <a:gd name="T0" fmla="*/ 1476 w 1476"/>
                <a:gd name="T1" fmla="*/ 1387 h 1448"/>
                <a:gd name="T2" fmla="*/ 1417 w 1476"/>
                <a:gd name="T3" fmla="*/ 1448 h 1448"/>
                <a:gd name="T4" fmla="*/ 0 w 1476"/>
                <a:gd name="T5" fmla="*/ 63 h 1448"/>
                <a:gd name="T6" fmla="*/ 61 w 1476"/>
                <a:gd name="T7" fmla="*/ 0 h 1448"/>
                <a:gd name="T8" fmla="*/ 1476 w 1476"/>
                <a:gd name="T9" fmla="*/ 1387 h 1448"/>
              </a:gdLst>
              <a:ahLst/>
              <a:cxnLst>
                <a:cxn ang="0">
                  <a:pos x="T0" y="T1"/>
                </a:cxn>
                <a:cxn ang="0">
                  <a:pos x="T2" y="T3"/>
                </a:cxn>
                <a:cxn ang="0">
                  <a:pos x="T4" y="T5"/>
                </a:cxn>
                <a:cxn ang="0">
                  <a:pos x="T6" y="T7"/>
                </a:cxn>
                <a:cxn ang="0">
                  <a:pos x="T8" y="T9"/>
                </a:cxn>
              </a:cxnLst>
              <a:rect l="0" t="0" r="r" b="b"/>
              <a:pathLst>
                <a:path w="1476" h="1448">
                  <a:moveTo>
                    <a:pt x="1476" y="1387"/>
                  </a:moveTo>
                  <a:lnTo>
                    <a:pt x="1417" y="1448"/>
                  </a:lnTo>
                  <a:lnTo>
                    <a:pt x="0" y="63"/>
                  </a:lnTo>
                  <a:lnTo>
                    <a:pt x="61" y="0"/>
                  </a:lnTo>
                  <a:lnTo>
                    <a:pt x="1476" y="1387"/>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3" name="Freeform 83">
              <a:extLst>
                <a:ext uri="{FF2B5EF4-FFF2-40B4-BE49-F238E27FC236}">
                  <a16:creationId xmlns:a16="http://schemas.microsoft.com/office/drawing/2014/main" id="{5B309324-A501-47E6-A8BA-876043DABE4F}"/>
                </a:ext>
              </a:extLst>
            </p:cNvPr>
            <p:cNvSpPr>
              <a:spLocks/>
            </p:cNvSpPr>
            <p:nvPr/>
          </p:nvSpPr>
          <p:spPr bwMode="auto">
            <a:xfrm>
              <a:off x="7221538" y="757238"/>
              <a:ext cx="884238" cy="893763"/>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4" name="Freeform 84">
              <a:extLst>
                <a:ext uri="{FF2B5EF4-FFF2-40B4-BE49-F238E27FC236}">
                  <a16:creationId xmlns:a16="http://schemas.microsoft.com/office/drawing/2014/main" id="{40D9A84D-0FDC-4A98-B277-A2BD0AE0A7E3}"/>
                </a:ext>
              </a:extLst>
            </p:cNvPr>
            <p:cNvSpPr>
              <a:spLocks/>
            </p:cNvSpPr>
            <p:nvPr/>
          </p:nvSpPr>
          <p:spPr bwMode="auto">
            <a:xfrm>
              <a:off x="7265988" y="1189038"/>
              <a:ext cx="620713" cy="425450"/>
            </a:xfrm>
            <a:custGeom>
              <a:avLst/>
              <a:gdLst>
                <a:gd name="T0" fmla="*/ 221 w 224"/>
                <a:gd name="T1" fmla="*/ 79 h 154"/>
                <a:gd name="T2" fmla="*/ 1 w 224"/>
                <a:gd name="T3" fmla="*/ 17 h 154"/>
                <a:gd name="T4" fmla="*/ 4 w 224"/>
                <a:gd name="T5" fmla="*/ 49 h 154"/>
                <a:gd name="T6" fmla="*/ 114 w 224"/>
                <a:gd name="T7" fmla="*/ 149 h 154"/>
                <a:gd name="T8" fmla="*/ 185 w 224"/>
                <a:gd name="T9" fmla="*/ 126 h 154"/>
                <a:gd name="T10" fmla="*/ 224 w 224"/>
                <a:gd name="T11" fmla="*/ 82 h 154"/>
                <a:gd name="T12" fmla="*/ 221 w 224"/>
                <a:gd name="T13" fmla="*/ 79 h 154"/>
              </a:gdLst>
              <a:ahLst/>
              <a:cxnLst>
                <a:cxn ang="0">
                  <a:pos x="T0" y="T1"/>
                </a:cxn>
                <a:cxn ang="0">
                  <a:pos x="T2" y="T3"/>
                </a:cxn>
                <a:cxn ang="0">
                  <a:pos x="T4" y="T5"/>
                </a:cxn>
                <a:cxn ang="0">
                  <a:pos x="T6" y="T7"/>
                </a:cxn>
                <a:cxn ang="0">
                  <a:pos x="T8" y="T9"/>
                </a:cxn>
                <a:cxn ang="0">
                  <a:pos x="T10" y="T11"/>
                </a:cxn>
                <a:cxn ang="0">
                  <a:pos x="T12" y="T13"/>
                </a:cxn>
              </a:cxnLst>
              <a:rect l="0" t="0" r="r" b="b"/>
              <a:pathLst>
                <a:path w="224" h="154">
                  <a:moveTo>
                    <a:pt x="221" y="79"/>
                  </a:moveTo>
                  <a:cubicBezTo>
                    <a:pt x="152" y="0"/>
                    <a:pt x="48" y="8"/>
                    <a:pt x="1" y="17"/>
                  </a:cubicBezTo>
                  <a:cubicBezTo>
                    <a:pt x="0" y="28"/>
                    <a:pt x="1" y="39"/>
                    <a:pt x="4" y="49"/>
                  </a:cubicBezTo>
                  <a:cubicBezTo>
                    <a:pt x="114" y="149"/>
                    <a:pt x="114" y="149"/>
                    <a:pt x="114" y="149"/>
                  </a:cubicBezTo>
                  <a:cubicBezTo>
                    <a:pt x="139" y="154"/>
                    <a:pt x="167" y="146"/>
                    <a:pt x="185" y="126"/>
                  </a:cubicBezTo>
                  <a:cubicBezTo>
                    <a:pt x="224" y="82"/>
                    <a:pt x="224" y="82"/>
                    <a:pt x="224" y="82"/>
                  </a:cubicBezTo>
                  <a:cubicBezTo>
                    <a:pt x="223" y="81"/>
                    <a:pt x="222" y="80"/>
                    <a:pt x="221" y="79"/>
                  </a:cubicBezTo>
                  <a:close/>
                </a:path>
              </a:pathLst>
            </a:custGeom>
            <a:solidFill>
              <a:srgbClr val="7B7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5" name="Rectangle 85">
              <a:extLst>
                <a:ext uri="{FF2B5EF4-FFF2-40B4-BE49-F238E27FC236}">
                  <a16:creationId xmlns:a16="http://schemas.microsoft.com/office/drawing/2014/main" id="{8FE73A38-A632-42FB-8FE7-4EA2CAB49EB0}"/>
                </a:ext>
              </a:extLst>
            </p:cNvPr>
            <p:cNvSpPr>
              <a:spLocks noChangeArrowheads="1"/>
            </p:cNvSpPr>
            <p:nvPr/>
          </p:nvSpPr>
          <p:spPr bwMode="auto">
            <a:xfrm>
              <a:off x="10183813" y="3756026"/>
              <a:ext cx="138113" cy="1392238"/>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6" name="Rectangle 86">
              <a:extLst>
                <a:ext uri="{FF2B5EF4-FFF2-40B4-BE49-F238E27FC236}">
                  <a16:creationId xmlns:a16="http://schemas.microsoft.com/office/drawing/2014/main" id="{5E3CBD39-7CC7-4549-9A69-85FF155D851F}"/>
                </a:ext>
              </a:extLst>
            </p:cNvPr>
            <p:cNvSpPr>
              <a:spLocks noChangeArrowheads="1"/>
            </p:cNvSpPr>
            <p:nvPr/>
          </p:nvSpPr>
          <p:spPr bwMode="auto">
            <a:xfrm>
              <a:off x="10183813" y="3756026"/>
              <a:ext cx="138113" cy="1392238"/>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7" name="Rectangle 87">
              <a:extLst>
                <a:ext uri="{FF2B5EF4-FFF2-40B4-BE49-F238E27FC236}">
                  <a16:creationId xmlns:a16="http://schemas.microsoft.com/office/drawing/2014/main" id="{E526AB2F-ED86-4A19-96DF-2FF4E2337099}"/>
                </a:ext>
              </a:extLst>
            </p:cNvPr>
            <p:cNvSpPr>
              <a:spLocks noChangeArrowheads="1"/>
            </p:cNvSpPr>
            <p:nvPr/>
          </p:nvSpPr>
          <p:spPr bwMode="auto">
            <a:xfrm>
              <a:off x="9945688" y="3756026"/>
              <a:ext cx="134938" cy="1392238"/>
            </a:xfrm>
            <a:prstGeom prst="rect">
              <a:avLst/>
            </a:prstGeom>
            <a:solidFill>
              <a:srgbClr val="D2C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8" name="Rectangle 88">
              <a:extLst>
                <a:ext uri="{FF2B5EF4-FFF2-40B4-BE49-F238E27FC236}">
                  <a16:creationId xmlns:a16="http://schemas.microsoft.com/office/drawing/2014/main" id="{628DFF13-BDBF-4A80-A59F-ABFC3FFA64C4}"/>
                </a:ext>
              </a:extLst>
            </p:cNvPr>
            <p:cNvSpPr>
              <a:spLocks noChangeArrowheads="1"/>
            </p:cNvSpPr>
            <p:nvPr/>
          </p:nvSpPr>
          <p:spPr bwMode="auto">
            <a:xfrm>
              <a:off x="9945688" y="3756026"/>
              <a:ext cx="134938" cy="1392238"/>
            </a:xfrm>
            <a:prstGeom prst="rect">
              <a:avLst/>
            </a:pr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19" name="Freeform 89">
              <a:extLst>
                <a:ext uri="{FF2B5EF4-FFF2-40B4-BE49-F238E27FC236}">
                  <a16:creationId xmlns:a16="http://schemas.microsoft.com/office/drawing/2014/main" id="{4128A842-BD64-45DB-97EF-7102A81E6417}"/>
                </a:ext>
              </a:extLst>
            </p:cNvPr>
            <p:cNvSpPr>
              <a:spLocks/>
            </p:cNvSpPr>
            <p:nvPr/>
          </p:nvSpPr>
          <p:spPr bwMode="auto">
            <a:xfrm>
              <a:off x="9815513" y="2881313"/>
              <a:ext cx="633413" cy="941388"/>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solidFill>
              <a:srgbClr val="9A9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0" name="Freeform 90">
              <a:extLst>
                <a:ext uri="{FF2B5EF4-FFF2-40B4-BE49-F238E27FC236}">
                  <a16:creationId xmlns:a16="http://schemas.microsoft.com/office/drawing/2014/main" id="{5678C769-C93E-47DB-8B4B-9B8422D46FA8}"/>
                </a:ext>
              </a:extLst>
            </p:cNvPr>
            <p:cNvSpPr>
              <a:spLocks/>
            </p:cNvSpPr>
            <p:nvPr/>
          </p:nvSpPr>
          <p:spPr bwMode="auto">
            <a:xfrm>
              <a:off x="9815513" y="2881313"/>
              <a:ext cx="633413" cy="941388"/>
            </a:xfrm>
            <a:custGeom>
              <a:avLst/>
              <a:gdLst>
                <a:gd name="T0" fmla="*/ 181 w 229"/>
                <a:gd name="T1" fmla="*/ 340 h 340"/>
                <a:gd name="T2" fmla="*/ 48 w 229"/>
                <a:gd name="T3" fmla="*/ 340 h 340"/>
                <a:gd name="T4" fmla="*/ 0 w 229"/>
                <a:gd name="T5" fmla="*/ 292 h 340"/>
                <a:gd name="T6" fmla="*/ 0 w 229"/>
                <a:gd name="T7" fmla="*/ 48 h 340"/>
                <a:gd name="T8" fmla="*/ 48 w 229"/>
                <a:gd name="T9" fmla="*/ 0 h 340"/>
                <a:gd name="T10" fmla="*/ 181 w 229"/>
                <a:gd name="T11" fmla="*/ 0 h 340"/>
                <a:gd name="T12" fmla="*/ 229 w 229"/>
                <a:gd name="T13" fmla="*/ 48 h 340"/>
                <a:gd name="T14" fmla="*/ 229 w 229"/>
                <a:gd name="T15" fmla="*/ 292 h 340"/>
                <a:gd name="T16" fmla="*/ 181 w 229"/>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40">
                  <a:moveTo>
                    <a:pt x="181" y="340"/>
                  </a:moveTo>
                  <a:cubicBezTo>
                    <a:pt x="48" y="340"/>
                    <a:pt x="48" y="340"/>
                    <a:pt x="48" y="340"/>
                  </a:cubicBezTo>
                  <a:cubicBezTo>
                    <a:pt x="22" y="340"/>
                    <a:pt x="0" y="319"/>
                    <a:pt x="0" y="292"/>
                  </a:cubicBezTo>
                  <a:cubicBezTo>
                    <a:pt x="0" y="48"/>
                    <a:pt x="0" y="48"/>
                    <a:pt x="0" y="48"/>
                  </a:cubicBezTo>
                  <a:cubicBezTo>
                    <a:pt x="0" y="22"/>
                    <a:pt x="22" y="0"/>
                    <a:pt x="48" y="0"/>
                  </a:cubicBezTo>
                  <a:cubicBezTo>
                    <a:pt x="181" y="0"/>
                    <a:pt x="181" y="0"/>
                    <a:pt x="181" y="0"/>
                  </a:cubicBezTo>
                  <a:cubicBezTo>
                    <a:pt x="208" y="0"/>
                    <a:pt x="229" y="22"/>
                    <a:pt x="229" y="48"/>
                  </a:cubicBezTo>
                  <a:cubicBezTo>
                    <a:pt x="229" y="292"/>
                    <a:pt x="229" y="292"/>
                    <a:pt x="229" y="292"/>
                  </a:cubicBezTo>
                  <a:cubicBezTo>
                    <a:pt x="229" y="319"/>
                    <a:pt x="208" y="340"/>
                    <a:pt x="181" y="340"/>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1" name="Freeform 91">
              <a:extLst>
                <a:ext uri="{FF2B5EF4-FFF2-40B4-BE49-F238E27FC236}">
                  <a16:creationId xmlns:a16="http://schemas.microsoft.com/office/drawing/2014/main" id="{BD3C87FC-019E-4B3A-87A2-DBA89D69EE56}"/>
                </a:ext>
              </a:extLst>
            </p:cNvPr>
            <p:cNvSpPr>
              <a:spLocks/>
            </p:cNvSpPr>
            <p:nvPr/>
          </p:nvSpPr>
          <p:spPr bwMode="auto">
            <a:xfrm>
              <a:off x="7221538" y="757238"/>
              <a:ext cx="884238" cy="893763"/>
            </a:xfrm>
            <a:custGeom>
              <a:avLst/>
              <a:gdLst>
                <a:gd name="T0" fmla="*/ 116 w 319"/>
                <a:gd name="T1" fmla="*/ 305 h 323"/>
                <a:gd name="T2" fmla="*/ 22 w 319"/>
                <a:gd name="T3" fmla="*/ 221 h 323"/>
                <a:gd name="T4" fmla="*/ 18 w 319"/>
                <a:gd name="T5" fmla="*/ 153 h 323"/>
                <a:gd name="T6" fmla="*/ 135 w 319"/>
                <a:gd name="T7" fmla="*/ 22 h 323"/>
                <a:gd name="T8" fmla="*/ 203 w 319"/>
                <a:gd name="T9" fmla="*/ 18 h 323"/>
                <a:gd name="T10" fmla="*/ 297 w 319"/>
                <a:gd name="T11" fmla="*/ 102 h 323"/>
                <a:gd name="T12" fmla="*/ 301 w 319"/>
                <a:gd name="T13" fmla="*/ 170 h 323"/>
                <a:gd name="T14" fmla="*/ 184 w 319"/>
                <a:gd name="T15" fmla="*/ 301 h 323"/>
                <a:gd name="T16" fmla="*/ 116 w 319"/>
                <a:gd name="T17" fmla="*/ 30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23">
                  <a:moveTo>
                    <a:pt x="116" y="305"/>
                  </a:moveTo>
                  <a:cubicBezTo>
                    <a:pt x="22" y="221"/>
                    <a:pt x="22" y="221"/>
                    <a:pt x="22" y="221"/>
                  </a:cubicBezTo>
                  <a:cubicBezTo>
                    <a:pt x="2" y="203"/>
                    <a:pt x="0" y="172"/>
                    <a:pt x="18" y="153"/>
                  </a:cubicBezTo>
                  <a:cubicBezTo>
                    <a:pt x="135" y="22"/>
                    <a:pt x="135" y="22"/>
                    <a:pt x="135" y="22"/>
                  </a:cubicBezTo>
                  <a:cubicBezTo>
                    <a:pt x="153" y="2"/>
                    <a:pt x="183" y="0"/>
                    <a:pt x="203" y="18"/>
                  </a:cubicBezTo>
                  <a:cubicBezTo>
                    <a:pt x="297" y="102"/>
                    <a:pt x="297" y="102"/>
                    <a:pt x="297" y="102"/>
                  </a:cubicBezTo>
                  <a:cubicBezTo>
                    <a:pt x="317" y="120"/>
                    <a:pt x="319" y="151"/>
                    <a:pt x="301" y="170"/>
                  </a:cubicBezTo>
                  <a:cubicBezTo>
                    <a:pt x="184" y="301"/>
                    <a:pt x="184" y="301"/>
                    <a:pt x="184" y="301"/>
                  </a:cubicBezTo>
                  <a:cubicBezTo>
                    <a:pt x="166" y="321"/>
                    <a:pt x="136" y="323"/>
                    <a:pt x="116" y="305"/>
                  </a:cubicBez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2" name="Freeform 92">
              <a:extLst>
                <a:ext uri="{FF2B5EF4-FFF2-40B4-BE49-F238E27FC236}">
                  <a16:creationId xmlns:a16="http://schemas.microsoft.com/office/drawing/2014/main" id="{A96A747D-1095-497B-9F42-7F6E4B009FFA}"/>
                </a:ext>
              </a:extLst>
            </p:cNvPr>
            <p:cNvSpPr>
              <a:spLocks/>
            </p:cNvSpPr>
            <p:nvPr/>
          </p:nvSpPr>
          <p:spPr bwMode="auto">
            <a:xfrm>
              <a:off x="6327775" y="1122363"/>
              <a:ext cx="1684338" cy="1406525"/>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3" name="Freeform 93">
              <a:extLst>
                <a:ext uri="{FF2B5EF4-FFF2-40B4-BE49-F238E27FC236}">
                  <a16:creationId xmlns:a16="http://schemas.microsoft.com/office/drawing/2014/main" id="{B3A4B511-F602-48D9-9D49-1804D235C94C}"/>
                </a:ext>
              </a:extLst>
            </p:cNvPr>
            <p:cNvSpPr>
              <a:spLocks/>
            </p:cNvSpPr>
            <p:nvPr/>
          </p:nvSpPr>
          <p:spPr bwMode="auto">
            <a:xfrm>
              <a:off x="6850063" y="1214438"/>
              <a:ext cx="1162050" cy="1311275"/>
            </a:xfrm>
            <a:custGeom>
              <a:avLst/>
              <a:gdLst>
                <a:gd name="T0" fmla="*/ 332 w 419"/>
                <a:gd name="T1" fmla="*/ 474 h 474"/>
                <a:gd name="T2" fmla="*/ 232 w 419"/>
                <a:gd name="T3" fmla="*/ 56 h 474"/>
                <a:gd name="T4" fmla="*/ 0 w 419"/>
                <a:gd name="T5" fmla="*/ 18 h 474"/>
                <a:gd name="T6" fmla="*/ 332 w 419"/>
                <a:gd name="T7" fmla="*/ 474 h 474"/>
              </a:gdLst>
              <a:ahLst/>
              <a:cxnLst>
                <a:cxn ang="0">
                  <a:pos x="T0" y="T1"/>
                </a:cxn>
                <a:cxn ang="0">
                  <a:pos x="T2" y="T3"/>
                </a:cxn>
                <a:cxn ang="0">
                  <a:pos x="T4" y="T5"/>
                </a:cxn>
                <a:cxn ang="0">
                  <a:pos x="T6" y="T7"/>
                </a:cxn>
              </a:cxnLst>
              <a:rect l="0" t="0" r="r" b="b"/>
              <a:pathLst>
                <a:path w="419" h="474">
                  <a:moveTo>
                    <a:pt x="332" y="474"/>
                  </a:moveTo>
                  <a:cubicBezTo>
                    <a:pt x="419" y="331"/>
                    <a:pt x="374" y="144"/>
                    <a:pt x="232" y="56"/>
                  </a:cubicBezTo>
                  <a:cubicBezTo>
                    <a:pt x="160" y="11"/>
                    <a:pt x="76" y="0"/>
                    <a:pt x="0" y="18"/>
                  </a:cubicBezTo>
                  <a:cubicBezTo>
                    <a:pt x="86" y="72"/>
                    <a:pt x="295" y="228"/>
                    <a:pt x="332" y="474"/>
                  </a:cubicBezTo>
                  <a:close/>
                </a:path>
              </a:pathLst>
            </a:custGeom>
            <a:solidFill>
              <a:srgbClr val="B2A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4" name="Freeform 94">
              <a:extLst>
                <a:ext uri="{FF2B5EF4-FFF2-40B4-BE49-F238E27FC236}">
                  <a16:creationId xmlns:a16="http://schemas.microsoft.com/office/drawing/2014/main" id="{D59CB25B-0C7C-44A2-9F9F-C5736081CF94}"/>
                </a:ext>
              </a:extLst>
            </p:cNvPr>
            <p:cNvSpPr>
              <a:spLocks/>
            </p:cNvSpPr>
            <p:nvPr/>
          </p:nvSpPr>
          <p:spPr bwMode="auto">
            <a:xfrm>
              <a:off x="6327775" y="1122363"/>
              <a:ext cx="1684338" cy="1406525"/>
            </a:xfrm>
            <a:custGeom>
              <a:avLst/>
              <a:gdLst>
                <a:gd name="T0" fmla="*/ 521 w 608"/>
                <a:gd name="T1" fmla="*/ 508 h 508"/>
                <a:gd name="T2" fmla="*/ 421 w 608"/>
                <a:gd name="T3" fmla="*/ 89 h 508"/>
                <a:gd name="T4" fmla="*/ 0 w 608"/>
                <a:gd name="T5" fmla="*/ 184 h 508"/>
                <a:gd name="T6" fmla="*/ 521 w 608"/>
                <a:gd name="T7" fmla="*/ 508 h 508"/>
              </a:gdLst>
              <a:ahLst/>
              <a:cxnLst>
                <a:cxn ang="0">
                  <a:pos x="T0" y="T1"/>
                </a:cxn>
                <a:cxn ang="0">
                  <a:pos x="T2" y="T3"/>
                </a:cxn>
                <a:cxn ang="0">
                  <a:pos x="T4" y="T5"/>
                </a:cxn>
                <a:cxn ang="0">
                  <a:pos x="T6" y="T7"/>
                </a:cxn>
              </a:cxnLst>
              <a:rect l="0" t="0" r="r" b="b"/>
              <a:pathLst>
                <a:path w="608" h="508">
                  <a:moveTo>
                    <a:pt x="521" y="508"/>
                  </a:moveTo>
                  <a:cubicBezTo>
                    <a:pt x="608" y="365"/>
                    <a:pt x="563" y="177"/>
                    <a:pt x="421" y="89"/>
                  </a:cubicBezTo>
                  <a:cubicBezTo>
                    <a:pt x="278" y="0"/>
                    <a:pt x="90" y="43"/>
                    <a:pt x="0" y="184"/>
                  </a:cubicBezTo>
                  <a:lnTo>
                    <a:pt x="521" y="508"/>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5" name="Freeform 95">
              <a:extLst>
                <a:ext uri="{FF2B5EF4-FFF2-40B4-BE49-F238E27FC236}">
                  <a16:creationId xmlns:a16="http://schemas.microsoft.com/office/drawing/2014/main" id="{3BBC3E59-5E5C-46C8-B578-2B44490ECFE4}"/>
                </a:ext>
              </a:extLst>
            </p:cNvPr>
            <p:cNvSpPr>
              <a:spLocks/>
            </p:cNvSpPr>
            <p:nvPr/>
          </p:nvSpPr>
          <p:spPr bwMode="auto">
            <a:xfrm>
              <a:off x="10025063" y="3068638"/>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6" name="Freeform 96">
              <a:extLst>
                <a:ext uri="{FF2B5EF4-FFF2-40B4-BE49-F238E27FC236}">
                  <a16:creationId xmlns:a16="http://schemas.microsoft.com/office/drawing/2014/main" id="{CDF611D3-68D0-4C39-9A82-C2C5AA24FA82}"/>
                </a:ext>
              </a:extLst>
            </p:cNvPr>
            <p:cNvSpPr>
              <a:spLocks/>
            </p:cNvSpPr>
            <p:nvPr/>
          </p:nvSpPr>
          <p:spPr bwMode="auto">
            <a:xfrm>
              <a:off x="10025063" y="3444876"/>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7" name="Freeform 97">
              <a:extLst>
                <a:ext uri="{FF2B5EF4-FFF2-40B4-BE49-F238E27FC236}">
                  <a16:creationId xmlns:a16="http://schemas.microsoft.com/office/drawing/2014/main" id="{29D8017A-80C2-4E8E-A180-854FF8FA8FD0}"/>
                </a:ext>
              </a:extLst>
            </p:cNvPr>
            <p:cNvSpPr>
              <a:spLocks/>
            </p:cNvSpPr>
            <p:nvPr/>
          </p:nvSpPr>
          <p:spPr bwMode="auto">
            <a:xfrm>
              <a:off x="10025063" y="3068638"/>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8" name="Freeform 98">
              <a:extLst>
                <a:ext uri="{FF2B5EF4-FFF2-40B4-BE49-F238E27FC236}">
                  <a16:creationId xmlns:a16="http://schemas.microsoft.com/office/drawing/2014/main" id="{8B881B40-1A63-42B7-B8D1-0DF803E240D4}"/>
                </a:ext>
              </a:extLst>
            </p:cNvPr>
            <p:cNvSpPr>
              <a:spLocks/>
            </p:cNvSpPr>
            <p:nvPr/>
          </p:nvSpPr>
          <p:spPr bwMode="auto">
            <a:xfrm>
              <a:off x="10025063" y="3444876"/>
              <a:ext cx="215900" cy="188913"/>
            </a:xfrm>
            <a:custGeom>
              <a:avLst/>
              <a:gdLst>
                <a:gd name="T0" fmla="*/ 103 w 136"/>
                <a:gd name="T1" fmla="*/ 0 h 119"/>
                <a:gd name="T2" fmla="*/ 34 w 136"/>
                <a:gd name="T3" fmla="*/ 0 h 119"/>
                <a:gd name="T4" fmla="*/ 0 w 136"/>
                <a:gd name="T5" fmla="*/ 60 h 119"/>
                <a:gd name="T6" fmla="*/ 34 w 136"/>
                <a:gd name="T7" fmla="*/ 119 h 119"/>
                <a:gd name="T8" fmla="*/ 103 w 136"/>
                <a:gd name="T9" fmla="*/ 119 h 119"/>
                <a:gd name="T10" fmla="*/ 136 w 136"/>
                <a:gd name="T11" fmla="*/ 60 h 119"/>
                <a:gd name="T12" fmla="*/ 103 w 136"/>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136" h="119">
                  <a:moveTo>
                    <a:pt x="103" y="0"/>
                  </a:moveTo>
                  <a:lnTo>
                    <a:pt x="34" y="0"/>
                  </a:lnTo>
                  <a:lnTo>
                    <a:pt x="0" y="60"/>
                  </a:lnTo>
                  <a:lnTo>
                    <a:pt x="34" y="119"/>
                  </a:lnTo>
                  <a:lnTo>
                    <a:pt x="103" y="119"/>
                  </a:lnTo>
                  <a:lnTo>
                    <a:pt x="136" y="60"/>
                  </a:lnTo>
                  <a:lnTo>
                    <a:pt x="103" y="0"/>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29" name="Freeform 99">
              <a:extLst>
                <a:ext uri="{FF2B5EF4-FFF2-40B4-BE49-F238E27FC236}">
                  <a16:creationId xmlns:a16="http://schemas.microsoft.com/office/drawing/2014/main" id="{2C5561C0-4152-4BCC-AFBF-E08A20023719}"/>
                </a:ext>
              </a:extLst>
            </p:cNvPr>
            <p:cNvSpPr>
              <a:spLocks/>
            </p:cNvSpPr>
            <p:nvPr/>
          </p:nvSpPr>
          <p:spPr bwMode="auto">
            <a:xfrm>
              <a:off x="7626350" y="1019176"/>
              <a:ext cx="212725" cy="207963"/>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solidFill>
              <a:srgbClr val="5A46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0" name="Freeform 100">
              <a:extLst>
                <a:ext uri="{FF2B5EF4-FFF2-40B4-BE49-F238E27FC236}">
                  <a16:creationId xmlns:a16="http://schemas.microsoft.com/office/drawing/2014/main" id="{6645B957-B367-4002-8A33-695950737C94}"/>
                </a:ext>
              </a:extLst>
            </p:cNvPr>
            <p:cNvSpPr>
              <a:spLocks/>
            </p:cNvSpPr>
            <p:nvPr/>
          </p:nvSpPr>
          <p:spPr bwMode="auto">
            <a:xfrm>
              <a:off x="7626350" y="1019176"/>
              <a:ext cx="212725" cy="207963"/>
            </a:xfrm>
            <a:custGeom>
              <a:avLst/>
              <a:gdLst>
                <a:gd name="T0" fmla="*/ 114 w 134"/>
                <a:gd name="T1" fmla="*/ 16 h 131"/>
                <a:gd name="T2" fmla="*/ 45 w 134"/>
                <a:gd name="T3" fmla="*/ 0 h 131"/>
                <a:gd name="T4" fmla="*/ 0 w 134"/>
                <a:gd name="T5" fmla="*/ 53 h 131"/>
                <a:gd name="T6" fmla="*/ 21 w 134"/>
                <a:gd name="T7" fmla="*/ 117 h 131"/>
                <a:gd name="T8" fmla="*/ 89 w 134"/>
                <a:gd name="T9" fmla="*/ 131 h 131"/>
                <a:gd name="T10" fmla="*/ 134 w 134"/>
                <a:gd name="T11" fmla="*/ 81 h 131"/>
                <a:gd name="T12" fmla="*/ 114 w 134"/>
                <a:gd name="T13" fmla="*/ 16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114" y="16"/>
                  </a:moveTo>
                  <a:lnTo>
                    <a:pt x="45" y="0"/>
                  </a:lnTo>
                  <a:lnTo>
                    <a:pt x="0" y="53"/>
                  </a:lnTo>
                  <a:lnTo>
                    <a:pt x="21" y="117"/>
                  </a:lnTo>
                  <a:lnTo>
                    <a:pt x="89" y="131"/>
                  </a:lnTo>
                  <a:lnTo>
                    <a:pt x="134" y="81"/>
                  </a:lnTo>
                  <a:lnTo>
                    <a:pt x="114" y="16"/>
                  </a:ln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1" name="Freeform 101">
              <a:extLst>
                <a:ext uri="{FF2B5EF4-FFF2-40B4-BE49-F238E27FC236}">
                  <a16:creationId xmlns:a16="http://schemas.microsoft.com/office/drawing/2014/main" id="{AE5E2BA3-DD6A-4A52-A494-13DD3864741F}"/>
                </a:ext>
              </a:extLst>
            </p:cNvPr>
            <p:cNvSpPr>
              <a:spLocks/>
            </p:cNvSpPr>
            <p:nvPr/>
          </p:nvSpPr>
          <p:spPr bwMode="auto">
            <a:xfrm>
              <a:off x="9147175" y="5057776"/>
              <a:ext cx="1989138" cy="66675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solidFill>
              <a:srgbClr val="D2CE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2" name="Freeform 102">
              <a:extLst>
                <a:ext uri="{FF2B5EF4-FFF2-40B4-BE49-F238E27FC236}">
                  <a16:creationId xmlns:a16="http://schemas.microsoft.com/office/drawing/2014/main" id="{4A4405C4-D7DF-4C24-9461-F32C20034152}"/>
                </a:ext>
              </a:extLst>
            </p:cNvPr>
            <p:cNvSpPr>
              <a:spLocks/>
            </p:cNvSpPr>
            <p:nvPr/>
          </p:nvSpPr>
          <p:spPr bwMode="auto">
            <a:xfrm>
              <a:off x="9147175" y="5341938"/>
              <a:ext cx="1989138" cy="382588"/>
            </a:xfrm>
            <a:custGeom>
              <a:avLst/>
              <a:gdLst>
                <a:gd name="T0" fmla="*/ 0 w 718"/>
                <a:gd name="T1" fmla="*/ 115 h 138"/>
                <a:gd name="T2" fmla="*/ 0 w 718"/>
                <a:gd name="T3" fmla="*/ 138 h 138"/>
                <a:gd name="T4" fmla="*/ 718 w 718"/>
                <a:gd name="T5" fmla="*/ 138 h 138"/>
                <a:gd name="T6" fmla="*/ 718 w 718"/>
                <a:gd name="T7" fmla="*/ 0 h 138"/>
                <a:gd name="T8" fmla="*/ 0 w 718"/>
                <a:gd name="T9" fmla="*/ 115 h 138"/>
              </a:gdLst>
              <a:ahLst/>
              <a:cxnLst>
                <a:cxn ang="0">
                  <a:pos x="T0" y="T1"/>
                </a:cxn>
                <a:cxn ang="0">
                  <a:pos x="T2" y="T3"/>
                </a:cxn>
                <a:cxn ang="0">
                  <a:pos x="T4" y="T5"/>
                </a:cxn>
                <a:cxn ang="0">
                  <a:pos x="T6" y="T7"/>
                </a:cxn>
                <a:cxn ang="0">
                  <a:pos x="T8" y="T9"/>
                </a:cxn>
              </a:cxnLst>
              <a:rect l="0" t="0" r="r" b="b"/>
              <a:pathLst>
                <a:path w="718" h="138">
                  <a:moveTo>
                    <a:pt x="0" y="115"/>
                  </a:moveTo>
                  <a:cubicBezTo>
                    <a:pt x="0" y="138"/>
                    <a:pt x="0" y="138"/>
                    <a:pt x="0" y="138"/>
                  </a:cubicBezTo>
                  <a:cubicBezTo>
                    <a:pt x="718" y="138"/>
                    <a:pt x="718" y="138"/>
                    <a:pt x="718" y="138"/>
                  </a:cubicBezTo>
                  <a:cubicBezTo>
                    <a:pt x="718" y="0"/>
                    <a:pt x="718" y="0"/>
                    <a:pt x="718" y="0"/>
                  </a:cubicBezTo>
                  <a:cubicBezTo>
                    <a:pt x="500" y="84"/>
                    <a:pt x="155" y="108"/>
                    <a:pt x="0" y="115"/>
                  </a:cubicBezTo>
                  <a:close/>
                </a:path>
              </a:pathLst>
            </a:custGeom>
            <a:solidFill>
              <a:srgbClr val="B7B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3" name="Freeform 103">
              <a:extLst>
                <a:ext uri="{FF2B5EF4-FFF2-40B4-BE49-F238E27FC236}">
                  <a16:creationId xmlns:a16="http://schemas.microsoft.com/office/drawing/2014/main" id="{A9DEA0D6-AE18-40CA-B7C1-20D1EA60B24E}"/>
                </a:ext>
              </a:extLst>
            </p:cNvPr>
            <p:cNvSpPr>
              <a:spLocks/>
            </p:cNvSpPr>
            <p:nvPr/>
          </p:nvSpPr>
          <p:spPr bwMode="auto">
            <a:xfrm>
              <a:off x="9147175" y="5057776"/>
              <a:ext cx="1989138" cy="666750"/>
            </a:xfrm>
            <a:custGeom>
              <a:avLst/>
              <a:gdLst>
                <a:gd name="T0" fmla="*/ 718 w 718"/>
                <a:gd name="T1" fmla="*/ 241 h 241"/>
                <a:gd name="T2" fmla="*/ 0 w 718"/>
                <a:gd name="T3" fmla="*/ 241 h 241"/>
                <a:gd name="T4" fmla="*/ 0 w 718"/>
                <a:gd name="T5" fmla="*/ 93 h 241"/>
                <a:gd name="T6" fmla="*/ 93 w 718"/>
                <a:gd name="T7" fmla="*/ 0 h 241"/>
                <a:gd name="T8" fmla="*/ 621 w 718"/>
                <a:gd name="T9" fmla="*/ 0 h 241"/>
                <a:gd name="T10" fmla="*/ 718 w 718"/>
                <a:gd name="T11" fmla="*/ 96 h 241"/>
                <a:gd name="T12" fmla="*/ 718 w 7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718" h="241">
                  <a:moveTo>
                    <a:pt x="718" y="241"/>
                  </a:moveTo>
                  <a:cubicBezTo>
                    <a:pt x="0" y="241"/>
                    <a:pt x="0" y="241"/>
                    <a:pt x="0" y="241"/>
                  </a:cubicBezTo>
                  <a:cubicBezTo>
                    <a:pt x="0" y="93"/>
                    <a:pt x="0" y="93"/>
                    <a:pt x="0" y="93"/>
                  </a:cubicBezTo>
                  <a:cubicBezTo>
                    <a:pt x="0" y="41"/>
                    <a:pt x="42" y="0"/>
                    <a:pt x="93" y="0"/>
                  </a:cubicBezTo>
                  <a:cubicBezTo>
                    <a:pt x="621" y="0"/>
                    <a:pt x="621" y="0"/>
                    <a:pt x="621" y="0"/>
                  </a:cubicBezTo>
                  <a:cubicBezTo>
                    <a:pt x="675" y="0"/>
                    <a:pt x="718" y="43"/>
                    <a:pt x="718" y="96"/>
                  </a:cubicBezTo>
                  <a:lnTo>
                    <a:pt x="718" y="241"/>
                  </a:lnTo>
                  <a:close/>
                </a:path>
              </a:pathLst>
            </a:custGeom>
            <a:noFill/>
            <a:ln w="44450"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4" name="Freeform 104">
              <a:extLst>
                <a:ext uri="{FF2B5EF4-FFF2-40B4-BE49-F238E27FC236}">
                  <a16:creationId xmlns:a16="http://schemas.microsoft.com/office/drawing/2014/main" id="{7F5B58C7-A88F-4805-87FC-7059484DD815}"/>
                </a:ext>
              </a:extLst>
            </p:cNvPr>
            <p:cNvSpPr>
              <a:spLocks/>
            </p:cNvSpPr>
            <p:nvPr/>
          </p:nvSpPr>
          <p:spPr bwMode="auto">
            <a:xfrm>
              <a:off x="9834563"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solidFill>
              <a:srgbClr val="F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5" name="Freeform 105">
              <a:extLst>
                <a:ext uri="{FF2B5EF4-FFF2-40B4-BE49-F238E27FC236}">
                  <a16:creationId xmlns:a16="http://schemas.microsoft.com/office/drawing/2014/main" id="{64BC5782-5BFF-4F58-80D8-8512CACF08E0}"/>
                </a:ext>
              </a:extLst>
            </p:cNvPr>
            <p:cNvSpPr>
              <a:spLocks/>
            </p:cNvSpPr>
            <p:nvPr/>
          </p:nvSpPr>
          <p:spPr bwMode="auto">
            <a:xfrm>
              <a:off x="9834563"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4" y="99"/>
                    <a:pt x="0" y="95"/>
                    <a:pt x="0" y="89"/>
                  </a:cubicBezTo>
                  <a:cubicBezTo>
                    <a:pt x="0" y="10"/>
                    <a:pt x="0" y="10"/>
                    <a:pt x="0" y="10"/>
                  </a:cubicBezTo>
                  <a:cubicBezTo>
                    <a:pt x="0" y="5"/>
                    <a:pt x="4" y="0"/>
                    <a:pt x="10" y="0"/>
                  </a:cubicBezTo>
                  <a:cubicBezTo>
                    <a:pt x="21" y="0"/>
                    <a:pt x="21" y="0"/>
                    <a:pt x="21" y="0"/>
                  </a:cubicBezTo>
                  <a:cubicBezTo>
                    <a:pt x="26" y="0"/>
                    <a:pt x="31" y="5"/>
                    <a:pt x="31" y="10"/>
                  </a:cubicBezTo>
                  <a:cubicBezTo>
                    <a:pt x="31" y="89"/>
                    <a:pt x="31" y="89"/>
                    <a:pt x="31" y="89"/>
                  </a:cubicBezTo>
                  <a:cubicBezTo>
                    <a:pt x="31" y="95"/>
                    <a:pt x="26"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6" name="Freeform 106">
              <a:extLst>
                <a:ext uri="{FF2B5EF4-FFF2-40B4-BE49-F238E27FC236}">
                  <a16:creationId xmlns:a16="http://schemas.microsoft.com/office/drawing/2014/main" id="{A0C04E39-41FB-4337-BC63-FB0017D5E704}"/>
                </a:ext>
              </a:extLst>
            </p:cNvPr>
            <p:cNvSpPr>
              <a:spLocks/>
            </p:cNvSpPr>
            <p:nvPr/>
          </p:nvSpPr>
          <p:spPr bwMode="auto">
            <a:xfrm>
              <a:off x="10098088"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FFC2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7" name="Freeform 107">
              <a:extLst>
                <a:ext uri="{FF2B5EF4-FFF2-40B4-BE49-F238E27FC236}">
                  <a16:creationId xmlns:a16="http://schemas.microsoft.com/office/drawing/2014/main" id="{283D7D88-43F6-4586-BD25-8B44C8FDD651}"/>
                </a:ext>
              </a:extLst>
            </p:cNvPr>
            <p:cNvSpPr>
              <a:spLocks/>
            </p:cNvSpPr>
            <p:nvPr/>
          </p:nvSpPr>
          <p:spPr bwMode="auto">
            <a:xfrm>
              <a:off x="10098088"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8" name="Freeform 108">
              <a:extLst>
                <a:ext uri="{FF2B5EF4-FFF2-40B4-BE49-F238E27FC236}">
                  <a16:creationId xmlns:a16="http://schemas.microsoft.com/office/drawing/2014/main" id="{FC0F7884-658E-45C2-8BD0-A191D4C95522}"/>
                </a:ext>
              </a:extLst>
            </p:cNvPr>
            <p:cNvSpPr>
              <a:spLocks/>
            </p:cNvSpPr>
            <p:nvPr/>
          </p:nvSpPr>
          <p:spPr bwMode="auto">
            <a:xfrm>
              <a:off x="10363200"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39" name="Freeform 109">
              <a:extLst>
                <a:ext uri="{FF2B5EF4-FFF2-40B4-BE49-F238E27FC236}">
                  <a16:creationId xmlns:a16="http://schemas.microsoft.com/office/drawing/2014/main" id="{DA28B9FF-81DA-490C-9F58-7ECBBA072785}"/>
                </a:ext>
              </a:extLst>
            </p:cNvPr>
            <p:cNvSpPr>
              <a:spLocks/>
            </p:cNvSpPr>
            <p:nvPr/>
          </p:nvSpPr>
          <p:spPr bwMode="auto">
            <a:xfrm>
              <a:off x="10363200" y="5295901"/>
              <a:ext cx="85725" cy="273050"/>
            </a:xfrm>
            <a:custGeom>
              <a:avLst/>
              <a:gdLst>
                <a:gd name="T0" fmla="*/ 21 w 31"/>
                <a:gd name="T1" fmla="*/ 99 h 99"/>
                <a:gd name="T2" fmla="*/ 10 w 31"/>
                <a:gd name="T3" fmla="*/ 99 h 99"/>
                <a:gd name="T4" fmla="*/ 0 w 31"/>
                <a:gd name="T5" fmla="*/ 89 h 99"/>
                <a:gd name="T6" fmla="*/ 0 w 31"/>
                <a:gd name="T7" fmla="*/ 10 h 99"/>
                <a:gd name="T8" fmla="*/ 10 w 31"/>
                <a:gd name="T9" fmla="*/ 0 h 99"/>
                <a:gd name="T10" fmla="*/ 21 w 31"/>
                <a:gd name="T11" fmla="*/ 0 h 99"/>
                <a:gd name="T12" fmla="*/ 31 w 31"/>
                <a:gd name="T13" fmla="*/ 10 h 99"/>
                <a:gd name="T14" fmla="*/ 31 w 31"/>
                <a:gd name="T15" fmla="*/ 89 h 99"/>
                <a:gd name="T16" fmla="*/ 21 w 31"/>
                <a:gd name="T1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9">
                  <a:moveTo>
                    <a:pt x="21" y="99"/>
                  </a:moveTo>
                  <a:cubicBezTo>
                    <a:pt x="10" y="99"/>
                    <a:pt x="10" y="99"/>
                    <a:pt x="10" y="99"/>
                  </a:cubicBezTo>
                  <a:cubicBezTo>
                    <a:pt x="5" y="99"/>
                    <a:pt x="0" y="95"/>
                    <a:pt x="0" y="89"/>
                  </a:cubicBezTo>
                  <a:cubicBezTo>
                    <a:pt x="0" y="10"/>
                    <a:pt x="0" y="10"/>
                    <a:pt x="0" y="10"/>
                  </a:cubicBezTo>
                  <a:cubicBezTo>
                    <a:pt x="0" y="5"/>
                    <a:pt x="5" y="0"/>
                    <a:pt x="10" y="0"/>
                  </a:cubicBezTo>
                  <a:cubicBezTo>
                    <a:pt x="21" y="0"/>
                    <a:pt x="21" y="0"/>
                    <a:pt x="21" y="0"/>
                  </a:cubicBezTo>
                  <a:cubicBezTo>
                    <a:pt x="27" y="0"/>
                    <a:pt x="31" y="5"/>
                    <a:pt x="31" y="10"/>
                  </a:cubicBezTo>
                  <a:cubicBezTo>
                    <a:pt x="31" y="89"/>
                    <a:pt x="31" y="89"/>
                    <a:pt x="31" y="89"/>
                  </a:cubicBezTo>
                  <a:cubicBezTo>
                    <a:pt x="31" y="95"/>
                    <a:pt x="27" y="99"/>
                    <a:pt x="21" y="99"/>
                  </a:cubicBezTo>
                  <a:close/>
                </a:path>
              </a:pathLst>
            </a:custGeom>
            <a:noFill/>
            <a:ln w="11113" cap="flat">
              <a:solidFill>
                <a:srgbClr val="3A1B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0" name="Freeform 110">
              <a:extLst>
                <a:ext uri="{FF2B5EF4-FFF2-40B4-BE49-F238E27FC236}">
                  <a16:creationId xmlns:a16="http://schemas.microsoft.com/office/drawing/2014/main" id="{555BAA73-7BBD-4B16-B059-9CE1FAFEE9DB}"/>
                </a:ext>
              </a:extLst>
            </p:cNvPr>
            <p:cNvSpPr>
              <a:spLocks noEditPoints="1"/>
            </p:cNvSpPr>
            <p:nvPr/>
          </p:nvSpPr>
          <p:spPr bwMode="auto">
            <a:xfrm>
              <a:off x="4763" y="4857751"/>
              <a:ext cx="608013" cy="517525"/>
            </a:xfrm>
            <a:custGeom>
              <a:avLst/>
              <a:gdLst>
                <a:gd name="T0" fmla="*/ 207 w 219"/>
                <a:gd name="T1" fmla="*/ 113 h 187"/>
                <a:gd name="T2" fmla="*/ 202 w 219"/>
                <a:gd name="T3" fmla="*/ 122 h 187"/>
                <a:gd name="T4" fmla="*/ 192 w 219"/>
                <a:gd name="T5" fmla="*/ 125 h 187"/>
                <a:gd name="T6" fmla="*/ 193 w 219"/>
                <a:gd name="T7" fmla="*/ 154 h 187"/>
                <a:gd name="T8" fmla="*/ 190 w 219"/>
                <a:gd name="T9" fmla="*/ 144 h 187"/>
                <a:gd name="T10" fmla="*/ 171 w 219"/>
                <a:gd name="T11" fmla="*/ 179 h 187"/>
                <a:gd name="T12" fmla="*/ 5 w 219"/>
                <a:gd name="T13" fmla="*/ 87 h 187"/>
                <a:gd name="T14" fmla="*/ 15 w 219"/>
                <a:gd name="T15" fmla="*/ 84 h 187"/>
                <a:gd name="T16" fmla="*/ 14 w 219"/>
                <a:gd name="T17" fmla="*/ 55 h 187"/>
                <a:gd name="T18" fmla="*/ 17 w 219"/>
                <a:gd name="T19" fmla="*/ 65 h 187"/>
                <a:gd name="T20" fmla="*/ 37 w 219"/>
                <a:gd name="T21" fmla="*/ 30 h 187"/>
                <a:gd name="T22" fmla="*/ 41 w 219"/>
                <a:gd name="T23" fmla="*/ 22 h 187"/>
                <a:gd name="T24" fmla="*/ 52 w 219"/>
                <a:gd name="T25" fmla="*/ 19 h 187"/>
                <a:gd name="T26" fmla="*/ 23 w 219"/>
                <a:gd name="T27" fmla="*/ 117 h 187"/>
                <a:gd name="T28" fmla="*/ 26 w 219"/>
                <a:gd name="T29" fmla="*/ 127 h 187"/>
                <a:gd name="T30" fmla="*/ 46 w 219"/>
                <a:gd name="T31" fmla="*/ 92 h 187"/>
                <a:gd name="T32" fmla="*/ 50 w 219"/>
                <a:gd name="T33" fmla="*/ 84 h 187"/>
                <a:gd name="T34" fmla="*/ 61 w 219"/>
                <a:gd name="T35" fmla="*/ 81 h 187"/>
                <a:gd name="T36" fmla="*/ 59 w 219"/>
                <a:gd name="T37" fmla="*/ 52 h 187"/>
                <a:gd name="T38" fmla="*/ 62 w 219"/>
                <a:gd name="T39" fmla="*/ 62 h 187"/>
                <a:gd name="T40" fmla="*/ 82 w 219"/>
                <a:gd name="T41" fmla="*/ 27 h 187"/>
                <a:gd name="T42" fmla="*/ 86 w 219"/>
                <a:gd name="T43" fmla="*/ 18 h 187"/>
                <a:gd name="T44" fmla="*/ 97 w 219"/>
                <a:gd name="T45" fmla="*/ 15 h 187"/>
                <a:gd name="T46" fmla="*/ 44 w 219"/>
                <a:gd name="T47" fmla="*/ 157 h 187"/>
                <a:gd name="T48" fmla="*/ 47 w 219"/>
                <a:gd name="T49" fmla="*/ 167 h 187"/>
                <a:gd name="T50" fmla="*/ 67 w 219"/>
                <a:gd name="T51" fmla="*/ 132 h 187"/>
                <a:gd name="T52" fmla="*/ 71 w 219"/>
                <a:gd name="T53" fmla="*/ 124 h 187"/>
                <a:gd name="T54" fmla="*/ 82 w 219"/>
                <a:gd name="T55" fmla="*/ 121 h 187"/>
                <a:gd name="T56" fmla="*/ 80 w 219"/>
                <a:gd name="T57" fmla="*/ 92 h 187"/>
                <a:gd name="T58" fmla="*/ 83 w 219"/>
                <a:gd name="T59" fmla="*/ 102 h 187"/>
                <a:gd name="T60" fmla="*/ 103 w 219"/>
                <a:gd name="T61" fmla="*/ 67 h 187"/>
                <a:gd name="T62" fmla="*/ 107 w 219"/>
                <a:gd name="T63" fmla="*/ 58 h 187"/>
                <a:gd name="T64" fmla="*/ 118 w 219"/>
                <a:gd name="T65" fmla="*/ 56 h 187"/>
                <a:gd name="T66" fmla="*/ 117 w 219"/>
                <a:gd name="T67" fmla="*/ 26 h 187"/>
                <a:gd name="T68" fmla="*/ 120 w 219"/>
                <a:gd name="T69" fmla="*/ 37 h 187"/>
                <a:gd name="T70" fmla="*/ 139 w 219"/>
                <a:gd name="T71" fmla="*/ 2 h 187"/>
                <a:gd name="T72" fmla="*/ 80 w 219"/>
                <a:gd name="T73" fmla="*/ 185 h 187"/>
                <a:gd name="T74" fmla="*/ 91 w 219"/>
                <a:gd name="T75" fmla="*/ 183 h 187"/>
                <a:gd name="T76" fmla="*/ 89 w 219"/>
                <a:gd name="T77" fmla="*/ 153 h 187"/>
                <a:gd name="T78" fmla="*/ 92 w 219"/>
                <a:gd name="T79" fmla="*/ 164 h 187"/>
                <a:gd name="T80" fmla="*/ 112 w 219"/>
                <a:gd name="T81" fmla="*/ 129 h 187"/>
                <a:gd name="T82" fmla="*/ 116 w 219"/>
                <a:gd name="T83" fmla="*/ 120 h 187"/>
                <a:gd name="T84" fmla="*/ 127 w 219"/>
                <a:gd name="T85" fmla="*/ 117 h 187"/>
                <a:gd name="T86" fmla="*/ 126 w 219"/>
                <a:gd name="T87" fmla="*/ 88 h 187"/>
                <a:gd name="T88" fmla="*/ 129 w 219"/>
                <a:gd name="T89" fmla="*/ 98 h 187"/>
                <a:gd name="T90" fmla="*/ 148 w 219"/>
                <a:gd name="T91" fmla="*/ 64 h 187"/>
                <a:gd name="T92" fmla="*/ 153 w 219"/>
                <a:gd name="T93" fmla="*/ 55 h 187"/>
                <a:gd name="T94" fmla="*/ 163 w 219"/>
                <a:gd name="T95" fmla="*/ 52 h 187"/>
                <a:gd name="T96" fmla="*/ 162 w 219"/>
                <a:gd name="T97" fmla="*/ 23 h 187"/>
                <a:gd name="T98" fmla="*/ 165 w 219"/>
                <a:gd name="T99" fmla="*/ 33 h 187"/>
                <a:gd name="T100" fmla="*/ 133 w 219"/>
                <a:gd name="T101" fmla="*/ 169 h 187"/>
                <a:gd name="T102" fmla="*/ 138 w 219"/>
                <a:gd name="T103" fmla="*/ 160 h 187"/>
                <a:gd name="T104" fmla="*/ 148 w 219"/>
                <a:gd name="T105" fmla="*/ 157 h 187"/>
                <a:gd name="T106" fmla="*/ 147 w 219"/>
                <a:gd name="T107" fmla="*/ 128 h 187"/>
                <a:gd name="T108" fmla="*/ 150 w 219"/>
                <a:gd name="T109" fmla="*/ 138 h 187"/>
                <a:gd name="T110" fmla="*/ 169 w 219"/>
                <a:gd name="T111" fmla="*/ 104 h 187"/>
                <a:gd name="T112" fmla="*/ 174 w 219"/>
                <a:gd name="T113" fmla="*/ 95 h 187"/>
                <a:gd name="T114" fmla="*/ 184 w 219"/>
                <a:gd name="T115" fmla="*/ 92 h 187"/>
                <a:gd name="T116" fmla="*/ 183 w 219"/>
                <a:gd name="T117" fmla="*/ 63 h 187"/>
                <a:gd name="T118" fmla="*/ 186 w 219"/>
                <a:gd name="T119" fmla="*/ 7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87">
                  <a:moveTo>
                    <a:pt x="214" y="100"/>
                  </a:moveTo>
                  <a:cubicBezTo>
                    <a:pt x="218" y="102"/>
                    <a:pt x="219" y="107"/>
                    <a:pt x="217" y="110"/>
                  </a:cubicBezTo>
                  <a:cubicBezTo>
                    <a:pt x="215" y="114"/>
                    <a:pt x="210" y="115"/>
                    <a:pt x="207" y="113"/>
                  </a:cubicBezTo>
                  <a:cubicBezTo>
                    <a:pt x="203" y="111"/>
                    <a:pt x="202" y="107"/>
                    <a:pt x="204" y="103"/>
                  </a:cubicBezTo>
                  <a:cubicBezTo>
                    <a:pt x="206" y="99"/>
                    <a:pt x="210" y="98"/>
                    <a:pt x="214" y="100"/>
                  </a:cubicBezTo>
                  <a:moveTo>
                    <a:pt x="202" y="122"/>
                  </a:moveTo>
                  <a:cubicBezTo>
                    <a:pt x="206" y="124"/>
                    <a:pt x="207" y="128"/>
                    <a:pt x="205" y="132"/>
                  </a:cubicBezTo>
                  <a:cubicBezTo>
                    <a:pt x="203" y="136"/>
                    <a:pt x="198" y="137"/>
                    <a:pt x="195" y="135"/>
                  </a:cubicBezTo>
                  <a:cubicBezTo>
                    <a:pt x="191" y="133"/>
                    <a:pt x="190" y="128"/>
                    <a:pt x="192" y="125"/>
                  </a:cubicBezTo>
                  <a:cubicBezTo>
                    <a:pt x="194" y="121"/>
                    <a:pt x="198" y="120"/>
                    <a:pt x="202" y="122"/>
                  </a:cubicBezTo>
                  <a:moveTo>
                    <a:pt x="190" y="144"/>
                  </a:moveTo>
                  <a:cubicBezTo>
                    <a:pt x="194" y="146"/>
                    <a:pt x="195" y="150"/>
                    <a:pt x="193" y="154"/>
                  </a:cubicBezTo>
                  <a:cubicBezTo>
                    <a:pt x="191" y="157"/>
                    <a:pt x="186" y="159"/>
                    <a:pt x="183" y="157"/>
                  </a:cubicBezTo>
                  <a:cubicBezTo>
                    <a:pt x="179" y="155"/>
                    <a:pt x="178" y="150"/>
                    <a:pt x="180" y="147"/>
                  </a:cubicBezTo>
                  <a:cubicBezTo>
                    <a:pt x="182" y="143"/>
                    <a:pt x="186" y="142"/>
                    <a:pt x="190" y="144"/>
                  </a:cubicBezTo>
                  <a:moveTo>
                    <a:pt x="178" y="165"/>
                  </a:moveTo>
                  <a:cubicBezTo>
                    <a:pt x="182" y="167"/>
                    <a:pt x="183" y="172"/>
                    <a:pt x="181" y="176"/>
                  </a:cubicBezTo>
                  <a:cubicBezTo>
                    <a:pt x="179" y="179"/>
                    <a:pt x="174" y="181"/>
                    <a:pt x="171" y="179"/>
                  </a:cubicBezTo>
                  <a:cubicBezTo>
                    <a:pt x="167" y="176"/>
                    <a:pt x="166" y="172"/>
                    <a:pt x="168" y="168"/>
                  </a:cubicBezTo>
                  <a:cubicBezTo>
                    <a:pt x="170" y="165"/>
                    <a:pt x="174" y="163"/>
                    <a:pt x="178" y="165"/>
                  </a:cubicBezTo>
                  <a:moveTo>
                    <a:pt x="5" y="87"/>
                  </a:moveTo>
                  <a:cubicBezTo>
                    <a:pt x="2" y="85"/>
                    <a:pt x="0" y="81"/>
                    <a:pt x="2" y="77"/>
                  </a:cubicBezTo>
                  <a:cubicBezTo>
                    <a:pt x="4" y="73"/>
                    <a:pt x="9" y="72"/>
                    <a:pt x="13" y="74"/>
                  </a:cubicBezTo>
                  <a:cubicBezTo>
                    <a:pt x="16" y="76"/>
                    <a:pt x="18" y="81"/>
                    <a:pt x="15" y="84"/>
                  </a:cubicBezTo>
                  <a:cubicBezTo>
                    <a:pt x="13" y="88"/>
                    <a:pt x="9" y="89"/>
                    <a:pt x="5" y="87"/>
                  </a:cubicBezTo>
                  <a:moveTo>
                    <a:pt x="17" y="65"/>
                  </a:moveTo>
                  <a:cubicBezTo>
                    <a:pt x="14" y="63"/>
                    <a:pt x="12" y="59"/>
                    <a:pt x="14" y="55"/>
                  </a:cubicBezTo>
                  <a:cubicBezTo>
                    <a:pt x="16" y="52"/>
                    <a:pt x="21" y="50"/>
                    <a:pt x="25" y="52"/>
                  </a:cubicBezTo>
                  <a:cubicBezTo>
                    <a:pt x="28" y="54"/>
                    <a:pt x="30" y="59"/>
                    <a:pt x="28" y="62"/>
                  </a:cubicBezTo>
                  <a:cubicBezTo>
                    <a:pt x="26" y="66"/>
                    <a:pt x="21" y="67"/>
                    <a:pt x="17" y="65"/>
                  </a:cubicBezTo>
                  <a:moveTo>
                    <a:pt x="29" y="44"/>
                  </a:moveTo>
                  <a:cubicBezTo>
                    <a:pt x="26" y="42"/>
                    <a:pt x="24" y="37"/>
                    <a:pt x="26" y="33"/>
                  </a:cubicBezTo>
                  <a:cubicBezTo>
                    <a:pt x="28" y="30"/>
                    <a:pt x="33" y="28"/>
                    <a:pt x="37" y="30"/>
                  </a:cubicBezTo>
                  <a:cubicBezTo>
                    <a:pt x="40" y="32"/>
                    <a:pt x="42" y="37"/>
                    <a:pt x="40" y="41"/>
                  </a:cubicBezTo>
                  <a:cubicBezTo>
                    <a:pt x="38" y="44"/>
                    <a:pt x="33" y="46"/>
                    <a:pt x="29" y="44"/>
                  </a:cubicBezTo>
                  <a:moveTo>
                    <a:pt x="41" y="22"/>
                  </a:moveTo>
                  <a:cubicBezTo>
                    <a:pt x="38" y="20"/>
                    <a:pt x="36" y="15"/>
                    <a:pt x="38" y="12"/>
                  </a:cubicBezTo>
                  <a:cubicBezTo>
                    <a:pt x="40" y="8"/>
                    <a:pt x="45" y="7"/>
                    <a:pt x="49" y="9"/>
                  </a:cubicBezTo>
                  <a:cubicBezTo>
                    <a:pt x="52" y="11"/>
                    <a:pt x="54" y="15"/>
                    <a:pt x="52" y="19"/>
                  </a:cubicBezTo>
                  <a:cubicBezTo>
                    <a:pt x="50" y="23"/>
                    <a:pt x="45" y="24"/>
                    <a:pt x="41" y="22"/>
                  </a:cubicBezTo>
                  <a:moveTo>
                    <a:pt x="26" y="127"/>
                  </a:moveTo>
                  <a:cubicBezTo>
                    <a:pt x="23" y="125"/>
                    <a:pt x="21" y="121"/>
                    <a:pt x="23" y="117"/>
                  </a:cubicBezTo>
                  <a:cubicBezTo>
                    <a:pt x="25" y="113"/>
                    <a:pt x="30" y="112"/>
                    <a:pt x="34" y="114"/>
                  </a:cubicBezTo>
                  <a:cubicBezTo>
                    <a:pt x="37" y="116"/>
                    <a:pt x="39" y="121"/>
                    <a:pt x="37" y="124"/>
                  </a:cubicBezTo>
                  <a:cubicBezTo>
                    <a:pt x="35" y="128"/>
                    <a:pt x="30" y="129"/>
                    <a:pt x="26" y="127"/>
                  </a:cubicBezTo>
                  <a:moveTo>
                    <a:pt x="38" y="105"/>
                  </a:moveTo>
                  <a:cubicBezTo>
                    <a:pt x="35" y="103"/>
                    <a:pt x="33" y="99"/>
                    <a:pt x="35" y="95"/>
                  </a:cubicBezTo>
                  <a:cubicBezTo>
                    <a:pt x="37" y="92"/>
                    <a:pt x="42" y="90"/>
                    <a:pt x="46" y="92"/>
                  </a:cubicBezTo>
                  <a:cubicBezTo>
                    <a:pt x="49" y="94"/>
                    <a:pt x="51" y="99"/>
                    <a:pt x="49" y="102"/>
                  </a:cubicBezTo>
                  <a:cubicBezTo>
                    <a:pt x="47" y="106"/>
                    <a:pt x="42" y="107"/>
                    <a:pt x="38" y="105"/>
                  </a:cubicBezTo>
                  <a:moveTo>
                    <a:pt x="50" y="84"/>
                  </a:moveTo>
                  <a:cubicBezTo>
                    <a:pt x="47" y="82"/>
                    <a:pt x="45" y="77"/>
                    <a:pt x="47" y="73"/>
                  </a:cubicBezTo>
                  <a:cubicBezTo>
                    <a:pt x="49" y="70"/>
                    <a:pt x="54" y="68"/>
                    <a:pt x="58" y="71"/>
                  </a:cubicBezTo>
                  <a:cubicBezTo>
                    <a:pt x="61" y="73"/>
                    <a:pt x="63" y="77"/>
                    <a:pt x="61" y="81"/>
                  </a:cubicBezTo>
                  <a:cubicBezTo>
                    <a:pt x="59" y="84"/>
                    <a:pt x="54" y="86"/>
                    <a:pt x="50" y="84"/>
                  </a:cubicBezTo>
                  <a:moveTo>
                    <a:pt x="62" y="62"/>
                  </a:moveTo>
                  <a:cubicBezTo>
                    <a:pt x="59" y="60"/>
                    <a:pt x="57" y="55"/>
                    <a:pt x="59" y="52"/>
                  </a:cubicBezTo>
                  <a:cubicBezTo>
                    <a:pt x="61" y="48"/>
                    <a:pt x="66" y="47"/>
                    <a:pt x="70" y="49"/>
                  </a:cubicBezTo>
                  <a:cubicBezTo>
                    <a:pt x="73" y="51"/>
                    <a:pt x="75" y="55"/>
                    <a:pt x="73" y="59"/>
                  </a:cubicBezTo>
                  <a:cubicBezTo>
                    <a:pt x="71" y="63"/>
                    <a:pt x="66" y="64"/>
                    <a:pt x="62" y="62"/>
                  </a:cubicBezTo>
                  <a:moveTo>
                    <a:pt x="74" y="40"/>
                  </a:moveTo>
                  <a:cubicBezTo>
                    <a:pt x="71" y="38"/>
                    <a:pt x="69" y="34"/>
                    <a:pt x="71" y="30"/>
                  </a:cubicBezTo>
                  <a:cubicBezTo>
                    <a:pt x="73" y="26"/>
                    <a:pt x="78" y="25"/>
                    <a:pt x="82" y="27"/>
                  </a:cubicBezTo>
                  <a:cubicBezTo>
                    <a:pt x="85" y="29"/>
                    <a:pt x="87" y="34"/>
                    <a:pt x="85" y="37"/>
                  </a:cubicBezTo>
                  <a:cubicBezTo>
                    <a:pt x="83" y="41"/>
                    <a:pt x="78" y="42"/>
                    <a:pt x="74" y="40"/>
                  </a:cubicBezTo>
                  <a:moveTo>
                    <a:pt x="86" y="18"/>
                  </a:moveTo>
                  <a:cubicBezTo>
                    <a:pt x="83" y="16"/>
                    <a:pt x="81" y="12"/>
                    <a:pt x="84" y="8"/>
                  </a:cubicBezTo>
                  <a:cubicBezTo>
                    <a:pt x="86" y="5"/>
                    <a:pt x="90" y="3"/>
                    <a:pt x="94" y="5"/>
                  </a:cubicBezTo>
                  <a:cubicBezTo>
                    <a:pt x="97" y="7"/>
                    <a:pt x="99" y="12"/>
                    <a:pt x="97" y="15"/>
                  </a:cubicBezTo>
                  <a:cubicBezTo>
                    <a:pt x="95" y="19"/>
                    <a:pt x="90" y="20"/>
                    <a:pt x="86" y="18"/>
                  </a:cubicBezTo>
                  <a:moveTo>
                    <a:pt x="47" y="167"/>
                  </a:moveTo>
                  <a:cubicBezTo>
                    <a:pt x="44" y="165"/>
                    <a:pt x="42" y="161"/>
                    <a:pt x="44" y="157"/>
                  </a:cubicBezTo>
                  <a:cubicBezTo>
                    <a:pt x="46" y="153"/>
                    <a:pt x="51" y="152"/>
                    <a:pt x="55" y="154"/>
                  </a:cubicBezTo>
                  <a:cubicBezTo>
                    <a:pt x="58" y="156"/>
                    <a:pt x="60" y="161"/>
                    <a:pt x="58" y="164"/>
                  </a:cubicBezTo>
                  <a:cubicBezTo>
                    <a:pt x="56" y="168"/>
                    <a:pt x="51" y="169"/>
                    <a:pt x="47" y="167"/>
                  </a:cubicBezTo>
                  <a:moveTo>
                    <a:pt x="59" y="145"/>
                  </a:moveTo>
                  <a:cubicBezTo>
                    <a:pt x="56" y="143"/>
                    <a:pt x="54" y="139"/>
                    <a:pt x="56" y="135"/>
                  </a:cubicBezTo>
                  <a:cubicBezTo>
                    <a:pt x="58" y="132"/>
                    <a:pt x="63" y="130"/>
                    <a:pt x="67" y="132"/>
                  </a:cubicBezTo>
                  <a:cubicBezTo>
                    <a:pt x="70" y="134"/>
                    <a:pt x="72" y="139"/>
                    <a:pt x="70" y="142"/>
                  </a:cubicBezTo>
                  <a:cubicBezTo>
                    <a:pt x="68" y="146"/>
                    <a:pt x="63" y="147"/>
                    <a:pt x="59" y="145"/>
                  </a:cubicBezTo>
                  <a:moveTo>
                    <a:pt x="71" y="124"/>
                  </a:moveTo>
                  <a:cubicBezTo>
                    <a:pt x="68" y="122"/>
                    <a:pt x="66" y="117"/>
                    <a:pt x="68" y="113"/>
                  </a:cubicBezTo>
                  <a:cubicBezTo>
                    <a:pt x="70" y="110"/>
                    <a:pt x="75" y="109"/>
                    <a:pt x="79" y="111"/>
                  </a:cubicBezTo>
                  <a:cubicBezTo>
                    <a:pt x="82" y="113"/>
                    <a:pt x="84" y="117"/>
                    <a:pt x="82" y="121"/>
                  </a:cubicBezTo>
                  <a:cubicBezTo>
                    <a:pt x="80" y="124"/>
                    <a:pt x="75" y="126"/>
                    <a:pt x="71" y="124"/>
                  </a:cubicBezTo>
                  <a:moveTo>
                    <a:pt x="83" y="102"/>
                  </a:moveTo>
                  <a:cubicBezTo>
                    <a:pt x="80" y="100"/>
                    <a:pt x="78" y="95"/>
                    <a:pt x="80" y="92"/>
                  </a:cubicBezTo>
                  <a:cubicBezTo>
                    <a:pt x="82" y="88"/>
                    <a:pt x="87" y="87"/>
                    <a:pt x="91" y="89"/>
                  </a:cubicBezTo>
                  <a:cubicBezTo>
                    <a:pt x="94" y="91"/>
                    <a:pt x="96" y="95"/>
                    <a:pt x="94" y="99"/>
                  </a:cubicBezTo>
                  <a:cubicBezTo>
                    <a:pt x="92" y="103"/>
                    <a:pt x="87" y="104"/>
                    <a:pt x="83" y="102"/>
                  </a:cubicBezTo>
                  <a:moveTo>
                    <a:pt x="95" y="80"/>
                  </a:moveTo>
                  <a:cubicBezTo>
                    <a:pt x="92" y="78"/>
                    <a:pt x="91" y="74"/>
                    <a:pt x="93" y="70"/>
                  </a:cubicBezTo>
                  <a:cubicBezTo>
                    <a:pt x="95" y="66"/>
                    <a:pt x="99" y="65"/>
                    <a:pt x="103" y="67"/>
                  </a:cubicBezTo>
                  <a:cubicBezTo>
                    <a:pt x="106" y="69"/>
                    <a:pt x="108" y="74"/>
                    <a:pt x="106" y="77"/>
                  </a:cubicBezTo>
                  <a:cubicBezTo>
                    <a:pt x="104" y="81"/>
                    <a:pt x="99" y="82"/>
                    <a:pt x="95" y="80"/>
                  </a:cubicBezTo>
                  <a:moveTo>
                    <a:pt x="107" y="58"/>
                  </a:moveTo>
                  <a:cubicBezTo>
                    <a:pt x="104" y="56"/>
                    <a:pt x="103" y="52"/>
                    <a:pt x="105" y="48"/>
                  </a:cubicBezTo>
                  <a:cubicBezTo>
                    <a:pt x="107" y="45"/>
                    <a:pt x="111" y="43"/>
                    <a:pt x="115" y="45"/>
                  </a:cubicBezTo>
                  <a:cubicBezTo>
                    <a:pt x="118" y="47"/>
                    <a:pt x="120" y="52"/>
                    <a:pt x="118" y="56"/>
                  </a:cubicBezTo>
                  <a:cubicBezTo>
                    <a:pt x="116" y="59"/>
                    <a:pt x="111" y="60"/>
                    <a:pt x="107" y="58"/>
                  </a:cubicBezTo>
                  <a:moveTo>
                    <a:pt x="120" y="37"/>
                  </a:moveTo>
                  <a:cubicBezTo>
                    <a:pt x="116" y="35"/>
                    <a:pt x="115" y="30"/>
                    <a:pt x="117" y="26"/>
                  </a:cubicBezTo>
                  <a:cubicBezTo>
                    <a:pt x="119" y="23"/>
                    <a:pt x="123" y="22"/>
                    <a:pt x="127" y="24"/>
                  </a:cubicBezTo>
                  <a:cubicBezTo>
                    <a:pt x="130" y="26"/>
                    <a:pt x="132" y="30"/>
                    <a:pt x="130" y="34"/>
                  </a:cubicBezTo>
                  <a:cubicBezTo>
                    <a:pt x="128" y="37"/>
                    <a:pt x="123" y="39"/>
                    <a:pt x="120" y="37"/>
                  </a:cubicBezTo>
                  <a:moveTo>
                    <a:pt x="132" y="15"/>
                  </a:moveTo>
                  <a:cubicBezTo>
                    <a:pt x="128" y="13"/>
                    <a:pt x="127" y="8"/>
                    <a:pt x="129" y="5"/>
                  </a:cubicBezTo>
                  <a:cubicBezTo>
                    <a:pt x="131" y="1"/>
                    <a:pt x="135" y="0"/>
                    <a:pt x="139" y="2"/>
                  </a:cubicBezTo>
                  <a:cubicBezTo>
                    <a:pt x="142" y="4"/>
                    <a:pt x="144" y="8"/>
                    <a:pt x="142" y="12"/>
                  </a:cubicBezTo>
                  <a:cubicBezTo>
                    <a:pt x="140" y="16"/>
                    <a:pt x="135" y="17"/>
                    <a:pt x="132" y="15"/>
                  </a:cubicBezTo>
                  <a:moveTo>
                    <a:pt x="80" y="185"/>
                  </a:moveTo>
                  <a:cubicBezTo>
                    <a:pt x="77" y="183"/>
                    <a:pt x="75" y="179"/>
                    <a:pt x="77" y="175"/>
                  </a:cubicBezTo>
                  <a:cubicBezTo>
                    <a:pt x="79" y="172"/>
                    <a:pt x="84" y="170"/>
                    <a:pt x="88" y="172"/>
                  </a:cubicBezTo>
                  <a:cubicBezTo>
                    <a:pt x="91" y="174"/>
                    <a:pt x="93" y="179"/>
                    <a:pt x="91" y="183"/>
                  </a:cubicBezTo>
                  <a:cubicBezTo>
                    <a:pt x="89" y="186"/>
                    <a:pt x="84" y="187"/>
                    <a:pt x="80" y="185"/>
                  </a:cubicBezTo>
                  <a:moveTo>
                    <a:pt x="92" y="164"/>
                  </a:moveTo>
                  <a:cubicBezTo>
                    <a:pt x="89" y="162"/>
                    <a:pt x="87" y="157"/>
                    <a:pt x="89" y="153"/>
                  </a:cubicBezTo>
                  <a:cubicBezTo>
                    <a:pt x="91" y="150"/>
                    <a:pt x="96" y="149"/>
                    <a:pt x="100" y="151"/>
                  </a:cubicBezTo>
                  <a:cubicBezTo>
                    <a:pt x="103" y="153"/>
                    <a:pt x="105" y="157"/>
                    <a:pt x="103" y="161"/>
                  </a:cubicBezTo>
                  <a:cubicBezTo>
                    <a:pt x="101" y="164"/>
                    <a:pt x="96" y="166"/>
                    <a:pt x="92" y="164"/>
                  </a:cubicBezTo>
                  <a:moveTo>
                    <a:pt x="104" y="142"/>
                  </a:moveTo>
                  <a:cubicBezTo>
                    <a:pt x="101" y="140"/>
                    <a:pt x="100" y="135"/>
                    <a:pt x="102" y="132"/>
                  </a:cubicBezTo>
                  <a:cubicBezTo>
                    <a:pt x="104" y="128"/>
                    <a:pt x="108" y="127"/>
                    <a:pt x="112" y="129"/>
                  </a:cubicBezTo>
                  <a:cubicBezTo>
                    <a:pt x="115" y="131"/>
                    <a:pt x="117" y="135"/>
                    <a:pt x="115" y="139"/>
                  </a:cubicBezTo>
                  <a:cubicBezTo>
                    <a:pt x="113" y="143"/>
                    <a:pt x="108" y="144"/>
                    <a:pt x="104" y="142"/>
                  </a:cubicBezTo>
                  <a:moveTo>
                    <a:pt x="116" y="120"/>
                  </a:moveTo>
                  <a:cubicBezTo>
                    <a:pt x="113" y="118"/>
                    <a:pt x="112" y="114"/>
                    <a:pt x="114" y="110"/>
                  </a:cubicBezTo>
                  <a:cubicBezTo>
                    <a:pt x="116" y="106"/>
                    <a:pt x="120" y="105"/>
                    <a:pt x="124" y="107"/>
                  </a:cubicBezTo>
                  <a:cubicBezTo>
                    <a:pt x="127" y="109"/>
                    <a:pt x="129" y="114"/>
                    <a:pt x="127" y="117"/>
                  </a:cubicBezTo>
                  <a:cubicBezTo>
                    <a:pt x="125" y="121"/>
                    <a:pt x="120" y="122"/>
                    <a:pt x="116" y="120"/>
                  </a:cubicBezTo>
                  <a:moveTo>
                    <a:pt x="129" y="98"/>
                  </a:moveTo>
                  <a:cubicBezTo>
                    <a:pt x="125" y="96"/>
                    <a:pt x="124" y="92"/>
                    <a:pt x="126" y="88"/>
                  </a:cubicBezTo>
                  <a:cubicBezTo>
                    <a:pt x="128" y="85"/>
                    <a:pt x="132" y="83"/>
                    <a:pt x="136" y="85"/>
                  </a:cubicBezTo>
                  <a:cubicBezTo>
                    <a:pt x="139" y="87"/>
                    <a:pt x="141" y="92"/>
                    <a:pt x="139" y="96"/>
                  </a:cubicBezTo>
                  <a:cubicBezTo>
                    <a:pt x="137" y="99"/>
                    <a:pt x="132" y="100"/>
                    <a:pt x="129" y="98"/>
                  </a:cubicBezTo>
                  <a:moveTo>
                    <a:pt x="141" y="77"/>
                  </a:moveTo>
                  <a:cubicBezTo>
                    <a:pt x="137" y="75"/>
                    <a:pt x="136" y="70"/>
                    <a:pt x="138" y="66"/>
                  </a:cubicBezTo>
                  <a:cubicBezTo>
                    <a:pt x="140" y="63"/>
                    <a:pt x="144" y="62"/>
                    <a:pt x="148" y="64"/>
                  </a:cubicBezTo>
                  <a:cubicBezTo>
                    <a:pt x="151" y="66"/>
                    <a:pt x="153" y="70"/>
                    <a:pt x="151" y="74"/>
                  </a:cubicBezTo>
                  <a:cubicBezTo>
                    <a:pt x="149" y="77"/>
                    <a:pt x="144" y="79"/>
                    <a:pt x="141" y="77"/>
                  </a:cubicBezTo>
                  <a:moveTo>
                    <a:pt x="153" y="55"/>
                  </a:moveTo>
                  <a:cubicBezTo>
                    <a:pt x="149" y="53"/>
                    <a:pt x="148" y="48"/>
                    <a:pt x="150" y="45"/>
                  </a:cubicBezTo>
                  <a:cubicBezTo>
                    <a:pt x="152" y="41"/>
                    <a:pt x="156" y="40"/>
                    <a:pt x="160" y="42"/>
                  </a:cubicBezTo>
                  <a:cubicBezTo>
                    <a:pt x="163" y="44"/>
                    <a:pt x="165" y="48"/>
                    <a:pt x="163" y="52"/>
                  </a:cubicBezTo>
                  <a:cubicBezTo>
                    <a:pt x="161" y="56"/>
                    <a:pt x="156" y="57"/>
                    <a:pt x="153" y="55"/>
                  </a:cubicBezTo>
                  <a:moveTo>
                    <a:pt x="165" y="33"/>
                  </a:moveTo>
                  <a:cubicBezTo>
                    <a:pt x="161" y="31"/>
                    <a:pt x="160" y="27"/>
                    <a:pt x="162" y="23"/>
                  </a:cubicBezTo>
                  <a:cubicBezTo>
                    <a:pt x="164" y="19"/>
                    <a:pt x="168" y="18"/>
                    <a:pt x="172" y="20"/>
                  </a:cubicBezTo>
                  <a:cubicBezTo>
                    <a:pt x="176" y="22"/>
                    <a:pt x="177" y="27"/>
                    <a:pt x="175" y="30"/>
                  </a:cubicBezTo>
                  <a:cubicBezTo>
                    <a:pt x="173" y="34"/>
                    <a:pt x="168" y="35"/>
                    <a:pt x="165" y="33"/>
                  </a:cubicBezTo>
                  <a:moveTo>
                    <a:pt x="125" y="182"/>
                  </a:moveTo>
                  <a:cubicBezTo>
                    <a:pt x="122" y="180"/>
                    <a:pt x="121" y="175"/>
                    <a:pt x="123" y="172"/>
                  </a:cubicBezTo>
                  <a:cubicBezTo>
                    <a:pt x="125" y="168"/>
                    <a:pt x="129" y="167"/>
                    <a:pt x="133" y="169"/>
                  </a:cubicBezTo>
                  <a:cubicBezTo>
                    <a:pt x="136" y="171"/>
                    <a:pt x="138" y="175"/>
                    <a:pt x="136" y="179"/>
                  </a:cubicBezTo>
                  <a:cubicBezTo>
                    <a:pt x="134" y="183"/>
                    <a:pt x="129" y="184"/>
                    <a:pt x="125" y="182"/>
                  </a:cubicBezTo>
                  <a:moveTo>
                    <a:pt x="138" y="160"/>
                  </a:moveTo>
                  <a:cubicBezTo>
                    <a:pt x="134" y="158"/>
                    <a:pt x="133" y="154"/>
                    <a:pt x="135" y="150"/>
                  </a:cubicBezTo>
                  <a:cubicBezTo>
                    <a:pt x="137" y="146"/>
                    <a:pt x="141" y="145"/>
                    <a:pt x="145" y="147"/>
                  </a:cubicBezTo>
                  <a:cubicBezTo>
                    <a:pt x="148" y="149"/>
                    <a:pt x="150" y="154"/>
                    <a:pt x="148" y="157"/>
                  </a:cubicBezTo>
                  <a:cubicBezTo>
                    <a:pt x="146" y="161"/>
                    <a:pt x="141" y="162"/>
                    <a:pt x="138" y="160"/>
                  </a:cubicBezTo>
                  <a:moveTo>
                    <a:pt x="150" y="138"/>
                  </a:moveTo>
                  <a:cubicBezTo>
                    <a:pt x="146" y="136"/>
                    <a:pt x="145" y="132"/>
                    <a:pt x="147" y="128"/>
                  </a:cubicBezTo>
                  <a:cubicBezTo>
                    <a:pt x="149" y="125"/>
                    <a:pt x="153" y="123"/>
                    <a:pt x="157" y="125"/>
                  </a:cubicBezTo>
                  <a:cubicBezTo>
                    <a:pt x="160" y="127"/>
                    <a:pt x="162" y="132"/>
                    <a:pt x="160" y="136"/>
                  </a:cubicBezTo>
                  <a:cubicBezTo>
                    <a:pt x="158" y="139"/>
                    <a:pt x="153" y="140"/>
                    <a:pt x="150" y="138"/>
                  </a:cubicBezTo>
                  <a:moveTo>
                    <a:pt x="162" y="117"/>
                  </a:moveTo>
                  <a:cubicBezTo>
                    <a:pt x="158" y="115"/>
                    <a:pt x="157" y="110"/>
                    <a:pt x="159" y="107"/>
                  </a:cubicBezTo>
                  <a:cubicBezTo>
                    <a:pt x="161" y="103"/>
                    <a:pt x="165" y="102"/>
                    <a:pt x="169" y="104"/>
                  </a:cubicBezTo>
                  <a:cubicBezTo>
                    <a:pt x="173" y="106"/>
                    <a:pt x="174" y="110"/>
                    <a:pt x="172" y="114"/>
                  </a:cubicBezTo>
                  <a:cubicBezTo>
                    <a:pt x="170" y="117"/>
                    <a:pt x="165" y="119"/>
                    <a:pt x="162" y="117"/>
                  </a:cubicBezTo>
                  <a:moveTo>
                    <a:pt x="174" y="95"/>
                  </a:moveTo>
                  <a:cubicBezTo>
                    <a:pt x="170" y="93"/>
                    <a:pt x="169" y="88"/>
                    <a:pt x="171" y="85"/>
                  </a:cubicBezTo>
                  <a:cubicBezTo>
                    <a:pt x="173" y="81"/>
                    <a:pt x="177" y="80"/>
                    <a:pt x="181" y="82"/>
                  </a:cubicBezTo>
                  <a:cubicBezTo>
                    <a:pt x="185" y="84"/>
                    <a:pt x="186" y="88"/>
                    <a:pt x="184" y="92"/>
                  </a:cubicBezTo>
                  <a:cubicBezTo>
                    <a:pt x="182" y="96"/>
                    <a:pt x="177" y="97"/>
                    <a:pt x="174" y="95"/>
                  </a:cubicBezTo>
                  <a:moveTo>
                    <a:pt x="186" y="73"/>
                  </a:moveTo>
                  <a:cubicBezTo>
                    <a:pt x="182" y="71"/>
                    <a:pt x="181" y="67"/>
                    <a:pt x="183" y="63"/>
                  </a:cubicBezTo>
                  <a:cubicBezTo>
                    <a:pt x="185" y="59"/>
                    <a:pt x="189" y="58"/>
                    <a:pt x="193" y="60"/>
                  </a:cubicBezTo>
                  <a:cubicBezTo>
                    <a:pt x="197" y="62"/>
                    <a:pt x="198" y="67"/>
                    <a:pt x="196" y="70"/>
                  </a:cubicBezTo>
                  <a:cubicBezTo>
                    <a:pt x="194" y="74"/>
                    <a:pt x="189" y="75"/>
                    <a:pt x="186" y="73"/>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1" name="Freeform 111">
              <a:extLst>
                <a:ext uri="{FF2B5EF4-FFF2-40B4-BE49-F238E27FC236}">
                  <a16:creationId xmlns:a16="http://schemas.microsoft.com/office/drawing/2014/main" id="{D6A66257-63E7-479E-AE20-3F6274C8775D}"/>
                </a:ext>
              </a:extLst>
            </p:cNvPr>
            <p:cNvSpPr>
              <a:spLocks/>
            </p:cNvSpPr>
            <p:nvPr/>
          </p:nvSpPr>
          <p:spPr bwMode="auto">
            <a:xfrm>
              <a:off x="265113" y="4810126"/>
              <a:ext cx="47625" cy="44450"/>
            </a:xfrm>
            <a:custGeom>
              <a:avLst/>
              <a:gdLst>
                <a:gd name="T0" fmla="*/ 4 w 17"/>
                <a:gd name="T1" fmla="*/ 14 h 16"/>
                <a:gd name="T2" fmla="*/ 15 w 17"/>
                <a:gd name="T3" fmla="*/ 11 h 16"/>
                <a:gd name="T4" fmla="*/ 12 w 17"/>
                <a:gd name="T5" fmla="*/ 1 h 16"/>
                <a:gd name="T6" fmla="*/ 11 w 17"/>
                <a:gd name="T7" fmla="*/ 0 h 16"/>
                <a:gd name="T8" fmla="*/ 5 w 17"/>
                <a:gd name="T9" fmla="*/ 0 h 16"/>
                <a:gd name="T10" fmla="*/ 2 w 17"/>
                <a:gd name="T11" fmla="*/ 3 h 16"/>
                <a:gd name="T12" fmla="*/ 4 w 17"/>
                <a:gd name="T13" fmla="*/ 14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4" y="14"/>
                  </a:moveTo>
                  <a:cubicBezTo>
                    <a:pt x="8" y="16"/>
                    <a:pt x="13" y="14"/>
                    <a:pt x="15" y="11"/>
                  </a:cubicBezTo>
                  <a:cubicBezTo>
                    <a:pt x="17" y="7"/>
                    <a:pt x="15" y="3"/>
                    <a:pt x="12" y="1"/>
                  </a:cubicBezTo>
                  <a:cubicBezTo>
                    <a:pt x="11" y="0"/>
                    <a:pt x="11" y="0"/>
                    <a:pt x="11" y="0"/>
                  </a:cubicBezTo>
                  <a:cubicBezTo>
                    <a:pt x="9" y="0"/>
                    <a:pt x="7" y="0"/>
                    <a:pt x="5" y="0"/>
                  </a:cubicBezTo>
                  <a:cubicBezTo>
                    <a:pt x="3" y="1"/>
                    <a:pt x="2" y="2"/>
                    <a:pt x="2" y="3"/>
                  </a:cubicBezTo>
                  <a:cubicBezTo>
                    <a:pt x="0" y="7"/>
                    <a:pt x="1" y="12"/>
                    <a:pt x="4" y="1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2" name="Freeform 112">
              <a:extLst>
                <a:ext uri="{FF2B5EF4-FFF2-40B4-BE49-F238E27FC236}">
                  <a16:creationId xmlns:a16="http://schemas.microsoft.com/office/drawing/2014/main" id="{7A5BD887-9C82-4A5F-A81E-F22E03FE4B0F}"/>
                </a:ext>
              </a:extLst>
            </p:cNvPr>
            <p:cNvSpPr>
              <a:spLocks/>
            </p:cNvSpPr>
            <p:nvPr/>
          </p:nvSpPr>
          <p:spPr bwMode="auto">
            <a:xfrm>
              <a:off x="357188" y="4857751"/>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3" name="Freeform 113">
              <a:extLst>
                <a:ext uri="{FF2B5EF4-FFF2-40B4-BE49-F238E27FC236}">
                  <a16:creationId xmlns:a16="http://schemas.microsoft.com/office/drawing/2014/main" id="{0FBA0150-CB04-4F8D-B6E1-89D075C960C1}"/>
                </a:ext>
              </a:extLst>
            </p:cNvPr>
            <p:cNvSpPr>
              <a:spLocks/>
            </p:cNvSpPr>
            <p:nvPr/>
          </p:nvSpPr>
          <p:spPr bwMode="auto">
            <a:xfrm>
              <a:off x="449263" y="4906963"/>
              <a:ext cx="46038"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4" name="Freeform 114">
              <a:extLst>
                <a:ext uri="{FF2B5EF4-FFF2-40B4-BE49-F238E27FC236}">
                  <a16:creationId xmlns:a16="http://schemas.microsoft.com/office/drawing/2014/main" id="{9F63C9C5-FF3D-4113-9DEA-55876F18B30E}"/>
                </a:ext>
              </a:extLst>
            </p:cNvPr>
            <p:cNvSpPr>
              <a:spLocks/>
            </p:cNvSpPr>
            <p:nvPr/>
          </p:nvSpPr>
          <p:spPr bwMode="auto">
            <a:xfrm>
              <a:off x="539750" y="4957763"/>
              <a:ext cx="44450" cy="49213"/>
            </a:xfrm>
            <a:custGeom>
              <a:avLst/>
              <a:gdLst>
                <a:gd name="T0" fmla="*/ 2 w 16"/>
                <a:gd name="T1" fmla="*/ 5 h 18"/>
                <a:gd name="T2" fmla="*/ 5 w 16"/>
                <a:gd name="T3" fmla="*/ 15 h 18"/>
                <a:gd name="T4" fmla="*/ 15 w 16"/>
                <a:gd name="T5" fmla="*/ 13 h 18"/>
                <a:gd name="T6" fmla="*/ 16 w 16"/>
                <a:gd name="T7" fmla="*/ 8 h 18"/>
                <a:gd name="T8" fmla="*/ 13 w 16"/>
                <a:gd name="T9" fmla="*/ 3 h 18"/>
                <a:gd name="T10" fmla="*/ 12 w 16"/>
                <a:gd name="T11" fmla="*/ 2 h 18"/>
                <a:gd name="T12" fmla="*/ 2 w 16"/>
                <a:gd name="T13" fmla="*/ 5 h 18"/>
              </a:gdLst>
              <a:ahLst/>
              <a:cxnLst>
                <a:cxn ang="0">
                  <a:pos x="T0" y="T1"/>
                </a:cxn>
                <a:cxn ang="0">
                  <a:pos x="T2" y="T3"/>
                </a:cxn>
                <a:cxn ang="0">
                  <a:pos x="T4" y="T5"/>
                </a:cxn>
                <a:cxn ang="0">
                  <a:pos x="T6" y="T7"/>
                </a:cxn>
                <a:cxn ang="0">
                  <a:pos x="T8" y="T9"/>
                </a:cxn>
                <a:cxn ang="0">
                  <a:pos x="T10" y="T11"/>
                </a:cxn>
                <a:cxn ang="0">
                  <a:pos x="T12" y="T13"/>
                </a:cxn>
              </a:cxnLst>
              <a:rect l="0" t="0" r="r" b="b"/>
              <a:pathLst>
                <a:path w="16" h="18">
                  <a:moveTo>
                    <a:pt x="2" y="5"/>
                  </a:moveTo>
                  <a:cubicBezTo>
                    <a:pt x="0" y="9"/>
                    <a:pt x="1" y="13"/>
                    <a:pt x="5" y="15"/>
                  </a:cubicBezTo>
                  <a:cubicBezTo>
                    <a:pt x="8" y="18"/>
                    <a:pt x="13" y="16"/>
                    <a:pt x="15" y="13"/>
                  </a:cubicBezTo>
                  <a:cubicBezTo>
                    <a:pt x="16" y="11"/>
                    <a:pt x="16" y="10"/>
                    <a:pt x="16" y="8"/>
                  </a:cubicBezTo>
                  <a:cubicBezTo>
                    <a:pt x="15" y="7"/>
                    <a:pt x="14" y="5"/>
                    <a:pt x="13" y="3"/>
                  </a:cubicBezTo>
                  <a:cubicBezTo>
                    <a:pt x="13" y="3"/>
                    <a:pt x="12" y="3"/>
                    <a:pt x="12" y="2"/>
                  </a:cubicBezTo>
                  <a:cubicBezTo>
                    <a:pt x="8" y="0"/>
                    <a:pt x="4" y="2"/>
                    <a:pt x="2" y="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5" name="Freeform 115">
              <a:extLst>
                <a:ext uri="{FF2B5EF4-FFF2-40B4-BE49-F238E27FC236}">
                  <a16:creationId xmlns:a16="http://schemas.microsoft.com/office/drawing/2014/main" id="{5983D778-8EBD-45A8-9B8E-E6196133CEBE}"/>
                </a:ext>
              </a:extLst>
            </p:cNvPr>
            <p:cNvSpPr>
              <a:spLocks/>
            </p:cNvSpPr>
            <p:nvPr/>
          </p:nvSpPr>
          <p:spPr bwMode="auto">
            <a:xfrm>
              <a:off x="390525" y="4821238"/>
              <a:ext cx="38100" cy="25400"/>
            </a:xfrm>
            <a:custGeom>
              <a:avLst/>
              <a:gdLst>
                <a:gd name="T0" fmla="*/ 4 w 14"/>
                <a:gd name="T1" fmla="*/ 7 h 9"/>
                <a:gd name="T2" fmla="*/ 14 w 14"/>
                <a:gd name="T3" fmla="*/ 5 h 9"/>
                <a:gd name="T4" fmla="*/ 0 w 14"/>
                <a:gd name="T5" fmla="*/ 0 h 9"/>
                <a:gd name="T6" fmla="*/ 4 w 14"/>
                <a:gd name="T7" fmla="*/ 7 h 9"/>
              </a:gdLst>
              <a:ahLst/>
              <a:cxnLst>
                <a:cxn ang="0">
                  <a:pos x="T0" y="T1"/>
                </a:cxn>
                <a:cxn ang="0">
                  <a:pos x="T2" y="T3"/>
                </a:cxn>
                <a:cxn ang="0">
                  <a:pos x="T4" y="T5"/>
                </a:cxn>
                <a:cxn ang="0">
                  <a:pos x="T6" y="T7"/>
                </a:cxn>
              </a:cxnLst>
              <a:rect l="0" t="0" r="r" b="b"/>
              <a:pathLst>
                <a:path w="14" h="9">
                  <a:moveTo>
                    <a:pt x="4" y="7"/>
                  </a:moveTo>
                  <a:cubicBezTo>
                    <a:pt x="7" y="9"/>
                    <a:pt x="12" y="8"/>
                    <a:pt x="14" y="5"/>
                  </a:cubicBezTo>
                  <a:cubicBezTo>
                    <a:pt x="9" y="3"/>
                    <a:pt x="5" y="1"/>
                    <a:pt x="0" y="0"/>
                  </a:cubicBezTo>
                  <a:cubicBezTo>
                    <a:pt x="0" y="3"/>
                    <a:pt x="1" y="6"/>
                    <a:pt x="4" y="7"/>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6" name="Freeform 116">
              <a:extLst>
                <a:ext uri="{FF2B5EF4-FFF2-40B4-BE49-F238E27FC236}">
                  <a16:creationId xmlns:a16="http://schemas.microsoft.com/office/drawing/2014/main" id="{E86D44BD-7921-4D8A-AD8A-35F713E56E66}"/>
                </a:ext>
              </a:extLst>
            </p:cNvPr>
            <p:cNvSpPr>
              <a:spLocks/>
            </p:cNvSpPr>
            <p:nvPr/>
          </p:nvSpPr>
          <p:spPr bwMode="auto">
            <a:xfrm>
              <a:off x="479425" y="4865688"/>
              <a:ext cx="34925" cy="30163"/>
            </a:xfrm>
            <a:custGeom>
              <a:avLst/>
              <a:gdLst>
                <a:gd name="T0" fmla="*/ 5 w 13"/>
                <a:gd name="T1" fmla="*/ 9 h 11"/>
                <a:gd name="T2" fmla="*/ 13 w 13"/>
                <a:gd name="T3" fmla="*/ 9 h 11"/>
                <a:gd name="T4" fmla="*/ 2 w 13"/>
                <a:gd name="T5" fmla="*/ 0 h 11"/>
                <a:gd name="T6" fmla="*/ 5 w 13"/>
                <a:gd name="T7" fmla="*/ 9 h 11"/>
              </a:gdLst>
              <a:ahLst/>
              <a:cxnLst>
                <a:cxn ang="0">
                  <a:pos x="T0" y="T1"/>
                </a:cxn>
                <a:cxn ang="0">
                  <a:pos x="T2" y="T3"/>
                </a:cxn>
                <a:cxn ang="0">
                  <a:pos x="T4" y="T5"/>
                </a:cxn>
                <a:cxn ang="0">
                  <a:pos x="T6" y="T7"/>
                </a:cxn>
              </a:cxnLst>
              <a:rect l="0" t="0" r="r" b="b"/>
              <a:pathLst>
                <a:path w="13" h="11">
                  <a:moveTo>
                    <a:pt x="5" y="9"/>
                  </a:moveTo>
                  <a:cubicBezTo>
                    <a:pt x="8" y="11"/>
                    <a:pt x="11" y="11"/>
                    <a:pt x="13" y="9"/>
                  </a:cubicBezTo>
                  <a:cubicBezTo>
                    <a:pt x="10" y="6"/>
                    <a:pt x="6" y="3"/>
                    <a:pt x="2" y="0"/>
                  </a:cubicBezTo>
                  <a:cubicBezTo>
                    <a:pt x="0" y="3"/>
                    <a:pt x="2" y="8"/>
                    <a:pt x="5" y="9"/>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7" name="Freeform 117">
              <a:extLst>
                <a:ext uri="{FF2B5EF4-FFF2-40B4-BE49-F238E27FC236}">
                  <a16:creationId xmlns:a16="http://schemas.microsoft.com/office/drawing/2014/main" id="{28264EF2-A63B-49F2-B49B-76AE533E3D85}"/>
                </a:ext>
              </a:extLst>
            </p:cNvPr>
            <p:cNvSpPr>
              <a:spLocks/>
            </p:cNvSpPr>
            <p:nvPr/>
          </p:nvSpPr>
          <p:spPr bwMode="auto">
            <a:xfrm>
              <a:off x="149225" y="4838701"/>
              <a:ext cx="36513" cy="25400"/>
            </a:xfrm>
            <a:custGeom>
              <a:avLst/>
              <a:gdLst>
                <a:gd name="T0" fmla="*/ 12 w 13"/>
                <a:gd name="T1" fmla="*/ 4 h 9"/>
                <a:gd name="T2" fmla="*/ 12 w 13"/>
                <a:gd name="T3" fmla="*/ 0 h 9"/>
                <a:gd name="T4" fmla="*/ 0 w 13"/>
                <a:gd name="T5" fmla="*/ 6 h 9"/>
                <a:gd name="T6" fmla="*/ 1 w 13"/>
                <a:gd name="T7" fmla="*/ 7 h 9"/>
                <a:gd name="T8" fmla="*/ 12 w 13"/>
                <a:gd name="T9" fmla="*/ 4 h 9"/>
              </a:gdLst>
              <a:ahLst/>
              <a:cxnLst>
                <a:cxn ang="0">
                  <a:pos x="T0" y="T1"/>
                </a:cxn>
                <a:cxn ang="0">
                  <a:pos x="T2" y="T3"/>
                </a:cxn>
                <a:cxn ang="0">
                  <a:pos x="T4" y="T5"/>
                </a:cxn>
                <a:cxn ang="0">
                  <a:pos x="T6" y="T7"/>
                </a:cxn>
                <a:cxn ang="0">
                  <a:pos x="T8" y="T9"/>
                </a:cxn>
              </a:cxnLst>
              <a:rect l="0" t="0" r="r" b="b"/>
              <a:pathLst>
                <a:path w="13" h="9">
                  <a:moveTo>
                    <a:pt x="12" y="4"/>
                  </a:moveTo>
                  <a:cubicBezTo>
                    <a:pt x="12" y="3"/>
                    <a:pt x="13" y="1"/>
                    <a:pt x="12" y="0"/>
                  </a:cubicBezTo>
                  <a:cubicBezTo>
                    <a:pt x="8" y="1"/>
                    <a:pt x="4" y="4"/>
                    <a:pt x="0" y="6"/>
                  </a:cubicBezTo>
                  <a:cubicBezTo>
                    <a:pt x="0" y="7"/>
                    <a:pt x="1" y="7"/>
                    <a:pt x="1" y="7"/>
                  </a:cubicBezTo>
                  <a:cubicBezTo>
                    <a:pt x="5" y="9"/>
                    <a:pt x="10" y="8"/>
                    <a:pt x="12" y="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8" name="Freeform 118">
              <a:extLst>
                <a:ext uri="{FF2B5EF4-FFF2-40B4-BE49-F238E27FC236}">
                  <a16:creationId xmlns:a16="http://schemas.microsoft.com/office/drawing/2014/main" id="{CA9D23AE-C691-4948-9A70-303A24A35D4B}"/>
                </a:ext>
              </a:extLst>
            </p:cNvPr>
            <p:cNvSpPr>
              <a:spLocks/>
            </p:cNvSpPr>
            <p:nvPr/>
          </p:nvSpPr>
          <p:spPr bwMode="auto">
            <a:xfrm>
              <a:off x="230188" y="4865688"/>
              <a:ext cx="49213" cy="47625"/>
            </a:xfrm>
            <a:custGeom>
              <a:avLst/>
              <a:gdLst>
                <a:gd name="T0" fmla="*/ 13 w 18"/>
                <a:gd name="T1" fmla="*/ 2 h 17"/>
                <a:gd name="T2" fmla="*/ 3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5" y="2"/>
                    <a:pt x="3"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49" name="Freeform 119">
              <a:extLst>
                <a:ext uri="{FF2B5EF4-FFF2-40B4-BE49-F238E27FC236}">
                  <a16:creationId xmlns:a16="http://schemas.microsoft.com/office/drawing/2014/main" id="{ADE27461-8A38-41BB-99A0-DC6E4B70FD9B}"/>
                </a:ext>
              </a:extLst>
            </p:cNvPr>
            <p:cNvSpPr>
              <a:spLocks/>
            </p:cNvSpPr>
            <p:nvPr/>
          </p:nvSpPr>
          <p:spPr bwMode="auto">
            <a:xfrm>
              <a:off x="323850" y="4918076"/>
              <a:ext cx="47625" cy="47625"/>
            </a:xfrm>
            <a:custGeom>
              <a:avLst/>
              <a:gdLst>
                <a:gd name="T0" fmla="*/ 12 w 17"/>
                <a:gd name="T1" fmla="*/ 2 h 17"/>
                <a:gd name="T2" fmla="*/ 2 w 17"/>
                <a:gd name="T3" fmla="*/ 4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4"/>
                  </a:cubicBezTo>
                  <a:cubicBezTo>
                    <a:pt x="0" y="8"/>
                    <a:pt x="1" y="13"/>
                    <a:pt x="5" y="15"/>
                  </a:cubicBezTo>
                  <a:cubicBezTo>
                    <a:pt x="8" y="17"/>
                    <a:pt x="13" y="15"/>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0" name="Freeform 120">
              <a:extLst>
                <a:ext uri="{FF2B5EF4-FFF2-40B4-BE49-F238E27FC236}">
                  <a16:creationId xmlns:a16="http://schemas.microsoft.com/office/drawing/2014/main" id="{3A9B3FC7-3224-41B6-9A1D-61B4B094F83D}"/>
                </a:ext>
              </a:extLst>
            </p:cNvPr>
            <p:cNvSpPr>
              <a:spLocks/>
            </p:cNvSpPr>
            <p:nvPr/>
          </p:nvSpPr>
          <p:spPr bwMode="auto">
            <a:xfrm>
              <a:off x="415925" y="4968876"/>
              <a:ext cx="46038" cy="46038"/>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1" name="Freeform 121">
              <a:extLst>
                <a:ext uri="{FF2B5EF4-FFF2-40B4-BE49-F238E27FC236}">
                  <a16:creationId xmlns:a16="http://schemas.microsoft.com/office/drawing/2014/main" id="{4CE2C452-1130-4D48-9B1F-CD5F8BF3BF0A}"/>
                </a:ext>
              </a:extLst>
            </p:cNvPr>
            <p:cNvSpPr>
              <a:spLocks/>
            </p:cNvSpPr>
            <p:nvPr/>
          </p:nvSpPr>
          <p:spPr bwMode="auto">
            <a:xfrm>
              <a:off x="506413" y="5018088"/>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2" name="Freeform 122">
              <a:extLst>
                <a:ext uri="{FF2B5EF4-FFF2-40B4-BE49-F238E27FC236}">
                  <a16:creationId xmlns:a16="http://schemas.microsoft.com/office/drawing/2014/main" id="{0BDCCE37-7E1B-44F6-8695-880527A9CE06}"/>
                </a:ext>
              </a:extLst>
            </p:cNvPr>
            <p:cNvSpPr>
              <a:spLocks/>
            </p:cNvSpPr>
            <p:nvPr/>
          </p:nvSpPr>
          <p:spPr bwMode="auto">
            <a:xfrm>
              <a:off x="598488" y="5073651"/>
              <a:ext cx="15875" cy="39688"/>
            </a:xfrm>
            <a:custGeom>
              <a:avLst/>
              <a:gdLst>
                <a:gd name="T0" fmla="*/ 5 w 6"/>
                <a:gd name="T1" fmla="*/ 14 h 14"/>
                <a:gd name="T2" fmla="*/ 6 w 6"/>
                <a:gd name="T3" fmla="*/ 14 h 14"/>
                <a:gd name="T4" fmla="*/ 5 w 6"/>
                <a:gd name="T5" fmla="*/ 0 h 14"/>
                <a:gd name="T6" fmla="*/ 2 w 6"/>
                <a:gd name="T7" fmla="*/ 3 h 14"/>
                <a:gd name="T8" fmla="*/ 5 w 6"/>
                <a:gd name="T9" fmla="*/ 14 h 14"/>
              </a:gdLst>
              <a:ahLst/>
              <a:cxnLst>
                <a:cxn ang="0">
                  <a:pos x="T0" y="T1"/>
                </a:cxn>
                <a:cxn ang="0">
                  <a:pos x="T2" y="T3"/>
                </a:cxn>
                <a:cxn ang="0">
                  <a:pos x="T4" y="T5"/>
                </a:cxn>
                <a:cxn ang="0">
                  <a:pos x="T6" y="T7"/>
                </a:cxn>
                <a:cxn ang="0">
                  <a:pos x="T8" y="T9"/>
                </a:cxn>
              </a:cxnLst>
              <a:rect l="0" t="0" r="r" b="b"/>
              <a:pathLst>
                <a:path w="6" h="14">
                  <a:moveTo>
                    <a:pt x="5" y="14"/>
                  </a:moveTo>
                  <a:cubicBezTo>
                    <a:pt x="5" y="14"/>
                    <a:pt x="6" y="14"/>
                    <a:pt x="6" y="14"/>
                  </a:cubicBezTo>
                  <a:cubicBezTo>
                    <a:pt x="6" y="9"/>
                    <a:pt x="6" y="5"/>
                    <a:pt x="5" y="0"/>
                  </a:cubicBezTo>
                  <a:cubicBezTo>
                    <a:pt x="4" y="1"/>
                    <a:pt x="3" y="2"/>
                    <a:pt x="2" y="3"/>
                  </a:cubicBezTo>
                  <a:cubicBezTo>
                    <a:pt x="0" y="7"/>
                    <a:pt x="1" y="12"/>
                    <a:pt x="5" y="14"/>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3" name="Freeform 123">
              <a:extLst>
                <a:ext uri="{FF2B5EF4-FFF2-40B4-BE49-F238E27FC236}">
                  <a16:creationId xmlns:a16="http://schemas.microsoft.com/office/drawing/2014/main" id="{28F3D68B-A498-45FC-8B20-164546BBAD2E}"/>
                </a:ext>
              </a:extLst>
            </p:cNvPr>
            <p:cNvSpPr>
              <a:spLocks/>
            </p:cNvSpPr>
            <p:nvPr/>
          </p:nvSpPr>
          <p:spPr bwMode="auto">
            <a:xfrm>
              <a:off x="104775" y="4876801"/>
              <a:ext cx="50800"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4" name="Freeform 124">
              <a:extLst>
                <a:ext uri="{FF2B5EF4-FFF2-40B4-BE49-F238E27FC236}">
                  <a16:creationId xmlns:a16="http://schemas.microsoft.com/office/drawing/2014/main" id="{4446213C-757C-4D36-8E62-94884F0F2A7C}"/>
                </a:ext>
              </a:extLst>
            </p:cNvPr>
            <p:cNvSpPr>
              <a:spLocks/>
            </p:cNvSpPr>
            <p:nvPr/>
          </p:nvSpPr>
          <p:spPr bwMode="auto">
            <a:xfrm>
              <a:off x="196850" y="4927601"/>
              <a:ext cx="49213"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5" name="Freeform 125">
              <a:extLst>
                <a:ext uri="{FF2B5EF4-FFF2-40B4-BE49-F238E27FC236}">
                  <a16:creationId xmlns:a16="http://schemas.microsoft.com/office/drawing/2014/main" id="{AC13A68C-4BC2-49D0-A916-BD19CDD9D9F8}"/>
                </a:ext>
              </a:extLst>
            </p:cNvPr>
            <p:cNvSpPr>
              <a:spLocks/>
            </p:cNvSpPr>
            <p:nvPr/>
          </p:nvSpPr>
          <p:spPr bwMode="auto">
            <a:xfrm>
              <a:off x="290513" y="4976813"/>
              <a:ext cx="47625" cy="47625"/>
            </a:xfrm>
            <a:custGeom>
              <a:avLst/>
              <a:gdLst>
                <a:gd name="T0" fmla="*/ 12 w 17"/>
                <a:gd name="T1" fmla="*/ 2 h 17"/>
                <a:gd name="T2" fmla="*/ 2 w 17"/>
                <a:gd name="T3" fmla="*/ 5 h 17"/>
                <a:gd name="T4" fmla="*/ 4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4"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6" name="Freeform 126">
              <a:extLst>
                <a:ext uri="{FF2B5EF4-FFF2-40B4-BE49-F238E27FC236}">
                  <a16:creationId xmlns:a16="http://schemas.microsoft.com/office/drawing/2014/main" id="{63106CEE-5DD0-432E-91D7-4DAD05E68982}"/>
                </a:ext>
              </a:extLst>
            </p:cNvPr>
            <p:cNvSpPr>
              <a:spLocks/>
            </p:cNvSpPr>
            <p:nvPr/>
          </p:nvSpPr>
          <p:spPr bwMode="auto">
            <a:xfrm>
              <a:off x="382588" y="5029201"/>
              <a:ext cx="46038" cy="47625"/>
            </a:xfrm>
            <a:custGeom>
              <a:avLst/>
              <a:gdLst>
                <a:gd name="T0" fmla="*/ 12 w 17"/>
                <a:gd name="T1" fmla="*/ 2 h 17"/>
                <a:gd name="T2" fmla="*/ 2 w 17"/>
                <a:gd name="T3" fmla="*/ 4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4"/>
                  </a:cubicBezTo>
                  <a:cubicBezTo>
                    <a:pt x="0" y="8"/>
                    <a:pt x="1" y="13"/>
                    <a:pt x="5" y="15"/>
                  </a:cubicBezTo>
                  <a:cubicBezTo>
                    <a:pt x="8" y="17"/>
                    <a:pt x="13" y="15"/>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7" name="Freeform 127">
              <a:extLst>
                <a:ext uri="{FF2B5EF4-FFF2-40B4-BE49-F238E27FC236}">
                  <a16:creationId xmlns:a16="http://schemas.microsoft.com/office/drawing/2014/main" id="{08E9A69B-804C-4CAA-B76E-32BC5F2F5726}"/>
                </a:ext>
              </a:extLst>
            </p:cNvPr>
            <p:cNvSpPr>
              <a:spLocks/>
            </p:cNvSpPr>
            <p:nvPr/>
          </p:nvSpPr>
          <p:spPr bwMode="auto">
            <a:xfrm>
              <a:off x="473075" y="5080001"/>
              <a:ext cx="47625" cy="46038"/>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6"/>
                    <a:pt x="15" y="12"/>
                  </a:cubicBezTo>
                  <a:cubicBezTo>
                    <a:pt x="17" y="8"/>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8" name="Freeform 128">
              <a:extLst>
                <a:ext uri="{FF2B5EF4-FFF2-40B4-BE49-F238E27FC236}">
                  <a16:creationId xmlns:a16="http://schemas.microsoft.com/office/drawing/2014/main" id="{7190617B-78AF-48DD-8081-9C080DE95ED0}"/>
                </a:ext>
              </a:extLst>
            </p:cNvPr>
            <p:cNvSpPr>
              <a:spLocks/>
            </p:cNvSpPr>
            <p:nvPr/>
          </p:nvSpPr>
          <p:spPr bwMode="auto">
            <a:xfrm>
              <a:off x="565150" y="5129213"/>
              <a:ext cx="47625" cy="47625"/>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6"/>
                    <a:pt x="15" y="12"/>
                  </a:cubicBezTo>
                  <a:cubicBezTo>
                    <a:pt x="17" y="9"/>
                    <a:pt x="16" y="4"/>
                    <a:pt x="12" y="2"/>
                  </a:cubicBezTo>
                  <a:cubicBezTo>
                    <a:pt x="8" y="0"/>
                    <a:pt x="4" y="1"/>
                    <a:pt x="2" y="5"/>
                  </a:cubicBezTo>
                  <a:cubicBezTo>
                    <a:pt x="0" y="9"/>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59" name="Freeform 129">
              <a:extLst>
                <a:ext uri="{FF2B5EF4-FFF2-40B4-BE49-F238E27FC236}">
                  <a16:creationId xmlns:a16="http://schemas.microsoft.com/office/drawing/2014/main" id="{346C6AAC-EF46-449F-8DB8-833F7CB9AC98}"/>
                </a:ext>
              </a:extLst>
            </p:cNvPr>
            <p:cNvSpPr>
              <a:spLocks/>
            </p:cNvSpPr>
            <p:nvPr/>
          </p:nvSpPr>
          <p:spPr bwMode="auto">
            <a:xfrm>
              <a:off x="71438" y="4935538"/>
              <a:ext cx="50800" cy="49213"/>
            </a:xfrm>
            <a:custGeom>
              <a:avLst/>
              <a:gdLst>
                <a:gd name="T0" fmla="*/ 13 w 18"/>
                <a:gd name="T1" fmla="*/ 2 h 18"/>
                <a:gd name="T2" fmla="*/ 2 w 18"/>
                <a:gd name="T3" fmla="*/ 5 h 18"/>
                <a:gd name="T4" fmla="*/ 5 w 18"/>
                <a:gd name="T5" fmla="*/ 16 h 18"/>
                <a:gd name="T6" fmla="*/ 16 w 18"/>
                <a:gd name="T7" fmla="*/ 13 h 18"/>
                <a:gd name="T8" fmla="*/ 13 w 18"/>
                <a:gd name="T9" fmla="*/ 2 h 18"/>
              </a:gdLst>
              <a:ahLst/>
              <a:cxnLst>
                <a:cxn ang="0">
                  <a:pos x="T0" y="T1"/>
                </a:cxn>
                <a:cxn ang="0">
                  <a:pos x="T2" y="T3"/>
                </a:cxn>
                <a:cxn ang="0">
                  <a:pos x="T4" y="T5"/>
                </a:cxn>
                <a:cxn ang="0">
                  <a:pos x="T6" y="T7"/>
                </a:cxn>
                <a:cxn ang="0">
                  <a:pos x="T8" y="T9"/>
                </a:cxn>
              </a:cxnLst>
              <a:rect l="0" t="0" r="r" b="b"/>
              <a:pathLst>
                <a:path w="18" h="18">
                  <a:moveTo>
                    <a:pt x="13" y="2"/>
                  </a:moveTo>
                  <a:cubicBezTo>
                    <a:pt x="9" y="0"/>
                    <a:pt x="4" y="2"/>
                    <a:pt x="2" y="5"/>
                  </a:cubicBezTo>
                  <a:cubicBezTo>
                    <a:pt x="0" y="9"/>
                    <a:pt x="2" y="14"/>
                    <a:pt x="5" y="16"/>
                  </a:cubicBezTo>
                  <a:cubicBezTo>
                    <a:pt x="9" y="18"/>
                    <a:pt x="14" y="16"/>
                    <a:pt x="16" y="13"/>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0" name="Freeform 130">
              <a:extLst>
                <a:ext uri="{FF2B5EF4-FFF2-40B4-BE49-F238E27FC236}">
                  <a16:creationId xmlns:a16="http://schemas.microsoft.com/office/drawing/2014/main" id="{D0506577-7EBA-49F0-B122-5F9F257A3674}"/>
                </a:ext>
              </a:extLst>
            </p:cNvPr>
            <p:cNvSpPr>
              <a:spLocks/>
            </p:cNvSpPr>
            <p:nvPr/>
          </p:nvSpPr>
          <p:spPr bwMode="auto">
            <a:xfrm>
              <a:off x="163513" y="4987926"/>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1" name="Freeform 131">
              <a:extLst>
                <a:ext uri="{FF2B5EF4-FFF2-40B4-BE49-F238E27FC236}">
                  <a16:creationId xmlns:a16="http://schemas.microsoft.com/office/drawing/2014/main" id="{156C85DA-4E84-42FE-88E8-24F7CDC0387B}"/>
                </a:ext>
              </a:extLst>
            </p:cNvPr>
            <p:cNvSpPr>
              <a:spLocks/>
            </p:cNvSpPr>
            <p:nvPr/>
          </p:nvSpPr>
          <p:spPr bwMode="auto">
            <a:xfrm>
              <a:off x="254000" y="5037138"/>
              <a:ext cx="50800" cy="47625"/>
            </a:xfrm>
            <a:custGeom>
              <a:avLst/>
              <a:gdLst>
                <a:gd name="T0" fmla="*/ 13 w 18"/>
                <a:gd name="T1" fmla="*/ 2 h 17"/>
                <a:gd name="T2" fmla="*/ 3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5" y="1"/>
                    <a:pt x="3"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2" name="Freeform 132">
              <a:extLst>
                <a:ext uri="{FF2B5EF4-FFF2-40B4-BE49-F238E27FC236}">
                  <a16:creationId xmlns:a16="http://schemas.microsoft.com/office/drawing/2014/main" id="{82A70639-3549-4D62-BE8D-C309C3B6FD3E}"/>
                </a:ext>
              </a:extLst>
            </p:cNvPr>
            <p:cNvSpPr>
              <a:spLocks/>
            </p:cNvSpPr>
            <p:nvPr/>
          </p:nvSpPr>
          <p:spPr bwMode="auto">
            <a:xfrm>
              <a:off x="349250" y="5087938"/>
              <a:ext cx="46038" cy="46038"/>
            </a:xfrm>
            <a:custGeom>
              <a:avLst/>
              <a:gdLst>
                <a:gd name="T0" fmla="*/ 12 w 17"/>
                <a:gd name="T1" fmla="*/ 2 h 17"/>
                <a:gd name="T2" fmla="*/ 2 w 17"/>
                <a:gd name="T3" fmla="*/ 5 h 17"/>
                <a:gd name="T4" fmla="*/ 5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5"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3" name="Freeform 133">
              <a:extLst>
                <a:ext uri="{FF2B5EF4-FFF2-40B4-BE49-F238E27FC236}">
                  <a16:creationId xmlns:a16="http://schemas.microsoft.com/office/drawing/2014/main" id="{662C50F3-B0C8-492B-B82F-2A3576AC77B0}"/>
                </a:ext>
              </a:extLst>
            </p:cNvPr>
            <p:cNvSpPr>
              <a:spLocks/>
            </p:cNvSpPr>
            <p:nvPr/>
          </p:nvSpPr>
          <p:spPr bwMode="auto">
            <a:xfrm>
              <a:off x="439738" y="5140326"/>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5" y="15"/>
                  </a:cubicBezTo>
                  <a:cubicBezTo>
                    <a:pt x="8" y="17"/>
                    <a:pt x="13" y="15"/>
                    <a:pt x="15" y="12"/>
                  </a:cubicBezTo>
                  <a:cubicBezTo>
                    <a:pt x="17" y="8"/>
                    <a:pt x="16"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4" name="Freeform 134">
              <a:extLst>
                <a:ext uri="{FF2B5EF4-FFF2-40B4-BE49-F238E27FC236}">
                  <a16:creationId xmlns:a16="http://schemas.microsoft.com/office/drawing/2014/main" id="{F2107301-9384-4F90-9AC4-8A2963D08257}"/>
                </a:ext>
              </a:extLst>
            </p:cNvPr>
            <p:cNvSpPr>
              <a:spLocks/>
            </p:cNvSpPr>
            <p:nvPr/>
          </p:nvSpPr>
          <p:spPr bwMode="auto">
            <a:xfrm>
              <a:off x="531813" y="5189538"/>
              <a:ext cx="47625" cy="47625"/>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6"/>
                    <a:pt x="15" y="12"/>
                  </a:cubicBezTo>
                  <a:cubicBezTo>
                    <a:pt x="17" y="8"/>
                    <a:pt x="16" y="4"/>
                    <a:pt x="12" y="2"/>
                  </a:cubicBezTo>
                  <a:cubicBezTo>
                    <a:pt x="8" y="0"/>
                    <a:pt x="4" y="1"/>
                    <a:pt x="2" y="5"/>
                  </a:cubicBezTo>
                  <a:cubicBezTo>
                    <a:pt x="0" y="8"/>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5" name="Freeform 135">
              <a:extLst>
                <a:ext uri="{FF2B5EF4-FFF2-40B4-BE49-F238E27FC236}">
                  <a16:creationId xmlns:a16="http://schemas.microsoft.com/office/drawing/2014/main" id="{7353CF3E-A189-4944-82F6-151B4D916243}"/>
                </a:ext>
              </a:extLst>
            </p:cNvPr>
            <p:cNvSpPr>
              <a:spLocks/>
            </p:cNvSpPr>
            <p:nvPr/>
          </p:nvSpPr>
          <p:spPr bwMode="auto">
            <a:xfrm>
              <a:off x="38100" y="4995863"/>
              <a:ext cx="50800"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6" name="Freeform 136">
              <a:extLst>
                <a:ext uri="{FF2B5EF4-FFF2-40B4-BE49-F238E27FC236}">
                  <a16:creationId xmlns:a16="http://schemas.microsoft.com/office/drawing/2014/main" id="{207FF612-F99B-4B53-B403-FCF9C37B8B96}"/>
                </a:ext>
              </a:extLst>
            </p:cNvPr>
            <p:cNvSpPr>
              <a:spLocks/>
            </p:cNvSpPr>
            <p:nvPr/>
          </p:nvSpPr>
          <p:spPr bwMode="auto">
            <a:xfrm>
              <a:off x="130175" y="5046663"/>
              <a:ext cx="49213" cy="49213"/>
            </a:xfrm>
            <a:custGeom>
              <a:avLst/>
              <a:gdLst>
                <a:gd name="T0" fmla="*/ 13 w 18"/>
                <a:gd name="T1" fmla="*/ 3 h 18"/>
                <a:gd name="T2" fmla="*/ 2 w 18"/>
                <a:gd name="T3" fmla="*/ 5 h 18"/>
                <a:gd name="T4" fmla="*/ 5 w 18"/>
                <a:gd name="T5" fmla="*/ 16 h 18"/>
                <a:gd name="T6" fmla="*/ 16 w 18"/>
                <a:gd name="T7" fmla="*/ 13 h 18"/>
                <a:gd name="T8" fmla="*/ 13 w 18"/>
                <a:gd name="T9" fmla="*/ 3 h 18"/>
              </a:gdLst>
              <a:ahLst/>
              <a:cxnLst>
                <a:cxn ang="0">
                  <a:pos x="T0" y="T1"/>
                </a:cxn>
                <a:cxn ang="0">
                  <a:pos x="T2" y="T3"/>
                </a:cxn>
                <a:cxn ang="0">
                  <a:pos x="T4" y="T5"/>
                </a:cxn>
                <a:cxn ang="0">
                  <a:pos x="T6" y="T7"/>
                </a:cxn>
                <a:cxn ang="0">
                  <a:pos x="T8" y="T9"/>
                </a:cxn>
              </a:cxnLst>
              <a:rect l="0" t="0" r="r" b="b"/>
              <a:pathLst>
                <a:path w="18" h="18">
                  <a:moveTo>
                    <a:pt x="13" y="3"/>
                  </a:moveTo>
                  <a:cubicBezTo>
                    <a:pt x="9" y="0"/>
                    <a:pt x="4" y="2"/>
                    <a:pt x="2" y="5"/>
                  </a:cubicBezTo>
                  <a:cubicBezTo>
                    <a:pt x="0" y="9"/>
                    <a:pt x="2" y="14"/>
                    <a:pt x="5" y="16"/>
                  </a:cubicBezTo>
                  <a:cubicBezTo>
                    <a:pt x="9" y="18"/>
                    <a:pt x="14" y="16"/>
                    <a:pt x="16" y="13"/>
                  </a:cubicBezTo>
                  <a:cubicBezTo>
                    <a:pt x="18" y="9"/>
                    <a:pt x="16" y="5"/>
                    <a:pt x="13" y="3"/>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7" name="Freeform 137">
              <a:extLst>
                <a:ext uri="{FF2B5EF4-FFF2-40B4-BE49-F238E27FC236}">
                  <a16:creationId xmlns:a16="http://schemas.microsoft.com/office/drawing/2014/main" id="{353B4B15-3AD2-473E-875D-83D8D303C8D2}"/>
                </a:ext>
              </a:extLst>
            </p:cNvPr>
            <p:cNvSpPr>
              <a:spLocks/>
            </p:cNvSpPr>
            <p:nvPr/>
          </p:nvSpPr>
          <p:spPr bwMode="auto">
            <a:xfrm>
              <a:off x="220663" y="5099051"/>
              <a:ext cx="50800"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8"/>
                    <a:pt x="2" y="13"/>
                    <a:pt x="5" y="15"/>
                  </a:cubicBezTo>
                  <a:cubicBezTo>
                    <a:pt x="9" y="17"/>
                    <a:pt x="14" y="16"/>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8" name="Freeform 138">
              <a:extLst>
                <a:ext uri="{FF2B5EF4-FFF2-40B4-BE49-F238E27FC236}">
                  <a16:creationId xmlns:a16="http://schemas.microsoft.com/office/drawing/2014/main" id="{30D19389-0A73-4A35-A974-851133BF3025}"/>
                </a:ext>
              </a:extLst>
            </p:cNvPr>
            <p:cNvSpPr>
              <a:spLocks/>
            </p:cNvSpPr>
            <p:nvPr/>
          </p:nvSpPr>
          <p:spPr bwMode="auto">
            <a:xfrm>
              <a:off x="315913" y="5148263"/>
              <a:ext cx="46038" cy="47625"/>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4" y="15"/>
                  </a:cubicBezTo>
                  <a:cubicBezTo>
                    <a:pt x="8" y="17"/>
                    <a:pt x="13" y="16"/>
                    <a:pt x="15" y="12"/>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69" name="Freeform 139">
              <a:extLst>
                <a:ext uri="{FF2B5EF4-FFF2-40B4-BE49-F238E27FC236}">
                  <a16:creationId xmlns:a16="http://schemas.microsoft.com/office/drawing/2014/main" id="{BBC9D799-E54E-4A81-A1BC-E99C9A714450}"/>
                </a:ext>
              </a:extLst>
            </p:cNvPr>
            <p:cNvSpPr>
              <a:spLocks/>
            </p:cNvSpPr>
            <p:nvPr/>
          </p:nvSpPr>
          <p:spPr bwMode="auto">
            <a:xfrm>
              <a:off x="406400" y="5199063"/>
              <a:ext cx="47625" cy="46038"/>
            </a:xfrm>
            <a:custGeom>
              <a:avLst/>
              <a:gdLst>
                <a:gd name="T0" fmla="*/ 12 w 17"/>
                <a:gd name="T1" fmla="*/ 2 h 17"/>
                <a:gd name="T2" fmla="*/ 2 w 17"/>
                <a:gd name="T3" fmla="*/ 5 h 17"/>
                <a:gd name="T4" fmla="*/ 5 w 17"/>
                <a:gd name="T5" fmla="*/ 15 h 17"/>
                <a:gd name="T6" fmla="*/ 15 w 17"/>
                <a:gd name="T7" fmla="*/ 13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2"/>
                    <a:pt x="2" y="5"/>
                  </a:cubicBezTo>
                  <a:cubicBezTo>
                    <a:pt x="0" y="9"/>
                    <a:pt x="1" y="13"/>
                    <a:pt x="5" y="15"/>
                  </a:cubicBezTo>
                  <a:cubicBezTo>
                    <a:pt x="8" y="17"/>
                    <a:pt x="13" y="16"/>
                    <a:pt x="15" y="13"/>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0" name="Freeform 140">
              <a:extLst>
                <a:ext uri="{FF2B5EF4-FFF2-40B4-BE49-F238E27FC236}">
                  <a16:creationId xmlns:a16="http://schemas.microsoft.com/office/drawing/2014/main" id="{1F3D69B0-FBB1-4DD3-ABFF-D4918543C911}"/>
                </a:ext>
              </a:extLst>
            </p:cNvPr>
            <p:cNvSpPr>
              <a:spLocks/>
            </p:cNvSpPr>
            <p:nvPr/>
          </p:nvSpPr>
          <p:spPr bwMode="auto">
            <a:xfrm>
              <a:off x="498475" y="5251451"/>
              <a:ext cx="47625" cy="46038"/>
            </a:xfrm>
            <a:custGeom>
              <a:avLst/>
              <a:gdLst>
                <a:gd name="T0" fmla="*/ 5 w 17"/>
                <a:gd name="T1" fmla="*/ 15 h 17"/>
                <a:gd name="T2" fmla="*/ 15 w 17"/>
                <a:gd name="T3" fmla="*/ 12 h 17"/>
                <a:gd name="T4" fmla="*/ 12 w 17"/>
                <a:gd name="T5" fmla="*/ 2 h 17"/>
                <a:gd name="T6" fmla="*/ 2 w 17"/>
                <a:gd name="T7" fmla="*/ 5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8" y="17"/>
                    <a:pt x="13" y="15"/>
                    <a:pt x="15" y="12"/>
                  </a:cubicBezTo>
                  <a:cubicBezTo>
                    <a:pt x="17" y="8"/>
                    <a:pt x="16" y="4"/>
                    <a:pt x="12" y="2"/>
                  </a:cubicBezTo>
                  <a:cubicBezTo>
                    <a:pt x="8" y="0"/>
                    <a:pt x="4" y="1"/>
                    <a:pt x="2" y="5"/>
                  </a:cubicBezTo>
                  <a:cubicBezTo>
                    <a:pt x="0" y="8"/>
                    <a:pt x="1" y="13"/>
                    <a:pt x="5" y="1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1" name="Freeform 141">
              <a:extLst>
                <a:ext uri="{FF2B5EF4-FFF2-40B4-BE49-F238E27FC236}">
                  <a16:creationId xmlns:a16="http://schemas.microsoft.com/office/drawing/2014/main" id="{9BAE08B6-A2C9-40A3-9E6D-47C9A9B75680}"/>
                </a:ext>
              </a:extLst>
            </p:cNvPr>
            <p:cNvSpPr>
              <a:spLocks/>
            </p:cNvSpPr>
            <p:nvPr/>
          </p:nvSpPr>
          <p:spPr bwMode="auto">
            <a:xfrm>
              <a:off x="4763" y="5057776"/>
              <a:ext cx="50800" cy="46038"/>
            </a:xfrm>
            <a:custGeom>
              <a:avLst/>
              <a:gdLst>
                <a:gd name="T0" fmla="*/ 13 w 18"/>
                <a:gd name="T1" fmla="*/ 2 h 17"/>
                <a:gd name="T2" fmla="*/ 2 w 18"/>
                <a:gd name="T3" fmla="*/ 5 h 17"/>
                <a:gd name="T4" fmla="*/ 5 w 18"/>
                <a:gd name="T5" fmla="*/ 15 h 17"/>
                <a:gd name="T6" fmla="*/ 15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3" y="16"/>
                    <a:pt x="15"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2" name="Freeform 142">
              <a:extLst>
                <a:ext uri="{FF2B5EF4-FFF2-40B4-BE49-F238E27FC236}">
                  <a16:creationId xmlns:a16="http://schemas.microsoft.com/office/drawing/2014/main" id="{6222B92D-127F-4C54-9303-8A91401EE27B}"/>
                </a:ext>
              </a:extLst>
            </p:cNvPr>
            <p:cNvSpPr>
              <a:spLocks/>
            </p:cNvSpPr>
            <p:nvPr/>
          </p:nvSpPr>
          <p:spPr bwMode="auto">
            <a:xfrm>
              <a:off x="96838" y="5106988"/>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3" name="Freeform 143">
              <a:extLst>
                <a:ext uri="{FF2B5EF4-FFF2-40B4-BE49-F238E27FC236}">
                  <a16:creationId xmlns:a16="http://schemas.microsoft.com/office/drawing/2014/main" id="{53881A80-73FD-46C2-8669-FD950676A8B6}"/>
                </a:ext>
              </a:extLst>
            </p:cNvPr>
            <p:cNvSpPr>
              <a:spLocks/>
            </p:cNvSpPr>
            <p:nvPr/>
          </p:nvSpPr>
          <p:spPr bwMode="auto">
            <a:xfrm>
              <a:off x="188913" y="5159376"/>
              <a:ext cx="49213" cy="47625"/>
            </a:xfrm>
            <a:custGeom>
              <a:avLst/>
              <a:gdLst>
                <a:gd name="T0" fmla="*/ 13 w 18"/>
                <a:gd name="T1" fmla="*/ 2 h 17"/>
                <a:gd name="T2" fmla="*/ 2 w 18"/>
                <a:gd name="T3" fmla="*/ 4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4"/>
                  </a:cubicBezTo>
                  <a:cubicBezTo>
                    <a:pt x="0" y="8"/>
                    <a:pt x="2" y="13"/>
                    <a:pt x="5" y="15"/>
                  </a:cubicBezTo>
                  <a:cubicBezTo>
                    <a:pt x="9" y="17"/>
                    <a:pt x="14" y="15"/>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4" name="Freeform 144">
              <a:extLst>
                <a:ext uri="{FF2B5EF4-FFF2-40B4-BE49-F238E27FC236}">
                  <a16:creationId xmlns:a16="http://schemas.microsoft.com/office/drawing/2014/main" id="{049DC422-5D0E-43F8-8D68-5DF9274965CE}"/>
                </a:ext>
              </a:extLst>
            </p:cNvPr>
            <p:cNvSpPr>
              <a:spLocks/>
            </p:cNvSpPr>
            <p:nvPr/>
          </p:nvSpPr>
          <p:spPr bwMode="auto">
            <a:xfrm>
              <a:off x="282575" y="5210176"/>
              <a:ext cx="47625" cy="46038"/>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4"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5" name="Freeform 145">
              <a:extLst>
                <a:ext uri="{FF2B5EF4-FFF2-40B4-BE49-F238E27FC236}">
                  <a16:creationId xmlns:a16="http://schemas.microsoft.com/office/drawing/2014/main" id="{0127B65A-F34F-495B-9C49-042C585EA37D}"/>
                </a:ext>
              </a:extLst>
            </p:cNvPr>
            <p:cNvSpPr>
              <a:spLocks/>
            </p:cNvSpPr>
            <p:nvPr/>
          </p:nvSpPr>
          <p:spPr bwMode="auto">
            <a:xfrm>
              <a:off x="373063" y="5259388"/>
              <a:ext cx="47625" cy="47625"/>
            </a:xfrm>
            <a:custGeom>
              <a:avLst/>
              <a:gdLst>
                <a:gd name="T0" fmla="*/ 12 w 17"/>
                <a:gd name="T1" fmla="*/ 2 h 17"/>
                <a:gd name="T2" fmla="*/ 2 w 17"/>
                <a:gd name="T3" fmla="*/ 5 h 17"/>
                <a:gd name="T4" fmla="*/ 5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9"/>
                    <a:pt x="1" y="13"/>
                    <a:pt x="5" y="15"/>
                  </a:cubicBezTo>
                  <a:cubicBezTo>
                    <a:pt x="8" y="17"/>
                    <a:pt x="13" y="16"/>
                    <a:pt x="15" y="12"/>
                  </a:cubicBezTo>
                  <a:cubicBezTo>
                    <a:pt x="17" y="9"/>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6" name="Freeform 146">
              <a:extLst>
                <a:ext uri="{FF2B5EF4-FFF2-40B4-BE49-F238E27FC236}">
                  <a16:creationId xmlns:a16="http://schemas.microsoft.com/office/drawing/2014/main" id="{EE80AEC0-74F1-4256-BF82-1191D010D1E0}"/>
                </a:ext>
              </a:extLst>
            </p:cNvPr>
            <p:cNvSpPr>
              <a:spLocks/>
            </p:cNvSpPr>
            <p:nvPr/>
          </p:nvSpPr>
          <p:spPr bwMode="auto">
            <a:xfrm>
              <a:off x="465138" y="5308601"/>
              <a:ext cx="47625" cy="50800"/>
            </a:xfrm>
            <a:custGeom>
              <a:avLst/>
              <a:gdLst>
                <a:gd name="T0" fmla="*/ 5 w 17"/>
                <a:gd name="T1" fmla="*/ 16 h 18"/>
                <a:gd name="T2" fmla="*/ 15 w 17"/>
                <a:gd name="T3" fmla="*/ 13 h 18"/>
                <a:gd name="T4" fmla="*/ 12 w 17"/>
                <a:gd name="T5" fmla="*/ 2 h 18"/>
                <a:gd name="T6" fmla="*/ 2 w 17"/>
                <a:gd name="T7" fmla="*/ 5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8" y="18"/>
                    <a:pt x="13" y="16"/>
                    <a:pt x="15" y="13"/>
                  </a:cubicBezTo>
                  <a:cubicBezTo>
                    <a:pt x="17" y="9"/>
                    <a:pt x="16" y="4"/>
                    <a:pt x="12" y="2"/>
                  </a:cubicBezTo>
                  <a:cubicBezTo>
                    <a:pt x="8" y="0"/>
                    <a:pt x="4" y="2"/>
                    <a:pt x="2" y="5"/>
                  </a:cubicBezTo>
                  <a:cubicBezTo>
                    <a:pt x="0" y="9"/>
                    <a:pt x="1" y="13"/>
                    <a:pt x="5" y="16"/>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7" name="Freeform 147">
              <a:extLst>
                <a:ext uri="{FF2B5EF4-FFF2-40B4-BE49-F238E27FC236}">
                  <a16:creationId xmlns:a16="http://schemas.microsoft.com/office/drawing/2014/main" id="{9A86CC8B-E8F0-4901-95DD-FC71E9DBEC02}"/>
                </a:ext>
              </a:extLst>
            </p:cNvPr>
            <p:cNvSpPr>
              <a:spLocks/>
            </p:cNvSpPr>
            <p:nvPr/>
          </p:nvSpPr>
          <p:spPr bwMode="auto">
            <a:xfrm>
              <a:off x="3175" y="5121276"/>
              <a:ext cx="15875" cy="38100"/>
            </a:xfrm>
            <a:custGeom>
              <a:avLst/>
              <a:gdLst>
                <a:gd name="T0" fmla="*/ 2 w 6"/>
                <a:gd name="T1" fmla="*/ 1 h 14"/>
                <a:gd name="T2" fmla="*/ 0 w 6"/>
                <a:gd name="T3" fmla="*/ 0 h 14"/>
                <a:gd name="T4" fmla="*/ 1 w 6"/>
                <a:gd name="T5" fmla="*/ 14 h 14"/>
                <a:gd name="T6" fmla="*/ 4 w 6"/>
                <a:gd name="T7" fmla="*/ 11 h 14"/>
                <a:gd name="T8" fmla="*/ 2 w 6"/>
                <a:gd name="T9" fmla="*/ 1 h 14"/>
              </a:gdLst>
              <a:ahLst/>
              <a:cxnLst>
                <a:cxn ang="0">
                  <a:pos x="T0" y="T1"/>
                </a:cxn>
                <a:cxn ang="0">
                  <a:pos x="T2" y="T3"/>
                </a:cxn>
                <a:cxn ang="0">
                  <a:pos x="T4" y="T5"/>
                </a:cxn>
                <a:cxn ang="0">
                  <a:pos x="T6" y="T7"/>
                </a:cxn>
                <a:cxn ang="0">
                  <a:pos x="T8" y="T9"/>
                </a:cxn>
              </a:cxnLst>
              <a:rect l="0" t="0" r="r" b="b"/>
              <a:pathLst>
                <a:path w="6" h="14">
                  <a:moveTo>
                    <a:pt x="2" y="1"/>
                  </a:moveTo>
                  <a:cubicBezTo>
                    <a:pt x="1" y="0"/>
                    <a:pt x="0" y="0"/>
                    <a:pt x="0" y="0"/>
                  </a:cubicBezTo>
                  <a:cubicBezTo>
                    <a:pt x="0" y="5"/>
                    <a:pt x="0" y="9"/>
                    <a:pt x="1" y="14"/>
                  </a:cubicBezTo>
                  <a:cubicBezTo>
                    <a:pt x="2" y="13"/>
                    <a:pt x="4" y="12"/>
                    <a:pt x="4" y="11"/>
                  </a:cubicBezTo>
                  <a:cubicBezTo>
                    <a:pt x="6" y="7"/>
                    <a:pt x="5" y="3"/>
                    <a:pt x="2" y="1"/>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8" name="Freeform 148">
              <a:extLst>
                <a:ext uri="{FF2B5EF4-FFF2-40B4-BE49-F238E27FC236}">
                  <a16:creationId xmlns:a16="http://schemas.microsoft.com/office/drawing/2014/main" id="{B21109AE-B319-4387-96D7-E0162F6D4769}"/>
                </a:ext>
              </a:extLst>
            </p:cNvPr>
            <p:cNvSpPr>
              <a:spLocks/>
            </p:cNvSpPr>
            <p:nvPr/>
          </p:nvSpPr>
          <p:spPr bwMode="auto">
            <a:xfrm>
              <a:off x="63500" y="5167313"/>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79" name="Freeform 149">
              <a:extLst>
                <a:ext uri="{FF2B5EF4-FFF2-40B4-BE49-F238E27FC236}">
                  <a16:creationId xmlns:a16="http://schemas.microsoft.com/office/drawing/2014/main" id="{FA9C88A5-37F5-405F-8FC5-20B4BFAB4B98}"/>
                </a:ext>
              </a:extLst>
            </p:cNvPr>
            <p:cNvSpPr>
              <a:spLocks/>
            </p:cNvSpPr>
            <p:nvPr/>
          </p:nvSpPr>
          <p:spPr bwMode="auto">
            <a:xfrm>
              <a:off x="155575" y="5218113"/>
              <a:ext cx="49213" cy="46038"/>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0" name="Freeform 150">
              <a:extLst>
                <a:ext uri="{FF2B5EF4-FFF2-40B4-BE49-F238E27FC236}">
                  <a16:creationId xmlns:a16="http://schemas.microsoft.com/office/drawing/2014/main" id="{52F0B81A-18ED-4CAA-963B-E337847012C8}"/>
                </a:ext>
              </a:extLst>
            </p:cNvPr>
            <p:cNvSpPr>
              <a:spLocks/>
            </p:cNvSpPr>
            <p:nvPr/>
          </p:nvSpPr>
          <p:spPr bwMode="auto">
            <a:xfrm>
              <a:off x="246063" y="5270501"/>
              <a:ext cx="50800" cy="47625"/>
            </a:xfrm>
            <a:custGeom>
              <a:avLst/>
              <a:gdLst>
                <a:gd name="T0" fmla="*/ 13 w 18"/>
                <a:gd name="T1" fmla="*/ 2 h 17"/>
                <a:gd name="T2" fmla="*/ 2 w 18"/>
                <a:gd name="T3" fmla="*/ 4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4"/>
                  </a:cubicBezTo>
                  <a:cubicBezTo>
                    <a:pt x="0" y="8"/>
                    <a:pt x="2" y="13"/>
                    <a:pt x="5" y="15"/>
                  </a:cubicBezTo>
                  <a:cubicBezTo>
                    <a:pt x="9" y="17"/>
                    <a:pt x="14" y="15"/>
                    <a:pt x="16" y="12"/>
                  </a:cubicBezTo>
                  <a:cubicBezTo>
                    <a:pt x="18" y="8"/>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1" name="Freeform 151">
              <a:extLst>
                <a:ext uri="{FF2B5EF4-FFF2-40B4-BE49-F238E27FC236}">
                  <a16:creationId xmlns:a16="http://schemas.microsoft.com/office/drawing/2014/main" id="{DE9C57A3-45DA-40C5-B087-FADDC5718CFD}"/>
                </a:ext>
              </a:extLst>
            </p:cNvPr>
            <p:cNvSpPr>
              <a:spLocks/>
            </p:cNvSpPr>
            <p:nvPr/>
          </p:nvSpPr>
          <p:spPr bwMode="auto">
            <a:xfrm>
              <a:off x="341313" y="5319713"/>
              <a:ext cx="46038" cy="47625"/>
            </a:xfrm>
            <a:custGeom>
              <a:avLst/>
              <a:gdLst>
                <a:gd name="T0" fmla="*/ 12 w 17"/>
                <a:gd name="T1" fmla="*/ 2 h 17"/>
                <a:gd name="T2" fmla="*/ 2 w 17"/>
                <a:gd name="T3" fmla="*/ 5 h 17"/>
                <a:gd name="T4" fmla="*/ 4 w 17"/>
                <a:gd name="T5" fmla="*/ 15 h 17"/>
                <a:gd name="T6" fmla="*/ 15 w 17"/>
                <a:gd name="T7" fmla="*/ 12 h 17"/>
                <a:gd name="T8" fmla="*/ 12 w 17"/>
                <a:gd name="T9" fmla="*/ 2 h 17"/>
              </a:gdLst>
              <a:ahLst/>
              <a:cxnLst>
                <a:cxn ang="0">
                  <a:pos x="T0" y="T1"/>
                </a:cxn>
                <a:cxn ang="0">
                  <a:pos x="T2" y="T3"/>
                </a:cxn>
                <a:cxn ang="0">
                  <a:pos x="T4" y="T5"/>
                </a:cxn>
                <a:cxn ang="0">
                  <a:pos x="T6" y="T7"/>
                </a:cxn>
                <a:cxn ang="0">
                  <a:pos x="T8" y="T9"/>
                </a:cxn>
              </a:cxnLst>
              <a:rect l="0" t="0" r="r" b="b"/>
              <a:pathLst>
                <a:path w="17" h="17">
                  <a:moveTo>
                    <a:pt x="12" y="2"/>
                  </a:moveTo>
                  <a:cubicBezTo>
                    <a:pt x="8" y="0"/>
                    <a:pt x="4" y="1"/>
                    <a:pt x="2" y="5"/>
                  </a:cubicBezTo>
                  <a:cubicBezTo>
                    <a:pt x="0" y="8"/>
                    <a:pt x="1" y="13"/>
                    <a:pt x="4" y="15"/>
                  </a:cubicBezTo>
                  <a:cubicBezTo>
                    <a:pt x="8" y="17"/>
                    <a:pt x="13" y="16"/>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2" name="Freeform 152">
              <a:extLst>
                <a:ext uri="{FF2B5EF4-FFF2-40B4-BE49-F238E27FC236}">
                  <a16:creationId xmlns:a16="http://schemas.microsoft.com/office/drawing/2014/main" id="{5FA4AC61-01CB-4BAC-BF77-7152437B3D91}"/>
                </a:ext>
              </a:extLst>
            </p:cNvPr>
            <p:cNvSpPr>
              <a:spLocks/>
            </p:cNvSpPr>
            <p:nvPr/>
          </p:nvSpPr>
          <p:spPr bwMode="auto">
            <a:xfrm>
              <a:off x="434975" y="5370513"/>
              <a:ext cx="33338" cy="26988"/>
            </a:xfrm>
            <a:custGeom>
              <a:avLst/>
              <a:gdLst>
                <a:gd name="T0" fmla="*/ 1 w 12"/>
                <a:gd name="T1" fmla="*/ 5 h 10"/>
                <a:gd name="T2" fmla="*/ 0 w 12"/>
                <a:gd name="T3" fmla="*/ 10 h 10"/>
                <a:gd name="T4" fmla="*/ 12 w 12"/>
                <a:gd name="T5" fmla="*/ 3 h 10"/>
                <a:gd name="T6" fmla="*/ 11 w 12"/>
                <a:gd name="T7" fmla="*/ 2 h 10"/>
                <a:gd name="T8" fmla="*/ 1 w 12"/>
                <a:gd name="T9" fmla="*/ 5 h 10"/>
              </a:gdLst>
              <a:ahLst/>
              <a:cxnLst>
                <a:cxn ang="0">
                  <a:pos x="T0" y="T1"/>
                </a:cxn>
                <a:cxn ang="0">
                  <a:pos x="T2" y="T3"/>
                </a:cxn>
                <a:cxn ang="0">
                  <a:pos x="T4" y="T5"/>
                </a:cxn>
                <a:cxn ang="0">
                  <a:pos x="T6" y="T7"/>
                </a:cxn>
                <a:cxn ang="0">
                  <a:pos x="T8" y="T9"/>
                </a:cxn>
              </a:cxnLst>
              <a:rect l="0" t="0" r="r" b="b"/>
              <a:pathLst>
                <a:path w="12" h="10">
                  <a:moveTo>
                    <a:pt x="1" y="5"/>
                  </a:moveTo>
                  <a:cubicBezTo>
                    <a:pt x="0" y="7"/>
                    <a:pt x="0" y="8"/>
                    <a:pt x="0" y="10"/>
                  </a:cubicBezTo>
                  <a:cubicBezTo>
                    <a:pt x="4" y="8"/>
                    <a:pt x="8" y="6"/>
                    <a:pt x="12" y="3"/>
                  </a:cubicBezTo>
                  <a:cubicBezTo>
                    <a:pt x="12" y="3"/>
                    <a:pt x="11" y="2"/>
                    <a:pt x="11" y="2"/>
                  </a:cubicBezTo>
                  <a:cubicBezTo>
                    <a:pt x="7" y="0"/>
                    <a:pt x="3" y="1"/>
                    <a:pt x="1" y="5"/>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3" name="Freeform 153">
              <a:extLst>
                <a:ext uri="{FF2B5EF4-FFF2-40B4-BE49-F238E27FC236}">
                  <a16:creationId xmlns:a16="http://schemas.microsoft.com/office/drawing/2014/main" id="{0A2597CA-05AD-4A10-8A4B-DEF0DD50CD99}"/>
                </a:ext>
              </a:extLst>
            </p:cNvPr>
            <p:cNvSpPr>
              <a:spLocks/>
            </p:cNvSpPr>
            <p:nvPr/>
          </p:nvSpPr>
          <p:spPr bwMode="auto">
            <a:xfrm>
              <a:off x="33338" y="5229226"/>
              <a:ext cx="46038" cy="46038"/>
            </a:xfrm>
            <a:custGeom>
              <a:avLst/>
              <a:gdLst>
                <a:gd name="T0" fmla="*/ 15 w 17"/>
                <a:gd name="T1" fmla="*/ 12 h 17"/>
                <a:gd name="T2" fmla="*/ 12 w 17"/>
                <a:gd name="T3" fmla="*/ 2 h 17"/>
                <a:gd name="T4" fmla="*/ 1 w 17"/>
                <a:gd name="T5" fmla="*/ 5 h 17"/>
                <a:gd name="T6" fmla="*/ 0 w 17"/>
                <a:gd name="T7" fmla="*/ 9 h 17"/>
                <a:gd name="T8" fmla="*/ 3 w 17"/>
                <a:gd name="T9" fmla="*/ 14 h 17"/>
                <a:gd name="T10" fmla="*/ 4 w 17"/>
                <a:gd name="T11" fmla="*/ 15 h 17"/>
                <a:gd name="T12" fmla="*/ 15 w 17"/>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5" y="12"/>
                  </a:moveTo>
                  <a:cubicBezTo>
                    <a:pt x="17" y="8"/>
                    <a:pt x="15" y="4"/>
                    <a:pt x="12" y="2"/>
                  </a:cubicBezTo>
                  <a:cubicBezTo>
                    <a:pt x="8" y="0"/>
                    <a:pt x="3" y="1"/>
                    <a:pt x="1" y="5"/>
                  </a:cubicBezTo>
                  <a:cubicBezTo>
                    <a:pt x="1" y="6"/>
                    <a:pt x="0" y="7"/>
                    <a:pt x="0" y="9"/>
                  </a:cubicBezTo>
                  <a:cubicBezTo>
                    <a:pt x="1" y="11"/>
                    <a:pt x="2" y="12"/>
                    <a:pt x="3" y="14"/>
                  </a:cubicBezTo>
                  <a:cubicBezTo>
                    <a:pt x="4" y="14"/>
                    <a:pt x="4" y="15"/>
                    <a:pt x="4" y="15"/>
                  </a:cubicBezTo>
                  <a:cubicBezTo>
                    <a:pt x="8" y="17"/>
                    <a:pt x="12" y="16"/>
                    <a:pt x="15" y="1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4" name="Freeform 154">
              <a:extLst>
                <a:ext uri="{FF2B5EF4-FFF2-40B4-BE49-F238E27FC236}">
                  <a16:creationId xmlns:a16="http://schemas.microsoft.com/office/drawing/2014/main" id="{B9DB4664-C54E-4DDD-8050-EE8D46A8EE57}"/>
                </a:ext>
              </a:extLst>
            </p:cNvPr>
            <p:cNvSpPr>
              <a:spLocks/>
            </p:cNvSpPr>
            <p:nvPr/>
          </p:nvSpPr>
          <p:spPr bwMode="auto">
            <a:xfrm>
              <a:off x="122238" y="5278438"/>
              <a:ext cx="49213" cy="47625"/>
            </a:xfrm>
            <a:custGeom>
              <a:avLst/>
              <a:gdLst>
                <a:gd name="T0" fmla="*/ 13 w 18"/>
                <a:gd name="T1" fmla="*/ 2 h 17"/>
                <a:gd name="T2" fmla="*/ 2 w 18"/>
                <a:gd name="T3" fmla="*/ 5 h 17"/>
                <a:gd name="T4" fmla="*/ 5 w 18"/>
                <a:gd name="T5" fmla="*/ 15 h 17"/>
                <a:gd name="T6" fmla="*/ 16 w 18"/>
                <a:gd name="T7" fmla="*/ 12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1"/>
                    <a:pt x="2" y="5"/>
                  </a:cubicBezTo>
                  <a:cubicBezTo>
                    <a:pt x="0" y="9"/>
                    <a:pt x="2" y="13"/>
                    <a:pt x="5" y="15"/>
                  </a:cubicBezTo>
                  <a:cubicBezTo>
                    <a:pt x="9" y="17"/>
                    <a:pt x="14" y="16"/>
                    <a:pt x="16" y="12"/>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5" name="Freeform 155">
              <a:extLst>
                <a:ext uri="{FF2B5EF4-FFF2-40B4-BE49-F238E27FC236}">
                  <a16:creationId xmlns:a16="http://schemas.microsoft.com/office/drawing/2014/main" id="{709C07FA-FFC5-4B69-A52A-16D27A1DF412}"/>
                </a:ext>
              </a:extLst>
            </p:cNvPr>
            <p:cNvSpPr>
              <a:spLocks/>
            </p:cNvSpPr>
            <p:nvPr/>
          </p:nvSpPr>
          <p:spPr bwMode="auto">
            <a:xfrm>
              <a:off x="212725" y="5329238"/>
              <a:ext cx="50800" cy="46038"/>
            </a:xfrm>
            <a:custGeom>
              <a:avLst/>
              <a:gdLst>
                <a:gd name="T0" fmla="*/ 13 w 18"/>
                <a:gd name="T1" fmla="*/ 2 h 17"/>
                <a:gd name="T2" fmla="*/ 2 w 18"/>
                <a:gd name="T3" fmla="*/ 5 h 17"/>
                <a:gd name="T4" fmla="*/ 5 w 18"/>
                <a:gd name="T5" fmla="*/ 15 h 17"/>
                <a:gd name="T6" fmla="*/ 16 w 18"/>
                <a:gd name="T7" fmla="*/ 13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9" y="0"/>
                    <a:pt x="4" y="2"/>
                    <a:pt x="2" y="5"/>
                  </a:cubicBezTo>
                  <a:cubicBezTo>
                    <a:pt x="0" y="9"/>
                    <a:pt x="2" y="13"/>
                    <a:pt x="5" y="15"/>
                  </a:cubicBezTo>
                  <a:cubicBezTo>
                    <a:pt x="9" y="17"/>
                    <a:pt x="14" y="16"/>
                    <a:pt x="16" y="13"/>
                  </a:cubicBezTo>
                  <a:cubicBezTo>
                    <a:pt x="18" y="9"/>
                    <a:pt x="16" y="4"/>
                    <a:pt x="13"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6" name="Freeform 156">
              <a:extLst>
                <a:ext uri="{FF2B5EF4-FFF2-40B4-BE49-F238E27FC236}">
                  <a16:creationId xmlns:a16="http://schemas.microsoft.com/office/drawing/2014/main" id="{50139D10-62D1-4878-B29E-3E1BBD77E690}"/>
                </a:ext>
              </a:extLst>
            </p:cNvPr>
            <p:cNvSpPr>
              <a:spLocks/>
            </p:cNvSpPr>
            <p:nvPr/>
          </p:nvSpPr>
          <p:spPr bwMode="auto">
            <a:xfrm>
              <a:off x="307975" y="5381626"/>
              <a:ext cx="46038" cy="41275"/>
            </a:xfrm>
            <a:custGeom>
              <a:avLst/>
              <a:gdLst>
                <a:gd name="T0" fmla="*/ 12 w 17"/>
                <a:gd name="T1" fmla="*/ 2 h 15"/>
                <a:gd name="T2" fmla="*/ 2 w 17"/>
                <a:gd name="T3" fmla="*/ 5 h 15"/>
                <a:gd name="T4" fmla="*/ 4 w 17"/>
                <a:gd name="T5" fmla="*/ 15 h 15"/>
                <a:gd name="T6" fmla="*/ 6 w 17"/>
                <a:gd name="T7" fmla="*/ 15 h 15"/>
                <a:gd name="T8" fmla="*/ 12 w 17"/>
                <a:gd name="T9" fmla="*/ 15 h 15"/>
                <a:gd name="T10" fmla="*/ 15 w 17"/>
                <a:gd name="T11" fmla="*/ 12 h 15"/>
                <a:gd name="T12" fmla="*/ 12 w 1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12" y="2"/>
                  </a:moveTo>
                  <a:cubicBezTo>
                    <a:pt x="8" y="0"/>
                    <a:pt x="4" y="1"/>
                    <a:pt x="2" y="5"/>
                  </a:cubicBezTo>
                  <a:cubicBezTo>
                    <a:pt x="0" y="8"/>
                    <a:pt x="1" y="13"/>
                    <a:pt x="4" y="15"/>
                  </a:cubicBezTo>
                  <a:cubicBezTo>
                    <a:pt x="5" y="15"/>
                    <a:pt x="5" y="15"/>
                    <a:pt x="6" y="15"/>
                  </a:cubicBezTo>
                  <a:cubicBezTo>
                    <a:pt x="8" y="15"/>
                    <a:pt x="10" y="15"/>
                    <a:pt x="12" y="15"/>
                  </a:cubicBezTo>
                  <a:cubicBezTo>
                    <a:pt x="13" y="14"/>
                    <a:pt x="14" y="13"/>
                    <a:pt x="15" y="12"/>
                  </a:cubicBezTo>
                  <a:cubicBezTo>
                    <a:pt x="17" y="8"/>
                    <a:pt x="15" y="4"/>
                    <a:pt x="12"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7" name="Freeform 157">
              <a:extLst>
                <a:ext uri="{FF2B5EF4-FFF2-40B4-BE49-F238E27FC236}">
                  <a16:creationId xmlns:a16="http://schemas.microsoft.com/office/drawing/2014/main" id="{CD8E7BB0-989D-4040-8AE9-425097AD297B}"/>
                </a:ext>
              </a:extLst>
            </p:cNvPr>
            <p:cNvSpPr>
              <a:spLocks/>
            </p:cNvSpPr>
            <p:nvPr/>
          </p:nvSpPr>
          <p:spPr bwMode="auto">
            <a:xfrm>
              <a:off x="101600" y="5340351"/>
              <a:ext cx="33338" cy="26988"/>
            </a:xfrm>
            <a:custGeom>
              <a:avLst/>
              <a:gdLst>
                <a:gd name="T0" fmla="*/ 8 w 12"/>
                <a:gd name="T1" fmla="*/ 2 h 10"/>
                <a:gd name="T2" fmla="*/ 0 w 12"/>
                <a:gd name="T3" fmla="*/ 2 h 10"/>
                <a:gd name="T4" fmla="*/ 11 w 12"/>
                <a:gd name="T5" fmla="*/ 10 h 10"/>
                <a:gd name="T6" fmla="*/ 8 w 12"/>
                <a:gd name="T7" fmla="*/ 2 h 10"/>
              </a:gdLst>
              <a:ahLst/>
              <a:cxnLst>
                <a:cxn ang="0">
                  <a:pos x="T0" y="T1"/>
                </a:cxn>
                <a:cxn ang="0">
                  <a:pos x="T2" y="T3"/>
                </a:cxn>
                <a:cxn ang="0">
                  <a:pos x="T4" y="T5"/>
                </a:cxn>
                <a:cxn ang="0">
                  <a:pos x="T6" y="T7"/>
                </a:cxn>
              </a:cxnLst>
              <a:rect l="0" t="0" r="r" b="b"/>
              <a:pathLst>
                <a:path w="12" h="10">
                  <a:moveTo>
                    <a:pt x="8" y="2"/>
                  </a:moveTo>
                  <a:cubicBezTo>
                    <a:pt x="5" y="0"/>
                    <a:pt x="3" y="1"/>
                    <a:pt x="0" y="2"/>
                  </a:cubicBezTo>
                  <a:cubicBezTo>
                    <a:pt x="4" y="5"/>
                    <a:pt x="7" y="8"/>
                    <a:pt x="11" y="10"/>
                  </a:cubicBezTo>
                  <a:cubicBezTo>
                    <a:pt x="12" y="7"/>
                    <a:pt x="11" y="3"/>
                    <a:pt x="8"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588" name="Freeform 158">
              <a:extLst>
                <a:ext uri="{FF2B5EF4-FFF2-40B4-BE49-F238E27FC236}">
                  <a16:creationId xmlns:a16="http://schemas.microsoft.com/office/drawing/2014/main" id="{CBBB2B1C-E266-4557-98F8-DE3ADC90FB82}"/>
                </a:ext>
              </a:extLst>
            </p:cNvPr>
            <p:cNvSpPr>
              <a:spLocks/>
            </p:cNvSpPr>
            <p:nvPr/>
          </p:nvSpPr>
          <p:spPr bwMode="auto">
            <a:xfrm>
              <a:off x="188913" y="5389563"/>
              <a:ext cx="38100" cy="22225"/>
            </a:xfrm>
            <a:custGeom>
              <a:avLst/>
              <a:gdLst>
                <a:gd name="T0" fmla="*/ 10 w 14"/>
                <a:gd name="T1" fmla="*/ 2 h 8"/>
                <a:gd name="T2" fmla="*/ 0 w 14"/>
                <a:gd name="T3" fmla="*/ 4 h 8"/>
                <a:gd name="T4" fmla="*/ 14 w 14"/>
                <a:gd name="T5" fmla="*/ 8 h 8"/>
                <a:gd name="T6" fmla="*/ 10 w 14"/>
                <a:gd name="T7" fmla="*/ 2 h 8"/>
              </a:gdLst>
              <a:ahLst/>
              <a:cxnLst>
                <a:cxn ang="0">
                  <a:pos x="T0" y="T1"/>
                </a:cxn>
                <a:cxn ang="0">
                  <a:pos x="T2" y="T3"/>
                </a:cxn>
                <a:cxn ang="0">
                  <a:pos x="T4" y="T5"/>
                </a:cxn>
                <a:cxn ang="0">
                  <a:pos x="T6" y="T7"/>
                </a:cxn>
              </a:cxnLst>
              <a:rect l="0" t="0" r="r" b="b"/>
              <a:pathLst>
                <a:path w="14" h="8">
                  <a:moveTo>
                    <a:pt x="10" y="2"/>
                  </a:moveTo>
                  <a:cubicBezTo>
                    <a:pt x="7" y="0"/>
                    <a:pt x="3" y="1"/>
                    <a:pt x="0" y="4"/>
                  </a:cubicBezTo>
                  <a:cubicBezTo>
                    <a:pt x="5" y="5"/>
                    <a:pt x="9" y="7"/>
                    <a:pt x="14" y="8"/>
                  </a:cubicBezTo>
                  <a:cubicBezTo>
                    <a:pt x="13" y="6"/>
                    <a:pt x="12" y="3"/>
                    <a:pt x="10" y="2"/>
                  </a:cubicBezTo>
                </a:path>
              </a:pathLst>
            </a:custGeom>
            <a:solidFill>
              <a:srgbClr val="75D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2019/7/31</a:t>
            </a:fld>
            <a:endParaRPr lang="zh-CN" altLang="en-US"/>
          </a:p>
        </p:txBody>
      </p:sp>
      <p:sp>
        <p:nvSpPr>
          <p:cNvPr id="5"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file:///D:\&#25105;&#30340;&#25991;&#26723;\&#38754;&#21521;&#23545;&#35937;\c++&#35838;&#20214;&#21046;&#20316;\&#31532;&#19977;&#31456;\ex3_15.ex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file:///D:\&#25105;&#30340;&#25991;&#26723;\&#38754;&#21521;&#23545;&#35937;\c++&#35838;&#20214;&#21046;&#20316;\&#31532;&#19977;&#31456;\ex3_14.exe"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file:///D:\&#25105;&#30340;&#25991;&#26723;\&#38754;&#21521;&#23545;&#35937;\c++&#35838;&#20214;&#21046;&#20316;\&#31532;&#19977;&#31456;\ex3_13.exe"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file:///D:\&#25105;&#30340;&#25991;&#26723;\&#38754;&#21521;&#23545;&#35937;\c++&#35838;&#20214;&#21046;&#20316;\&#31532;&#19977;&#31456;\ex3_27.exe"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file:///D:\&#25105;&#30340;&#25991;&#26723;\&#38754;&#21521;&#23545;&#35937;\c++&#35838;&#20214;&#21046;&#20316;\&#31532;&#19977;&#31456;\ex3_28.exe"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chor="t"/>
          <a:lstStyle/>
          <a:p>
            <a:r>
              <a:rPr lang="en-US" altLang="zh-CN" dirty="0">
                <a:latin typeface="+mn-ea"/>
                <a:ea typeface="+mn-ea"/>
                <a:cs typeface="Times New Roman" panose="02020603050405020304" pitchFamily="18" charset="0"/>
              </a:rPr>
              <a:t>04 </a:t>
            </a:r>
            <a:r>
              <a:rPr lang="zh-CN" altLang="en-US" dirty="0">
                <a:latin typeface="+mn-ea"/>
                <a:ea typeface="+mn-ea"/>
                <a:cs typeface="Times New Roman" panose="02020603050405020304" pitchFamily="18" charset="0"/>
              </a:rPr>
              <a:t>类和对象</a:t>
            </a:r>
            <a:endParaRPr lang="zh-CN" altLang="en-US" dirty="0">
              <a:solidFill>
                <a:schemeClr val="accent2"/>
              </a:solidFill>
              <a:latin typeface="+mn-ea"/>
              <a:ea typeface="+mn-ea"/>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10</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364476"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封装</a:t>
            </a:r>
          </a:p>
        </p:txBody>
      </p:sp>
      <p:sp>
        <p:nvSpPr>
          <p:cNvPr id="5" name="Rectangle 3">
            <a:extLst>
              <a:ext uri="{FF2B5EF4-FFF2-40B4-BE49-F238E27FC236}">
                <a16:creationId xmlns:a16="http://schemas.microsoft.com/office/drawing/2014/main" id="{C324603D-5007-4A57-A055-A263608ADF18}"/>
              </a:ext>
            </a:extLst>
          </p:cNvPr>
          <p:cNvSpPr txBox="1">
            <a:spLocks noChangeArrowheads="1"/>
          </p:cNvSpPr>
          <p:nvPr/>
        </p:nvSpPr>
        <p:spPr>
          <a:xfrm>
            <a:off x="312198" y="1458157"/>
            <a:ext cx="8153400" cy="38862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t>实例：</a:t>
            </a:r>
          </a:p>
          <a:p>
            <a:pPr lvl="1">
              <a:buFontTx/>
              <a:buNone/>
            </a:pPr>
            <a:r>
              <a:rPr lang="en-US" altLang="zh-CN" sz="2400" dirty="0"/>
              <a:t>class  </a:t>
            </a:r>
            <a:r>
              <a:rPr lang="en-US" altLang="zh-CN" sz="2400" dirty="0">
                <a:solidFill>
                  <a:srgbClr val="26A9E0"/>
                </a:solidFill>
              </a:rPr>
              <a:t>Clock</a:t>
            </a:r>
          </a:p>
          <a:p>
            <a:pPr lvl="1">
              <a:buFontTx/>
              <a:buNone/>
            </a:pPr>
            <a:r>
              <a:rPr lang="en-US" altLang="zh-CN" sz="2400" dirty="0"/>
              <a:t>{</a:t>
            </a:r>
          </a:p>
          <a:p>
            <a:pPr lvl="1">
              <a:buFontTx/>
              <a:buNone/>
            </a:pPr>
            <a:r>
              <a:rPr lang="en-US" altLang="zh-CN" sz="2400" dirty="0"/>
              <a:t>        </a:t>
            </a:r>
            <a:r>
              <a:rPr lang="en-US" altLang="zh-CN" sz="2400" dirty="0">
                <a:solidFill>
                  <a:srgbClr val="26A9E0"/>
                </a:solidFill>
              </a:rPr>
              <a:t>public:</a:t>
            </a:r>
            <a:r>
              <a:rPr lang="en-US" altLang="zh-CN" sz="2400" dirty="0"/>
              <a:t> void </a:t>
            </a:r>
            <a:r>
              <a:rPr lang="en-US" altLang="zh-CN" sz="2400" dirty="0" err="1"/>
              <a:t>setTime</a:t>
            </a:r>
            <a:r>
              <a:rPr lang="en-US" altLang="zh-CN" sz="2400" dirty="0"/>
              <a:t>(int </a:t>
            </a:r>
            <a:r>
              <a:rPr lang="en-US" altLang="zh-CN" sz="2400" dirty="0" err="1"/>
              <a:t>NewH,int</a:t>
            </a:r>
            <a:r>
              <a:rPr lang="en-US" altLang="zh-CN" sz="2400" dirty="0"/>
              <a:t> </a:t>
            </a:r>
            <a:r>
              <a:rPr lang="en-US" altLang="zh-CN" sz="2400" dirty="0" err="1"/>
              <a:t>NewM</a:t>
            </a:r>
            <a:r>
              <a:rPr lang="en-US" altLang="zh-CN" sz="2400" dirty="0"/>
              <a:t>, int </a:t>
            </a:r>
            <a:r>
              <a:rPr lang="en-US" altLang="zh-CN" sz="2400" dirty="0" err="1"/>
              <a:t>NewS</a:t>
            </a:r>
            <a:r>
              <a:rPr lang="en-US" altLang="zh-CN" sz="2400" dirty="0"/>
              <a:t>);</a:t>
            </a:r>
            <a:br>
              <a:rPr lang="en-US" altLang="zh-CN" sz="2400" dirty="0"/>
            </a:br>
            <a:r>
              <a:rPr lang="en-US" altLang="zh-CN" sz="2400" dirty="0"/>
              <a:t>                 void </a:t>
            </a:r>
            <a:r>
              <a:rPr lang="en-US" altLang="zh-CN" sz="2400" dirty="0" err="1"/>
              <a:t>showTime</a:t>
            </a:r>
            <a:r>
              <a:rPr lang="zh-CN" altLang="en-US" sz="2400" dirty="0"/>
              <a:t>（ ）</a:t>
            </a:r>
            <a:r>
              <a:rPr lang="en-US" altLang="zh-CN" sz="2400" dirty="0"/>
              <a:t>;</a:t>
            </a:r>
          </a:p>
          <a:p>
            <a:pPr lvl="1">
              <a:buFontTx/>
              <a:buNone/>
            </a:pPr>
            <a:endParaRPr lang="en-US" altLang="zh-CN" sz="2400" dirty="0"/>
          </a:p>
          <a:p>
            <a:pPr lvl="1">
              <a:buFontTx/>
              <a:buNone/>
            </a:pPr>
            <a:r>
              <a:rPr lang="en-US" altLang="zh-CN" sz="2400" dirty="0"/>
              <a:t>        </a:t>
            </a:r>
            <a:r>
              <a:rPr lang="en-US" altLang="zh-CN" sz="2400" dirty="0">
                <a:solidFill>
                  <a:srgbClr val="26A9E0"/>
                </a:solidFill>
              </a:rPr>
              <a:t>private:</a:t>
            </a:r>
            <a:r>
              <a:rPr lang="en-US" altLang="zh-CN" sz="2400" dirty="0"/>
              <a:t> int </a:t>
            </a:r>
            <a:r>
              <a:rPr lang="en-US" altLang="zh-CN" sz="2400" dirty="0" err="1"/>
              <a:t>Hour,Minute,Second</a:t>
            </a:r>
            <a:r>
              <a:rPr lang="en-US" altLang="zh-CN" sz="2400" dirty="0"/>
              <a:t>;</a:t>
            </a:r>
          </a:p>
          <a:p>
            <a:pPr lvl="1">
              <a:buFontTx/>
              <a:buNone/>
            </a:pPr>
            <a:endParaRPr lang="en-US" altLang="zh-CN" sz="2400" dirty="0"/>
          </a:p>
          <a:p>
            <a:pPr lvl="1">
              <a:buFontTx/>
              <a:buNone/>
            </a:pPr>
            <a:r>
              <a:rPr lang="en-US" altLang="zh-CN" sz="2400" dirty="0"/>
              <a:t>};</a:t>
            </a:r>
          </a:p>
        </p:txBody>
      </p:sp>
      <p:grpSp>
        <p:nvGrpSpPr>
          <p:cNvPr id="7" name="Group 5">
            <a:extLst>
              <a:ext uri="{FF2B5EF4-FFF2-40B4-BE49-F238E27FC236}">
                <a16:creationId xmlns:a16="http://schemas.microsoft.com/office/drawing/2014/main" id="{86E491AB-FE0A-4B74-8292-81FC27A51157}"/>
              </a:ext>
            </a:extLst>
          </p:cNvPr>
          <p:cNvGrpSpPr>
            <a:grpSpLocks/>
          </p:cNvGrpSpPr>
          <p:nvPr/>
        </p:nvGrpSpPr>
        <p:grpSpPr bwMode="auto">
          <a:xfrm>
            <a:off x="104313" y="2350364"/>
            <a:ext cx="1035050" cy="3686175"/>
            <a:chOff x="0" y="0"/>
            <a:chExt cx="652" cy="2322"/>
          </a:xfrm>
        </p:grpSpPr>
        <p:sp>
          <p:nvSpPr>
            <p:cNvPr id="8" name="Line 4">
              <a:extLst>
                <a:ext uri="{FF2B5EF4-FFF2-40B4-BE49-F238E27FC236}">
                  <a16:creationId xmlns:a16="http://schemas.microsoft.com/office/drawing/2014/main" id="{4CB5DD51-CC96-4C82-BAA1-8AF754579673}"/>
                </a:ext>
              </a:extLst>
            </p:cNvPr>
            <p:cNvSpPr>
              <a:spLocks noChangeShapeType="1"/>
            </p:cNvSpPr>
            <p:nvPr/>
          </p:nvSpPr>
          <p:spPr bwMode="auto">
            <a:xfrm flipH="1">
              <a:off x="0" y="0"/>
              <a:ext cx="288" cy="20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5">
              <a:extLst>
                <a:ext uri="{FF2B5EF4-FFF2-40B4-BE49-F238E27FC236}">
                  <a16:creationId xmlns:a16="http://schemas.microsoft.com/office/drawing/2014/main" id="{4DC515D5-0358-4DFF-AAE6-9BF955527045}"/>
                </a:ext>
              </a:extLst>
            </p:cNvPr>
            <p:cNvSpPr>
              <a:spLocks noChangeShapeType="1"/>
            </p:cNvSpPr>
            <p:nvPr/>
          </p:nvSpPr>
          <p:spPr bwMode="auto">
            <a:xfrm flipH="1">
              <a:off x="0" y="1536"/>
              <a:ext cx="28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a:extLst>
                <a:ext uri="{FF2B5EF4-FFF2-40B4-BE49-F238E27FC236}">
                  <a16:creationId xmlns:a16="http://schemas.microsoft.com/office/drawing/2014/main" id="{B53D87F2-A234-4F97-9CA8-904F0B6D0AC2}"/>
                </a:ext>
              </a:extLst>
            </p:cNvPr>
            <p:cNvSpPr txBox="1">
              <a:spLocks noChangeArrowheads="1"/>
            </p:cNvSpPr>
            <p:nvPr/>
          </p:nvSpPr>
          <p:spPr bwMode="auto">
            <a:xfrm>
              <a:off x="76" y="2034"/>
              <a:ext cx="576"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边界</a:t>
              </a:r>
            </a:p>
          </p:txBody>
        </p:sp>
      </p:grpSp>
      <p:sp>
        <p:nvSpPr>
          <p:cNvPr id="11" name="Text Box 14">
            <a:extLst>
              <a:ext uri="{FF2B5EF4-FFF2-40B4-BE49-F238E27FC236}">
                <a16:creationId xmlns:a16="http://schemas.microsoft.com/office/drawing/2014/main" id="{63E1AC20-2F41-45A8-A903-9C4EF62F347D}"/>
              </a:ext>
            </a:extLst>
          </p:cNvPr>
          <p:cNvSpPr txBox="1">
            <a:spLocks noChangeArrowheads="1"/>
          </p:cNvSpPr>
          <p:nvPr/>
        </p:nvSpPr>
        <p:spPr bwMode="auto">
          <a:xfrm>
            <a:off x="2593019" y="447286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特定的访问权限</a:t>
            </a:r>
          </a:p>
        </p:txBody>
      </p:sp>
      <p:sp>
        <p:nvSpPr>
          <p:cNvPr id="12" name="Line 22">
            <a:extLst>
              <a:ext uri="{FF2B5EF4-FFF2-40B4-BE49-F238E27FC236}">
                <a16:creationId xmlns:a16="http://schemas.microsoft.com/office/drawing/2014/main" id="{DB5A09A0-05C4-4CE6-8342-CD306880B028}"/>
              </a:ext>
            </a:extLst>
          </p:cNvPr>
          <p:cNvSpPr>
            <a:spLocks noChangeShapeType="1"/>
          </p:cNvSpPr>
          <p:nvPr/>
        </p:nvSpPr>
        <p:spPr bwMode="auto">
          <a:xfrm>
            <a:off x="1373819" y="2720266"/>
            <a:ext cx="1219200" cy="18288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23">
            <a:extLst>
              <a:ext uri="{FF2B5EF4-FFF2-40B4-BE49-F238E27FC236}">
                <a16:creationId xmlns:a16="http://schemas.microsoft.com/office/drawing/2014/main" id="{F29FDB2C-6D80-4829-94C5-CAE5DBB6C305}"/>
              </a:ext>
            </a:extLst>
          </p:cNvPr>
          <p:cNvSpPr>
            <a:spLocks noChangeShapeType="1"/>
          </p:cNvSpPr>
          <p:nvPr/>
        </p:nvSpPr>
        <p:spPr bwMode="auto">
          <a:xfrm>
            <a:off x="1297619" y="4091866"/>
            <a:ext cx="1295400" cy="457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1">
            <a:extLst>
              <a:ext uri="{FF2B5EF4-FFF2-40B4-BE49-F238E27FC236}">
                <a16:creationId xmlns:a16="http://schemas.microsoft.com/office/drawing/2014/main" id="{3A52F7A7-F11F-4085-97E3-1CCED13D344F}"/>
              </a:ext>
            </a:extLst>
          </p:cNvPr>
          <p:cNvGrpSpPr>
            <a:grpSpLocks/>
          </p:cNvGrpSpPr>
          <p:nvPr/>
        </p:nvGrpSpPr>
        <p:grpSpPr bwMode="auto">
          <a:xfrm>
            <a:off x="3631398" y="1347787"/>
            <a:ext cx="2884489" cy="1733551"/>
            <a:chOff x="-572" y="-207"/>
            <a:chExt cx="1817" cy="1092"/>
          </a:xfrm>
        </p:grpSpPr>
        <p:sp>
          <p:nvSpPr>
            <p:cNvPr id="15" name="Text Box 10">
              <a:extLst>
                <a:ext uri="{FF2B5EF4-FFF2-40B4-BE49-F238E27FC236}">
                  <a16:creationId xmlns:a16="http://schemas.microsoft.com/office/drawing/2014/main" id="{D57E0B6F-0770-4932-BF49-9484FFA77C35}"/>
                </a:ext>
              </a:extLst>
            </p:cNvPr>
            <p:cNvSpPr txBox="1">
              <a:spLocks noChangeArrowheads="1"/>
            </p:cNvSpPr>
            <p:nvPr/>
          </p:nvSpPr>
          <p:spPr bwMode="auto">
            <a:xfrm>
              <a:off x="237" y="-207"/>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外部接口</a:t>
              </a:r>
            </a:p>
          </p:txBody>
        </p:sp>
        <p:sp>
          <p:nvSpPr>
            <p:cNvPr id="16" name="Line 19">
              <a:extLst>
                <a:ext uri="{FF2B5EF4-FFF2-40B4-BE49-F238E27FC236}">
                  <a16:creationId xmlns:a16="http://schemas.microsoft.com/office/drawing/2014/main" id="{584452E7-EFBE-4F19-B89E-44EC2B51FE28}"/>
                </a:ext>
              </a:extLst>
            </p:cNvPr>
            <p:cNvSpPr>
              <a:spLocks noChangeShapeType="1"/>
            </p:cNvSpPr>
            <p:nvPr/>
          </p:nvSpPr>
          <p:spPr bwMode="auto">
            <a:xfrm flipV="1">
              <a:off x="-475" y="21"/>
              <a:ext cx="768" cy="864"/>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0">
              <a:extLst>
                <a:ext uri="{FF2B5EF4-FFF2-40B4-BE49-F238E27FC236}">
                  <a16:creationId xmlns:a16="http://schemas.microsoft.com/office/drawing/2014/main" id="{9F09478E-07F1-4099-99AA-98D127E901A8}"/>
                </a:ext>
              </a:extLst>
            </p:cNvPr>
            <p:cNvSpPr>
              <a:spLocks noChangeShapeType="1"/>
            </p:cNvSpPr>
            <p:nvPr/>
          </p:nvSpPr>
          <p:spPr bwMode="auto">
            <a:xfrm flipV="1">
              <a:off x="-572" y="24"/>
              <a:ext cx="844" cy="57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56708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11</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441694"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继承与派生</a:t>
            </a:r>
          </a:p>
        </p:txBody>
      </p:sp>
      <p:sp>
        <p:nvSpPr>
          <p:cNvPr id="5" name="Rectangle 3">
            <a:extLst>
              <a:ext uri="{FF2B5EF4-FFF2-40B4-BE49-F238E27FC236}">
                <a16:creationId xmlns:a16="http://schemas.microsoft.com/office/drawing/2014/main" id="{2C351653-05E2-40D1-BB73-4659B3AEFA45}"/>
              </a:ext>
            </a:extLst>
          </p:cNvPr>
          <p:cNvSpPr txBox="1">
            <a:spLocks noChangeArrowheads="1"/>
          </p:cNvSpPr>
          <p:nvPr/>
        </p:nvSpPr>
        <p:spPr>
          <a:xfrm>
            <a:off x="727229" y="1697115"/>
            <a:ext cx="7239000" cy="40386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514350">
              <a:lnSpc>
                <a:spcPct val="150000"/>
              </a:lnSpc>
              <a:buFont typeface="Wingdings" panose="05000000000000000000" pitchFamily="2" charset="2"/>
              <a:buNone/>
            </a:pPr>
            <a:r>
              <a:rPr lang="zh-CN" altLang="en-US" sz="2800" dirty="0">
                <a:ea typeface="宋体" panose="02010600030101010101" pitchFamily="2" charset="-122"/>
              </a:rPr>
              <a:t>是</a:t>
            </a:r>
            <a:r>
              <a:rPr lang="en-US" altLang="zh-CN" sz="2800" dirty="0">
                <a:ea typeface="宋体" panose="02010600030101010101" pitchFamily="2" charset="-122"/>
              </a:rPr>
              <a:t>C++</a:t>
            </a:r>
            <a:r>
              <a:rPr lang="zh-CN" altLang="en-US" sz="2800" dirty="0">
                <a:ea typeface="宋体" panose="02010600030101010101" pitchFamily="2" charset="-122"/>
              </a:rPr>
              <a:t>中支持层次分类的一种机制，允许程序员在保持原有类特性的基础上，进行更具体的说明。</a:t>
            </a:r>
          </a:p>
          <a:p>
            <a:pPr marL="0" indent="514350">
              <a:lnSpc>
                <a:spcPct val="150000"/>
              </a:lnSpc>
              <a:buFont typeface="Wingdings" panose="05000000000000000000" pitchFamily="2" charset="2"/>
              <a:buNone/>
            </a:pPr>
            <a:r>
              <a:rPr lang="zh-CN" altLang="en-US" sz="2800" dirty="0">
                <a:ea typeface="宋体" panose="02010600030101010101" pitchFamily="2" charset="-122"/>
              </a:rPr>
              <a:t>实现：声明派生类</a:t>
            </a:r>
          </a:p>
        </p:txBody>
      </p:sp>
    </p:spTree>
    <p:extLst>
      <p:ext uri="{BB962C8B-B14F-4D97-AF65-F5344CB8AC3E}">
        <p14:creationId xmlns:p14="http://schemas.microsoft.com/office/powerpoint/2010/main" val="388205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12</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72354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多态性</a:t>
            </a:r>
          </a:p>
        </p:txBody>
      </p:sp>
      <p:sp>
        <p:nvSpPr>
          <p:cNvPr id="5" name="Rectangle 3">
            <a:extLst>
              <a:ext uri="{FF2B5EF4-FFF2-40B4-BE49-F238E27FC236}">
                <a16:creationId xmlns:a16="http://schemas.microsoft.com/office/drawing/2014/main" id="{92EA235C-691D-4E61-9369-7092C0CC3FB3}"/>
              </a:ext>
            </a:extLst>
          </p:cNvPr>
          <p:cNvSpPr txBox="1">
            <a:spLocks noChangeArrowheads="1"/>
          </p:cNvSpPr>
          <p:nvPr/>
        </p:nvSpPr>
        <p:spPr>
          <a:xfrm>
            <a:off x="640672" y="1544715"/>
            <a:ext cx="8077200" cy="41910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60000"/>
              </a:lnSpc>
            </a:pPr>
            <a:r>
              <a:rPr lang="zh-CN" altLang="zh-CN" sz="2800" dirty="0">
                <a:ea typeface="宋体" panose="02010600030101010101" pitchFamily="2" charset="-122"/>
              </a:rPr>
              <a:t>多态：同一名称，不同的功能实现方式。</a:t>
            </a:r>
          </a:p>
          <a:p>
            <a:pPr>
              <a:lnSpc>
                <a:spcPct val="160000"/>
              </a:lnSpc>
            </a:pPr>
            <a:r>
              <a:rPr lang="zh-CN" altLang="zh-CN" sz="2800" dirty="0">
                <a:ea typeface="宋体" panose="02010600030101010101" pitchFamily="2" charset="-122"/>
              </a:rPr>
              <a:t>目的：达到行为标识统一，减少程序中标识符的个数。</a:t>
            </a:r>
          </a:p>
          <a:p>
            <a:pPr>
              <a:lnSpc>
                <a:spcPct val="160000"/>
              </a:lnSpc>
            </a:pPr>
            <a:r>
              <a:rPr lang="zh-CN" altLang="zh-CN" sz="2800" dirty="0">
                <a:ea typeface="宋体" panose="02010600030101010101" pitchFamily="2" charset="-122"/>
              </a:rPr>
              <a:t>实现：重载函数和虚函数</a:t>
            </a:r>
            <a:endParaRPr lang="zh-CN" altLang="zh-CN" sz="2800" i="1" dirty="0">
              <a:solidFill>
                <a:srgbClr val="00FFFF"/>
              </a:solidFill>
              <a:ea typeface="宋体" panose="02010600030101010101" pitchFamily="2" charset="-122"/>
            </a:endParaRPr>
          </a:p>
        </p:txBody>
      </p:sp>
    </p:spTree>
    <p:extLst>
      <p:ext uri="{BB962C8B-B14F-4D97-AF65-F5344CB8AC3E}">
        <p14:creationId xmlns:p14="http://schemas.microsoft.com/office/powerpoint/2010/main" val="41305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13</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5197257" cy="954107"/>
          </a:xfrm>
          <a:prstGeom prst="rect">
            <a:avLst/>
          </a:prstGeom>
        </p:spPr>
        <p:txBody>
          <a:bodyPr wrap="none">
            <a:spAutoFit/>
          </a:bodyPr>
          <a:lstStyle/>
          <a:p>
            <a:pPr marL="457200" indent="-457200">
              <a:buFont typeface="Wingdings" panose="05000000000000000000" pitchFamily="2" charset="2"/>
              <a:buChar char="Ø"/>
            </a:pPr>
            <a:r>
              <a:rPr lang="en-US" altLang="zh-CN" sz="2800" dirty="0">
                <a:solidFill>
                  <a:srgbClr val="CC3300"/>
                </a:solidFill>
                <a:latin typeface="Times New Roman" panose="02020603050405020304" pitchFamily="18" charset="0"/>
                <a:cs typeface="Times New Roman" panose="02020603050405020304" pitchFamily="18" charset="0"/>
              </a:rPr>
              <a:t>OOP</a:t>
            </a:r>
            <a:r>
              <a:rPr lang="zh-CN" altLang="en-US" sz="2800" dirty="0">
                <a:solidFill>
                  <a:srgbClr val="CC3300"/>
                </a:solidFill>
                <a:latin typeface="Times New Roman" panose="02020603050405020304" pitchFamily="18" charset="0"/>
                <a:cs typeface="Times New Roman" panose="02020603050405020304" pitchFamily="18" charset="0"/>
              </a:rPr>
              <a:t>的四个基本特征</a:t>
            </a:r>
            <a:r>
              <a:rPr lang="en-US" altLang="zh-CN" sz="2800" dirty="0">
                <a:solidFill>
                  <a:srgbClr val="CC3300"/>
                </a:solidFill>
                <a:latin typeface="Times New Roman" panose="02020603050405020304" pitchFamily="18" charset="0"/>
                <a:cs typeface="Times New Roman" panose="02020603050405020304" pitchFamily="18" charset="0"/>
              </a:rPr>
              <a:t>(</a:t>
            </a:r>
            <a:r>
              <a:rPr lang="zh-CN" altLang="en-US" sz="2800" dirty="0">
                <a:solidFill>
                  <a:srgbClr val="CC3300"/>
                </a:solidFill>
                <a:latin typeface="Times New Roman" panose="02020603050405020304" pitchFamily="18" charset="0"/>
                <a:cs typeface="Times New Roman" panose="02020603050405020304" pitchFamily="18" charset="0"/>
              </a:rPr>
              <a:t>小结</a:t>
            </a:r>
            <a:r>
              <a:rPr lang="en-US" altLang="zh-CN" sz="2800" dirty="0">
                <a:solidFill>
                  <a:srgbClr val="CC3300"/>
                </a:solidFill>
                <a:latin typeface="Times New Roman" panose="02020603050405020304" pitchFamily="18" charset="0"/>
                <a:cs typeface="Times New Roman" panose="02020603050405020304" pitchFamily="18" charset="0"/>
              </a:rPr>
              <a:t>)</a:t>
            </a:r>
            <a:r>
              <a:rPr lang="zh-CN" altLang="en-US" sz="2800" dirty="0">
                <a:solidFill>
                  <a:srgbClr val="CC3300"/>
                </a:solidFill>
                <a:latin typeface="Times New Roman" panose="02020603050405020304" pitchFamily="18" charset="0"/>
                <a:cs typeface="Times New Roman" panose="02020603050405020304" pitchFamily="18" charset="0"/>
              </a:rPr>
              <a:t>：</a:t>
            </a:r>
            <a:endParaRPr lang="en-US" altLang="zh-CN" sz="2800" dirty="0">
              <a:solidFill>
                <a:srgbClr val="CC33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zh-CN" altLang="en-US" sz="2800" dirty="0">
              <a:solidFill>
                <a:srgbClr val="CC3300"/>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A4D3C5E-3FB0-4771-B0CD-65D9B4DBB093}"/>
              </a:ext>
            </a:extLst>
          </p:cNvPr>
          <p:cNvSpPr txBox="1">
            <a:spLocks noChangeArrowheads="1"/>
          </p:cNvSpPr>
          <p:nvPr/>
        </p:nvSpPr>
        <p:spPr>
          <a:xfrm>
            <a:off x="971550" y="692150"/>
            <a:ext cx="7715250" cy="5434013"/>
          </a:xfrm>
          <a:prstGeom prst="rect">
            <a:avLst/>
          </a:prstGeom>
        </p:spPr>
        <p:txBody>
          <a:bodyPr/>
          <a:lstStyle>
            <a:lvl1pPr marL="342900" indent="-342900" algn="l" rtl="0" eaLnBrk="0" fontAlgn="base" hangingPunct="0">
              <a:spcBef>
                <a:spcPct val="20000"/>
              </a:spcBef>
              <a:spcAft>
                <a:spcPct val="0"/>
              </a:spcAft>
              <a:buClr>
                <a:schemeClr val="accent2"/>
              </a:buClr>
              <a:buSzPct val="80000"/>
              <a:buFont typeface="Wingdings" pitchFamily="2" charset="2"/>
              <a:buChar char="l"/>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5pPr>
            <a:lvl6pPr marL="2228850" indent="-228600"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6pPr>
            <a:lvl7pPr marL="2686050" indent="-228600"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7pPr>
            <a:lvl8pPr marL="3143250" indent="-228600"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8pPr>
            <a:lvl9pPr marL="3600450" indent="-228600" algn="l" rtl="0" eaLnBrk="0" fontAlgn="base" hangingPunct="0">
              <a:spcBef>
                <a:spcPct val="20000"/>
              </a:spcBef>
              <a:spcAft>
                <a:spcPct val="0"/>
              </a:spcAft>
              <a:buClr>
                <a:schemeClr val="accent2"/>
              </a:buClr>
              <a:buSzPct val="70000"/>
              <a:buFont typeface="Wingdings" pitchFamily="2" charset="2"/>
              <a:buChar char="l"/>
              <a:defRPr sz="2000">
                <a:solidFill>
                  <a:schemeClr val="tx1"/>
                </a:solidFill>
                <a:latin typeface="+mn-lt"/>
                <a:ea typeface="+mn-ea"/>
              </a:defRPr>
            </a:lvl9pPr>
          </a:lstStyle>
          <a:p>
            <a:pPr marL="0" indent="0" eaLnBrk="1" hangingPunct="1">
              <a:buFont typeface="Wingdings" pitchFamily="2" charset="2"/>
              <a:buNone/>
              <a:defRPr/>
            </a:pPr>
            <a:r>
              <a:rPr lang="en-US" altLang="zh-CN" kern="0" dirty="0"/>
              <a:t> </a:t>
            </a:r>
            <a:endParaRPr lang="zh-CN" altLang="en-US" kern="0" dirty="0"/>
          </a:p>
          <a:p>
            <a:pPr lvl="1" eaLnBrk="1" hangingPunct="1">
              <a:lnSpc>
                <a:spcPct val="210000"/>
              </a:lnSpc>
              <a:defRPr/>
            </a:pPr>
            <a:r>
              <a:rPr lang="zh-CN" altLang="en-US" kern="0" dirty="0">
                <a:solidFill>
                  <a:srgbClr val="26A9E0"/>
                </a:solidFill>
                <a:ea typeface="楷体_GB2312" pitchFamily="1" charset="-122"/>
              </a:rPr>
              <a:t>抽象</a:t>
            </a:r>
          </a:p>
          <a:p>
            <a:pPr lvl="1" eaLnBrk="1" hangingPunct="1">
              <a:lnSpc>
                <a:spcPct val="210000"/>
              </a:lnSpc>
              <a:defRPr/>
            </a:pPr>
            <a:r>
              <a:rPr lang="zh-CN" altLang="en-US" kern="0" dirty="0">
                <a:solidFill>
                  <a:schemeClr val="tx1"/>
                </a:solidFill>
                <a:ea typeface="楷体_GB2312" pitchFamily="1" charset="-122"/>
              </a:rPr>
              <a:t>封装</a:t>
            </a:r>
          </a:p>
          <a:p>
            <a:pPr lvl="1" eaLnBrk="1" hangingPunct="1">
              <a:lnSpc>
                <a:spcPct val="210000"/>
              </a:lnSpc>
              <a:defRPr/>
            </a:pPr>
            <a:r>
              <a:rPr lang="zh-CN" altLang="en-US" kern="0" dirty="0">
                <a:solidFill>
                  <a:srgbClr val="26A9E0"/>
                </a:solidFill>
                <a:ea typeface="楷体_GB2312" pitchFamily="1" charset="-122"/>
              </a:rPr>
              <a:t>继承</a:t>
            </a:r>
          </a:p>
          <a:p>
            <a:pPr lvl="1" eaLnBrk="1" hangingPunct="1">
              <a:lnSpc>
                <a:spcPct val="210000"/>
              </a:lnSpc>
              <a:defRPr/>
            </a:pPr>
            <a:r>
              <a:rPr lang="zh-CN" altLang="en-US" kern="0" dirty="0">
                <a:solidFill>
                  <a:schemeClr val="tx1"/>
                </a:solidFill>
                <a:ea typeface="楷体_GB2312" pitchFamily="1" charset="-122"/>
              </a:rPr>
              <a:t>多态</a:t>
            </a:r>
          </a:p>
        </p:txBody>
      </p:sp>
      <p:sp>
        <p:nvSpPr>
          <p:cNvPr id="7" name="Rectangle 4">
            <a:extLst>
              <a:ext uri="{FF2B5EF4-FFF2-40B4-BE49-F238E27FC236}">
                <a16:creationId xmlns:a16="http://schemas.microsoft.com/office/drawing/2014/main" id="{8EA2BB02-E84C-47C8-86C6-76502A08E90B}"/>
              </a:ext>
            </a:extLst>
          </p:cNvPr>
          <p:cNvSpPr>
            <a:spLocks noChangeArrowheads="1"/>
          </p:cNvSpPr>
          <p:nvPr/>
        </p:nvSpPr>
        <p:spPr bwMode="auto">
          <a:xfrm>
            <a:off x="2664410" y="1475066"/>
            <a:ext cx="5543550" cy="8223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75000"/>
              <a:buFont typeface="Wingdings" panose="05000000000000000000" pitchFamily="2" charset="2"/>
              <a:buNone/>
            </a:pPr>
            <a:r>
              <a:rPr lang="zh-CN" altLang="en-US" sz="2400" b="0" dirty="0">
                <a:latin typeface="Times New Roman" panose="02020603050405020304" pitchFamily="18" charset="0"/>
                <a:ea typeface="黑体" panose="02010609060101010101" pitchFamily="49" charset="-122"/>
              </a:rPr>
              <a:t>对具体对象</a:t>
            </a:r>
            <a:r>
              <a:rPr lang="en-US" altLang="zh-CN" sz="2400" b="0" dirty="0">
                <a:latin typeface="Times New Roman" panose="02020603050405020304" pitchFamily="18" charset="0"/>
                <a:ea typeface="黑体" panose="02010609060101010101" pitchFamily="49" charset="-122"/>
              </a:rPr>
              <a:t>(</a:t>
            </a:r>
            <a:r>
              <a:rPr lang="zh-CN" altLang="en-US" sz="2400" b="0" dirty="0">
                <a:latin typeface="Times New Roman" panose="02020603050405020304" pitchFamily="18" charset="0"/>
                <a:ea typeface="黑体" panose="02010609060101010101" pitchFamily="49" charset="-122"/>
              </a:rPr>
              <a:t>问题</a:t>
            </a:r>
            <a:r>
              <a:rPr lang="en-US" altLang="zh-CN" sz="2400" b="0" dirty="0">
                <a:latin typeface="Times New Roman" panose="02020603050405020304" pitchFamily="18" charset="0"/>
                <a:ea typeface="黑体" panose="02010609060101010101" pitchFamily="49" charset="-122"/>
              </a:rPr>
              <a:t>)</a:t>
            </a:r>
            <a:r>
              <a:rPr lang="zh-CN" altLang="en-US" sz="2400" b="0" dirty="0">
                <a:latin typeface="Times New Roman" panose="02020603050405020304" pitchFamily="18" charset="0"/>
                <a:ea typeface="黑体" panose="02010609060101010101" pitchFamily="49" charset="-122"/>
              </a:rPr>
              <a:t>进行概括，抽出这一类对象的公共性质并加以描述的过程。</a:t>
            </a:r>
          </a:p>
        </p:txBody>
      </p:sp>
      <p:sp>
        <p:nvSpPr>
          <p:cNvPr id="8" name="Rectangle 5">
            <a:extLst>
              <a:ext uri="{FF2B5EF4-FFF2-40B4-BE49-F238E27FC236}">
                <a16:creationId xmlns:a16="http://schemas.microsoft.com/office/drawing/2014/main" id="{B600AAB7-D88A-4349-87A3-6441F5550D47}"/>
              </a:ext>
            </a:extLst>
          </p:cNvPr>
          <p:cNvSpPr>
            <a:spLocks noChangeArrowheads="1"/>
          </p:cNvSpPr>
          <p:nvPr/>
        </p:nvSpPr>
        <p:spPr bwMode="auto">
          <a:xfrm>
            <a:off x="2662823" y="2452966"/>
            <a:ext cx="5545137"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75000"/>
              <a:buFont typeface="Wingdings" panose="05000000000000000000" pitchFamily="2" charset="2"/>
              <a:buNone/>
            </a:pPr>
            <a:r>
              <a:rPr lang="zh-CN" altLang="en-US" sz="2400" b="0" dirty="0">
                <a:latin typeface="Times New Roman" panose="02020603050405020304" pitchFamily="18" charset="0"/>
                <a:ea typeface="黑体" panose="02010609060101010101" pitchFamily="49" charset="-122"/>
              </a:rPr>
              <a:t>将抽象出的数据及方法结合为一个整体的信息隐蔽技术。</a:t>
            </a:r>
          </a:p>
        </p:txBody>
      </p:sp>
      <p:sp>
        <p:nvSpPr>
          <p:cNvPr id="9" name="Rectangle 6">
            <a:extLst>
              <a:ext uri="{FF2B5EF4-FFF2-40B4-BE49-F238E27FC236}">
                <a16:creationId xmlns:a16="http://schemas.microsoft.com/office/drawing/2014/main" id="{8EAD7511-CEFD-4E69-A35D-EA6AB5FAFCD9}"/>
              </a:ext>
            </a:extLst>
          </p:cNvPr>
          <p:cNvSpPr>
            <a:spLocks noChangeArrowheads="1"/>
          </p:cNvSpPr>
          <p:nvPr/>
        </p:nvSpPr>
        <p:spPr bwMode="auto">
          <a:xfrm>
            <a:off x="2662823" y="3419753"/>
            <a:ext cx="5545137" cy="8223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75000"/>
              <a:buFont typeface="Wingdings" panose="05000000000000000000" pitchFamily="2" charset="2"/>
              <a:buNone/>
            </a:pPr>
            <a:r>
              <a:rPr lang="zh-CN" altLang="en-US" sz="2400" b="0" dirty="0">
                <a:latin typeface="Times New Roman" panose="02020603050405020304" pitchFamily="18" charset="0"/>
                <a:ea typeface="黑体" panose="02010609060101010101" pitchFamily="49" charset="-122"/>
              </a:rPr>
              <a:t>对具有层次关系的类的数据和操作进行共享的一种方式。</a:t>
            </a:r>
          </a:p>
        </p:txBody>
      </p:sp>
      <p:sp>
        <p:nvSpPr>
          <p:cNvPr id="10" name="Rectangle 7">
            <a:extLst>
              <a:ext uri="{FF2B5EF4-FFF2-40B4-BE49-F238E27FC236}">
                <a16:creationId xmlns:a16="http://schemas.microsoft.com/office/drawing/2014/main" id="{D6F6E96C-0AAF-4EE9-B66C-A069E8CC6EB8}"/>
              </a:ext>
            </a:extLst>
          </p:cNvPr>
          <p:cNvSpPr>
            <a:spLocks noChangeArrowheads="1"/>
          </p:cNvSpPr>
          <p:nvPr/>
        </p:nvSpPr>
        <p:spPr bwMode="auto">
          <a:xfrm>
            <a:off x="2662823" y="4397653"/>
            <a:ext cx="5545137"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75000"/>
              <a:buFont typeface="Wingdings" panose="05000000000000000000" pitchFamily="2" charset="2"/>
              <a:buNone/>
            </a:pPr>
            <a:r>
              <a:rPr lang="zh-CN" altLang="en-US" sz="2400" b="0" dirty="0">
                <a:latin typeface="Times New Roman" panose="02020603050405020304" pitchFamily="18" charset="0"/>
                <a:ea typeface="黑体" panose="02010609060101010101" pitchFamily="49" charset="-122"/>
              </a:rPr>
              <a:t>不同的对象接受同一消息时产生不同的行动的现象。</a:t>
            </a:r>
          </a:p>
        </p:txBody>
      </p:sp>
    </p:spTree>
    <p:extLst>
      <p:ext uri="{BB962C8B-B14F-4D97-AF65-F5344CB8AC3E}">
        <p14:creationId xmlns:p14="http://schemas.microsoft.com/office/powerpoint/2010/main" val="1324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14</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366353" cy="523220"/>
          </a:xfrm>
          <a:prstGeom prst="rect">
            <a:avLst/>
          </a:prstGeom>
        </p:spPr>
        <p:txBody>
          <a:bodyPr wrap="none">
            <a:spAutoFit/>
          </a:bodyPr>
          <a:lstStyle/>
          <a:p>
            <a:pPr marL="457200" indent="-457200">
              <a:buFont typeface="Wingdings" panose="05000000000000000000" pitchFamily="2" charset="2"/>
              <a:buChar char="Ø"/>
            </a:pPr>
            <a:r>
              <a:rPr lang="en-US" altLang="zh-CN" sz="2800" dirty="0">
                <a:solidFill>
                  <a:srgbClr val="CC3300"/>
                </a:solidFill>
                <a:latin typeface="Times New Roman" panose="02020603050405020304" pitchFamily="18" charset="0"/>
                <a:cs typeface="Times New Roman" panose="02020603050405020304" pitchFamily="18" charset="0"/>
              </a:rPr>
              <a:t>C++</a:t>
            </a:r>
            <a:r>
              <a:rPr lang="zh-CN" altLang="en-US" sz="2800" dirty="0">
                <a:solidFill>
                  <a:srgbClr val="CC3300"/>
                </a:solidFill>
                <a:latin typeface="Times New Roman" panose="02020603050405020304" pitchFamily="18" charset="0"/>
                <a:cs typeface="Times New Roman" panose="02020603050405020304" pitchFamily="18" charset="0"/>
              </a:rPr>
              <a:t>中的类</a:t>
            </a:r>
          </a:p>
        </p:txBody>
      </p:sp>
      <p:sp>
        <p:nvSpPr>
          <p:cNvPr id="5" name="Rectangle 3">
            <a:extLst>
              <a:ext uri="{FF2B5EF4-FFF2-40B4-BE49-F238E27FC236}">
                <a16:creationId xmlns:a16="http://schemas.microsoft.com/office/drawing/2014/main" id="{43BE2B7E-8EC9-42D4-9C4F-43ADE184DA59}"/>
              </a:ext>
            </a:extLst>
          </p:cNvPr>
          <p:cNvSpPr txBox="1">
            <a:spLocks noChangeArrowheads="1"/>
          </p:cNvSpPr>
          <p:nvPr/>
        </p:nvSpPr>
        <p:spPr>
          <a:xfrm>
            <a:off x="704295" y="1484051"/>
            <a:ext cx="7239000" cy="44196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dirty="0">
                <a:ea typeface="宋体" panose="02010600030101010101" pitchFamily="2" charset="-122"/>
              </a:rPr>
              <a:t>类是具有相同属性和行为的一组对象的集合，它为属于该类的全部对象提供了统一的抽象描述，其内部包括属性和行为两个主要部分。</a:t>
            </a:r>
          </a:p>
          <a:p>
            <a:r>
              <a:rPr lang="zh-CN" altLang="en-US" sz="2800" dirty="0">
                <a:ea typeface="宋体" panose="02010600030101010101" pitchFamily="2" charset="-122"/>
              </a:rPr>
              <a:t>利用类可以实现数据的封装、隐藏、继承与派生。</a:t>
            </a:r>
          </a:p>
          <a:p>
            <a:r>
              <a:rPr lang="zh-CN" altLang="en-US" sz="2800" dirty="0">
                <a:ea typeface="宋体" panose="02010600030101010101" pitchFamily="2" charset="-122"/>
              </a:rPr>
              <a:t>利用类易于编写大型复杂程序，其模块化程度比</a:t>
            </a:r>
            <a:r>
              <a:rPr lang="en-US" altLang="zh-CN" sz="2800" dirty="0">
                <a:ea typeface="宋体" panose="02010600030101010101" pitchFamily="2" charset="-122"/>
              </a:rPr>
              <a:t>C</a:t>
            </a:r>
            <a:r>
              <a:rPr lang="zh-CN" altLang="en-US" sz="2800" dirty="0">
                <a:ea typeface="宋体" panose="02010600030101010101" pitchFamily="2" charset="-122"/>
              </a:rPr>
              <a:t>中采用函数更高。</a:t>
            </a:r>
          </a:p>
        </p:txBody>
      </p:sp>
    </p:spTree>
    <p:extLst>
      <p:ext uri="{BB962C8B-B14F-4D97-AF65-F5344CB8AC3E}">
        <p14:creationId xmlns:p14="http://schemas.microsoft.com/office/powerpoint/2010/main" val="44020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15</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15983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类的声明形式：</a:t>
            </a:r>
          </a:p>
        </p:txBody>
      </p:sp>
      <p:sp>
        <p:nvSpPr>
          <p:cNvPr id="5" name="Rectangle 3">
            <a:extLst>
              <a:ext uri="{FF2B5EF4-FFF2-40B4-BE49-F238E27FC236}">
                <a16:creationId xmlns:a16="http://schemas.microsoft.com/office/drawing/2014/main" id="{D50F42AE-7A63-46A4-85BA-7F28CF9011D1}"/>
              </a:ext>
            </a:extLst>
          </p:cNvPr>
          <p:cNvSpPr txBox="1">
            <a:spLocks noChangeArrowheads="1"/>
          </p:cNvSpPr>
          <p:nvPr/>
        </p:nvSpPr>
        <p:spPr>
          <a:xfrm>
            <a:off x="738326" y="1278385"/>
            <a:ext cx="7391400" cy="47244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ct val="0"/>
              </a:spcBef>
              <a:buFont typeface="Wingdings" panose="05000000000000000000" pitchFamily="2" charset="2"/>
              <a:buNone/>
            </a:pPr>
            <a:r>
              <a:rPr lang="en-US" altLang="zh-CN" sz="2800" dirty="0">
                <a:ea typeface="宋体" panose="02010600030101010101" pitchFamily="2" charset="-122"/>
              </a:rPr>
              <a:t>  </a:t>
            </a:r>
            <a:r>
              <a:rPr lang="zh-CN" altLang="en-US" sz="2800" dirty="0">
                <a:ea typeface="宋体" panose="02010600030101010101" pitchFamily="2" charset="-122"/>
              </a:rPr>
              <a:t>类是一种用户自定义类型，声明形式：</a:t>
            </a:r>
          </a:p>
          <a:p>
            <a:pPr marL="400050" lvl="1">
              <a:buFontTx/>
              <a:buNone/>
            </a:pPr>
            <a:r>
              <a:rPr lang="en-US" altLang="zh-CN" sz="2800" dirty="0">
                <a:solidFill>
                  <a:srgbClr val="26A9E0"/>
                </a:solidFill>
                <a:ea typeface="宋体" panose="02010600030101010101" pitchFamily="2" charset="-122"/>
              </a:rPr>
              <a:t>class</a:t>
            </a:r>
            <a:r>
              <a:rPr lang="en-US" altLang="zh-CN" sz="2800" dirty="0">
                <a:ea typeface="宋体" panose="02010600030101010101" pitchFamily="2" charset="-122"/>
              </a:rPr>
              <a:t> </a:t>
            </a:r>
            <a:r>
              <a:rPr lang="zh-CN" altLang="en-US" sz="2800" dirty="0">
                <a:solidFill>
                  <a:srgbClr val="26A9E0"/>
                </a:solidFill>
                <a:ea typeface="宋体" panose="02010600030101010101" pitchFamily="2" charset="-122"/>
              </a:rPr>
              <a:t>类名称</a:t>
            </a:r>
          </a:p>
          <a:p>
            <a:pPr marL="400050" lvl="1">
              <a:spcBef>
                <a:spcPct val="0"/>
              </a:spcBef>
              <a:buFontTx/>
              <a:buNone/>
            </a:pPr>
            <a:r>
              <a:rPr lang="en-US" altLang="zh-CN" sz="2800" dirty="0">
                <a:ea typeface="宋体" panose="02010600030101010101" pitchFamily="2" charset="-122"/>
              </a:rPr>
              <a:t>{</a:t>
            </a:r>
          </a:p>
          <a:p>
            <a:pPr marL="400050" lvl="1">
              <a:spcBef>
                <a:spcPct val="0"/>
              </a:spcBef>
              <a:buFontTx/>
              <a:buNone/>
            </a:pPr>
            <a:r>
              <a:rPr lang="en-US" altLang="zh-CN" sz="2800" dirty="0">
                <a:ea typeface="宋体" panose="02010600030101010101" pitchFamily="2" charset="-122"/>
              </a:rPr>
              <a:t>       </a:t>
            </a:r>
            <a:r>
              <a:rPr lang="en-US" altLang="zh-CN" sz="2800" dirty="0">
                <a:solidFill>
                  <a:srgbClr val="26A9E0"/>
                </a:solidFill>
                <a:ea typeface="宋体" panose="02010600030101010101" pitchFamily="2" charset="-122"/>
              </a:rPr>
              <a:t>public:</a:t>
            </a:r>
          </a:p>
          <a:p>
            <a:pPr marL="400050" lvl="1">
              <a:spcBef>
                <a:spcPct val="0"/>
              </a:spcBef>
              <a:buFontTx/>
              <a:buNone/>
            </a:pPr>
            <a:r>
              <a:rPr lang="en-US" altLang="zh-CN" sz="2800" dirty="0">
                <a:ea typeface="宋体" panose="02010600030101010101" pitchFamily="2" charset="-122"/>
              </a:rPr>
              <a:t>                 </a:t>
            </a:r>
            <a:r>
              <a:rPr lang="zh-CN" altLang="en-US" sz="2800" dirty="0">
                <a:ea typeface="宋体" panose="02010600030101010101" pitchFamily="2" charset="-122"/>
              </a:rPr>
              <a:t>公有成员（外部接口）</a:t>
            </a:r>
          </a:p>
          <a:p>
            <a:pPr marL="400050" lvl="1">
              <a:spcBef>
                <a:spcPct val="0"/>
              </a:spcBef>
              <a:buFontTx/>
              <a:buNone/>
            </a:pPr>
            <a:r>
              <a:rPr lang="zh-CN" altLang="en-US" sz="2800" dirty="0">
                <a:ea typeface="宋体" panose="02010600030101010101" pitchFamily="2" charset="-122"/>
              </a:rPr>
              <a:t>       </a:t>
            </a:r>
            <a:r>
              <a:rPr lang="en-US" altLang="zh-CN" sz="2800" dirty="0">
                <a:solidFill>
                  <a:srgbClr val="26A9E0"/>
                </a:solidFill>
                <a:ea typeface="宋体" panose="02010600030101010101" pitchFamily="2" charset="-122"/>
              </a:rPr>
              <a:t>private:</a:t>
            </a:r>
          </a:p>
          <a:p>
            <a:pPr marL="400050" lvl="1">
              <a:spcBef>
                <a:spcPct val="0"/>
              </a:spcBef>
              <a:buFontTx/>
              <a:buNone/>
            </a:pPr>
            <a:r>
              <a:rPr lang="en-US" altLang="zh-CN" sz="2800" dirty="0">
                <a:ea typeface="宋体" panose="02010600030101010101" pitchFamily="2" charset="-122"/>
              </a:rPr>
              <a:t>                 </a:t>
            </a:r>
            <a:r>
              <a:rPr lang="zh-CN" altLang="en-US" sz="2800" dirty="0">
                <a:ea typeface="宋体" panose="02010600030101010101" pitchFamily="2" charset="-122"/>
              </a:rPr>
              <a:t>私有成员</a:t>
            </a:r>
            <a:r>
              <a:rPr lang="en-US" altLang="zh-CN" sz="2800" dirty="0">
                <a:ea typeface="宋体" panose="02010600030101010101" pitchFamily="2" charset="-122"/>
              </a:rPr>
              <a:t>(</a:t>
            </a:r>
            <a:r>
              <a:rPr lang="zh-CN" altLang="en-US" sz="2800" dirty="0">
                <a:ea typeface="宋体" panose="02010600030101010101" pitchFamily="2" charset="-122"/>
              </a:rPr>
              <a:t>只能在类中</a:t>
            </a:r>
            <a:r>
              <a:rPr lang="en-US" altLang="zh-CN" sz="2800" dirty="0">
                <a:ea typeface="宋体" panose="02010600030101010101" pitchFamily="2" charset="-122"/>
              </a:rPr>
              <a:t>{ }</a:t>
            </a:r>
            <a:r>
              <a:rPr lang="zh-CN" altLang="en-US" sz="2800" dirty="0">
                <a:ea typeface="宋体" panose="02010600030101010101" pitchFamily="2" charset="-122"/>
              </a:rPr>
              <a:t>被访问</a:t>
            </a:r>
            <a:r>
              <a:rPr lang="en-US" altLang="zh-CN" sz="2800" dirty="0">
                <a:ea typeface="宋体" panose="02010600030101010101" pitchFamily="2" charset="-122"/>
              </a:rPr>
              <a:t>)</a:t>
            </a:r>
          </a:p>
          <a:p>
            <a:pPr marL="400050" lvl="1">
              <a:spcBef>
                <a:spcPct val="0"/>
              </a:spcBef>
              <a:buFontTx/>
              <a:buNone/>
            </a:pPr>
            <a:r>
              <a:rPr lang="zh-CN" altLang="en-US" sz="2800" dirty="0">
                <a:ea typeface="宋体" panose="02010600030101010101" pitchFamily="2" charset="-122"/>
              </a:rPr>
              <a:t>       </a:t>
            </a:r>
            <a:r>
              <a:rPr lang="en-US" altLang="zh-CN" sz="2800" dirty="0">
                <a:solidFill>
                  <a:srgbClr val="26A9E0"/>
                </a:solidFill>
                <a:ea typeface="宋体" panose="02010600030101010101" pitchFamily="2" charset="-122"/>
              </a:rPr>
              <a:t>protected:</a:t>
            </a:r>
          </a:p>
          <a:p>
            <a:pPr marL="400050" lvl="1">
              <a:spcBef>
                <a:spcPct val="0"/>
              </a:spcBef>
              <a:buFontTx/>
              <a:buNone/>
            </a:pPr>
            <a:r>
              <a:rPr lang="en-US" altLang="zh-CN" sz="2800" dirty="0">
                <a:ea typeface="宋体" panose="02010600030101010101" pitchFamily="2" charset="-122"/>
              </a:rPr>
              <a:t>                 </a:t>
            </a:r>
            <a:r>
              <a:rPr lang="zh-CN" altLang="en-US" sz="2800" dirty="0">
                <a:ea typeface="宋体" panose="02010600030101010101" pitchFamily="2" charset="-122"/>
              </a:rPr>
              <a:t>保护型成员</a:t>
            </a:r>
          </a:p>
          <a:p>
            <a:pPr marL="400050" lvl="1">
              <a:spcBef>
                <a:spcPct val="0"/>
              </a:spcBef>
              <a:buFontTx/>
              <a:buNone/>
            </a:pPr>
            <a:r>
              <a:rPr lang="en-US" altLang="zh-CN" sz="2800" dirty="0">
                <a:ea typeface="宋体" panose="02010600030101010101" pitchFamily="2" charset="-122"/>
              </a:rPr>
              <a:t>}</a:t>
            </a:r>
          </a:p>
        </p:txBody>
      </p:sp>
    </p:spTree>
    <p:extLst>
      <p:ext uri="{BB962C8B-B14F-4D97-AF65-F5344CB8AC3E}">
        <p14:creationId xmlns:p14="http://schemas.microsoft.com/office/powerpoint/2010/main" val="275413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16</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72354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类成员</a:t>
            </a:r>
          </a:p>
        </p:txBody>
      </p:sp>
      <p:sp>
        <p:nvSpPr>
          <p:cNvPr id="8" name="Rectangle 3075">
            <a:extLst>
              <a:ext uri="{FF2B5EF4-FFF2-40B4-BE49-F238E27FC236}">
                <a16:creationId xmlns:a16="http://schemas.microsoft.com/office/drawing/2014/main" id="{8554B851-01D8-41BC-A578-A836BD048F81}"/>
              </a:ext>
            </a:extLst>
          </p:cNvPr>
          <p:cNvSpPr txBox="1">
            <a:spLocks noChangeArrowheads="1"/>
          </p:cNvSpPr>
          <p:nvPr/>
        </p:nvSpPr>
        <p:spPr>
          <a:xfrm>
            <a:off x="1295400" y="1752600"/>
            <a:ext cx="7239000" cy="4495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lvl="1">
              <a:buFontTx/>
              <a:buNone/>
            </a:pPr>
            <a:r>
              <a:rPr lang="en-US" altLang="zh-CN" sz="2800" dirty="0"/>
              <a:t>class  Clock</a:t>
            </a:r>
          </a:p>
          <a:p>
            <a:pPr marL="514350" lvl="1">
              <a:buFontTx/>
              <a:buNone/>
            </a:pPr>
            <a:r>
              <a:rPr lang="en-US" altLang="zh-CN" sz="2800" dirty="0"/>
              <a:t>{</a:t>
            </a:r>
          </a:p>
          <a:p>
            <a:pPr marL="514350" lvl="1">
              <a:buFontTx/>
              <a:buNone/>
            </a:pPr>
            <a:r>
              <a:rPr lang="en-US" altLang="zh-CN" sz="2800" dirty="0"/>
              <a:t>  public: </a:t>
            </a:r>
            <a:br>
              <a:rPr lang="en-US" altLang="zh-CN" sz="2800" dirty="0"/>
            </a:br>
            <a:r>
              <a:rPr lang="en-US" altLang="zh-CN" sz="2800" dirty="0"/>
              <a:t>   void </a:t>
            </a:r>
            <a:r>
              <a:rPr lang="zh-CN" altLang="en-US" sz="2800" dirty="0">
                <a:solidFill>
                  <a:srgbClr val="2A9CA2"/>
                </a:solidFill>
              </a:rPr>
              <a:t>s</a:t>
            </a:r>
            <a:r>
              <a:rPr lang="en-US" altLang="zh-CN" sz="2800" dirty="0" err="1">
                <a:solidFill>
                  <a:srgbClr val="2A9CA2"/>
                </a:solidFill>
              </a:rPr>
              <a:t>etTime</a:t>
            </a:r>
            <a:r>
              <a:rPr lang="en-US" altLang="zh-CN" sz="2800" dirty="0"/>
              <a:t>(int </a:t>
            </a:r>
            <a:r>
              <a:rPr lang="en-US" altLang="zh-CN" sz="2800" dirty="0" err="1"/>
              <a:t>NewH</a:t>
            </a:r>
            <a:r>
              <a:rPr lang="en-US" altLang="zh-CN" sz="2800" dirty="0"/>
              <a:t>, int </a:t>
            </a:r>
            <a:r>
              <a:rPr lang="en-US" altLang="zh-CN" sz="2800" dirty="0" err="1"/>
              <a:t>NewM</a:t>
            </a:r>
            <a:r>
              <a:rPr lang="en-US" altLang="zh-CN" sz="2800" dirty="0"/>
              <a:t>,</a:t>
            </a:r>
            <a:br>
              <a:rPr lang="en-US" altLang="zh-CN" sz="2800" dirty="0"/>
            </a:br>
            <a:r>
              <a:rPr lang="en-US" altLang="zh-CN" sz="2800" dirty="0"/>
              <a:t>                                              int </a:t>
            </a:r>
            <a:r>
              <a:rPr lang="en-US" altLang="zh-CN" sz="2800" dirty="0" err="1"/>
              <a:t>NewS</a:t>
            </a:r>
            <a:r>
              <a:rPr lang="en-US" altLang="zh-CN" sz="2800" dirty="0"/>
              <a:t>);</a:t>
            </a:r>
            <a:br>
              <a:rPr lang="en-US" altLang="zh-CN" sz="2800" dirty="0"/>
            </a:br>
            <a:r>
              <a:rPr lang="en-US" altLang="zh-CN" sz="2800" dirty="0"/>
              <a:t>   void </a:t>
            </a:r>
            <a:r>
              <a:rPr lang="zh-CN" altLang="en-US" sz="2800" dirty="0">
                <a:solidFill>
                  <a:srgbClr val="2A9CA2"/>
                </a:solidFill>
              </a:rPr>
              <a:t>s</a:t>
            </a:r>
            <a:r>
              <a:rPr lang="en-US" altLang="zh-CN" sz="2800" dirty="0" err="1">
                <a:solidFill>
                  <a:srgbClr val="2A9CA2"/>
                </a:solidFill>
              </a:rPr>
              <a:t>howTime</a:t>
            </a:r>
            <a:r>
              <a:rPr lang="zh-CN" altLang="en-US" sz="2800" dirty="0"/>
              <a:t>（ ）</a:t>
            </a:r>
            <a:r>
              <a:rPr lang="en-US" altLang="zh-CN" sz="2800" dirty="0"/>
              <a:t>;</a:t>
            </a:r>
          </a:p>
          <a:p>
            <a:pPr marL="514350" lvl="1">
              <a:buFontTx/>
              <a:buNone/>
            </a:pPr>
            <a:r>
              <a:rPr lang="en-US" altLang="zh-CN" sz="2800" dirty="0"/>
              <a:t>  private: </a:t>
            </a:r>
          </a:p>
          <a:p>
            <a:pPr marL="514350" lvl="1">
              <a:buFontTx/>
              <a:buNone/>
            </a:pPr>
            <a:r>
              <a:rPr lang="en-US" altLang="zh-CN" sz="2800" dirty="0"/>
              <a:t>      int </a:t>
            </a:r>
            <a:r>
              <a:rPr lang="zh-CN" altLang="en-US" sz="2800" dirty="0"/>
              <a:t> </a:t>
            </a:r>
            <a:r>
              <a:rPr lang="en-US" altLang="zh-CN" sz="2800" dirty="0">
                <a:solidFill>
                  <a:srgbClr val="2A9CA2"/>
                </a:solidFill>
              </a:rPr>
              <a:t>Hour</a:t>
            </a:r>
            <a:r>
              <a:rPr lang="en-US" altLang="zh-CN" sz="2800" dirty="0"/>
              <a:t>, </a:t>
            </a:r>
            <a:r>
              <a:rPr lang="en-US" altLang="zh-CN" sz="2800" dirty="0">
                <a:solidFill>
                  <a:srgbClr val="2A9CA2"/>
                </a:solidFill>
              </a:rPr>
              <a:t>Minute</a:t>
            </a:r>
            <a:r>
              <a:rPr lang="en-US" altLang="zh-CN" sz="2800" dirty="0"/>
              <a:t>, </a:t>
            </a:r>
            <a:r>
              <a:rPr lang="en-US" altLang="zh-CN" sz="2800" dirty="0">
                <a:solidFill>
                  <a:srgbClr val="2A9CA2"/>
                </a:solidFill>
              </a:rPr>
              <a:t>Second</a:t>
            </a:r>
            <a:r>
              <a:rPr lang="en-US" altLang="zh-CN" sz="2800" dirty="0"/>
              <a:t>;</a:t>
            </a:r>
          </a:p>
          <a:p>
            <a:pPr marL="514350" lvl="1">
              <a:buFontTx/>
              <a:buNone/>
            </a:pPr>
            <a:r>
              <a:rPr lang="en-US" altLang="zh-CN" sz="2800" dirty="0"/>
              <a:t>};</a:t>
            </a:r>
          </a:p>
        </p:txBody>
      </p:sp>
      <p:sp>
        <p:nvSpPr>
          <p:cNvPr id="10" name="AutoShape 3077">
            <a:extLst>
              <a:ext uri="{FF2B5EF4-FFF2-40B4-BE49-F238E27FC236}">
                <a16:creationId xmlns:a16="http://schemas.microsoft.com/office/drawing/2014/main" id="{CCFEB877-6748-4729-8565-10DE0FA2F59E}"/>
              </a:ext>
            </a:extLst>
          </p:cNvPr>
          <p:cNvSpPr>
            <a:spLocks/>
          </p:cNvSpPr>
          <p:nvPr/>
        </p:nvSpPr>
        <p:spPr bwMode="auto">
          <a:xfrm rot="5400000">
            <a:off x="3943350" y="3848100"/>
            <a:ext cx="457200" cy="3886200"/>
          </a:xfrm>
          <a:prstGeom prst="rightBrace">
            <a:avLst>
              <a:gd name="adj1" fmla="val 70833"/>
              <a:gd name="adj2" fmla="val 50000"/>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b="0">
              <a:solidFill>
                <a:srgbClr val="00FFFF"/>
              </a:solidFill>
              <a:latin typeface="Times New Roman" panose="02020603050405020304" pitchFamily="18" charset="0"/>
            </a:endParaRPr>
          </a:p>
        </p:txBody>
      </p:sp>
      <p:sp>
        <p:nvSpPr>
          <p:cNvPr id="11" name="Text Box 3078">
            <a:extLst>
              <a:ext uri="{FF2B5EF4-FFF2-40B4-BE49-F238E27FC236}">
                <a16:creationId xmlns:a16="http://schemas.microsoft.com/office/drawing/2014/main" id="{C0B95D3D-A489-430C-86BD-73DE66F46987}"/>
              </a:ext>
            </a:extLst>
          </p:cNvPr>
          <p:cNvSpPr txBox="1">
            <a:spLocks noChangeArrowheads="1"/>
          </p:cNvSpPr>
          <p:nvPr/>
        </p:nvSpPr>
        <p:spPr bwMode="auto">
          <a:xfrm>
            <a:off x="3352800" y="6019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0" dirty="0">
                <a:solidFill>
                  <a:srgbClr val="FF0000"/>
                </a:solidFill>
                <a:latin typeface="Times New Roman" panose="02020603050405020304" pitchFamily="18" charset="0"/>
              </a:rPr>
              <a:t>成员变量</a:t>
            </a:r>
            <a:endParaRPr lang="zh-CN" altLang="en-US" sz="2400" b="0" u="sng" dirty="0">
              <a:solidFill>
                <a:srgbClr val="FF0000"/>
              </a:solidFill>
              <a:latin typeface="Times New Roman" panose="02020603050405020304" pitchFamily="18" charset="0"/>
            </a:endParaRPr>
          </a:p>
        </p:txBody>
      </p:sp>
      <p:sp>
        <p:nvSpPr>
          <p:cNvPr id="12" name="Line 3079">
            <a:extLst>
              <a:ext uri="{FF2B5EF4-FFF2-40B4-BE49-F238E27FC236}">
                <a16:creationId xmlns:a16="http://schemas.microsoft.com/office/drawing/2014/main" id="{18143CCC-7A05-427D-BDA1-160FE3C3139D}"/>
              </a:ext>
            </a:extLst>
          </p:cNvPr>
          <p:cNvSpPr>
            <a:spLocks noChangeShapeType="1"/>
          </p:cNvSpPr>
          <p:nvPr/>
        </p:nvSpPr>
        <p:spPr bwMode="auto">
          <a:xfrm flipV="1">
            <a:off x="3886200" y="2590800"/>
            <a:ext cx="1295400" cy="15240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3080">
            <a:extLst>
              <a:ext uri="{FF2B5EF4-FFF2-40B4-BE49-F238E27FC236}">
                <a16:creationId xmlns:a16="http://schemas.microsoft.com/office/drawing/2014/main" id="{13D8E516-11A8-46D5-A6E9-5B65823DD014}"/>
              </a:ext>
            </a:extLst>
          </p:cNvPr>
          <p:cNvSpPr>
            <a:spLocks noChangeShapeType="1"/>
          </p:cNvSpPr>
          <p:nvPr/>
        </p:nvSpPr>
        <p:spPr bwMode="auto">
          <a:xfrm flipV="1">
            <a:off x="3733800" y="2590800"/>
            <a:ext cx="1447800" cy="6858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3081">
            <a:extLst>
              <a:ext uri="{FF2B5EF4-FFF2-40B4-BE49-F238E27FC236}">
                <a16:creationId xmlns:a16="http://schemas.microsoft.com/office/drawing/2014/main" id="{6D8FA05F-25FD-42B2-8ECE-494B6344EA55}"/>
              </a:ext>
            </a:extLst>
          </p:cNvPr>
          <p:cNvSpPr txBox="1">
            <a:spLocks noChangeArrowheads="1"/>
          </p:cNvSpPr>
          <p:nvPr/>
        </p:nvSpPr>
        <p:spPr bwMode="auto">
          <a:xfrm>
            <a:off x="5181600" y="2209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成员函数</a:t>
            </a:r>
            <a:endParaRPr lang="zh-CN" altLang="en-US" sz="2400" b="0" u="sng"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422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17</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72354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类成员</a:t>
            </a:r>
          </a:p>
        </p:txBody>
      </p:sp>
      <p:sp>
        <p:nvSpPr>
          <p:cNvPr id="15" name="Rectangle 2">
            <a:extLst>
              <a:ext uri="{FF2B5EF4-FFF2-40B4-BE49-F238E27FC236}">
                <a16:creationId xmlns:a16="http://schemas.microsoft.com/office/drawing/2014/main" id="{6B8E8CAC-B54D-4798-836F-C18A58DB48AB}"/>
              </a:ext>
            </a:extLst>
          </p:cNvPr>
          <p:cNvSpPr txBox="1">
            <a:spLocks noChangeArrowheads="1"/>
          </p:cNvSpPr>
          <p:nvPr/>
        </p:nvSpPr>
        <p:spPr>
          <a:xfrm>
            <a:off x="235257" y="1231037"/>
            <a:ext cx="8553635" cy="5152008"/>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None/>
            </a:pPr>
            <a:r>
              <a:rPr lang="en-US" altLang="zh-CN" sz="2800" dirty="0">
                <a:ea typeface="宋体" panose="02010600030101010101" pitchFamily="2" charset="-122"/>
              </a:rPr>
              <a:t>void Clock :: </a:t>
            </a:r>
            <a:r>
              <a:rPr lang="zh-CN" altLang="en-US" sz="2800" dirty="0">
                <a:ea typeface="宋体" panose="02010600030101010101" pitchFamily="2" charset="-122"/>
              </a:rPr>
              <a:t>s</a:t>
            </a:r>
            <a:r>
              <a:rPr lang="en-US" altLang="zh-CN" sz="2800" dirty="0" err="1">
                <a:ea typeface="宋体" panose="02010600030101010101" pitchFamily="2" charset="-122"/>
              </a:rPr>
              <a:t>etTime</a:t>
            </a:r>
            <a:r>
              <a:rPr lang="en-US" altLang="zh-CN" sz="2800" dirty="0">
                <a:ea typeface="宋体" panose="02010600030101010101" pitchFamily="2" charset="-122"/>
              </a:rPr>
              <a:t>(int </a:t>
            </a:r>
            <a:r>
              <a:rPr lang="en-US" altLang="zh-CN" sz="2800" dirty="0" err="1">
                <a:ea typeface="宋体" panose="02010600030101010101" pitchFamily="2" charset="-122"/>
              </a:rPr>
              <a:t>NewH</a:t>
            </a:r>
            <a:r>
              <a:rPr lang="en-US" altLang="zh-CN" sz="2800" dirty="0">
                <a:ea typeface="宋体" panose="02010600030101010101" pitchFamily="2" charset="-122"/>
              </a:rPr>
              <a:t>, int </a:t>
            </a:r>
            <a:r>
              <a:rPr lang="en-US" altLang="zh-CN" sz="2800" dirty="0" err="1">
                <a:ea typeface="宋体" panose="02010600030101010101" pitchFamily="2" charset="-122"/>
              </a:rPr>
              <a:t>NewM,int</a:t>
            </a:r>
            <a:r>
              <a:rPr lang="en-US" altLang="zh-CN" sz="2800" dirty="0">
                <a:ea typeface="宋体" panose="02010600030101010101" pitchFamily="2" charset="-122"/>
              </a:rPr>
              <a:t> </a:t>
            </a:r>
            <a:r>
              <a:rPr lang="en-US" altLang="zh-CN" sz="2800" dirty="0" err="1">
                <a:ea typeface="宋体" panose="02010600030101010101" pitchFamily="2" charset="-122"/>
              </a:rPr>
              <a:t>NewS</a:t>
            </a: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        Hour=</a:t>
            </a:r>
            <a:r>
              <a:rPr lang="en-US" altLang="zh-CN" sz="2800" dirty="0" err="1">
                <a:ea typeface="宋体" panose="02010600030101010101" pitchFamily="2" charset="-122"/>
              </a:rPr>
              <a:t>NewH</a:t>
            </a: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        Minute=</a:t>
            </a:r>
            <a:r>
              <a:rPr lang="en-US" altLang="zh-CN" sz="2800" dirty="0" err="1">
                <a:ea typeface="宋体" panose="02010600030101010101" pitchFamily="2" charset="-122"/>
              </a:rPr>
              <a:t>NewM</a:t>
            </a: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        Second=</a:t>
            </a:r>
            <a:r>
              <a:rPr lang="en-US" altLang="zh-CN" sz="2800" dirty="0" err="1">
                <a:ea typeface="宋体" panose="02010600030101010101" pitchFamily="2" charset="-122"/>
              </a:rPr>
              <a:t>NewS</a:t>
            </a: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void Clock :: </a:t>
            </a:r>
            <a:r>
              <a:rPr lang="zh-CN" altLang="en-US" sz="2800" dirty="0">
                <a:ea typeface="宋体" panose="02010600030101010101" pitchFamily="2" charset="-122"/>
              </a:rPr>
              <a:t>s</a:t>
            </a:r>
            <a:r>
              <a:rPr lang="en-US" altLang="zh-CN" sz="2800" dirty="0" err="1">
                <a:ea typeface="宋体" panose="02010600030101010101" pitchFamily="2" charset="-122"/>
              </a:rPr>
              <a:t>howTime</a:t>
            </a:r>
            <a:r>
              <a:rPr lang="zh-CN" altLang="en-US" sz="2800" dirty="0">
                <a:ea typeface="宋体" panose="02010600030101010101" pitchFamily="2" charset="-122"/>
              </a:rPr>
              <a:t>（ ）</a:t>
            </a:r>
          </a:p>
          <a:p>
            <a:pPr>
              <a:buFont typeface="Wingdings" panose="05000000000000000000" pitchFamily="2" charset="2"/>
              <a:buNone/>
            </a:pPr>
            <a:r>
              <a:rPr lang="en-US" altLang="zh-CN" sz="2800" dirty="0">
                <a:ea typeface="宋体" panose="02010600030101010101" pitchFamily="2" charset="-122"/>
              </a:rPr>
              <a:t>{</a:t>
            </a:r>
          </a:p>
          <a:p>
            <a:pPr>
              <a:buFont typeface="Wingdings" panose="05000000000000000000" pitchFamily="2" charset="2"/>
              <a:buNone/>
            </a:pPr>
            <a:r>
              <a:rPr lang="en-US" altLang="zh-CN" sz="2800" dirty="0">
                <a:ea typeface="宋体" panose="02010600030101010101" pitchFamily="2" charset="-122"/>
              </a:rPr>
              <a:t>        </a:t>
            </a:r>
            <a:r>
              <a:rPr lang="en-US" altLang="zh-CN" sz="2800" dirty="0" err="1">
                <a:ea typeface="宋体" panose="02010600030101010101" pitchFamily="2" charset="-122"/>
              </a:rPr>
              <a:t>cout</a:t>
            </a:r>
            <a:r>
              <a:rPr lang="en-US" altLang="zh-CN" sz="2800" dirty="0">
                <a:ea typeface="宋体" panose="02010600030101010101" pitchFamily="2" charset="-122"/>
              </a:rPr>
              <a:t>&lt;&lt;Hour&lt;&lt;":"&lt;&lt;Minute&lt;&lt;":"&lt;&lt;Second;</a:t>
            </a:r>
          </a:p>
          <a:p>
            <a:pPr>
              <a:buFont typeface="Wingdings" panose="05000000000000000000" pitchFamily="2" charset="2"/>
              <a:buNone/>
            </a:pPr>
            <a:r>
              <a:rPr lang="en-US" altLang="zh-CN" sz="2800" dirty="0">
                <a:ea typeface="宋体" panose="02010600030101010101" pitchFamily="2" charset="-122"/>
              </a:rPr>
              <a:t>}</a:t>
            </a:r>
          </a:p>
        </p:txBody>
      </p:sp>
    </p:spTree>
    <p:extLst>
      <p:ext uri="{BB962C8B-B14F-4D97-AF65-F5344CB8AC3E}">
        <p14:creationId xmlns:p14="http://schemas.microsoft.com/office/powerpoint/2010/main" val="329898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18</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成员变量</a:t>
            </a:r>
          </a:p>
        </p:txBody>
      </p:sp>
      <p:sp>
        <p:nvSpPr>
          <p:cNvPr id="5" name="Rectangle 3">
            <a:extLst>
              <a:ext uri="{FF2B5EF4-FFF2-40B4-BE49-F238E27FC236}">
                <a16:creationId xmlns:a16="http://schemas.microsoft.com/office/drawing/2014/main" id="{730E291A-8312-4CD0-841A-AA8B89814B61}"/>
              </a:ext>
            </a:extLst>
          </p:cNvPr>
          <p:cNvSpPr txBox="1">
            <a:spLocks noChangeArrowheads="1"/>
          </p:cNvSpPr>
          <p:nvPr/>
        </p:nvSpPr>
        <p:spPr>
          <a:xfrm>
            <a:off x="514165" y="1576526"/>
            <a:ext cx="7239000" cy="4114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ea typeface="宋体" panose="02010600030101010101" pitchFamily="2" charset="-122"/>
              </a:rPr>
              <a:t>与一般的变量声明相同，但需要将它放在类的声明体中。</a:t>
            </a:r>
          </a:p>
        </p:txBody>
      </p:sp>
    </p:spTree>
    <p:extLst>
      <p:ext uri="{BB962C8B-B14F-4D97-AF65-F5344CB8AC3E}">
        <p14:creationId xmlns:p14="http://schemas.microsoft.com/office/powerpoint/2010/main" val="172477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19</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成员函数</a:t>
            </a:r>
          </a:p>
        </p:txBody>
      </p:sp>
      <p:sp>
        <p:nvSpPr>
          <p:cNvPr id="5" name="Rectangle 3">
            <a:extLst>
              <a:ext uri="{FF2B5EF4-FFF2-40B4-BE49-F238E27FC236}">
                <a16:creationId xmlns:a16="http://schemas.microsoft.com/office/drawing/2014/main" id="{9846D38F-2334-4822-B08F-72F23532C37D}"/>
              </a:ext>
            </a:extLst>
          </p:cNvPr>
          <p:cNvSpPr txBox="1">
            <a:spLocks noChangeArrowheads="1"/>
          </p:cNvSpPr>
          <p:nvPr/>
        </p:nvSpPr>
        <p:spPr>
          <a:xfrm>
            <a:off x="757561" y="1500326"/>
            <a:ext cx="7467600" cy="46482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800" dirty="0">
                <a:ea typeface="宋体" panose="02010600030101010101" pitchFamily="2" charset="-122"/>
              </a:rPr>
              <a:t>在类中说明原形，可以在类外给出函数体实现，并在函数名前使用类名加以限定。也可以直接在类中给出函数体，形成内联成员函数。</a:t>
            </a:r>
          </a:p>
          <a:p>
            <a:r>
              <a:rPr lang="zh-CN" altLang="zh-CN" sz="2800" dirty="0">
                <a:ea typeface="宋体" panose="02010600030101010101" pitchFamily="2" charset="-122"/>
              </a:rPr>
              <a:t>允许声明重载函数和带缺省形参值的函数</a:t>
            </a:r>
          </a:p>
        </p:txBody>
      </p:sp>
    </p:spTree>
    <p:extLst>
      <p:ext uri="{BB962C8B-B14F-4D97-AF65-F5344CB8AC3E}">
        <p14:creationId xmlns:p14="http://schemas.microsoft.com/office/powerpoint/2010/main" val="51932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d695eabe-e7e0-4a7a-aefc-ee082644e9e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E01807C-7F60-4594-BD31-1BD0661EE140}"/>
              </a:ext>
            </a:extLst>
          </p:cNvPr>
          <p:cNvGrpSpPr>
            <a:grpSpLocks noChangeAspect="1"/>
          </p:cNvGrpSpPr>
          <p:nvPr>
            <p:custDataLst>
              <p:tags r:id="rId1"/>
            </p:custDataLst>
          </p:nvPr>
        </p:nvGrpSpPr>
        <p:grpSpPr>
          <a:xfrm>
            <a:off x="46608" y="923832"/>
            <a:ext cx="8532698" cy="4211717"/>
            <a:chOff x="254020" y="-1"/>
            <a:chExt cx="12122610" cy="5615622"/>
          </a:xfrm>
        </p:grpSpPr>
        <p:cxnSp>
          <p:nvCxnSpPr>
            <p:cNvPr id="13" name="直接连接符 12">
              <a:extLst>
                <a:ext uri="{FF2B5EF4-FFF2-40B4-BE49-F238E27FC236}">
                  <a16:creationId xmlns:a16="http://schemas.microsoft.com/office/drawing/2014/main" id="{39CC0108-A0D9-4B16-AFC0-4A0327AE6543}"/>
                </a:ext>
              </a:extLst>
            </p:cNvPr>
            <p:cNvCxnSpPr>
              <a:cxnSpLocks/>
              <a:stCxn id="23" idx="2"/>
            </p:cNvCxnSpPr>
            <p:nvPr/>
          </p:nvCxnSpPr>
          <p:spPr>
            <a:xfrm>
              <a:off x="2553523" y="5615621"/>
              <a:ext cx="982310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3DE8132-9B51-427C-BFAD-E189FB375DFD}"/>
                </a:ext>
              </a:extLst>
            </p:cNvPr>
            <p:cNvCxnSpPr>
              <a:cxnSpLocks/>
              <a:stCxn id="19" idx="2"/>
            </p:cNvCxnSpPr>
            <p:nvPr/>
          </p:nvCxnSpPr>
          <p:spPr>
            <a:xfrm>
              <a:off x="3934668" y="4103389"/>
              <a:ext cx="805622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F491C69-1322-409F-9AF5-3CA14B3A7779}"/>
                </a:ext>
              </a:extLst>
            </p:cNvPr>
            <p:cNvCxnSpPr>
              <a:cxnSpLocks/>
              <a:stCxn id="21" idx="2"/>
            </p:cNvCxnSpPr>
            <p:nvPr/>
          </p:nvCxnSpPr>
          <p:spPr>
            <a:xfrm>
              <a:off x="5231140" y="2529000"/>
              <a:ext cx="629093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iṥlîḓé">
              <a:extLst>
                <a:ext uri="{FF2B5EF4-FFF2-40B4-BE49-F238E27FC236}">
                  <a16:creationId xmlns:a16="http://schemas.microsoft.com/office/drawing/2014/main" id="{6930A652-689D-4290-97E5-6C2EF1291BFF}"/>
                </a:ext>
              </a:extLst>
            </p:cNvPr>
            <p:cNvSpPr/>
            <p:nvPr/>
          </p:nvSpPr>
          <p:spPr bwMode="auto">
            <a:xfrm>
              <a:off x="3790652" y="44389"/>
              <a:ext cx="288032" cy="4059000"/>
            </a:xfrm>
            <a:prstGeom prst="rect">
              <a:avLst/>
            </a:prstGeom>
            <a:solidFill>
              <a:schemeClr val="accent1"/>
            </a:solidFill>
            <a:ln w="19050">
              <a:noFill/>
              <a:round/>
              <a:headEnd/>
              <a:tailEnd/>
            </a:ln>
          </p:spPr>
          <p:txBody>
            <a:bodyPr anchor="ctr"/>
            <a:lstStyle/>
            <a:p>
              <a:pPr algn="ctr"/>
              <a:endParaRPr sz="1350"/>
            </a:p>
          </p:txBody>
        </p:sp>
        <p:sp>
          <p:nvSpPr>
            <p:cNvPr id="21" name="íṥ1ídê">
              <a:extLst>
                <a:ext uri="{FF2B5EF4-FFF2-40B4-BE49-F238E27FC236}">
                  <a16:creationId xmlns:a16="http://schemas.microsoft.com/office/drawing/2014/main" id="{C30C4C46-514A-4989-8CBC-ADF4FA28A0A4}"/>
                </a:ext>
              </a:extLst>
            </p:cNvPr>
            <p:cNvSpPr/>
            <p:nvPr/>
          </p:nvSpPr>
          <p:spPr bwMode="auto">
            <a:xfrm>
              <a:off x="5087124" y="0"/>
              <a:ext cx="288032" cy="2529000"/>
            </a:xfrm>
            <a:prstGeom prst="rect">
              <a:avLst/>
            </a:prstGeom>
            <a:solidFill>
              <a:schemeClr val="accent1"/>
            </a:solidFill>
            <a:ln w="19050">
              <a:noFill/>
              <a:round/>
              <a:headEnd/>
              <a:tailEnd/>
            </a:ln>
          </p:spPr>
          <p:txBody>
            <a:bodyPr anchor="ctr"/>
            <a:lstStyle/>
            <a:p>
              <a:pPr algn="ctr"/>
              <a:endParaRPr sz="1350"/>
            </a:p>
          </p:txBody>
        </p:sp>
        <p:sp>
          <p:nvSpPr>
            <p:cNvPr id="23" name="îsļíḓe">
              <a:extLst>
                <a:ext uri="{FF2B5EF4-FFF2-40B4-BE49-F238E27FC236}">
                  <a16:creationId xmlns:a16="http://schemas.microsoft.com/office/drawing/2014/main" id="{1433F7B2-D745-4477-9E77-64AA445ED70C}"/>
                </a:ext>
              </a:extLst>
            </p:cNvPr>
            <p:cNvSpPr/>
            <p:nvPr/>
          </p:nvSpPr>
          <p:spPr bwMode="auto">
            <a:xfrm>
              <a:off x="2409506" y="26632"/>
              <a:ext cx="288032" cy="5588989"/>
            </a:xfrm>
            <a:prstGeom prst="rect">
              <a:avLst/>
            </a:prstGeom>
            <a:solidFill>
              <a:schemeClr val="accent1"/>
            </a:solidFill>
            <a:ln w="19050">
              <a:noFill/>
              <a:round/>
              <a:headEnd/>
              <a:tailEnd/>
            </a:ln>
          </p:spPr>
          <p:txBody>
            <a:bodyPr anchor="ctr"/>
            <a:lstStyle/>
            <a:p>
              <a:pPr algn="ctr"/>
              <a:endParaRPr sz="1350"/>
            </a:p>
          </p:txBody>
        </p:sp>
        <p:sp>
          <p:nvSpPr>
            <p:cNvPr id="24" name="iSľíďe">
              <a:extLst>
                <a:ext uri="{FF2B5EF4-FFF2-40B4-BE49-F238E27FC236}">
                  <a16:creationId xmlns:a16="http://schemas.microsoft.com/office/drawing/2014/main" id="{1BFF0EB6-B901-444C-B108-4EAE97D6C180}"/>
                </a:ext>
              </a:extLst>
            </p:cNvPr>
            <p:cNvSpPr/>
            <p:nvPr/>
          </p:nvSpPr>
          <p:spPr bwMode="auto">
            <a:xfrm>
              <a:off x="254020" y="1078295"/>
              <a:ext cx="11200611" cy="456526"/>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b"/>
            <a:lstStyle/>
            <a:p>
              <a:pPr algn="r"/>
              <a:r>
                <a:rPr lang="en-US" altLang="zh-CN" sz="1350" b="1" dirty="0"/>
                <a:t>CONTENTS</a:t>
              </a:r>
            </a:p>
          </p:txBody>
        </p:sp>
        <p:sp>
          <p:nvSpPr>
            <p:cNvPr id="26" name="îṡliďè">
              <a:extLst>
                <a:ext uri="{FF2B5EF4-FFF2-40B4-BE49-F238E27FC236}">
                  <a16:creationId xmlns:a16="http://schemas.microsoft.com/office/drawing/2014/main" id="{F2963097-ADA2-40B9-B4C8-3915F9DA56EF}"/>
                </a:ext>
              </a:extLst>
            </p:cNvPr>
            <p:cNvSpPr/>
            <p:nvPr/>
          </p:nvSpPr>
          <p:spPr>
            <a:xfrm>
              <a:off x="2386731" y="1113034"/>
              <a:ext cx="333582" cy="316024"/>
            </a:xfrm>
            <a:prstGeom prst="rect">
              <a:avLst/>
            </a:prstGeom>
          </p:spPr>
          <p:txBody>
            <a:bodyPr wrap="none">
              <a:prstTxWarp prst="textPlain">
                <a:avLst/>
              </a:prstTxWarp>
              <a:spAutoFit/>
            </a:bodyPr>
            <a:lstStyle/>
            <a:p>
              <a:pPr algn="ctr"/>
              <a:r>
                <a:rPr lang="en-US" altLang="zh-CN" sz="1350" b="1" dirty="0">
                  <a:solidFill>
                    <a:schemeClr val="tx2"/>
                  </a:solidFill>
                </a:rPr>
                <a:t>01</a:t>
              </a:r>
            </a:p>
          </p:txBody>
        </p:sp>
        <p:sp>
          <p:nvSpPr>
            <p:cNvPr id="28" name="îṥḷidé">
              <a:extLst>
                <a:ext uri="{FF2B5EF4-FFF2-40B4-BE49-F238E27FC236}">
                  <a16:creationId xmlns:a16="http://schemas.microsoft.com/office/drawing/2014/main" id="{CB3DCEA9-27A9-4D69-AECB-716BF5DD94D6}"/>
                </a:ext>
              </a:extLst>
            </p:cNvPr>
            <p:cNvSpPr/>
            <p:nvPr/>
          </p:nvSpPr>
          <p:spPr>
            <a:xfrm>
              <a:off x="3777284" y="1136342"/>
              <a:ext cx="333582" cy="328227"/>
            </a:xfrm>
            <a:prstGeom prst="rect">
              <a:avLst/>
            </a:prstGeom>
          </p:spPr>
          <p:txBody>
            <a:bodyPr wrap="none">
              <a:prstTxWarp prst="textPlain">
                <a:avLst/>
              </a:prstTxWarp>
              <a:spAutoFit/>
            </a:bodyPr>
            <a:lstStyle/>
            <a:p>
              <a:pPr algn="ctr"/>
              <a:r>
                <a:rPr lang="en-US" altLang="zh-CN" sz="1350" b="1" dirty="0">
                  <a:solidFill>
                    <a:schemeClr val="tx2"/>
                  </a:solidFill>
                </a:rPr>
                <a:t>02</a:t>
              </a:r>
            </a:p>
          </p:txBody>
        </p:sp>
        <p:sp>
          <p:nvSpPr>
            <p:cNvPr id="30" name="îşļïḑè">
              <a:extLst>
                <a:ext uri="{FF2B5EF4-FFF2-40B4-BE49-F238E27FC236}">
                  <a16:creationId xmlns:a16="http://schemas.microsoft.com/office/drawing/2014/main" id="{8E1D1CAF-57FB-41F2-AA9B-430B77F84CCC}"/>
                </a:ext>
              </a:extLst>
            </p:cNvPr>
            <p:cNvSpPr/>
            <p:nvPr/>
          </p:nvSpPr>
          <p:spPr>
            <a:xfrm>
              <a:off x="5064350" y="1166300"/>
              <a:ext cx="333582" cy="316024"/>
            </a:xfrm>
            <a:prstGeom prst="rect">
              <a:avLst/>
            </a:prstGeom>
          </p:spPr>
          <p:txBody>
            <a:bodyPr wrap="none">
              <a:prstTxWarp prst="textPlain">
                <a:avLst/>
              </a:prstTxWarp>
              <a:spAutoFit/>
            </a:bodyPr>
            <a:lstStyle/>
            <a:p>
              <a:pPr algn="ctr"/>
              <a:r>
                <a:rPr lang="en-US" altLang="zh-CN" sz="1350" b="1" dirty="0">
                  <a:solidFill>
                    <a:schemeClr val="tx2"/>
                  </a:solidFill>
                </a:rPr>
                <a:t>03</a:t>
              </a:r>
            </a:p>
          </p:txBody>
        </p:sp>
        <p:grpSp>
          <p:nvGrpSpPr>
            <p:cNvPr id="31" name="îṩliḓê">
              <a:extLst>
                <a:ext uri="{FF2B5EF4-FFF2-40B4-BE49-F238E27FC236}">
                  <a16:creationId xmlns:a16="http://schemas.microsoft.com/office/drawing/2014/main" id="{4F411CC8-BFDB-4181-8437-6A068829AA75}"/>
                </a:ext>
              </a:extLst>
            </p:cNvPr>
            <p:cNvGrpSpPr/>
            <p:nvPr/>
          </p:nvGrpSpPr>
          <p:grpSpPr>
            <a:xfrm>
              <a:off x="11520488" y="-1"/>
              <a:ext cx="288032" cy="1543051"/>
              <a:chOff x="11045915" y="-1"/>
              <a:chExt cx="288032" cy="1998078"/>
            </a:xfrm>
          </p:grpSpPr>
          <p:sp>
            <p:nvSpPr>
              <p:cNvPr id="39" name="isḻíďè">
                <a:extLst>
                  <a:ext uri="{FF2B5EF4-FFF2-40B4-BE49-F238E27FC236}">
                    <a16:creationId xmlns:a16="http://schemas.microsoft.com/office/drawing/2014/main" id="{45F79C4D-175D-4BB4-96A6-E1E9DE7C3796}"/>
                  </a:ext>
                </a:extLst>
              </p:cNvPr>
              <p:cNvSpPr/>
              <p:nvPr/>
            </p:nvSpPr>
            <p:spPr bwMode="auto">
              <a:xfrm>
                <a:off x="11045915" y="-1"/>
                <a:ext cx="288032" cy="1485401"/>
              </a:xfrm>
              <a:prstGeom prst="rect">
                <a:avLst/>
              </a:prstGeom>
              <a:solidFill>
                <a:schemeClr val="bg1">
                  <a:lumMod val="85000"/>
                </a:schemeClr>
              </a:solidFill>
              <a:ln w="19050">
                <a:noFill/>
                <a:round/>
                <a:headEnd/>
                <a:tailEnd/>
              </a:ln>
            </p:spPr>
            <p:txBody>
              <a:bodyPr anchor="ctr"/>
              <a:lstStyle/>
              <a:p>
                <a:pPr algn="ctr"/>
                <a:endParaRPr sz="1350" dirty="0"/>
              </a:p>
            </p:txBody>
          </p:sp>
          <p:sp>
            <p:nvSpPr>
              <p:cNvPr id="40" name="ïṡ1iḍê">
                <a:extLst>
                  <a:ext uri="{FF2B5EF4-FFF2-40B4-BE49-F238E27FC236}">
                    <a16:creationId xmlns:a16="http://schemas.microsoft.com/office/drawing/2014/main" id="{9F303E25-D829-42F5-99DA-910E0E90EA5F}"/>
                  </a:ext>
                </a:extLst>
              </p:cNvPr>
              <p:cNvSpPr/>
              <p:nvPr/>
            </p:nvSpPr>
            <p:spPr bwMode="auto">
              <a:xfrm>
                <a:off x="11045915" y="1485400"/>
                <a:ext cx="288032" cy="512677"/>
              </a:xfrm>
              <a:prstGeom prst="rect">
                <a:avLst/>
              </a:prstGeom>
              <a:solidFill>
                <a:schemeClr val="accent1"/>
              </a:solidFill>
              <a:ln w="19050">
                <a:noFill/>
                <a:round/>
                <a:headEnd/>
                <a:tailEnd/>
              </a:ln>
            </p:spPr>
            <p:txBody>
              <a:bodyPr anchor="ctr"/>
              <a:lstStyle/>
              <a:p>
                <a:pPr algn="ctr"/>
                <a:endParaRPr sz="1350"/>
              </a:p>
            </p:txBody>
          </p:sp>
        </p:grpSp>
        <p:cxnSp>
          <p:nvCxnSpPr>
            <p:cNvPr id="32" name="直接连接符 31">
              <a:extLst>
                <a:ext uri="{FF2B5EF4-FFF2-40B4-BE49-F238E27FC236}">
                  <a16:creationId xmlns:a16="http://schemas.microsoft.com/office/drawing/2014/main" id="{34155ECC-9E8A-450A-80C5-C87DED55CC6E}"/>
                </a:ext>
              </a:extLst>
            </p:cNvPr>
            <p:cNvCxnSpPr>
              <a:cxnSpLocks/>
            </p:cNvCxnSpPr>
            <p:nvPr/>
          </p:nvCxnSpPr>
          <p:spPr>
            <a:xfrm>
              <a:off x="5375156" y="1552576"/>
              <a:ext cx="614533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4" name="íṥļiḑê">
              <a:extLst>
                <a:ext uri="{FF2B5EF4-FFF2-40B4-BE49-F238E27FC236}">
                  <a16:creationId xmlns:a16="http://schemas.microsoft.com/office/drawing/2014/main" id="{84C73ACC-8812-4675-B094-9BB89A71E605}"/>
                </a:ext>
              </a:extLst>
            </p:cNvPr>
            <p:cNvSpPr/>
            <p:nvPr/>
          </p:nvSpPr>
          <p:spPr>
            <a:xfrm>
              <a:off x="5378538" y="5133669"/>
              <a:ext cx="6141950" cy="456526"/>
            </a:xfrm>
            <a:prstGeom prst="snip2SameRect">
              <a:avLst>
                <a:gd name="adj1" fmla="val 0"/>
                <a:gd name="adj2" fmla="val 0"/>
              </a:avLst>
            </a:prstGeom>
            <a:ln>
              <a:noFill/>
            </a:ln>
          </p:spPr>
          <p:txBody>
            <a:bodyPr wrap="square" lIns="68580" tIns="34290" rIns="68580" bIns="34290" anchor="b">
              <a:noAutofit/>
            </a:bodyPr>
            <a:lstStyle/>
            <a:p>
              <a:pPr algn="r">
                <a:spcBef>
                  <a:spcPct val="0"/>
                </a:spcBef>
              </a:pPr>
              <a:r>
                <a:rPr lang="zh-CN" altLang="en-US" sz="1500" dirty="0">
                  <a:latin typeface="+mj-ea"/>
                  <a:ea typeface="+mj-ea"/>
                </a:rPr>
                <a:t>类</a:t>
              </a:r>
              <a:endParaRPr lang="en-US" altLang="zh-CN" sz="1500" dirty="0">
                <a:latin typeface="+mj-ea"/>
                <a:ea typeface="+mj-ea"/>
              </a:endParaRPr>
            </a:p>
          </p:txBody>
        </p:sp>
        <p:sp>
          <p:nvSpPr>
            <p:cNvPr id="36" name="ï$líḓè">
              <a:extLst>
                <a:ext uri="{FF2B5EF4-FFF2-40B4-BE49-F238E27FC236}">
                  <a16:creationId xmlns:a16="http://schemas.microsoft.com/office/drawing/2014/main" id="{AC81A07C-5914-4847-9746-A7AE58BC4888}"/>
                </a:ext>
              </a:extLst>
            </p:cNvPr>
            <p:cNvSpPr/>
            <p:nvPr/>
          </p:nvSpPr>
          <p:spPr>
            <a:xfrm>
              <a:off x="5378538" y="3614296"/>
              <a:ext cx="6141950" cy="456526"/>
            </a:xfrm>
            <a:prstGeom prst="snip2SameRect">
              <a:avLst>
                <a:gd name="adj1" fmla="val 0"/>
                <a:gd name="adj2" fmla="val 0"/>
              </a:avLst>
            </a:prstGeom>
            <a:ln>
              <a:noFill/>
            </a:ln>
          </p:spPr>
          <p:txBody>
            <a:bodyPr wrap="square" lIns="68580" tIns="34290" rIns="68580" bIns="34290" anchor="b">
              <a:noAutofit/>
            </a:bodyPr>
            <a:lstStyle/>
            <a:p>
              <a:pPr algn="r">
                <a:spcBef>
                  <a:spcPct val="0"/>
                </a:spcBef>
              </a:pPr>
              <a:r>
                <a:rPr lang="zh-CN" altLang="en-US" sz="1500" dirty="0">
                  <a:latin typeface="+mn-ea"/>
                </a:rPr>
                <a:t>构造函数、析构函数</a:t>
              </a:r>
              <a:endParaRPr lang="en-US" altLang="zh-CN" sz="1500" dirty="0">
                <a:latin typeface="+mn-ea"/>
              </a:endParaRPr>
            </a:p>
          </p:txBody>
        </p:sp>
        <p:sp>
          <p:nvSpPr>
            <p:cNvPr id="38" name="íṧľîde">
              <a:extLst>
                <a:ext uri="{FF2B5EF4-FFF2-40B4-BE49-F238E27FC236}">
                  <a16:creationId xmlns:a16="http://schemas.microsoft.com/office/drawing/2014/main" id="{3EE3A9FD-F672-4DB6-8FB1-21D5B54B3E9E}"/>
                </a:ext>
              </a:extLst>
            </p:cNvPr>
            <p:cNvSpPr/>
            <p:nvPr/>
          </p:nvSpPr>
          <p:spPr>
            <a:xfrm>
              <a:off x="5378538" y="2078532"/>
              <a:ext cx="6141950" cy="456526"/>
            </a:xfrm>
            <a:prstGeom prst="snip2SameRect">
              <a:avLst>
                <a:gd name="adj1" fmla="val 0"/>
                <a:gd name="adj2" fmla="val 0"/>
              </a:avLst>
            </a:prstGeom>
            <a:ln>
              <a:noFill/>
            </a:ln>
          </p:spPr>
          <p:txBody>
            <a:bodyPr wrap="square" lIns="68580" tIns="34290" rIns="68580" bIns="34290" anchor="b">
              <a:noAutofit/>
            </a:bodyPr>
            <a:lstStyle/>
            <a:p>
              <a:pPr algn="r">
                <a:spcBef>
                  <a:spcPct val="0"/>
                </a:spcBef>
              </a:pPr>
              <a:r>
                <a:rPr lang="zh-CN" altLang="en-US" sz="1500" dirty="0">
                  <a:latin typeface="+mj-ea"/>
                  <a:ea typeface="+mj-ea"/>
                </a:rPr>
                <a:t>类对象指针</a:t>
              </a:r>
              <a:endParaRPr lang="en-US" altLang="zh-CN" sz="1500" dirty="0">
                <a:latin typeface="+mj-ea"/>
                <a:ea typeface="+mj-ea"/>
              </a:endParaRPr>
            </a:p>
          </p:txBody>
        </p:sp>
      </p:grpSp>
    </p:spTree>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20</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364476"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对象</a:t>
            </a:r>
          </a:p>
        </p:txBody>
      </p:sp>
      <p:sp>
        <p:nvSpPr>
          <p:cNvPr id="5" name="Rectangle 3">
            <a:extLst>
              <a:ext uri="{FF2B5EF4-FFF2-40B4-BE49-F238E27FC236}">
                <a16:creationId xmlns:a16="http://schemas.microsoft.com/office/drawing/2014/main" id="{DCEE10D7-619F-48CC-AAAE-5B464BED41CB}"/>
              </a:ext>
            </a:extLst>
          </p:cNvPr>
          <p:cNvSpPr txBox="1">
            <a:spLocks noChangeArrowheads="1"/>
          </p:cNvSpPr>
          <p:nvPr/>
        </p:nvSpPr>
        <p:spPr>
          <a:xfrm>
            <a:off x="771618" y="1594282"/>
            <a:ext cx="7239000" cy="4114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r>
              <a:rPr lang="zh-CN" altLang="en-US" sz="2800" dirty="0">
                <a:ea typeface="宋体" panose="02010600030101010101" pitchFamily="2" charset="-122"/>
              </a:rPr>
              <a:t>类的对象是该类的某一特定实体，即类类型的变量。</a:t>
            </a:r>
          </a:p>
          <a:p>
            <a:pPr marL="457200" indent="-457200">
              <a:lnSpc>
                <a:spcPct val="120000"/>
              </a:lnSpc>
            </a:pPr>
            <a:r>
              <a:rPr lang="zh-CN" altLang="en-US" sz="2800" dirty="0">
                <a:ea typeface="宋体" panose="02010600030101010101" pitchFamily="2" charset="-122"/>
              </a:rPr>
              <a:t>声明形式：</a:t>
            </a:r>
            <a:br>
              <a:rPr lang="zh-CN" altLang="en-US" sz="2800" dirty="0">
                <a:ea typeface="宋体" panose="02010600030101010101" pitchFamily="2" charset="-122"/>
              </a:rPr>
            </a:br>
            <a:r>
              <a:rPr lang="zh-CN" altLang="en-US" sz="2800" dirty="0">
                <a:ea typeface="宋体" panose="02010600030101010101" pitchFamily="2" charset="-122"/>
              </a:rPr>
              <a:t>          类名     对象名；</a:t>
            </a:r>
          </a:p>
          <a:p>
            <a:pPr marL="457200" indent="-457200"/>
            <a:r>
              <a:rPr lang="zh-CN" altLang="en-US" sz="2800" dirty="0">
                <a:ea typeface="宋体" panose="02010600030101010101" pitchFamily="2" charset="-122"/>
              </a:rPr>
              <a:t>例：</a:t>
            </a:r>
            <a:br>
              <a:rPr lang="zh-CN" altLang="en-US" sz="2800" dirty="0">
                <a:ea typeface="宋体" panose="02010600030101010101" pitchFamily="2" charset="-122"/>
              </a:rPr>
            </a:br>
            <a:r>
              <a:rPr lang="zh-CN" altLang="en-US" sz="2800" dirty="0">
                <a:ea typeface="宋体" panose="02010600030101010101" pitchFamily="2" charset="-122"/>
              </a:rPr>
              <a:t>          </a:t>
            </a:r>
            <a:r>
              <a:rPr lang="en-US" altLang="zh-CN" sz="2800" dirty="0">
                <a:ea typeface="宋体" panose="02010600030101010101" pitchFamily="2" charset="-122"/>
              </a:rPr>
              <a:t>Clock  </a:t>
            </a:r>
            <a:r>
              <a:rPr lang="en-US" altLang="zh-CN" sz="2800" dirty="0" err="1">
                <a:solidFill>
                  <a:srgbClr val="2A9CA2"/>
                </a:solidFill>
                <a:ea typeface="宋体" panose="02010600030101010101" pitchFamily="2" charset="-122"/>
              </a:rPr>
              <a:t>myClock</a:t>
            </a:r>
            <a:r>
              <a:rPr lang="en-US" altLang="zh-CN" sz="2800" dirty="0">
                <a:ea typeface="宋体" panose="02010600030101010101" pitchFamily="2" charset="-122"/>
              </a:rPr>
              <a:t>;</a:t>
            </a:r>
          </a:p>
        </p:txBody>
      </p:sp>
    </p:spTree>
    <p:extLst>
      <p:ext uri="{BB962C8B-B14F-4D97-AF65-F5344CB8AC3E}">
        <p14:creationId xmlns:p14="http://schemas.microsoft.com/office/powerpoint/2010/main" val="204122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21</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87798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类中成员访问的方式</a:t>
            </a:r>
          </a:p>
        </p:txBody>
      </p:sp>
      <p:sp>
        <p:nvSpPr>
          <p:cNvPr id="7" name="Rectangle 3">
            <a:extLst>
              <a:ext uri="{FF2B5EF4-FFF2-40B4-BE49-F238E27FC236}">
                <a16:creationId xmlns:a16="http://schemas.microsoft.com/office/drawing/2014/main" id="{06DC346C-287D-47B9-88DE-E0D8BFF7B653}"/>
              </a:ext>
            </a:extLst>
          </p:cNvPr>
          <p:cNvSpPr txBox="1">
            <a:spLocks noChangeArrowheads="1"/>
          </p:cNvSpPr>
          <p:nvPr/>
        </p:nvSpPr>
        <p:spPr>
          <a:xfrm>
            <a:off x="789373" y="1532138"/>
            <a:ext cx="7239000" cy="4114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zh-CN" altLang="en-US" sz="2800" dirty="0">
                <a:ea typeface="宋体" panose="02010600030101010101" pitchFamily="2" charset="-122"/>
              </a:rPr>
              <a:t>类中成员互访</a:t>
            </a:r>
          </a:p>
          <a:p>
            <a:pPr lvl="1">
              <a:lnSpc>
                <a:spcPct val="120000"/>
              </a:lnSpc>
            </a:pPr>
            <a:r>
              <a:rPr lang="zh-CN" altLang="en-US" sz="2800" dirty="0">
                <a:ea typeface="宋体" panose="02010600030101010101" pitchFamily="2" charset="-122"/>
              </a:rPr>
              <a:t>直接使用成员名</a:t>
            </a:r>
          </a:p>
          <a:p>
            <a:pPr>
              <a:lnSpc>
                <a:spcPct val="120000"/>
              </a:lnSpc>
            </a:pPr>
            <a:r>
              <a:rPr lang="zh-CN" altLang="en-US" sz="2800" dirty="0">
                <a:ea typeface="宋体" panose="02010600030101010101" pitchFamily="2" charset="-122"/>
              </a:rPr>
              <a:t>类外访问</a:t>
            </a:r>
          </a:p>
          <a:p>
            <a:pPr lvl="1">
              <a:lnSpc>
                <a:spcPct val="120000"/>
              </a:lnSpc>
            </a:pPr>
            <a:r>
              <a:rPr lang="zh-CN" altLang="en-US" sz="2800" dirty="0">
                <a:ea typeface="宋体" panose="02010600030101010101" pitchFamily="2" charset="-122"/>
              </a:rPr>
              <a:t>使用“</a:t>
            </a:r>
            <a:r>
              <a:rPr lang="zh-CN" altLang="en-US" sz="2800" dirty="0">
                <a:solidFill>
                  <a:srgbClr val="FF0000"/>
                </a:solidFill>
                <a:ea typeface="宋体" panose="02010600030101010101" pitchFamily="2" charset="-122"/>
              </a:rPr>
              <a:t>对象名</a:t>
            </a:r>
            <a:r>
              <a:rPr lang="en-US" altLang="zh-CN" sz="2800" dirty="0">
                <a:solidFill>
                  <a:srgbClr val="FF0000"/>
                </a:solidFill>
                <a:ea typeface="宋体" panose="02010600030101010101" pitchFamily="2" charset="-122"/>
              </a:rPr>
              <a:t>.</a:t>
            </a:r>
            <a:r>
              <a:rPr lang="zh-CN" altLang="en-US" sz="2800" dirty="0">
                <a:solidFill>
                  <a:srgbClr val="FF0000"/>
                </a:solidFill>
                <a:ea typeface="宋体" panose="02010600030101010101" pitchFamily="2" charset="-122"/>
              </a:rPr>
              <a:t>成员名</a:t>
            </a:r>
            <a:r>
              <a:rPr lang="zh-CN" altLang="en-US" sz="2800" dirty="0">
                <a:ea typeface="宋体" panose="02010600030101010101" pitchFamily="2" charset="-122"/>
              </a:rPr>
              <a:t>”方式访问</a:t>
            </a:r>
            <a:r>
              <a:rPr lang="zh-CN" altLang="en-US" sz="2800" dirty="0">
                <a:solidFill>
                  <a:srgbClr val="CCFFFF"/>
                </a:solidFill>
                <a:ea typeface="宋体" panose="02010600030101010101" pitchFamily="2" charset="-122"/>
              </a:rPr>
              <a:t> </a:t>
            </a:r>
            <a:r>
              <a:rPr lang="en-US" altLang="zh-CN" sz="2800" dirty="0">
                <a:solidFill>
                  <a:srgbClr val="FF0000"/>
                </a:solidFill>
                <a:ea typeface="宋体" panose="02010600030101010101" pitchFamily="2" charset="-122"/>
              </a:rPr>
              <a:t>public</a:t>
            </a:r>
            <a:r>
              <a:rPr lang="en-US" altLang="zh-CN" sz="2800" dirty="0">
                <a:ea typeface="宋体" panose="02010600030101010101" pitchFamily="2" charset="-122"/>
              </a:rPr>
              <a:t> </a:t>
            </a:r>
            <a:r>
              <a:rPr lang="zh-CN" altLang="en-US" sz="2800" dirty="0">
                <a:ea typeface="宋体" panose="02010600030101010101" pitchFamily="2" charset="-122"/>
              </a:rPr>
              <a:t>属性的成员</a:t>
            </a:r>
          </a:p>
        </p:txBody>
      </p:sp>
    </p:spTree>
    <p:extLst>
      <p:ext uri="{BB962C8B-B14F-4D97-AF65-F5344CB8AC3E}">
        <p14:creationId xmlns:p14="http://schemas.microsoft.com/office/powerpoint/2010/main" val="27189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up)">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22</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类的应用举例</a:t>
            </a:r>
          </a:p>
        </p:txBody>
      </p:sp>
    </p:spTree>
    <p:extLst>
      <p:ext uri="{BB962C8B-B14F-4D97-AF65-F5344CB8AC3E}">
        <p14:creationId xmlns:p14="http://schemas.microsoft.com/office/powerpoint/2010/main" val="408365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7E4018-C5C1-4DDA-8B47-8548034A7410}"/>
              </a:ext>
            </a:extLst>
          </p:cNvPr>
          <p:cNvSpPr>
            <a:spLocks noGrp="1"/>
          </p:cNvSpPr>
          <p:nvPr>
            <p:ph type="title"/>
          </p:nvPr>
        </p:nvSpPr>
        <p:spPr>
          <a:xfrm>
            <a:off x="4217141" y="2830610"/>
            <a:ext cx="3706040" cy="492594"/>
          </a:xfrm>
        </p:spPr>
        <p:txBody>
          <a:bodyPr/>
          <a:lstStyle/>
          <a:p>
            <a:r>
              <a:rPr lang="zh-CN" altLang="en-US" dirty="0"/>
              <a:t>构造函数、析构函数</a:t>
            </a:r>
          </a:p>
        </p:txBody>
      </p:sp>
      <p:sp>
        <p:nvSpPr>
          <p:cNvPr id="6" name="文本框 5">
            <a:extLst>
              <a:ext uri="{FF2B5EF4-FFF2-40B4-BE49-F238E27FC236}">
                <a16:creationId xmlns:a16="http://schemas.microsoft.com/office/drawing/2014/main" id="{C0E71497-5F0D-40D9-8FA7-8D26013615CA}"/>
              </a:ext>
            </a:extLst>
          </p:cNvPr>
          <p:cNvSpPr txBox="1"/>
          <p:nvPr/>
        </p:nvSpPr>
        <p:spPr>
          <a:xfrm>
            <a:off x="3335219" y="2927351"/>
            <a:ext cx="744581" cy="831455"/>
          </a:xfrm>
          <a:prstGeom prst="rect">
            <a:avLst/>
          </a:prstGeom>
          <a:noFill/>
          <a:ln w="117475">
            <a:noFill/>
          </a:ln>
        </p:spPr>
        <p:txBody>
          <a:bodyPr wrap="none" rtlCol="0">
            <a:prstTxWarp prst="textPlain">
              <a:avLst/>
            </a:prstTxWarp>
            <a:spAutoFit/>
          </a:bodyPr>
          <a:lstStyle/>
          <a:p>
            <a:r>
              <a:rPr lang="en-US" altLang="zh-CN" sz="1350" spc="75" dirty="0">
                <a:solidFill>
                  <a:schemeClr val="accent1"/>
                </a:solidFill>
                <a:latin typeface="Impact" panose="020B0806030902050204" pitchFamily="34" charset="0"/>
                <a:cs typeface="Arial" panose="020B0604020202020204" pitchFamily="34" charset="0"/>
              </a:rPr>
              <a:t>02</a:t>
            </a:r>
            <a:endParaRPr lang="zh-CN" altLang="en-US" sz="1350" spc="75"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0564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24</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87798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构造函数和析构函数</a:t>
            </a:r>
          </a:p>
        </p:txBody>
      </p:sp>
      <p:sp>
        <p:nvSpPr>
          <p:cNvPr id="5" name="Text Box 4">
            <a:extLst>
              <a:ext uri="{FF2B5EF4-FFF2-40B4-BE49-F238E27FC236}">
                <a16:creationId xmlns:a16="http://schemas.microsoft.com/office/drawing/2014/main" id="{F5D03B96-47EA-4413-84D8-CD563A19C267}"/>
              </a:ext>
            </a:extLst>
          </p:cNvPr>
          <p:cNvSpPr txBox="1">
            <a:spLocks noChangeArrowheads="1"/>
          </p:cNvSpPr>
          <p:nvPr/>
        </p:nvSpPr>
        <p:spPr bwMode="auto">
          <a:xfrm>
            <a:off x="830802" y="1711171"/>
            <a:ext cx="7772400" cy="395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dirty="0">
                <a:latin typeface="Times New Roman" panose="02020603050405020304" pitchFamily="18" charset="0"/>
                <a:ea typeface="宋体" panose="02010600030101010101" pitchFamily="2" charset="-122"/>
              </a:rPr>
              <a:t>    当声明了类并定义了类的对象以后，编译程序需要为对象</a:t>
            </a:r>
            <a:r>
              <a:rPr lang="zh-CN" altLang="en-US" sz="2800" dirty="0">
                <a:solidFill>
                  <a:srgbClr val="FF0000"/>
                </a:solidFill>
                <a:latin typeface="Times New Roman" panose="02020603050405020304" pitchFamily="18" charset="0"/>
                <a:ea typeface="宋体" panose="02010600030101010101" pitchFamily="2" charset="-122"/>
              </a:rPr>
              <a:t>分配内存空间</a:t>
            </a:r>
            <a:r>
              <a:rPr lang="zh-CN" altLang="en-US" sz="2800" dirty="0">
                <a:latin typeface="Times New Roman" panose="02020603050405020304" pitchFamily="18" charset="0"/>
                <a:ea typeface="宋体" panose="02010600030101010101" pitchFamily="2" charset="-122"/>
              </a:rPr>
              <a:t>，进行必要的初始化，这个工作是由</a:t>
            </a:r>
            <a:r>
              <a:rPr lang="zh-CN" altLang="en-US" sz="2800" dirty="0">
                <a:solidFill>
                  <a:srgbClr val="FF0000"/>
                </a:solidFill>
                <a:latin typeface="Times New Roman" panose="02020603050405020304" pitchFamily="18" charset="0"/>
                <a:ea typeface="宋体" panose="02010600030101010101" pitchFamily="2" charset="-122"/>
              </a:rPr>
              <a:t>构造函数</a:t>
            </a:r>
            <a:r>
              <a:rPr lang="zh-CN" altLang="en-US" sz="2800" dirty="0">
                <a:latin typeface="Times New Roman" panose="02020603050405020304" pitchFamily="18" charset="0"/>
                <a:ea typeface="宋体" panose="02010600030101010101" pitchFamily="2" charset="-122"/>
              </a:rPr>
              <a:t>完成的。它属于某个类，不同的类有不同的构造函数。构造函数可以由系统自动生成，也可以由用户自己定义。对象被撤销时，就要</a:t>
            </a:r>
            <a:r>
              <a:rPr lang="zh-CN" altLang="en-US" sz="2800" dirty="0">
                <a:solidFill>
                  <a:srgbClr val="FF0000"/>
                </a:solidFill>
                <a:latin typeface="Times New Roman" panose="02020603050405020304" pitchFamily="18" charset="0"/>
                <a:ea typeface="宋体" panose="02010600030101010101" pitchFamily="2" charset="-122"/>
              </a:rPr>
              <a:t>回收内存空间</a:t>
            </a:r>
            <a:r>
              <a:rPr lang="zh-CN" altLang="en-US" sz="2800" dirty="0">
                <a:latin typeface="Times New Roman" panose="02020603050405020304" pitchFamily="18" charset="0"/>
                <a:ea typeface="宋体" panose="02010600030101010101" pitchFamily="2" charset="-122"/>
              </a:rPr>
              <a:t>，并作一些善后工作，这个任务是由</a:t>
            </a:r>
            <a:r>
              <a:rPr lang="zh-CN" altLang="en-US" sz="2800" dirty="0">
                <a:solidFill>
                  <a:srgbClr val="FF0000"/>
                </a:solidFill>
                <a:latin typeface="Times New Roman" panose="02020603050405020304" pitchFamily="18" charset="0"/>
                <a:ea typeface="宋体" panose="02010600030101010101" pitchFamily="2" charset="-122"/>
              </a:rPr>
              <a:t>析构函数</a:t>
            </a:r>
            <a:r>
              <a:rPr lang="zh-CN" altLang="en-US" sz="2800" dirty="0">
                <a:latin typeface="Times New Roman" panose="02020603050405020304" pitchFamily="18" charset="0"/>
                <a:ea typeface="宋体" panose="02010600030101010101" pitchFamily="2" charset="-122"/>
              </a:rPr>
              <a:t>完成的。析构函数也是属于某个类的，可以由系统自动生成或用户自定义。</a:t>
            </a:r>
            <a:r>
              <a:rPr lang="zh-CN" altLang="en-US" sz="2800" dirty="0">
                <a:ea typeface="宋体" panose="02010600030101010101" pitchFamily="2" charset="-122"/>
              </a:rPr>
              <a:t> </a:t>
            </a:r>
          </a:p>
        </p:txBody>
      </p:sp>
    </p:spTree>
    <p:extLst>
      <p:ext uri="{BB962C8B-B14F-4D97-AF65-F5344CB8AC3E}">
        <p14:creationId xmlns:p14="http://schemas.microsoft.com/office/powerpoint/2010/main" val="373358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25</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构造函数</a:t>
            </a:r>
          </a:p>
        </p:txBody>
      </p:sp>
      <p:sp>
        <p:nvSpPr>
          <p:cNvPr id="7" name="Rectangle 3">
            <a:extLst>
              <a:ext uri="{FF2B5EF4-FFF2-40B4-BE49-F238E27FC236}">
                <a16:creationId xmlns:a16="http://schemas.microsoft.com/office/drawing/2014/main" id="{6968D608-10A1-45F3-84DE-A506E1E424DB}"/>
              </a:ext>
            </a:extLst>
          </p:cNvPr>
          <p:cNvSpPr txBox="1">
            <a:spLocks noChangeArrowheads="1"/>
          </p:cNvSpPr>
          <p:nvPr/>
        </p:nvSpPr>
        <p:spPr>
          <a:xfrm>
            <a:off x="715330" y="1377519"/>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gn="just"/>
            <a:r>
              <a:rPr lang="zh-CN" altLang="en-US" sz="2400" dirty="0">
                <a:latin typeface="Times New Roman" panose="02020603050405020304" pitchFamily="18" charset="0"/>
                <a:ea typeface="宋体" panose="02010600030101010101" pitchFamily="2" charset="-122"/>
              </a:rPr>
              <a:t>构造函数的作用</a:t>
            </a:r>
            <a:endParaRPr lang="zh-CN" altLang="en-US" sz="2400" dirty="0">
              <a:ea typeface="宋体" panose="02010600030101010101" pitchFamily="2" charset="-122"/>
            </a:endParaRPr>
          </a:p>
          <a:p>
            <a:pPr marL="457200" indent="-457200"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构造函数是一种特殊的成员函数，被</a:t>
            </a:r>
            <a:r>
              <a:rPr lang="zh-CN" altLang="en-US" sz="2400" dirty="0">
                <a:solidFill>
                  <a:schemeClr val="hlink"/>
                </a:solidFill>
                <a:latin typeface="Times New Roman" panose="02020603050405020304" pitchFamily="18" charset="0"/>
                <a:ea typeface="宋体" panose="02010600030101010101" pitchFamily="2" charset="-122"/>
              </a:rPr>
              <a:t>声明为公有成员</a:t>
            </a:r>
            <a:r>
              <a:rPr lang="zh-CN" altLang="en-US" sz="2400" dirty="0">
                <a:latin typeface="Times New Roman" panose="02020603050405020304" pitchFamily="18" charset="0"/>
                <a:ea typeface="宋体" panose="02010600030101010101" pitchFamily="2" charset="-122"/>
              </a:rPr>
              <a:t>，其作用是为类的对象分配内存空间，进行初始化。</a:t>
            </a:r>
            <a:endParaRPr lang="zh-CN" altLang="en-US" sz="2400" dirty="0">
              <a:ea typeface="宋体" panose="02010600030101010101" pitchFamily="2" charset="-122"/>
            </a:endParaRPr>
          </a:p>
          <a:p>
            <a:pPr marL="457200" indent="-457200" algn="just"/>
            <a:r>
              <a:rPr lang="zh-CN" altLang="en-US" sz="2400" dirty="0">
                <a:latin typeface="Times New Roman" panose="02020603050405020304" pitchFamily="18" charset="0"/>
                <a:ea typeface="宋体" panose="02010600030101010101" pitchFamily="2" charset="-122"/>
              </a:rPr>
              <a:t>构造函数的性质</a:t>
            </a:r>
            <a:endParaRPr lang="zh-CN" altLang="en-US" sz="2400" dirty="0">
              <a:ea typeface="宋体" panose="02010600030101010101" pitchFamily="2" charset="-122"/>
            </a:endParaRPr>
          </a:p>
          <a:p>
            <a:pPr marL="838200" lvl="1" indent="-381000" algn="just">
              <a:buFont typeface="Wingdings" panose="05000000000000000000" pitchFamily="2" charset="2"/>
              <a:buAutoNum type="arabicPeriod"/>
            </a:pPr>
            <a:r>
              <a:rPr lang="zh-CN" altLang="en-US" sz="2400" dirty="0">
                <a:latin typeface="宋体" panose="02010600030101010101" pitchFamily="2" charset="-122"/>
                <a:ea typeface="宋体" panose="02010600030101010101" pitchFamily="2" charset="-122"/>
              </a:rPr>
              <a:t>构造函数的名字必须</a:t>
            </a:r>
            <a:r>
              <a:rPr lang="zh-CN" altLang="en-US" sz="2400" dirty="0">
                <a:solidFill>
                  <a:schemeClr val="hlink"/>
                </a:solidFill>
                <a:latin typeface="宋体" panose="02010600030101010101" pitchFamily="2" charset="-122"/>
                <a:ea typeface="宋体" panose="02010600030101010101" pitchFamily="2" charset="-122"/>
              </a:rPr>
              <a:t>与类的名字相同</a:t>
            </a:r>
            <a:r>
              <a:rPr lang="zh-CN" altLang="en-US" sz="2400" dirty="0">
                <a:latin typeface="宋体" panose="02010600030101010101" pitchFamily="2" charset="-122"/>
                <a:ea typeface="宋体" panose="02010600030101010101" pitchFamily="2" charset="-122"/>
              </a:rPr>
              <a:t>。</a:t>
            </a:r>
          </a:p>
          <a:p>
            <a:pPr marL="838200" lvl="1" indent="-381000" algn="just">
              <a:buFont typeface="Wingdings" panose="05000000000000000000" pitchFamily="2" charset="2"/>
              <a:buAutoNum type="arabicPeriod"/>
            </a:pPr>
            <a:r>
              <a:rPr lang="zh-CN" altLang="en-US" sz="2400" dirty="0">
                <a:latin typeface="Times New Roman" panose="02020603050405020304" pitchFamily="18" charset="0"/>
                <a:ea typeface="宋体" panose="02010600030101010101" pitchFamily="2" charset="-122"/>
              </a:rPr>
              <a:t>构造函数</a:t>
            </a:r>
            <a:r>
              <a:rPr lang="zh-CN" altLang="en-US" sz="2400" dirty="0">
                <a:solidFill>
                  <a:schemeClr val="hlink"/>
                </a:solidFill>
                <a:latin typeface="宋体" panose="02010600030101010101" pitchFamily="2" charset="-122"/>
                <a:ea typeface="宋体" panose="02010600030101010101" pitchFamily="2" charset="-122"/>
              </a:rPr>
              <a:t>没有返回值</a:t>
            </a:r>
            <a:r>
              <a:rPr lang="zh-CN" altLang="en-US" sz="2400" dirty="0">
                <a:latin typeface="Times New Roman" panose="02020603050405020304" pitchFamily="18" charset="0"/>
                <a:ea typeface="宋体" panose="02010600030101010101" pitchFamily="2" charset="-122"/>
              </a:rPr>
              <a:t>，不能定义返回类型，包括</a:t>
            </a:r>
            <a:r>
              <a:rPr lang="en-US" altLang="zh-CN" sz="2400" dirty="0">
                <a:ea typeface="宋体" panose="02010600030101010101" pitchFamily="2" charset="-122"/>
              </a:rPr>
              <a:t>void</a:t>
            </a:r>
            <a:r>
              <a:rPr lang="zh-CN" altLang="en-US" sz="2400" dirty="0">
                <a:latin typeface="Times New Roman" panose="02020603050405020304" pitchFamily="18" charset="0"/>
                <a:ea typeface="宋体" panose="02010600030101010101" pitchFamily="2" charset="-122"/>
              </a:rPr>
              <a:t>型在内。</a:t>
            </a:r>
          </a:p>
          <a:p>
            <a:pPr marL="838200" lvl="1" indent="-381000" algn="just">
              <a:buFont typeface="Wingdings" panose="05000000000000000000" pitchFamily="2" charset="2"/>
              <a:buAutoNum type="arabicPeriod"/>
            </a:pPr>
            <a:r>
              <a:rPr lang="zh-CN" altLang="en-US" sz="2400" dirty="0">
                <a:latin typeface="宋体" panose="02010600030101010101" pitchFamily="2" charset="-122"/>
                <a:ea typeface="宋体" panose="02010600030101010101" pitchFamily="2" charset="-122"/>
              </a:rPr>
              <a:t>对象定义时，编译系统会</a:t>
            </a:r>
            <a:r>
              <a:rPr lang="zh-CN" altLang="en-US" sz="2400" dirty="0">
                <a:solidFill>
                  <a:schemeClr val="hlink"/>
                </a:solidFill>
                <a:latin typeface="宋体" panose="02010600030101010101" pitchFamily="2" charset="-122"/>
                <a:ea typeface="宋体" panose="02010600030101010101" pitchFamily="2" charset="-122"/>
              </a:rPr>
              <a:t>自动地调用</a:t>
            </a:r>
            <a:r>
              <a:rPr lang="zh-CN" altLang="en-US" sz="2400" dirty="0">
                <a:latin typeface="宋体" panose="02010600030101010101" pitchFamily="2" charset="-122"/>
                <a:ea typeface="宋体" panose="02010600030101010101" pitchFamily="2" charset="-122"/>
              </a:rPr>
              <a:t>构造函数完成对象内存空间的分配和初始化工作。</a:t>
            </a:r>
          </a:p>
          <a:p>
            <a:pPr marL="838200" lvl="1" indent="-381000" algn="just">
              <a:buFont typeface="Wingdings" panose="05000000000000000000" pitchFamily="2" charset="2"/>
              <a:buAutoNum type="arabicPeriod"/>
            </a:pPr>
            <a:r>
              <a:rPr lang="zh-CN" altLang="en-US" sz="2400" dirty="0">
                <a:latin typeface="宋体" panose="02010600030101010101" pitchFamily="2" charset="-122"/>
                <a:ea typeface="宋体" panose="02010600030101010101" pitchFamily="2" charset="-122"/>
              </a:rPr>
              <a:t>构造函数是类的成员函数，具有一般成员函数的所有性质，可访问类的所有成员，可以是内联函数，可带有参数表，可带有默认的形参值，还</a:t>
            </a:r>
            <a:r>
              <a:rPr lang="zh-CN" altLang="en-US" sz="2400" dirty="0">
                <a:solidFill>
                  <a:schemeClr val="hlink"/>
                </a:solidFill>
                <a:latin typeface="宋体" panose="02010600030101010101" pitchFamily="2" charset="-122"/>
                <a:ea typeface="宋体" panose="02010600030101010101" pitchFamily="2" charset="-122"/>
              </a:rPr>
              <a:t>可重载</a:t>
            </a:r>
            <a:r>
              <a:rPr lang="zh-CN" altLang="en-US" sz="2400" dirty="0">
                <a:latin typeface="宋体" panose="02010600030101010101" pitchFamily="2" charset="-122"/>
                <a:ea typeface="宋体" panose="02010600030101010101" pitchFamily="2" charset="-122"/>
              </a:rPr>
              <a:t>。</a:t>
            </a:r>
            <a:r>
              <a:rPr lang="zh-CN" altLang="en-US" sz="2400" dirty="0">
                <a:ea typeface="宋体" panose="02010600030101010101" pitchFamily="2" charset="-122"/>
              </a:rPr>
              <a:t> </a:t>
            </a:r>
          </a:p>
        </p:txBody>
      </p:sp>
    </p:spTree>
    <p:extLst>
      <p:ext uri="{BB962C8B-B14F-4D97-AF65-F5344CB8AC3E}">
        <p14:creationId xmlns:p14="http://schemas.microsoft.com/office/powerpoint/2010/main" val="383324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26</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构造函数</a:t>
            </a:r>
          </a:p>
        </p:txBody>
      </p:sp>
      <p:sp>
        <p:nvSpPr>
          <p:cNvPr id="7" name="AutoShape 5">
            <a:extLst>
              <a:ext uri="{FF2B5EF4-FFF2-40B4-BE49-F238E27FC236}">
                <a16:creationId xmlns:a16="http://schemas.microsoft.com/office/drawing/2014/main" id="{70871B6D-BD05-4D15-B50A-C49439F7354C}"/>
              </a:ext>
            </a:extLst>
          </p:cNvPr>
          <p:cNvSpPr txBox="1">
            <a:spLocks noChangeArrowheads="1"/>
          </p:cNvSpPr>
          <p:nvPr/>
        </p:nvSpPr>
        <p:spPr>
          <a:xfrm>
            <a:off x="528899" y="1222898"/>
            <a:ext cx="7772400" cy="5559641"/>
          </a:xfrm>
          <a:prstGeom prst="verticalScroll">
            <a:avLst>
              <a:gd name="adj" fmla="val 2685"/>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zh-CN" altLang="en-US" sz="2400" dirty="0">
                <a:latin typeface="宋体" panose="02010600030101010101" pitchFamily="2" charset="-122"/>
              </a:rPr>
              <a:t>构造函数的定义</a:t>
            </a:r>
            <a:r>
              <a:rPr lang="zh-CN" altLang="en-US" sz="2400" dirty="0">
                <a:latin typeface="Times New Roman" panose="02020603050405020304" pitchFamily="18" charset="0"/>
              </a:rPr>
              <a:t> </a:t>
            </a:r>
          </a:p>
          <a:p>
            <a:pPr algn="just">
              <a:buFont typeface="Wingdings" panose="05000000000000000000" pitchFamily="2" charset="2"/>
              <a:buNone/>
            </a:pPr>
            <a:r>
              <a:rPr lang="zh-CN" altLang="en-US" sz="2400" dirty="0">
                <a:latin typeface="Times New Roman" panose="02020603050405020304" pitchFamily="18" charset="0"/>
              </a:rPr>
              <a:t>例</a:t>
            </a:r>
            <a:r>
              <a:rPr lang="en-US" altLang="zh-CN" sz="2400" dirty="0">
                <a:latin typeface="Times New Roman" panose="02020603050405020304" pitchFamily="18" charset="0"/>
              </a:rPr>
              <a:t>1</a:t>
            </a:r>
            <a:r>
              <a:rPr lang="en-US" altLang="zh-CN" sz="2400" dirty="0"/>
              <a:t>  </a:t>
            </a:r>
            <a:r>
              <a:rPr lang="zh-CN" altLang="en-US" sz="2400" dirty="0">
                <a:latin typeface="Times New Roman" panose="02020603050405020304" pitchFamily="18" charset="0"/>
              </a:rPr>
              <a:t>构造函数定义的例。</a:t>
            </a:r>
            <a:endParaRPr lang="zh-CN" altLang="en-US" sz="2400" dirty="0"/>
          </a:p>
          <a:p>
            <a:pPr algn="just">
              <a:buFont typeface="Wingdings" panose="05000000000000000000" pitchFamily="2" charset="2"/>
              <a:buNone/>
            </a:pPr>
            <a:r>
              <a:rPr lang="en-US" altLang="zh-CN" sz="2400" dirty="0"/>
              <a:t>class complex</a:t>
            </a:r>
          </a:p>
          <a:p>
            <a:pPr algn="just">
              <a:buFont typeface="Wingdings" panose="05000000000000000000" pitchFamily="2" charset="2"/>
              <a:buNone/>
            </a:pPr>
            <a:r>
              <a:rPr lang="en-US" altLang="zh-CN" sz="2400" dirty="0"/>
              <a:t>{</a:t>
            </a:r>
          </a:p>
          <a:p>
            <a:pPr algn="just">
              <a:buFont typeface="Wingdings" panose="05000000000000000000" pitchFamily="2" charset="2"/>
              <a:buNone/>
            </a:pPr>
            <a:r>
              <a:rPr lang="en-US" altLang="zh-CN" sz="2400" dirty="0"/>
              <a:t>private:</a:t>
            </a:r>
          </a:p>
          <a:p>
            <a:pPr algn="just">
              <a:buFont typeface="Wingdings" panose="05000000000000000000" pitchFamily="2" charset="2"/>
              <a:buNone/>
            </a:pPr>
            <a:r>
              <a:rPr lang="en-US" altLang="zh-CN" sz="2400" dirty="0"/>
              <a:t>	double real, </a:t>
            </a:r>
            <a:r>
              <a:rPr lang="en-US" altLang="zh-CN" sz="2400" dirty="0" err="1"/>
              <a:t>imag</a:t>
            </a:r>
            <a:r>
              <a:rPr lang="en-US" altLang="zh-CN" sz="2400" dirty="0"/>
              <a:t>;          //</a:t>
            </a:r>
            <a:r>
              <a:rPr lang="zh-CN" altLang="en-US" sz="2400" dirty="0">
                <a:latin typeface="Times New Roman" panose="02020603050405020304" pitchFamily="18" charset="0"/>
              </a:rPr>
              <a:t>定义复数的实部和虚部</a:t>
            </a:r>
            <a:endParaRPr lang="zh-CN" altLang="en-US" sz="2400" dirty="0"/>
          </a:p>
          <a:p>
            <a:pPr algn="just">
              <a:buFont typeface="Wingdings" panose="05000000000000000000" pitchFamily="2" charset="2"/>
              <a:buNone/>
            </a:pPr>
            <a:r>
              <a:rPr lang="en-US" altLang="zh-CN" sz="2400" dirty="0"/>
              <a:t>public:</a:t>
            </a:r>
          </a:p>
          <a:p>
            <a:pPr algn="just">
              <a:buFont typeface="Wingdings" panose="05000000000000000000" pitchFamily="2" charset="2"/>
              <a:buNone/>
            </a:pPr>
            <a:r>
              <a:rPr lang="en-US" altLang="zh-CN" sz="2400" dirty="0"/>
              <a:t>	complex(double r, double </a:t>
            </a:r>
            <a:r>
              <a:rPr lang="en-US" altLang="zh-CN" sz="2400" dirty="0" err="1"/>
              <a:t>i</a:t>
            </a:r>
            <a:r>
              <a:rPr lang="en-US" altLang="zh-CN" sz="2400" dirty="0"/>
              <a:t>)  //</a:t>
            </a:r>
            <a:r>
              <a:rPr lang="zh-CN" altLang="en-US" sz="2400" dirty="0">
                <a:latin typeface="Times New Roman" panose="02020603050405020304" pitchFamily="18" charset="0"/>
              </a:rPr>
              <a:t>名字与类名相同</a:t>
            </a:r>
            <a:endParaRPr lang="zh-CN" altLang="en-US" sz="2400" dirty="0"/>
          </a:p>
          <a:p>
            <a:pPr algn="just">
              <a:buFont typeface="Wingdings" panose="05000000000000000000" pitchFamily="2" charset="2"/>
              <a:buNone/>
            </a:pPr>
            <a:r>
              <a:rPr lang="zh-CN" altLang="en-US" sz="2400" dirty="0"/>
              <a:t>	{  </a:t>
            </a:r>
            <a:r>
              <a:rPr lang="en-US" altLang="zh-CN" sz="2400" dirty="0"/>
              <a:t>real=r;  </a:t>
            </a:r>
            <a:r>
              <a:rPr lang="en-US" altLang="zh-CN" sz="2400" dirty="0" err="1"/>
              <a:t>imag</a:t>
            </a:r>
            <a:r>
              <a:rPr lang="en-US" altLang="zh-CN" sz="2400" dirty="0"/>
              <a:t>=</a:t>
            </a:r>
            <a:r>
              <a:rPr lang="en-US" altLang="zh-CN" sz="2400" dirty="0" err="1"/>
              <a:t>i</a:t>
            </a:r>
            <a:r>
              <a:rPr lang="en-US" altLang="zh-CN" sz="2400" dirty="0">
                <a:latin typeface="Times New Roman" panose="02020603050405020304" pitchFamily="18" charset="0"/>
              </a:rPr>
              <a:t>；</a:t>
            </a:r>
            <a:r>
              <a:rPr lang="en-US" altLang="zh-CN" sz="2400" dirty="0"/>
              <a:t>  }    //</a:t>
            </a:r>
            <a:r>
              <a:rPr lang="zh-CN" altLang="en-US" sz="2400" dirty="0">
                <a:latin typeface="Times New Roman" panose="02020603050405020304" pitchFamily="18" charset="0"/>
              </a:rPr>
              <a:t>初始化私有数据成员</a:t>
            </a:r>
          </a:p>
          <a:p>
            <a:pPr algn="just">
              <a:buFont typeface="Wingdings" panose="05000000000000000000" pitchFamily="2" charset="2"/>
              <a:buNone/>
            </a:pPr>
            <a:r>
              <a:rPr lang="en-US" altLang="zh-CN" sz="2400" dirty="0"/>
              <a:t>	void </a:t>
            </a:r>
            <a:r>
              <a:rPr lang="en-US" altLang="zh-CN" sz="2400" dirty="0" err="1"/>
              <a:t>disp</a:t>
            </a:r>
            <a:r>
              <a:rPr lang="en-US" altLang="zh-CN" sz="2400" dirty="0"/>
              <a:t>()</a:t>
            </a:r>
          </a:p>
          <a:p>
            <a:pPr algn="just">
              <a:buFont typeface="Wingdings" panose="05000000000000000000" pitchFamily="2" charset="2"/>
              <a:buNone/>
            </a:pPr>
            <a:r>
              <a:rPr lang="en-US" altLang="zh-CN" sz="2400" dirty="0"/>
              <a:t>	{  </a:t>
            </a:r>
            <a:r>
              <a:rPr lang="en-US" altLang="zh-CN" sz="2400" dirty="0" err="1"/>
              <a:t>cout</a:t>
            </a:r>
            <a:r>
              <a:rPr lang="en-US" altLang="zh-CN" sz="2400" dirty="0"/>
              <a:t>&lt;&lt;real&lt;&lt;</a:t>
            </a:r>
            <a:r>
              <a:rPr lang="en-US" altLang="zh-CN"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en-US" altLang="zh-CN" sz="2400" dirty="0"/>
              <a:t>&lt;&lt;</a:t>
            </a:r>
            <a:r>
              <a:rPr lang="en-US" altLang="zh-CN" sz="2400" dirty="0" err="1"/>
              <a:t>imag</a:t>
            </a:r>
            <a:r>
              <a:rPr lang="en-US" altLang="zh-CN" sz="2400" dirty="0"/>
              <a:t>&lt;&lt;</a:t>
            </a:r>
            <a:r>
              <a:rPr lang="en-US" altLang="zh-CN" sz="2400" dirty="0">
                <a:latin typeface="Times New Roman" panose="02020603050405020304" pitchFamily="18" charset="0"/>
              </a:rPr>
              <a:t>”</a:t>
            </a:r>
            <a:r>
              <a:rPr lang="en-US" altLang="zh-CN" sz="2400" dirty="0" err="1"/>
              <a:t>i</a:t>
            </a:r>
            <a:r>
              <a:rPr lang="en-US" altLang="zh-CN" sz="2400" dirty="0">
                <a:latin typeface="Times New Roman" panose="02020603050405020304" pitchFamily="18" charset="0"/>
              </a:rPr>
              <a:t>”</a:t>
            </a:r>
            <a:r>
              <a:rPr lang="en-US" altLang="zh-CN" sz="2400" dirty="0"/>
              <a:t>&lt;&lt;</a:t>
            </a:r>
            <a:r>
              <a:rPr lang="en-US" altLang="zh-CN" sz="2400" dirty="0" err="1"/>
              <a:t>endl</a:t>
            </a:r>
            <a:r>
              <a:rPr lang="en-US" altLang="zh-CN" sz="2400" dirty="0"/>
              <a:t>;  }</a:t>
            </a:r>
          </a:p>
          <a:p>
            <a:pPr algn="just">
              <a:buFont typeface="Wingdings" panose="05000000000000000000" pitchFamily="2" charset="2"/>
              <a:buNone/>
            </a:pPr>
            <a:r>
              <a:rPr lang="en-US" altLang="zh-CN" sz="2400" dirty="0"/>
              <a:t>};</a:t>
            </a:r>
          </a:p>
        </p:txBody>
      </p:sp>
      <p:sp>
        <p:nvSpPr>
          <p:cNvPr id="8" name="AutoShape 6">
            <a:extLst>
              <a:ext uri="{FF2B5EF4-FFF2-40B4-BE49-F238E27FC236}">
                <a16:creationId xmlns:a16="http://schemas.microsoft.com/office/drawing/2014/main" id="{4B68C561-401A-4106-B0B6-4C7907451165}"/>
              </a:ext>
            </a:extLst>
          </p:cNvPr>
          <p:cNvSpPr>
            <a:spLocks noChangeArrowheads="1"/>
          </p:cNvSpPr>
          <p:nvPr/>
        </p:nvSpPr>
        <p:spPr bwMode="auto">
          <a:xfrm>
            <a:off x="4398394" y="1471960"/>
            <a:ext cx="4159680" cy="2819400"/>
          </a:xfrm>
          <a:prstGeom prst="wedgeRectCallout">
            <a:avLst>
              <a:gd name="adj1" fmla="val -84611"/>
              <a:gd name="adj2" fmla="val 5534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dirty="0">
                <a:latin typeface="Times New Roman" panose="02020603050405020304" pitchFamily="18" charset="0"/>
                <a:ea typeface="宋体" panose="02010600030101010101" pitchFamily="2" charset="-122"/>
              </a:rPr>
              <a:t>实际应用中，一般都要给类定义构造函数，如果没有定义，编译系统就自动生成一个</a:t>
            </a:r>
            <a:r>
              <a:rPr lang="zh-CN" altLang="en-US" sz="1800" dirty="0">
                <a:solidFill>
                  <a:schemeClr val="hlink"/>
                </a:solidFill>
                <a:latin typeface="Times New Roman" panose="02020603050405020304" pitchFamily="18" charset="0"/>
                <a:ea typeface="宋体" panose="02010600030101010101" pitchFamily="2" charset="-122"/>
              </a:rPr>
              <a:t>缺省的构造函数</a:t>
            </a:r>
            <a:r>
              <a:rPr lang="zh-CN" altLang="en-US" sz="1800" dirty="0">
                <a:latin typeface="Times New Roman" panose="02020603050405020304" pitchFamily="18" charset="0"/>
                <a:ea typeface="宋体" panose="02010600030101010101" pitchFamily="2" charset="-122"/>
              </a:rPr>
              <a:t>，这个缺省的构造函数不带任何参数，仅给对象开辟存储空间，不完成对数据成员赋初值。此时数据成员的值是随机的。系统自动生成的构造函数的形式为：</a:t>
            </a:r>
            <a:endParaRPr lang="zh-CN" altLang="en-US" sz="1800" dirty="0">
              <a:ea typeface="宋体" panose="02010600030101010101" pitchFamily="2" charset="-122"/>
            </a:endParaRPr>
          </a:p>
          <a:p>
            <a:pPr algn="just"/>
            <a:r>
              <a:rPr lang="zh-CN" altLang="en-US" sz="1800" dirty="0">
                <a:latin typeface="Times New Roman" panose="02020603050405020304" pitchFamily="18" charset="0"/>
                <a:ea typeface="宋体" panose="02010600030101010101" pitchFamily="2" charset="-122"/>
              </a:rPr>
              <a:t>类名</a:t>
            </a:r>
            <a:r>
              <a:rPr lang="zh-CN" altLang="en-US" sz="1800" dirty="0">
                <a:latin typeface="宋体" panose="02010600030101010101" pitchFamily="2" charset="-122"/>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构造函数名</a:t>
            </a:r>
            <a:r>
              <a:rPr lang="zh-CN" altLang="en-US" sz="1800" dirty="0">
                <a:ea typeface="宋体" panose="02010600030101010101" pitchFamily="2" charset="-122"/>
              </a:rPr>
              <a:t>()</a:t>
            </a:r>
          </a:p>
          <a:p>
            <a:pPr algn="just"/>
            <a:r>
              <a:rPr lang="zh-CN" altLang="en-US" sz="1800" dirty="0">
                <a:ea typeface="宋体" panose="02010600030101010101" pitchFamily="2" charset="-122"/>
              </a:rPr>
              <a:t>{     }</a:t>
            </a:r>
          </a:p>
        </p:txBody>
      </p:sp>
    </p:spTree>
    <p:extLst>
      <p:ext uri="{BB962C8B-B14F-4D97-AF65-F5344CB8AC3E}">
        <p14:creationId xmlns:p14="http://schemas.microsoft.com/office/powerpoint/2010/main" val="172968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27</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构造函数</a:t>
            </a:r>
          </a:p>
        </p:txBody>
      </p:sp>
      <p:sp>
        <p:nvSpPr>
          <p:cNvPr id="5" name="AutoShape 3">
            <a:extLst>
              <a:ext uri="{FF2B5EF4-FFF2-40B4-BE49-F238E27FC236}">
                <a16:creationId xmlns:a16="http://schemas.microsoft.com/office/drawing/2014/main" id="{0A79711D-EB15-4D64-82AC-5BB641DA6542}"/>
              </a:ext>
            </a:extLst>
          </p:cNvPr>
          <p:cNvSpPr txBox="1">
            <a:spLocks noChangeArrowheads="1"/>
          </p:cNvSpPr>
          <p:nvPr/>
        </p:nvSpPr>
        <p:spPr>
          <a:xfrm>
            <a:off x="750841" y="1171853"/>
            <a:ext cx="7772400" cy="5468168"/>
          </a:xfrm>
          <a:prstGeom prst="verticalScroll">
            <a:avLst>
              <a:gd name="adj" fmla="val 2685"/>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zh-CN" altLang="en-US" sz="2400" dirty="0">
                <a:latin typeface="Times New Roman" panose="02020603050405020304" pitchFamily="18" charset="0"/>
                <a:ea typeface="宋体" panose="02010600030101010101" pitchFamily="2" charset="-122"/>
              </a:rPr>
              <a:t>构造函数的调用</a:t>
            </a:r>
          </a:p>
          <a:p>
            <a:pPr algn="just">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构造函数</a:t>
            </a:r>
            <a:r>
              <a:rPr lang="zh-CN" altLang="en-US" sz="2400" dirty="0">
                <a:solidFill>
                  <a:schemeClr val="hlink"/>
                </a:solidFill>
                <a:latin typeface="Times New Roman" panose="02020603050405020304" pitchFamily="18" charset="0"/>
                <a:ea typeface="宋体" panose="02010600030101010101" pitchFamily="2" charset="-122"/>
              </a:rPr>
              <a:t>一般不能被显式地调用</a:t>
            </a:r>
            <a:r>
              <a:rPr lang="zh-CN" altLang="en-US" sz="2400" dirty="0">
                <a:latin typeface="Times New Roman" panose="02020603050405020304" pitchFamily="18" charset="0"/>
                <a:ea typeface="宋体" panose="02010600030101010101" pitchFamily="2" charset="-122"/>
              </a:rPr>
              <a:t>，是在定义对象的同时调用的，其调用的一般格式为：</a:t>
            </a:r>
          </a:p>
          <a:p>
            <a:pPr algn="just">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类名  对象名(实参表) </a:t>
            </a:r>
          </a:p>
          <a:p>
            <a:pPr algn="just">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   构造函数调用的例。</a:t>
            </a:r>
          </a:p>
          <a:p>
            <a:pPr algn="just">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include&lt;iostream&gt;</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//complex</a:t>
            </a:r>
            <a:r>
              <a:rPr lang="zh-CN" altLang="en-US" sz="2400" dirty="0">
                <a:latin typeface="Times New Roman" panose="02020603050405020304" pitchFamily="18" charset="0"/>
                <a:ea typeface="宋体" panose="02010600030101010101" pitchFamily="2" charset="-122"/>
              </a:rPr>
              <a:t>类的定义如例</a:t>
            </a:r>
            <a:r>
              <a:rPr lang="en-US" altLang="zh-CN" sz="2400" dirty="0">
                <a:latin typeface="Times New Roman" panose="02020603050405020304" pitchFamily="18" charset="0"/>
                <a:ea typeface="宋体" panose="02010600030101010101" pitchFamily="2" charset="-122"/>
              </a:rPr>
              <a:t>1</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main()</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complex </a:t>
            </a:r>
            <a:r>
              <a:rPr lang="en-US" altLang="zh-CN" sz="2400" dirty="0" err="1">
                <a:latin typeface="Times New Roman" panose="02020603050405020304" pitchFamily="18" charset="0"/>
                <a:ea typeface="宋体" panose="02010600030101010101" pitchFamily="2" charset="-122"/>
              </a:rPr>
              <a:t>ob</a:t>
            </a:r>
            <a:r>
              <a:rPr lang="en-US" altLang="zh-CN" sz="2400" dirty="0">
                <a:latin typeface="Times New Roman" panose="02020603050405020304" pitchFamily="18" charset="0"/>
                <a:ea typeface="宋体" panose="02010600030101010101" pitchFamily="2" charset="-122"/>
              </a:rPr>
              <a:t>(1.2,3.4);  </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ob.disp</a:t>
            </a:r>
            <a:r>
              <a:rPr lang="en-US" altLang="zh-CN" sz="2400" dirty="0">
                <a:latin typeface="Times New Roman" panose="02020603050405020304" pitchFamily="18" charset="0"/>
                <a:ea typeface="宋体" panose="02010600030101010101" pitchFamily="2" charset="-122"/>
              </a:rPr>
              <a:t>();</a:t>
            </a:r>
          </a:p>
          <a:p>
            <a:pPr algn="just">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55175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28</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4596130"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带有缺省参数的构造函数</a:t>
            </a:r>
          </a:p>
        </p:txBody>
      </p:sp>
      <p:sp>
        <p:nvSpPr>
          <p:cNvPr id="5" name="Rectangle 3">
            <a:extLst>
              <a:ext uri="{FF2B5EF4-FFF2-40B4-BE49-F238E27FC236}">
                <a16:creationId xmlns:a16="http://schemas.microsoft.com/office/drawing/2014/main" id="{138A0669-7063-4778-8406-B32645D1DDF3}"/>
              </a:ext>
            </a:extLst>
          </p:cNvPr>
          <p:cNvSpPr txBox="1">
            <a:spLocks noChangeArrowheads="1"/>
          </p:cNvSpPr>
          <p:nvPr/>
        </p:nvSpPr>
        <p:spPr>
          <a:xfrm>
            <a:off x="520022" y="1572829"/>
            <a:ext cx="7772400" cy="3434178"/>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171442" algn="just">
              <a:buFont typeface="Wingdings" panose="05000000000000000000" pitchFamily="2" charset="2"/>
              <a:buNone/>
            </a:pPr>
            <a:r>
              <a:rPr lang="zh-CN" altLang="en-US" sz="2800" dirty="0">
                <a:latin typeface="Times New Roman" panose="02020603050405020304" pitchFamily="18" charset="0"/>
                <a:ea typeface="宋体" panose="02010600030101010101" pitchFamily="2" charset="-122"/>
              </a:rPr>
              <a:t>	当构造函数带有参数时，在定义对象时必须给构造函数传递参数，否则，构造函数将不被执行。但在实际应用中，有些构造函数的参数值通常是不变的，只有在特殊情况下才需要改变它的值，这时，可以将构造函数定义成带缺省参数的值的构造函数，这样，在定义对象时可以不指定实参，用缺省参数值来初始化数据成员。</a:t>
            </a:r>
            <a:endParaRPr lang="zh-CN" altLang="en-US" sz="28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263077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29</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4596130"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缺省参数的构造函数实例</a:t>
            </a:r>
          </a:p>
        </p:txBody>
      </p:sp>
      <p:sp>
        <p:nvSpPr>
          <p:cNvPr id="7" name="AutoShape 3">
            <a:extLst>
              <a:ext uri="{FF2B5EF4-FFF2-40B4-BE49-F238E27FC236}">
                <a16:creationId xmlns:a16="http://schemas.microsoft.com/office/drawing/2014/main" id="{5551E639-4B54-4AAB-B85F-B4D693EC1EE1}"/>
              </a:ext>
            </a:extLst>
          </p:cNvPr>
          <p:cNvSpPr txBox="1">
            <a:spLocks noChangeArrowheads="1"/>
          </p:cNvSpPr>
          <p:nvPr/>
        </p:nvSpPr>
        <p:spPr>
          <a:xfrm>
            <a:off x="304800" y="1066800"/>
            <a:ext cx="4191000" cy="5635841"/>
          </a:xfrm>
          <a:prstGeom prst="verticalScroll">
            <a:avLst>
              <a:gd name="adj" fmla="val 389"/>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1800" dirty="0"/>
              <a:t>#</a:t>
            </a:r>
            <a:r>
              <a:rPr lang="en-US" altLang="zh-CN" sz="1800" dirty="0" err="1"/>
              <a:t>includ</a:t>
            </a:r>
            <a:r>
              <a:rPr lang="en-US" altLang="zh-CN" sz="1800" dirty="0"/>
              <a:t>&lt;</a:t>
            </a:r>
            <a:r>
              <a:rPr lang="en-US" altLang="zh-CN" sz="1800" dirty="0" err="1"/>
              <a:t>iostream.h</a:t>
            </a:r>
            <a:r>
              <a:rPr lang="en-US" altLang="zh-CN" sz="1800" dirty="0"/>
              <a:t>&gt;</a:t>
            </a:r>
          </a:p>
          <a:p>
            <a:pPr algn="just">
              <a:buFont typeface="Wingdings" panose="05000000000000000000" pitchFamily="2" charset="2"/>
              <a:buNone/>
            </a:pPr>
            <a:r>
              <a:rPr lang="en-US" altLang="zh-CN" sz="1800" dirty="0"/>
              <a:t>class complex</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	 double </a:t>
            </a:r>
            <a:r>
              <a:rPr lang="en-US" altLang="zh-CN" sz="1800" dirty="0" err="1"/>
              <a:t>real,imag</a:t>
            </a:r>
            <a:r>
              <a:rPr lang="en-US" altLang="zh-CN" sz="1800" dirty="0"/>
              <a:t>;</a:t>
            </a:r>
          </a:p>
          <a:p>
            <a:pPr algn="just">
              <a:buFont typeface="Wingdings" panose="05000000000000000000" pitchFamily="2" charset="2"/>
              <a:buNone/>
            </a:pPr>
            <a:r>
              <a:rPr lang="en-US" altLang="zh-CN" sz="1800" dirty="0"/>
              <a:t> public:</a:t>
            </a:r>
          </a:p>
          <a:p>
            <a:pPr algn="just">
              <a:buFont typeface="Wingdings" panose="05000000000000000000" pitchFamily="2" charset="2"/>
              <a:buNone/>
            </a:pPr>
            <a:r>
              <a:rPr lang="en-US" altLang="zh-CN" sz="1800" dirty="0"/>
              <a:t>	complex(double r=0, double </a:t>
            </a:r>
            <a:r>
              <a:rPr lang="en-US" altLang="zh-CN" sz="1800" dirty="0" err="1"/>
              <a:t>i</a:t>
            </a:r>
            <a:r>
              <a:rPr lang="en-US" altLang="zh-CN" sz="1800" dirty="0"/>
              <a:t>=0);  </a:t>
            </a:r>
          </a:p>
          <a:p>
            <a:pPr algn="just">
              <a:buFont typeface="Wingdings" panose="05000000000000000000" pitchFamily="2" charset="2"/>
              <a:buNone/>
            </a:pPr>
            <a:r>
              <a:rPr lang="en-US" altLang="zh-CN" sz="1800" dirty="0"/>
              <a:t>	//</a:t>
            </a:r>
            <a:r>
              <a:rPr lang="zh-CN" altLang="en-US" sz="1800" dirty="0">
                <a:latin typeface="Times New Roman" panose="02020603050405020304" pitchFamily="18" charset="0"/>
              </a:rPr>
              <a:t>带有缺省参数的构造函数</a:t>
            </a:r>
            <a:endParaRPr lang="zh-CN" altLang="en-US" sz="1800" dirty="0"/>
          </a:p>
          <a:p>
            <a:pPr algn="just">
              <a:buFont typeface="Wingdings" panose="05000000000000000000" pitchFamily="2" charset="2"/>
              <a:buNone/>
            </a:pPr>
            <a:r>
              <a:rPr lang="zh-CN" altLang="en-US" sz="1800" dirty="0"/>
              <a:t>	</a:t>
            </a:r>
            <a:r>
              <a:rPr lang="en-US" altLang="zh-CN" sz="1800" dirty="0"/>
              <a:t>double </a:t>
            </a:r>
            <a:r>
              <a:rPr lang="en-US" altLang="zh-CN" sz="1800" dirty="0" err="1"/>
              <a:t>abscomplex</a:t>
            </a:r>
            <a:r>
              <a:rPr lang="en-US" altLang="zh-CN" sz="1800" dirty="0"/>
              <a: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complex</a:t>
            </a:r>
            <a:r>
              <a:rPr lang="en-US" altLang="zh-CN" sz="1800" dirty="0">
                <a:latin typeface="宋体" panose="02010600030101010101" pitchFamily="2" charset="-122"/>
              </a:rPr>
              <a:t>::</a:t>
            </a:r>
            <a:r>
              <a:rPr lang="en-US" altLang="zh-CN" sz="1800" dirty="0"/>
              <a:t>complex(double r, double </a:t>
            </a:r>
            <a:r>
              <a:rPr lang="en-US" altLang="zh-CN" sz="1800" dirty="0" err="1"/>
              <a:t>i</a:t>
            </a:r>
            <a:r>
              <a:rPr lang="en-US" altLang="zh-CN" sz="1800" dirty="0"/>
              <a:t>)</a:t>
            </a:r>
          </a:p>
          <a:p>
            <a:pPr algn="just">
              <a:buFont typeface="Wingdings" panose="05000000000000000000" pitchFamily="2" charset="2"/>
              <a:buNone/>
            </a:pPr>
            <a:r>
              <a:rPr lang="en-US" altLang="zh-CN" sz="1800" dirty="0"/>
              <a:t>{real=r; </a:t>
            </a:r>
            <a:r>
              <a:rPr lang="en-US" altLang="zh-CN" sz="1800" dirty="0" err="1"/>
              <a:t>imag</a:t>
            </a:r>
            <a:r>
              <a:rPr lang="en-US" altLang="zh-CN" sz="1800" dirty="0"/>
              <a:t>=</a:t>
            </a:r>
            <a:r>
              <a:rPr lang="en-US" altLang="zh-CN" sz="1800" dirty="0" err="1"/>
              <a:t>i</a:t>
            </a:r>
            <a:r>
              <a:rPr lang="en-US" altLang="zh-CN" sz="1800" dirty="0"/>
              <a:t>;} </a:t>
            </a:r>
          </a:p>
          <a:p>
            <a:pPr algn="just">
              <a:buFont typeface="Wingdings" panose="05000000000000000000" pitchFamily="2" charset="2"/>
              <a:buNone/>
            </a:pPr>
            <a:r>
              <a:rPr lang="en-US" altLang="zh-CN" sz="1800" dirty="0"/>
              <a:t>double complex</a:t>
            </a:r>
            <a:r>
              <a:rPr lang="en-US" altLang="zh-CN" sz="1800" dirty="0">
                <a:latin typeface="宋体" panose="02010600030101010101" pitchFamily="2" charset="-122"/>
              </a:rPr>
              <a:t>::</a:t>
            </a:r>
            <a:r>
              <a:rPr lang="en-US" altLang="zh-CN" sz="1800" dirty="0" err="1"/>
              <a:t>absconplex</a:t>
            </a:r>
            <a:r>
              <a:rPr lang="en-US" altLang="zh-CN" sz="1800" dirty="0"/>
              <a: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      double n;</a:t>
            </a:r>
          </a:p>
          <a:p>
            <a:pPr algn="just">
              <a:buFont typeface="Wingdings" panose="05000000000000000000" pitchFamily="2" charset="2"/>
              <a:buNone/>
            </a:pPr>
            <a:r>
              <a:rPr lang="en-US" altLang="zh-CN" sz="1800" dirty="0"/>
              <a:t>      n=real*</a:t>
            </a:r>
            <a:r>
              <a:rPr lang="en-US" altLang="zh-CN" sz="1800" dirty="0" err="1"/>
              <a:t>real+imag</a:t>
            </a:r>
            <a:r>
              <a:rPr lang="en-US" altLang="zh-CN" sz="1800" dirty="0"/>
              <a:t>*</a:t>
            </a:r>
            <a:r>
              <a:rPr lang="en-US" altLang="zh-CN" sz="1800" dirty="0" err="1"/>
              <a:t>imag</a:t>
            </a:r>
            <a:r>
              <a:rPr lang="en-US" altLang="zh-CN" sz="1800" dirty="0"/>
              <a:t>;</a:t>
            </a:r>
          </a:p>
          <a:p>
            <a:pPr algn="just">
              <a:buFont typeface="Wingdings" panose="05000000000000000000" pitchFamily="2" charset="2"/>
              <a:buNone/>
            </a:pPr>
            <a:r>
              <a:rPr lang="en-US" altLang="zh-CN" sz="1800" dirty="0"/>
              <a:t>      return sqrt(n); }</a:t>
            </a:r>
          </a:p>
          <a:p>
            <a:pPr algn="just">
              <a:buFont typeface="Wingdings" panose="05000000000000000000" pitchFamily="2" charset="2"/>
              <a:buNone/>
            </a:pPr>
            <a:endParaRPr lang="en-US" altLang="zh-CN" sz="2000" dirty="0"/>
          </a:p>
        </p:txBody>
      </p:sp>
      <p:sp>
        <p:nvSpPr>
          <p:cNvPr id="8" name="AutoShape 2">
            <a:extLst>
              <a:ext uri="{FF2B5EF4-FFF2-40B4-BE49-F238E27FC236}">
                <a16:creationId xmlns:a16="http://schemas.microsoft.com/office/drawing/2014/main" id="{053C0275-9A7E-43B7-9DDB-C3AEFCF0A638}"/>
              </a:ext>
            </a:extLst>
          </p:cNvPr>
          <p:cNvSpPr>
            <a:spLocks noChangeArrowheads="1"/>
          </p:cNvSpPr>
          <p:nvPr/>
        </p:nvSpPr>
        <p:spPr bwMode="auto">
          <a:xfrm>
            <a:off x="4409243" y="1075678"/>
            <a:ext cx="4648200" cy="5626963"/>
          </a:xfrm>
          <a:prstGeom prst="verticalScroll">
            <a:avLst>
              <a:gd name="adj" fmla="val 3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main()</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complex ob1;</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complex ob2(1.1);</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complex ob3(1.1,2.2);</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a:t>
            </a:r>
            <a:r>
              <a:rPr lang="en-US" altLang="zh-CN" sz="1800" dirty="0">
                <a:latin typeface="Times New Roman" panose="02020603050405020304" pitchFamily="18" charset="0"/>
              </a:rPr>
              <a:t>”</a:t>
            </a:r>
            <a:r>
              <a:rPr lang="en-US" altLang="zh-CN" sz="1800" dirty="0">
                <a:latin typeface="Tahoma" panose="020B0604030504040204" pitchFamily="34" charset="0"/>
              </a:rPr>
              <a:t>abs of complex ob1=</a:t>
            </a:r>
            <a:r>
              <a:rPr lang="en-US" altLang="zh-CN" sz="1800" dirty="0">
                <a:latin typeface="Times New Roman" panose="02020603050405020304" pitchFamily="18" charset="0"/>
              </a:rPr>
              <a:t>”</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&lt;&lt;ob1.abscomplex()&lt;&lt;</a:t>
            </a:r>
            <a:r>
              <a:rPr lang="en-US" altLang="zh-CN" sz="1800" dirty="0" err="1">
                <a:latin typeface="Tahoma" panose="020B0604030504040204" pitchFamily="34" charset="0"/>
              </a:rPr>
              <a:t>endl</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a:t>
            </a:r>
            <a:r>
              <a:rPr lang="en-US" altLang="zh-CN" sz="1800" dirty="0">
                <a:latin typeface="Times New Roman" panose="02020603050405020304" pitchFamily="18" charset="0"/>
              </a:rPr>
              <a:t>”</a:t>
            </a:r>
            <a:r>
              <a:rPr lang="en-US" altLang="zh-CN" sz="1800" dirty="0">
                <a:latin typeface="Tahoma" panose="020B0604030504040204" pitchFamily="34" charset="0"/>
              </a:rPr>
              <a:t>abs of complex ob2=</a:t>
            </a:r>
            <a:r>
              <a:rPr lang="en-US" altLang="zh-CN" sz="1800" dirty="0">
                <a:latin typeface="Times New Roman" panose="02020603050405020304" pitchFamily="18" charset="0"/>
              </a:rPr>
              <a:t>”</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&lt;&lt;ob2.abscomplex()&lt;&lt;</a:t>
            </a:r>
            <a:r>
              <a:rPr lang="en-US" altLang="zh-CN" sz="1800" dirty="0" err="1">
                <a:latin typeface="Tahoma" panose="020B0604030504040204" pitchFamily="34" charset="0"/>
              </a:rPr>
              <a:t>endl</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a:t>
            </a:r>
            <a:r>
              <a:rPr lang="en-US" altLang="zh-CN" sz="1800" dirty="0">
                <a:latin typeface="Times New Roman" panose="02020603050405020304" pitchFamily="18" charset="0"/>
              </a:rPr>
              <a:t>”</a:t>
            </a:r>
            <a:r>
              <a:rPr lang="en-US" altLang="zh-CN" sz="1800" dirty="0">
                <a:latin typeface="Tahoma" panose="020B0604030504040204" pitchFamily="34" charset="0"/>
              </a:rPr>
              <a:t>abs of complex ob3=</a:t>
            </a:r>
            <a:r>
              <a:rPr lang="en-US" altLang="zh-CN" sz="1800" dirty="0">
                <a:latin typeface="Times New Roman" panose="02020603050405020304" pitchFamily="18" charset="0"/>
              </a:rPr>
              <a:t>”</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&lt;&lt;ob3.abscomplex()&lt;&lt;</a:t>
            </a:r>
            <a:r>
              <a:rPr lang="en-US" altLang="zh-CN" sz="1800" dirty="0" err="1">
                <a:latin typeface="Tahoma" panose="020B0604030504040204" pitchFamily="34" charset="0"/>
              </a:rPr>
              <a:t>endl</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p:txBody>
      </p:sp>
    </p:spTree>
    <p:extLst>
      <p:ext uri="{BB962C8B-B14F-4D97-AF65-F5344CB8AC3E}">
        <p14:creationId xmlns:p14="http://schemas.microsoft.com/office/powerpoint/2010/main" val="87234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7E4018-C5C1-4DDA-8B47-8548034A7410}"/>
              </a:ext>
            </a:extLst>
          </p:cNvPr>
          <p:cNvSpPr>
            <a:spLocks noGrp="1"/>
          </p:cNvSpPr>
          <p:nvPr>
            <p:ph type="title"/>
          </p:nvPr>
        </p:nvSpPr>
        <p:spPr>
          <a:xfrm>
            <a:off x="4217141" y="2830610"/>
            <a:ext cx="3706040" cy="492594"/>
          </a:xfrm>
        </p:spPr>
        <p:txBody>
          <a:bodyPr/>
          <a:lstStyle/>
          <a:p>
            <a:r>
              <a:rPr lang="zh-CN" altLang="en-US" dirty="0"/>
              <a:t>类</a:t>
            </a:r>
          </a:p>
        </p:txBody>
      </p:sp>
      <p:sp>
        <p:nvSpPr>
          <p:cNvPr id="6" name="文本框 5">
            <a:extLst>
              <a:ext uri="{FF2B5EF4-FFF2-40B4-BE49-F238E27FC236}">
                <a16:creationId xmlns:a16="http://schemas.microsoft.com/office/drawing/2014/main" id="{C0E71497-5F0D-40D9-8FA7-8D26013615CA}"/>
              </a:ext>
            </a:extLst>
          </p:cNvPr>
          <p:cNvSpPr txBox="1"/>
          <p:nvPr/>
        </p:nvSpPr>
        <p:spPr>
          <a:xfrm>
            <a:off x="3335219" y="2927351"/>
            <a:ext cx="744581" cy="831455"/>
          </a:xfrm>
          <a:prstGeom prst="rect">
            <a:avLst/>
          </a:prstGeom>
          <a:noFill/>
          <a:ln w="117475">
            <a:noFill/>
          </a:ln>
        </p:spPr>
        <p:txBody>
          <a:bodyPr wrap="none" rtlCol="0">
            <a:prstTxWarp prst="textPlain">
              <a:avLst/>
            </a:prstTxWarp>
            <a:spAutoFit/>
          </a:bodyPr>
          <a:lstStyle/>
          <a:p>
            <a:r>
              <a:rPr lang="en-US" altLang="zh-CN" sz="1350" spc="75" dirty="0">
                <a:solidFill>
                  <a:schemeClr val="accent1"/>
                </a:solidFill>
                <a:latin typeface="Impact" panose="020B0806030902050204" pitchFamily="34" charset="0"/>
                <a:cs typeface="Arial" panose="020B0604020202020204" pitchFamily="34" charset="0"/>
              </a:rPr>
              <a:t>01</a:t>
            </a:r>
            <a:endParaRPr lang="zh-CN" altLang="en-US" sz="1350" spc="75"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959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30</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拷贝构造函数</a:t>
            </a:r>
          </a:p>
        </p:txBody>
      </p:sp>
      <p:sp>
        <p:nvSpPr>
          <p:cNvPr id="5" name="Rectangle 3">
            <a:extLst>
              <a:ext uri="{FF2B5EF4-FFF2-40B4-BE49-F238E27FC236}">
                <a16:creationId xmlns:a16="http://schemas.microsoft.com/office/drawing/2014/main" id="{D7F2ED5E-F1E3-43BB-A3FC-97948C6ED308}"/>
              </a:ext>
            </a:extLst>
          </p:cNvPr>
          <p:cNvSpPr txBox="1">
            <a:spLocks noChangeArrowheads="1"/>
          </p:cNvSpPr>
          <p:nvPr/>
        </p:nvSpPr>
        <p:spPr>
          <a:xfrm>
            <a:off x="946150" y="1066800"/>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zh-CN" altLang="en-US" sz="2400" dirty="0">
                <a:latin typeface="Times New Roman" panose="02020603050405020304" pitchFamily="18" charset="0"/>
                <a:ea typeface="宋体" panose="02010600030101010101" pitchFamily="2" charset="-122"/>
              </a:rPr>
              <a:t>拷贝构造函数</a:t>
            </a:r>
            <a:endParaRPr lang="zh-CN" altLang="en-US" sz="2400" dirty="0">
              <a:ea typeface="宋体" panose="02010600030101010101" pitchFamily="2" charset="-122"/>
            </a:endParaRPr>
          </a:p>
          <a:p>
            <a:pPr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拷贝构造函数</a:t>
            </a:r>
            <a:r>
              <a:rPr lang="zh-CN" altLang="en-US" sz="2400" dirty="0">
                <a:solidFill>
                  <a:schemeClr val="hlink"/>
                </a:solidFill>
                <a:latin typeface="Times New Roman" panose="02020603050405020304" pitchFamily="18" charset="0"/>
                <a:ea typeface="宋体" panose="02010600030101010101" pitchFamily="2" charset="-122"/>
              </a:rPr>
              <a:t>是一个特殊的构造函数</a:t>
            </a:r>
            <a:r>
              <a:rPr lang="zh-CN" altLang="en-US" sz="2400" dirty="0">
                <a:latin typeface="Times New Roman" panose="02020603050405020304" pitchFamily="18" charset="0"/>
                <a:ea typeface="宋体" panose="02010600030101010101" pitchFamily="2" charset="-122"/>
              </a:rPr>
              <a:t>，其作用是用一个已经存在的对象初始化本类的新对象。可根据自己的需要定义拷贝构造函数，也可由系统生成一个缺省的拷贝构造函数。拷贝构造函数</a:t>
            </a:r>
            <a:r>
              <a:rPr lang="zh-CN" altLang="en-US" sz="2400" dirty="0">
                <a:solidFill>
                  <a:schemeClr val="hlink"/>
                </a:solidFill>
                <a:latin typeface="Times New Roman" panose="02020603050405020304" pitchFamily="18" charset="0"/>
                <a:ea typeface="宋体" panose="02010600030101010101" pitchFamily="2" charset="-122"/>
              </a:rPr>
              <a:t>没有返回值</a:t>
            </a:r>
            <a:r>
              <a:rPr lang="zh-CN" altLang="en-US" sz="2400" dirty="0">
                <a:latin typeface="Times New Roman" panose="02020603050405020304" pitchFamily="18" charset="0"/>
                <a:ea typeface="宋体" panose="02010600030101010101" pitchFamily="2" charset="-122"/>
              </a:rPr>
              <a:t>。拷贝构造函数名与类名相同，但</a:t>
            </a:r>
            <a:r>
              <a:rPr lang="zh-CN" altLang="en-US" sz="2400" dirty="0">
                <a:solidFill>
                  <a:schemeClr val="hlink"/>
                </a:solidFill>
                <a:latin typeface="Times New Roman" panose="02020603050405020304" pitchFamily="18" charset="0"/>
                <a:ea typeface="宋体" panose="02010600030101010101" pitchFamily="2" charset="-122"/>
              </a:rPr>
              <a:t>参数是本类对象的引用</a:t>
            </a:r>
            <a:r>
              <a:rPr lang="zh-CN" altLang="en-US" sz="2400" dirty="0">
                <a:latin typeface="Times New Roman" panose="02020603050405020304" pitchFamily="18" charset="0"/>
                <a:ea typeface="宋体" panose="02010600030101010101" pitchFamily="2" charset="-122"/>
              </a:rPr>
              <a:t>。</a:t>
            </a:r>
            <a:endParaRPr lang="zh-CN" altLang="en-US" sz="2400" dirty="0">
              <a:ea typeface="宋体" panose="02010600030101010101" pitchFamily="2" charset="-122"/>
            </a:endParaRPr>
          </a:p>
          <a:p>
            <a:pPr algn="just"/>
            <a:r>
              <a:rPr lang="zh-CN" altLang="en-US" sz="2400" dirty="0">
                <a:latin typeface="Times New Roman" panose="02020603050405020304" pitchFamily="18" charset="0"/>
                <a:ea typeface="宋体" panose="02010600030101010101" pitchFamily="2" charset="-122"/>
              </a:rPr>
              <a:t>自定义拷贝构造函数</a:t>
            </a:r>
            <a:endParaRPr lang="zh-CN" altLang="en-US" sz="2400" dirty="0">
              <a:ea typeface="宋体" panose="02010600030101010101" pitchFamily="2" charset="-122"/>
            </a:endParaRPr>
          </a:p>
          <a:p>
            <a:pPr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自定义拷贝构造函数的一般形式为：</a:t>
            </a:r>
            <a:endParaRPr lang="zh-CN" altLang="en-US" sz="2400" dirty="0">
              <a:ea typeface="宋体" panose="02010600030101010101" pitchFamily="2" charset="-122"/>
            </a:endParaRPr>
          </a:p>
          <a:p>
            <a:pPr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类名(类名</a:t>
            </a:r>
            <a:r>
              <a:rPr lang="zh-CN" altLang="en-US" sz="2400" dirty="0">
                <a:ea typeface="宋体" panose="02010600030101010101" pitchFamily="2" charset="-122"/>
              </a:rPr>
              <a:t>&amp;</a:t>
            </a:r>
            <a:r>
              <a:rPr lang="zh-CN" altLang="en-US" sz="2400" dirty="0">
                <a:latin typeface="Times New Roman" panose="02020603050405020304" pitchFamily="18" charset="0"/>
                <a:ea typeface="宋体" panose="02010600030101010101" pitchFamily="2" charset="-122"/>
              </a:rPr>
              <a:t>对象名)</a:t>
            </a:r>
            <a:endParaRPr lang="zh-CN" altLang="en-US" sz="2400" dirty="0">
              <a:ea typeface="宋体" panose="02010600030101010101" pitchFamily="2" charset="-122"/>
            </a:endParaRPr>
          </a:p>
          <a:p>
            <a:pPr algn="just">
              <a:buFont typeface="Wingdings" panose="05000000000000000000" pitchFamily="2" charset="2"/>
              <a:buNone/>
            </a:pPr>
            <a:r>
              <a:rPr lang="zh-CN" altLang="en-US" sz="2400" dirty="0">
                <a:ea typeface="宋体" panose="02010600030101010101" pitchFamily="2" charset="-122"/>
              </a:rPr>
              <a:t>    {</a:t>
            </a:r>
          </a:p>
          <a:p>
            <a:pPr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拷贝构造函数的函数体</a:t>
            </a:r>
            <a:endParaRPr lang="zh-CN" altLang="en-US" sz="2400" dirty="0">
              <a:ea typeface="宋体" panose="02010600030101010101" pitchFamily="2" charset="-122"/>
            </a:endParaRPr>
          </a:p>
          <a:p>
            <a:pPr algn="just">
              <a:buFont typeface="Wingdings" panose="05000000000000000000" pitchFamily="2" charset="2"/>
              <a:buNone/>
            </a:pPr>
            <a:r>
              <a:rPr lang="zh-CN" altLang="en-US" sz="2400" dirty="0">
                <a:ea typeface="宋体" panose="02010600030101010101" pitchFamily="2" charset="-122"/>
              </a:rPr>
              <a:t>    }</a:t>
            </a:r>
          </a:p>
          <a:p>
            <a:pPr algn="just">
              <a:buFont typeface="Wingdings" panose="05000000000000000000" pitchFamily="2" charset="2"/>
              <a:buNone/>
            </a:pPr>
            <a:r>
              <a:rPr lang="zh-CN" altLang="en-US" sz="2400" dirty="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其中，对象名是用来初始化另一个对象的对象的引用。</a:t>
            </a:r>
          </a:p>
        </p:txBody>
      </p:sp>
    </p:spTree>
    <p:extLst>
      <p:ext uri="{BB962C8B-B14F-4D97-AF65-F5344CB8AC3E}">
        <p14:creationId xmlns:p14="http://schemas.microsoft.com/office/powerpoint/2010/main" val="233824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31</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拷贝构造函数</a:t>
            </a:r>
          </a:p>
        </p:txBody>
      </p:sp>
      <p:sp>
        <p:nvSpPr>
          <p:cNvPr id="5" name="Rectangle 3">
            <a:extLst>
              <a:ext uri="{FF2B5EF4-FFF2-40B4-BE49-F238E27FC236}">
                <a16:creationId xmlns:a16="http://schemas.microsoft.com/office/drawing/2014/main" id="{70C28A3C-2961-46F5-AF1D-6FB7718ECB54}"/>
              </a:ext>
            </a:extLst>
          </p:cNvPr>
          <p:cNvSpPr txBox="1">
            <a:spLocks noChangeArrowheads="1"/>
          </p:cNvSpPr>
          <p:nvPr/>
        </p:nvSpPr>
        <p:spPr>
          <a:xfrm>
            <a:off x="404674" y="1369380"/>
            <a:ext cx="8153400" cy="46482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350838">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拷贝构造函数是一种特殊的构造函数，其形参为本类的对象引用。</a:t>
            </a:r>
            <a:endParaRPr lang="en-US" altLang="zh-CN" sz="2400" dirty="0">
              <a:latin typeface="Times New Roman" panose="02020603050405020304" pitchFamily="18" charset="0"/>
              <a:ea typeface="宋体" panose="02010600030101010101" pitchFamily="2" charset="-122"/>
            </a:endParaRPr>
          </a:p>
          <a:p>
            <a:pPr marL="750888" lvl="1">
              <a:buFontTx/>
              <a:buNone/>
            </a:pPr>
            <a:r>
              <a:rPr lang="en-US" altLang="zh-CN" sz="2400" dirty="0">
                <a:latin typeface="Times New Roman" panose="02020603050405020304" pitchFamily="18" charset="0"/>
                <a:ea typeface="宋体" panose="02010600030101010101" pitchFamily="2" charset="-122"/>
              </a:rPr>
              <a:t>class </a:t>
            </a:r>
            <a:r>
              <a:rPr lang="zh-CN" altLang="en-US" sz="2400" dirty="0">
                <a:solidFill>
                  <a:srgbClr val="FF0000"/>
                </a:solidFill>
                <a:latin typeface="Times New Roman" panose="02020603050405020304" pitchFamily="18" charset="0"/>
                <a:ea typeface="宋体" panose="02010600030101010101" pitchFamily="2" charset="-122"/>
              </a:rPr>
              <a:t>类名</a:t>
            </a:r>
          </a:p>
          <a:p>
            <a:pPr marL="750888" lvl="1">
              <a:buFontTx/>
              <a:buNone/>
            </a:pPr>
            <a:r>
              <a:rPr lang="en-US" altLang="zh-CN" sz="2400" dirty="0">
                <a:latin typeface="Times New Roman" panose="02020603050405020304" pitchFamily="18" charset="0"/>
                <a:ea typeface="宋体" panose="02010600030101010101" pitchFamily="2" charset="-122"/>
              </a:rPr>
              <a:t>{  public :</a:t>
            </a:r>
          </a:p>
          <a:p>
            <a:pPr marL="750888" lvl="1">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类名（形参）；</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构造函数</a:t>
            </a:r>
          </a:p>
          <a:p>
            <a:pPr marL="750888" lvl="1">
              <a:buFontTx/>
              <a:buNone/>
            </a:pPr>
            <a:r>
              <a:rPr lang="zh-CN" altLang="en-US" sz="2400" dirty="0">
                <a:latin typeface="Times New Roman" panose="02020603050405020304" pitchFamily="18" charset="0"/>
                <a:ea typeface="宋体" panose="02010600030101010101" pitchFamily="2" charset="-122"/>
              </a:rPr>
              <a:t>       类名（</a:t>
            </a:r>
            <a:r>
              <a:rPr lang="zh-CN" altLang="en-US" sz="2400" dirty="0">
                <a:solidFill>
                  <a:srgbClr val="FF0000"/>
                </a:solidFill>
                <a:latin typeface="Times New Roman" panose="02020603050405020304" pitchFamily="18" charset="0"/>
                <a:ea typeface="宋体" panose="02010600030101010101" pitchFamily="2" charset="-122"/>
              </a:rPr>
              <a:t>类名</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&amp;</a:t>
            </a:r>
            <a:r>
              <a:rPr lang="zh-CN" altLang="en-US" sz="2400" dirty="0">
                <a:latin typeface="Times New Roman" panose="02020603050405020304" pitchFamily="18" charset="0"/>
                <a:ea typeface="宋体" panose="02010600030101010101" pitchFamily="2" charset="-122"/>
              </a:rPr>
              <a:t>对象名）；</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拷贝构造函数</a:t>
            </a:r>
          </a:p>
          <a:p>
            <a:pPr marL="750888" lvl="1">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t>
            </a:r>
          </a:p>
          <a:p>
            <a:pPr marL="750888" lvl="1">
              <a:buFontTx/>
              <a:buNone/>
            </a:pP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p>
          <a:p>
            <a:pPr marL="750888" lvl="1">
              <a:buFontTx/>
              <a:buNone/>
            </a:pPr>
            <a:r>
              <a:rPr lang="zh-CN" altLang="en-US" sz="2400" dirty="0">
                <a:latin typeface="Times New Roman" panose="02020603050405020304" pitchFamily="18" charset="0"/>
                <a:ea typeface="宋体" panose="02010600030101010101" pitchFamily="2" charset="-122"/>
              </a:rPr>
              <a:t>类名</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类名（类名 </a:t>
            </a:r>
            <a:r>
              <a:rPr lang="en-US" altLang="zh-CN" sz="2400" dirty="0">
                <a:latin typeface="Times New Roman" panose="02020603050405020304" pitchFamily="18" charset="0"/>
                <a:ea typeface="宋体" panose="02010600030101010101" pitchFamily="2" charset="-122"/>
              </a:rPr>
              <a:t>&amp;</a:t>
            </a:r>
            <a:r>
              <a:rPr lang="zh-CN" altLang="en-US" sz="2400" dirty="0">
                <a:latin typeface="Times New Roman" panose="02020603050405020304" pitchFamily="18" charset="0"/>
                <a:ea typeface="宋体" panose="02010600030101010101" pitchFamily="2" charset="-122"/>
              </a:rPr>
              <a:t>对象名）</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拷贝构造函数的实现</a:t>
            </a:r>
          </a:p>
          <a:p>
            <a:pPr marL="750888" lvl="1">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函数体    </a:t>
            </a:r>
            <a:r>
              <a:rPr lang="en-US"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398916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32</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拷贝构造函数</a:t>
            </a:r>
          </a:p>
        </p:txBody>
      </p:sp>
      <p:sp>
        <p:nvSpPr>
          <p:cNvPr id="7" name="AutoShape 2">
            <a:extLst>
              <a:ext uri="{FF2B5EF4-FFF2-40B4-BE49-F238E27FC236}">
                <a16:creationId xmlns:a16="http://schemas.microsoft.com/office/drawing/2014/main" id="{EFFF69DE-2B3E-4504-A5AA-D99EBFDB76D7}"/>
              </a:ext>
            </a:extLst>
          </p:cNvPr>
          <p:cNvSpPr txBox="1">
            <a:spLocks noChangeArrowheads="1"/>
          </p:cNvSpPr>
          <p:nvPr/>
        </p:nvSpPr>
        <p:spPr>
          <a:xfrm>
            <a:off x="914400" y="1066800"/>
            <a:ext cx="3886200" cy="5334000"/>
          </a:xfrm>
          <a:prstGeom prst="verticalScroll">
            <a:avLst>
              <a:gd name="adj" fmla="val 389"/>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1800" dirty="0"/>
              <a:t>例</a:t>
            </a:r>
            <a:r>
              <a:rPr lang="en-US" altLang="zh-CN" sz="1800" dirty="0"/>
              <a:t>  </a:t>
            </a:r>
            <a:r>
              <a:rPr lang="zh-CN" altLang="en-US" sz="1800" dirty="0"/>
              <a:t>自定义拷贝构造函数的例</a:t>
            </a:r>
          </a:p>
          <a:p>
            <a:pPr algn="just">
              <a:buFont typeface="Wingdings" panose="05000000000000000000" pitchFamily="2" charset="2"/>
              <a:buNone/>
            </a:pPr>
            <a:r>
              <a:rPr lang="zh-CN" altLang="en-US" sz="1800" dirty="0"/>
              <a:t>#</a:t>
            </a:r>
            <a:r>
              <a:rPr lang="en-US" altLang="zh-CN" sz="1800" dirty="0"/>
              <a:t>include&lt;iostream&gt; </a:t>
            </a:r>
          </a:p>
          <a:p>
            <a:pPr algn="just">
              <a:buFont typeface="Wingdings" panose="05000000000000000000" pitchFamily="2" charset="2"/>
              <a:buNone/>
            </a:pPr>
            <a:r>
              <a:rPr lang="en-US" altLang="zh-CN" sz="1800" dirty="0"/>
              <a:t>using  namespace  std;</a:t>
            </a:r>
          </a:p>
          <a:p>
            <a:pPr algn="just">
              <a:buFont typeface="Wingdings" panose="05000000000000000000" pitchFamily="2" charset="2"/>
              <a:buNone/>
            </a:pPr>
            <a:r>
              <a:rPr lang="en-US" altLang="zh-CN" sz="1800" dirty="0"/>
              <a:t>class point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private:</a:t>
            </a:r>
          </a:p>
          <a:p>
            <a:pPr algn="just">
              <a:buFont typeface="Wingdings" panose="05000000000000000000" pitchFamily="2" charset="2"/>
              <a:buNone/>
            </a:pPr>
            <a:r>
              <a:rPr lang="en-US" altLang="zh-CN" sz="1800" dirty="0"/>
              <a:t>	float </a:t>
            </a:r>
            <a:r>
              <a:rPr lang="en-US" altLang="zh-CN" sz="1800" dirty="0" err="1"/>
              <a:t>fx,fy</a:t>
            </a:r>
            <a:r>
              <a:rPr lang="en-US" altLang="zh-CN" sz="1800" dirty="0"/>
              <a:t>;</a:t>
            </a:r>
          </a:p>
          <a:p>
            <a:pPr algn="just">
              <a:buFont typeface="Wingdings" panose="05000000000000000000" pitchFamily="2" charset="2"/>
              <a:buNone/>
            </a:pPr>
            <a:r>
              <a:rPr lang="en-US" altLang="zh-CN" sz="1800" dirty="0"/>
              <a:t>public:</a:t>
            </a:r>
          </a:p>
          <a:p>
            <a:pPr algn="just">
              <a:buFont typeface="Wingdings" panose="05000000000000000000" pitchFamily="2" charset="2"/>
              <a:buNone/>
            </a:pPr>
            <a:r>
              <a:rPr lang="en-US" altLang="zh-CN" sz="1800" dirty="0"/>
              <a:t>	point(point &amp;p);	</a:t>
            </a:r>
            <a:endParaRPr lang="zh-CN" altLang="en-US" sz="1800" dirty="0"/>
          </a:p>
          <a:p>
            <a:pPr algn="just">
              <a:buFont typeface="Wingdings" panose="05000000000000000000" pitchFamily="2" charset="2"/>
              <a:buNone/>
            </a:pPr>
            <a:r>
              <a:rPr lang="zh-CN" altLang="en-US" sz="1800" dirty="0"/>
              <a:t>	</a:t>
            </a:r>
            <a:r>
              <a:rPr lang="en-US" altLang="zh-CN" sz="1800" dirty="0"/>
              <a:t>point(float </a:t>
            </a:r>
            <a:r>
              <a:rPr lang="en-US" altLang="zh-CN" sz="1800" dirty="0" err="1"/>
              <a:t>x,float</a:t>
            </a:r>
            <a:r>
              <a:rPr lang="en-US" altLang="zh-CN" sz="1800" dirty="0"/>
              <a:t> y);</a:t>
            </a:r>
            <a:endParaRPr lang="zh-CN" altLang="en-US" sz="1800" dirty="0"/>
          </a:p>
          <a:p>
            <a:pPr algn="just">
              <a:buFont typeface="Wingdings" panose="05000000000000000000" pitchFamily="2" charset="2"/>
              <a:buNone/>
            </a:pPr>
            <a:r>
              <a:rPr lang="zh-CN" altLang="en-US" sz="1800" dirty="0"/>
              <a:t>	</a:t>
            </a:r>
            <a:r>
              <a:rPr lang="en-US" altLang="zh-CN" sz="1800" dirty="0"/>
              <a:t>void </a:t>
            </a:r>
            <a:r>
              <a:rPr lang="en-US" altLang="zh-CN" sz="1800" dirty="0" err="1"/>
              <a:t>showpoint</a:t>
            </a:r>
            <a:r>
              <a:rPr lang="en-US" altLang="zh-CN" sz="1800" dirty="0"/>
              <a: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point::point(point &amp;p)</a:t>
            </a:r>
            <a:endParaRPr lang="zh-CN" altLang="en-US" sz="1800" dirty="0"/>
          </a:p>
          <a:p>
            <a:pPr algn="just">
              <a:buFont typeface="Wingdings" panose="05000000000000000000" pitchFamily="2" charset="2"/>
              <a:buNone/>
            </a:pPr>
            <a:r>
              <a:rPr lang="zh-CN" altLang="en-US" sz="1800" dirty="0"/>
              <a:t>{ </a:t>
            </a:r>
            <a:r>
              <a:rPr lang="en-US" altLang="zh-CN" sz="1800" dirty="0" err="1"/>
              <a:t>fx</a:t>
            </a:r>
            <a:r>
              <a:rPr lang="en-US" altLang="zh-CN" sz="1800" dirty="0"/>
              <a:t>=p.fx+10; </a:t>
            </a:r>
            <a:r>
              <a:rPr lang="en-US" altLang="zh-CN" sz="1800" dirty="0" err="1"/>
              <a:t>fy</a:t>
            </a:r>
            <a:r>
              <a:rPr lang="en-US" altLang="zh-CN" sz="1800" dirty="0"/>
              <a:t>=p.fy+20;}</a:t>
            </a:r>
          </a:p>
          <a:p>
            <a:pPr algn="just">
              <a:buFont typeface="Wingdings" panose="05000000000000000000" pitchFamily="2" charset="2"/>
              <a:buNone/>
            </a:pPr>
            <a:r>
              <a:rPr lang="en-US" altLang="zh-CN" sz="1800" dirty="0"/>
              <a:t>point ::point(float </a:t>
            </a:r>
            <a:r>
              <a:rPr lang="en-US" altLang="zh-CN" sz="1800" dirty="0" err="1"/>
              <a:t>x,float</a:t>
            </a:r>
            <a:r>
              <a:rPr lang="en-US" altLang="zh-CN" sz="1800" dirty="0"/>
              <a:t> y)</a:t>
            </a:r>
            <a:endParaRPr lang="zh-CN" altLang="en-US" sz="1800" dirty="0"/>
          </a:p>
          <a:p>
            <a:pPr algn="just">
              <a:buFont typeface="Wingdings" panose="05000000000000000000" pitchFamily="2" charset="2"/>
              <a:buNone/>
            </a:pPr>
            <a:r>
              <a:rPr lang="zh-CN" altLang="en-US" sz="1800" dirty="0"/>
              <a:t>{  	</a:t>
            </a:r>
            <a:r>
              <a:rPr lang="en-US" altLang="zh-CN" sz="1800" dirty="0" err="1"/>
              <a:t>fx</a:t>
            </a:r>
            <a:r>
              <a:rPr lang="en-US" altLang="zh-CN" sz="1800" dirty="0"/>
              <a:t>=</a:t>
            </a:r>
            <a:r>
              <a:rPr lang="en-US" altLang="zh-CN" sz="1800" dirty="0" err="1"/>
              <a:t>x;fy</a:t>
            </a:r>
            <a:r>
              <a:rPr lang="en-US" altLang="zh-CN" sz="1800" dirty="0"/>
              <a:t>=y;  }</a:t>
            </a:r>
          </a:p>
        </p:txBody>
      </p:sp>
      <p:sp>
        <p:nvSpPr>
          <p:cNvPr id="8" name="AutoShape 3">
            <a:extLst>
              <a:ext uri="{FF2B5EF4-FFF2-40B4-BE49-F238E27FC236}">
                <a16:creationId xmlns:a16="http://schemas.microsoft.com/office/drawing/2014/main" id="{CD174726-069B-43AA-88A6-868BCAD9BF98}"/>
              </a:ext>
            </a:extLst>
          </p:cNvPr>
          <p:cNvSpPr>
            <a:spLocks noChangeArrowheads="1"/>
          </p:cNvSpPr>
          <p:nvPr/>
        </p:nvSpPr>
        <p:spPr bwMode="auto">
          <a:xfrm>
            <a:off x="4724400" y="1066800"/>
            <a:ext cx="3886200" cy="5334000"/>
          </a:xfrm>
          <a:prstGeom prst="verticalScroll">
            <a:avLst>
              <a:gd name="adj" fmla="val 3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void point::</a:t>
            </a:r>
            <a:r>
              <a:rPr lang="en-US" altLang="zh-CN" sz="1800" dirty="0" err="1">
                <a:latin typeface="Tahoma" panose="020B0604030504040204" pitchFamily="34" charset="0"/>
              </a:rPr>
              <a:t>showpoint</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r>
              <a:rPr lang="en-US" altLang="zh-CN" sz="1800" dirty="0" err="1">
                <a:latin typeface="Tahoma" panose="020B0604030504040204" pitchFamily="34" charset="0"/>
              </a:rPr>
              <a:t>cout</a:t>
            </a:r>
            <a:r>
              <a:rPr lang="en-US" altLang="zh-CN" sz="1800" dirty="0">
                <a:latin typeface="Tahoma" panose="020B0604030504040204" pitchFamily="34" charset="0"/>
              </a:rPr>
              <a:t>&lt;&lt;</a:t>
            </a:r>
            <a:r>
              <a:rPr lang="en-US" altLang="zh-CN" sz="1800" dirty="0" err="1">
                <a:latin typeface="Tahoma" panose="020B0604030504040204" pitchFamily="34" charset="0"/>
              </a:rPr>
              <a:t>fx</a:t>
            </a:r>
            <a:r>
              <a:rPr lang="en-US" altLang="zh-CN" sz="1800" dirty="0">
                <a:latin typeface="Tahoma" panose="020B0604030504040204" pitchFamily="34" charset="0"/>
              </a:rPr>
              <a:t>&lt;&lt;"    "&lt;&lt;</a:t>
            </a:r>
            <a:r>
              <a:rPr lang="en-US" altLang="zh-CN" sz="1800" dirty="0" err="1">
                <a:latin typeface="Tahoma" panose="020B0604030504040204" pitchFamily="34" charset="0"/>
              </a:rPr>
              <a:t>fy</a:t>
            </a:r>
            <a:r>
              <a:rPr lang="en-US" altLang="zh-CN" sz="1800" dirty="0">
                <a:latin typeface="Tahoma" panose="020B0604030504040204" pitchFamily="34" charset="0"/>
              </a:rPr>
              <a:t>&lt;&lt;</a:t>
            </a:r>
            <a:r>
              <a:rPr lang="en-US" altLang="zh-CN" sz="1800" dirty="0" err="1">
                <a:latin typeface="Tahoma" panose="020B0604030504040204" pitchFamily="34" charset="0"/>
              </a:rPr>
              <a:t>endl</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int main()</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point p1(1.1,2.2);	</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p1.showpoint();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point p2(p1);	</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p2.showpoint();</a:t>
            </a:r>
          </a:p>
          <a:p>
            <a:pPr algn="just">
              <a:lnSpc>
                <a:spcPct val="90000"/>
              </a:lnSpc>
              <a:spcBef>
                <a:spcPct val="20000"/>
              </a:spcBef>
              <a:buClr>
                <a:schemeClr val="folHlink"/>
              </a:buClr>
              <a:buSzPct val="60000"/>
              <a:buFont typeface="Wingdings" panose="05000000000000000000" pitchFamily="2" charset="2"/>
              <a:buNone/>
            </a:pPr>
            <a:endParaRPr lang="en-US" altLang="zh-CN" sz="18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return 0;</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imes New Roman" panose="02020603050405020304" pitchFamily="18" charset="0"/>
                <a:hlinkClick r:id="rId2" action="ppaction://hlinkfile"/>
              </a:rPr>
              <a:t>运行结果</a:t>
            </a:r>
            <a:r>
              <a:rPr lang="zh-CN" altLang="en-US" sz="1800" dirty="0">
                <a:latin typeface="Times New Roman" panose="02020603050405020304" pitchFamily="18" charset="0"/>
              </a:rPr>
              <a:t>：</a:t>
            </a:r>
            <a:endParaRPr lang="zh-CN" altLang="en-US" sz="18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1.1     2.2</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11.1    22.2</a:t>
            </a:r>
          </a:p>
          <a:p>
            <a:pPr algn="just">
              <a:lnSpc>
                <a:spcPct val="90000"/>
              </a:lnSpc>
              <a:spcBef>
                <a:spcPct val="20000"/>
              </a:spcBef>
              <a:buClr>
                <a:schemeClr val="folHlink"/>
              </a:buClr>
              <a:buSzPct val="60000"/>
              <a:buFont typeface="Wingdings" panose="05000000000000000000" pitchFamily="2" charset="2"/>
              <a:buNone/>
            </a:pPr>
            <a:endParaRPr lang="en-US" altLang="zh-CN" sz="1800" dirty="0">
              <a:latin typeface="Tahoma" panose="020B0604030504040204" pitchFamily="34" charset="0"/>
            </a:endParaRPr>
          </a:p>
        </p:txBody>
      </p:sp>
    </p:spTree>
    <p:extLst>
      <p:ext uri="{BB962C8B-B14F-4D97-AF65-F5344CB8AC3E}">
        <p14:creationId xmlns:p14="http://schemas.microsoft.com/office/powerpoint/2010/main" val="2162738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33</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拷贝构造函数</a:t>
            </a:r>
          </a:p>
        </p:txBody>
      </p:sp>
      <p:sp>
        <p:nvSpPr>
          <p:cNvPr id="5" name="Rectangle 3">
            <a:extLst>
              <a:ext uri="{FF2B5EF4-FFF2-40B4-BE49-F238E27FC236}">
                <a16:creationId xmlns:a16="http://schemas.microsoft.com/office/drawing/2014/main" id="{FAC18221-2156-4695-A62E-A8558566F03F}"/>
              </a:ext>
            </a:extLst>
          </p:cNvPr>
          <p:cNvSpPr txBox="1">
            <a:spLocks noChangeArrowheads="1"/>
          </p:cNvSpPr>
          <p:nvPr/>
        </p:nvSpPr>
        <p:spPr>
          <a:xfrm>
            <a:off x="679820" y="1155577"/>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gn="just"/>
            <a:r>
              <a:rPr lang="zh-CN" altLang="en-US" sz="2800" dirty="0">
                <a:solidFill>
                  <a:srgbClr val="2A9CA2"/>
                </a:solidFill>
                <a:latin typeface="Times New Roman" panose="02020603050405020304" pitchFamily="18" charset="0"/>
                <a:ea typeface="宋体" panose="02010600030101010101" pitchFamily="2" charset="-122"/>
              </a:rPr>
              <a:t>缺省拷贝构造函数</a:t>
            </a:r>
          </a:p>
          <a:p>
            <a:pPr marL="457200" indent="-457200">
              <a:buFont typeface="Wingdings" panose="05000000000000000000" pitchFamily="2" charset="2"/>
              <a:buNone/>
            </a:pPr>
            <a:r>
              <a:rPr lang="zh-CN" altLang="en-US" sz="2800" dirty="0">
                <a:latin typeface="Times New Roman" panose="02020603050405020304" pitchFamily="18" charset="0"/>
                <a:ea typeface="宋体" panose="02010600030101010101" pitchFamily="2" charset="-122"/>
              </a:rPr>
              <a:t>    当用一个已经存在的对象初始化本类的新对象时，如果没有自定义拷贝构造函数，则系统会自动生成一个缺省的拷贝构造函数来完成初始化的工作。</a:t>
            </a:r>
          </a:p>
          <a:p>
            <a:pPr marL="457200" indent="-457200" algn="just"/>
            <a:r>
              <a:rPr lang="zh-CN" altLang="en-US" sz="2800" dirty="0">
                <a:latin typeface="Times New Roman" panose="02020603050405020304" pitchFamily="18" charset="0"/>
                <a:ea typeface="宋体" panose="02010600030101010101" pitchFamily="2" charset="-122"/>
              </a:rPr>
              <a:t>拷贝构造函数的调用</a:t>
            </a:r>
          </a:p>
          <a:p>
            <a:pPr marL="457200" indent="-457200" algn="just">
              <a:buFont typeface="Wingdings" panose="05000000000000000000" pitchFamily="2" charset="2"/>
              <a:buNone/>
            </a:pPr>
            <a:r>
              <a:rPr lang="zh-CN" altLang="en-US" sz="2800" dirty="0">
                <a:latin typeface="Times New Roman" panose="02020603050405020304" pitchFamily="18" charset="0"/>
                <a:ea typeface="宋体" panose="02010600030101010101" pitchFamily="2" charset="-122"/>
              </a:rPr>
              <a:t>  拷贝构造函数在三种情况下会被调用：</a:t>
            </a:r>
          </a:p>
          <a:p>
            <a:pPr marL="838200" lvl="1" indent="-381000" algn="just">
              <a:buFont typeface="Wingdings" panose="05000000000000000000" pitchFamily="2" charset="2"/>
              <a:buAutoNum type="arabicPeriod"/>
            </a:pPr>
            <a:r>
              <a:rPr lang="zh-CN" altLang="en-US" sz="2800" dirty="0">
                <a:latin typeface="Times New Roman" panose="02020603050405020304" pitchFamily="18" charset="0"/>
                <a:ea typeface="宋体" panose="02010600030101010101" pitchFamily="2" charset="-122"/>
              </a:rPr>
              <a:t>用一个对象去初始化本类的另一个对象时。</a:t>
            </a:r>
          </a:p>
          <a:p>
            <a:pPr marL="838200" lvl="1" indent="-381000" algn="just">
              <a:buFont typeface="Wingdings" panose="05000000000000000000" pitchFamily="2" charset="2"/>
              <a:buAutoNum type="arabicPeriod"/>
            </a:pPr>
            <a:r>
              <a:rPr lang="zh-CN" altLang="en-US" sz="2800" dirty="0">
                <a:latin typeface="Times New Roman" panose="02020603050405020304" pitchFamily="18" charset="0"/>
                <a:ea typeface="宋体" panose="02010600030101010101" pitchFamily="2" charset="-122"/>
              </a:rPr>
              <a:t>函数的形参是类的对象，在进行形参和实参的结合时。</a:t>
            </a:r>
          </a:p>
          <a:p>
            <a:pPr marL="838200" lvl="1" indent="-381000" algn="just">
              <a:buFont typeface="Wingdings" panose="05000000000000000000" pitchFamily="2" charset="2"/>
              <a:buAutoNum type="arabicPeriod"/>
            </a:pPr>
            <a:r>
              <a:rPr lang="zh-CN" altLang="en-US" sz="2800" dirty="0">
                <a:latin typeface="Times New Roman" panose="02020603050405020304" pitchFamily="18" charset="0"/>
                <a:ea typeface="宋体" panose="02010600030101010101" pitchFamily="2" charset="-122"/>
              </a:rPr>
              <a:t>函数的返回值是类的对象，函数执行完返回时。  </a:t>
            </a:r>
          </a:p>
        </p:txBody>
      </p:sp>
    </p:spTree>
    <p:extLst>
      <p:ext uri="{BB962C8B-B14F-4D97-AF65-F5344CB8AC3E}">
        <p14:creationId xmlns:p14="http://schemas.microsoft.com/office/powerpoint/2010/main" val="1170293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34</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15983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构造函数的重载</a:t>
            </a:r>
          </a:p>
        </p:txBody>
      </p:sp>
      <p:sp>
        <p:nvSpPr>
          <p:cNvPr id="5" name="AutoShape 3">
            <a:extLst>
              <a:ext uri="{FF2B5EF4-FFF2-40B4-BE49-F238E27FC236}">
                <a16:creationId xmlns:a16="http://schemas.microsoft.com/office/drawing/2014/main" id="{87EFAE08-B86B-4937-B2A0-3B9A7D5BE037}"/>
              </a:ext>
            </a:extLst>
          </p:cNvPr>
          <p:cNvSpPr txBox="1">
            <a:spLocks noChangeArrowheads="1"/>
          </p:cNvSpPr>
          <p:nvPr/>
        </p:nvSpPr>
        <p:spPr>
          <a:xfrm>
            <a:off x="914400" y="1066800"/>
            <a:ext cx="3886200" cy="5334000"/>
          </a:xfrm>
          <a:prstGeom prst="verticalScroll">
            <a:avLst>
              <a:gd name="adj" fmla="val 389"/>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1800" dirty="0"/>
              <a:t>例</a:t>
            </a:r>
            <a:r>
              <a:rPr lang="en-US" altLang="zh-CN" sz="1800" dirty="0"/>
              <a:t>  </a:t>
            </a:r>
            <a:r>
              <a:rPr lang="zh-CN" altLang="en-US" sz="1800" dirty="0"/>
              <a:t>构造函数重载</a:t>
            </a:r>
          </a:p>
          <a:p>
            <a:pPr algn="just">
              <a:buFont typeface="Wingdings" panose="05000000000000000000" pitchFamily="2" charset="2"/>
              <a:buNone/>
            </a:pPr>
            <a:r>
              <a:rPr lang="zh-CN" altLang="en-US" sz="1800" dirty="0"/>
              <a:t>#</a:t>
            </a:r>
            <a:r>
              <a:rPr lang="en-US" altLang="zh-CN" sz="1800" dirty="0"/>
              <a:t>include&lt;</a:t>
            </a:r>
            <a:r>
              <a:rPr lang="en-US" altLang="zh-CN" sz="1800" dirty="0" err="1"/>
              <a:t>iostream.h</a:t>
            </a:r>
            <a:r>
              <a:rPr lang="en-US" altLang="zh-CN" sz="1800" dirty="0"/>
              <a:t>&gt;</a:t>
            </a:r>
          </a:p>
          <a:p>
            <a:pPr algn="just">
              <a:buFont typeface="Wingdings" panose="05000000000000000000" pitchFamily="2" charset="2"/>
              <a:buNone/>
            </a:pPr>
            <a:r>
              <a:rPr lang="en-US" altLang="zh-CN" sz="1800" dirty="0"/>
              <a:t>class point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private:</a:t>
            </a:r>
          </a:p>
          <a:p>
            <a:pPr algn="just">
              <a:buFont typeface="Wingdings" panose="05000000000000000000" pitchFamily="2" charset="2"/>
              <a:buNone/>
            </a:pPr>
            <a:r>
              <a:rPr lang="en-US" altLang="zh-CN" sz="1800" dirty="0"/>
              <a:t>	float </a:t>
            </a:r>
            <a:r>
              <a:rPr lang="en-US" altLang="zh-CN" sz="1800" dirty="0" err="1"/>
              <a:t>fx,fy</a:t>
            </a:r>
            <a:r>
              <a:rPr lang="en-US" altLang="zh-CN" sz="1800" dirty="0"/>
              <a:t>;</a:t>
            </a:r>
          </a:p>
          <a:p>
            <a:pPr algn="just">
              <a:buFont typeface="Wingdings" panose="05000000000000000000" pitchFamily="2" charset="2"/>
              <a:buNone/>
            </a:pPr>
            <a:r>
              <a:rPr lang="en-US" altLang="zh-CN" sz="1800" dirty="0"/>
              <a:t>public:</a:t>
            </a:r>
          </a:p>
          <a:p>
            <a:pPr algn="just">
              <a:buFont typeface="Wingdings" panose="05000000000000000000" pitchFamily="2" charset="2"/>
              <a:buNone/>
            </a:pPr>
            <a:r>
              <a:rPr lang="en-US" altLang="zh-CN" sz="1800" dirty="0"/>
              <a:t>	point();</a:t>
            </a:r>
          </a:p>
          <a:p>
            <a:pPr algn="just">
              <a:buFont typeface="Wingdings" panose="05000000000000000000" pitchFamily="2" charset="2"/>
              <a:buNone/>
            </a:pPr>
            <a:r>
              <a:rPr lang="en-US" altLang="zh-CN" sz="1800" dirty="0"/>
              <a:t>	point(float </a:t>
            </a:r>
            <a:r>
              <a:rPr lang="en-US" altLang="zh-CN" sz="1800" dirty="0" err="1"/>
              <a:t>x,float</a:t>
            </a:r>
            <a:r>
              <a:rPr lang="en-US" altLang="zh-CN" sz="1800" dirty="0"/>
              <a:t> y);</a:t>
            </a:r>
          </a:p>
          <a:p>
            <a:pPr algn="just">
              <a:buFont typeface="Wingdings" panose="05000000000000000000" pitchFamily="2" charset="2"/>
              <a:buNone/>
            </a:pPr>
            <a:r>
              <a:rPr lang="en-US" altLang="zh-CN" sz="1800" dirty="0"/>
              <a:t>	void </a:t>
            </a:r>
            <a:r>
              <a:rPr lang="en-US" altLang="zh-CN" sz="1800" dirty="0" err="1"/>
              <a:t>showpoint</a:t>
            </a:r>
            <a:r>
              <a:rPr lang="en-US" altLang="zh-CN" sz="1800" dirty="0"/>
              <a:t>();</a:t>
            </a:r>
          </a:p>
          <a:p>
            <a:pPr algn="just">
              <a:buFont typeface="Wingdings" panose="05000000000000000000" pitchFamily="2" charset="2"/>
              <a:buNone/>
            </a:pPr>
            <a:r>
              <a:rPr lang="en-US" altLang="zh-CN" sz="1800" dirty="0"/>
              <a:t>};</a:t>
            </a:r>
          </a:p>
          <a:p>
            <a:pPr algn="just">
              <a:buFont typeface="Wingdings" panose="05000000000000000000" pitchFamily="2" charset="2"/>
              <a:buNone/>
            </a:pPr>
            <a:r>
              <a:rPr lang="en-US" altLang="zh-CN" sz="1800" dirty="0"/>
              <a:t>point::point()</a:t>
            </a:r>
          </a:p>
          <a:p>
            <a:pPr algn="just">
              <a:buFont typeface="Wingdings" panose="05000000000000000000" pitchFamily="2" charset="2"/>
              <a:buNone/>
            </a:pPr>
            <a:r>
              <a:rPr lang="en-US" altLang="zh-CN" sz="1800" dirty="0"/>
              <a:t>{	</a:t>
            </a:r>
            <a:r>
              <a:rPr lang="en-US" altLang="zh-CN" sz="1800" dirty="0" err="1"/>
              <a:t>fx</a:t>
            </a:r>
            <a:r>
              <a:rPr lang="en-US" altLang="zh-CN" sz="1800" dirty="0"/>
              <a:t>=0.0; </a:t>
            </a:r>
            <a:r>
              <a:rPr lang="en-US" altLang="zh-CN" sz="1800" dirty="0" err="1"/>
              <a:t>fy</a:t>
            </a:r>
            <a:r>
              <a:rPr lang="en-US" altLang="zh-CN" sz="1800" dirty="0"/>
              <a:t>=0.0;}</a:t>
            </a:r>
          </a:p>
          <a:p>
            <a:pPr algn="just">
              <a:buFont typeface="Wingdings" panose="05000000000000000000" pitchFamily="2" charset="2"/>
              <a:buNone/>
            </a:pPr>
            <a:r>
              <a:rPr lang="en-US" altLang="zh-CN" sz="1800" dirty="0"/>
              <a:t>point ::point(float </a:t>
            </a:r>
            <a:r>
              <a:rPr lang="en-US" altLang="zh-CN" sz="1800" dirty="0" err="1"/>
              <a:t>x,float</a:t>
            </a:r>
            <a:r>
              <a:rPr lang="en-US" altLang="zh-CN" sz="1800" dirty="0"/>
              <a:t> y=5.5)</a:t>
            </a:r>
          </a:p>
          <a:p>
            <a:pPr algn="just">
              <a:buFont typeface="Wingdings" panose="05000000000000000000" pitchFamily="2" charset="2"/>
              <a:buNone/>
            </a:pPr>
            <a:r>
              <a:rPr lang="en-US" altLang="zh-CN" sz="1800" dirty="0"/>
              <a:t>{	</a:t>
            </a:r>
            <a:r>
              <a:rPr lang="en-US" altLang="zh-CN" sz="1800" dirty="0" err="1"/>
              <a:t>fx</a:t>
            </a:r>
            <a:r>
              <a:rPr lang="en-US" altLang="zh-CN" sz="1800" dirty="0"/>
              <a:t>=</a:t>
            </a:r>
            <a:r>
              <a:rPr lang="en-US" altLang="zh-CN" sz="1800" dirty="0" err="1"/>
              <a:t>x;fy</a:t>
            </a:r>
            <a:r>
              <a:rPr lang="en-US" altLang="zh-CN" sz="1800" dirty="0"/>
              <a:t>=y;  }</a:t>
            </a:r>
          </a:p>
        </p:txBody>
      </p:sp>
      <p:sp>
        <p:nvSpPr>
          <p:cNvPr id="7" name="AutoShape 2">
            <a:extLst>
              <a:ext uri="{FF2B5EF4-FFF2-40B4-BE49-F238E27FC236}">
                <a16:creationId xmlns:a16="http://schemas.microsoft.com/office/drawing/2014/main" id="{D0011CF7-178F-48DF-AA3C-512516662A84}"/>
              </a:ext>
            </a:extLst>
          </p:cNvPr>
          <p:cNvSpPr>
            <a:spLocks noChangeArrowheads="1"/>
          </p:cNvSpPr>
          <p:nvPr/>
        </p:nvSpPr>
        <p:spPr bwMode="auto">
          <a:xfrm>
            <a:off x="4724400" y="1066800"/>
            <a:ext cx="3886200" cy="5334000"/>
          </a:xfrm>
          <a:prstGeom prst="verticalScroll">
            <a:avLst>
              <a:gd name="adj" fmla="val 3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void point::</a:t>
            </a:r>
            <a:r>
              <a:rPr lang="en-US" altLang="zh-CN" sz="1800" dirty="0" err="1">
                <a:latin typeface="Tahoma" panose="020B0604030504040204" pitchFamily="34" charset="0"/>
              </a:rPr>
              <a:t>showpoint</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a:t>
            </a:r>
            <a:r>
              <a:rPr lang="en-US" altLang="zh-CN" sz="1800" dirty="0" err="1">
                <a:latin typeface="Tahoma" panose="020B0604030504040204" pitchFamily="34" charset="0"/>
              </a:rPr>
              <a:t>cout</a:t>
            </a:r>
            <a:r>
              <a:rPr lang="en-US" altLang="zh-CN" sz="1800" dirty="0">
                <a:latin typeface="Tahoma" panose="020B0604030504040204" pitchFamily="34" charset="0"/>
              </a:rPr>
              <a:t>&lt;&lt;</a:t>
            </a:r>
            <a:r>
              <a:rPr lang="en-US" altLang="zh-CN" sz="1800" dirty="0" err="1">
                <a:latin typeface="Tahoma" panose="020B0604030504040204" pitchFamily="34" charset="0"/>
              </a:rPr>
              <a:t>fx</a:t>
            </a:r>
            <a:r>
              <a:rPr lang="en-US" altLang="zh-CN" sz="1800" dirty="0">
                <a:latin typeface="Tahoma" panose="020B0604030504040204" pitchFamily="34" charset="0"/>
              </a:rPr>
              <a:t>&lt;&lt;"    "&lt;&lt;</a:t>
            </a:r>
            <a:r>
              <a:rPr lang="en-US" altLang="zh-CN" sz="1800" dirty="0" err="1">
                <a:latin typeface="Tahoma" panose="020B0604030504040204" pitchFamily="34" charset="0"/>
              </a:rPr>
              <a:t>fy</a:t>
            </a:r>
            <a:r>
              <a:rPr lang="en-US" altLang="zh-CN" sz="1800" dirty="0">
                <a:latin typeface="Tahoma" panose="020B0604030504040204" pitchFamily="34" charset="0"/>
              </a:rPr>
              <a:t>&lt;&lt;</a:t>
            </a:r>
            <a:r>
              <a:rPr lang="en-US" altLang="zh-CN" sz="1800" dirty="0" err="1">
                <a:latin typeface="Tahoma" panose="020B0604030504040204" pitchFamily="34" charset="0"/>
              </a:rPr>
              <a:t>endl</a:t>
            </a: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void main()</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point p1;</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a:t>
            </a:r>
            <a:r>
              <a:rPr lang="en-US" altLang="zh-CN" sz="1800" dirty="0">
                <a:latin typeface="Tahoma" panose="020B0604030504040204" pitchFamily="34" charset="0"/>
              </a:rPr>
              <a:t>p1.showpoint();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point p2(10);	</a:t>
            </a:r>
            <a:endParaRPr lang="zh-CN" altLang="en-US" sz="18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a:t>
            </a:r>
            <a:r>
              <a:rPr lang="en-US" altLang="zh-CN" sz="1800" dirty="0">
                <a:latin typeface="Tahoma" panose="020B0604030504040204" pitchFamily="34" charset="0"/>
              </a:rPr>
              <a:t>p2.showpoint();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	point p3(1.1,2.0);</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a:t>
            </a:r>
            <a:r>
              <a:rPr lang="en-US" altLang="zh-CN" sz="1800" dirty="0">
                <a:latin typeface="Tahoma" panose="020B0604030504040204" pitchFamily="34" charset="0"/>
              </a:rPr>
              <a:t>p3.showpoint();</a:t>
            </a:r>
          </a:p>
          <a:p>
            <a:pPr algn="just">
              <a:lnSpc>
                <a:spcPct val="90000"/>
              </a:lnSpc>
              <a:spcBef>
                <a:spcPct val="20000"/>
              </a:spcBef>
              <a:buClr>
                <a:schemeClr val="folHlink"/>
              </a:buClr>
              <a:buSzPct val="60000"/>
              <a:buFont typeface="Wingdings" panose="05000000000000000000" pitchFamily="2" charset="2"/>
              <a:buNone/>
            </a:pPr>
            <a:r>
              <a:rPr lang="en-US" altLang="zh-CN" sz="18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imes New Roman" panose="02020603050405020304" pitchFamily="18" charset="0"/>
                <a:hlinkClick r:id="rId2" action="ppaction://hlinkfile"/>
              </a:rPr>
              <a:t>运行结果</a:t>
            </a:r>
            <a:r>
              <a:rPr lang="zh-CN" altLang="en-US" sz="1800" dirty="0">
                <a:latin typeface="Times New Roman" panose="02020603050405020304" pitchFamily="18" charset="0"/>
              </a:rPr>
              <a:t>：</a:t>
            </a:r>
            <a:endParaRPr lang="zh-CN" altLang="en-US" sz="18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0.0    0.0</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10    5.5</a:t>
            </a:r>
          </a:p>
          <a:p>
            <a:pPr algn="just">
              <a:lnSpc>
                <a:spcPct val="90000"/>
              </a:lnSpc>
              <a:spcBef>
                <a:spcPct val="20000"/>
              </a:spcBef>
              <a:buClr>
                <a:schemeClr val="folHlink"/>
              </a:buClr>
              <a:buSzPct val="60000"/>
              <a:buFont typeface="Wingdings" panose="05000000000000000000" pitchFamily="2" charset="2"/>
              <a:buNone/>
            </a:pPr>
            <a:r>
              <a:rPr lang="zh-CN" altLang="en-US" sz="1800" dirty="0">
                <a:latin typeface="Tahoma" panose="020B0604030504040204" pitchFamily="34" charset="0"/>
              </a:rPr>
              <a:t>    1.1    2.0</a:t>
            </a:r>
            <a:endParaRPr lang="en-US" altLang="zh-CN" sz="1800" dirty="0">
              <a:latin typeface="Tahoma" panose="020B0604030504040204" pitchFamily="34" charset="0"/>
            </a:endParaRPr>
          </a:p>
        </p:txBody>
      </p:sp>
      <p:sp>
        <p:nvSpPr>
          <p:cNvPr id="8" name="AutoShape 5">
            <a:extLst>
              <a:ext uri="{FF2B5EF4-FFF2-40B4-BE49-F238E27FC236}">
                <a16:creationId xmlns:a16="http://schemas.microsoft.com/office/drawing/2014/main" id="{9BD068DC-2EAD-4925-9046-405D931BF4BA}"/>
              </a:ext>
            </a:extLst>
          </p:cNvPr>
          <p:cNvSpPr>
            <a:spLocks noChangeArrowheads="1"/>
          </p:cNvSpPr>
          <p:nvPr/>
        </p:nvSpPr>
        <p:spPr bwMode="auto">
          <a:xfrm>
            <a:off x="1836198" y="76200"/>
            <a:ext cx="3352800" cy="533400"/>
          </a:xfrm>
          <a:prstGeom prst="wedgeRectCallout">
            <a:avLst>
              <a:gd name="adj1" fmla="val 80352"/>
              <a:gd name="adj2" fmla="val 6160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000" dirty="0"/>
              <a:t>用构造函数</a:t>
            </a:r>
            <a:r>
              <a:rPr lang="en-US" altLang="zh-CN" sz="2000" dirty="0"/>
              <a:t>point()</a:t>
            </a:r>
            <a:r>
              <a:rPr lang="zh-CN" altLang="en-US" sz="2000" dirty="0"/>
              <a:t>创建对象</a:t>
            </a:r>
          </a:p>
        </p:txBody>
      </p:sp>
      <p:sp>
        <p:nvSpPr>
          <p:cNvPr id="9" name="AutoShape 6">
            <a:extLst>
              <a:ext uri="{FF2B5EF4-FFF2-40B4-BE49-F238E27FC236}">
                <a16:creationId xmlns:a16="http://schemas.microsoft.com/office/drawing/2014/main" id="{6F7D9F43-E50B-4CC6-AFA5-FDB13F815492}"/>
              </a:ext>
            </a:extLst>
          </p:cNvPr>
          <p:cNvSpPr>
            <a:spLocks noChangeArrowheads="1"/>
          </p:cNvSpPr>
          <p:nvPr/>
        </p:nvSpPr>
        <p:spPr bwMode="auto">
          <a:xfrm>
            <a:off x="6862439" y="4460289"/>
            <a:ext cx="3352800" cy="990600"/>
          </a:xfrm>
          <a:prstGeom prst="wedgeRectCallout">
            <a:avLst>
              <a:gd name="adj1" fmla="val 75806"/>
              <a:gd name="adj2" fmla="val -528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000" dirty="0"/>
              <a:t>用构造函数</a:t>
            </a:r>
          </a:p>
          <a:p>
            <a:pPr eaLnBrk="0" hangingPunct="0"/>
            <a:r>
              <a:rPr lang="en-US" altLang="zh-CN" sz="2000" dirty="0"/>
              <a:t>point(float </a:t>
            </a:r>
            <a:r>
              <a:rPr lang="en-US" altLang="zh-CN" sz="2000" dirty="0" err="1"/>
              <a:t>x,float</a:t>
            </a:r>
            <a:r>
              <a:rPr lang="en-US" altLang="zh-CN" sz="2000" dirty="0"/>
              <a:t> y=5.5)</a:t>
            </a:r>
          </a:p>
          <a:p>
            <a:pPr eaLnBrk="0" hangingPunct="0"/>
            <a:r>
              <a:rPr lang="zh-CN" altLang="en-US" sz="2000" dirty="0"/>
              <a:t>创建对象</a:t>
            </a:r>
            <a:r>
              <a:rPr lang="en-US" altLang="zh-CN" sz="2000" dirty="0" err="1"/>
              <a:t>fy</a:t>
            </a:r>
            <a:r>
              <a:rPr lang="zh-CN" altLang="en-US" sz="2000" dirty="0"/>
              <a:t>用缺省值初始化</a:t>
            </a:r>
          </a:p>
        </p:txBody>
      </p:sp>
      <p:sp>
        <p:nvSpPr>
          <p:cNvPr id="10" name="AutoShape 7">
            <a:extLst>
              <a:ext uri="{FF2B5EF4-FFF2-40B4-BE49-F238E27FC236}">
                <a16:creationId xmlns:a16="http://schemas.microsoft.com/office/drawing/2014/main" id="{83FDE826-A577-4B99-828E-22E803EDD881}"/>
              </a:ext>
            </a:extLst>
          </p:cNvPr>
          <p:cNvSpPr>
            <a:spLocks noChangeArrowheads="1"/>
          </p:cNvSpPr>
          <p:nvPr/>
        </p:nvSpPr>
        <p:spPr bwMode="auto">
          <a:xfrm>
            <a:off x="3670411" y="6362700"/>
            <a:ext cx="3352800" cy="990600"/>
          </a:xfrm>
          <a:prstGeom prst="wedgeRectCallout">
            <a:avLst>
              <a:gd name="adj1" fmla="val 73532"/>
              <a:gd name="adj2" fmla="val -7259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000" dirty="0"/>
              <a:t>用构造函数</a:t>
            </a:r>
          </a:p>
          <a:p>
            <a:pPr eaLnBrk="0" hangingPunct="0"/>
            <a:r>
              <a:rPr lang="en-US" altLang="zh-CN" sz="2000" dirty="0"/>
              <a:t>point(float </a:t>
            </a:r>
            <a:r>
              <a:rPr lang="en-US" altLang="zh-CN" sz="2000" dirty="0" err="1"/>
              <a:t>x,float</a:t>
            </a:r>
            <a:r>
              <a:rPr lang="en-US" altLang="zh-CN" sz="2000" dirty="0"/>
              <a:t> y=5.5)</a:t>
            </a:r>
          </a:p>
          <a:p>
            <a:pPr eaLnBrk="0" hangingPunct="0"/>
            <a:r>
              <a:rPr lang="zh-CN" altLang="en-US" sz="2000" dirty="0"/>
              <a:t>创建对象</a:t>
            </a:r>
            <a:r>
              <a:rPr lang="en-US" altLang="zh-CN" sz="2000" dirty="0" err="1"/>
              <a:t>fy</a:t>
            </a:r>
            <a:r>
              <a:rPr lang="zh-CN" altLang="en-US" sz="2000" dirty="0"/>
              <a:t>用2.0初始化</a:t>
            </a:r>
          </a:p>
        </p:txBody>
      </p:sp>
      <p:sp>
        <p:nvSpPr>
          <p:cNvPr id="11" name="AutoShape 8">
            <a:extLst>
              <a:ext uri="{FF2B5EF4-FFF2-40B4-BE49-F238E27FC236}">
                <a16:creationId xmlns:a16="http://schemas.microsoft.com/office/drawing/2014/main" id="{3748A5A0-5B49-459B-961D-171FC21CDA4C}"/>
              </a:ext>
            </a:extLst>
          </p:cNvPr>
          <p:cNvSpPr>
            <a:spLocks noChangeArrowheads="1"/>
          </p:cNvSpPr>
          <p:nvPr/>
        </p:nvSpPr>
        <p:spPr bwMode="auto">
          <a:xfrm>
            <a:off x="-1078637" y="308499"/>
            <a:ext cx="1905000" cy="533400"/>
          </a:xfrm>
          <a:prstGeom prst="wedgeRectCallout">
            <a:avLst>
              <a:gd name="adj1" fmla="val -131583"/>
              <a:gd name="adj2" fmla="val 29731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000" dirty="0"/>
              <a:t>重载构造函数</a:t>
            </a:r>
            <a:endParaRPr lang="en-US" altLang="zh-CN" sz="2000" dirty="0"/>
          </a:p>
        </p:txBody>
      </p:sp>
    </p:spTree>
    <p:extLst>
      <p:ext uri="{BB962C8B-B14F-4D97-AF65-F5344CB8AC3E}">
        <p14:creationId xmlns:p14="http://schemas.microsoft.com/office/powerpoint/2010/main" val="344763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35</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析构函数</a:t>
            </a:r>
          </a:p>
        </p:txBody>
      </p:sp>
      <p:sp>
        <p:nvSpPr>
          <p:cNvPr id="5" name="Rectangle 3">
            <a:extLst>
              <a:ext uri="{FF2B5EF4-FFF2-40B4-BE49-F238E27FC236}">
                <a16:creationId xmlns:a16="http://schemas.microsoft.com/office/drawing/2014/main" id="{2396D43F-8E27-4D17-ACD6-EBD5AFF8F76B}"/>
              </a:ext>
            </a:extLst>
          </p:cNvPr>
          <p:cNvSpPr txBox="1">
            <a:spLocks noChangeArrowheads="1"/>
          </p:cNvSpPr>
          <p:nvPr/>
        </p:nvSpPr>
        <p:spPr>
          <a:xfrm>
            <a:off x="315835" y="1314634"/>
            <a:ext cx="7772400" cy="5410200"/>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gn="just"/>
            <a:r>
              <a:rPr lang="zh-CN" altLang="en-US" sz="2000" dirty="0">
                <a:latin typeface="Times New Roman" panose="02020603050405020304" pitchFamily="18" charset="0"/>
                <a:ea typeface="宋体" panose="02010600030101010101" pitchFamily="2" charset="-122"/>
              </a:rPr>
              <a:t>析构函数的作用</a:t>
            </a:r>
          </a:p>
          <a:p>
            <a:pPr marL="457200" indent="-457200">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析构函数也是一种特殊的成员函数，也被声明为公有成员，作用时释放分配给对象的内存空间，并做一些善后工作。 </a:t>
            </a:r>
          </a:p>
          <a:p>
            <a:pPr marL="457200" indent="-457200"/>
            <a:r>
              <a:rPr lang="zh-CN" altLang="en-US" sz="2000" dirty="0">
                <a:latin typeface="Times New Roman" panose="02020603050405020304" pitchFamily="18" charset="0"/>
                <a:ea typeface="宋体" panose="02010600030101010101" pitchFamily="2" charset="-122"/>
              </a:rPr>
              <a:t>析构函数的性质</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析构函数的</a:t>
            </a:r>
            <a:r>
              <a:rPr lang="zh-CN" altLang="en-US" sz="2000" dirty="0">
                <a:solidFill>
                  <a:schemeClr val="hlink"/>
                </a:solidFill>
                <a:latin typeface="Times New Roman" panose="02020603050405020304" pitchFamily="18" charset="0"/>
                <a:ea typeface="宋体" panose="02010600030101010101" pitchFamily="2" charset="-122"/>
              </a:rPr>
              <a:t>名字必须是  ~类名</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析构函数</a:t>
            </a:r>
            <a:r>
              <a:rPr lang="zh-CN" altLang="en-US" sz="2000" dirty="0">
                <a:solidFill>
                  <a:schemeClr val="hlink"/>
                </a:solidFill>
                <a:latin typeface="Times New Roman" panose="02020603050405020304" pitchFamily="18" charset="0"/>
                <a:ea typeface="宋体" panose="02010600030101010101" pitchFamily="2" charset="-122"/>
              </a:rPr>
              <a:t>没有参数</a:t>
            </a:r>
            <a:r>
              <a:rPr lang="zh-CN" altLang="en-US" sz="2000" dirty="0">
                <a:latin typeface="Times New Roman" panose="02020603050405020304" pitchFamily="18" charset="0"/>
                <a:ea typeface="宋体" panose="02010600030101010101" pitchFamily="2" charset="-122"/>
              </a:rPr>
              <a:t>、</a:t>
            </a:r>
            <a:r>
              <a:rPr lang="zh-CN" altLang="en-US" sz="2000" dirty="0">
                <a:solidFill>
                  <a:schemeClr val="hlink"/>
                </a:solidFill>
                <a:latin typeface="Times New Roman" panose="02020603050405020304" pitchFamily="18" charset="0"/>
                <a:ea typeface="宋体" panose="02010600030101010101" pitchFamily="2" charset="-122"/>
              </a:rPr>
              <a:t>没有返回值</a:t>
            </a:r>
            <a:r>
              <a:rPr lang="zh-CN" altLang="en-US" sz="2000" dirty="0">
                <a:latin typeface="Times New Roman" panose="02020603050405020304" pitchFamily="18" charset="0"/>
                <a:ea typeface="宋体" panose="02010600030101010101" pitchFamily="2" charset="-122"/>
              </a:rPr>
              <a:t>、</a:t>
            </a:r>
            <a:r>
              <a:rPr lang="zh-CN" altLang="en-US" sz="2000" dirty="0">
                <a:solidFill>
                  <a:schemeClr val="hlink"/>
                </a:solidFill>
                <a:latin typeface="Times New Roman" panose="02020603050405020304" pitchFamily="18" charset="0"/>
                <a:ea typeface="宋体" panose="02010600030101010101" pitchFamily="2" charset="-122"/>
              </a:rPr>
              <a:t>不能重载</a:t>
            </a:r>
            <a:r>
              <a:rPr lang="zh-CN" altLang="en-US" sz="2000" dirty="0">
                <a:latin typeface="Times New Roman" panose="02020603050405020304" pitchFamily="18" charset="0"/>
                <a:ea typeface="宋体" panose="02010600030101010101" pitchFamily="2" charset="-122"/>
              </a:rPr>
              <a:t>。</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当对象撤销时，系统会</a:t>
            </a:r>
            <a:r>
              <a:rPr lang="zh-CN" altLang="en-US" sz="2000" dirty="0">
                <a:solidFill>
                  <a:schemeClr val="hlink"/>
                </a:solidFill>
                <a:latin typeface="Times New Roman" panose="02020603050405020304" pitchFamily="18" charset="0"/>
                <a:ea typeface="宋体" panose="02010600030101010101" pitchFamily="2" charset="-122"/>
              </a:rPr>
              <a:t>自动调用</a:t>
            </a:r>
            <a:r>
              <a:rPr lang="zh-CN" altLang="en-US" sz="2000" dirty="0">
                <a:latin typeface="Times New Roman" panose="02020603050405020304" pitchFamily="18" charset="0"/>
                <a:ea typeface="宋体" panose="02010600030101010101" pitchFamily="2" charset="-122"/>
              </a:rPr>
              <a:t>析构函数完成空间的释放和善后工作。</a:t>
            </a:r>
          </a:p>
          <a:p>
            <a:pPr marL="457200" indent="-457200" algn="just"/>
            <a:r>
              <a:rPr lang="zh-CN" altLang="en-US" sz="2000" dirty="0">
                <a:solidFill>
                  <a:srgbClr val="FF0000"/>
                </a:solidFill>
                <a:latin typeface="Times New Roman" panose="02020603050405020304" pitchFamily="18" charset="0"/>
                <a:ea typeface="宋体" panose="02010600030101010101" pitchFamily="2" charset="-122"/>
              </a:rPr>
              <a:t>注意：</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每个类必须有一个析构函数，若没有显式定义，系统会自动生成一个缺省的空析构函数。</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对大多数类而言，缺省的析构函数就能满足要求，但如果对象在完成操作前需要做内部处理，则应显式定义析构函数。</a:t>
            </a:r>
          </a:p>
          <a:p>
            <a:pPr marL="838200" lvl="1" indent="-381000" algn="just">
              <a:buFont typeface="Wingdings" panose="05000000000000000000" pitchFamily="2" charset="2"/>
              <a:buAutoNum type="arabicPeriod"/>
            </a:pPr>
            <a:r>
              <a:rPr lang="zh-CN" altLang="en-US" sz="2000" dirty="0">
                <a:latin typeface="Times New Roman" panose="02020603050405020304" pitchFamily="18" charset="0"/>
                <a:ea typeface="宋体" panose="02010600030101010101" pitchFamily="2" charset="-122"/>
              </a:rPr>
              <a:t>构造函数和析构函数的常见用法是：构造函数为对象动态申请资源，析构函数释放资源。 </a:t>
            </a:r>
          </a:p>
        </p:txBody>
      </p:sp>
    </p:spTree>
    <p:extLst>
      <p:ext uri="{BB962C8B-B14F-4D97-AF65-F5344CB8AC3E}">
        <p14:creationId xmlns:p14="http://schemas.microsoft.com/office/powerpoint/2010/main" val="3044211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36</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析构函数实例</a:t>
            </a:r>
          </a:p>
        </p:txBody>
      </p:sp>
      <p:sp>
        <p:nvSpPr>
          <p:cNvPr id="5" name="AutoShape 2">
            <a:extLst>
              <a:ext uri="{FF2B5EF4-FFF2-40B4-BE49-F238E27FC236}">
                <a16:creationId xmlns:a16="http://schemas.microsoft.com/office/drawing/2014/main" id="{EB5B35AF-D537-4372-98F9-4ED057BEC767}"/>
              </a:ext>
            </a:extLst>
          </p:cNvPr>
          <p:cNvSpPr>
            <a:spLocks noChangeArrowheads="1"/>
          </p:cNvSpPr>
          <p:nvPr/>
        </p:nvSpPr>
        <p:spPr bwMode="auto">
          <a:xfrm>
            <a:off x="4724400" y="1066800"/>
            <a:ext cx="3886200" cy="5334000"/>
          </a:xfrm>
          <a:prstGeom prst="verticalScroll">
            <a:avLst>
              <a:gd name="adj" fmla="val 3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complex::~complex()//</a:t>
            </a:r>
            <a:r>
              <a:rPr lang="zh-CN" altLang="en-US" sz="1600" dirty="0">
                <a:latin typeface="Tahoma" panose="020B0604030504040204" pitchFamily="34" charset="0"/>
              </a:rPr>
              <a:t>定义析构函数</a:t>
            </a:r>
          </a:p>
          <a:p>
            <a:pPr algn="just">
              <a:lnSpc>
                <a:spcPct val="90000"/>
              </a:lnSpc>
              <a:spcBef>
                <a:spcPct val="20000"/>
              </a:spcBef>
              <a:buClr>
                <a:schemeClr val="folHlink"/>
              </a:buClr>
              <a:buSzPct val="60000"/>
              <a:buFont typeface="Wingdings" panose="05000000000000000000" pitchFamily="2" charset="2"/>
              <a:buNone/>
            </a:pPr>
            <a:r>
              <a:rPr lang="zh-CN" altLang="en-US" sz="1600" dirty="0">
                <a:latin typeface="Tahoma" panose="020B0604030504040204" pitchFamily="34" charset="0"/>
              </a:rPr>
              <a:t>{  </a:t>
            </a:r>
            <a:r>
              <a:rPr lang="en-US" altLang="zh-CN" sz="1600" dirty="0" err="1">
                <a:latin typeface="Tahoma" panose="020B0604030504040204" pitchFamily="34" charset="0"/>
              </a:rPr>
              <a:t>cout</a:t>
            </a:r>
            <a:r>
              <a:rPr lang="en-US" altLang="zh-CN" sz="1600" dirty="0">
                <a:latin typeface="Tahoma" panose="020B0604030504040204" pitchFamily="34" charset="0"/>
              </a:rPr>
              <a:t>&lt;&lt;"destructing</a:t>
            </a:r>
            <a:r>
              <a:rPr lang="en-US" altLang="zh-CN" sz="1600" dirty="0">
                <a:latin typeface="Times New Roman" panose="02020603050405020304" pitchFamily="18" charset="0"/>
              </a:rPr>
              <a:t>……</a:t>
            </a:r>
            <a:r>
              <a:rPr lang="en-US" altLang="zh-CN" sz="1600" dirty="0">
                <a:latin typeface="Tahoma" panose="020B0604030504040204" pitchFamily="34" charset="0"/>
              </a:rPr>
              <a:t>"&lt;&lt;</a:t>
            </a:r>
            <a:r>
              <a:rPr lang="en-US" altLang="zh-CN" sz="1600" dirty="0" err="1">
                <a:latin typeface="Tahoma" panose="020B0604030504040204" pitchFamily="34" charset="0"/>
              </a:rPr>
              <a:t>endl</a:t>
            </a:r>
            <a:r>
              <a:rPr lang="en-US" altLang="zh-CN" sz="1600" dirty="0">
                <a:latin typeface="Tahoma" panose="020B0604030504040204" pitchFamily="34" charset="0"/>
              </a:rPr>
              <a:t>; }</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double complex::</a:t>
            </a:r>
            <a:r>
              <a:rPr lang="en-US" altLang="zh-CN" sz="1600" dirty="0" err="1">
                <a:latin typeface="Tahoma" panose="020B0604030504040204" pitchFamily="34" charset="0"/>
              </a:rPr>
              <a:t>abscomplex</a:t>
            </a: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double n;</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n=real*</a:t>
            </a:r>
            <a:r>
              <a:rPr lang="en-US" altLang="zh-CN" sz="1600" dirty="0" err="1">
                <a:latin typeface="Tahoma" panose="020B0604030504040204" pitchFamily="34" charset="0"/>
              </a:rPr>
              <a:t>real+imag</a:t>
            </a:r>
            <a:r>
              <a:rPr lang="en-US" altLang="zh-CN" sz="1600" dirty="0">
                <a:latin typeface="Tahoma" panose="020B0604030504040204" pitchFamily="34" charset="0"/>
              </a:rPr>
              <a:t>*</a:t>
            </a:r>
            <a:r>
              <a:rPr lang="en-US" altLang="zh-CN" sz="1600" dirty="0" err="1">
                <a:latin typeface="Tahoma" panose="020B0604030504040204" pitchFamily="34" charset="0"/>
              </a:rPr>
              <a:t>imag</a:t>
            </a: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return sqrt(n);</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void main()</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complex </a:t>
            </a:r>
            <a:r>
              <a:rPr lang="en-US" altLang="zh-CN" sz="1600" dirty="0" err="1">
                <a:latin typeface="Tahoma" panose="020B0604030504040204" pitchFamily="34" charset="0"/>
              </a:rPr>
              <a:t>ob</a:t>
            </a:r>
            <a:r>
              <a:rPr lang="en-US" altLang="zh-CN" sz="1600" dirty="0">
                <a:latin typeface="Tahoma" panose="020B0604030504040204" pitchFamily="34" charset="0"/>
              </a:rPr>
              <a:t>(1.1,2.2);</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a:t>
            </a:r>
            <a:r>
              <a:rPr lang="en-US" altLang="zh-CN" sz="1600" dirty="0" err="1">
                <a:latin typeface="Tahoma" panose="020B0604030504040204" pitchFamily="34" charset="0"/>
              </a:rPr>
              <a:t>cout</a:t>
            </a:r>
            <a:r>
              <a:rPr lang="en-US" altLang="zh-CN" sz="1600" dirty="0">
                <a:latin typeface="Tahoma" panose="020B0604030504040204" pitchFamily="34" charset="0"/>
              </a:rPr>
              <a:t>&lt;&lt;"abs of complex </a:t>
            </a:r>
            <a:r>
              <a:rPr lang="en-US" altLang="zh-CN" sz="1600" dirty="0" err="1">
                <a:latin typeface="Tahoma" panose="020B0604030504040204" pitchFamily="34" charset="0"/>
              </a:rPr>
              <a:t>ob</a:t>
            </a:r>
            <a:r>
              <a:rPr lang="en-US" altLang="zh-CN" sz="1600" dirty="0">
                <a:latin typeface="Tahoma" panose="020B0604030504040204" pitchFamily="34" charset="0"/>
              </a:rPr>
              <a:t>=</a:t>
            </a:r>
            <a:r>
              <a:rPr lang="en-US" altLang="zh-CN" sz="1600" dirty="0">
                <a:latin typeface="Times New Roman" panose="02020603050405020304" pitchFamily="18" charset="0"/>
              </a:rPr>
              <a:t>“</a:t>
            </a:r>
            <a:endParaRPr lang="en-US" altLang="zh-CN" sz="16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&lt;&lt;</a:t>
            </a:r>
            <a:r>
              <a:rPr lang="en-US" altLang="zh-CN" sz="1600" dirty="0" err="1">
                <a:latin typeface="Tahoma" panose="020B0604030504040204" pitchFamily="34" charset="0"/>
              </a:rPr>
              <a:t>ob.abscomplex</a:t>
            </a:r>
            <a:r>
              <a:rPr lang="en-US" altLang="zh-CN" sz="1600" dirty="0">
                <a:latin typeface="Tahoma" panose="020B0604030504040204" pitchFamily="34" charset="0"/>
              </a:rPr>
              <a:t>()&lt;&lt;</a:t>
            </a:r>
            <a:r>
              <a:rPr lang="en-US" altLang="zh-CN" sz="1600" dirty="0" err="1">
                <a:latin typeface="Tahoma" panose="020B0604030504040204" pitchFamily="34" charset="0"/>
              </a:rPr>
              <a:t>endl</a:t>
            </a: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zh-CN" altLang="en-US" sz="1600" dirty="0">
                <a:latin typeface="Times New Roman" panose="02020603050405020304" pitchFamily="18" charset="0"/>
              </a:rPr>
              <a:t>程序</a:t>
            </a:r>
            <a:r>
              <a:rPr lang="zh-CN" altLang="en-US" sz="1600" dirty="0">
                <a:latin typeface="Times New Roman" panose="02020603050405020304" pitchFamily="18" charset="0"/>
                <a:hlinkClick r:id="rId2" action="ppaction://hlinkfile"/>
              </a:rPr>
              <a:t>运行结果</a:t>
            </a:r>
            <a:r>
              <a:rPr lang="zh-CN" altLang="en-US" sz="1600" dirty="0">
                <a:latin typeface="Times New Roman" panose="02020603050405020304" pitchFamily="18" charset="0"/>
              </a:rPr>
              <a:t>如下：</a:t>
            </a:r>
            <a:endParaRPr lang="zh-CN" altLang="en-US" sz="16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600" dirty="0">
                <a:latin typeface="Tahoma" panose="020B0604030504040204" pitchFamily="34" charset="0"/>
              </a:rPr>
              <a:t>    	</a:t>
            </a:r>
            <a:r>
              <a:rPr lang="en-US" altLang="zh-CN" sz="1600" dirty="0">
                <a:latin typeface="Tahoma" panose="020B0604030504040204" pitchFamily="34" charset="0"/>
              </a:rPr>
              <a:t>constructing</a:t>
            </a:r>
            <a:r>
              <a:rPr lang="en-US" altLang="zh-CN" sz="1600" dirty="0">
                <a:latin typeface="Times New Roman" panose="02020603050405020304" pitchFamily="18" charset="0"/>
              </a:rPr>
              <a:t>……</a:t>
            </a:r>
            <a:endParaRPr lang="en-US" altLang="zh-CN" sz="1600" dirty="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abs of complex </a:t>
            </a:r>
            <a:r>
              <a:rPr lang="en-US" altLang="zh-CN" sz="1600" dirty="0" err="1">
                <a:latin typeface="Tahoma" panose="020B0604030504040204" pitchFamily="34" charset="0"/>
              </a:rPr>
              <a:t>ob</a:t>
            </a:r>
            <a:r>
              <a:rPr lang="en-US" altLang="zh-CN" sz="1600" dirty="0">
                <a:latin typeface="Tahoma" panose="020B0604030504040204" pitchFamily="34" charset="0"/>
              </a:rPr>
              <a:t>=2.45967</a:t>
            </a:r>
          </a:p>
          <a:p>
            <a:pPr algn="just">
              <a:lnSpc>
                <a:spcPct val="90000"/>
              </a:lnSpc>
              <a:spcBef>
                <a:spcPct val="20000"/>
              </a:spcBef>
              <a:buClr>
                <a:schemeClr val="folHlink"/>
              </a:buClr>
              <a:buSzPct val="60000"/>
              <a:buFont typeface="Wingdings" panose="05000000000000000000" pitchFamily="2" charset="2"/>
              <a:buNone/>
            </a:pPr>
            <a:r>
              <a:rPr lang="en-US" altLang="zh-CN" sz="1600" dirty="0">
                <a:latin typeface="Tahoma" panose="020B0604030504040204" pitchFamily="34" charset="0"/>
              </a:rPr>
              <a:t>	destructing</a:t>
            </a:r>
            <a:r>
              <a:rPr lang="en-US" altLang="zh-CN" sz="1600" dirty="0">
                <a:latin typeface="Times New Roman" panose="02020603050405020304" pitchFamily="18" charset="0"/>
              </a:rPr>
              <a:t>……</a:t>
            </a:r>
            <a:r>
              <a:rPr lang="en-US" altLang="zh-CN" sz="1600" dirty="0">
                <a:latin typeface="Tahoma" panose="020B0604030504040204" pitchFamily="34" charset="0"/>
              </a:rPr>
              <a:t> </a:t>
            </a:r>
          </a:p>
        </p:txBody>
      </p:sp>
      <p:sp>
        <p:nvSpPr>
          <p:cNvPr id="7" name="AutoShape 3">
            <a:extLst>
              <a:ext uri="{FF2B5EF4-FFF2-40B4-BE49-F238E27FC236}">
                <a16:creationId xmlns:a16="http://schemas.microsoft.com/office/drawing/2014/main" id="{3CB5772C-A4EF-48B4-938B-CAE958972908}"/>
              </a:ext>
            </a:extLst>
          </p:cNvPr>
          <p:cNvSpPr txBox="1">
            <a:spLocks noChangeArrowheads="1"/>
          </p:cNvSpPr>
          <p:nvPr/>
        </p:nvSpPr>
        <p:spPr>
          <a:xfrm>
            <a:off x="914400" y="1066800"/>
            <a:ext cx="3886200" cy="5334000"/>
          </a:xfrm>
          <a:prstGeom prst="verticalScroll">
            <a:avLst>
              <a:gd name="adj" fmla="val 389"/>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1600" dirty="0"/>
              <a:t>例</a:t>
            </a:r>
            <a:r>
              <a:rPr lang="en-US" altLang="zh-CN" sz="1600" dirty="0"/>
              <a:t>  </a:t>
            </a:r>
            <a:r>
              <a:rPr lang="zh-CN" altLang="en-US" sz="1600" dirty="0"/>
              <a:t>析构函数</a:t>
            </a:r>
          </a:p>
          <a:p>
            <a:pPr algn="just">
              <a:buFont typeface="Wingdings" panose="05000000000000000000" pitchFamily="2" charset="2"/>
              <a:buNone/>
            </a:pPr>
            <a:r>
              <a:rPr lang="zh-CN" altLang="en-US" sz="1600" dirty="0"/>
              <a:t>#</a:t>
            </a:r>
            <a:r>
              <a:rPr lang="en-US" altLang="zh-CN" sz="1600" dirty="0"/>
              <a:t>include&lt;</a:t>
            </a:r>
            <a:r>
              <a:rPr lang="en-US" altLang="zh-CN" sz="1600" dirty="0" err="1"/>
              <a:t>iostream.h</a:t>
            </a:r>
            <a:r>
              <a:rPr lang="en-US" altLang="zh-CN" sz="1600" dirty="0"/>
              <a:t>&gt;</a:t>
            </a:r>
          </a:p>
          <a:p>
            <a:pPr algn="just">
              <a:buFont typeface="Wingdings" panose="05000000000000000000" pitchFamily="2" charset="2"/>
              <a:buNone/>
            </a:pPr>
            <a:r>
              <a:rPr lang="en-US" altLang="zh-CN" sz="1600" dirty="0"/>
              <a:t>#include &lt;</a:t>
            </a:r>
            <a:r>
              <a:rPr lang="en-US" altLang="zh-CN" sz="1600" dirty="0" err="1"/>
              <a:t>math.h</a:t>
            </a:r>
            <a:r>
              <a:rPr lang="en-US" altLang="zh-CN" sz="1600" dirty="0"/>
              <a:t>&gt;</a:t>
            </a:r>
          </a:p>
          <a:p>
            <a:pPr algn="just">
              <a:buFont typeface="Wingdings" panose="05000000000000000000" pitchFamily="2" charset="2"/>
              <a:buNone/>
            </a:pPr>
            <a:r>
              <a:rPr lang="en-US" altLang="zh-CN" sz="1600" dirty="0"/>
              <a:t>class complex</a:t>
            </a:r>
          </a:p>
          <a:p>
            <a:pPr algn="just">
              <a:buFont typeface="Wingdings" panose="05000000000000000000" pitchFamily="2" charset="2"/>
              <a:buNone/>
            </a:pPr>
            <a:r>
              <a:rPr lang="en-US" altLang="zh-CN" sz="1600" dirty="0"/>
              <a:t>{</a:t>
            </a:r>
          </a:p>
          <a:p>
            <a:pPr algn="just">
              <a:buFont typeface="Wingdings" panose="05000000000000000000" pitchFamily="2" charset="2"/>
              <a:buNone/>
            </a:pPr>
            <a:r>
              <a:rPr lang="en-US" altLang="zh-CN" sz="1600" dirty="0"/>
              <a:t>	double </a:t>
            </a:r>
            <a:r>
              <a:rPr lang="en-US" altLang="zh-CN" sz="1600" dirty="0" err="1"/>
              <a:t>real,imag</a:t>
            </a:r>
            <a:r>
              <a:rPr lang="en-US" altLang="zh-CN" sz="1600" dirty="0"/>
              <a:t>;</a:t>
            </a:r>
          </a:p>
          <a:p>
            <a:pPr algn="just">
              <a:buFont typeface="Wingdings" panose="05000000000000000000" pitchFamily="2" charset="2"/>
              <a:buNone/>
            </a:pPr>
            <a:r>
              <a:rPr lang="en-US" altLang="zh-CN" sz="1600" dirty="0"/>
              <a:t>public:</a:t>
            </a:r>
          </a:p>
          <a:p>
            <a:pPr algn="just">
              <a:buFont typeface="Wingdings" panose="05000000000000000000" pitchFamily="2" charset="2"/>
              <a:buNone/>
            </a:pPr>
            <a:r>
              <a:rPr lang="en-US" altLang="zh-CN" sz="1600" dirty="0"/>
              <a:t>	complex(double r=0, double </a:t>
            </a:r>
            <a:r>
              <a:rPr lang="en-US" altLang="zh-CN" sz="1600" dirty="0" err="1"/>
              <a:t>i</a:t>
            </a:r>
            <a:r>
              <a:rPr lang="en-US" altLang="zh-CN" sz="1600" dirty="0"/>
              <a:t>=0);</a:t>
            </a:r>
          </a:p>
          <a:p>
            <a:pPr algn="just">
              <a:buFont typeface="Wingdings" panose="05000000000000000000" pitchFamily="2" charset="2"/>
              <a:buNone/>
            </a:pPr>
            <a:r>
              <a:rPr lang="en-US" altLang="zh-CN" sz="1600" dirty="0"/>
              <a:t>	 //</a:t>
            </a:r>
            <a:r>
              <a:rPr lang="zh-CN" altLang="en-US" sz="1600" dirty="0"/>
              <a:t>声明构造函数</a:t>
            </a:r>
          </a:p>
          <a:p>
            <a:pPr algn="just">
              <a:buFont typeface="Wingdings" panose="05000000000000000000" pitchFamily="2" charset="2"/>
              <a:buNone/>
            </a:pPr>
            <a:r>
              <a:rPr lang="zh-CN" altLang="en-US" sz="1600" dirty="0"/>
              <a:t>	~</a:t>
            </a:r>
            <a:r>
              <a:rPr lang="en-US" altLang="zh-CN" sz="1600" dirty="0"/>
              <a:t>complex();	//</a:t>
            </a:r>
            <a:r>
              <a:rPr lang="zh-CN" altLang="en-US" sz="1600" dirty="0"/>
              <a:t>声明析构函数  </a:t>
            </a:r>
          </a:p>
          <a:p>
            <a:pPr algn="just">
              <a:buFont typeface="Wingdings" panose="05000000000000000000" pitchFamily="2" charset="2"/>
              <a:buNone/>
            </a:pPr>
            <a:r>
              <a:rPr lang="zh-CN" altLang="en-US" sz="1600" dirty="0"/>
              <a:t>	</a:t>
            </a:r>
            <a:r>
              <a:rPr lang="en-US" altLang="zh-CN" sz="1600" dirty="0"/>
              <a:t>double </a:t>
            </a:r>
            <a:r>
              <a:rPr lang="en-US" altLang="zh-CN" sz="1600" dirty="0" err="1"/>
              <a:t>abscomplex</a:t>
            </a:r>
            <a:r>
              <a:rPr lang="en-US" altLang="zh-CN" sz="1600" dirty="0"/>
              <a:t>();</a:t>
            </a:r>
          </a:p>
          <a:p>
            <a:pPr algn="just">
              <a:buFont typeface="Wingdings" panose="05000000000000000000" pitchFamily="2" charset="2"/>
              <a:buNone/>
            </a:pPr>
            <a:r>
              <a:rPr lang="en-US" altLang="zh-CN" sz="1600" dirty="0"/>
              <a:t>};</a:t>
            </a:r>
          </a:p>
          <a:p>
            <a:pPr algn="just">
              <a:buFont typeface="Wingdings" panose="05000000000000000000" pitchFamily="2" charset="2"/>
              <a:buNone/>
            </a:pPr>
            <a:r>
              <a:rPr lang="en-US" altLang="zh-CN" sz="1600" dirty="0"/>
              <a:t>complex::complex(double r, double </a:t>
            </a:r>
            <a:r>
              <a:rPr lang="en-US" altLang="zh-CN" sz="1600" dirty="0" err="1"/>
              <a:t>i</a:t>
            </a:r>
            <a:r>
              <a:rPr lang="en-US" altLang="zh-CN" sz="1600" dirty="0"/>
              <a:t>)	//</a:t>
            </a:r>
            <a:r>
              <a:rPr lang="zh-CN" altLang="en-US" sz="1600" dirty="0"/>
              <a:t>定义构造函数</a:t>
            </a:r>
          </a:p>
          <a:p>
            <a:pPr algn="just">
              <a:buFont typeface="Wingdings" panose="05000000000000000000" pitchFamily="2" charset="2"/>
              <a:buNone/>
            </a:pPr>
            <a:r>
              <a:rPr lang="zh-CN" altLang="en-US" sz="1600" dirty="0"/>
              <a:t>{</a:t>
            </a:r>
          </a:p>
          <a:p>
            <a:pPr algn="just">
              <a:buFont typeface="Wingdings" panose="05000000000000000000" pitchFamily="2" charset="2"/>
              <a:buNone/>
            </a:pPr>
            <a:r>
              <a:rPr lang="zh-CN" altLang="en-US" sz="1600" dirty="0"/>
              <a:t>	</a:t>
            </a:r>
            <a:r>
              <a:rPr lang="en-US" altLang="zh-CN" sz="1600" dirty="0" err="1"/>
              <a:t>cout</a:t>
            </a:r>
            <a:r>
              <a:rPr lang="en-US" altLang="zh-CN" sz="1600" dirty="0"/>
              <a:t>&lt;&lt;"constructing</a:t>
            </a:r>
            <a:r>
              <a:rPr lang="en-US" altLang="zh-CN" sz="1600" dirty="0">
                <a:latin typeface="Times New Roman" panose="02020603050405020304" pitchFamily="18" charset="0"/>
              </a:rPr>
              <a:t>……</a:t>
            </a:r>
            <a:r>
              <a:rPr lang="en-US" altLang="zh-CN" sz="1600" dirty="0"/>
              <a:t>"&lt;&lt;</a:t>
            </a:r>
            <a:r>
              <a:rPr lang="en-US" altLang="zh-CN" sz="1600" dirty="0" err="1"/>
              <a:t>endl</a:t>
            </a:r>
            <a:r>
              <a:rPr lang="en-US" altLang="zh-CN" sz="1600" dirty="0"/>
              <a:t>;</a:t>
            </a:r>
          </a:p>
          <a:p>
            <a:pPr algn="just">
              <a:buFont typeface="Wingdings" panose="05000000000000000000" pitchFamily="2" charset="2"/>
              <a:buNone/>
            </a:pPr>
            <a:r>
              <a:rPr lang="en-US" altLang="zh-CN" sz="1600" dirty="0"/>
              <a:t>	real=r;</a:t>
            </a:r>
          </a:p>
          <a:p>
            <a:pPr algn="just">
              <a:buFont typeface="Wingdings" panose="05000000000000000000" pitchFamily="2" charset="2"/>
              <a:buNone/>
            </a:pPr>
            <a:r>
              <a:rPr lang="en-US" altLang="zh-CN" sz="1600" dirty="0"/>
              <a:t>	</a:t>
            </a:r>
            <a:r>
              <a:rPr lang="en-US" altLang="zh-CN" sz="1600" dirty="0" err="1"/>
              <a:t>imag</a:t>
            </a:r>
            <a:r>
              <a:rPr lang="en-US" altLang="zh-CN" sz="1600" dirty="0"/>
              <a:t>=</a:t>
            </a:r>
            <a:r>
              <a:rPr lang="en-US" altLang="zh-CN" sz="1600" dirty="0" err="1"/>
              <a:t>i</a:t>
            </a:r>
            <a:r>
              <a:rPr lang="en-US" altLang="zh-CN" sz="1600" dirty="0"/>
              <a:t>;</a:t>
            </a:r>
          </a:p>
          <a:p>
            <a:pPr algn="just">
              <a:buFont typeface="Wingdings" panose="05000000000000000000" pitchFamily="2" charset="2"/>
              <a:buNone/>
            </a:pPr>
            <a:r>
              <a:rPr lang="en-US" altLang="zh-CN" sz="1600" dirty="0"/>
              <a:t>}</a:t>
            </a:r>
          </a:p>
        </p:txBody>
      </p:sp>
    </p:spTree>
    <p:extLst>
      <p:ext uri="{BB962C8B-B14F-4D97-AF65-F5344CB8AC3E}">
        <p14:creationId xmlns:p14="http://schemas.microsoft.com/office/powerpoint/2010/main" val="1734254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37</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72354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类模板</a:t>
            </a:r>
          </a:p>
        </p:txBody>
      </p:sp>
      <p:sp>
        <p:nvSpPr>
          <p:cNvPr id="5" name="Rectangle 3">
            <a:extLst>
              <a:ext uri="{FF2B5EF4-FFF2-40B4-BE49-F238E27FC236}">
                <a16:creationId xmlns:a16="http://schemas.microsoft.com/office/drawing/2014/main" id="{80D6D403-3F55-4C30-85DD-378741E23CCD}"/>
              </a:ext>
            </a:extLst>
          </p:cNvPr>
          <p:cNvSpPr txBox="1">
            <a:spLocks noChangeArrowheads="1"/>
          </p:cNvSpPr>
          <p:nvPr/>
        </p:nvSpPr>
        <p:spPr>
          <a:xfrm>
            <a:off x="476435" y="1381217"/>
            <a:ext cx="7010400" cy="4495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457200">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template  &lt;</a:t>
            </a:r>
            <a:r>
              <a:rPr lang="zh-CN" altLang="en-US" sz="2800" dirty="0">
                <a:latin typeface="Times New Roman" panose="02020603050405020304" pitchFamily="18" charset="0"/>
                <a:ea typeface="宋体" panose="02010600030101010101" pitchFamily="2" charset="-122"/>
              </a:rPr>
              <a:t>模板参数表</a:t>
            </a:r>
            <a:r>
              <a:rPr lang="en-US" altLang="zh-CN" sz="2800" dirty="0">
                <a:latin typeface="Times New Roman" panose="02020603050405020304" pitchFamily="18" charset="0"/>
                <a:ea typeface="宋体" panose="02010600030101010101" pitchFamily="2" charset="-122"/>
              </a:rPr>
              <a:t>&gt; </a:t>
            </a:r>
          </a:p>
          <a:p>
            <a:pPr marL="0" indent="457200">
              <a:buFont typeface="Wingdings" panose="05000000000000000000" pitchFamily="2" charset="2"/>
              <a:buNone/>
            </a:pPr>
            <a:r>
              <a:rPr lang="zh-CN" altLang="en-US" sz="2800" dirty="0">
                <a:latin typeface="Times New Roman" panose="02020603050405020304" pitchFamily="18" charset="0"/>
                <a:ea typeface="宋体" panose="02010600030101010101" pitchFamily="2" charset="-122"/>
              </a:rPr>
              <a:t>类声明</a:t>
            </a:r>
          </a:p>
          <a:p>
            <a:pPr marL="0" indent="457200">
              <a:spcBef>
                <a:spcPct val="50000"/>
              </a:spcBef>
              <a:buFont typeface="Wingdings" panose="05000000000000000000" pitchFamily="2" charset="2"/>
              <a:buNone/>
            </a:pPr>
            <a:r>
              <a:rPr lang="zh-CN" altLang="en-US" sz="2800" dirty="0">
                <a:latin typeface="Times New Roman" panose="02020603050405020304" pitchFamily="18" charset="0"/>
                <a:ea typeface="宋体" panose="02010600030101010101" pitchFamily="2" charset="-122"/>
              </a:rPr>
              <a:t>使用类模板使用户可以为类声明一种模式，使得类中的某些数据成员、某些成员函数的参数、某些成员函数的返回值，能取任意类型（包括系统预定义的和用户自定义的）。</a:t>
            </a:r>
          </a:p>
        </p:txBody>
      </p:sp>
    </p:spTree>
    <p:extLst>
      <p:ext uri="{BB962C8B-B14F-4D97-AF65-F5344CB8AC3E}">
        <p14:creationId xmlns:p14="http://schemas.microsoft.com/office/powerpoint/2010/main" val="340914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38</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723549"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类模板</a:t>
            </a:r>
          </a:p>
        </p:txBody>
      </p:sp>
      <p:sp>
        <p:nvSpPr>
          <p:cNvPr id="2" name="矩形 1">
            <a:extLst>
              <a:ext uri="{FF2B5EF4-FFF2-40B4-BE49-F238E27FC236}">
                <a16:creationId xmlns:a16="http://schemas.microsoft.com/office/drawing/2014/main" id="{710F68BC-FA42-49DD-9CC9-8143FCD7C48E}"/>
              </a:ext>
            </a:extLst>
          </p:cNvPr>
          <p:cNvSpPr/>
          <p:nvPr/>
        </p:nvSpPr>
        <p:spPr>
          <a:xfrm>
            <a:off x="1185168" y="1092239"/>
            <a:ext cx="5588494" cy="5632311"/>
          </a:xfrm>
          <a:prstGeom prst="rect">
            <a:avLst/>
          </a:prstGeom>
        </p:spPr>
        <p:txBody>
          <a:bodyPr wrap="square">
            <a:spAutoFit/>
          </a:bodyPr>
          <a:lstStyle/>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2B91AF"/>
                </a:solidFill>
                <a:highlight>
                  <a:srgbClr val="FFFFFF"/>
                </a:highlight>
                <a:latin typeface="新宋体" panose="02010609030101010101" pitchFamily="49" charset="-122"/>
                <a:ea typeface="新宋体" panose="02010609030101010101" pitchFamily="49" charset="-122"/>
              </a:rPr>
              <a:t>compare</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compare(</a:t>
            </a:r>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a</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b</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x =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a</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y = </a:t>
            </a:r>
            <a:r>
              <a:rPr lang="en-US" altLang="zh-CN" dirty="0">
                <a:solidFill>
                  <a:srgbClr val="808080"/>
                </a:solidFill>
                <a:highlight>
                  <a:srgbClr val="FFFFFF"/>
                </a:highlight>
                <a:latin typeface="新宋体" panose="02010609030101010101" pitchFamily="49" charset="-122"/>
                <a:ea typeface="新宋体" panose="02010609030101010101" pitchFamily="49" charset="-122"/>
              </a:rPr>
              <a:t>b</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max()</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s-E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s-ES" altLang="zh-CN" dirty="0">
                <a:solidFill>
                  <a:srgbClr val="000000"/>
                </a:solidFill>
                <a:highlight>
                  <a:srgbClr val="FFFFFF"/>
                </a:highlight>
                <a:latin typeface="新宋体" panose="02010609030101010101" pitchFamily="49" charset="-122"/>
                <a:ea typeface="新宋体" panose="02010609030101010101" pitchFamily="49" charset="-122"/>
              </a:rPr>
              <a:t> (x&gt;y) ? x : y;</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min()</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s-ES" altLang="zh-CN" dirty="0">
                <a:solidFill>
                  <a:srgbClr val="0000FF"/>
                </a:solidFill>
                <a:highlight>
                  <a:srgbClr val="FFFFFF"/>
                </a:highlight>
                <a:latin typeface="新宋体" panose="02010609030101010101" pitchFamily="49" charset="-122"/>
                <a:ea typeface="新宋体" panose="02010609030101010101" pitchFamily="49" charset="-122"/>
              </a:rPr>
              <a:t>return</a:t>
            </a:r>
            <a:r>
              <a:rPr lang="es-ES" altLang="zh-CN" dirty="0">
                <a:solidFill>
                  <a:srgbClr val="000000"/>
                </a:solidFill>
                <a:highlight>
                  <a:srgbClr val="FFFFFF"/>
                </a:highlight>
                <a:latin typeface="新宋体" panose="02010609030101010101" pitchFamily="49" charset="-122"/>
                <a:ea typeface="新宋体" panose="02010609030101010101" pitchFamily="49" charset="-122"/>
              </a:rPr>
              <a:t> (x&lt;y) ? x : y;</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0000FF"/>
                </a:solidFill>
                <a:highlight>
                  <a:srgbClr val="FFFFFF"/>
                </a:highlight>
                <a:latin typeface="新宋体" panose="02010609030101010101" pitchFamily="49" charset="-122"/>
                <a:ea typeface="新宋体" panose="02010609030101010101" pitchFamily="49" charset="-122"/>
              </a:rPr>
              <a:t>private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x;</a:t>
            </a:r>
          </a:p>
          <a:p>
            <a:r>
              <a:rPr lang="en-US" altLang="zh-CN" dirty="0">
                <a:solidFill>
                  <a:srgbClr val="2B91AF"/>
                </a:solidFill>
                <a:highlight>
                  <a:srgbClr val="FFFFFF"/>
                </a:highlight>
                <a:latin typeface="新宋体" panose="02010609030101010101" pitchFamily="49" charset="-122"/>
                <a:ea typeface="新宋体" panose="02010609030101010101" pitchFamily="49" charset="-122"/>
              </a:rPr>
              <a:t>Type</a:t>
            </a:r>
            <a:r>
              <a:rPr lang="en-US" altLang="zh-CN" dirty="0">
                <a:solidFill>
                  <a:srgbClr val="000000"/>
                </a:solidFill>
                <a:highlight>
                  <a:srgbClr val="FFFFFF"/>
                </a:highlight>
                <a:latin typeface="新宋体" panose="02010609030101010101" pitchFamily="49" charset="-122"/>
                <a:ea typeface="新宋体" panose="02010609030101010101" pitchFamily="49" charset="-122"/>
              </a:rPr>
              <a:t> y;</a:t>
            </a:r>
          </a:p>
          <a:p>
            <a:r>
              <a:rPr lang="en-US" altLang="zh-CN"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478528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39</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静态成员</a:t>
            </a:r>
          </a:p>
        </p:txBody>
      </p:sp>
      <p:sp>
        <p:nvSpPr>
          <p:cNvPr id="5" name="Text Box 4">
            <a:extLst>
              <a:ext uri="{FF2B5EF4-FFF2-40B4-BE49-F238E27FC236}">
                <a16:creationId xmlns:a16="http://schemas.microsoft.com/office/drawing/2014/main" id="{450BA595-FA22-449E-93A4-5F3331F4881F}"/>
              </a:ext>
            </a:extLst>
          </p:cNvPr>
          <p:cNvSpPr txBox="1">
            <a:spLocks noChangeArrowheads="1"/>
          </p:cNvSpPr>
          <p:nvPr/>
        </p:nvSpPr>
        <p:spPr bwMode="auto">
          <a:xfrm>
            <a:off x="626616" y="1799947"/>
            <a:ext cx="7772400" cy="317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latin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rPr>
              <a:t>静态成员是指类中用关键字</a:t>
            </a:r>
            <a:r>
              <a:rPr lang="en-US" altLang="zh-CN" sz="2800" b="1" dirty="0">
                <a:latin typeface="Times New Roman" panose="02020603050405020304" pitchFamily="18" charset="0"/>
                <a:ea typeface="宋体" panose="02010600030101010101" pitchFamily="2" charset="-122"/>
              </a:rPr>
              <a:t>static</a:t>
            </a:r>
            <a:r>
              <a:rPr lang="zh-CN" altLang="en-US" sz="2800" dirty="0">
                <a:latin typeface="Times New Roman" panose="02020603050405020304" pitchFamily="18" charset="0"/>
                <a:ea typeface="宋体" panose="02010600030101010101" pitchFamily="2" charset="-122"/>
              </a:rPr>
              <a:t>说明的那些成员，包括</a:t>
            </a:r>
            <a:r>
              <a:rPr lang="zh-CN" altLang="en-US" sz="2800" dirty="0">
                <a:solidFill>
                  <a:schemeClr val="hlink"/>
                </a:solidFill>
                <a:latin typeface="Times New Roman" panose="02020603050405020304" pitchFamily="18" charset="0"/>
                <a:ea typeface="宋体" panose="02010600030101010101" pitchFamily="2" charset="-122"/>
              </a:rPr>
              <a:t>静态数据成员</a:t>
            </a:r>
            <a:r>
              <a:rPr lang="zh-CN" altLang="en-US" sz="2800" dirty="0">
                <a:latin typeface="Times New Roman" panose="02020603050405020304" pitchFamily="18" charset="0"/>
                <a:ea typeface="宋体" panose="02010600030101010101" pitchFamily="2" charset="-122"/>
              </a:rPr>
              <a:t>和</a:t>
            </a:r>
            <a:r>
              <a:rPr lang="zh-CN" altLang="en-US" sz="2800" dirty="0">
                <a:solidFill>
                  <a:schemeClr val="hlink"/>
                </a:solidFill>
                <a:latin typeface="Times New Roman" panose="02020603050405020304" pitchFamily="18" charset="0"/>
                <a:ea typeface="宋体" panose="02010600030101010101" pitchFamily="2" charset="-122"/>
              </a:rPr>
              <a:t>静态成员函数</a:t>
            </a:r>
            <a:r>
              <a:rPr lang="zh-CN" altLang="en-US" sz="2800" dirty="0">
                <a:latin typeface="Times New Roman" panose="02020603050405020304" pitchFamily="18" charset="0"/>
                <a:ea typeface="宋体" panose="02010600030101010101" pitchFamily="2" charset="-122"/>
              </a:rPr>
              <a:t>。静态成员用于解决同一个类的不同对象之间数据和函数共享的问题，也就是说，不管这个类创建了多少个对象，这些对象的静态成员使用同一个内存空间，拥有相同的拷贝副本，由该类的所有对象共同维护和使用。 </a:t>
            </a:r>
          </a:p>
        </p:txBody>
      </p:sp>
    </p:spTree>
    <p:extLst>
      <p:ext uri="{BB962C8B-B14F-4D97-AF65-F5344CB8AC3E}">
        <p14:creationId xmlns:p14="http://schemas.microsoft.com/office/powerpoint/2010/main" val="317276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87798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面向对象的基本概念</a:t>
            </a:r>
          </a:p>
        </p:txBody>
      </p:sp>
      <p:sp>
        <p:nvSpPr>
          <p:cNvPr id="10" name="Rectangle 3">
            <a:extLst>
              <a:ext uri="{FF2B5EF4-FFF2-40B4-BE49-F238E27FC236}">
                <a16:creationId xmlns:a16="http://schemas.microsoft.com/office/drawing/2014/main" id="{85E61571-80D6-476D-8F5B-B1DDE079CACF}"/>
              </a:ext>
            </a:extLst>
          </p:cNvPr>
          <p:cNvSpPr txBox="1">
            <a:spLocks noChangeArrowheads="1"/>
          </p:cNvSpPr>
          <p:nvPr/>
        </p:nvSpPr>
        <p:spPr bwMode="auto">
          <a:xfrm>
            <a:off x="684213" y="1739900"/>
            <a:ext cx="8424862"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a:lnSpc>
                <a:spcPct val="90000"/>
              </a:lnSpc>
            </a:pPr>
            <a:r>
              <a:rPr lang="zh-CN" altLang="en-US" sz="2800" dirty="0">
                <a:solidFill>
                  <a:srgbClr val="FFC000"/>
                </a:solidFill>
                <a:latin typeface="Times New Roman" panose="02020603050405020304" pitchFamily="18" charset="0"/>
              </a:rPr>
              <a:t>对象：</a:t>
            </a:r>
            <a:r>
              <a:rPr lang="zh-CN" altLang="en-US" sz="2800" dirty="0">
                <a:latin typeface="Times New Roman" panose="02020603050405020304" pitchFamily="18" charset="0"/>
              </a:rPr>
              <a:t>现实世界中的各种具体的或抽象的“</a:t>
            </a:r>
            <a:r>
              <a:rPr lang="zh-CN" altLang="en-US" sz="2800" dirty="0">
                <a:solidFill>
                  <a:srgbClr val="FFC000"/>
                </a:solidFill>
                <a:latin typeface="Times New Roman" panose="02020603050405020304" pitchFamily="18" charset="0"/>
              </a:rPr>
              <a:t>事物</a:t>
            </a:r>
            <a:r>
              <a:rPr lang="zh-CN" altLang="en-US" sz="2800" dirty="0">
                <a:latin typeface="Times New Roman" panose="02020603050405020304" pitchFamily="18" charset="0"/>
              </a:rPr>
              <a:t>” </a:t>
            </a:r>
          </a:p>
          <a:p>
            <a:pPr>
              <a:lnSpc>
                <a:spcPct val="90000"/>
              </a:lnSpc>
            </a:pPr>
            <a:endParaRPr lang="zh-CN" altLang="en-US" sz="2800" dirty="0">
              <a:latin typeface="Times New Roman" panose="02020603050405020304" pitchFamily="18" charset="0"/>
            </a:endParaRPr>
          </a:p>
          <a:p>
            <a:pPr>
              <a:lnSpc>
                <a:spcPct val="90000"/>
              </a:lnSpc>
            </a:pPr>
            <a:endParaRPr lang="zh-CN" altLang="en-US" sz="2800" dirty="0">
              <a:latin typeface="Times New Roman" panose="02020603050405020304" pitchFamily="18" charset="0"/>
            </a:endParaRPr>
          </a:p>
          <a:p>
            <a:pPr>
              <a:lnSpc>
                <a:spcPct val="90000"/>
              </a:lnSpc>
            </a:pPr>
            <a:endParaRPr lang="zh-CN" altLang="en-US" sz="28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a:lnSpc>
                <a:spcPct val="105000"/>
              </a:lnSpc>
              <a:buClr>
                <a:schemeClr val="hlink"/>
              </a:buClr>
              <a:buFont typeface="Wingdings" panose="05000000000000000000" pitchFamily="2" charset="2"/>
              <a:buChar char="F"/>
            </a:pPr>
            <a:r>
              <a:rPr lang="zh-CN" altLang="en-US" sz="2400" dirty="0">
                <a:solidFill>
                  <a:schemeClr val="hlink"/>
                </a:solidFill>
                <a:latin typeface="Times New Roman" panose="02020603050405020304" pitchFamily="18" charset="0"/>
              </a:rPr>
              <a:t>简单对象</a:t>
            </a:r>
            <a:r>
              <a:rPr lang="zh-CN" altLang="en-US" sz="2400" dirty="0">
                <a:latin typeface="Times New Roman" panose="02020603050405020304" pitchFamily="18" charset="0"/>
              </a:rPr>
              <a:t>：简单类型的对象。如</a:t>
            </a:r>
            <a:r>
              <a:rPr lang="en-US" altLang="zh-CN" sz="2400" dirty="0">
                <a:latin typeface="Times New Roman" panose="02020603050405020304" pitchFamily="18" charset="0"/>
              </a:rPr>
              <a:t>int</a:t>
            </a:r>
            <a:r>
              <a:rPr lang="zh-CN" altLang="en-US" sz="2400" dirty="0">
                <a:latin typeface="Times New Roman" panose="02020603050405020304" pitchFamily="18" charset="0"/>
              </a:rPr>
              <a:t>类型的常量或变量。</a:t>
            </a:r>
          </a:p>
          <a:p>
            <a:pPr>
              <a:lnSpc>
                <a:spcPct val="105000"/>
              </a:lnSpc>
              <a:buClr>
                <a:schemeClr val="hlink"/>
              </a:buClr>
              <a:buFont typeface="Wingdings" panose="05000000000000000000" pitchFamily="2" charset="2"/>
              <a:buChar char="F"/>
            </a:pPr>
            <a:r>
              <a:rPr lang="zh-CN" altLang="en-US" sz="2400" dirty="0">
                <a:solidFill>
                  <a:schemeClr val="hlink"/>
                </a:solidFill>
                <a:latin typeface="Times New Roman" panose="02020603050405020304" pitchFamily="18" charset="0"/>
              </a:rPr>
              <a:t>复杂对象</a:t>
            </a:r>
            <a:r>
              <a:rPr lang="zh-CN" altLang="en-US" sz="2400" dirty="0">
                <a:latin typeface="Times New Roman" panose="02020603050405020304" pitchFamily="18" charset="0"/>
              </a:rPr>
              <a:t>：复杂类型的对象。如用</a:t>
            </a:r>
            <a:r>
              <a:rPr lang="en-US" altLang="zh-CN" sz="2400" dirty="0">
                <a:latin typeface="Times New Roman" panose="02020603050405020304" pitchFamily="18" charset="0"/>
              </a:rPr>
              <a:t>class</a:t>
            </a:r>
            <a:r>
              <a:rPr lang="zh-CN" altLang="en-US" sz="2400" dirty="0">
                <a:latin typeface="Times New Roman" panose="02020603050405020304" pitchFamily="18" charset="0"/>
              </a:rPr>
              <a:t>、</a:t>
            </a:r>
            <a:r>
              <a:rPr lang="en-US" altLang="zh-CN" sz="2400" dirty="0">
                <a:latin typeface="Times New Roman" panose="02020603050405020304" pitchFamily="18" charset="0"/>
              </a:rPr>
              <a:t>struct</a:t>
            </a:r>
            <a:r>
              <a:rPr lang="zh-CN" altLang="en-US" sz="2400" dirty="0">
                <a:latin typeface="Times New Roman" panose="02020603050405020304" pitchFamily="18" charset="0"/>
              </a:rPr>
              <a:t>和</a:t>
            </a:r>
            <a:r>
              <a:rPr lang="en-US" altLang="zh-CN" sz="2400" dirty="0">
                <a:latin typeface="Times New Roman" panose="02020603050405020304" pitchFamily="18" charset="0"/>
              </a:rPr>
              <a:t>union</a:t>
            </a:r>
            <a:r>
              <a:rPr lang="zh-CN" altLang="en-US" sz="2400" dirty="0">
                <a:latin typeface="Times New Roman" panose="02020603050405020304" pitchFamily="18" charset="0"/>
              </a:rPr>
              <a:t>定义的类型的常量或变量。</a:t>
            </a:r>
          </a:p>
        </p:txBody>
      </p:sp>
      <p:grpSp>
        <p:nvGrpSpPr>
          <p:cNvPr id="11" name="Group 3">
            <a:extLst>
              <a:ext uri="{FF2B5EF4-FFF2-40B4-BE49-F238E27FC236}">
                <a16:creationId xmlns:a16="http://schemas.microsoft.com/office/drawing/2014/main" id="{C9C54305-5A5D-4C3D-85FC-E6E6DF95CCBE}"/>
              </a:ext>
            </a:extLst>
          </p:cNvPr>
          <p:cNvGrpSpPr>
            <a:grpSpLocks/>
          </p:cNvGrpSpPr>
          <p:nvPr/>
        </p:nvGrpSpPr>
        <p:grpSpPr bwMode="auto">
          <a:xfrm>
            <a:off x="1487488" y="2365375"/>
            <a:ext cx="6096000" cy="1441450"/>
            <a:chOff x="0" y="0"/>
            <a:chExt cx="3840" cy="908"/>
          </a:xfrm>
        </p:grpSpPr>
        <p:sp>
          <p:nvSpPr>
            <p:cNvPr id="12" name="Rectangle 13">
              <a:extLst>
                <a:ext uri="{FF2B5EF4-FFF2-40B4-BE49-F238E27FC236}">
                  <a16:creationId xmlns:a16="http://schemas.microsoft.com/office/drawing/2014/main" id="{1E2EC086-DCC6-44AF-8312-D441A880AEEE}"/>
                </a:ext>
              </a:extLst>
            </p:cNvPr>
            <p:cNvSpPr>
              <a:spLocks noChangeArrowheads="1"/>
            </p:cNvSpPr>
            <p:nvPr/>
          </p:nvSpPr>
          <p:spPr bwMode="auto">
            <a:xfrm>
              <a:off x="2560" y="613"/>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a:latin typeface="Times New Roman" panose="02020603050405020304" pitchFamily="18" charset="0"/>
                </a:rPr>
                <a:t>函数成员</a:t>
              </a:r>
            </a:p>
          </p:txBody>
        </p:sp>
        <p:sp>
          <p:nvSpPr>
            <p:cNvPr id="13" name="Rectangle 12">
              <a:extLst>
                <a:ext uri="{FF2B5EF4-FFF2-40B4-BE49-F238E27FC236}">
                  <a16:creationId xmlns:a16="http://schemas.microsoft.com/office/drawing/2014/main" id="{E305B455-8AF7-4FC1-875A-18B6FD6F5D4C}"/>
                </a:ext>
              </a:extLst>
            </p:cNvPr>
            <p:cNvSpPr>
              <a:spLocks noChangeArrowheads="1"/>
            </p:cNvSpPr>
            <p:nvPr/>
          </p:nvSpPr>
          <p:spPr bwMode="auto">
            <a:xfrm>
              <a:off x="1280" y="613"/>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a:latin typeface="Times New Roman" panose="02020603050405020304" pitchFamily="18" charset="0"/>
                </a:rPr>
                <a:t>操作</a:t>
              </a:r>
            </a:p>
          </p:txBody>
        </p:sp>
        <p:sp>
          <p:nvSpPr>
            <p:cNvPr id="14" name="Rectangle 11">
              <a:extLst>
                <a:ext uri="{FF2B5EF4-FFF2-40B4-BE49-F238E27FC236}">
                  <a16:creationId xmlns:a16="http://schemas.microsoft.com/office/drawing/2014/main" id="{1F3C610E-77B8-4DED-BB18-97E5E0E9E86C}"/>
                </a:ext>
              </a:extLst>
            </p:cNvPr>
            <p:cNvSpPr>
              <a:spLocks noChangeArrowheads="1"/>
            </p:cNvSpPr>
            <p:nvPr/>
          </p:nvSpPr>
          <p:spPr bwMode="auto">
            <a:xfrm>
              <a:off x="0" y="613"/>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a:latin typeface="Times New Roman" panose="02020603050405020304" pitchFamily="18" charset="0"/>
                </a:rPr>
                <a:t>行为</a:t>
              </a:r>
            </a:p>
          </p:txBody>
        </p:sp>
        <p:sp>
          <p:nvSpPr>
            <p:cNvPr id="15" name="Rectangle 10">
              <a:extLst>
                <a:ext uri="{FF2B5EF4-FFF2-40B4-BE49-F238E27FC236}">
                  <a16:creationId xmlns:a16="http://schemas.microsoft.com/office/drawing/2014/main" id="{81D5D99A-CBFF-4277-8B51-6E308625E265}"/>
                </a:ext>
              </a:extLst>
            </p:cNvPr>
            <p:cNvSpPr>
              <a:spLocks noChangeArrowheads="1"/>
            </p:cNvSpPr>
            <p:nvPr/>
          </p:nvSpPr>
          <p:spPr bwMode="auto">
            <a:xfrm>
              <a:off x="2560" y="326"/>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a:latin typeface="Times New Roman" panose="02020603050405020304" pitchFamily="18" charset="0"/>
                </a:rPr>
                <a:t>数据成员</a:t>
              </a:r>
            </a:p>
          </p:txBody>
        </p:sp>
        <p:sp>
          <p:nvSpPr>
            <p:cNvPr id="16" name="Rectangle 9">
              <a:extLst>
                <a:ext uri="{FF2B5EF4-FFF2-40B4-BE49-F238E27FC236}">
                  <a16:creationId xmlns:a16="http://schemas.microsoft.com/office/drawing/2014/main" id="{8392EF5A-B859-4148-B60B-FAB2437F6B00}"/>
                </a:ext>
              </a:extLst>
            </p:cNvPr>
            <p:cNvSpPr>
              <a:spLocks noChangeArrowheads="1"/>
            </p:cNvSpPr>
            <p:nvPr/>
          </p:nvSpPr>
          <p:spPr bwMode="auto">
            <a:xfrm>
              <a:off x="1280" y="326"/>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dirty="0">
                  <a:latin typeface="Times New Roman" panose="02020603050405020304" pitchFamily="18" charset="0"/>
                </a:rPr>
                <a:t>属性</a:t>
              </a:r>
            </a:p>
          </p:txBody>
        </p:sp>
        <p:sp>
          <p:nvSpPr>
            <p:cNvPr id="17" name="Rectangle 8">
              <a:extLst>
                <a:ext uri="{FF2B5EF4-FFF2-40B4-BE49-F238E27FC236}">
                  <a16:creationId xmlns:a16="http://schemas.microsoft.com/office/drawing/2014/main" id="{022A73EE-45BA-470F-BB86-83932FEB836B}"/>
                </a:ext>
              </a:extLst>
            </p:cNvPr>
            <p:cNvSpPr>
              <a:spLocks noChangeArrowheads="1"/>
            </p:cNvSpPr>
            <p:nvPr/>
          </p:nvSpPr>
          <p:spPr bwMode="auto">
            <a:xfrm>
              <a:off x="0" y="326"/>
              <a:ext cx="128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Tx/>
                <a:buFont typeface="Wingdings" panose="05000000000000000000" pitchFamily="2" charset="2"/>
                <a:buChar char="ü"/>
              </a:pPr>
              <a:r>
                <a:rPr lang="zh-CN" altLang="en-US" sz="2400" b="0">
                  <a:latin typeface="Times New Roman" panose="02020603050405020304" pitchFamily="18" charset="0"/>
                </a:rPr>
                <a:t>特征</a:t>
              </a:r>
            </a:p>
          </p:txBody>
        </p:sp>
        <p:sp>
          <p:nvSpPr>
            <p:cNvPr id="19" name="Rectangle 7">
              <a:extLst>
                <a:ext uri="{FF2B5EF4-FFF2-40B4-BE49-F238E27FC236}">
                  <a16:creationId xmlns:a16="http://schemas.microsoft.com/office/drawing/2014/main" id="{EE27B7FE-6A1C-43BF-B13C-76EBBD2F0F4C}"/>
                </a:ext>
              </a:extLst>
            </p:cNvPr>
            <p:cNvSpPr>
              <a:spLocks noChangeArrowheads="1"/>
            </p:cNvSpPr>
            <p:nvPr/>
          </p:nvSpPr>
          <p:spPr bwMode="auto">
            <a:xfrm>
              <a:off x="2560" y="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folHlink"/>
                </a:buClr>
                <a:buSzTx/>
                <a:buFont typeface="Wingdings" panose="05000000000000000000" pitchFamily="2" charset="2"/>
                <a:buNone/>
              </a:pPr>
              <a:r>
                <a:rPr lang="zh-CN" altLang="en-US" sz="2800">
                  <a:latin typeface="Times New Roman" panose="02020603050405020304" pitchFamily="18" charset="0"/>
                </a:rPr>
                <a:t>程序设计</a:t>
              </a:r>
            </a:p>
          </p:txBody>
        </p:sp>
        <p:sp>
          <p:nvSpPr>
            <p:cNvPr id="20" name="Rectangle 6">
              <a:extLst>
                <a:ext uri="{FF2B5EF4-FFF2-40B4-BE49-F238E27FC236}">
                  <a16:creationId xmlns:a16="http://schemas.microsoft.com/office/drawing/2014/main" id="{E377B94A-6ADF-45CB-B5AD-389C62B71B16}"/>
                </a:ext>
              </a:extLst>
            </p:cNvPr>
            <p:cNvSpPr>
              <a:spLocks noChangeArrowheads="1"/>
            </p:cNvSpPr>
            <p:nvPr/>
          </p:nvSpPr>
          <p:spPr bwMode="auto">
            <a:xfrm>
              <a:off x="1280" y="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folHlink"/>
                </a:buClr>
                <a:buSzTx/>
                <a:buFont typeface="Wingdings" panose="05000000000000000000" pitchFamily="2" charset="2"/>
                <a:buNone/>
              </a:pPr>
              <a:r>
                <a:rPr lang="zh-CN" altLang="en-US" sz="2800">
                  <a:latin typeface="Times New Roman" panose="02020603050405020304" pitchFamily="18" charset="0"/>
                </a:rPr>
                <a:t>对象模型</a:t>
              </a:r>
            </a:p>
          </p:txBody>
        </p:sp>
        <p:sp>
          <p:nvSpPr>
            <p:cNvPr id="21" name="Rectangle 5">
              <a:extLst>
                <a:ext uri="{FF2B5EF4-FFF2-40B4-BE49-F238E27FC236}">
                  <a16:creationId xmlns:a16="http://schemas.microsoft.com/office/drawing/2014/main" id="{B7F1BA88-1698-4128-8477-021E5801CBC8}"/>
                </a:ext>
              </a:extLst>
            </p:cNvPr>
            <p:cNvSpPr>
              <a:spLocks noChangeArrowheads="1"/>
            </p:cNvSpPr>
            <p:nvPr/>
          </p:nvSpPr>
          <p:spPr bwMode="auto">
            <a:xfrm>
              <a:off x="0" y="0"/>
              <a:ext cx="12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folHlink"/>
                </a:buClr>
                <a:buSzTx/>
                <a:buFont typeface="Wingdings" panose="05000000000000000000" pitchFamily="2" charset="2"/>
                <a:buNone/>
              </a:pPr>
              <a:r>
                <a:rPr lang="zh-CN" altLang="en-US" sz="2800">
                  <a:latin typeface="Times New Roman" panose="02020603050405020304" pitchFamily="18" charset="0"/>
                </a:rPr>
                <a:t>现实世界</a:t>
              </a:r>
            </a:p>
          </p:txBody>
        </p:sp>
        <p:grpSp>
          <p:nvGrpSpPr>
            <p:cNvPr id="22" name="Group 13">
              <a:extLst>
                <a:ext uri="{FF2B5EF4-FFF2-40B4-BE49-F238E27FC236}">
                  <a16:creationId xmlns:a16="http://schemas.microsoft.com/office/drawing/2014/main" id="{0C1A68D9-D275-45DD-A290-DFEB49E701ED}"/>
                </a:ext>
              </a:extLst>
            </p:cNvPr>
            <p:cNvGrpSpPr>
              <a:grpSpLocks/>
            </p:cNvGrpSpPr>
            <p:nvPr/>
          </p:nvGrpSpPr>
          <p:grpSpPr bwMode="auto">
            <a:xfrm>
              <a:off x="0" y="0"/>
              <a:ext cx="3840" cy="908"/>
              <a:chOff x="0" y="0"/>
              <a:chExt cx="3840" cy="908"/>
            </a:xfrm>
          </p:grpSpPr>
          <p:sp>
            <p:nvSpPr>
              <p:cNvPr id="23" name="Line 25">
                <a:extLst>
                  <a:ext uri="{FF2B5EF4-FFF2-40B4-BE49-F238E27FC236}">
                    <a16:creationId xmlns:a16="http://schemas.microsoft.com/office/drawing/2014/main" id="{BACFBD17-A97A-43F9-944A-8B0F134D2FF2}"/>
                  </a:ext>
                </a:extLst>
              </p:cNvPr>
              <p:cNvSpPr>
                <a:spLocks noChangeShapeType="1"/>
              </p:cNvSpPr>
              <p:nvPr/>
            </p:nvSpPr>
            <p:spPr bwMode="auto">
              <a:xfrm>
                <a:off x="3840" y="0"/>
                <a:ext cx="0" cy="9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4" name="Group 15">
                <a:extLst>
                  <a:ext uri="{FF2B5EF4-FFF2-40B4-BE49-F238E27FC236}">
                    <a16:creationId xmlns:a16="http://schemas.microsoft.com/office/drawing/2014/main" id="{4EF9B60E-4426-4486-844A-7E4384CE5389}"/>
                  </a:ext>
                </a:extLst>
              </p:cNvPr>
              <p:cNvGrpSpPr>
                <a:grpSpLocks/>
              </p:cNvGrpSpPr>
              <p:nvPr/>
            </p:nvGrpSpPr>
            <p:grpSpPr bwMode="auto">
              <a:xfrm>
                <a:off x="0" y="4"/>
                <a:ext cx="3840" cy="904"/>
                <a:chOff x="0" y="0"/>
                <a:chExt cx="3840" cy="904"/>
              </a:xfrm>
            </p:grpSpPr>
            <p:sp>
              <p:nvSpPr>
                <p:cNvPr id="25" name="Line 19">
                  <a:extLst>
                    <a:ext uri="{FF2B5EF4-FFF2-40B4-BE49-F238E27FC236}">
                      <a16:creationId xmlns:a16="http://schemas.microsoft.com/office/drawing/2014/main" id="{E57C2FC5-1BEB-46D7-906E-2C58817C8ED7}"/>
                    </a:ext>
                  </a:extLst>
                </p:cNvPr>
                <p:cNvSpPr>
                  <a:spLocks noChangeShapeType="1"/>
                </p:cNvSpPr>
                <p:nvPr/>
              </p:nvSpPr>
              <p:spPr bwMode="auto">
                <a:xfrm>
                  <a:off x="0" y="617"/>
                  <a:ext cx="38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1">
                  <a:extLst>
                    <a:ext uri="{FF2B5EF4-FFF2-40B4-BE49-F238E27FC236}">
                      <a16:creationId xmlns:a16="http://schemas.microsoft.com/office/drawing/2014/main" id="{18CFBAFD-0655-48B0-875B-1289F6D5C1A6}"/>
                    </a:ext>
                  </a:extLst>
                </p:cNvPr>
                <p:cNvSpPr>
                  <a:spLocks noChangeShapeType="1"/>
                </p:cNvSpPr>
                <p:nvPr/>
              </p:nvSpPr>
              <p:spPr bwMode="auto">
                <a:xfrm>
                  <a:off x="0" y="904"/>
                  <a:ext cx="384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2">
                  <a:extLst>
                    <a:ext uri="{FF2B5EF4-FFF2-40B4-BE49-F238E27FC236}">
                      <a16:creationId xmlns:a16="http://schemas.microsoft.com/office/drawing/2014/main" id="{2014EFBD-9767-4A0A-AB40-5DA2AC740E00}"/>
                    </a:ext>
                  </a:extLst>
                </p:cNvPr>
                <p:cNvSpPr>
                  <a:spLocks noChangeShapeType="1"/>
                </p:cNvSpPr>
                <p:nvPr/>
              </p:nvSpPr>
              <p:spPr bwMode="auto">
                <a:xfrm>
                  <a:off x="0" y="4"/>
                  <a:ext cx="0" cy="9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23">
                  <a:extLst>
                    <a:ext uri="{FF2B5EF4-FFF2-40B4-BE49-F238E27FC236}">
                      <a16:creationId xmlns:a16="http://schemas.microsoft.com/office/drawing/2014/main" id="{E788F862-FFAA-42CD-AF03-262EFB08E3FC}"/>
                    </a:ext>
                  </a:extLst>
                </p:cNvPr>
                <p:cNvSpPr>
                  <a:spLocks noChangeShapeType="1"/>
                </p:cNvSpPr>
                <p:nvPr/>
              </p:nvSpPr>
              <p:spPr bwMode="auto">
                <a:xfrm>
                  <a:off x="1280" y="4"/>
                  <a:ext cx="0" cy="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4">
                  <a:extLst>
                    <a:ext uri="{FF2B5EF4-FFF2-40B4-BE49-F238E27FC236}">
                      <a16:creationId xmlns:a16="http://schemas.microsoft.com/office/drawing/2014/main" id="{8AABEF41-BF78-4A68-BAD0-5856C67BC1BD}"/>
                    </a:ext>
                  </a:extLst>
                </p:cNvPr>
                <p:cNvSpPr>
                  <a:spLocks noChangeShapeType="1"/>
                </p:cNvSpPr>
                <p:nvPr/>
              </p:nvSpPr>
              <p:spPr bwMode="auto">
                <a:xfrm>
                  <a:off x="2560" y="4"/>
                  <a:ext cx="0" cy="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35">
                  <a:extLst>
                    <a:ext uri="{FF2B5EF4-FFF2-40B4-BE49-F238E27FC236}">
                      <a16:creationId xmlns:a16="http://schemas.microsoft.com/office/drawing/2014/main" id="{ABDB1167-8EEA-4215-B8AA-DDCFE7979D91}"/>
                    </a:ext>
                  </a:extLst>
                </p:cNvPr>
                <p:cNvSpPr>
                  <a:spLocks noChangeShapeType="1"/>
                </p:cNvSpPr>
                <p:nvPr/>
              </p:nvSpPr>
              <p:spPr bwMode="auto">
                <a:xfrm>
                  <a:off x="0" y="0"/>
                  <a:ext cx="384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36">
                  <a:extLst>
                    <a:ext uri="{FF2B5EF4-FFF2-40B4-BE49-F238E27FC236}">
                      <a16:creationId xmlns:a16="http://schemas.microsoft.com/office/drawing/2014/main" id="{5F584282-0120-4BF3-8035-3CF164BA666D}"/>
                    </a:ext>
                  </a:extLst>
                </p:cNvPr>
                <p:cNvSpPr>
                  <a:spLocks noChangeShapeType="1"/>
                </p:cNvSpPr>
                <p:nvPr/>
              </p:nvSpPr>
              <p:spPr bwMode="auto">
                <a:xfrm>
                  <a:off x="0" y="345"/>
                  <a:ext cx="384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7">
                  <a:extLst>
                    <a:ext uri="{FF2B5EF4-FFF2-40B4-BE49-F238E27FC236}">
                      <a16:creationId xmlns:a16="http://schemas.microsoft.com/office/drawing/2014/main" id="{8118D202-5992-41E5-A6C7-4E6F86DBA778}"/>
                    </a:ext>
                  </a:extLst>
                </p:cNvPr>
                <p:cNvSpPr>
                  <a:spLocks noChangeShapeType="1"/>
                </p:cNvSpPr>
                <p:nvPr/>
              </p:nvSpPr>
              <p:spPr bwMode="auto">
                <a:xfrm>
                  <a:off x="1278" y="18"/>
                  <a:ext cx="0" cy="3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8">
                  <a:extLst>
                    <a:ext uri="{FF2B5EF4-FFF2-40B4-BE49-F238E27FC236}">
                      <a16:creationId xmlns:a16="http://schemas.microsoft.com/office/drawing/2014/main" id="{F21CB7C5-F175-4E84-A7E9-66C12C91023D}"/>
                    </a:ext>
                  </a:extLst>
                </p:cNvPr>
                <p:cNvSpPr>
                  <a:spLocks noChangeShapeType="1"/>
                </p:cNvSpPr>
                <p:nvPr/>
              </p:nvSpPr>
              <p:spPr bwMode="auto">
                <a:xfrm>
                  <a:off x="2565" y="18"/>
                  <a:ext cx="0" cy="3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Tree>
    <p:extLst>
      <p:ext uri="{BB962C8B-B14F-4D97-AF65-F5344CB8AC3E}">
        <p14:creationId xmlns:p14="http://schemas.microsoft.com/office/powerpoint/2010/main" val="2185516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40</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静态数据成员</a:t>
            </a:r>
          </a:p>
        </p:txBody>
      </p:sp>
      <p:sp>
        <p:nvSpPr>
          <p:cNvPr id="5" name="Rectangle 3">
            <a:extLst>
              <a:ext uri="{FF2B5EF4-FFF2-40B4-BE49-F238E27FC236}">
                <a16:creationId xmlns:a16="http://schemas.microsoft.com/office/drawing/2014/main" id="{8FCEB3A2-1BC8-4AE9-87B3-9B4A3AD31615}"/>
              </a:ext>
            </a:extLst>
          </p:cNvPr>
          <p:cNvSpPr txBox="1">
            <a:spLocks noChangeArrowheads="1"/>
          </p:cNvSpPr>
          <p:nvPr/>
        </p:nvSpPr>
        <p:spPr>
          <a:xfrm>
            <a:off x="457878" y="1155577"/>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81000" indent="-381000" algn="just">
              <a:buFont typeface="Wingdings" panose="05000000000000000000" pitchFamily="2" charset="2"/>
              <a:buNone/>
            </a:pPr>
            <a:r>
              <a:rPr lang="zh-CN" altLang="en-US" sz="2000" dirty="0">
                <a:latin typeface="Times New Roman" panose="02020603050405020304" pitchFamily="18" charset="0"/>
              </a:rPr>
              <a:t>	</a:t>
            </a:r>
            <a:r>
              <a:rPr lang="zh-CN" altLang="en-US" sz="2000" dirty="0">
                <a:solidFill>
                  <a:schemeClr val="hlink"/>
                </a:solidFill>
                <a:latin typeface="Times New Roman" panose="02020603050405020304" pitchFamily="18" charset="0"/>
                <a:ea typeface="宋体" panose="02010600030101010101" pitchFamily="2" charset="-122"/>
              </a:rPr>
              <a:t>静态数据成员是指类中用关键字</a:t>
            </a:r>
            <a:r>
              <a:rPr lang="en-US" altLang="zh-CN" sz="2000" dirty="0">
                <a:solidFill>
                  <a:schemeClr val="hlink"/>
                </a:solidFill>
                <a:latin typeface="Times New Roman" panose="02020603050405020304" pitchFamily="18" charset="0"/>
                <a:ea typeface="宋体" panose="02010600030101010101" pitchFamily="2" charset="-122"/>
              </a:rPr>
              <a:t>static</a:t>
            </a:r>
            <a:r>
              <a:rPr lang="zh-CN" altLang="en-US" sz="2000" dirty="0">
                <a:solidFill>
                  <a:schemeClr val="hlink"/>
                </a:solidFill>
                <a:latin typeface="Times New Roman" panose="02020603050405020304" pitchFamily="18" charset="0"/>
                <a:ea typeface="宋体" panose="02010600030101010101" pitchFamily="2" charset="-122"/>
              </a:rPr>
              <a:t>说明的那些数据成员</a:t>
            </a:r>
            <a:r>
              <a:rPr lang="zh-CN" altLang="en-US" sz="2000" dirty="0">
                <a:latin typeface="Times New Roman" panose="02020603050405020304" pitchFamily="18" charset="0"/>
                <a:ea typeface="宋体" panose="02010600030101010101" pitchFamily="2" charset="-122"/>
              </a:rPr>
              <a:t>。它是类的数据成员的特例，每个类只有一份静态数据成员的拷贝，以实现同类对象之间的数据共享。</a:t>
            </a:r>
          </a:p>
          <a:p>
            <a:pPr marL="381000" indent="-381000" algn="just">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使用静态数据成员时应注意以下问题：</a:t>
            </a:r>
          </a:p>
          <a:p>
            <a:pPr marL="800100" lvl="1" indent="-342900" algn="just"/>
            <a:r>
              <a:rPr lang="zh-CN" altLang="en-US" sz="2000" dirty="0">
                <a:latin typeface="Times New Roman" panose="02020603050405020304" pitchFamily="18" charset="0"/>
                <a:ea typeface="宋体" panose="02010600030101010101" pitchFamily="2" charset="-122"/>
              </a:rPr>
              <a:t>静态数据成员声明时，加关键字</a:t>
            </a:r>
            <a:r>
              <a:rPr lang="en-US" altLang="zh-CN" sz="2000" dirty="0">
                <a:latin typeface="Times New Roman" panose="02020603050405020304" pitchFamily="18" charset="0"/>
                <a:ea typeface="宋体" panose="02010600030101010101" pitchFamily="2" charset="-122"/>
              </a:rPr>
              <a:t>static</a:t>
            </a:r>
            <a:r>
              <a:rPr lang="zh-CN" altLang="en-US" sz="2000" dirty="0">
                <a:latin typeface="Times New Roman" panose="02020603050405020304" pitchFamily="18" charset="0"/>
                <a:ea typeface="宋体" panose="02010600030101010101" pitchFamily="2" charset="-122"/>
              </a:rPr>
              <a:t>说明。</a:t>
            </a:r>
          </a:p>
          <a:p>
            <a:pPr marL="800100" lvl="1" indent="-342900" algn="just"/>
            <a:r>
              <a:rPr lang="zh-CN" altLang="en-US" sz="2000" dirty="0">
                <a:latin typeface="Times New Roman" panose="02020603050405020304" pitchFamily="18" charset="0"/>
                <a:ea typeface="宋体" panose="02010600030101010101" pitchFamily="2" charset="-122"/>
              </a:rPr>
              <a:t>静态数据成员的</a:t>
            </a:r>
            <a:r>
              <a:rPr lang="zh-CN" altLang="en-US" sz="2000" dirty="0">
                <a:solidFill>
                  <a:schemeClr val="hlink"/>
                </a:solidFill>
                <a:latin typeface="Times New Roman" panose="02020603050405020304" pitchFamily="18" charset="0"/>
                <a:ea typeface="宋体" panose="02010600030101010101" pitchFamily="2" charset="-122"/>
              </a:rPr>
              <a:t>初始化只能在类外进行</a:t>
            </a:r>
            <a:r>
              <a:rPr lang="zh-CN" altLang="en-US" sz="2000" dirty="0">
                <a:latin typeface="Times New Roman" panose="02020603050405020304" pitchFamily="18" charset="0"/>
                <a:ea typeface="宋体" panose="02010600030101010101" pitchFamily="2" charset="-122"/>
              </a:rPr>
              <a:t>。一般放在类声明与</a:t>
            </a:r>
            <a:r>
              <a:rPr lang="en-US" altLang="zh-CN" sz="2000" dirty="0">
                <a:latin typeface="Times New Roman" panose="02020603050405020304" pitchFamily="18" charset="0"/>
                <a:ea typeface="宋体" panose="02010600030101010101" pitchFamily="2" charset="-122"/>
              </a:rPr>
              <a:t>main()</a:t>
            </a:r>
            <a:r>
              <a:rPr lang="zh-CN" altLang="en-US" sz="2000" dirty="0">
                <a:latin typeface="Times New Roman" panose="02020603050405020304" pitchFamily="18" charset="0"/>
                <a:ea typeface="宋体" panose="02010600030101010101" pitchFamily="2" charset="-122"/>
              </a:rPr>
              <a:t>之间的位置。缺省时初始化值为位0模式。初始化的形式为：</a:t>
            </a:r>
          </a:p>
          <a:p>
            <a:pPr marL="381000" indent="-381000" algn="just">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&lt;数据类型&gt;&lt;类名&gt;∷&lt;静态数据成员名&gt;=&lt;值&gt;；</a:t>
            </a:r>
          </a:p>
          <a:p>
            <a:pPr marL="381000" indent="-381000" algn="just">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例如：</a:t>
            </a:r>
            <a:r>
              <a:rPr lang="en-US" altLang="zh-CN" sz="2000" dirty="0">
                <a:latin typeface="Times New Roman" panose="02020603050405020304" pitchFamily="18" charset="0"/>
                <a:ea typeface="宋体" panose="02010600030101010101" pitchFamily="2" charset="-122"/>
              </a:rPr>
              <a:t>int point::x=0; </a:t>
            </a:r>
          </a:p>
          <a:p>
            <a:pPr marL="800100" lvl="1" indent="-342900" algn="just"/>
            <a:r>
              <a:rPr lang="zh-CN" altLang="en-US" sz="2000" dirty="0">
                <a:solidFill>
                  <a:schemeClr val="hlink"/>
                </a:solidFill>
                <a:latin typeface="Times New Roman" panose="02020603050405020304" pitchFamily="18" charset="0"/>
                <a:ea typeface="宋体" panose="02010600030101010101" pitchFamily="2" charset="-122"/>
              </a:rPr>
              <a:t>静态数据成员属于类</a:t>
            </a:r>
            <a:r>
              <a:rPr lang="zh-CN" altLang="en-US" sz="2000" dirty="0">
                <a:latin typeface="Times New Roman" panose="02020603050405020304" pitchFamily="18" charset="0"/>
                <a:ea typeface="宋体" panose="02010600030101010101" pitchFamily="2" charset="-122"/>
              </a:rPr>
              <a:t>，不属于任何一个对象，对它引用的一般形式为：</a:t>
            </a:r>
            <a:r>
              <a:rPr lang="zh-CN" altLang="en-US" sz="2000" b="1" dirty="0">
                <a:latin typeface="Times New Roman" panose="02020603050405020304" pitchFamily="18" charset="0"/>
                <a:ea typeface="宋体" panose="02010600030101010101" pitchFamily="2" charset="-122"/>
              </a:rPr>
              <a:t>&lt;类名&gt;∷&lt;静态数据成员&gt; </a:t>
            </a:r>
            <a:r>
              <a:rPr lang="zh-CN" altLang="en-US" sz="2000" dirty="0">
                <a:latin typeface="Times New Roman" panose="02020603050405020304" pitchFamily="18" charset="0"/>
                <a:ea typeface="宋体" panose="02010600030101010101" pitchFamily="2" charset="-122"/>
              </a:rPr>
              <a:t>或</a:t>
            </a:r>
            <a:r>
              <a:rPr lang="zh-CN" altLang="en-US" sz="2000" b="1" dirty="0">
                <a:latin typeface="Times New Roman" panose="02020603050405020304" pitchFamily="18" charset="0"/>
                <a:ea typeface="宋体" panose="02010600030101010101" pitchFamily="2" charset="-122"/>
              </a:rPr>
              <a:t>&lt;对象名&gt;.&lt;静态数据成员&gt;</a:t>
            </a:r>
            <a:r>
              <a:rPr lang="zh-CN" altLang="en-US" sz="2000" dirty="0">
                <a:latin typeface="Times New Roman" panose="02020603050405020304" pitchFamily="18" charset="0"/>
                <a:ea typeface="宋体" panose="02010600030101010101" pitchFamily="2" charset="-122"/>
              </a:rPr>
              <a:t>其中后一种形式被编译系统自动翻译成前一种形式。</a:t>
            </a:r>
          </a:p>
          <a:p>
            <a:pPr marL="800100" lvl="1" indent="-342900" algn="just"/>
            <a:r>
              <a:rPr lang="zh-CN" altLang="en-US" sz="2000" dirty="0">
                <a:latin typeface="Times New Roman" panose="02020603050405020304" pitchFamily="18" charset="0"/>
                <a:ea typeface="宋体" panose="02010600030101010101" pitchFamily="2" charset="-122"/>
              </a:rPr>
              <a:t>静态成员与普通数据成员一样，要服从访问控制，当它被声明为私有成员时，只能在类内直接引用，类外无法引用。当它被声明为公有成员或保护成员时，可在类外通过类名来引用。</a:t>
            </a:r>
          </a:p>
        </p:txBody>
      </p:sp>
    </p:spTree>
    <p:extLst>
      <p:ext uri="{BB962C8B-B14F-4D97-AF65-F5344CB8AC3E}">
        <p14:creationId xmlns:p14="http://schemas.microsoft.com/office/powerpoint/2010/main" val="328907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41</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518912"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静态数据成员实例</a:t>
            </a:r>
          </a:p>
        </p:txBody>
      </p:sp>
      <p:sp>
        <p:nvSpPr>
          <p:cNvPr id="5" name="AutoShape 3">
            <a:extLst>
              <a:ext uri="{FF2B5EF4-FFF2-40B4-BE49-F238E27FC236}">
                <a16:creationId xmlns:a16="http://schemas.microsoft.com/office/drawing/2014/main" id="{A93EA275-D529-46AE-B5D5-5B26F83A0E59}"/>
              </a:ext>
            </a:extLst>
          </p:cNvPr>
          <p:cNvSpPr txBox="1">
            <a:spLocks noChangeArrowheads="1"/>
          </p:cNvSpPr>
          <p:nvPr/>
        </p:nvSpPr>
        <p:spPr>
          <a:xfrm>
            <a:off x="914400" y="1066800"/>
            <a:ext cx="7543800" cy="5334000"/>
          </a:xfrm>
          <a:prstGeom prst="verticalScroll">
            <a:avLst>
              <a:gd name="adj" fmla="val 444"/>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2000" dirty="0"/>
              <a:t>//例  使用静态数据成员</a:t>
            </a:r>
          </a:p>
          <a:p>
            <a:pPr algn="just">
              <a:buFont typeface="Wingdings" panose="05000000000000000000" pitchFamily="2" charset="2"/>
              <a:buNone/>
            </a:pPr>
            <a:r>
              <a:rPr lang="zh-CN" altLang="en-US" sz="2000" dirty="0"/>
              <a:t>#</a:t>
            </a:r>
            <a:r>
              <a:rPr lang="en-US" altLang="zh-CN" sz="2000" dirty="0"/>
              <a:t>include&lt;</a:t>
            </a:r>
            <a:r>
              <a:rPr lang="en-US" altLang="zh-CN" sz="2000" dirty="0" err="1"/>
              <a:t>iostream.h</a:t>
            </a:r>
            <a:r>
              <a:rPr lang="en-US" altLang="zh-CN" sz="2000" dirty="0"/>
              <a:t>&gt;</a:t>
            </a:r>
          </a:p>
          <a:p>
            <a:pPr algn="just">
              <a:buFont typeface="Wingdings" panose="05000000000000000000" pitchFamily="2" charset="2"/>
              <a:buNone/>
            </a:pPr>
            <a:r>
              <a:rPr lang="en-US" altLang="zh-CN" sz="2000" dirty="0"/>
              <a:t>class test</a:t>
            </a:r>
          </a:p>
          <a:p>
            <a:pPr algn="just">
              <a:buFont typeface="Wingdings" panose="05000000000000000000" pitchFamily="2" charset="2"/>
              <a:buNone/>
            </a:pPr>
            <a:r>
              <a:rPr lang="en-US" altLang="zh-CN" sz="2000" dirty="0"/>
              <a:t>{  int k;</a:t>
            </a:r>
          </a:p>
          <a:p>
            <a:pPr algn="just">
              <a:buFont typeface="Wingdings" panose="05000000000000000000" pitchFamily="2" charset="2"/>
              <a:buNone/>
            </a:pPr>
            <a:r>
              <a:rPr lang="en-US" altLang="zh-CN" sz="2000" dirty="0"/>
              <a:t>  public:</a:t>
            </a:r>
          </a:p>
          <a:p>
            <a:pPr algn="just">
              <a:buFont typeface="Wingdings" panose="05000000000000000000" pitchFamily="2" charset="2"/>
              <a:buNone/>
            </a:pPr>
            <a:r>
              <a:rPr lang="en-US" altLang="zh-CN" sz="2000" dirty="0"/>
              <a:t>    static int n;	//</a:t>
            </a:r>
            <a:r>
              <a:rPr lang="zh-CN" altLang="en-US" sz="2000" dirty="0"/>
              <a:t>静态数据成员</a:t>
            </a:r>
          </a:p>
          <a:p>
            <a:pPr algn="just">
              <a:buFont typeface="Wingdings" panose="05000000000000000000" pitchFamily="2" charset="2"/>
              <a:buNone/>
            </a:pPr>
            <a:r>
              <a:rPr lang="zh-CN" altLang="en-US" sz="2000" dirty="0"/>
              <a:t>    </a:t>
            </a:r>
            <a:r>
              <a:rPr lang="en-US" altLang="zh-CN" sz="2000" dirty="0"/>
              <a:t>test(int kk){k=kk; n++;}</a:t>
            </a:r>
            <a:endParaRPr lang="zh-CN" altLang="en-US" sz="2000" dirty="0"/>
          </a:p>
          <a:p>
            <a:pPr algn="just">
              <a:buFont typeface="Wingdings" panose="05000000000000000000" pitchFamily="2" charset="2"/>
              <a:buNone/>
            </a:pPr>
            <a:r>
              <a:rPr lang="zh-CN" altLang="en-US" sz="2000" dirty="0"/>
              <a:t>    </a:t>
            </a:r>
            <a:r>
              <a:rPr lang="en-US" altLang="zh-CN" sz="2000" dirty="0"/>
              <a:t>void </a:t>
            </a:r>
            <a:r>
              <a:rPr lang="en-US" altLang="zh-CN" sz="2000" dirty="0" err="1"/>
              <a:t>disp</a:t>
            </a:r>
            <a:r>
              <a:rPr lang="en-US" altLang="zh-CN" sz="2000" dirty="0"/>
              <a:t>()</a:t>
            </a:r>
          </a:p>
          <a:p>
            <a:pPr algn="just">
              <a:buFont typeface="Wingdings" panose="05000000000000000000" pitchFamily="2" charset="2"/>
              <a:buNone/>
            </a:pPr>
            <a:r>
              <a:rPr lang="en-US" altLang="zh-CN" sz="2000" dirty="0"/>
              <a:t>    {  </a:t>
            </a:r>
            <a:r>
              <a:rPr lang="en-US" altLang="zh-CN" sz="2000" dirty="0" err="1"/>
              <a:t>cout</a:t>
            </a:r>
            <a:r>
              <a:rPr lang="en-US" altLang="zh-CN" sz="2000" dirty="0"/>
              <a:t>&lt;&lt;"n="&lt;&lt;n&lt;&lt;"    k="&lt;&lt;k&lt;&lt;</a:t>
            </a:r>
            <a:r>
              <a:rPr lang="en-US" altLang="zh-CN" sz="2000" dirty="0" err="1"/>
              <a:t>endl</a:t>
            </a:r>
            <a:r>
              <a:rPr lang="en-US" altLang="zh-CN" sz="2000" dirty="0"/>
              <a:t>;  }};</a:t>
            </a:r>
          </a:p>
          <a:p>
            <a:pPr algn="just">
              <a:buFont typeface="Wingdings" panose="05000000000000000000" pitchFamily="2" charset="2"/>
              <a:buNone/>
            </a:pPr>
            <a:r>
              <a:rPr lang="en-US" altLang="zh-CN" sz="2000" dirty="0"/>
              <a:t>int test::n=0; //</a:t>
            </a:r>
            <a:r>
              <a:rPr lang="zh-CN" altLang="en-US" sz="2000" dirty="0"/>
              <a:t>类外对静态数据成员初始化</a:t>
            </a:r>
          </a:p>
          <a:p>
            <a:pPr algn="just">
              <a:buFont typeface="Wingdings" panose="05000000000000000000" pitchFamily="2" charset="2"/>
              <a:buNone/>
            </a:pPr>
            <a:r>
              <a:rPr lang="en-US" altLang="zh-CN" sz="2000" dirty="0"/>
              <a:t>void main()</a:t>
            </a:r>
          </a:p>
          <a:p>
            <a:pPr algn="just">
              <a:buFont typeface="Wingdings" panose="05000000000000000000" pitchFamily="2" charset="2"/>
              <a:buNone/>
            </a:pPr>
            <a:r>
              <a:rPr lang="en-US" altLang="zh-CN" sz="2000" dirty="0"/>
              <a:t>{  test t1(10);  t1.disp();  test t2(20);</a:t>
            </a:r>
          </a:p>
          <a:p>
            <a:pPr algn="just">
              <a:buFont typeface="Wingdings" panose="05000000000000000000" pitchFamily="2" charset="2"/>
              <a:buNone/>
            </a:pPr>
            <a:r>
              <a:rPr lang="en-US" altLang="zh-CN" sz="2000" dirty="0"/>
              <a:t>  t2.disp();  test::n++;  t2.disp();</a:t>
            </a:r>
          </a:p>
          <a:p>
            <a:pPr algn="just">
              <a:buFont typeface="Wingdings" panose="05000000000000000000" pitchFamily="2" charset="2"/>
              <a:buNone/>
            </a:pPr>
            <a:r>
              <a:rPr lang="en-US" altLang="zh-CN" sz="2000" dirty="0"/>
              <a:t>}</a:t>
            </a:r>
          </a:p>
        </p:txBody>
      </p:sp>
      <p:sp>
        <p:nvSpPr>
          <p:cNvPr id="7" name="AutoShape 4">
            <a:extLst>
              <a:ext uri="{FF2B5EF4-FFF2-40B4-BE49-F238E27FC236}">
                <a16:creationId xmlns:a16="http://schemas.microsoft.com/office/drawing/2014/main" id="{AEEAA850-E0A6-4F11-8F9A-BB80C6A3644E}"/>
              </a:ext>
            </a:extLst>
          </p:cNvPr>
          <p:cNvSpPr>
            <a:spLocks noChangeArrowheads="1"/>
          </p:cNvSpPr>
          <p:nvPr/>
        </p:nvSpPr>
        <p:spPr bwMode="auto">
          <a:xfrm>
            <a:off x="3810000" y="1600200"/>
            <a:ext cx="1905000" cy="609600"/>
          </a:xfrm>
          <a:prstGeom prst="wedgeRoundRectCallout">
            <a:avLst>
              <a:gd name="adj1" fmla="val -118833"/>
              <a:gd name="adj2" fmla="val 17708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不能写为</a:t>
            </a:r>
          </a:p>
          <a:p>
            <a:r>
              <a:rPr lang="en-US" altLang="zh-CN" sz="1800"/>
              <a:t>static int n=0;</a:t>
            </a:r>
          </a:p>
        </p:txBody>
      </p:sp>
      <p:sp>
        <p:nvSpPr>
          <p:cNvPr id="8" name="AutoShape 5">
            <a:extLst>
              <a:ext uri="{FF2B5EF4-FFF2-40B4-BE49-F238E27FC236}">
                <a16:creationId xmlns:a16="http://schemas.microsoft.com/office/drawing/2014/main" id="{64BC2CA7-AF0A-4D14-B45D-45DFDF9A0415}"/>
              </a:ext>
            </a:extLst>
          </p:cNvPr>
          <p:cNvSpPr>
            <a:spLocks noChangeArrowheads="1"/>
          </p:cNvSpPr>
          <p:nvPr/>
        </p:nvSpPr>
        <p:spPr bwMode="auto">
          <a:xfrm>
            <a:off x="5943600" y="1905000"/>
            <a:ext cx="1295400" cy="914400"/>
          </a:xfrm>
          <a:prstGeom prst="wedgeRoundRectCallout">
            <a:avLst>
              <a:gd name="adj1" fmla="val -225245"/>
              <a:gd name="adj2" fmla="val 11232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类内直接引用静态数据成员</a:t>
            </a:r>
            <a:endParaRPr lang="en-US" altLang="zh-CN" sz="1800"/>
          </a:p>
        </p:txBody>
      </p:sp>
      <p:sp>
        <p:nvSpPr>
          <p:cNvPr id="9" name="AutoShape 6">
            <a:extLst>
              <a:ext uri="{FF2B5EF4-FFF2-40B4-BE49-F238E27FC236}">
                <a16:creationId xmlns:a16="http://schemas.microsoft.com/office/drawing/2014/main" id="{B488B152-DB95-497D-8245-25937677F60D}"/>
              </a:ext>
            </a:extLst>
          </p:cNvPr>
          <p:cNvSpPr>
            <a:spLocks noChangeArrowheads="1"/>
          </p:cNvSpPr>
          <p:nvPr/>
        </p:nvSpPr>
        <p:spPr bwMode="auto">
          <a:xfrm>
            <a:off x="6705600" y="3962400"/>
            <a:ext cx="1524000" cy="685800"/>
          </a:xfrm>
          <a:prstGeom prst="wedgeRoundRectCallout">
            <a:avLst>
              <a:gd name="adj1" fmla="val -321148"/>
              <a:gd name="adj2" fmla="val 19074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类外以类名方式引用</a:t>
            </a:r>
            <a:endParaRPr lang="en-US" altLang="zh-CN" sz="1800"/>
          </a:p>
        </p:txBody>
      </p:sp>
      <p:sp>
        <p:nvSpPr>
          <p:cNvPr id="10" name="AutoShape 7">
            <a:extLst>
              <a:ext uri="{FF2B5EF4-FFF2-40B4-BE49-F238E27FC236}">
                <a16:creationId xmlns:a16="http://schemas.microsoft.com/office/drawing/2014/main" id="{62F1E168-6F5D-4204-92A4-4520C7A37C7C}"/>
              </a:ext>
            </a:extLst>
          </p:cNvPr>
          <p:cNvSpPr>
            <a:spLocks noChangeArrowheads="1"/>
          </p:cNvSpPr>
          <p:nvPr/>
        </p:nvSpPr>
        <p:spPr bwMode="auto">
          <a:xfrm>
            <a:off x="6096000" y="4953000"/>
            <a:ext cx="1981200" cy="1371600"/>
          </a:xfrm>
          <a:prstGeom prst="wedgeRoundRectCallout">
            <a:avLst>
              <a:gd name="adj1" fmla="val -190144"/>
              <a:gd name="adj2" fmla="val 4953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800">
                <a:latin typeface="Times New Roman" panose="02020603050405020304" pitchFamily="18" charset="0"/>
                <a:hlinkClick r:id="rId2" action="ppaction://hlinkfile"/>
              </a:rPr>
              <a:t>运行结果</a:t>
            </a:r>
            <a:r>
              <a:rPr lang="zh-CN" altLang="en-US" sz="1800">
                <a:latin typeface="Times New Roman" panose="02020603050405020304" pitchFamily="18" charset="0"/>
              </a:rPr>
              <a:t>：</a:t>
            </a:r>
            <a:endParaRPr lang="zh-CN" altLang="en-US" sz="1800"/>
          </a:p>
          <a:p>
            <a:pPr algn="just"/>
            <a:r>
              <a:rPr lang="zh-CN" altLang="en-US" sz="1800"/>
              <a:t>    </a:t>
            </a:r>
            <a:r>
              <a:rPr lang="en-US" altLang="zh-CN" sz="1800"/>
              <a:t>n=1    k=10</a:t>
            </a:r>
          </a:p>
          <a:p>
            <a:pPr algn="just"/>
            <a:r>
              <a:rPr lang="en-US" altLang="zh-CN" sz="1800"/>
              <a:t>    n=2    k=20</a:t>
            </a:r>
          </a:p>
          <a:p>
            <a:pPr algn="just"/>
            <a:r>
              <a:rPr lang="en-US" altLang="zh-CN" sz="1800"/>
              <a:t>    n=3    k=20</a:t>
            </a:r>
          </a:p>
        </p:txBody>
      </p:sp>
      <p:sp>
        <p:nvSpPr>
          <p:cNvPr id="11" name="AutoShape 8">
            <a:extLst>
              <a:ext uri="{FF2B5EF4-FFF2-40B4-BE49-F238E27FC236}">
                <a16:creationId xmlns:a16="http://schemas.microsoft.com/office/drawing/2014/main" id="{411733CE-4D81-4C0F-9D9B-75D94404102E}"/>
              </a:ext>
            </a:extLst>
          </p:cNvPr>
          <p:cNvSpPr>
            <a:spLocks noChangeArrowheads="1"/>
          </p:cNvSpPr>
          <p:nvPr/>
        </p:nvSpPr>
        <p:spPr bwMode="auto">
          <a:xfrm>
            <a:off x="6096000" y="2895600"/>
            <a:ext cx="1066800" cy="609600"/>
          </a:xfrm>
          <a:prstGeom prst="wedgeRoundRectCallout">
            <a:avLst>
              <a:gd name="adj1" fmla="val -434227"/>
              <a:gd name="adj2" fmla="val 21432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类外初始化</a:t>
            </a:r>
            <a:endParaRPr lang="en-US" altLang="zh-CN" sz="1800"/>
          </a:p>
        </p:txBody>
      </p:sp>
    </p:spTree>
    <p:extLst>
      <p:ext uri="{BB962C8B-B14F-4D97-AF65-F5344CB8AC3E}">
        <p14:creationId xmlns:p14="http://schemas.microsoft.com/office/powerpoint/2010/main" val="39388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P spid="1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42</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800767"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静态成员函数</a:t>
            </a:r>
          </a:p>
        </p:txBody>
      </p:sp>
      <p:sp>
        <p:nvSpPr>
          <p:cNvPr id="5" name="Rectangle 3">
            <a:extLst>
              <a:ext uri="{FF2B5EF4-FFF2-40B4-BE49-F238E27FC236}">
                <a16:creationId xmlns:a16="http://schemas.microsoft.com/office/drawing/2014/main" id="{3A536C87-ADC3-4BE8-B974-715FB0EF52FA}"/>
              </a:ext>
            </a:extLst>
          </p:cNvPr>
          <p:cNvSpPr txBox="1">
            <a:spLocks noChangeArrowheads="1"/>
          </p:cNvSpPr>
          <p:nvPr/>
        </p:nvSpPr>
        <p:spPr>
          <a:xfrm>
            <a:off x="324713" y="1084555"/>
            <a:ext cx="7772400" cy="562696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81000" indent="-381000" algn="just">
              <a:buFont typeface="Wingdings" panose="05000000000000000000" pitchFamily="2" charset="2"/>
              <a:buNone/>
            </a:pPr>
            <a:r>
              <a:rPr lang="zh-CN" altLang="en-US" sz="2000" dirty="0">
                <a:latin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rPr>
              <a:t>静态成员函数是指类中用关键字</a:t>
            </a:r>
            <a:r>
              <a:rPr lang="en-US" altLang="zh-CN" sz="2000" dirty="0">
                <a:latin typeface="Times New Roman" panose="02020603050405020304" pitchFamily="18" charset="0"/>
                <a:ea typeface="宋体" panose="02010600030101010101" pitchFamily="2" charset="-122"/>
              </a:rPr>
              <a:t>static</a:t>
            </a:r>
            <a:r>
              <a:rPr lang="zh-CN" altLang="en-US" sz="2000" dirty="0">
                <a:latin typeface="Times New Roman" panose="02020603050405020304" pitchFamily="18" charset="0"/>
                <a:ea typeface="宋体" panose="02010600030101010101" pitchFamily="2" charset="-122"/>
              </a:rPr>
              <a:t>说明的那些成员函数。静态成员函数</a:t>
            </a:r>
            <a:r>
              <a:rPr lang="zh-CN" altLang="en-US" sz="2000" dirty="0">
                <a:solidFill>
                  <a:schemeClr val="hlink"/>
                </a:solidFill>
                <a:latin typeface="Times New Roman" panose="02020603050405020304" pitchFamily="18" charset="0"/>
                <a:ea typeface="宋体" panose="02010600030101010101" pitchFamily="2" charset="-122"/>
              </a:rPr>
              <a:t>只能直接引用该类的静态数据成员和静态成员函数</a:t>
            </a:r>
            <a:r>
              <a:rPr lang="zh-CN" altLang="en-US" sz="2000" dirty="0">
                <a:latin typeface="Times New Roman" panose="02020603050405020304" pitchFamily="18" charset="0"/>
                <a:ea typeface="宋体" panose="02010600030101010101" pitchFamily="2" charset="-122"/>
              </a:rPr>
              <a:t>，不能直接引用非静态数据成员。</a:t>
            </a:r>
          </a:p>
          <a:p>
            <a:pPr marL="381000" indent="-381000" algn="just">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作为成员函数，静态数据成员的访问受到类的严格控制。对于公有的静态成员函数，可以通过类名或对象名来调用；而对于非公有的静态成员函数，只能通过其他成员函数访问。</a:t>
            </a:r>
          </a:p>
          <a:p>
            <a:pPr marL="381000" indent="-381000" algn="just">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使用静态成员函数时应注意以下问题：</a:t>
            </a:r>
          </a:p>
          <a:p>
            <a:pPr marL="800100" lvl="1" indent="-342900" algn="just"/>
            <a:r>
              <a:rPr lang="zh-CN" altLang="en-US" sz="2000" dirty="0">
                <a:latin typeface="Times New Roman" panose="02020603050405020304" pitchFamily="18" charset="0"/>
                <a:ea typeface="宋体" panose="02010600030101010101" pitchFamily="2" charset="-122"/>
              </a:rPr>
              <a:t>静态成员函数可以在类内定义，也可以在类外定义，在类外定义时</a:t>
            </a:r>
            <a:r>
              <a:rPr lang="en-US" altLang="zh-CN" sz="2000" dirty="0">
                <a:latin typeface="Times New Roman" panose="02020603050405020304" pitchFamily="18" charset="0"/>
                <a:ea typeface="宋体" panose="02010600030101010101" pitchFamily="2" charset="-122"/>
              </a:rPr>
              <a:t>static</a:t>
            </a:r>
            <a:r>
              <a:rPr lang="zh-CN" altLang="en-US" sz="2000" dirty="0">
                <a:latin typeface="Times New Roman" panose="02020603050405020304" pitchFamily="18" charset="0"/>
                <a:ea typeface="宋体" panose="02010600030101010101" pitchFamily="2" charset="-122"/>
              </a:rPr>
              <a:t>关键字应该出现在声明处。</a:t>
            </a:r>
          </a:p>
          <a:p>
            <a:pPr marL="800100" lvl="1" indent="-342900" algn="just"/>
            <a:r>
              <a:rPr lang="zh-CN" altLang="en-US" sz="2000" dirty="0">
                <a:latin typeface="Times New Roman" panose="02020603050405020304" pitchFamily="18" charset="0"/>
                <a:ea typeface="宋体" panose="02010600030101010101" pitchFamily="2" charset="-122"/>
              </a:rPr>
              <a:t>系统限定静态成员函数为</a:t>
            </a:r>
            <a:r>
              <a:rPr lang="zh-CN" altLang="en-US" sz="2000" dirty="0">
                <a:solidFill>
                  <a:schemeClr val="hlink"/>
                </a:solidFill>
                <a:latin typeface="Times New Roman" panose="02020603050405020304" pitchFamily="18" charset="0"/>
                <a:ea typeface="宋体" panose="02010600030101010101" pitchFamily="2" charset="-122"/>
              </a:rPr>
              <a:t>内部连接</a:t>
            </a:r>
            <a:r>
              <a:rPr lang="zh-CN" altLang="en-US" sz="2000" dirty="0">
                <a:latin typeface="Times New Roman" panose="02020603050405020304" pitchFamily="18" charset="0"/>
                <a:ea typeface="宋体" panose="02010600030101010101" pitchFamily="2" charset="-122"/>
              </a:rPr>
              <a:t>，这样，不会与和文件连接的其它同名函数相冲突，保证了静态成员函数的安全性。另外，可以用静态成员函数在未建立任何对象之前去处理静态数据成员，这是普通成员函数办不到的。</a:t>
            </a:r>
          </a:p>
          <a:p>
            <a:pPr marL="800100" lvl="1" indent="-342900" algn="just"/>
            <a:r>
              <a:rPr lang="zh-CN" altLang="en-US" sz="2000" dirty="0">
                <a:latin typeface="Times New Roman" panose="02020603050405020304" pitchFamily="18" charset="0"/>
                <a:ea typeface="宋体" panose="02010600030101010101" pitchFamily="2" charset="-122"/>
              </a:rPr>
              <a:t>⑶ 静态成员函数中没有隐含</a:t>
            </a:r>
            <a:r>
              <a:rPr lang="en-US" altLang="zh-CN" sz="2000" dirty="0">
                <a:latin typeface="Times New Roman" panose="02020603050405020304" pitchFamily="18" charset="0"/>
                <a:ea typeface="宋体" panose="02010600030101010101" pitchFamily="2" charset="-122"/>
              </a:rPr>
              <a:t>this</a:t>
            </a:r>
            <a:r>
              <a:rPr lang="zh-CN" altLang="en-US" sz="2000" dirty="0">
                <a:latin typeface="Times New Roman" panose="02020603050405020304" pitchFamily="18" charset="0"/>
                <a:ea typeface="宋体" panose="02010600030101010101" pitchFamily="2" charset="-122"/>
              </a:rPr>
              <a:t>指针，调用时可用下面两种方法之一：</a:t>
            </a:r>
            <a:r>
              <a:rPr lang="zh-CN" altLang="en-US" sz="2000" b="1" dirty="0">
                <a:latin typeface="Times New Roman" panose="02020603050405020304" pitchFamily="18" charset="0"/>
                <a:ea typeface="宋体" panose="02010600030101010101" pitchFamily="2" charset="-122"/>
              </a:rPr>
              <a:t>&lt;类名&gt;∷&lt;静态函数名()&gt;; </a:t>
            </a:r>
            <a:r>
              <a:rPr lang="zh-CN" altLang="en-US" sz="2000" dirty="0">
                <a:latin typeface="Times New Roman" panose="02020603050405020304" pitchFamily="18" charset="0"/>
                <a:ea typeface="宋体" panose="02010600030101010101" pitchFamily="2" charset="-122"/>
              </a:rPr>
              <a:t> 或</a:t>
            </a:r>
            <a:r>
              <a:rPr lang="zh-CN" altLang="en-US" sz="2000" b="1" dirty="0">
                <a:latin typeface="Times New Roman" panose="02020603050405020304" pitchFamily="18" charset="0"/>
                <a:ea typeface="宋体" panose="02010600030101010101" pitchFamily="2" charset="-122"/>
              </a:rPr>
              <a:t>  &lt;对象名&gt;.&lt;静态函数名()&gt;</a:t>
            </a:r>
            <a:endParaRPr lang="zh-CN" altLang="en-US" sz="2000" dirty="0">
              <a:latin typeface="Times New Roman" panose="02020603050405020304" pitchFamily="18" charset="0"/>
              <a:ea typeface="宋体" panose="02010600030101010101" pitchFamily="2" charset="-122"/>
            </a:endParaRPr>
          </a:p>
          <a:p>
            <a:pPr marL="800100" lvl="1" indent="-342900" algn="just"/>
            <a:r>
              <a:rPr lang="zh-CN" altLang="en-US" sz="2000" dirty="0">
                <a:latin typeface="Times New Roman" panose="02020603050405020304" pitchFamily="18" charset="0"/>
                <a:ea typeface="宋体" panose="02010600030101010101" pitchFamily="2" charset="-122"/>
              </a:rPr>
              <a:t>⑷一般而言，静态成员函数不能访问类中的非静态成员。若要访问，只能通过，如果要引用，必须通过参数传递的方式得到对象名或指向对象的指针，再来访问非静态成员。</a:t>
            </a:r>
          </a:p>
        </p:txBody>
      </p:sp>
    </p:spTree>
    <p:extLst>
      <p:ext uri="{BB962C8B-B14F-4D97-AF65-F5344CB8AC3E}">
        <p14:creationId xmlns:p14="http://schemas.microsoft.com/office/powerpoint/2010/main" val="497778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43</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518912"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静态成员函数实例</a:t>
            </a:r>
          </a:p>
        </p:txBody>
      </p:sp>
      <p:sp>
        <p:nvSpPr>
          <p:cNvPr id="7" name="AutoShape 2">
            <a:extLst>
              <a:ext uri="{FF2B5EF4-FFF2-40B4-BE49-F238E27FC236}">
                <a16:creationId xmlns:a16="http://schemas.microsoft.com/office/drawing/2014/main" id="{2AF75097-2A86-4A28-95FE-7A7F258F929E}"/>
              </a:ext>
            </a:extLst>
          </p:cNvPr>
          <p:cNvSpPr txBox="1">
            <a:spLocks noChangeArrowheads="1"/>
          </p:cNvSpPr>
          <p:nvPr/>
        </p:nvSpPr>
        <p:spPr>
          <a:xfrm>
            <a:off x="621437" y="938073"/>
            <a:ext cx="3886200" cy="5919927"/>
          </a:xfrm>
          <a:prstGeom prst="verticalScroll">
            <a:avLst>
              <a:gd name="adj" fmla="val 389"/>
            </a:avLst>
          </a:prstGeom>
          <a:solidFill>
            <a:schemeClr val="accent1"/>
          </a:solidFill>
          <a:ln cap="flat">
            <a:solidFill>
              <a:schemeClr val="tx1"/>
            </a:solidFill>
            <a:miter lim="800000"/>
            <a:headEnd type="none" w="med" len="med"/>
            <a:tailEnd type="none" w="med" len="med"/>
          </a:ln>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buFont typeface="Wingdings" panose="05000000000000000000" pitchFamily="2" charset="2"/>
              <a:buNone/>
            </a:pPr>
            <a:r>
              <a:rPr lang="zh-CN" altLang="en-US" sz="1800" dirty="0"/>
              <a:t>//例  </a:t>
            </a:r>
            <a:r>
              <a:rPr lang="en-US" altLang="zh-CN" sz="1800" dirty="0"/>
              <a:t> </a:t>
            </a:r>
            <a:r>
              <a:rPr lang="zh-CN" altLang="en-US" sz="1800" dirty="0"/>
              <a:t>使用静态成员函数</a:t>
            </a:r>
          </a:p>
          <a:p>
            <a:pPr algn="just">
              <a:buFont typeface="Wingdings" panose="05000000000000000000" pitchFamily="2" charset="2"/>
              <a:buNone/>
            </a:pPr>
            <a:r>
              <a:rPr lang="zh-CN" altLang="en-US" sz="1800" dirty="0"/>
              <a:t>#</a:t>
            </a:r>
            <a:r>
              <a:rPr lang="en-US" altLang="zh-CN" sz="1800" dirty="0"/>
              <a:t>include&lt;</a:t>
            </a:r>
            <a:r>
              <a:rPr lang="en-US" altLang="zh-CN" sz="1800" dirty="0" err="1"/>
              <a:t>iostream.h</a:t>
            </a:r>
            <a:r>
              <a:rPr lang="en-US" altLang="zh-CN" sz="1800" dirty="0"/>
              <a:t>&gt;</a:t>
            </a:r>
          </a:p>
          <a:p>
            <a:pPr algn="just">
              <a:buFont typeface="Wingdings" panose="05000000000000000000" pitchFamily="2" charset="2"/>
              <a:buNone/>
            </a:pPr>
            <a:r>
              <a:rPr lang="en-US" altLang="zh-CN" sz="1800" dirty="0"/>
              <a:t>class point</a:t>
            </a:r>
          </a:p>
          <a:p>
            <a:pPr algn="just">
              <a:buFont typeface="Wingdings" panose="05000000000000000000" pitchFamily="2" charset="2"/>
              <a:buNone/>
            </a:pPr>
            <a:r>
              <a:rPr lang="en-US" altLang="zh-CN" sz="1800" dirty="0"/>
              <a:t>{  static int t;	//</a:t>
            </a:r>
            <a:r>
              <a:rPr lang="zh-CN" altLang="en-US" sz="1800" dirty="0"/>
              <a:t>静态数据成员</a:t>
            </a:r>
          </a:p>
          <a:p>
            <a:pPr algn="just">
              <a:buFont typeface="Wingdings" panose="05000000000000000000" pitchFamily="2" charset="2"/>
              <a:buNone/>
            </a:pPr>
            <a:r>
              <a:rPr lang="zh-CN" altLang="en-US" sz="1800" dirty="0"/>
              <a:t>  </a:t>
            </a:r>
            <a:r>
              <a:rPr lang="en-US" altLang="zh-CN" sz="1800" dirty="0"/>
              <a:t>int </a:t>
            </a:r>
            <a:r>
              <a:rPr lang="en-US" altLang="zh-CN" sz="1800" dirty="0" err="1"/>
              <a:t>a,b</a:t>
            </a:r>
            <a:r>
              <a:rPr lang="en-US" altLang="zh-CN" sz="1800" dirty="0"/>
              <a:t>;</a:t>
            </a:r>
          </a:p>
          <a:p>
            <a:pPr algn="just">
              <a:buFont typeface="Wingdings" panose="05000000000000000000" pitchFamily="2" charset="2"/>
              <a:buNone/>
            </a:pPr>
            <a:r>
              <a:rPr lang="en-US" altLang="zh-CN" sz="1800" dirty="0"/>
              <a:t>public:</a:t>
            </a:r>
          </a:p>
          <a:p>
            <a:pPr algn="just">
              <a:buFont typeface="Wingdings" panose="05000000000000000000" pitchFamily="2" charset="2"/>
              <a:buNone/>
            </a:pPr>
            <a:r>
              <a:rPr lang="en-US" altLang="zh-CN" sz="1800" dirty="0"/>
              <a:t>    point(int aa=0,int bb=0)</a:t>
            </a:r>
          </a:p>
          <a:p>
            <a:pPr algn="just">
              <a:buFont typeface="Wingdings" panose="05000000000000000000" pitchFamily="2" charset="2"/>
              <a:buNone/>
            </a:pPr>
            <a:r>
              <a:rPr lang="en-US" altLang="zh-CN" sz="1800" dirty="0"/>
              <a:t>    {a=aa; b=bb; t++;}</a:t>
            </a:r>
          </a:p>
          <a:p>
            <a:pPr algn="just">
              <a:buFont typeface="Wingdings" panose="05000000000000000000" pitchFamily="2" charset="2"/>
              <a:buNone/>
            </a:pPr>
            <a:r>
              <a:rPr lang="en-US" altLang="zh-CN" sz="1800" dirty="0"/>
              <a:t>    point(point &amp;p);</a:t>
            </a:r>
          </a:p>
          <a:p>
            <a:pPr algn="just">
              <a:buFont typeface="Wingdings" panose="05000000000000000000" pitchFamily="2" charset="2"/>
              <a:buNone/>
            </a:pPr>
            <a:r>
              <a:rPr lang="en-US" altLang="zh-CN" sz="1800" dirty="0"/>
              <a:t>    int </a:t>
            </a:r>
            <a:r>
              <a:rPr lang="en-US" altLang="zh-CN" sz="1800" dirty="0" err="1"/>
              <a:t>geta</a:t>
            </a:r>
            <a:r>
              <a:rPr lang="en-US" altLang="zh-CN" sz="1800" dirty="0"/>
              <a:t>()</a:t>
            </a:r>
          </a:p>
          <a:p>
            <a:pPr algn="just">
              <a:buFont typeface="Wingdings" panose="05000000000000000000" pitchFamily="2" charset="2"/>
              <a:buNone/>
            </a:pPr>
            <a:r>
              <a:rPr lang="en-US" altLang="zh-CN" sz="1800" dirty="0"/>
              <a:t>    {  return a;  }</a:t>
            </a:r>
          </a:p>
          <a:p>
            <a:pPr algn="just">
              <a:buFont typeface="Wingdings" panose="05000000000000000000" pitchFamily="2" charset="2"/>
              <a:buNone/>
            </a:pPr>
            <a:r>
              <a:rPr lang="en-US" altLang="zh-CN" sz="1800" dirty="0"/>
              <a:t>    int </a:t>
            </a:r>
            <a:r>
              <a:rPr lang="en-US" altLang="zh-CN" sz="1800" dirty="0" err="1"/>
              <a:t>getb</a:t>
            </a:r>
            <a:r>
              <a:rPr lang="en-US" altLang="zh-CN" sz="1800" dirty="0"/>
              <a:t>() {  return b;  }</a:t>
            </a:r>
          </a:p>
          <a:p>
            <a:pPr algn="just">
              <a:buFont typeface="Wingdings" panose="05000000000000000000" pitchFamily="2" charset="2"/>
              <a:buNone/>
            </a:pPr>
            <a:r>
              <a:rPr lang="en-US" altLang="zh-CN" sz="1800" dirty="0"/>
              <a:t>    static void </a:t>
            </a:r>
            <a:r>
              <a:rPr lang="en-US" altLang="zh-CN" sz="1800" dirty="0" err="1"/>
              <a:t>getc</a:t>
            </a:r>
            <a:r>
              <a:rPr lang="en-US" altLang="zh-CN" sz="1800" dirty="0"/>
              <a:t>()</a:t>
            </a:r>
            <a:endParaRPr lang="zh-CN" altLang="en-US" sz="1800" dirty="0"/>
          </a:p>
          <a:p>
            <a:pPr algn="just">
              <a:buFont typeface="Wingdings" panose="05000000000000000000" pitchFamily="2" charset="2"/>
              <a:buNone/>
            </a:pPr>
            <a:r>
              <a:rPr lang="zh-CN" altLang="en-US" sz="1800" dirty="0"/>
              <a:t>    {  </a:t>
            </a:r>
            <a:r>
              <a:rPr lang="en-US" altLang="zh-CN" sz="1800" dirty="0" err="1"/>
              <a:t>cout</a:t>
            </a:r>
            <a:r>
              <a:rPr lang="en-US" altLang="zh-CN" sz="1800" dirty="0"/>
              <a:t>&lt;&lt;</a:t>
            </a:r>
            <a:r>
              <a:rPr lang="en-US" altLang="zh-CN" sz="1800" dirty="0">
                <a:latin typeface="Times New Roman" panose="02020603050405020304" pitchFamily="18" charset="0"/>
              </a:rPr>
              <a:t>“</a:t>
            </a:r>
            <a:r>
              <a:rPr lang="en-US" altLang="zh-CN" sz="1800" dirty="0"/>
              <a:t>object id:</a:t>
            </a:r>
            <a:r>
              <a:rPr lang="en-US" altLang="zh-CN" sz="1800" dirty="0">
                <a:latin typeface="Times New Roman" panose="02020603050405020304" pitchFamily="18" charset="0"/>
              </a:rPr>
              <a:t>”</a:t>
            </a:r>
            <a:endParaRPr lang="en-US" altLang="zh-CN" sz="1800" dirty="0"/>
          </a:p>
          <a:p>
            <a:pPr algn="just">
              <a:buFont typeface="Wingdings" panose="05000000000000000000" pitchFamily="2" charset="2"/>
              <a:buNone/>
            </a:pPr>
            <a:r>
              <a:rPr lang="en-US" altLang="zh-CN" sz="1800" dirty="0"/>
              <a:t>	&lt;&lt;t&lt;&lt;</a:t>
            </a:r>
            <a:r>
              <a:rPr lang="en-US" altLang="zh-CN" sz="1800" dirty="0" err="1"/>
              <a:t>endl</a:t>
            </a:r>
            <a:r>
              <a:rPr lang="en-US" altLang="zh-CN" sz="1800" dirty="0"/>
              <a:t>;  }};</a:t>
            </a:r>
          </a:p>
          <a:p>
            <a:pPr algn="just">
              <a:buFont typeface="Wingdings" panose="05000000000000000000" pitchFamily="2" charset="2"/>
              <a:buNone/>
            </a:pPr>
            <a:r>
              <a:rPr lang="en-US" altLang="zh-CN" sz="1800" dirty="0"/>
              <a:t>point::point(point &amp;p)</a:t>
            </a:r>
          </a:p>
          <a:p>
            <a:pPr algn="just">
              <a:buFont typeface="Wingdings" panose="05000000000000000000" pitchFamily="2" charset="2"/>
              <a:buNone/>
            </a:pPr>
            <a:r>
              <a:rPr lang="en-US" altLang="zh-CN" sz="1800" dirty="0"/>
              <a:t>{a=</a:t>
            </a:r>
            <a:r>
              <a:rPr lang="en-US" altLang="zh-CN" sz="1800" dirty="0" err="1"/>
              <a:t>p.a;b</a:t>
            </a:r>
            <a:r>
              <a:rPr lang="en-US" altLang="zh-CN" sz="1800" dirty="0"/>
              <a:t>=</a:t>
            </a:r>
            <a:r>
              <a:rPr lang="en-US" altLang="zh-CN" sz="1800" dirty="0" err="1"/>
              <a:t>p.b;t</a:t>
            </a:r>
            <a:r>
              <a:rPr lang="en-US" altLang="zh-CN" sz="1800" dirty="0"/>
              <a:t>++;}</a:t>
            </a:r>
          </a:p>
        </p:txBody>
      </p:sp>
      <p:sp>
        <p:nvSpPr>
          <p:cNvPr id="8" name="AutoShape 3">
            <a:extLst>
              <a:ext uri="{FF2B5EF4-FFF2-40B4-BE49-F238E27FC236}">
                <a16:creationId xmlns:a16="http://schemas.microsoft.com/office/drawing/2014/main" id="{F1E8EB35-0748-473B-8330-EE538835C1BD}"/>
              </a:ext>
            </a:extLst>
          </p:cNvPr>
          <p:cNvSpPr>
            <a:spLocks noChangeArrowheads="1"/>
          </p:cNvSpPr>
          <p:nvPr/>
        </p:nvSpPr>
        <p:spPr bwMode="auto">
          <a:xfrm>
            <a:off x="4431437" y="938073"/>
            <a:ext cx="3886200" cy="5919927"/>
          </a:xfrm>
          <a:prstGeom prst="verticalScroll">
            <a:avLst>
              <a:gd name="adj" fmla="val 3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int point::t=0;	</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void main()</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point::getc(); </a:t>
            </a:r>
            <a:endParaRPr lang="zh-CN" altLang="en-US" sz="180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a:latin typeface="Tahoma" panose="020B0604030504040204" pitchFamily="34" charset="0"/>
              </a:rPr>
              <a:t>  </a:t>
            </a:r>
            <a:r>
              <a:rPr lang="en-US" altLang="zh-CN" sz="1800">
                <a:latin typeface="Tahoma" panose="020B0604030504040204" pitchFamily="34" charset="0"/>
              </a:rPr>
              <a:t>point ab(2,3);</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cout&lt;&lt;"point ab:"&lt;&lt;ab.geta()</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&lt;&lt;","&lt;&lt;ab.getb()&lt;&lt;endl;</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ab.getc(); </a:t>
            </a:r>
            <a:endParaRPr lang="zh-CN" altLang="en-US" sz="180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a:latin typeface="Tahoma" panose="020B0604030504040204" pitchFamily="34" charset="0"/>
              </a:rPr>
              <a:t>  </a:t>
            </a:r>
            <a:r>
              <a:rPr lang="en-US" altLang="zh-CN" sz="1800">
                <a:latin typeface="Tahoma" panose="020B0604030504040204" pitchFamily="34" charset="0"/>
              </a:rPr>
              <a:t>point ba(ab);</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cout&lt;&lt;"point ba:"&lt;&lt;ba.geta()</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&lt;&lt;</a:t>
            </a:r>
            <a:r>
              <a:rPr lang="en-US" altLang="zh-CN" sz="1800">
                <a:latin typeface="Times New Roman" panose="02020603050405020304" pitchFamily="18" charset="0"/>
              </a:rPr>
              <a:t>“</a:t>
            </a:r>
            <a:r>
              <a:rPr lang="en-US" altLang="zh-CN" sz="1800">
                <a:latin typeface="Tahoma" panose="020B0604030504040204" pitchFamily="34" charset="0"/>
              </a:rPr>
              <a:t>,</a:t>
            </a:r>
            <a:r>
              <a:rPr lang="en-US" altLang="zh-CN" sz="1800">
                <a:latin typeface="Times New Roman" panose="02020603050405020304" pitchFamily="18" charset="0"/>
              </a:rPr>
              <a:t>”</a:t>
            </a:r>
            <a:r>
              <a:rPr lang="en-US" altLang="zh-CN" sz="1800">
                <a:latin typeface="Tahoma" panose="020B0604030504040204" pitchFamily="34" charset="0"/>
              </a:rPr>
              <a:t>&lt;&lt;ba.getb()&lt;&lt;endl;</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point::getc();</a:t>
            </a:r>
            <a:endParaRPr lang="zh-CN" altLang="en-US" sz="1800">
              <a:latin typeface="Tahoma" panose="020B0604030504040204" pitchFamily="34" charset="0"/>
            </a:endParaRPr>
          </a:p>
          <a:p>
            <a:pPr algn="just">
              <a:lnSpc>
                <a:spcPct val="90000"/>
              </a:lnSpc>
              <a:spcBef>
                <a:spcPct val="20000"/>
              </a:spcBef>
              <a:buClr>
                <a:schemeClr val="folHlink"/>
              </a:buClr>
              <a:buSzPct val="60000"/>
              <a:buFont typeface="Wingdings" panose="05000000000000000000" pitchFamily="2" charset="2"/>
              <a:buNone/>
            </a:pPr>
            <a:r>
              <a:rPr lang="zh-CN" altLang="en-US" sz="1800">
                <a:latin typeface="Tahoma" panose="020B0604030504040204" pitchFamily="34" charset="0"/>
              </a:rPr>
              <a:t>}</a:t>
            </a:r>
          </a:p>
          <a:p>
            <a:pPr algn="just">
              <a:lnSpc>
                <a:spcPct val="90000"/>
              </a:lnSpc>
              <a:spcBef>
                <a:spcPct val="20000"/>
              </a:spcBef>
              <a:buClr>
                <a:schemeClr val="folHlink"/>
              </a:buClr>
              <a:buSzPct val="60000"/>
              <a:buFont typeface="Wingdings" panose="05000000000000000000" pitchFamily="2" charset="2"/>
              <a:buNone/>
            </a:pPr>
            <a:r>
              <a:rPr lang="zh-CN" altLang="en-US" sz="1800">
                <a:latin typeface="Times New Roman" panose="02020603050405020304" pitchFamily="18" charset="0"/>
                <a:hlinkClick r:id="rId2" action="ppaction://hlinkfile"/>
              </a:rPr>
              <a:t>运行结果</a:t>
            </a:r>
            <a:r>
              <a:rPr lang="zh-CN" altLang="en-US" sz="1800">
                <a:latin typeface="Times New Roman" panose="02020603050405020304" pitchFamily="18" charset="0"/>
              </a:rPr>
              <a:t>：	</a:t>
            </a:r>
            <a:r>
              <a:rPr lang="en-US" altLang="zh-CN" sz="1800">
                <a:latin typeface="Tahoma" panose="020B0604030504040204" pitchFamily="34" charset="0"/>
              </a:rPr>
              <a:t>object id:0</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point ab:2,3 </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object id:1</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point ba:2,3 </a:t>
            </a:r>
          </a:p>
          <a:p>
            <a:pPr algn="just">
              <a:lnSpc>
                <a:spcPct val="90000"/>
              </a:lnSpc>
              <a:spcBef>
                <a:spcPct val="20000"/>
              </a:spcBef>
              <a:buClr>
                <a:schemeClr val="folHlink"/>
              </a:buClr>
              <a:buSzPct val="60000"/>
              <a:buFont typeface="Wingdings" panose="05000000000000000000" pitchFamily="2" charset="2"/>
              <a:buNone/>
            </a:pPr>
            <a:r>
              <a:rPr lang="en-US" altLang="zh-CN" sz="1800">
                <a:latin typeface="Tahoma" panose="020B0604030504040204" pitchFamily="34" charset="0"/>
              </a:rPr>
              <a:t>			object id:2</a:t>
            </a:r>
            <a:endParaRPr lang="zh-CN" altLang="en-US" sz="1800">
              <a:latin typeface="Tahoma" panose="020B0604030504040204" pitchFamily="34" charset="0"/>
            </a:endParaRPr>
          </a:p>
        </p:txBody>
      </p:sp>
      <p:sp>
        <p:nvSpPr>
          <p:cNvPr id="10" name="AutoShape 7">
            <a:extLst>
              <a:ext uri="{FF2B5EF4-FFF2-40B4-BE49-F238E27FC236}">
                <a16:creationId xmlns:a16="http://schemas.microsoft.com/office/drawing/2014/main" id="{46C56F88-EF03-4C95-88BD-8524881C4544}"/>
              </a:ext>
            </a:extLst>
          </p:cNvPr>
          <p:cNvSpPr>
            <a:spLocks noChangeArrowheads="1"/>
          </p:cNvSpPr>
          <p:nvPr/>
        </p:nvSpPr>
        <p:spPr bwMode="auto">
          <a:xfrm>
            <a:off x="1688237" y="2233473"/>
            <a:ext cx="1600200" cy="676563"/>
          </a:xfrm>
          <a:prstGeom prst="wedgeRectCallout">
            <a:avLst>
              <a:gd name="adj1" fmla="val 149704"/>
              <a:gd name="adj2" fmla="val -21588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20000"/>
              </a:spcBef>
              <a:buClr>
                <a:schemeClr val="folHlink"/>
              </a:buClr>
              <a:buSzPct val="60000"/>
              <a:buFont typeface="Wingdings" panose="05000000000000000000" pitchFamily="2" charset="2"/>
              <a:buNone/>
            </a:pPr>
            <a:r>
              <a:rPr lang="zh-CN" altLang="en-US" sz="1800" dirty="0"/>
              <a:t>类外对静态数据成员初始化</a:t>
            </a:r>
            <a:endParaRPr lang="zh-CN" altLang="en-US" sz="2000" dirty="0"/>
          </a:p>
        </p:txBody>
      </p:sp>
      <p:sp>
        <p:nvSpPr>
          <p:cNvPr id="11" name="AutoShape 8">
            <a:extLst>
              <a:ext uri="{FF2B5EF4-FFF2-40B4-BE49-F238E27FC236}">
                <a16:creationId xmlns:a16="http://schemas.microsoft.com/office/drawing/2014/main" id="{7A475DDE-05B5-42DB-9D3F-7F255B881DDB}"/>
              </a:ext>
            </a:extLst>
          </p:cNvPr>
          <p:cNvSpPr>
            <a:spLocks noChangeArrowheads="1"/>
          </p:cNvSpPr>
          <p:nvPr/>
        </p:nvSpPr>
        <p:spPr bwMode="auto">
          <a:xfrm>
            <a:off x="2852692" y="3787805"/>
            <a:ext cx="1600200" cy="676563"/>
          </a:xfrm>
          <a:prstGeom prst="wedgeRectCallout">
            <a:avLst>
              <a:gd name="adj1" fmla="val 77481"/>
              <a:gd name="adj2" fmla="val -37005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20000"/>
              </a:spcBef>
              <a:buClr>
                <a:schemeClr val="folHlink"/>
              </a:buClr>
              <a:buSzPct val="60000"/>
              <a:buFont typeface="Wingdings" panose="05000000000000000000" pitchFamily="2" charset="2"/>
              <a:buNone/>
            </a:pPr>
            <a:r>
              <a:rPr lang="zh-CN" altLang="en-US" sz="1800" dirty="0"/>
              <a:t>用类名引用静态成员函数</a:t>
            </a:r>
          </a:p>
        </p:txBody>
      </p:sp>
      <p:sp>
        <p:nvSpPr>
          <p:cNvPr id="12" name="AutoShape 9">
            <a:extLst>
              <a:ext uri="{FF2B5EF4-FFF2-40B4-BE49-F238E27FC236}">
                <a16:creationId xmlns:a16="http://schemas.microsoft.com/office/drawing/2014/main" id="{022D97EA-7AE4-44D7-ACD4-E8F7FA08C65C}"/>
              </a:ext>
            </a:extLst>
          </p:cNvPr>
          <p:cNvSpPr>
            <a:spLocks noChangeArrowheads="1"/>
          </p:cNvSpPr>
          <p:nvPr/>
        </p:nvSpPr>
        <p:spPr bwMode="auto">
          <a:xfrm>
            <a:off x="3565864" y="5053613"/>
            <a:ext cx="1600200" cy="1606837"/>
          </a:xfrm>
          <a:prstGeom prst="wedgeRectCallout">
            <a:avLst>
              <a:gd name="adj1" fmla="val 64782"/>
              <a:gd name="adj2" fmla="val -16107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20000"/>
              </a:spcBef>
              <a:buClr>
                <a:schemeClr val="folHlink"/>
              </a:buClr>
              <a:buSzPct val="60000"/>
              <a:buFont typeface="Wingdings" panose="05000000000000000000" pitchFamily="2" charset="2"/>
              <a:buNone/>
            </a:pPr>
            <a:r>
              <a:rPr lang="zh-CN" altLang="en-US" sz="1800"/>
              <a:t>用对象名引用静态成员函数</a:t>
            </a:r>
          </a:p>
          <a:p>
            <a:pPr algn="just">
              <a:lnSpc>
                <a:spcPct val="90000"/>
              </a:lnSpc>
              <a:spcBef>
                <a:spcPct val="20000"/>
              </a:spcBef>
              <a:buClr>
                <a:schemeClr val="folHlink"/>
              </a:buClr>
              <a:buSzPct val="60000"/>
              <a:buFont typeface="Wingdings" panose="05000000000000000000" pitchFamily="2" charset="2"/>
              <a:buNone/>
            </a:pPr>
            <a:r>
              <a:rPr lang="zh-CN" altLang="en-US" sz="1800"/>
              <a:t>会被编译系统自动转换为：</a:t>
            </a:r>
          </a:p>
          <a:p>
            <a:pPr algn="just">
              <a:lnSpc>
                <a:spcPct val="90000"/>
              </a:lnSpc>
              <a:spcBef>
                <a:spcPct val="20000"/>
              </a:spcBef>
              <a:buClr>
                <a:schemeClr val="folHlink"/>
              </a:buClr>
              <a:buSzPct val="60000"/>
              <a:buFont typeface="Wingdings" panose="05000000000000000000" pitchFamily="2" charset="2"/>
              <a:buNone/>
            </a:pPr>
            <a:r>
              <a:rPr lang="en-US" altLang="zh-CN" sz="1800"/>
              <a:t>point::getc();</a:t>
            </a:r>
            <a:endParaRPr lang="zh-CN" altLang="en-US" sz="1800"/>
          </a:p>
        </p:txBody>
      </p:sp>
    </p:spTree>
    <p:extLst>
      <p:ext uri="{BB962C8B-B14F-4D97-AF65-F5344CB8AC3E}">
        <p14:creationId xmlns:p14="http://schemas.microsoft.com/office/powerpoint/2010/main" val="39338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7E4018-C5C1-4DDA-8B47-8548034A7410}"/>
              </a:ext>
            </a:extLst>
          </p:cNvPr>
          <p:cNvSpPr>
            <a:spLocks noGrp="1"/>
          </p:cNvSpPr>
          <p:nvPr>
            <p:ph type="title"/>
          </p:nvPr>
        </p:nvSpPr>
        <p:spPr>
          <a:xfrm>
            <a:off x="4217141" y="2830610"/>
            <a:ext cx="3706040" cy="492594"/>
          </a:xfrm>
        </p:spPr>
        <p:txBody>
          <a:bodyPr/>
          <a:lstStyle/>
          <a:p>
            <a:r>
              <a:rPr lang="zh-CN" altLang="en-US" dirty="0"/>
              <a:t>类对象指针</a:t>
            </a:r>
          </a:p>
        </p:txBody>
      </p:sp>
      <p:sp>
        <p:nvSpPr>
          <p:cNvPr id="6" name="文本框 5">
            <a:extLst>
              <a:ext uri="{FF2B5EF4-FFF2-40B4-BE49-F238E27FC236}">
                <a16:creationId xmlns:a16="http://schemas.microsoft.com/office/drawing/2014/main" id="{C0E71497-5F0D-40D9-8FA7-8D26013615CA}"/>
              </a:ext>
            </a:extLst>
          </p:cNvPr>
          <p:cNvSpPr txBox="1"/>
          <p:nvPr/>
        </p:nvSpPr>
        <p:spPr>
          <a:xfrm>
            <a:off x="3335219" y="2927351"/>
            <a:ext cx="744581" cy="831455"/>
          </a:xfrm>
          <a:prstGeom prst="rect">
            <a:avLst/>
          </a:prstGeom>
          <a:noFill/>
          <a:ln w="117475">
            <a:noFill/>
          </a:ln>
        </p:spPr>
        <p:txBody>
          <a:bodyPr wrap="none" rtlCol="0">
            <a:prstTxWarp prst="textPlain">
              <a:avLst/>
            </a:prstTxWarp>
            <a:spAutoFit/>
          </a:bodyPr>
          <a:lstStyle/>
          <a:p>
            <a:r>
              <a:rPr lang="en-US" altLang="zh-CN" sz="1350" spc="75" dirty="0">
                <a:solidFill>
                  <a:schemeClr val="accent1"/>
                </a:solidFill>
                <a:latin typeface="Impact" panose="020B0806030902050204" pitchFamily="34" charset="0"/>
                <a:cs typeface="Arial" panose="020B0604020202020204" pitchFamily="34" charset="0"/>
              </a:rPr>
              <a:t>03</a:t>
            </a:r>
            <a:endParaRPr lang="zh-CN" altLang="en-US" sz="1350" spc="75"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904844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45</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2441694"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类对象指针</a:t>
            </a:r>
          </a:p>
        </p:txBody>
      </p:sp>
      <p:sp>
        <p:nvSpPr>
          <p:cNvPr id="5" name="Rectangle 3">
            <a:extLst>
              <a:ext uri="{FF2B5EF4-FFF2-40B4-BE49-F238E27FC236}">
                <a16:creationId xmlns:a16="http://schemas.microsoft.com/office/drawing/2014/main" id="{C0FE7F38-C335-45A5-AC32-AE937DDB257E}"/>
              </a:ext>
            </a:extLst>
          </p:cNvPr>
          <p:cNvSpPr txBox="1">
            <a:spLocks noChangeArrowheads="1"/>
          </p:cNvSpPr>
          <p:nvPr/>
        </p:nvSpPr>
        <p:spPr>
          <a:xfrm>
            <a:off x="626554" y="1217720"/>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zh-CN" altLang="en-US" sz="2000" dirty="0">
                <a:latin typeface="Times New Roman" panose="02020603050405020304" pitchFamily="18" charset="0"/>
                <a:ea typeface="宋体" panose="02010600030101010101" pitchFamily="2" charset="-122"/>
              </a:rPr>
              <a:t>类的指针变量</a:t>
            </a:r>
            <a:endParaRPr lang="zh-CN" altLang="en-US" sz="2000" dirty="0">
              <a:ea typeface="宋体" panose="02010600030101010101" pitchFamily="2" charset="-122"/>
            </a:endParaRPr>
          </a:p>
          <a:p>
            <a:pPr algn="just">
              <a:buFont typeface="Wingdings" panose="05000000000000000000" pitchFamily="2" charset="2"/>
              <a:buNone/>
            </a:pPr>
            <a:r>
              <a:rPr lang="zh-CN" altLang="en-US" sz="2000" dirty="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类的指针变量是一个用于保存类对象在内存中的存储空间首地址的指针变量，它与普通数据类型的指针变量有相同的性质。</a:t>
            </a:r>
            <a:endParaRPr lang="zh-CN" altLang="en-US" sz="2000" dirty="0">
              <a:ea typeface="宋体" panose="02010600030101010101" pitchFamily="2" charset="-122"/>
            </a:endParaRPr>
          </a:p>
          <a:p>
            <a:pPr algn="just">
              <a:buFont typeface="Wingdings" panose="05000000000000000000" pitchFamily="2" charset="2"/>
              <a:buNone/>
            </a:pPr>
            <a:r>
              <a:rPr lang="zh-CN" altLang="en-US" sz="2000" dirty="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类的指针变量声明的形式如下：</a:t>
            </a:r>
            <a:endParaRPr lang="zh-CN" altLang="en-US" sz="2000" dirty="0">
              <a:ea typeface="宋体" panose="02010600030101010101" pitchFamily="2" charset="-122"/>
            </a:endParaRPr>
          </a:p>
          <a:p>
            <a:pPr algn="just">
              <a:buFont typeface="Wingdings" panose="05000000000000000000" pitchFamily="2" charset="2"/>
              <a:buNone/>
            </a:pPr>
            <a:r>
              <a:rPr lang="zh-CN" altLang="en-US" sz="2000" b="1" dirty="0">
                <a:ea typeface="宋体" panose="02010600030101010101" pitchFamily="2" charset="-122"/>
              </a:rPr>
              <a:t>    &lt;</a:t>
            </a:r>
            <a:r>
              <a:rPr lang="zh-CN" altLang="en-US" sz="2000" b="1" dirty="0">
                <a:latin typeface="Times New Roman" panose="02020603050405020304" pitchFamily="18" charset="0"/>
                <a:ea typeface="宋体" panose="02010600030101010101" pitchFamily="2" charset="-122"/>
              </a:rPr>
              <a:t>类名</a:t>
            </a:r>
            <a:r>
              <a:rPr lang="zh-CN" altLang="en-US" sz="2000" b="1" dirty="0">
                <a:ea typeface="宋体" panose="02010600030101010101" pitchFamily="2" charset="-122"/>
              </a:rPr>
              <a:t>&gt; * &lt;</a:t>
            </a:r>
            <a:r>
              <a:rPr lang="zh-CN" altLang="en-US" sz="2000" b="1" dirty="0">
                <a:latin typeface="Times New Roman" panose="02020603050405020304" pitchFamily="18" charset="0"/>
                <a:ea typeface="宋体" panose="02010600030101010101" pitchFamily="2" charset="-122"/>
              </a:rPr>
              <a:t>指针变量名</a:t>
            </a:r>
            <a:r>
              <a:rPr lang="zh-CN" altLang="en-US" sz="2000" b="1" dirty="0">
                <a:ea typeface="宋体" panose="02010600030101010101" pitchFamily="2" charset="-122"/>
              </a:rPr>
              <a:t>&gt;;</a:t>
            </a:r>
          </a:p>
          <a:p>
            <a:pPr algn="just">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例如声明类</a:t>
            </a:r>
            <a:r>
              <a:rPr lang="en-US" altLang="zh-CN" sz="2000" dirty="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的指针变量为：</a:t>
            </a:r>
            <a:r>
              <a:rPr lang="en-US" altLang="zh-CN" sz="2000" dirty="0">
                <a:ea typeface="宋体" panose="02010600030101010101" pitchFamily="2" charset="-122"/>
              </a:rPr>
              <a:t>A*</a:t>
            </a:r>
            <a:r>
              <a:rPr lang="en-US" altLang="zh-CN" sz="2000" dirty="0" err="1">
                <a:ea typeface="宋体" panose="02010600030101010101" pitchFamily="2" charset="-122"/>
              </a:rPr>
              <a:t>ptr</a:t>
            </a:r>
            <a:r>
              <a:rPr lang="en-US" altLang="zh-CN" sz="2000" dirty="0">
                <a:ea typeface="宋体" panose="02010600030101010101" pitchFamily="2" charset="-122"/>
              </a:rPr>
              <a:t>;</a:t>
            </a:r>
          </a:p>
          <a:p>
            <a:pPr algn="just"/>
            <a:r>
              <a:rPr lang="zh-CN" altLang="en-US" sz="2000" dirty="0">
                <a:latin typeface="Times New Roman" panose="02020603050405020304" pitchFamily="18" charset="0"/>
                <a:ea typeface="宋体" panose="02010600030101010101" pitchFamily="2" charset="-122"/>
              </a:rPr>
              <a:t>对象指针</a:t>
            </a:r>
            <a:endParaRPr lang="zh-CN" altLang="en-US" sz="2000" dirty="0">
              <a:ea typeface="宋体" panose="02010600030101010101" pitchFamily="2" charset="-122"/>
            </a:endParaRPr>
          </a:p>
          <a:p>
            <a:pPr>
              <a:buFont typeface="Wingdings" panose="05000000000000000000" pitchFamily="2" charset="2"/>
              <a:buNone/>
            </a:pPr>
            <a:r>
              <a:rPr lang="zh-CN" altLang="en-US" sz="2000" dirty="0">
                <a:ea typeface="宋体" panose="02010600030101010101" pitchFamily="2" charset="-122"/>
              </a:rPr>
              <a:t>    </a:t>
            </a:r>
            <a:r>
              <a:rPr lang="zh-CN" altLang="en-US" sz="2000" dirty="0">
                <a:latin typeface="宋体" panose="02010600030101010101" pitchFamily="2" charset="-122"/>
                <a:ea typeface="宋体" panose="02010600030101010101" pitchFamily="2" charset="-122"/>
              </a:rPr>
              <a:t>对象</a:t>
            </a:r>
            <a:r>
              <a:rPr lang="zh-CN" altLang="en-US" sz="2000" dirty="0">
                <a:latin typeface="Times New Roman" panose="02020603050405020304" pitchFamily="18" charset="0"/>
                <a:ea typeface="宋体" panose="02010600030101010101" pitchFamily="2" charset="-122"/>
              </a:rPr>
              <a:t>指针</a:t>
            </a:r>
            <a:r>
              <a:rPr lang="zh-CN" altLang="en-US" sz="2000" dirty="0">
                <a:latin typeface="宋体" panose="02010600030101010101" pitchFamily="2" charset="-122"/>
                <a:ea typeface="宋体" panose="02010600030101010101" pitchFamily="2" charset="-122"/>
              </a:rPr>
              <a:t>指的是一个对象在内存中的首地址。取得一个对象在内存中首地址的方法与取得一个变量在内存中首地址的方法一样，都是通过取地址运算符 </a:t>
            </a:r>
            <a:r>
              <a:rPr lang="zh-CN" altLang="en-US" sz="2000" dirty="0">
                <a:ea typeface="宋体" panose="02010600030101010101" pitchFamily="2" charset="-122"/>
              </a:rPr>
              <a:t>&amp;</a:t>
            </a:r>
          </a:p>
          <a:p>
            <a:pPr>
              <a:buFont typeface="Wingdings" panose="05000000000000000000" pitchFamily="2" charset="2"/>
              <a:buNone/>
            </a:pPr>
            <a:r>
              <a:rPr lang="zh-CN" altLang="en-US" sz="2000" dirty="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例如，若有</a:t>
            </a:r>
            <a:r>
              <a:rPr lang="zh-CN" altLang="en-US" sz="2000" dirty="0">
                <a:ea typeface="宋体" panose="02010600030101010101" pitchFamily="2" charset="-122"/>
              </a:rPr>
              <a:t> </a:t>
            </a:r>
            <a:r>
              <a:rPr lang="en-US" altLang="zh-CN" sz="2000" dirty="0">
                <a:ea typeface="宋体" panose="02010600030101010101" pitchFamily="2" charset="-122"/>
              </a:rPr>
              <a:t>A *</a:t>
            </a:r>
            <a:r>
              <a:rPr lang="en-US" altLang="zh-CN" sz="2000" dirty="0" err="1">
                <a:ea typeface="宋体" panose="02010600030101010101" pitchFamily="2" charset="-122"/>
              </a:rPr>
              <a:t>ptr</a:t>
            </a:r>
            <a:r>
              <a:rPr lang="en-US" altLang="zh-CN" sz="2000" dirty="0">
                <a:ea typeface="宋体" panose="02010600030101010101" pitchFamily="2" charset="-122"/>
              </a:rPr>
              <a:t>, ptr1;</a:t>
            </a:r>
            <a:r>
              <a:rPr lang="zh-CN" altLang="en-US" sz="2000" dirty="0">
                <a:latin typeface="Times New Roman" panose="02020603050405020304" pitchFamily="18" charset="0"/>
                <a:ea typeface="宋体" panose="02010600030101010101" pitchFamily="2" charset="-122"/>
              </a:rPr>
              <a:t>则</a:t>
            </a:r>
            <a:r>
              <a:rPr lang="zh-CN" altLang="en-US" sz="2000" dirty="0">
                <a:ea typeface="宋体" panose="02010600030101010101" pitchFamily="2" charset="-122"/>
              </a:rPr>
              <a:t> </a:t>
            </a:r>
            <a:r>
              <a:rPr lang="en-US" altLang="zh-CN" sz="2000" dirty="0" err="1">
                <a:ea typeface="宋体" panose="02010600030101010101" pitchFamily="2" charset="-122"/>
              </a:rPr>
              <a:t>ptr</a:t>
            </a:r>
            <a:r>
              <a:rPr lang="en-US" altLang="zh-CN" sz="2000" dirty="0">
                <a:ea typeface="宋体" panose="02010600030101010101" pitchFamily="2" charset="-122"/>
              </a:rPr>
              <a:t>=&amp;ptr1;</a:t>
            </a:r>
            <a:r>
              <a:rPr lang="zh-CN" altLang="en-US" sz="2000" dirty="0">
                <a:latin typeface="宋体" panose="02010600030101010101" pitchFamily="2" charset="-122"/>
                <a:ea typeface="宋体" panose="02010600030101010101" pitchFamily="2" charset="-122"/>
              </a:rPr>
              <a:t> 取对象</a:t>
            </a:r>
            <a:r>
              <a:rPr lang="en-US" altLang="zh-CN" sz="2000" dirty="0">
                <a:ea typeface="宋体" panose="02010600030101010101" pitchFamily="2" charset="-122"/>
              </a:rPr>
              <a:t>ptr1</a:t>
            </a:r>
            <a:r>
              <a:rPr lang="zh-CN" altLang="en-US" sz="2000" dirty="0">
                <a:latin typeface="宋体" panose="02010600030101010101" pitchFamily="2" charset="-122"/>
                <a:ea typeface="宋体" panose="02010600030101010101" pitchFamily="2" charset="-122"/>
              </a:rPr>
              <a:t>在内存中的首地址并赋给指针变量</a:t>
            </a:r>
            <a:r>
              <a:rPr lang="en-US" altLang="zh-CN" sz="2000" dirty="0" err="1">
                <a:ea typeface="宋体" panose="02010600030101010101" pitchFamily="2" charset="-122"/>
              </a:rPr>
              <a:t>ptr</a:t>
            </a:r>
            <a:endParaRPr lang="zh-CN" altLang="en-US" sz="2000" dirty="0">
              <a:ea typeface="宋体" panose="02010600030101010101" pitchFamily="2" charset="-122"/>
            </a:endParaRPr>
          </a:p>
          <a:p>
            <a:pPr algn="just"/>
            <a:r>
              <a:rPr lang="zh-CN" altLang="en-US" sz="2000" dirty="0">
                <a:latin typeface="Times New Roman" panose="02020603050405020304" pitchFamily="18" charset="0"/>
                <a:ea typeface="宋体" panose="02010600030101010101" pitchFamily="2" charset="-122"/>
              </a:rPr>
              <a:t>使用对象指针引用对象成员</a:t>
            </a:r>
            <a:endParaRPr lang="zh-CN" altLang="en-US" sz="2000" dirty="0">
              <a:ea typeface="宋体" panose="02010600030101010101" pitchFamily="2" charset="-122"/>
            </a:endParaRPr>
          </a:p>
          <a:p>
            <a:pPr>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	此时，首先要定义对象指针，再把它指向一个已创建的对象或对象数组，然后引用该对象的成员或数组元素。用对象的指针引用对象成员或数组元素使用操作符</a:t>
            </a:r>
            <a:r>
              <a:rPr lang="zh-CN" altLang="en-US"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，而不是</a:t>
            </a:r>
            <a:r>
              <a:rPr lang="zh-CN" altLang="en-US"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 </a:t>
            </a:r>
          </a:p>
        </p:txBody>
      </p:sp>
    </p:spTree>
    <p:extLst>
      <p:ext uri="{BB962C8B-B14F-4D97-AF65-F5344CB8AC3E}">
        <p14:creationId xmlns:p14="http://schemas.microsoft.com/office/powerpoint/2010/main" val="4153907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46</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439575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指向对象本身的指针</a:t>
            </a:r>
            <a:r>
              <a:rPr lang="en-US" altLang="zh-CN" sz="2800" dirty="0">
                <a:solidFill>
                  <a:srgbClr val="CC3300"/>
                </a:solidFill>
                <a:latin typeface="Times New Roman" panose="02020603050405020304" pitchFamily="18" charset="0"/>
                <a:cs typeface="Times New Roman" panose="02020603050405020304" pitchFamily="18" charset="0"/>
              </a:rPr>
              <a:t>this</a:t>
            </a:r>
            <a:endParaRPr lang="zh-CN" altLang="en-US" sz="2800" dirty="0">
              <a:solidFill>
                <a:srgbClr val="CC3300"/>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A027F761-7CC1-496A-9CEE-1E1825FE90C4}"/>
              </a:ext>
            </a:extLst>
          </p:cNvPr>
          <p:cNvSpPr txBox="1">
            <a:spLocks noChangeArrowheads="1"/>
          </p:cNvSpPr>
          <p:nvPr/>
        </p:nvSpPr>
        <p:spPr>
          <a:xfrm>
            <a:off x="946150" y="1066800"/>
            <a:ext cx="7772400" cy="5141913"/>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zh-CN" altLang="en-US" sz="2400" dirty="0">
                <a:latin typeface="Times New Roman" panose="02020603050405020304" pitchFamily="18" charset="0"/>
                <a:ea typeface="宋体" panose="02010600030101010101" pitchFamily="2" charset="-122"/>
              </a:rPr>
              <a:t>指针</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是系统</a:t>
            </a:r>
            <a:r>
              <a:rPr lang="zh-CN" altLang="en-US" sz="2400" dirty="0">
                <a:solidFill>
                  <a:schemeClr val="hlink"/>
                </a:solidFill>
                <a:latin typeface="Times New Roman" panose="02020603050405020304" pitchFamily="18" charset="0"/>
                <a:ea typeface="宋体" panose="02010600030101010101" pitchFamily="2" charset="-122"/>
              </a:rPr>
              <a:t>自动生成</a:t>
            </a:r>
            <a:r>
              <a:rPr lang="zh-CN" altLang="en-US" sz="2400" dirty="0">
                <a:latin typeface="Times New Roman" panose="02020603050405020304" pitchFamily="18" charset="0"/>
                <a:ea typeface="宋体" panose="02010600030101010101" pitchFamily="2" charset="-122"/>
              </a:rPr>
              <a:t>的、</a:t>
            </a:r>
            <a:r>
              <a:rPr lang="zh-CN" altLang="en-US" sz="2400" dirty="0">
                <a:solidFill>
                  <a:schemeClr val="hlink"/>
                </a:solidFill>
                <a:latin typeface="Times New Roman" panose="02020603050405020304" pitchFamily="18" charset="0"/>
                <a:ea typeface="宋体" panose="02010600030101010101" pitchFamily="2" charset="-122"/>
              </a:rPr>
              <a:t>隐含</a:t>
            </a:r>
            <a:r>
              <a:rPr lang="zh-CN" altLang="en-US" sz="2400" dirty="0">
                <a:latin typeface="Times New Roman" panose="02020603050405020304" pitchFamily="18" charset="0"/>
                <a:ea typeface="宋体" panose="02010600030101010101" pitchFamily="2" charset="-122"/>
              </a:rPr>
              <a:t>于每个对象中的指针。当一个对象生成以后，系统就为这个对象定义了一个</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指针，它指向这个对象的地址。也就是说，每一个成员函数都有一个</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指针，当对象调用成员函数时，该成员函数的</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指针便指向这个对象。这样，当不同的对象调用同一个成员函数时，编译器将根据该成员函数的</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指针指向的对象确定引用哪个对象的成员函数。因此，成员函数访问数据成员的实际形式为：</a:t>
            </a:r>
          </a:p>
          <a:p>
            <a:pPr algn="just">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this-&gt;</a:t>
            </a:r>
            <a:r>
              <a:rPr lang="zh-CN" altLang="en-US" sz="2400" b="1" dirty="0">
                <a:latin typeface="Times New Roman" panose="02020603050405020304" pitchFamily="18" charset="0"/>
                <a:ea typeface="宋体" panose="02010600030101010101" pitchFamily="2" charset="-122"/>
              </a:rPr>
              <a:t>成员变量</a:t>
            </a:r>
          </a:p>
          <a:p>
            <a:pPr>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this</a:t>
            </a:r>
            <a:r>
              <a:rPr lang="zh-CN" altLang="en-US" sz="2400" dirty="0">
                <a:latin typeface="Times New Roman" panose="02020603050405020304" pitchFamily="18" charset="0"/>
                <a:ea typeface="宋体" panose="02010600030101010101" pitchFamily="2" charset="-122"/>
              </a:rPr>
              <a:t>指针主要用在当成员函数中需要把对象本身作为参数传递给另一个函数的时候。 </a:t>
            </a:r>
          </a:p>
          <a:p>
            <a:pPr>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en-US" altLang="zh-CN" sz="2400" dirty="0">
                <a:solidFill>
                  <a:schemeClr val="hlink"/>
                </a:solidFill>
                <a:latin typeface="Times New Roman" panose="02020603050405020304" pitchFamily="18" charset="0"/>
                <a:ea typeface="宋体" panose="02010600030101010101" pitchFamily="2" charset="-122"/>
              </a:rPr>
              <a:t>this</a:t>
            </a:r>
            <a:r>
              <a:rPr lang="zh-CN" altLang="en-US" sz="2400" dirty="0">
                <a:solidFill>
                  <a:schemeClr val="hlink"/>
                </a:solidFill>
                <a:latin typeface="Times New Roman" panose="02020603050405020304" pitchFamily="18" charset="0"/>
                <a:ea typeface="宋体" panose="02010600030101010101" pitchFamily="2" charset="-122"/>
              </a:rPr>
              <a:t>指针只能在类的成员函数中使用</a:t>
            </a:r>
            <a:r>
              <a:rPr lang="zh-CN" altLang="en-US" sz="2400" dirty="0">
                <a:latin typeface="Times New Roman" panose="02020603050405020304" pitchFamily="18" charset="0"/>
                <a:ea typeface="宋体" panose="02010600030101010101" pitchFamily="2" charset="-122"/>
              </a:rPr>
              <a:t>，它指向该成员函数被调用的对象 </a:t>
            </a:r>
          </a:p>
        </p:txBody>
      </p:sp>
    </p:spTree>
    <p:extLst>
      <p:ext uri="{BB962C8B-B14F-4D97-AF65-F5344CB8AC3E}">
        <p14:creationId xmlns:p14="http://schemas.microsoft.com/office/powerpoint/2010/main" val="2449026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pPr>
              <a:spcBef>
                <a:spcPct val="20000"/>
              </a:spcBef>
              <a:buClr>
                <a:schemeClr val="hlink"/>
              </a:buClr>
              <a:buSzPct val="70000"/>
              <a:buFont typeface="Wingdings" panose="05000000000000000000" pitchFamily="2" charset="2"/>
              <a:buChar char="v"/>
            </a:pPr>
            <a:r>
              <a:rPr lang="zh-CN" altLang="en-US" sz="2400" dirty="0">
                <a:solidFill>
                  <a:srgbClr val="CC3300"/>
                </a:solidFill>
                <a:latin typeface="Times New Roman" panose="02020603050405020304" pitchFamily="18" charset="0"/>
                <a:cs typeface="Times New Roman" panose="02020603050405020304" pitchFamily="18" charset="0"/>
              </a:rPr>
              <a:t>课堂任务</a:t>
            </a:r>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47</a:t>
            </a:fld>
            <a:endParaRPr lang="zh-CN" altLang="en-US"/>
          </a:p>
        </p:txBody>
      </p:sp>
      <p:sp>
        <p:nvSpPr>
          <p:cNvPr id="3" name="文本框 2">
            <a:extLst>
              <a:ext uri="{FF2B5EF4-FFF2-40B4-BE49-F238E27FC236}">
                <a16:creationId xmlns:a16="http://schemas.microsoft.com/office/drawing/2014/main" id="{467D99B5-C454-449D-B64E-CD234BFB88F4}"/>
              </a:ext>
            </a:extLst>
          </p:cNvPr>
          <p:cNvSpPr txBox="1"/>
          <p:nvPr/>
        </p:nvSpPr>
        <p:spPr>
          <a:xfrm>
            <a:off x="1251751" y="2849732"/>
            <a:ext cx="6471822" cy="1077218"/>
          </a:xfrm>
          <a:prstGeom prst="rect">
            <a:avLst/>
          </a:prstGeom>
          <a:noFill/>
        </p:spPr>
        <p:txBody>
          <a:bodyPr wrap="square" rtlCol="0">
            <a:spAutoFit/>
          </a:bodyPr>
          <a:lstStyle/>
          <a:p>
            <a:r>
              <a:rPr lang="zh-CN" altLang="en-US" sz="3200" dirty="0">
                <a:solidFill>
                  <a:srgbClr val="26A9E0"/>
                </a:solidFill>
                <a:latin typeface="宋体" panose="02010600030101010101" pitchFamily="2" charset="-122"/>
                <a:ea typeface="黑体" panose="02010609060101010101" pitchFamily="49" charset="-122"/>
              </a:rPr>
              <a:t>构造两个类分别记录坐标点和计算三角形面积</a:t>
            </a:r>
          </a:p>
        </p:txBody>
      </p:sp>
    </p:spTree>
    <p:extLst>
      <p:ext uri="{BB962C8B-B14F-4D97-AF65-F5344CB8AC3E}">
        <p14:creationId xmlns:p14="http://schemas.microsoft.com/office/powerpoint/2010/main" val="362275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5</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87798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面向对象的基本概念</a:t>
            </a:r>
          </a:p>
        </p:txBody>
      </p:sp>
      <p:sp>
        <p:nvSpPr>
          <p:cNvPr id="5" name="Rectangle 3">
            <a:extLst>
              <a:ext uri="{FF2B5EF4-FFF2-40B4-BE49-F238E27FC236}">
                <a16:creationId xmlns:a16="http://schemas.microsoft.com/office/drawing/2014/main" id="{49B491E4-C0AF-4668-A28C-F4F757A2FC0C}"/>
              </a:ext>
            </a:extLst>
          </p:cNvPr>
          <p:cNvSpPr txBox="1">
            <a:spLocks noChangeArrowheads="1"/>
          </p:cNvSpPr>
          <p:nvPr/>
        </p:nvSpPr>
        <p:spPr bwMode="auto">
          <a:xfrm>
            <a:off x="1047750" y="1773238"/>
            <a:ext cx="75565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rgbClr val="99FFCC"/>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dirty="0">
                <a:solidFill>
                  <a:srgbClr val="26A9E0"/>
                </a:solidFill>
                <a:latin typeface="Times New Roman" panose="02020603050405020304" pitchFamily="18" charset="0"/>
              </a:rPr>
              <a:t>人类的定义：</a:t>
            </a:r>
          </a:p>
          <a:p>
            <a:pPr>
              <a:lnSpc>
                <a:spcPct val="90000"/>
              </a:lnSpc>
              <a:buFont typeface="Wingdings" panose="05000000000000000000" pitchFamily="2" charset="2"/>
              <a:buNone/>
            </a:pPr>
            <a:r>
              <a:rPr lang="en-US" altLang="zh-CN" sz="2000" dirty="0">
                <a:latin typeface="Times New Roman" panose="02020603050405020304" pitchFamily="18" charset="0"/>
              </a:rPr>
              <a:t>	struct  HUMANKIND{</a:t>
            </a:r>
          </a:p>
          <a:p>
            <a:pPr>
              <a:lnSpc>
                <a:spcPct val="90000"/>
              </a:lnSpc>
              <a:buFont typeface="Wingdings" panose="05000000000000000000" pitchFamily="2" charset="2"/>
              <a:buNone/>
            </a:pPr>
            <a:r>
              <a:rPr lang="en-US" altLang="zh-CN" sz="2000" dirty="0">
                <a:latin typeface="Times New Roman" panose="02020603050405020304" pitchFamily="18" charset="0"/>
              </a:rPr>
              <a:t>		char   	 *name;</a:t>
            </a:r>
          </a:p>
          <a:p>
            <a:pPr>
              <a:lnSpc>
                <a:spcPct val="90000"/>
              </a:lnSpc>
              <a:buFont typeface="Wingdings" panose="05000000000000000000" pitchFamily="2" charset="2"/>
              <a:buNone/>
            </a:pPr>
            <a:r>
              <a:rPr lang="en-US" altLang="zh-CN" sz="2000" dirty="0">
                <a:latin typeface="Times New Roman" panose="02020603050405020304" pitchFamily="18" charset="0"/>
              </a:rPr>
              <a:t>		double 	 weight;</a:t>
            </a:r>
          </a:p>
          <a:p>
            <a:pPr>
              <a:lnSpc>
                <a:spcPct val="90000"/>
              </a:lnSpc>
              <a:buFont typeface="Wingdings" panose="05000000000000000000" pitchFamily="2" charset="2"/>
              <a:buNone/>
            </a:pPr>
            <a:r>
              <a:rPr lang="en-US" altLang="zh-CN" sz="2000" dirty="0">
                <a:latin typeface="Times New Roman" panose="02020603050405020304" pitchFamily="18" charset="0"/>
              </a:rPr>
              <a:t>	public:</a:t>
            </a:r>
          </a:p>
          <a:p>
            <a:pPr>
              <a:lnSpc>
                <a:spcPct val="90000"/>
              </a:lnSpc>
              <a:buFont typeface="Wingdings" panose="05000000000000000000" pitchFamily="2" charset="2"/>
              <a:buNone/>
            </a:pPr>
            <a:r>
              <a:rPr lang="en-US" altLang="zh-CN" sz="2000" dirty="0">
                <a:latin typeface="Times New Roman" panose="02020603050405020304" pitchFamily="18" charset="0"/>
              </a:rPr>
              <a:t>		void   	 eat( );</a:t>
            </a:r>
          </a:p>
          <a:p>
            <a:pPr>
              <a:lnSpc>
                <a:spcPct val="90000"/>
              </a:lnSpc>
              <a:buFont typeface="Wingdings" panose="05000000000000000000" pitchFamily="2" charset="2"/>
              <a:buNone/>
            </a:pPr>
            <a:r>
              <a:rPr lang="en-US" altLang="zh-CN" sz="2000" dirty="0">
                <a:latin typeface="Times New Roman" panose="02020603050405020304" pitchFamily="18" charset="0"/>
              </a:rPr>
              <a:t>		void  	 wear( );</a:t>
            </a:r>
          </a:p>
          <a:p>
            <a:pPr>
              <a:lnSpc>
                <a:spcPct val="90000"/>
              </a:lnSpc>
              <a:buFont typeface="Wingdings" panose="05000000000000000000" pitchFamily="2" charset="2"/>
              <a:buNone/>
            </a:pPr>
            <a:r>
              <a:rPr lang="en-US" altLang="zh-CN" sz="2000" dirty="0">
                <a:latin typeface="Times New Roman" panose="02020603050405020304" pitchFamily="18" charset="0"/>
              </a:rPr>
              <a:t>		void  	 reside( );</a:t>
            </a:r>
          </a:p>
          <a:p>
            <a:pPr>
              <a:lnSpc>
                <a:spcPct val="90000"/>
              </a:lnSpc>
              <a:buFont typeface="Wingdings" panose="05000000000000000000" pitchFamily="2" charset="2"/>
              <a:buNone/>
            </a:pPr>
            <a:r>
              <a:rPr lang="en-US" altLang="zh-CN" sz="2000" dirty="0">
                <a:latin typeface="Times New Roman" panose="02020603050405020304" pitchFamily="18" charset="0"/>
              </a:rPr>
              <a:t>		void  	 travel( );</a:t>
            </a:r>
          </a:p>
          <a:p>
            <a:pPr>
              <a:lnSpc>
                <a:spcPct val="90000"/>
              </a:lnSpc>
              <a:buFont typeface="Wingdings" panose="05000000000000000000" pitchFamily="2" charset="2"/>
              <a:buNone/>
            </a:pP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a:p>
            <a:pPr>
              <a:lnSpc>
                <a:spcPct val="90000"/>
              </a:lnSpc>
              <a:buClr>
                <a:schemeClr val="hlink"/>
              </a:buClr>
              <a:buFont typeface="Wingdings" panose="05000000000000000000" pitchFamily="2" charset="2"/>
              <a:buChar char="ü"/>
            </a:pPr>
            <a:r>
              <a:rPr lang="zh-CN" altLang="en-US" sz="2800" dirty="0">
                <a:solidFill>
                  <a:srgbClr val="26A9E0"/>
                </a:solidFill>
                <a:latin typeface="Times New Roman" panose="02020603050405020304" pitchFamily="18" charset="0"/>
              </a:rPr>
              <a:t>人类的实例：</a:t>
            </a:r>
            <a:r>
              <a:rPr lang="en-US" altLang="zh-CN" sz="2000" dirty="0">
                <a:latin typeface="Times New Roman" panose="02020603050405020304" pitchFamily="18" charset="0"/>
              </a:rPr>
              <a:t>HUMANKIND   people;</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344839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6</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364476"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抽象</a:t>
            </a:r>
          </a:p>
        </p:txBody>
      </p:sp>
      <p:sp>
        <p:nvSpPr>
          <p:cNvPr id="5" name="Rectangle 3">
            <a:extLst>
              <a:ext uri="{FF2B5EF4-FFF2-40B4-BE49-F238E27FC236}">
                <a16:creationId xmlns:a16="http://schemas.microsoft.com/office/drawing/2014/main" id="{44945651-737C-4968-ADF9-5680D901538E}"/>
              </a:ext>
            </a:extLst>
          </p:cNvPr>
          <p:cNvSpPr txBox="1">
            <a:spLocks noChangeArrowheads="1"/>
          </p:cNvSpPr>
          <p:nvPr/>
        </p:nvSpPr>
        <p:spPr>
          <a:xfrm>
            <a:off x="761261" y="1422647"/>
            <a:ext cx="7467600" cy="48006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452438">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抽象是对具体对象（问题）进行概括，抽出这一类对象的公共性质并加以描述的过程。</a:t>
            </a:r>
          </a:p>
          <a:p>
            <a:pPr marL="852488" lvl="1"/>
            <a:r>
              <a:rPr lang="zh-CN" altLang="en-US" sz="2800" dirty="0">
                <a:latin typeface="Times New Roman" panose="02020603050405020304" pitchFamily="18" charset="0"/>
                <a:ea typeface="宋体" panose="02010600030101010101" pitchFamily="2" charset="-122"/>
              </a:rPr>
              <a:t>先注意问题的本质及描述，其次是实现过程或细节。</a:t>
            </a:r>
          </a:p>
          <a:p>
            <a:pPr marL="852488" lvl="1"/>
            <a:r>
              <a:rPr lang="zh-CN" altLang="en-US" sz="2800" dirty="0">
                <a:latin typeface="Times New Roman" panose="02020603050405020304" pitchFamily="18" charset="0"/>
                <a:ea typeface="宋体" panose="02010600030101010101" pitchFamily="2" charset="-122"/>
              </a:rPr>
              <a:t>属性抽象：描述某类对象的属性或状态（对象相互区别的物理量）。</a:t>
            </a:r>
          </a:p>
          <a:p>
            <a:pPr marL="852488" lvl="1"/>
            <a:r>
              <a:rPr lang="zh-CN" altLang="en-US" sz="2800" dirty="0">
                <a:latin typeface="Times New Roman" panose="02020603050405020304" pitchFamily="18" charset="0"/>
                <a:ea typeface="宋体" panose="02010600030101010101" pitchFamily="2" charset="-122"/>
              </a:rPr>
              <a:t>行为抽象：描述某类对象的共有的行为特征或具有的功能。</a:t>
            </a:r>
          </a:p>
          <a:p>
            <a:pPr marL="852488" lvl="1"/>
            <a:r>
              <a:rPr lang="zh-CN" altLang="en-US" sz="2800" dirty="0">
                <a:latin typeface="Times New Roman" panose="02020603050405020304" pitchFamily="18" charset="0"/>
                <a:ea typeface="宋体" panose="02010600030101010101" pitchFamily="2" charset="-122"/>
              </a:rPr>
              <a:t>抽象的实现：通过类的声明。</a:t>
            </a:r>
          </a:p>
        </p:txBody>
      </p:sp>
    </p:spTree>
    <p:extLst>
      <p:ext uri="{BB962C8B-B14F-4D97-AF65-F5344CB8AC3E}">
        <p14:creationId xmlns:p14="http://schemas.microsoft.com/office/powerpoint/2010/main" val="37395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7</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999813"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抽象的实例</a:t>
            </a:r>
            <a:r>
              <a:rPr lang="en-US" altLang="zh-CN" sz="2800" dirty="0">
                <a:solidFill>
                  <a:srgbClr val="CC3300"/>
                </a:solidFill>
                <a:latin typeface="Times New Roman" panose="02020603050405020304" pitchFamily="18" charset="0"/>
                <a:cs typeface="Times New Roman" panose="02020603050405020304" pitchFamily="18" charset="0"/>
              </a:rPr>
              <a:t>----</a:t>
            </a:r>
            <a:r>
              <a:rPr lang="zh-CN" altLang="en-US" sz="2800" dirty="0">
                <a:solidFill>
                  <a:srgbClr val="CC3300"/>
                </a:solidFill>
                <a:latin typeface="Times New Roman" panose="02020603050405020304" pitchFamily="18" charset="0"/>
                <a:cs typeface="Times New Roman" panose="02020603050405020304" pitchFamily="18" charset="0"/>
              </a:rPr>
              <a:t>钟表类</a:t>
            </a:r>
          </a:p>
        </p:txBody>
      </p:sp>
      <p:sp>
        <p:nvSpPr>
          <p:cNvPr id="7" name="Rectangle 3">
            <a:extLst>
              <a:ext uri="{FF2B5EF4-FFF2-40B4-BE49-F238E27FC236}">
                <a16:creationId xmlns:a16="http://schemas.microsoft.com/office/drawing/2014/main" id="{F9E80621-C613-49C1-8D25-80243ED1CF2F}"/>
              </a:ext>
            </a:extLst>
          </p:cNvPr>
          <p:cNvSpPr txBox="1">
            <a:spLocks noChangeArrowheads="1"/>
          </p:cNvSpPr>
          <p:nvPr/>
        </p:nvSpPr>
        <p:spPr>
          <a:xfrm>
            <a:off x="810827" y="1599460"/>
            <a:ext cx="7239000" cy="4114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800" dirty="0"/>
              <a:t>属性抽象：</a:t>
            </a:r>
          </a:p>
          <a:p>
            <a:pPr lvl="1">
              <a:buFontTx/>
              <a:buNone/>
            </a:pPr>
            <a:r>
              <a:rPr lang="en-US" altLang="zh-CN" sz="2800" dirty="0"/>
              <a:t>int </a:t>
            </a:r>
            <a:r>
              <a:rPr lang="en-US" altLang="zh-CN" sz="2800" dirty="0">
                <a:solidFill>
                  <a:srgbClr val="26A9E0"/>
                </a:solidFill>
              </a:rPr>
              <a:t>Hour</a:t>
            </a:r>
            <a:r>
              <a:rPr lang="en-US" altLang="zh-CN" sz="2800" dirty="0"/>
              <a:t>,  int </a:t>
            </a:r>
            <a:r>
              <a:rPr lang="en-US" altLang="zh-CN" sz="2800" dirty="0">
                <a:solidFill>
                  <a:srgbClr val="26A9E0"/>
                </a:solidFill>
              </a:rPr>
              <a:t>Minute</a:t>
            </a:r>
            <a:r>
              <a:rPr lang="en-US" altLang="zh-CN" sz="2800" dirty="0"/>
              <a:t>,  int </a:t>
            </a:r>
            <a:r>
              <a:rPr lang="en-US" altLang="zh-CN" sz="2800" dirty="0">
                <a:solidFill>
                  <a:srgbClr val="26A9E0"/>
                </a:solidFill>
              </a:rPr>
              <a:t>Second</a:t>
            </a:r>
          </a:p>
          <a:p>
            <a:r>
              <a:rPr lang="zh-CN" altLang="en-US" sz="2800" dirty="0"/>
              <a:t>行为抽象：</a:t>
            </a:r>
          </a:p>
          <a:p>
            <a:pPr lvl="1">
              <a:buFontTx/>
              <a:buNone/>
            </a:pPr>
            <a:r>
              <a:rPr lang="en-US" altLang="zh-CN" sz="2800" dirty="0" err="1">
                <a:solidFill>
                  <a:srgbClr val="26A9E0"/>
                </a:solidFill>
              </a:rPr>
              <a:t>setTime</a:t>
            </a:r>
            <a:r>
              <a:rPr lang="zh-CN" altLang="en-US" sz="2800" dirty="0">
                <a:solidFill>
                  <a:srgbClr val="26A9E0"/>
                </a:solidFill>
              </a:rPr>
              <a:t>（ ）</a:t>
            </a:r>
            <a:r>
              <a:rPr lang="en-US" altLang="zh-CN" sz="2800" dirty="0"/>
              <a:t>,  </a:t>
            </a:r>
            <a:r>
              <a:rPr lang="en-US" altLang="zh-CN" sz="2800" dirty="0" err="1">
                <a:solidFill>
                  <a:srgbClr val="26A9E0"/>
                </a:solidFill>
              </a:rPr>
              <a:t>showTime</a:t>
            </a:r>
            <a:r>
              <a:rPr lang="zh-CN" altLang="en-US" sz="2800" dirty="0">
                <a:solidFill>
                  <a:srgbClr val="26A9E0"/>
                </a:solidFill>
              </a:rPr>
              <a:t>（ ）</a:t>
            </a:r>
          </a:p>
          <a:p>
            <a:pPr lvl="1">
              <a:buFontTx/>
              <a:buNone/>
            </a:pPr>
            <a:endParaRPr lang="en-US" altLang="zh-CN" dirty="0"/>
          </a:p>
        </p:txBody>
      </p:sp>
    </p:spTree>
    <p:extLst>
      <p:ext uri="{BB962C8B-B14F-4D97-AF65-F5344CB8AC3E}">
        <p14:creationId xmlns:p14="http://schemas.microsoft.com/office/powerpoint/2010/main" val="37967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8</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3999813"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抽象的实例</a:t>
            </a:r>
            <a:r>
              <a:rPr lang="en-US" altLang="zh-CN" sz="2800" dirty="0">
                <a:solidFill>
                  <a:srgbClr val="CC3300"/>
                </a:solidFill>
                <a:latin typeface="Times New Roman" panose="02020603050405020304" pitchFamily="18" charset="0"/>
                <a:cs typeface="Times New Roman" panose="02020603050405020304" pitchFamily="18" charset="0"/>
              </a:rPr>
              <a:t>----</a:t>
            </a:r>
            <a:r>
              <a:rPr lang="zh-CN" altLang="en-US" sz="2800" dirty="0">
                <a:solidFill>
                  <a:srgbClr val="CC3300"/>
                </a:solidFill>
                <a:latin typeface="Times New Roman" panose="02020603050405020304" pitchFamily="18" charset="0"/>
                <a:cs typeface="Times New Roman" panose="02020603050405020304" pitchFamily="18" charset="0"/>
              </a:rPr>
              <a:t>钟表类</a:t>
            </a:r>
          </a:p>
        </p:txBody>
      </p:sp>
      <p:sp>
        <p:nvSpPr>
          <p:cNvPr id="8" name="Rectangle 3">
            <a:extLst>
              <a:ext uri="{FF2B5EF4-FFF2-40B4-BE49-F238E27FC236}">
                <a16:creationId xmlns:a16="http://schemas.microsoft.com/office/drawing/2014/main" id="{E6ED0CFB-D706-4DC3-8FC6-751139529E7E}"/>
              </a:ext>
            </a:extLst>
          </p:cNvPr>
          <p:cNvSpPr txBox="1">
            <a:spLocks noChangeArrowheads="1"/>
          </p:cNvSpPr>
          <p:nvPr/>
        </p:nvSpPr>
        <p:spPr>
          <a:xfrm>
            <a:off x="913661" y="1505505"/>
            <a:ext cx="8106052" cy="41148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300" lvl="1" indent="0">
              <a:buFontTx/>
              <a:buNone/>
            </a:pPr>
            <a:r>
              <a:rPr lang="en-US" altLang="zh-CN" sz="2400" dirty="0"/>
              <a:t>class  </a:t>
            </a:r>
            <a:r>
              <a:rPr lang="en-US" altLang="zh-CN" sz="2400" dirty="0">
                <a:solidFill>
                  <a:srgbClr val="26A9E0"/>
                </a:solidFill>
              </a:rPr>
              <a:t>Clock</a:t>
            </a:r>
          </a:p>
          <a:p>
            <a:pPr marL="114300" lvl="1" indent="0">
              <a:buFontTx/>
              <a:buNone/>
            </a:pPr>
            <a:r>
              <a:rPr lang="en-US" altLang="zh-CN" sz="2400" dirty="0"/>
              <a:t>{</a:t>
            </a:r>
          </a:p>
          <a:p>
            <a:pPr marL="114300" lvl="1" indent="0">
              <a:buFontTx/>
              <a:buNone/>
            </a:pPr>
            <a:r>
              <a:rPr lang="en-US" altLang="zh-CN" sz="2400" dirty="0"/>
              <a:t>        </a:t>
            </a:r>
            <a:r>
              <a:rPr lang="en-US" altLang="zh-CN" sz="2400" dirty="0">
                <a:solidFill>
                  <a:srgbClr val="26A9E0"/>
                </a:solidFill>
              </a:rPr>
              <a:t>public:</a:t>
            </a:r>
            <a:r>
              <a:rPr lang="en-US" altLang="zh-CN" sz="2400" dirty="0"/>
              <a:t> </a:t>
            </a:r>
          </a:p>
          <a:p>
            <a:pPr marL="114300" lvl="1" indent="0">
              <a:buFontTx/>
              <a:buNone/>
            </a:pPr>
            <a:r>
              <a:rPr lang="en-US" altLang="zh-CN" sz="2400" dirty="0"/>
              <a:t>             void </a:t>
            </a:r>
            <a:r>
              <a:rPr lang="zh-CN" altLang="en-US" sz="2400" dirty="0"/>
              <a:t>s</a:t>
            </a:r>
            <a:r>
              <a:rPr lang="en-US" altLang="zh-CN" sz="2400" dirty="0" err="1"/>
              <a:t>etTime</a:t>
            </a:r>
            <a:r>
              <a:rPr lang="en-US" altLang="zh-CN" sz="2400" dirty="0"/>
              <a:t>(int </a:t>
            </a:r>
            <a:r>
              <a:rPr lang="en-US" altLang="zh-CN" sz="2400" dirty="0" err="1"/>
              <a:t>NewH</a:t>
            </a:r>
            <a:r>
              <a:rPr lang="en-US" altLang="zh-CN" sz="2400" dirty="0"/>
              <a:t>,  int </a:t>
            </a:r>
            <a:r>
              <a:rPr lang="en-US" altLang="zh-CN" sz="2400" dirty="0" err="1"/>
              <a:t>NewM</a:t>
            </a:r>
            <a:r>
              <a:rPr lang="en-US" altLang="zh-CN" sz="2400" dirty="0"/>
              <a:t>, int </a:t>
            </a:r>
            <a:r>
              <a:rPr lang="en-US" altLang="zh-CN" sz="2400" dirty="0" err="1"/>
              <a:t>NewS</a:t>
            </a:r>
            <a:r>
              <a:rPr lang="en-US" altLang="zh-CN" sz="2400" dirty="0"/>
              <a:t>);</a:t>
            </a:r>
            <a:br>
              <a:rPr lang="en-US" altLang="zh-CN" sz="2400" dirty="0"/>
            </a:br>
            <a:r>
              <a:rPr lang="en-US" altLang="zh-CN" sz="2400" dirty="0"/>
              <a:t>             void </a:t>
            </a:r>
            <a:r>
              <a:rPr lang="zh-CN" altLang="en-US" sz="2400" dirty="0"/>
              <a:t>s</a:t>
            </a:r>
            <a:r>
              <a:rPr lang="en-US" altLang="zh-CN" sz="2400" dirty="0" err="1"/>
              <a:t>howTime</a:t>
            </a:r>
            <a:r>
              <a:rPr lang="zh-CN" altLang="en-US" sz="2400" dirty="0"/>
              <a:t>（ ）</a:t>
            </a:r>
            <a:r>
              <a:rPr lang="en-US" altLang="zh-CN" sz="2400" dirty="0"/>
              <a:t>;</a:t>
            </a:r>
          </a:p>
          <a:p>
            <a:pPr marL="114300" lvl="1" indent="0">
              <a:buFontTx/>
              <a:buNone/>
            </a:pPr>
            <a:r>
              <a:rPr lang="en-US" altLang="zh-CN" sz="2400" dirty="0"/>
              <a:t>        </a:t>
            </a:r>
            <a:r>
              <a:rPr lang="en-US" altLang="zh-CN" sz="2400" dirty="0">
                <a:solidFill>
                  <a:srgbClr val="26A9E0"/>
                </a:solidFill>
              </a:rPr>
              <a:t>private:</a:t>
            </a:r>
            <a:r>
              <a:rPr lang="en-US" altLang="zh-CN" sz="2400" dirty="0"/>
              <a:t> </a:t>
            </a:r>
          </a:p>
          <a:p>
            <a:pPr marL="114300" lvl="1" indent="0">
              <a:buFontTx/>
              <a:buNone/>
            </a:pPr>
            <a:r>
              <a:rPr lang="en-US" altLang="zh-CN" sz="2400" dirty="0"/>
              <a:t>              int </a:t>
            </a:r>
            <a:r>
              <a:rPr lang="en-US" altLang="zh-CN" sz="2400" dirty="0" err="1"/>
              <a:t>Hour,Minute,Second</a:t>
            </a:r>
            <a:r>
              <a:rPr lang="en-US" altLang="zh-CN" sz="2400" dirty="0"/>
              <a:t>;</a:t>
            </a:r>
          </a:p>
          <a:p>
            <a:pPr marL="114300" lvl="1" indent="0">
              <a:buFontTx/>
              <a:buNone/>
            </a:pPr>
            <a:r>
              <a:rPr lang="en-US" altLang="zh-CN" sz="2400" dirty="0"/>
              <a:t>};</a:t>
            </a:r>
          </a:p>
        </p:txBody>
      </p:sp>
    </p:spTree>
    <p:extLst>
      <p:ext uri="{BB962C8B-B14F-4D97-AF65-F5344CB8AC3E}">
        <p14:creationId xmlns:p14="http://schemas.microsoft.com/office/powerpoint/2010/main" val="235845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a:xfrm>
            <a:off x="6457949" y="5537598"/>
            <a:ext cx="2182416" cy="154786"/>
          </a:xfrm>
        </p:spPr>
        <p:txBody>
          <a:bodyPr/>
          <a:lstStyle/>
          <a:p>
            <a:fld id="{5DD3DB80-B894-403A-B48E-6FDC1A72010E}" type="slidenum">
              <a:rPr lang="zh-CN" altLang="en-US" smtClean="0"/>
              <a:pPr/>
              <a:t>9</a:t>
            </a:fld>
            <a:endParaRPr lang="zh-CN" altLang="en-US"/>
          </a:p>
        </p:txBody>
      </p:sp>
      <p:sp>
        <p:nvSpPr>
          <p:cNvPr id="18" name="Rectangle 3">
            <a:extLst>
              <a:ext uri="{FF2B5EF4-FFF2-40B4-BE49-F238E27FC236}">
                <a16:creationId xmlns:a16="http://schemas.microsoft.com/office/drawing/2014/main" id="{457708F6-6D70-45C4-81A4-FC6E273D13DD}"/>
              </a:ext>
            </a:extLst>
          </p:cNvPr>
          <p:cNvSpPr txBox="1">
            <a:spLocks noRot="1" noChangeArrowheads="1"/>
          </p:cNvSpPr>
          <p:nvPr/>
        </p:nvSpPr>
        <p:spPr>
          <a:xfrm>
            <a:off x="304800" y="1341438"/>
            <a:ext cx="8540750" cy="4525962"/>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zh-CN" altLang="en-US" dirty="0"/>
          </a:p>
          <a:p>
            <a:endParaRPr lang="zh-CN" altLang="en-US" dirty="0"/>
          </a:p>
          <a:p>
            <a:endParaRPr lang="zh-CN" altLang="en-US" dirty="0"/>
          </a:p>
          <a:p>
            <a:endParaRPr lang="zh-CN" altLang="en-US" dirty="0"/>
          </a:p>
          <a:p>
            <a:endParaRPr lang="zh-CN" altLang="en-US" dirty="0"/>
          </a:p>
          <a:p>
            <a:pPr>
              <a:buFont typeface="Wingdings" panose="05000000000000000000" pitchFamily="2" charset="2"/>
              <a:buNone/>
            </a:pPr>
            <a:endParaRPr lang="en-US" altLang="zh-CN" dirty="0"/>
          </a:p>
        </p:txBody>
      </p:sp>
      <p:sp>
        <p:nvSpPr>
          <p:cNvPr id="6" name="矩形 5">
            <a:extLst>
              <a:ext uri="{FF2B5EF4-FFF2-40B4-BE49-F238E27FC236}">
                <a16:creationId xmlns:a16="http://schemas.microsoft.com/office/drawing/2014/main" id="{E5B929A5-CDF2-4817-BCC2-2C498DF084C9}"/>
              </a:ext>
            </a:extLst>
          </p:cNvPr>
          <p:cNvSpPr/>
          <p:nvPr/>
        </p:nvSpPr>
        <p:spPr>
          <a:xfrm>
            <a:off x="748877" y="433401"/>
            <a:ext cx="1364476"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solidFill>
                  <a:srgbClr val="CC3300"/>
                </a:solidFill>
                <a:latin typeface="Times New Roman" panose="02020603050405020304" pitchFamily="18" charset="0"/>
                <a:cs typeface="Times New Roman" panose="02020603050405020304" pitchFamily="18" charset="0"/>
              </a:rPr>
              <a:t>封装</a:t>
            </a:r>
          </a:p>
        </p:txBody>
      </p:sp>
      <p:sp>
        <p:nvSpPr>
          <p:cNvPr id="5" name="Rectangle 3">
            <a:extLst>
              <a:ext uri="{FF2B5EF4-FFF2-40B4-BE49-F238E27FC236}">
                <a16:creationId xmlns:a16="http://schemas.microsoft.com/office/drawing/2014/main" id="{2D10C47A-9FE5-429D-A3D7-1078234BD41A}"/>
              </a:ext>
            </a:extLst>
          </p:cNvPr>
          <p:cNvSpPr txBox="1">
            <a:spLocks noChangeArrowheads="1"/>
          </p:cNvSpPr>
          <p:nvPr/>
        </p:nvSpPr>
        <p:spPr>
          <a:xfrm>
            <a:off x="549675" y="1473693"/>
            <a:ext cx="7162800" cy="4267200"/>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350838">
              <a:lnSpc>
                <a:spcPct val="120000"/>
              </a:lnSpc>
              <a:buFont typeface="Wingdings" panose="05000000000000000000" pitchFamily="2" charset="2"/>
              <a:buNone/>
            </a:pPr>
            <a:r>
              <a:rPr lang="zh-CN" altLang="en-US" sz="2800" dirty="0">
                <a:ea typeface="宋体" panose="02010600030101010101" pitchFamily="2" charset="-122"/>
              </a:rPr>
              <a:t>将抽象出的属性成员、行为成员相结合，将它们视为一个整体。</a:t>
            </a:r>
          </a:p>
          <a:p>
            <a:pPr marL="852488" lvl="1">
              <a:lnSpc>
                <a:spcPct val="120000"/>
              </a:lnSpc>
            </a:pPr>
            <a:r>
              <a:rPr lang="zh-CN" altLang="en-US" sz="2800" dirty="0">
                <a:ea typeface="宋体" panose="02010600030101010101" pitchFamily="2" charset="-122"/>
              </a:rPr>
              <a:t>目的是增强安全性和简化编程，使用者不必了解具体的实现细节，而只需要通过外部接口，以特定的访问权限，来使用类的成员。</a:t>
            </a:r>
          </a:p>
          <a:p>
            <a:pPr marL="852488" lvl="1">
              <a:lnSpc>
                <a:spcPct val="120000"/>
              </a:lnSpc>
            </a:pPr>
            <a:r>
              <a:rPr lang="zh-CN" altLang="en-US" sz="2800" dirty="0">
                <a:ea typeface="宋体" panose="02010600030101010101" pitchFamily="2" charset="-122"/>
              </a:rPr>
              <a:t>实现封装：类声明中的</a:t>
            </a:r>
            <a:r>
              <a:rPr lang="en-US" altLang="zh-CN" sz="2800" dirty="0">
                <a:ea typeface="宋体" panose="02010600030101010101" pitchFamily="2" charset="-122"/>
              </a:rPr>
              <a:t>{ }</a:t>
            </a:r>
          </a:p>
        </p:txBody>
      </p:sp>
    </p:spTree>
    <p:extLst>
      <p:ext uri="{BB962C8B-B14F-4D97-AF65-F5344CB8AC3E}">
        <p14:creationId xmlns:p14="http://schemas.microsoft.com/office/powerpoint/2010/main" val="3782593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7815a33-ed17-49ab-84d5-5975206446f1"/>
</p:tagLst>
</file>

<file path=ppt/tags/tag2.xml><?xml version="1.0" encoding="utf-8"?>
<p:tagLst xmlns:a="http://schemas.openxmlformats.org/drawingml/2006/main" xmlns:r="http://schemas.openxmlformats.org/officeDocument/2006/relationships" xmlns:p="http://schemas.openxmlformats.org/presentationml/2006/main">
  <p:tag name="ISLIDE.DIAGRAM" val="d695eabe-e7e0-4a7a-aefc-ee082644e9e4"/>
</p:tagLst>
</file>

<file path=ppt/theme/theme1.xml><?xml version="1.0" encoding="utf-8"?>
<a:theme xmlns:a="http://schemas.openxmlformats.org/drawingml/2006/main" name="主题5">
  <a:themeElements>
    <a:clrScheme name="自定义 1">
      <a:dk1>
        <a:srgbClr val="000000"/>
      </a:dk1>
      <a:lt1>
        <a:srgbClr val="FFFFFF"/>
      </a:lt1>
      <a:dk2>
        <a:srgbClr val="768394"/>
      </a:dk2>
      <a:lt2>
        <a:srgbClr val="F0F0F0"/>
      </a:lt2>
      <a:accent1>
        <a:srgbClr val="FFABAB"/>
      </a:accent1>
      <a:accent2>
        <a:srgbClr val="93D5A9"/>
      </a:accent2>
      <a:accent3>
        <a:srgbClr val="FFBC00"/>
      </a:accent3>
      <a:accent4>
        <a:srgbClr val="00C0CF"/>
      </a:accent4>
      <a:accent5>
        <a:srgbClr val="9991B1"/>
      </a:accent5>
      <a:accent6>
        <a:srgbClr val="391A4C"/>
      </a:accent6>
      <a:hlink>
        <a:srgbClr val="EB2D2C"/>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768394"/>
    </a:dk2>
    <a:lt2>
      <a:srgbClr val="F0F0F0"/>
    </a:lt2>
    <a:accent1>
      <a:srgbClr val="FFABAB"/>
    </a:accent1>
    <a:accent2>
      <a:srgbClr val="93D5A9"/>
    </a:accent2>
    <a:accent3>
      <a:srgbClr val="FFBC00"/>
    </a:accent3>
    <a:accent4>
      <a:srgbClr val="00C0CF"/>
    </a:accent4>
    <a:accent5>
      <a:srgbClr val="9991B1"/>
    </a:accent5>
    <a:accent6>
      <a:srgbClr val="391A4C"/>
    </a:accent6>
    <a:hlink>
      <a:srgbClr val="EB2D2C"/>
    </a:hlink>
    <a:folHlink>
      <a:srgbClr val="BFBFBF"/>
    </a:folHlink>
  </a:clrScheme>
</a:themeOverride>
</file>

<file path=ppt/theme/themeOverride2.xml><?xml version="1.0" encoding="utf-8"?>
<a:themeOverride xmlns:a="http://schemas.openxmlformats.org/drawingml/2006/main">
  <a:clrScheme name="自定义 1">
    <a:dk1>
      <a:srgbClr val="000000"/>
    </a:dk1>
    <a:lt1>
      <a:srgbClr val="FFFFFF"/>
    </a:lt1>
    <a:dk2>
      <a:srgbClr val="768394"/>
    </a:dk2>
    <a:lt2>
      <a:srgbClr val="F0F0F0"/>
    </a:lt2>
    <a:accent1>
      <a:srgbClr val="FFABAB"/>
    </a:accent1>
    <a:accent2>
      <a:srgbClr val="93D5A9"/>
    </a:accent2>
    <a:accent3>
      <a:srgbClr val="FFBC00"/>
    </a:accent3>
    <a:accent4>
      <a:srgbClr val="00C0CF"/>
    </a:accent4>
    <a:accent5>
      <a:srgbClr val="9991B1"/>
    </a:accent5>
    <a:accent6>
      <a:srgbClr val="391A4C"/>
    </a:accent6>
    <a:hlink>
      <a:srgbClr val="EB2D2C"/>
    </a:hlink>
    <a:folHlink>
      <a:srgbClr val="BFBFBF"/>
    </a:folHlink>
  </a:clrScheme>
</a:themeOverride>
</file>

<file path=ppt/theme/themeOverride3.xml><?xml version="1.0" encoding="utf-8"?>
<a:themeOverride xmlns:a="http://schemas.openxmlformats.org/drawingml/2006/main">
  <a:clrScheme name="自定义 1">
    <a:dk1>
      <a:srgbClr val="000000"/>
    </a:dk1>
    <a:lt1>
      <a:srgbClr val="FFFFFF"/>
    </a:lt1>
    <a:dk2>
      <a:srgbClr val="768394"/>
    </a:dk2>
    <a:lt2>
      <a:srgbClr val="F0F0F0"/>
    </a:lt2>
    <a:accent1>
      <a:srgbClr val="FFABAB"/>
    </a:accent1>
    <a:accent2>
      <a:srgbClr val="93D5A9"/>
    </a:accent2>
    <a:accent3>
      <a:srgbClr val="FFBC00"/>
    </a:accent3>
    <a:accent4>
      <a:srgbClr val="00C0CF"/>
    </a:accent4>
    <a:accent5>
      <a:srgbClr val="9991B1"/>
    </a:accent5>
    <a:accent6>
      <a:srgbClr val="391A4C"/>
    </a:accent6>
    <a:hlink>
      <a:srgbClr val="EB2D2C"/>
    </a:hlink>
    <a:folHlink>
      <a:srgbClr val="BFBFBF"/>
    </a:folHlink>
  </a:clrScheme>
</a:themeOverride>
</file>

<file path=ppt/theme/themeOverride4.xml><?xml version="1.0" encoding="utf-8"?>
<a:themeOverride xmlns:a="http://schemas.openxmlformats.org/drawingml/2006/main">
  <a:clrScheme name="自定义 1">
    <a:dk1>
      <a:srgbClr val="000000"/>
    </a:dk1>
    <a:lt1>
      <a:srgbClr val="FFFFFF"/>
    </a:lt1>
    <a:dk2>
      <a:srgbClr val="768394"/>
    </a:dk2>
    <a:lt2>
      <a:srgbClr val="F0F0F0"/>
    </a:lt2>
    <a:accent1>
      <a:srgbClr val="FFABAB"/>
    </a:accent1>
    <a:accent2>
      <a:srgbClr val="93D5A9"/>
    </a:accent2>
    <a:accent3>
      <a:srgbClr val="FFBC00"/>
    </a:accent3>
    <a:accent4>
      <a:srgbClr val="00C0CF"/>
    </a:accent4>
    <a:accent5>
      <a:srgbClr val="9991B1"/>
    </a:accent5>
    <a:accent6>
      <a:srgbClr val="391A4C"/>
    </a:accent6>
    <a:hlink>
      <a:srgbClr val="EB2D2C"/>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4150</TotalTime>
  <Words>2318</Words>
  <Application>Microsoft Office PowerPoint</Application>
  <PresentationFormat>全屏显示(4:3)</PresentationFormat>
  <Paragraphs>692</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宋体</vt:lpstr>
      <vt:lpstr>微软雅黑</vt:lpstr>
      <vt:lpstr>新宋体</vt:lpstr>
      <vt:lpstr>Arial</vt:lpstr>
      <vt:lpstr>Calibri</vt:lpstr>
      <vt:lpstr>Impact</vt:lpstr>
      <vt:lpstr>Tahoma</vt:lpstr>
      <vt:lpstr>Times New Roman</vt:lpstr>
      <vt:lpstr>Wingdings</vt:lpstr>
      <vt:lpstr>主题5</vt:lpstr>
      <vt:lpstr>04 类和对象</vt:lpstr>
      <vt:lpstr>PowerPoint 演示文稿</vt:lpstr>
      <vt:lpstr>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构造函数、析构函数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类对象指针</vt:lpstr>
      <vt:lpstr>PowerPoint 演示文稿</vt:lpstr>
      <vt:lpstr>PowerPoint 演示文稿</vt:lpstr>
      <vt:lpstr>课堂任务</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iSlide</dc:creator>
  <cp:lastModifiedBy>qi xiaodong</cp:lastModifiedBy>
  <cp:revision>130</cp:revision>
  <cp:lastPrinted>2017-12-25T16:00:00Z</cp:lastPrinted>
  <dcterms:created xsi:type="dcterms:W3CDTF">2017-12-25T16:00:00Z</dcterms:created>
  <dcterms:modified xsi:type="dcterms:W3CDTF">2019-07-31T13:16:56Z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