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00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82" r:id="rId13"/>
    <p:sldId id="290" r:id="rId14"/>
    <p:sldId id="267" r:id="rId15"/>
    <p:sldId id="281" r:id="rId16"/>
    <p:sldId id="283" r:id="rId17"/>
    <p:sldId id="299" r:id="rId18"/>
    <p:sldId id="289" r:id="rId19"/>
    <p:sldId id="272" r:id="rId20"/>
    <p:sldId id="273" r:id="rId21"/>
    <p:sldId id="291" r:id="rId22"/>
    <p:sldId id="274" r:id="rId23"/>
    <p:sldId id="285" r:id="rId24"/>
    <p:sldId id="287" r:id="rId25"/>
    <p:sldId id="288" r:id="rId26"/>
    <p:sldId id="275" r:id="rId27"/>
    <p:sldId id="278" r:id="rId28"/>
    <p:sldId id="29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9E9E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32A0-7F99-4B65-9D8B-D18DFB04832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C693-4346-4D94-B64D-5395FC77FF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5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32A0-7F99-4B65-9D8B-D18DFB04832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C693-4346-4D94-B64D-5395FC77FF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7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32A0-7F99-4B65-9D8B-D18DFB04832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C693-4346-4D94-B64D-5395FC77FF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2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32A0-7F99-4B65-9D8B-D18DFB04832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C693-4346-4D94-B64D-5395FC77FF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32A0-7F99-4B65-9D8B-D18DFB04832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C693-4346-4D94-B64D-5395FC77FF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4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32A0-7F99-4B65-9D8B-D18DFB04832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C693-4346-4D94-B64D-5395FC77FF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32A0-7F99-4B65-9D8B-D18DFB04832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C693-4346-4D94-B64D-5395FC77FF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32A0-7F99-4B65-9D8B-D18DFB04832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C693-4346-4D94-B64D-5395FC77FF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4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32A0-7F99-4B65-9D8B-D18DFB04832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C693-4346-4D94-B64D-5395FC77FF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32A0-7F99-4B65-9D8B-D18DFB04832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C693-4346-4D94-B64D-5395FC77FF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4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32A0-7F99-4B65-9D8B-D18DFB04832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C693-4346-4D94-B64D-5395FC77FF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5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32A0-7F99-4B65-9D8B-D18DFB04832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C693-4346-4D94-B64D-5395FC77FF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5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-content.springer.com/esm/art:10.1038/gim.2015.29/MediaObjects/41436_2016_BFgim201529_MOESM9_ESM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+mn-lt"/>
              </a:rPr>
              <a:t>TREACHER COLLINS SYNDROME: A CLINICAL AND MOLECULAR STUDY BASED ON A LARGE SERIES OF PATIENTS</a:t>
            </a:r>
            <a:endParaRPr lang="en-US" sz="40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Vincent et al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Presented by Joyce Wang’ombe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investigated clinical features in patients assessed for Treacher Collins syndrome and performed </a:t>
            </a:r>
            <a:r>
              <a:rPr lang="en-US" dirty="0"/>
              <a:t>molecular screening of the four genes: </a:t>
            </a:r>
            <a:r>
              <a:rPr lang="en-US" dirty="0" smtClean="0"/>
              <a:t>TCOF1, POLR1D, POLR1C, </a:t>
            </a:r>
            <a:r>
              <a:rPr lang="en-US" dirty="0"/>
              <a:t>and </a:t>
            </a:r>
            <a:r>
              <a:rPr lang="en-US" dirty="0" smtClean="0"/>
              <a:t>EFTUD2; in order to establish genotype- phenotype correlations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AIM OF THE STUDY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68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Clinical data and DNA samples were obtained from 146 patients: 71 males and 75 females </a:t>
            </a:r>
          </a:p>
          <a:p>
            <a:r>
              <a:rPr lang="en-US" dirty="0"/>
              <a:t>The age range was from birth to 40 years old</a:t>
            </a:r>
            <a:endParaRPr lang="en-US" dirty="0" smtClean="0"/>
          </a:p>
          <a:p>
            <a:r>
              <a:rPr lang="en-US" dirty="0" smtClean="0"/>
              <a:t>76% of patients were from France, Guadeloupe and Reunion islands</a:t>
            </a:r>
          </a:p>
          <a:p>
            <a:r>
              <a:rPr lang="en-US" dirty="0" smtClean="0"/>
              <a:t>24% from Belgium, Hungary, Lithuania, Morocco, Portugal, Spain and Switzerland</a:t>
            </a:r>
          </a:p>
          <a:p>
            <a:r>
              <a:rPr lang="en-US" dirty="0" smtClean="0"/>
              <a:t>The physician had to complete a form identifying 19 clinical features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MATERIALS AND METHODS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72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MATERIALS AND METHODS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patients were also put into two groups namely: </a:t>
            </a:r>
            <a:r>
              <a:rPr lang="en-US" dirty="0"/>
              <a:t>typical and atypical </a:t>
            </a:r>
            <a:r>
              <a:rPr lang="en-US" dirty="0" err="1" smtClean="0"/>
              <a:t>Treacher</a:t>
            </a:r>
            <a:r>
              <a:rPr lang="en-US" dirty="0" smtClean="0"/>
              <a:t> Collins syndrome (TCS)</a:t>
            </a:r>
          </a:p>
          <a:p>
            <a:r>
              <a:rPr lang="en-US" dirty="0" smtClean="0"/>
              <a:t>Typical </a:t>
            </a:r>
            <a:r>
              <a:rPr lang="en-US" dirty="0"/>
              <a:t>TCS patients presented with the characteristic facial ‘gestalt’, including mandibular and malar hypoplasia, downward slanting palpebral fissures, lower eyelid coloboma and </a:t>
            </a:r>
            <a:r>
              <a:rPr lang="en-US" dirty="0" err="1" smtClean="0"/>
              <a:t>microtia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Atypical TCS patients were defined by the presence of i</a:t>
            </a:r>
            <a:r>
              <a:rPr lang="en-US" dirty="0" smtClean="0"/>
              <a:t>ntellectual disability, </a:t>
            </a:r>
            <a:r>
              <a:rPr lang="en-US" dirty="0"/>
              <a:t>microcephaly, anomaly of the limbs</a:t>
            </a:r>
            <a:r>
              <a:rPr lang="en-US" dirty="0" smtClean="0"/>
              <a:t>, and </a:t>
            </a:r>
            <a:r>
              <a:rPr lang="en-US" dirty="0"/>
              <a:t>organ malformation (except cardiac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MATERIALS AND METHODS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they also came up with a severity score for the clinical features </a:t>
            </a:r>
          </a:p>
          <a:p>
            <a:r>
              <a:rPr lang="en-US" dirty="0"/>
              <a:t>Mildly affected ≤</a:t>
            </a:r>
            <a:r>
              <a:rPr lang="en-US" dirty="0" smtClean="0"/>
              <a:t>8, and </a:t>
            </a:r>
            <a:r>
              <a:rPr lang="en-US" dirty="0"/>
              <a:t>s</a:t>
            </a:r>
            <a:r>
              <a:rPr lang="en-US" dirty="0" smtClean="0"/>
              <a:t>everely </a:t>
            </a:r>
            <a:r>
              <a:rPr lang="en-US" dirty="0"/>
              <a:t>affected ≥9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90" y="3265714"/>
            <a:ext cx="6542314" cy="32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MATERIALS 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AND METHODS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518"/>
            <a:ext cx="10712824" cy="5136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patients were screened for the 4 genes using different </a:t>
            </a:r>
            <a:r>
              <a:rPr lang="en-US" dirty="0" smtClean="0"/>
              <a:t>methods: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Direct sequencing by Sanger methods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Multiplex ligation-dependent probe amplification analysis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Array-comparative genomic hybridization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Denaturing high pressure liquid chromatography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statistical analysis using the chi-square test was performed to establish any relation between two qualitative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2652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MATERIALS AND METHODS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They </a:t>
            </a:r>
            <a:r>
              <a:rPr lang="en-US" dirty="0"/>
              <a:t>first investigated variants in the </a:t>
            </a:r>
            <a:r>
              <a:rPr lang="en-US" i="1" dirty="0"/>
              <a:t>TCOF1</a:t>
            </a:r>
            <a:r>
              <a:rPr lang="en-US" dirty="0"/>
              <a:t> gene by Sanger sequencing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absence of a point mutation, </a:t>
            </a:r>
            <a:r>
              <a:rPr lang="en-US" dirty="0" smtClean="0"/>
              <a:t>they </a:t>
            </a:r>
            <a:r>
              <a:rPr lang="en-US" dirty="0"/>
              <a:t>looked for large rearrangements by Multiplex ligation-dependent probe amplification (MLPA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</a:t>
            </a:r>
            <a:r>
              <a:rPr lang="en-US" dirty="0"/>
              <a:t>the absence of molecular anomaly in the </a:t>
            </a:r>
            <a:r>
              <a:rPr lang="en-US" i="1" dirty="0"/>
              <a:t>TCOF1</a:t>
            </a:r>
            <a:r>
              <a:rPr lang="en-US" dirty="0"/>
              <a:t> gene </a:t>
            </a:r>
            <a:r>
              <a:rPr lang="en-US" dirty="0" smtClean="0"/>
              <a:t>they investigated </a:t>
            </a:r>
            <a:r>
              <a:rPr lang="en-US" dirty="0"/>
              <a:t>the </a:t>
            </a:r>
            <a:r>
              <a:rPr lang="en-US" i="1" dirty="0"/>
              <a:t>POLR1D</a:t>
            </a:r>
            <a:r>
              <a:rPr lang="en-US" dirty="0"/>
              <a:t> and </a:t>
            </a:r>
            <a:r>
              <a:rPr lang="en-US" i="1" dirty="0"/>
              <a:t>POLR1C</a:t>
            </a:r>
            <a:r>
              <a:rPr lang="en-US" dirty="0"/>
              <a:t> genes by Sanger sequencing and </a:t>
            </a:r>
            <a:r>
              <a:rPr lang="en-US" dirty="0" smtClean="0"/>
              <a:t>MLPA</a:t>
            </a:r>
          </a:p>
          <a:p>
            <a:r>
              <a:rPr lang="en-US" dirty="0" smtClean="0"/>
              <a:t>If </a:t>
            </a:r>
            <a:r>
              <a:rPr lang="en-US" dirty="0"/>
              <a:t>these three genes were normal or if an abnormality was detected by MLPA, </a:t>
            </a:r>
            <a:r>
              <a:rPr lang="en-US" dirty="0" smtClean="0"/>
              <a:t>they </a:t>
            </a:r>
            <a:r>
              <a:rPr lang="en-US" dirty="0"/>
              <a:t>analyzed the patients by </a:t>
            </a:r>
            <a:r>
              <a:rPr lang="en-US" dirty="0" smtClean="0"/>
              <a:t>array-CGH</a:t>
            </a:r>
          </a:p>
          <a:p>
            <a:r>
              <a:rPr lang="en-US" dirty="0" smtClean="0"/>
              <a:t>If </a:t>
            </a:r>
            <a:r>
              <a:rPr lang="en-US" dirty="0"/>
              <a:t>microcephaly, </a:t>
            </a:r>
            <a:r>
              <a:rPr lang="en-US" dirty="0" smtClean="0"/>
              <a:t>intellectual </a:t>
            </a:r>
            <a:r>
              <a:rPr lang="en-US" dirty="0" smtClean="0"/>
              <a:t>disability</a:t>
            </a:r>
            <a:r>
              <a:rPr lang="en-US" dirty="0" smtClean="0"/>
              <a:t> </a:t>
            </a:r>
            <a:r>
              <a:rPr lang="en-US" dirty="0"/>
              <a:t>or esophageal atresia were described, </a:t>
            </a:r>
            <a:r>
              <a:rPr lang="en-US" dirty="0" smtClean="0"/>
              <a:t>they </a:t>
            </a:r>
            <a:r>
              <a:rPr lang="en-US" dirty="0"/>
              <a:t>analyzed the </a:t>
            </a:r>
            <a:r>
              <a:rPr lang="en-US" i="1" dirty="0"/>
              <a:t>EFTUD2</a:t>
            </a:r>
            <a:r>
              <a:rPr lang="en-US" dirty="0"/>
              <a:t> gene by Sanger sequencing as first </a:t>
            </a:r>
            <a:r>
              <a:rPr lang="en-US" dirty="0" smtClean="0"/>
              <a:t>line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4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7"/>
            <a:ext cx="10161493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RESULTS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1260"/>
            <a:ext cx="10161493" cy="5311587"/>
          </a:xfrm>
        </p:spPr>
      </p:pic>
    </p:spTree>
    <p:extLst>
      <p:ext uri="{BB962C8B-B14F-4D97-AF65-F5344CB8AC3E}">
        <p14:creationId xmlns:p14="http://schemas.microsoft.com/office/powerpoint/2010/main" val="5649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+mn-lt"/>
              </a:rPr>
              <a:t>                            RESULTS</a:t>
            </a:r>
            <a:br>
              <a:rPr lang="en-US" dirty="0" smtClean="0">
                <a:solidFill>
                  <a:srgbClr val="7030A0"/>
                </a:solidFill>
                <a:latin typeface="+mn-lt"/>
              </a:rPr>
            </a:br>
            <a:r>
              <a:rPr lang="en-US" dirty="0" smtClean="0">
                <a:solidFill>
                  <a:srgbClr val="7030A0"/>
                </a:solidFill>
                <a:latin typeface="+mn-lt"/>
              </a:rPr>
              <a:t>               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2388" y="-887506"/>
            <a:ext cx="12640235" cy="762448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1" y="1210236"/>
            <a:ext cx="8394700" cy="4760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95129" y="4597400"/>
            <a:ext cx="3715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Frequency of clinical findings in patients with mutations in </a:t>
            </a:r>
            <a:r>
              <a:rPr lang="en-US" sz="2000" b="1" i="1" dirty="0"/>
              <a:t>TCOF1</a:t>
            </a:r>
            <a:r>
              <a:rPr lang="en-US" sz="2000" dirty="0"/>
              <a:t>, </a:t>
            </a:r>
            <a:r>
              <a:rPr lang="en-US" sz="2000" b="1" i="1" dirty="0"/>
              <a:t>POLR1D</a:t>
            </a:r>
            <a:r>
              <a:rPr lang="en-US" sz="2000" dirty="0"/>
              <a:t> </a:t>
            </a:r>
            <a:r>
              <a:rPr lang="en-US" sz="2000" b="1" dirty="0"/>
              <a:t>, and </a:t>
            </a:r>
            <a:r>
              <a:rPr lang="en-US" sz="2000" b="1" i="1" dirty="0"/>
              <a:t>EFTUD2</a:t>
            </a:r>
            <a:r>
              <a:rPr lang="en-US" sz="2000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RESULTS 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/>
            </a:r>
            <a:br>
              <a:rPr lang="en-US" dirty="0">
                <a:solidFill>
                  <a:srgbClr val="7030A0"/>
                </a:solidFill>
                <a:latin typeface="+mn-lt"/>
              </a:rPr>
            </a:br>
            <a:r>
              <a:rPr lang="en-US" dirty="0" smtClean="0">
                <a:solidFill>
                  <a:srgbClr val="7030A0"/>
                </a:solidFill>
                <a:latin typeface="+mn-lt"/>
              </a:rPr>
              <a:t>			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01105"/>
          </a:xfrm>
        </p:spPr>
        <p:txBody>
          <a:bodyPr>
            <a:normAutofit/>
          </a:bodyPr>
          <a:lstStyle/>
          <a:p>
            <a:r>
              <a:rPr lang="en-US" dirty="0" smtClean="0"/>
              <a:t>In patients with mutations in TCOF1, 7 had cardiac malformation </a:t>
            </a:r>
          </a:p>
          <a:p>
            <a:r>
              <a:rPr lang="en-US" dirty="0" smtClean="0"/>
              <a:t>Intellectual disability was present in one patient</a:t>
            </a:r>
          </a:p>
          <a:p>
            <a:r>
              <a:rPr lang="en-US" dirty="0" smtClean="0"/>
              <a:t>One patient had nail hypoplasia</a:t>
            </a:r>
          </a:p>
          <a:p>
            <a:r>
              <a:rPr lang="en-US" dirty="0" smtClean="0"/>
              <a:t>Mean  severity score for the phenotype in TCOF1 of 7.5</a:t>
            </a:r>
          </a:p>
          <a:p>
            <a:r>
              <a:rPr lang="en-US" dirty="0"/>
              <a:t>In </a:t>
            </a:r>
            <a:r>
              <a:rPr lang="en-US" dirty="0" smtClean="0"/>
              <a:t>POLR1D, </a:t>
            </a:r>
            <a:r>
              <a:rPr lang="en-US" dirty="0"/>
              <a:t>mutations </a:t>
            </a:r>
            <a:r>
              <a:rPr lang="en-US" dirty="0" smtClean="0"/>
              <a:t>one </a:t>
            </a:r>
            <a:r>
              <a:rPr lang="en-US" dirty="0"/>
              <a:t>patient had severe scoliosis</a:t>
            </a:r>
          </a:p>
          <a:p>
            <a:r>
              <a:rPr lang="en-US" dirty="0" smtClean="0"/>
              <a:t>Mean </a:t>
            </a:r>
            <a:r>
              <a:rPr lang="en-US" dirty="0"/>
              <a:t>severity score for the phenotype in POLR1D </a:t>
            </a:r>
            <a:r>
              <a:rPr lang="en-US" dirty="0" smtClean="0"/>
              <a:t>of 7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65343" y="1027906"/>
            <a:ext cx="2661314" cy="58477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CLINICAL DATA</a:t>
            </a:r>
          </a:p>
        </p:txBody>
      </p:sp>
    </p:spTree>
    <p:extLst>
      <p:ext uri="{BB962C8B-B14F-4D97-AF65-F5344CB8AC3E}">
        <p14:creationId xmlns:p14="http://schemas.microsoft.com/office/powerpoint/2010/main" val="5273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RESULTS</a:t>
            </a:r>
            <a:br>
              <a:rPr lang="en-US" dirty="0" smtClean="0">
                <a:solidFill>
                  <a:srgbClr val="7030A0"/>
                </a:solidFill>
                <a:latin typeface="+mn-lt"/>
              </a:rPr>
            </a:br>
            <a:r>
              <a:rPr lang="en-US" dirty="0"/>
              <a:t> </a:t>
            </a:r>
            <a:r>
              <a:rPr lang="en-US" dirty="0" smtClean="0"/>
              <a:t>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Results for all the patients</a:t>
            </a:r>
            <a:endParaRPr lang="en-US" dirty="0" smtClean="0"/>
          </a:p>
          <a:p>
            <a:r>
              <a:rPr lang="en-US" dirty="0" smtClean="0"/>
              <a:t>They found 101/146 patients positive for TCOF1 and POLR1D and no mutation in POLR1C</a:t>
            </a:r>
          </a:p>
          <a:p>
            <a:r>
              <a:rPr lang="en-US" dirty="0" smtClean="0"/>
              <a:t>Out of the 11 analyzed for EFTUD2 gene, 4 patients had molecular abnormalities</a:t>
            </a:r>
          </a:p>
          <a:p>
            <a:r>
              <a:rPr lang="en-US" dirty="0" smtClean="0"/>
              <a:t>92 patients had mutations in TCOF1 gene and 47 were novel </a:t>
            </a:r>
          </a:p>
          <a:p>
            <a:r>
              <a:rPr lang="en-US" dirty="0" smtClean="0"/>
              <a:t>85/92 were predicted to lead to a premature stop codon as result of frameshift mutation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5785" y="1027906"/>
            <a:ext cx="3780430" cy="58477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MOLECULAR STUDIES</a:t>
            </a:r>
          </a:p>
        </p:txBody>
      </p:sp>
    </p:spTree>
    <p:extLst>
      <p:ext uri="{BB962C8B-B14F-4D97-AF65-F5344CB8AC3E}">
        <p14:creationId xmlns:p14="http://schemas.microsoft.com/office/powerpoint/2010/main" val="33365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CONTENT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Aim of the study</a:t>
            </a:r>
          </a:p>
          <a:p>
            <a:r>
              <a:rPr lang="en-US" dirty="0" smtClean="0"/>
              <a:t>Materials and methods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Critique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RESULTS</a:t>
            </a:r>
            <a:br>
              <a:rPr lang="en-US" dirty="0" smtClean="0">
                <a:solidFill>
                  <a:srgbClr val="7030A0"/>
                </a:solidFill>
                <a:latin typeface="+mn-lt"/>
              </a:rPr>
            </a:br>
            <a:r>
              <a:rPr lang="en-US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+mn-lt"/>
              </a:rPr>
              <a:t>                    </a:t>
            </a:r>
            <a:r>
              <a:rPr lang="en-US" dirty="0"/>
              <a:t> </a:t>
            </a:r>
            <a:endParaRPr lang="en-US" sz="2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3093"/>
          </a:xfrm>
        </p:spPr>
        <p:txBody>
          <a:bodyPr/>
          <a:lstStyle/>
          <a:p>
            <a:r>
              <a:rPr lang="en-US" dirty="0" smtClean="0"/>
              <a:t>Similar to Teber</a:t>
            </a:r>
            <a:r>
              <a:rPr lang="en-US" dirty="0"/>
              <a:t> </a:t>
            </a:r>
            <a:r>
              <a:rPr lang="en-US" dirty="0" smtClean="0"/>
              <a:t>et al. findings, frameshift mutation was the most frequent with 58/92 patients</a:t>
            </a:r>
          </a:p>
          <a:p>
            <a:r>
              <a:rPr lang="en-US" dirty="0" smtClean="0"/>
              <a:t>The common 5bp deletion in exon 24 in previous studies occurred in 7/92 of the patients</a:t>
            </a:r>
          </a:p>
          <a:p>
            <a:r>
              <a:rPr lang="en-US" dirty="0" smtClean="0"/>
              <a:t>2 patients exhibited large deletions encompassing several genes including TCOF1  </a:t>
            </a:r>
          </a:p>
          <a:p>
            <a:r>
              <a:rPr lang="en-US" dirty="0"/>
              <a:t>Among the 92 patients with molecular abnormalities in </a:t>
            </a:r>
            <a:r>
              <a:rPr lang="en-US" dirty="0" smtClean="0"/>
              <a:t>TCOF1, </a:t>
            </a:r>
            <a:r>
              <a:rPr lang="en-US" dirty="0"/>
              <a:t>27/92 were familial </a:t>
            </a:r>
            <a:r>
              <a:rPr lang="en-US" dirty="0" smtClean="0"/>
              <a:t>cases, 47/92 were </a:t>
            </a:r>
            <a:r>
              <a:rPr lang="en-US" dirty="0"/>
              <a:t>sporadic </a:t>
            </a:r>
            <a:r>
              <a:rPr lang="en-US" dirty="0" smtClean="0"/>
              <a:t>cases, and 29/92 </a:t>
            </a:r>
            <a:r>
              <a:rPr lang="en-US" dirty="0"/>
              <a:t>were de novo mutations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2609" y="1027112"/>
            <a:ext cx="3766782" cy="58477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MOLECULAR STUDIES</a:t>
            </a:r>
          </a:p>
        </p:txBody>
      </p:sp>
    </p:spTree>
    <p:extLst>
      <p:ext uri="{BB962C8B-B14F-4D97-AF65-F5344CB8AC3E}">
        <p14:creationId xmlns:p14="http://schemas.microsoft.com/office/powerpoint/2010/main" val="30918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RESULTS</a:t>
            </a:r>
            <a:br>
              <a:rPr lang="en-US" dirty="0" smtClean="0">
                <a:solidFill>
                  <a:srgbClr val="7030A0"/>
                </a:solidFill>
                <a:latin typeface="+mn-lt"/>
              </a:rPr>
            </a:br>
            <a:r>
              <a:rPr lang="en-US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+mn-lt"/>
              </a:rPr>
              <a:t>                     </a:t>
            </a:r>
            <a:endParaRPr lang="en-US" sz="2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Extreme </a:t>
            </a:r>
            <a:r>
              <a:rPr lang="en-US" dirty="0"/>
              <a:t>intrafamilial variability was observed with either mutations in TCOF1 and POLR1D mutations </a:t>
            </a:r>
          </a:p>
          <a:p>
            <a:r>
              <a:rPr lang="en-US" dirty="0"/>
              <a:t>There was an inherited mutation in 2 </a:t>
            </a:r>
            <a:r>
              <a:rPr lang="en-US" dirty="0" smtClean="0"/>
              <a:t>out of </a:t>
            </a:r>
            <a:r>
              <a:rPr lang="en-US" dirty="0"/>
              <a:t>6 patients referred to as sporadic in TCOF1 and 4 in </a:t>
            </a:r>
            <a:r>
              <a:rPr lang="en-US" dirty="0" smtClean="0"/>
              <a:t>POLR1D</a:t>
            </a:r>
          </a:p>
          <a:p>
            <a:r>
              <a:rPr lang="en-US" dirty="0" smtClean="0"/>
              <a:t>In Familial cases 18 mutations were inherited from the mother and 6 from the father </a:t>
            </a:r>
            <a:endParaRPr lang="en-US" dirty="0"/>
          </a:p>
          <a:p>
            <a:r>
              <a:rPr lang="en-US" dirty="0" smtClean="0"/>
              <a:t>One father had somatic mosaicism; about 30% mosaicism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9433" y="1027906"/>
            <a:ext cx="3753134" cy="5847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MOLECULAR STUDIES</a:t>
            </a:r>
          </a:p>
        </p:txBody>
      </p:sp>
    </p:spTree>
    <p:extLst>
      <p:ext uri="{BB962C8B-B14F-4D97-AF65-F5344CB8AC3E}">
        <p14:creationId xmlns:p14="http://schemas.microsoft.com/office/powerpoint/2010/main" val="23595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18615"/>
            <a:ext cx="10515600" cy="151951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RESULTS</a:t>
            </a:r>
            <a:br>
              <a:rPr lang="en-US" dirty="0" smtClean="0">
                <a:solidFill>
                  <a:srgbClr val="7030A0"/>
                </a:solidFill>
                <a:latin typeface="+mn-lt"/>
              </a:rPr>
            </a:br>
            <a:r>
              <a:rPr lang="en-US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+mn-lt"/>
              </a:rPr>
              <a:t>                     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22429" cy="4509861"/>
          </a:xfrm>
        </p:spPr>
        <p:txBody>
          <a:bodyPr/>
          <a:lstStyle/>
          <a:p>
            <a:r>
              <a:rPr lang="en-US" dirty="0" smtClean="0"/>
              <a:t>Two coding domains were distinguished: LisH exon 1-2 domain and Treacle domain exon 2 -24</a:t>
            </a:r>
          </a:p>
          <a:p>
            <a:r>
              <a:rPr lang="en-US" dirty="0" smtClean="0"/>
              <a:t>4 mutations were found in LisH domain and 89/92 were found in the Treacle domain except for a hotspot in exon 24 which had 17/92 of the mutations</a:t>
            </a:r>
          </a:p>
          <a:p>
            <a:r>
              <a:rPr lang="en-US" dirty="0"/>
              <a:t>There were 9 patients with anomalies in </a:t>
            </a:r>
            <a:r>
              <a:rPr lang="en-US" dirty="0" smtClean="0"/>
              <a:t>POLR1D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2136" y="978373"/>
            <a:ext cx="3807725" cy="5847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MOLECULAR STUDIES</a:t>
            </a:r>
          </a:p>
        </p:txBody>
      </p:sp>
    </p:spTree>
    <p:extLst>
      <p:ext uri="{BB962C8B-B14F-4D97-AF65-F5344CB8AC3E}">
        <p14:creationId xmlns:p14="http://schemas.microsoft.com/office/powerpoint/2010/main" val="27466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RESULTS</a:t>
            </a:r>
            <a:br>
              <a:rPr lang="en-US" dirty="0" smtClean="0">
                <a:solidFill>
                  <a:srgbClr val="7030A0"/>
                </a:solidFill>
                <a:latin typeface="+mn-lt"/>
              </a:rPr>
            </a:br>
            <a:r>
              <a:rPr lang="en-US" dirty="0"/>
              <a:t> </a:t>
            </a:r>
            <a:r>
              <a:rPr lang="en-US" dirty="0" smtClean="0"/>
              <a:t>                </a:t>
            </a:r>
            <a:endParaRPr lang="en-US" sz="2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US" dirty="0" smtClean="0"/>
              <a:t>No significant association between any of the clinical features and the two genes studied was noted</a:t>
            </a:r>
          </a:p>
          <a:p>
            <a:r>
              <a:rPr lang="en-US" dirty="0" smtClean="0"/>
              <a:t>There was no significant association between the genotype and the degree of severity </a:t>
            </a:r>
          </a:p>
          <a:p>
            <a:r>
              <a:rPr lang="en-US" dirty="0" smtClean="0"/>
              <a:t>No specific association occurred when the phenotype was scored as typical or atypical in TCOF1 mutations</a:t>
            </a:r>
          </a:p>
          <a:p>
            <a:r>
              <a:rPr lang="en-US" dirty="0"/>
              <a:t>I</a:t>
            </a:r>
            <a:r>
              <a:rPr lang="en-US" dirty="0" smtClean="0"/>
              <a:t>n TCOF1 the severity of the TCS phenotype was not significantly different whatever the mutation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1438" y="1027906"/>
            <a:ext cx="6569123" cy="5847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PHENOTYPE GENOTYPE CORRELATION</a:t>
            </a:r>
          </a:p>
        </p:txBody>
      </p:sp>
    </p:spTree>
    <p:extLst>
      <p:ext uri="{BB962C8B-B14F-4D97-AF65-F5344CB8AC3E}">
        <p14:creationId xmlns:p14="http://schemas.microsoft.com/office/powerpoint/2010/main" val="35941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RESULTS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2" y="1963271"/>
            <a:ext cx="10780059" cy="3778623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Regarding  mutations in LisH or treacle domain there was no association with the clinical features or degree of severity</a:t>
            </a:r>
          </a:p>
          <a:p>
            <a:pPr lvl="1"/>
            <a:r>
              <a:rPr lang="en-US" sz="2800" dirty="0" smtClean="0"/>
              <a:t>Among the 7 patients with cardiac defect, the mutations were all located in the TCOF1 gene</a:t>
            </a:r>
          </a:p>
          <a:p>
            <a:pPr lvl="1"/>
            <a:r>
              <a:rPr lang="en-US" sz="2800" dirty="0" smtClean="0"/>
              <a:t>There were two large deletions identified encompassing TCOF1 and other genes in patients that had typical TCS and Intellectual disability</a:t>
            </a:r>
          </a:p>
          <a:p>
            <a:pPr marL="457200" lvl="1" indent="0">
              <a:buNone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36089" y="1027112"/>
            <a:ext cx="6569123" cy="5847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PHENOTYPE GENOTYPE CORRELATION</a:t>
            </a:r>
          </a:p>
        </p:txBody>
      </p:sp>
    </p:spTree>
    <p:extLst>
      <p:ext uri="{BB962C8B-B14F-4D97-AF65-F5344CB8AC3E}">
        <p14:creationId xmlns:p14="http://schemas.microsoft.com/office/powerpoint/2010/main" val="33349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RESULTS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                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1477"/>
          </a:xfrm>
        </p:spPr>
        <p:txBody>
          <a:bodyPr>
            <a:normAutofit/>
          </a:bodyPr>
          <a:lstStyle/>
          <a:p>
            <a:r>
              <a:rPr lang="en-US" dirty="0" smtClean="0"/>
              <a:t>19 SNPs were identified</a:t>
            </a:r>
          </a:p>
          <a:p>
            <a:r>
              <a:rPr lang="en-US" dirty="0" smtClean="0"/>
              <a:t>One SNP </a:t>
            </a:r>
            <a:r>
              <a:rPr lang="en-US" dirty="0"/>
              <a:t>specifically </a:t>
            </a:r>
            <a:r>
              <a:rPr lang="en-US" dirty="0" smtClean="0"/>
              <a:t>studied (rs28372960) </a:t>
            </a:r>
            <a:r>
              <a:rPr lang="en-US" dirty="0"/>
              <a:t>was present in 6 patients but there was no correlation of it with the clinical features or severity of the disease </a:t>
            </a:r>
            <a:endParaRPr lang="en-US" dirty="0" smtClean="0"/>
          </a:p>
          <a:p>
            <a:r>
              <a:rPr lang="en-US" dirty="0" smtClean="0"/>
              <a:t>All patients with EFTUD2 gene had microcephaly, malar and mandibular hypoplasia, deafness, downward slanting palpebral fissures and microtia</a:t>
            </a:r>
          </a:p>
          <a:p>
            <a:r>
              <a:rPr lang="en-US" dirty="0" smtClean="0"/>
              <a:t>One patient had esophageal atresia and a complex cardiac malformation</a:t>
            </a:r>
          </a:p>
          <a:p>
            <a:r>
              <a:rPr lang="en-US" dirty="0" smtClean="0"/>
              <a:t>Patients with mutations in POLR1D had mild features and no life threatening complications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6089" y="1027112"/>
            <a:ext cx="6569123" cy="5847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PHENOTYPE GENOTYPE CORRELATION</a:t>
            </a:r>
          </a:p>
        </p:txBody>
      </p:sp>
    </p:spTree>
    <p:extLst>
      <p:ext uri="{BB962C8B-B14F-4D97-AF65-F5344CB8AC3E}">
        <p14:creationId xmlns:p14="http://schemas.microsoft.com/office/powerpoint/2010/main" val="1838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946"/>
            <a:ext cx="5194300" cy="4351338"/>
          </a:xfrm>
        </p:spPr>
      </p:pic>
      <p:sp>
        <p:nvSpPr>
          <p:cNvPr id="6" name="TextBox 5"/>
          <p:cNvSpPr txBox="1"/>
          <p:nvPr/>
        </p:nvSpPr>
        <p:spPr>
          <a:xfrm>
            <a:off x="6273800" y="1837382"/>
            <a:ext cx="557529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Front or lateral view of four patients from </a:t>
            </a:r>
            <a:r>
              <a:rPr lang="en-US" sz="2000" b="1" dirty="0" smtClean="0"/>
              <a:t>the </a:t>
            </a:r>
            <a:r>
              <a:rPr lang="en-US" sz="2000" b="1" dirty="0"/>
              <a:t>series</a:t>
            </a:r>
            <a:r>
              <a:rPr lang="en-US" sz="2000" b="1" dirty="0" smtClean="0"/>
              <a:t>.</a:t>
            </a:r>
          </a:p>
          <a:p>
            <a:r>
              <a:rPr lang="en-US" sz="2000" dirty="0" smtClean="0"/>
              <a:t>(</a:t>
            </a:r>
            <a:r>
              <a:rPr lang="en-US" sz="2000" b="1" dirty="0"/>
              <a:t>a</a:t>
            </a:r>
            <a:r>
              <a:rPr lang="en-US" sz="2000" dirty="0"/>
              <a:t>) Patient with a heterozygous missense </a:t>
            </a:r>
            <a:r>
              <a:rPr lang="en-US" sz="2000" dirty="0" smtClean="0"/>
              <a:t>mutation in</a:t>
            </a:r>
            <a:r>
              <a:rPr lang="en-US" sz="2000" dirty="0"/>
              <a:t> </a:t>
            </a:r>
            <a:r>
              <a:rPr lang="en-US" sz="2000" i="1" dirty="0"/>
              <a:t>TCOF1</a:t>
            </a:r>
            <a:r>
              <a:rPr lang="en-US" sz="2000" dirty="0"/>
              <a:t> 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r>
              <a:rPr lang="en-US" sz="2000" dirty="0" smtClean="0"/>
              <a:t>(</a:t>
            </a:r>
            <a:r>
              <a:rPr lang="en-US" sz="2000" b="1" dirty="0"/>
              <a:t>b</a:t>
            </a:r>
            <a:r>
              <a:rPr lang="en-US" sz="2000" dirty="0"/>
              <a:t>) Patient with an intragenic deletion of </a:t>
            </a:r>
            <a:r>
              <a:rPr lang="en-US" sz="2000" i="1" dirty="0" smtClean="0"/>
              <a:t>TCOF1</a:t>
            </a:r>
            <a:endParaRPr lang="en-US" sz="2000" dirty="0" smtClean="0"/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(</a:t>
            </a:r>
            <a:r>
              <a:rPr lang="en-US" sz="2000" b="1" dirty="0" smtClean="0"/>
              <a:t>c</a:t>
            </a:r>
            <a:r>
              <a:rPr lang="en-US" sz="2000" dirty="0"/>
              <a:t>) Patient with a missense </a:t>
            </a:r>
            <a:r>
              <a:rPr lang="en-US" sz="2000" dirty="0" smtClean="0"/>
              <a:t>mutation in </a:t>
            </a:r>
            <a:r>
              <a:rPr lang="en-US" sz="2000" i="1" dirty="0" smtClean="0"/>
              <a:t>POLR1D</a:t>
            </a:r>
            <a:r>
              <a:rPr lang="en-US" sz="2000" dirty="0" smtClean="0"/>
              <a:t> </a:t>
            </a:r>
          </a:p>
          <a:p>
            <a:endParaRPr lang="en-US" sz="2000" dirty="0" smtClean="0"/>
          </a:p>
          <a:p>
            <a:r>
              <a:rPr lang="en-US" sz="2000" dirty="0" smtClean="0"/>
              <a:t>(</a:t>
            </a:r>
            <a:r>
              <a:rPr lang="en-US" sz="2000" b="1" dirty="0"/>
              <a:t>d</a:t>
            </a:r>
            <a:r>
              <a:rPr lang="en-US" sz="2000" dirty="0"/>
              <a:t>) Patient with complete deletion of </a:t>
            </a:r>
            <a:r>
              <a:rPr lang="en-US" sz="2000" i="1" dirty="0"/>
              <a:t>POLR1D</a:t>
            </a:r>
            <a:r>
              <a:rPr lang="en-US" sz="2800" dirty="0"/>
              <a:t>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RESULTS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               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DISCUSSION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study they analyzed clinical data including additional features that had not been previously </a:t>
            </a:r>
            <a:r>
              <a:rPr lang="en-US" smtClean="0"/>
              <a:t>described and molecular </a:t>
            </a:r>
            <a:r>
              <a:rPr lang="en-US" dirty="0" smtClean="0"/>
              <a:t>data of 3 genes involved in the syndrome</a:t>
            </a:r>
          </a:p>
          <a:p>
            <a:r>
              <a:rPr lang="en-US" dirty="0" smtClean="0"/>
              <a:t>A high rate of congenital cardiac defects in patients with mutations in TCOF1 8% were observed</a:t>
            </a:r>
          </a:p>
          <a:p>
            <a:r>
              <a:rPr lang="en-US" dirty="0" smtClean="0"/>
              <a:t>Intellectual disability(ID) was observed in only one patient hence confirming that (ID) is not a feature of TCS</a:t>
            </a:r>
          </a:p>
          <a:p>
            <a:r>
              <a:rPr lang="en-US" dirty="0" smtClean="0"/>
              <a:t>Due to extreme intrafamilial variation observed, this study suggests verifying inheritance of the mutation even for asymptomatic parents</a:t>
            </a:r>
          </a:p>
        </p:txBody>
      </p:sp>
    </p:spTree>
    <p:extLst>
      <p:ext uri="{BB962C8B-B14F-4D97-AF65-F5344CB8AC3E}">
        <p14:creationId xmlns:p14="http://schemas.microsoft.com/office/powerpoint/2010/main" val="17541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fact that the high rate of SNPs </a:t>
            </a:r>
            <a:r>
              <a:rPr lang="en-US" dirty="0" smtClean="0"/>
              <a:t>was </a:t>
            </a:r>
            <a:r>
              <a:rPr lang="en-US" dirty="0"/>
              <a:t>detected and no </a:t>
            </a:r>
            <a:r>
              <a:rPr lang="en-US" dirty="0" smtClean="0"/>
              <a:t>association with </a:t>
            </a:r>
            <a:r>
              <a:rPr lang="en-US" dirty="0"/>
              <a:t>any of the 19 clinical </a:t>
            </a:r>
            <a:r>
              <a:rPr lang="en-US" dirty="0" smtClean="0"/>
              <a:t>features suggests </a:t>
            </a:r>
            <a:r>
              <a:rPr lang="en-US" dirty="0"/>
              <a:t>the implication of other </a:t>
            </a:r>
            <a:r>
              <a:rPr lang="en-US" dirty="0" smtClean="0"/>
              <a:t>factors</a:t>
            </a:r>
          </a:p>
          <a:p>
            <a:r>
              <a:rPr lang="en-US" dirty="0" smtClean="0"/>
              <a:t>In the study by Teber et al. the severity score was based on the overall facial features.</a:t>
            </a:r>
          </a:p>
          <a:p>
            <a:r>
              <a:rPr lang="en-US" dirty="0" smtClean="0"/>
              <a:t>This study suggested evaluating the severity based on functional impairment and level of intervention required </a:t>
            </a:r>
          </a:p>
          <a:p>
            <a:r>
              <a:rPr lang="en-US" dirty="0" smtClean="0"/>
              <a:t>Among the 45 Patients with no mutations in TCOF1, POLR1D and POLR1C, 6 patients had typical Treacher Collins syndrome features suggesting implications of additional genes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DISCUSSION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32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CRITIQUE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Detailed supplementary data that made it easier to understand the paper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There was a lot of repeated details in the results and in the discussion.</a:t>
            </a:r>
          </a:p>
          <a:p>
            <a:pPr lvl="1"/>
            <a:r>
              <a:rPr lang="en-US" sz="2800" dirty="0" smtClean="0"/>
              <a:t>The case of somatic mosaicism was not clear in the graph </a:t>
            </a:r>
          </a:p>
          <a:p>
            <a:pPr lvl="1"/>
            <a:r>
              <a:rPr lang="en-US" sz="2800" dirty="0" smtClean="0"/>
              <a:t>The total number patients kept on changing with the clinical features observed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238750" y="1327270"/>
            <a:ext cx="1714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dirty="0" smtClean="0"/>
              <a:t>POSITIVE</a:t>
            </a:r>
            <a:endParaRPr lang="en-US" sz="32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38750" y="3105785"/>
            <a:ext cx="1866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dirty="0"/>
              <a:t>NEGATIVE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64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INTRODUCTION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Treacher Collins syndrome (TCS) is also known as Franceschetti-Zwahlen-Klein syndrome</a:t>
            </a:r>
            <a:endParaRPr lang="en-US" dirty="0"/>
          </a:p>
          <a:p>
            <a:r>
              <a:rPr lang="en-US" dirty="0" smtClean="0"/>
              <a:t>It is a rare genetic condition affecting the way the face develops</a:t>
            </a:r>
          </a:p>
          <a:p>
            <a:r>
              <a:rPr lang="en-US" dirty="0" smtClean="0"/>
              <a:t>It belongs to a larger group of disorders called mandibulofacial dysostosis (MFD)</a:t>
            </a:r>
          </a:p>
          <a:p>
            <a:r>
              <a:rPr lang="en-US" dirty="0" smtClean="0"/>
              <a:t>Treacher Collins syndrome is the most common among Mandibulofacial dysostosis occurring in 1 in 50, 000 births</a:t>
            </a:r>
          </a:p>
        </p:txBody>
      </p:sp>
    </p:spTree>
    <p:extLst>
      <p:ext uri="{BB962C8B-B14F-4D97-AF65-F5344CB8AC3E}">
        <p14:creationId xmlns:p14="http://schemas.microsoft.com/office/powerpoint/2010/main" val="41735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+mn-lt"/>
              </a:rPr>
              <a:t>                        INTRODUCTION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49941" y="1690688"/>
          <a:ext cx="10515600" cy="45621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737728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74047923"/>
                    </a:ext>
                  </a:extLst>
                </a:gridCol>
              </a:tblGrid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DEFINITION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6895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Mandibulofacial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dysostosis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Abnormalities</a:t>
                      </a:r>
                      <a:r>
                        <a:rPr lang="en-US" baseline="0" dirty="0" smtClean="0"/>
                        <a:t> of the facial bones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5157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Malar</a:t>
                      </a:r>
                      <a:r>
                        <a:rPr lang="en-US" baseline="0" dirty="0" smtClean="0"/>
                        <a:t> and mandibular hypoplasia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</a:t>
                      </a:r>
                      <a:r>
                        <a:rPr lang="en-US" baseline="0" dirty="0" smtClean="0"/>
                        <a:t> development of cheek and lower jaw bone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16110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Down</a:t>
                      </a:r>
                      <a:r>
                        <a:rPr lang="en-US" baseline="0" dirty="0" smtClean="0"/>
                        <a:t>ward slanting palpebral fissures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Drooping</a:t>
                      </a:r>
                      <a:r>
                        <a:rPr lang="en-US" baseline="0" dirty="0" smtClean="0"/>
                        <a:t> of the eye lids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4784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Coloboma</a:t>
                      </a:r>
                      <a:r>
                        <a:rPr lang="en-US" baseline="0" dirty="0" smtClean="0"/>
                        <a:t> of the lower eyelid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V-shaped lower eyelid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33106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Microtia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Having abnormal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mall ears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89022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Choana</a:t>
                      </a:r>
                      <a:r>
                        <a:rPr lang="en-US" baseline="0" dirty="0" err="1" smtClean="0"/>
                        <a:t>l</a:t>
                      </a:r>
                      <a:r>
                        <a:rPr lang="en-US" baseline="0" dirty="0" smtClean="0"/>
                        <a:t> atresia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Blocking  of the nasal air way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57196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Aural</a:t>
                      </a:r>
                      <a:r>
                        <a:rPr lang="en-US" baseline="0" dirty="0" smtClean="0"/>
                        <a:t> atresia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Absence</a:t>
                      </a:r>
                      <a:r>
                        <a:rPr lang="en-US" baseline="0" dirty="0" smtClean="0"/>
                        <a:t> of the ear canal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64778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Nail hypoplasia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Nails</a:t>
                      </a:r>
                      <a:r>
                        <a:rPr lang="en-US" baseline="0" dirty="0" smtClean="0"/>
                        <a:t> are absent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5400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Rachis malformation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Malformation</a:t>
                      </a:r>
                      <a:r>
                        <a:rPr lang="en-US" baseline="0" dirty="0" smtClean="0"/>
                        <a:t> of the spine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8732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Intubation</a:t>
                      </a:r>
                      <a:r>
                        <a:rPr lang="en-US" baseline="0" dirty="0" smtClean="0"/>
                        <a:t>/ </a:t>
                      </a:r>
                      <a:r>
                        <a:rPr lang="en-US" baseline="0" dirty="0" err="1" smtClean="0"/>
                        <a:t>tracheostoma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Artificial ventilation into</a:t>
                      </a:r>
                      <a:r>
                        <a:rPr lang="en-US" baseline="0" dirty="0" smtClean="0"/>
                        <a:t> the trachea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79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0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TCS is characterized by typical bilateral facial features such as: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Malar and mandibular </a:t>
            </a:r>
            <a:r>
              <a:rPr lang="en-US" sz="2800" dirty="0" smtClean="0"/>
              <a:t>hypoplasia 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Downward slanting palpebral fissures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Coloboma of the lower eyelid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Microtia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Conductive hearing loss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Intellectual disability is rarely reported and no visceral or skeletal malformations have been reported</a:t>
            </a:r>
          </a:p>
          <a:p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INTRODUCTION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28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5244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		</a:t>
            </a:r>
            <a:r>
              <a:rPr lang="en-US" dirty="0" err="1" smtClean="0"/>
              <a:t>Treacher</a:t>
            </a:r>
            <a:r>
              <a:rPr lang="en-US" dirty="0" smtClean="0"/>
              <a:t> </a:t>
            </a:r>
            <a:r>
              <a:rPr lang="en-US" dirty="0"/>
              <a:t>Collins syndrome features in children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237" y="1592687"/>
            <a:ext cx="5413790" cy="4128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2" t="54492" r="5364"/>
          <a:stretch/>
        </p:blipFill>
        <p:spPr>
          <a:xfrm>
            <a:off x="7856071" y="1592687"/>
            <a:ext cx="2651760" cy="2101376"/>
          </a:xfrm>
          <a:prstGeom prst="rect">
            <a:avLst/>
          </a:prstGeom>
          <a:ln>
            <a:solidFill>
              <a:srgbClr val="A09E9E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t="3681" r="2956" b="-2035"/>
          <a:stretch/>
        </p:blipFill>
        <p:spPr>
          <a:xfrm>
            <a:off x="7856071" y="3821373"/>
            <a:ext cx="2651760" cy="188282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INTRODUCTION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76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2588"/>
            <a:ext cx="10515600" cy="4746811"/>
          </a:xfrm>
        </p:spPr>
        <p:txBody>
          <a:bodyPr/>
          <a:lstStyle/>
          <a:p>
            <a:r>
              <a:rPr lang="en-US" dirty="0" smtClean="0"/>
              <a:t>Treacher Collins syndrome is genetically heterogeneous and  three genes are involved: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TCOF1 and POLR1D- autosomal dominant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POLR1D and POLR1C – autosomal recessive</a:t>
            </a:r>
          </a:p>
          <a:p>
            <a:r>
              <a:rPr lang="en-US" dirty="0" smtClean="0"/>
              <a:t>TCOF1 is the major gene involved</a:t>
            </a:r>
          </a:p>
          <a:p>
            <a:r>
              <a:rPr lang="en-US" dirty="0" smtClean="0"/>
              <a:t>It encodes Treacle, a </a:t>
            </a:r>
            <a:r>
              <a:rPr lang="en-US" dirty="0" err="1" smtClean="0"/>
              <a:t>nucleolar</a:t>
            </a:r>
            <a:r>
              <a:rPr lang="en-US" dirty="0" smtClean="0"/>
              <a:t> </a:t>
            </a:r>
            <a:r>
              <a:rPr lang="en-US" dirty="0" err="1" smtClean="0"/>
              <a:t>phosphoprotein</a:t>
            </a:r>
            <a:r>
              <a:rPr lang="en-US" dirty="0" smtClean="0"/>
              <a:t> involved in production of ribosomal RNA</a:t>
            </a:r>
          </a:p>
          <a:p>
            <a:r>
              <a:rPr lang="en-US" dirty="0" smtClean="0"/>
              <a:t>This </a:t>
            </a:r>
            <a:r>
              <a:rPr lang="en-US" dirty="0"/>
              <a:t>protein is active during early embryonic development in structures </a:t>
            </a:r>
            <a:r>
              <a:rPr lang="en-US" dirty="0" smtClean="0"/>
              <a:t>that </a:t>
            </a:r>
            <a:r>
              <a:rPr lang="en-US" dirty="0"/>
              <a:t>become bones and other tissues of the face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INTRODUCTION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95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1221"/>
          </a:xfrm>
        </p:spPr>
        <p:txBody>
          <a:bodyPr>
            <a:normAutofit/>
          </a:bodyPr>
          <a:lstStyle/>
          <a:p>
            <a:r>
              <a:rPr lang="en-US" dirty="0"/>
              <a:t>POLR1D and POLR1C encode subunits of RNA polymerase 1 and 3 </a:t>
            </a:r>
            <a:r>
              <a:rPr lang="en-US" dirty="0" smtClean="0"/>
              <a:t>respectively</a:t>
            </a:r>
          </a:p>
          <a:p>
            <a:r>
              <a:rPr lang="en-US" dirty="0" smtClean="0"/>
              <a:t>Heterozygous intragenic deletions in TCOF1 have been described as rare causes of TCS</a:t>
            </a:r>
          </a:p>
          <a:p>
            <a:r>
              <a:rPr lang="en-US" dirty="0" smtClean="0"/>
              <a:t>No correlations between phenotypic variability and location of mutations in TCOF1 have been established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INTRODUCTION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0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also investigated another gene EFTUD2 which had been identified in </a:t>
            </a:r>
            <a:r>
              <a:rPr lang="en-US" dirty="0"/>
              <a:t>patients with Mandibulofacial dysostosis and </a:t>
            </a:r>
            <a:r>
              <a:rPr lang="en-US" dirty="0" smtClean="0"/>
              <a:t>microcephaly or type Guion- </a:t>
            </a:r>
            <a:r>
              <a:rPr lang="en-US" dirty="0"/>
              <a:t>A</a:t>
            </a:r>
            <a:r>
              <a:rPr lang="en-US" dirty="0" smtClean="0"/>
              <a:t>lmeida </a:t>
            </a:r>
          </a:p>
          <a:p>
            <a:r>
              <a:rPr lang="en-US" dirty="0" smtClean="0"/>
              <a:t>Guion-Almeida is characterized by severe microcephaly, intellectual disability, choanal, eosophageal</a:t>
            </a:r>
            <a:r>
              <a:rPr lang="en-US" dirty="0"/>
              <a:t> </a:t>
            </a:r>
            <a:r>
              <a:rPr lang="en-US" dirty="0" smtClean="0"/>
              <a:t>and aural atresia, cleft palate and congenital heart defects </a:t>
            </a:r>
          </a:p>
          <a:p>
            <a:r>
              <a:rPr lang="en-US" dirty="0" smtClean="0"/>
              <a:t>In another study it was investigated that mutation in this gene caused MFD without microcephaly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INTRODUCTION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03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1593</Words>
  <Application>Microsoft Office PowerPoint</Application>
  <PresentationFormat>Widescreen</PresentationFormat>
  <Paragraphs>189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TREACHER COLLINS SYNDROME: A CLINICAL AND MOLECULAR STUDY BASED ON A LARGE SERIES OF PATIENTS</vt:lpstr>
      <vt:lpstr>CONTENT </vt:lpstr>
      <vt:lpstr>INTRODUCTION</vt:lpstr>
      <vt:lpstr>                        INTRODUCTION</vt:lpstr>
      <vt:lpstr>INTRODUCTION</vt:lpstr>
      <vt:lpstr>INTRODUCTION</vt:lpstr>
      <vt:lpstr>INTRODUCTION</vt:lpstr>
      <vt:lpstr>INTRODUCTION</vt:lpstr>
      <vt:lpstr>INTRODUCTION</vt:lpstr>
      <vt:lpstr>AIM OF THE STUDY</vt:lpstr>
      <vt:lpstr>MATERIALS AND METHODS</vt:lpstr>
      <vt:lpstr>MATERIALS AND METHODS</vt:lpstr>
      <vt:lpstr>MATERIALS AND METHODS</vt:lpstr>
      <vt:lpstr>MATERIALS AND METHODS</vt:lpstr>
      <vt:lpstr>MATERIALS AND METHODS</vt:lpstr>
      <vt:lpstr>RESULTS</vt:lpstr>
      <vt:lpstr>                            RESULTS                </vt:lpstr>
      <vt:lpstr>RESULTS     </vt:lpstr>
      <vt:lpstr>RESULTS                     </vt:lpstr>
      <vt:lpstr>RESULTS                       </vt:lpstr>
      <vt:lpstr>RESULTS                       </vt:lpstr>
      <vt:lpstr>RESULTS                        </vt:lpstr>
      <vt:lpstr>RESULTS                  </vt:lpstr>
      <vt:lpstr>RESULTS    </vt:lpstr>
      <vt:lpstr>RESULTS                   </vt:lpstr>
      <vt:lpstr>PowerPoint Presentation</vt:lpstr>
      <vt:lpstr>DISCUSSION</vt:lpstr>
      <vt:lpstr>DISCUSSION</vt:lpstr>
      <vt:lpstr>CRITIQUE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TREACHER COLLINS SYNDROME: A CLINICAL AND MOLECULAR STUDY BASED ON A LARGE SERIES OF PATIENTS</dc:title>
  <dc:creator>Mercy</dc:creator>
  <cp:lastModifiedBy>Mercy</cp:lastModifiedBy>
  <cp:revision>140</cp:revision>
  <dcterms:created xsi:type="dcterms:W3CDTF">2022-01-01T16:20:34Z</dcterms:created>
  <dcterms:modified xsi:type="dcterms:W3CDTF">2022-01-20T12:12:03Z</dcterms:modified>
</cp:coreProperties>
</file>