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C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38"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126" y="0"/>
            <a:ext cx="7677873" cy="6192456"/>
          </a:xfrm>
          <a:prstGeom prst="rect">
            <a:avLst/>
          </a:prstGeom>
          <a:ln>
            <a:solidFill>
              <a:schemeClr val="tx1"/>
            </a:solidFill>
          </a:ln>
        </p:spPr>
      </p:pic>
      <p:sp>
        <p:nvSpPr>
          <p:cNvPr id="2" name="Title 1"/>
          <p:cNvSpPr>
            <a:spLocks noGrp="1"/>
          </p:cNvSpPr>
          <p:nvPr>
            <p:ph type="ctrTitle"/>
          </p:nvPr>
        </p:nvSpPr>
        <p:spPr>
          <a:xfrm>
            <a:off x="0" y="1"/>
            <a:ext cx="4514126" cy="6192455"/>
          </a:xfrm>
          <a:solidFill>
            <a:srgbClr val="DBC4A5"/>
          </a:solidFill>
          <a:ln>
            <a:solidFill>
              <a:schemeClr val="tx1"/>
            </a:solidFill>
          </a:ln>
        </p:spPr>
        <p:txBody>
          <a:bodyPr>
            <a:noAutofit/>
          </a:bodyPr>
          <a:lstStyle/>
          <a:p>
            <a:r>
              <a:rPr lang="en-US" sz="3600" b="1" dirty="0" smtClean="0">
                <a:latin typeface="Book Antiqua" panose="02040602050305030304" pitchFamily="18" charset="0"/>
              </a:rPr>
              <a:t>Using </a:t>
            </a:r>
            <a:r>
              <a:rPr lang="en-US" sz="3600" b="1" dirty="0">
                <a:latin typeface="Book Antiqua" panose="02040602050305030304" pitchFamily="18" charset="0"/>
              </a:rPr>
              <a:t>Machine Learning to Predict Customer </a:t>
            </a:r>
            <a:r>
              <a:rPr lang="en-US" sz="3600" b="1" dirty="0" smtClean="0">
                <a:latin typeface="Book Antiqua" panose="02040602050305030304" pitchFamily="18" charset="0"/>
              </a:rPr>
              <a:t>CHURN </a:t>
            </a:r>
            <a:r>
              <a:rPr lang="en-US" sz="3600" b="1" dirty="0">
                <a:latin typeface="Book Antiqua" panose="02040602050305030304" pitchFamily="18" charset="0"/>
              </a:rPr>
              <a:t>at </a:t>
            </a:r>
            <a:r>
              <a:rPr lang="en-US" sz="3600" b="1" dirty="0" err="1">
                <a:latin typeface="Book Antiqua" panose="02040602050305030304" pitchFamily="18" charset="0"/>
              </a:rPr>
              <a:t>Syriatel</a:t>
            </a:r>
            <a:r>
              <a:rPr lang="en-US" sz="3600" b="1" dirty="0">
                <a:latin typeface="Book Antiqua" panose="02040602050305030304" pitchFamily="18" charset="0"/>
              </a:rPr>
              <a:t> Mobile </a:t>
            </a:r>
            <a:r>
              <a:rPr lang="en-US" sz="3600" b="1" dirty="0" smtClean="0">
                <a:latin typeface="Book Antiqua" panose="02040602050305030304" pitchFamily="18" charset="0"/>
              </a:rPr>
              <a:t>Telecom</a:t>
            </a:r>
            <a:br>
              <a:rPr lang="en-US" sz="3600" b="1" dirty="0" smtClean="0">
                <a:latin typeface="Book Antiqua" panose="02040602050305030304" pitchFamily="18" charset="0"/>
              </a:rPr>
            </a:br>
            <a:r>
              <a:rPr lang="en-US" sz="3600" b="1" dirty="0" smtClean="0">
                <a:latin typeface="Book Antiqua" panose="02040602050305030304" pitchFamily="18" charset="0"/>
              </a:rPr>
              <a:t/>
            </a:r>
            <a:br>
              <a:rPr lang="en-US" sz="3600" b="1" dirty="0" smtClean="0">
                <a:latin typeface="Book Antiqua" panose="02040602050305030304" pitchFamily="18" charset="0"/>
              </a:rPr>
            </a:br>
            <a:r>
              <a:rPr lang="en-US" sz="4000" dirty="0">
                <a:latin typeface="Book Antiqua" panose="02040602050305030304" pitchFamily="18" charset="0"/>
              </a:rPr>
              <a:t/>
            </a:r>
            <a:br>
              <a:rPr lang="en-US" sz="4000" dirty="0">
                <a:latin typeface="Book Antiqua" panose="02040602050305030304" pitchFamily="18" charset="0"/>
              </a:rPr>
            </a:br>
            <a:endParaRPr lang="en-US" sz="4000" dirty="0">
              <a:latin typeface="Book Antiqua" panose="02040602050305030304" pitchFamily="18" charset="0"/>
            </a:endParaRPr>
          </a:p>
        </p:txBody>
      </p:sp>
      <p:sp>
        <p:nvSpPr>
          <p:cNvPr id="6" name="Subtitle 5"/>
          <p:cNvSpPr>
            <a:spLocks noGrp="1"/>
          </p:cNvSpPr>
          <p:nvPr>
            <p:ph type="subTitle" idx="1"/>
          </p:nvPr>
        </p:nvSpPr>
        <p:spPr>
          <a:xfrm>
            <a:off x="82405" y="5678269"/>
            <a:ext cx="3816881" cy="410015"/>
          </a:xfrm>
        </p:spPr>
        <p:txBody>
          <a:bodyPr>
            <a:normAutofit fontScale="77500" lnSpcReduction="20000"/>
          </a:bodyPr>
          <a:lstStyle/>
          <a:p>
            <a:r>
              <a:rPr lang="en-US" dirty="0"/>
              <a:t>Prepared by Lynette  </a:t>
            </a:r>
            <a:r>
              <a:rPr lang="en-US" dirty="0" err="1"/>
              <a:t>wangari</a:t>
            </a:r>
            <a:endParaRPr lang="en-US" dirty="0"/>
          </a:p>
          <a:p>
            <a:endParaRPr lang="en-US" dirty="0"/>
          </a:p>
        </p:txBody>
      </p:sp>
    </p:spTree>
    <p:extLst>
      <p:ext uri="{BB962C8B-B14F-4D97-AF65-F5344CB8AC3E}">
        <p14:creationId xmlns:p14="http://schemas.microsoft.com/office/powerpoint/2010/main" val="116765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model metrics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81439"/>
            <a:ext cx="4493349" cy="3449638"/>
          </a:xfrm>
        </p:spPr>
      </p:pic>
      <p:sp>
        <p:nvSpPr>
          <p:cNvPr id="7" name="Rectangle 6"/>
          <p:cNvSpPr/>
          <p:nvPr/>
        </p:nvSpPr>
        <p:spPr>
          <a:xfrm>
            <a:off x="6351813" y="2274838"/>
            <a:ext cx="4596273" cy="2949525"/>
          </a:xfrm>
          <a:prstGeom prst="rect">
            <a:avLst/>
          </a:prstGeom>
        </p:spPr>
        <p:txBody>
          <a:bodyPr wrap="square">
            <a:spAutoFit/>
          </a:bodyPr>
          <a:lstStyle/>
          <a:p>
            <a:pPr lvl="0" defTabSz="914400" eaLnBrk="0" fontAlgn="base" hangingPunct="0">
              <a:lnSpc>
                <a:spcPct val="150000"/>
              </a:lnSpc>
              <a:spcBef>
                <a:spcPct val="0"/>
              </a:spcBef>
              <a:spcAft>
                <a:spcPct val="0"/>
              </a:spcAft>
              <a:buFontTx/>
              <a:buChar char="•"/>
            </a:pPr>
            <a:r>
              <a:rPr lang="en-US" altLang="en-US" b="1" dirty="0">
                <a:latin typeface="Arial" panose="020B0604020202020204" pitchFamily="34" charset="0"/>
              </a:rPr>
              <a:t>Cross-Validation Accuracy:</a:t>
            </a:r>
            <a:r>
              <a:rPr lang="en-US" altLang="en-US" dirty="0">
                <a:latin typeface="Arial" panose="020B0604020202020204" pitchFamily="34" charset="0"/>
              </a:rPr>
              <a:t> 95.05%</a:t>
            </a:r>
          </a:p>
          <a:p>
            <a:pPr lvl="0" defTabSz="914400" eaLnBrk="0" fontAlgn="base" hangingPunct="0">
              <a:lnSpc>
                <a:spcPct val="150000"/>
              </a:lnSpc>
              <a:spcBef>
                <a:spcPct val="0"/>
              </a:spcBef>
              <a:spcAft>
                <a:spcPct val="0"/>
              </a:spcAft>
              <a:buFontTx/>
              <a:buChar char="•"/>
            </a:pPr>
            <a:r>
              <a:rPr lang="en-US" altLang="en-US" b="1" dirty="0">
                <a:latin typeface="Arial" panose="020B0604020202020204" pitchFamily="34" charset="0"/>
              </a:rPr>
              <a:t>Precision:</a:t>
            </a:r>
            <a:r>
              <a:rPr lang="en-US" altLang="en-US" dirty="0">
                <a:latin typeface="Arial" panose="020B0604020202020204" pitchFamily="34" charset="0"/>
              </a:rPr>
              <a:t> 95.77%</a:t>
            </a:r>
          </a:p>
          <a:p>
            <a:pPr lvl="0" defTabSz="914400" eaLnBrk="0" fontAlgn="base" hangingPunct="0">
              <a:lnSpc>
                <a:spcPct val="150000"/>
              </a:lnSpc>
              <a:spcBef>
                <a:spcPct val="0"/>
              </a:spcBef>
              <a:spcAft>
                <a:spcPct val="0"/>
              </a:spcAft>
              <a:buFontTx/>
              <a:buChar char="•"/>
            </a:pPr>
            <a:r>
              <a:rPr lang="en-US" altLang="en-US" b="1" dirty="0">
                <a:latin typeface="Arial" panose="020B0604020202020204" pitchFamily="34" charset="0"/>
              </a:rPr>
              <a:t>Recall:</a:t>
            </a:r>
            <a:r>
              <a:rPr lang="en-US" altLang="en-US" dirty="0">
                <a:latin typeface="Arial" panose="020B0604020202020204" pitchFamily="34" charset="0"/>
              </a:rPr>
              <a:t> 67.33%</a:t>
            </a:r>
          </a:p>
          <a:p>
            <a:pPr lvl="0" defTabSz="914400" eaLnBrk="0" fontAlgn="base" hangingPunct="0">
              <a:lnSpc>
                <a:spcPct val="150000"/>
              </a:lnSpc>
              <a:spcBef>
                <a:spcPct val="0"/>
              </a:spcBef>
              <a:spcAft>
                <a:spcPct val="0"/>
              </a:spcAft>
              <a:buFontTx/>
              <a:buChar char="•"/>
            </a:pPr>
            <a:r>
              <a:rPr lang="en-US" altLang="en-US" b="1" dirty="0">
                <a:latin typeface="Arial" panose="020B0604020202020204" pitchFamily="34" charset="0"/>
              </a:rPr>
              <a:t>F1 Score:</a:t>
            </a:r>
            <a:r>
              <a:rPr lang="en-US" altLang="en-US" dirty="0">
                <a:latin typeface="Arial" panose="020B0604020202020204" pitchFamily="34" charset="0"/>
              </a:rPr>
              <a:t> 79.07%</a:t>
            </a:r>
          </a:p>
          <a:p>
            <a:pPr lvl="0" defTabSz="914400" eaLnBrk="0" fontAlgn="base" hangingPunct="0">
              <a:lnSpc>
                <a:spcPct val="150000"/>
              </a:lnSpc>
              <a:spcBef>
                <a:spcPct val="0"/>
              </a:spcBef>
              <a:spcAft>
                <a:spcPct val="0"/>
              </a:spcAft>
              <a:buFontTx/>
              <a:buChar char="•"/>
            </a:pPr>
            <a:r>
              <a:rPr lang="en-US" altLang="en-US" b="1" dirty="0">
                <a:latin typeface="Arial" panose="020B0604020202020204" pitchFamily="34" charset="0"/>
              </a:rPr>
              <a:t>Train Score:</a:t>
            </a:r>
            <a:r>
              <a:rPr lang="en-US" altLang="en-US" dirty="0">
                <a:latin typeface="Arial" panose="020B0604020202020204" pitchFamily="34" charset="0"/>
              </a:rPr>
              <a:t> 97.86%</a:t>
            </a:r>
          </a:p>
          <a:p>
            <a:pPr lvl="0" defTabSz="914400" eaLnBrk="0" fontAlgn="base" hangingPunct="0">
              <a:lnSpc>
                <a:spcPct val="150000"/>
              </a:lnSpc>
              <a:spcBef>
                <a:spcPct val="0"/>
              </a:spcBef>
              <a:spcAft>
                <a:spcPct val="0"/>
              </a:spcAft>
              <a:buFontTx/>
              <a:buChar char="•"/>
            </a:pPr>
            <a:r>
              <a:rPr lang="en-US" altLang="en-US" b="1" dirty="0">
                <a:latin typeface="Arial" panose="020B0604020202020204" pitchFamily="34" charset="0"/>
              </a:rPr>
              <a:t>Test Score:</a:t>
            </a:r>
            <a:r>
              <a:rPr lang="en-US" altLang="en-US" dirty="0">
                <a:latin typeface="Arial" panose="020B0604020202020204" pitchFamily="34" charset="0"/>
              </a:rPr>
              <a:t> 94.60%</a:t>
            </a:r>
          </a:p>
          <a:p>
            <a:pPr lvl="0" defTabSz="914400" eaLnBrk="0" fontAlgn="base" hangingPunct="0">
              <a:lnSpc>
                <a:spcPct val="150000"/>
              </a:lnSpc>
              <a:spcBef>
                <a:spcPct val="0"/>
              </a:spcBef>
              <a:spcAft>
                <a:spcPct val="0"/>
              </a:spcAft>
              <a:buFontTx/>
              <a:buChar char="•"/>
            </a:pPr>
            <a:r>
              <a:rPr lang="en-US" altLang="en-US" b="1" dirty="0">
                <a:latin typeface="Arial" panose="020B0604020202020204" pitchFamily="34" charset="0"/>
              </a:rPr>
              <a:t>AUC:</a:t>
            </a:r>
            <a:r>
              <a:rPr lang="en-US" altLang="en-US" dirty="0">
                <a:latin typeface="Arial" panose="020B0604020202020204" pitchFamily="34" charset="0"/>
              </a:rPr>
              <a:t> 0.94 </a:t>
            </a:r>
          </a:p>
        </p:txBody>
      </p:sp>
    </p:spTree>
    <p:extLst>
      <p:ext uri="{BB962C8B-B14F-4D97-AF65-F5344CB8AC3E}">
        <p14:creationId xmlns:p14="http://schemas.microsoft.com/office/powerpoint/2010/main" val="248096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400" y="2016124"/>
            <a:ext cx="7197632" cy="3927475"/>
          </a:xfrm>
        </p:spPr>
      </p:pic>
    </p:spTree>
    <p:extLst>
      <p:ext uri="{BB962C8B-B14F-4D97-AF65-F5344CB8AC3E}">
        <p14:creationId xmlns:p14="http://schemas.microsoft.com/office/powerpoint/2010/main" val="109256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a:t>The analysis concludes that customer churn can be accurately predicted using machine learning models, with the Random Forest Classifier emerging as the recommended model due to its superior overall performance. This model demonstrates the highest Area Under the Curve (AUC) in the ROC curve, indicating its strong classification capabilities and reliability in predicting churn.</a:t>
            </a:r>
          </a:p>
          <a:p>
            <a:endParaRPr lang="en-US" dirty="0"/>
          </a:p>
        </p:txBody>
      </p:sp>
    </p:spTree>
    <p:extLst>
      <p:ext uri="{BB962C8B-B14F-4D97-AF65-F5344CB8AC3E}">
        <p14:creationId xmlns:p14="http://schemas.microsoft.com/office/powerpoint/2010/main" val="153951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1451579" y="1853755"/>
            <a:ext cx="9603275" cy="4211380"/>
          </a:xfrm>
        </p:spPr>
        <p:txBody>
          <a:bodyPr>
            <a:normAutofit fontScale="92500" lnSpcReduction="20000"/>
          </a:bodyPr>
          <a:lstStyle/>
          <a:p>
            <a:r>
              <a:rPr lang="en-US" sz="1900" b="1" dirty="0"/>
              <a:t>Variable Exploration:</a:t>
            </a:r>
            <a:endParaRPr lang="en-US" sz="1900" dirty="0"/>
          </a:p>
          <a:p>
            <a:pPr lvl="1"/>
            <a:r>
              <a:rPr lang="en-US" sz="1700" dirty="0"/>
              <a:t>Analyze additional features such as internet bundles and other value-added services.</a:t>
            </a:r>
          </a:p>
          <a:p>
            <a:pPr lvl="1"/>
            <a:r>
              <a:rPr lang="en-US" sz="1700" dirty="0"/>
              <a:t>Assess the impact of these features on customer churn rates.</a:t>
            </a:r>
          </a:p>
          <a:p>
            <a:r>
              <a:rPr lang="en-US" sz="1900" b="1" dirty="0"/>
              <a:t>Understanding Churn Reasons:</a:t>
            </a:r>
            <a:endParaRPr lang="en-US" sz="1900" dirty="0"/>
          </a:p>
          <a:p>
            <a:pPr lvl="1"/>
            <a:r>
              <a:rPr lang="en-US" sz="1700" dirty="0"/>
              <a:t>Conduct in-depth analysis to identify specific reasons for customer churn.</a:t>
            </a:r>
          </a:p>
          <a:p>
            <a:pPr lvl="1"/>
            <a:r>
              <a:rPr lang="en-US" sz="1700" dirty="0"/>
              <a:t>Utilize customer feedback and behavior data to pinpoint pain points and dissatisfaction causes.</a:t>
            </a:r>
          </a:p>
          <a:p>
            <a:r>
              <a:rPr lang="en-US" sz="1900" b="1" dirty="0"/>
              <a:t>Competitor Analysis and Strategy Development:</a:t>
            </a:r>
            <a:endParaRPr lang="en-US" sz="1900" dirty="0"/>
          </a:p>
          <a:p>
            <a:pPr lvl="1"/>
            <a:r>
              <a:rPr lang="en-US" sz="1700" dirty="0"/>
              <a:t>Investigate competitors' offerings in the telecommunications industry.</a:t>
            </a:r>
          </a:p>
          <a:p>
            <a:pPr lvl="1"/>
            <a:r>
              <a:rPr lang="en-US" sz="1700" dirty="0"/>
              <a:t>Develop business strategies to enhance </a:t>
            </a:r>
            <a:r>
              <a:rPr lang="en-US" sz="1700" dirty="0" err="1"/>
              <a:t>Syriatel's</a:t>
            </a:r>
            <a:r>
              <a:rPr lang="en-US" sz="1700" dirty="0"/>
              <a:t> products and service offerings based on competitive insights.</a:t>
            </a:r>
          </a:p>
          <a:p>
            <a:r>
              <a:rPr lang="en-US" sz="1900" dirty="0"/>
              <a:t>These steps will help </a:t>
            </a:r>
            <a:r>
              <a:rPr lang="en-US" sz="1900" dirty="0" err="1"/>
              <a:t>Syriatel</a:t>
            </a:r>
            <a:r>
              <a:rPr lang="en-US" sz="1900" dirty="0"/>
              <a:t> understand customer behavior better, reduce churn, and improve customer satisfaction by offering competitive and tailored services</a:t>
            </a:r>
            <a:r>
              <a:rPr lang="en-US" sz="1900" dirty="0" smtClean="0"/>
              <a:t>.</a:t>
            </a:r>
            <a:endParaRPr lang="en-US" dirty="0"/>
          </a:p>
        </p:txBody>
      </p:sp>
    </p:spTree>
    <p:extLst>
      <p:ext uri="{BB962C8B-B14F-4D97-AF65-F5344CB8AC3E}">
        <p14:creationId xmlns:p14="http://schemas.microsoft.com/office/powerpoint/2010/main" val="49316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Model Selection: </a:t>
            </a:r>
            <a:r>
              <a:rPr lang="en-US" dirty="0" err="1"/>
              <a:t>Syriatel</a:t>
            </a:r>
            <a:r>
              <a:rPr lang="en-US" dirty="0"/>
              <a:t> should adopt the Random Forest Classifier as the primary model for predicting customer churn. This model has shown excellent performance metrics, including high accuracy, F1-score, recall, and precision, making it highly effective for identifying customers likely to churn</a:t>
            </a:r>
            <a:r>
              <a:rPr lang="en-US" dirty="0" smtClean="0"/>
              <a:t>.</a:t>
            </a:r>
          </a:p>
          <a:p>
            <a:r>
              <a:rPr lang="en-US" dirty="0" smtClean="0"/>
              <a:t>Customer </a:t>
            </a:r>
            <a:r>
              <a:rPr lang="en-US" dirty="0"/>
              <a:t>Retention Strategy: </a:t>
            </a:r>
            <a:r>
              <a:rPr lang="en-US" dirty="0" err="1"/>
              <a:t>Syriatel</a:t>
            </a:r>
            <a:r>
              <a:rPr lang="en-US" dirty="0"/>
              <a:t> should develop a customer retention strategy that focuses on key factors such as call minutes and charges. Personalized offers or discounts on day charges can be effective in retaining customers. By addressing these primary factors, </a:t>
            </a:r>
            <a:r>
              <a:rPr lang="en-US" dirty="0" err="1"/>
              <a:t>Syriatel</a:t>
            </a:r>
            <a:r>
              <a:rPr lang="en-US" dirty="0"/>
              <a:t> can enhance customer retention and reduce revenue loss</a:t>
            </a:r>
            <a:r>
              <a:rPr lang="en-US" dirty="0" smtClean="0"/>
              <a:t>.</a:t>
            </a:r>
          </a:p>
          <a:p>
            <a:r>
              <a:rPr lang="en-US" dirty="0" smtClean="0"/>
              <a:t>Customer </a:t>
            </a:r>
            <a:r>
              <a:rPr lang="en-US" dirty="0"/>
              <a:t>Service Improvement: Since high volumes of customer service calls are closely linked to churn, </a:t>
            </a:r>
            <a:r>
              <a:rPr lang="en-US" dirty="0" err="1"/>
              <a:t>Syriatel</a:t>
            </a:r>
            <a:r>
              <a:rPr lang="en-US" dirty="0"/>
              <a:t> should implement strategies to minimize these calls. An advanced Interactive Voice Response (IVR) system could efficiently handle common issues, reducing the need for customer service calls and improving overall customer satisfaction.</a:t>
            </a:r>
          </a:p>
        </p:txBody>
      </p:sp>
    </p:spTree>
    <p:extLst>
      <p:ext uri="{BB962C8B-B14F-4D97-AF65-F5344CB8AC3E}">
        <p14:creationId xmlns:p14="http://schemas.microsoft.com/office/powerpoint/2010/main" val="48672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169306"/>
          </a:xfrm>
        </p:spPr>
      </p:pic>
    </p:spTree>
    <p:extLst>
      <p:ext uri="{BB962C8B-B14F-4D97-AF65-F5344CB8AC3E}">
        <p14:creationId xmlns:p14="http://schemas.microsoft.com/office/powerpoint/2010/main" val="193620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451579" y="2015733"/>
            <a:ext cx="5962475" cy="3973176"/>
          </a:xfrm>
        </p:spPr>
        <p:txBody>
          <a:bodyPr>
            <a:normAutofit/>
          </a:bodyPr>
          <a:lstStyle/>
          <a:p>
            <a:r>
              <a:rPr lang="en-US" sz="1400" dirty="0"/>
              <a:t>In the competitive telecommunications market, </a:t>
            </a:r>
            <a:r>
              <a:rPr lang="en-US" sz="1400" dirty="0" err="1"/>
              <a:t>Syriatel</a:t>
            </a:r>
            <a:r>
              <a:rPr lang="en-US" sz="1400" dirty="0"/>
              <a:t> faces significant challenges in retaining its customer base and ensuring high satisfaction levels. The company struggles with identifying at-risk customers and addressing their issues proactively, which is crucial to maintaining a competitive edge. Without effective data analytics and machine learning, </a:t>
            </a:r>
            <a:r>
              <a:rPr lang="en-US" sz="1400" dirty="0" err="1"/>
              <a:t>Syriatel</a:t>
            </a:r>
            <a:r>
              <a:rPr lang="en-US" sz="1400" dirty="0"/>
              <a:t> risks losing market share to competitors who better leverage these technologies to enhance customer experiences and loyalty.</a:t>
            </a:r>
          </a:p>
          <a:p>
            <a:r>
              <a:rPr lang="en-US" sz="1400" dirty="0"/>
              <a:t>This project aims to address customer churn and improve satisfaction for </a:t>
            </a:r>
            <a:r>
              <a:rPr lang="en-US" sz="1400" dirty="0" err="1"/>
              <a:t>Syriatel</a:t>
            </a:r>
            <a:r>
              <a:rPr lang="en-US" sz="1400" dirty="0"/>
              <a:t>. By implementing advanced data analytics and machine learning, </a:t>
            </a:r>
            <a:r>
              <a:rPr lang="en-US" sz="1400" dirty="0" err="1"/>
              <a:t>Syriatel</a:t>
            </a:r>
            <a:r>
              <a:rPr lang="en-US" sz="1400" dirty="0"/>
              <a:t> can develop strategies to identify at-risk customers, understand their reasons for potential departure, and deploy targeted interventions. This approach will help reduce churn, enhance customer satisfaction, and ensure long-term success and competitiveness in the telecommunications market.</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055" y="2372497"/>
            <a:ext cx="3640800" cy="2663911"/>
          </a:xfrm>
          <a:prstGeom prst="rect">
            <a:avLst/>
          </a:prstGeom>
        </p:spPr>
      </p:pic>
    </p:spTree>
    <p:extLst>
      <p:ext uri="{BB962C8B-B14F-4D97-AF65-F5344CB8AC3E}">
        <p14:creationId xmlns:p14="http://schemas.microsoft.com/office/powerpoint/2010/main" val="161358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a:xfrm>
            <a:off x="1451579" y="2015732"/>
            <a:ext cx="9603275" cy="3813568"/>
          </a:xfrm>
        </p:spPr>
        <p:txBody>
          <a:bodyPr>
            <a:normAutofit fontScale="92500"/>
          </a:bodyPr>
          <a:lstStyle/>
          <a:p>
            <a:r>
              <a:rPr lang="en-US" dirty="0" err="1"/>
              <a:t>Syriatel</a:t>
            </a:r>
            <a:r>
              <a:rPr lang="en-US" dirty="0"/>
              <a:t> Mobile Telecom, facing competitive challenges, emphasizes the need to enhance customer satisfaction and retain its </a:t>
            </a:r>
            <a:r>
              <a:rPr lang="en-US" dirty="0" smtClean="0"/>
              <a:t>subscribers</a:t>
            </a:r>
            <a:r>
              <a:rPr lang="en-US" dirty="0"/>
              <a:t>. To mitigate the potential threat of customer churn, </a:t>
            </a:r>
            <a:r>
              <a:rPr lang="en-US" dirty="0" smtClean="0"/>
              <a:t>the company </a:t>
            </a:r>
            <a:r>
              <a:rPr lang="en-US" dirty="0"/>
              <a:t>aims to use data analytics to identify at-risk customers and tailor strategies to reduce churn risk. This approach is crucial for cutting customer turnover costs and fostering long-term loyalty, driving sustainable business growth.</a:t>
            </a:r>
          </a:p>
          <a:p>
            <a:r>
              <a:rPr lang="en-US" dirty="0"/>
              <a:t>The proposed model offers significant benefits for all stakeholders. By reducing customer churn rates, the company can increase revenues, profits, and market sustainability. Customers will enjoy improved services and support, while shareholders can expect higher returns on investments. Additionally, employees may benefit from better remuneration packages and bonuses as the company prospers, ensuring mutual growth and prosperity for all involved.</a:t>
            </a:r>
          </a:p>
          <a:p>
            <a:endParaRPr lang="en-US" dirty="0"/>
          </a:p>
        </p:txBody>
      </p:sp>
    </p:spTree>
    <p:extLst>
      <p:ext uri="{BB962C8B-B14F-4D97-AF65-F5344CB8AC3E}">
        <p14:creationId xmlns:p14="http://schemas.microsoft.com/office/powerpoint/2010/main" val="427432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 and objectives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Research </a:t>
            </a:r>
            <a:r>
              <a:rPr lang="en-US" b="1" dirty="0"/>
              <a:t>Objectives</a:t>
            </a:r>
            <a:r>
              <a:rPr lang="en-US" b="1" dirty="0" smtClean="0"/>
              <a:t>:</a:t>
            </a:r>
            <a:endParaRPr lang="en-US" dirty="0"/>
          </a:p>
          <a:p>
            <a:r>
              <a:rPr lang="en-US" dirty="0" smtClean="0"/>
              <a:t>To </a:t>
            </a:r>
            <a:r>
              <a:rPr lang="en-US" dirty="0"/>
              <a:t>identify the key features that determine if a customer is likely to churn.</a:t>
            </a:r>
          </a:p>
          <a:p>
            <a:r>
              <a:rPr lang="en-US" dirty="0" smtClean="0"/>
              <a:t>To </a:t>
            </a:r>
            <a:r>
              <a:rPr lang="en-US" dirty="0"/>
              <a:t>determine the most suitable model to predict Customer Churn.</a:t>
            </a:r>
          </a:p>
          <a:p>
            <a:r>
              <a:rPr lang="en-US" dirty="0" smtClean="0"/>
              <a:t> </a:t>
            </a:r>
            <a:r>
              <a:rPr lang="en-US" dirty="0"/>
              <a:t>To establish </a:t>
            </a:r>
            <a:r>
              <a:rPr lang="en-US" dirty="0" smtClean="0"/>
              <a:t>Customer </a:t>
            </a:r>
            <a:r>
              <a:rPr lang="en-US" dirty="0"/>
              <a:t>retention strategy to reduce churn</a:t>
            </a:r>
          </a:p>
          <a:p>
            <a:pPr marL="0" indent="0">
              <a:buNone/>
            </a:pPr>
            <a:r>
              <a:rPr lang="en-US" dirty="0"/>
              <a:t/>
            </a:r>
            <a:br>
              <a:rPr lang="en-US" dirty="0"/>
            </a:br>
            <a:r>
              <a:rPr lang="en-US" b="1" dirty="0" smtClean="0"/>
              <a:t>Research </a:t>
            </a:r>
            <a:r>
              <a:rPr lang="en-US" b="1" dirty="0"/>
              <a:t>Questions</a:t>
            </a:r>
            <a:r>
              <a:rPr lang="en-US" b="1" dirty="0" smtClean="0"/>
              <a:t>:</a:t>
            </a:r>
            <a:endParaRPr lang="en-US" dirty="0"/>
          </a:p>
          <a:p>
            <a:r>
              <a:rPr lang="en-US" dirty="0" smtClean="0"/>
              <a:t>What are </a:t>
            </a:r>
            <a:r>
              <a:rPr lang="en-US" dirty="0"/>
              <a:t>the most significant predictors of customer churn for </a:t>
            </a:r>
            <a:r>
              <a:rPr lang="en-US" dirty="0" err="1"/>
              <a:t>Syriatel</a:t>
            </a:r>
            <a:r>
              <a:rPr lang="en-US" dirty="0"/>
              <a:t> Mobile Telecom?</a:t>
            </a:r>
          </a:p>
          <a:p>
            <a:r>
              <a:rPr lang="en-US" dirty="0" smtClean="0"/>
              <a:t>Which </a:t>
            </a:r>
            <a:r>
              <a:rPr lang="en-US" dirty="0"/>
              <a:t>Machine Learning Model is the most suitable in predicting Customer Churn?</a:t>
            </a:r>
          </a:p>
          <a:p>
            <a:r>
              <a:rPr lang="en-US" dirty="0" smtClean="0"/>
              <a:t>What </a:t>
            </a:r>
            <a:r>
              <a:rPr lang="en-US" dirty="0"/>
              <a:t>strategies can </a:t>
            </a:r>
            <a:r>
              <a:rPr lang="en-US" dirty="0" err="1"/>
              <a:t>Syriatel</a:t>
            </a:r>
            <a:r>
              <a:rPr lang="en-US" dirty="0"/>
              <a:t> Mobile Telecom implement to retain customers and reduce churn rates?</a:t>
            </a:r>
          </a:p>
          <a:p>
            <a:endParaRPr lang="en-US" dirty="0"/>
          </a:p>
        </p:txBody>
      </p:sp>
    </p:spTree>
    <p:extLst>
      <p:ext uri="{BB962C8B-B14F-4D97-AF65-F5344CB8AC3E}">
        <p14:creationId xmlns:p14="http://schemas.microsoft.com/office/powerpoint/2010/main" val="105265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churn in </a:t>
            </a:r>
            <a:r>
              <a:rPr lang="en-US" dirty="0" err="1" smtClean="0"/>
              <a:t>Syriatel</a:t>
            </a:r>
            <a:r>
              <a:rPr lang="en-US" dirty="0" smtClean="0"/>
              <a:t> dataset contains information about customer activity and whether or not they canceled their subscription with the firm.</a:t>
            </a:r>
          </a:p>
          <a:p>
            <a:r>
              <a:rPr lang="en-US" dirty="0" smtClean="0"/>
              <a:t>The dataset contains 3,333 entries and 21 columns, including information about the state, </a:t>
            </a:r>
            <a:r>
              <a:rPr lang="en-US" dirty="0"/>
              <a:t>account length, area code, phone number, international plan, voice mail plan, number of voice mail messages, total day minutes, total day calls, total day charge, total evening minutes, total evening calls, total evening charge, total night minutes, total night calls, total night charge, total international minutes, total international calls, total international charge, customer service calls and churn</a:t>
            </a:r>
            <a:r>
              <a:rPr lang="en-US" dirty="0" smtClean="0"/>
              <a:t>.</a:t>
            </a:r>
          </a:p>
          <a:p>
            <a:r>
              <a:rPr lang="en-US" dirty="0" smtClean="0"/>
              <a:t>Each row having a the telephone number as the unique identifier.</a:t>
            </a:r>
            <a:endParaRPr lang="en-US" dirty="0"/>
          </a:p>
          <a:p>
            <a:endParaRPr lang="en-US" dirty="0"/>
          </a:p>
        </p:txBody>
      </p:sp>
    </p:spTree>
    <p:extLst>
      <p:ext uri="{BB962C8B-B14F-4D97-AF65-F5344CB8AC3E}">
        <p14:creationId xmlns:p14="http://schemas.microsoft.com/office/powerpoint/2010/main" val="414307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415392"/>
            <a:ext cx="4499105" cy="3528208"/>
          </a:xfrm>
        </p:spPr>
      </p:pic>
      <p:sp>
        <p:nvSpPr>
          <p:cNvPr id="6" name="Content Placeholder 2"/>
          <p:cNvSpPr txBox="1">
            <a:spLocks/>
          </p:cNvSpPr>
          <p:nvPr/>
        </p:nvSpPr>
        <p:spPr>
          <a:xfrm>
            <a:off x="6557768" y="2415392"/>
            <a:ext cx="4310743" cy="336857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smtClean="0"/>
              <a:t>Of the 3,333 customers in the dataset, 483 have terminated their contract with </a:t>
            </a:r>
            <a:r>
              <a:rPr lang="en-US" dirty="0" err="1" smtClean="0"/>
              <a:t>Syriatel</a:t>
            </a:r>
            <a:r>
              <a:rPr lang="en-US" dirty="0" smtClean="0"/>
              <a:t>. That is 14.5% of customers lost.</a:t>
            </a:r>
          </a:p>
          <a:p>
            <a:r>
              <a:rPr lang="en-US" dirty="0" smtClean="0"/>
              <a:t>True – Churned</a:t>
            </a:r>
          </a:p>
          <a:p>
            <a:r>
              <a:rPr lang="en-US" dirty="0" smtClean="0"/>
              <a:t>False – Not </a:t>
            </a:r>
            <a:r>
              <a:rPr lang="en-US" dirty="0" err="1" smtClean="0"/>
              <a:t>Curned</a:t>
            </a:r>
            <a:endParaRPr lang="en-US" dirty="0"/>
          </a:p>
        </p:txBody>
      </p:sp>
      <p:sp>
        <p:nvSpPr>
          <p:cNvPr id="7" name="Title 1"/>
          <p:cNvSpPr txBox="1">
            <a:spLocks/>
          </p:cNvSpPr>
          <p:nvPr/>
        </p:nvSpPr>
        <p:spPr>
          <a:xfrm>
            <a:off x="1451579" y="1853754"/>
            <a:ext cx="4078364" cy="5616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smtClean="0"/>
              <a:t>Univariate analysis</a:t>
            </a:r>
            <a:endParaRPr lang="en-US" sz="2400" dirty="0"/>
          </a:p>
        </p:txBody>
      </p:sp>
    </p:spTree>
    <p:extLst>
      <p:ext uri="{BB962C8B-B14F-4D97-AF65-F5344CB8AC3E}">
        <p14:creationId xmlns:p14="http://schemas.microsoft.com/office/powerpoint/2010/main" val="102316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41" y="804519"/>
            <a:ext cx="9603275" cy="1049235"/>
          </a:xfrm>
        </p:spPr>
        <p:txBody>
          <a:bodyPr/>
          <a:lstStyle/>
          <a:p>
            <a:r>
              <a:rPr lang="en-US" dirty="0"/>
              <a:t>Exploratory data </a:t>
            </a:r>
            <a:r>
              <a:rPr lang="en-US" dirty="0" smtClean="0"/>
              <a:t>analysis cont’d</a:t>
            </a:r>
            <a:r>
              <a:rPr lang="en-US" dirty="0"/>
              <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541" y="2415392"/>
            <a:ext cx="6878595" cy="3204518"/>
          </a:xfrm>
        </p:spPr>
      </p:pic>
      <p:sp>
        <p:nvSpPr>
          <p:cNvPr id="4" name="Title 1"/>
          <p:cNvSpPr txBox="1">
            <a:spLocks/>
          </p:cNvSpPr>
          <p:nvPr/>
        </p:nvSpPr>
        <p:spPr>
          <a:xfrm>
            <a:off x="1138541" y="1853754"/>
            <a:ext cx="4078364" cy="5616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smtClean="0"/>
              <a:t>bivariate analysis</a:t>
            </a:r>
            <a:endParaRPr lang="en-US" sz="2400" dirty="0"/>
          </a:p>
        </p:txBody>
      </p:sp>
      <p:sp>
        <p:nvSpPr>
          <p:cNvPr id="7" name="Content Placeholder 2"/>
          <p:cNvSpPr txBox="1">
            <a:spLocks/>
          </p:cNvSpPr>
          <p:nvPr/>
        </p:nvSpPr>
        <p:spPr>
          <a:xfrm>
            <a:off x="8330174" y="2333362"/>
            <a:ext cx="3550508" cy="3368577"/>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For the international plan, a higher percentage of the customers who subscribed to the plan churned at 42.4% compared to those who did not </a:t>
            </a:r>
            <a:r>
              <a:rPr lang="en-US" dirty="0" smtClean="0"/>
              <a:t>subscribe </a:t>
            </a:r>
            <a:r>
              <a:rPr lang="en-US" dirty="0"/>
              <a:t>to the plan at 11.5%. This suggests that there's a likelihood of churning after subscribing to the international plan.</a:t>
            </a:r>
          </a:p>
          <a:p>
            <a:r>
              <a:rPr lang="en-US" dirty="0"/>
              <a:t/>
            </a:r>
            <a:br>
              <a:rPr lang="en-US" dirty="0"/>
            </a:br>
            <a:r>
              <a:rPr lang="en-US" dirty="0"/>
              <a:t>For the voice mail plan, a lower percentage of customers who subscribed to the plan churned at 8.7% compared to those who did not subscribe to the plan at 16.7%. This suggests that subscribing to the voice mail plan may be associated </a:t>
            </a:r>
            <a:r>
              <a:rPr lang="en-US" dirty="0" smtClean="0"/>
              <a:t>with a </a:t>
            </a:r>
            <a:r>
              <a:rPr lang="en-US" dirty="0"/>
              <a:t>lower likelihood of churning.</a:t>
            </a:r>
          </a:p>
        </p:txBody>
      </p:sp>
    </p:spTree>
    <p:extLst>
      <p:ext uri="{BB962C8B-B14F-4D97-AF65-F5344CB8AC3E}">
        <p14:creationId xmlns:p14="http://schemas.microsoft.com/office/powerpoint/2010/main" val="239833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lstStyle/>
          <a:p>
            <a:r>
              <a:rPr lang="en-US" dirty="0" smtClean="0"/>
              <a:t>Four models were used to predict churn and further improvements were made to achieve the best predictive results. The models used were:</a:t>
            </a:r>
          </a:p>
          <a:p>
            <a:pPr lvl="2">
              <a:lnSpc>
                <a:spcPct val="150000"/>
              </a:lnSpc>
            </a:pPr>
            <a:r>
              <a:rPr lang="en-US" sz="1800" dirty="0" smtClean="0"/>
              <a:t>Logistic </a:t>
            </a:r>
            <a:r>
              <a:rPr lang="en-US" sz="1800" dirty="0"/>
              <a:t>Regression</a:t>
            </a:r>
          </a:p>
          <a:p>
            <a:pPr lvl="2">
              <a:lnSpc>
                <a:spcPct val="150000"/>
              </a:lnSpc>
            </a:pPr>
            <a:r>
              <a:rPr lang="en-US" sz="1800" dirty="0" smtClean="0"/>
              <a:t>Decision </a:t>
            </a:r>
            <a:r>
              <a:rPr lang="en-US" sz="1800" dirty="0"/>
              <a:t>Trees</a:t>
            </a:r>
          </a:p>
          <a:p>
            <a:pPr lvl="2">
              <a:lnSpc>
                <a:spcPct val="150000"/>
              </a:lnSpc>
            </a:pPr>
            <a:r>
              <a:rPr lang="en-US" sz="1800" dirty="0" smtClean="0"/>
              <a:t>Random </a:t>
            </a:r>
            <a:r>
              <a:rPr lang="en-US" sz="1800" dirty="0"/>
              <a:t>Forests</a:t>
            </a:r>
          </a:p>
          <a:p>
            <a:pPr lvl="2">
              <a:lnSpc>
                <a:spcPct val="150000"/>
              </a:lnSpc>
            </a:pPr>
            <a:r>
              <a:rPr lang="en-US" sz="1800" dirty="0" err="1" smtClean="0"/>
              <a:t>XGBoost</a:t>
            </a:r>
            <a:endParaRPr lang="en-US" sz="1800" dirty="0"/>
          </a:p>
          <a:p>
            <a:endParaRPr lang="en-US" dirty="0"/>
          </a:p>
        </p:txBody>
      </p:sp>
    </p:spTree>
    <p:extLst>
      <p:ext uri="{BB962C8B-B14F-4D97-AF65-F5344CB8AC3E}">
        <p14:creationId xmlns:p14="http://schemas.microsoft.com/office/powerpoint/2010/main" val="96644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4655770" cy="3449638"/>
          </a:xfrm>
        </p:spPr>
      </p:pic>
      <p:sp>
        <p:nvSpPr>
          <p:cNvPr id="5" name="Rectangle 4"/>
          <p:cNvSpPr/>
          <p:nvPr/>
        </p:nvSpPr>
        <p:spPr>
          <a:xfrm>
            <a:off x="6351813" y="2274838"/>
            <a:ext cx="4596273" cy="2862322"/>
          </a:xfrm>
          <a:prstGeom prst="rect">
            <a:avLst/>
          </a:prstGeom>
        </p:spPr>
        <p:txBody>
          <a:bodyPr wrap="square">
            <a:spAutoFit/>
          </a:bodyPr>
          <a:lstStyle/>
          <a:p>
            <a:r>
              <a:rPr lang="en-US" dirty="0"/>
              <a:t>The Random Forest model outperformed the others, showing a higher Area Under the Curve (AUC) of 0.94 and better classification performance, making it the most effective model for the given task. </a:t>
            </a:r>
            <a:endParaRPr lang="en-US" dirty="0" smtClean="0"/>
          </a:p>
          <a:p>
            <a:endParaRPr lang="en-US" dirty="0"/>
          </a:p>
          <a:p>
            <a:r>
              <a:rPr lang="en-US" dirty="0" smtClean="0"/>
              <a:t>The </a:t>
            </a:r>
            <a:r>
              <a:rPr lang="en-US" dirty="0" err="1"/>
              <a:t>XGBoost</a:t>
            </a:r>
            <a:r>
              <a:rPr lang="en-US" dirty="0"/>
              <a:t> model also performed well with an AUC of 0.93, while Logistic Regression and Decision Tree models had lower AUCs of 0.83 and 0.86, respectively.</a:t>
            </a:r>
          </a:p>
        </p:txBody>
      </p:sp>
    </p:spTree>
    <p:extLst>
      <p:ext uri="{BB962C8B-B14F-4D97-AF65-F5344CB8AC3E}">
        <p14:creationId xmlns:p14="http://schemas.microsoft.com/office/powerpoint/2010/main" val="41491100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110</TotalTime>
  <Words>1014</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 Antiqua</vt:lpstr>
      <vt:lpstr>Gill Sans MT</vt:lpstr>
      <vt:lpstr>Gallery</vt:lpstr>
      <vt:lpstr>Using Machine Learning to Predict Customer CHURN at Syriatel Mobile Telecom   </vt:lpstr>
      <vt:lpstr>overview</vt:lpstr>
      <vt:lpstr>Business understanding</vt:lpstr>
      <vt:lpstr>Research questions and objectives</vt:lpstr>
      <vt:lpstr>Data understanding</vt:lpstr>
      <vt:lpstr>Exploratory data analysis </vt:lpstr>
      <vt:lpstr>Exploratory data analysis cont’d </vt:lpstr>
      <vt:lpstr>modelling</vt:lpstr>
      <vt:lpstr>Model performance</vt:lpstr>
      <vt:lpstr>random forest model metrics</vt:lpstr>
      <vt:lpstr>Feature importance</vt:lpstr>
      <vt:lpstr>conclusions</vt:lpstr>
      <vt:lpstr>Next steps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Customer CHURN at Syriatel Mobile Telecom</dc:title>
  <dc:creator>User</dc:creator>
  <cp:lastModifiedBy>User</cp:lastModifiedBy>
  <cp:revision>10</cp:revision>
  <dcterms:created xsi:type="dcterms:W3CDTF">2024-06-07T10:48:01Z</dcterms:created>
  <dcterms:modified xsi:type="dcterms:W3CDTF">2024-06-07T12:38:28Z</dcterms:modified>
</cp:coreProperties>
</file>