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62" r:id="rId6"/>
    <p:sldId id="257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883"/>
    <a:srgbClr val="F09BA0"/>
    <a:srgbClr val="9BBBE1"/>
    <a:srgbClr val="346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638" autoAdjust="0"/>
  </p:normalViewPr>
  <p:slideViewPr>
    <p:cSldViewPr snapToGrid="0">
      <p:cViewPr varScale="1">
        <p:scale>
          <a:sx n="113" d="100"/>
          <a:sy n="113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graduate-thesis\graduate-thesis\figures\chpter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包含开源代码的代码库的百分比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92</c:v>
                </c:pt>
                <c:pt idx="1">
                  <c:v>99</c:v>
                </c:pt>
                <c:pt idx="2">
                  <c:v>98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D4-42F0-A1D5-6D1DED853535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包含至少一个漏洞的代码库的百分比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75</c:v>
                </c:pt>
                <c:pt idx="2">
                  <c:v>82</c:v>
                </c:pt>
                <c:pt idx="3">
                  <c:v>80</c:v>
                </c:pt>
                <c:pt idx="4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D4-42F0-A1D5-6D1DED853535}"/>
            </c:ext>
          </c:extLst>
        </c:ser>
        <c:ser>
          <c:idx val="3"/>
          <c:order val="3"/>
          <c:tx>
            <c:strRef>
              <c:f>Sheet1!$D$1</c:f>
              <c:strCache>
                <c:ptCount val="1"/>
                <c:pt idx="0">
                  <c:v>包含高风险漏洞的代码库的百分比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49</c:v>
                </c:pt>
                <c:pt idx="2">
                  <c:v>60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4-42F0-A1D5-6D1DED853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203407"/>
        <c:axId val="104791231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年份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2018</c:v>
                      </c:pt>
                      <c:pt idx="1">
                        <c:v>2019</c:v>
                      </c:pt>
                      <c:pt idx="2">
                        <c:v>2020</c:v>
                      </c:pt>
                      <c:pt idx="3">
                        <c:v>2021</c:v>
                      </c:pt>
                      <c:pt idx="4">
                        <c:v>2022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EED4-42F0-A1D5-6D1DED853535}"/>
                  </c:ext>
                </c:extLst>
              </c15:ser>
            </c15:filteredBarSeries>
          </c:ext>
        </c:extLst>
      </c:barChart>
      <c:catAx>
        <c:axId val="20462034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04791231"/>
        <c:crosses val="autoZero"/>
        <c:auto val="1"/>
        <c:lblAlgn val="ctr"/>
        <c:lblOffset val="100"/>
        <c:noMultiLvlLbl val="0"/>
      </c:catAx>
      <c:valAx>
        <c:axId val="10479123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046203407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CBE8A-4AF4-4692-51B9-4CE9A8194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558F80-44B8-EE40-B614-AF138B6A1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762DB-CBD5-084B-DFA8-B6F2EA8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F7DD6-7562-878F-A765-93AE2E60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BCA50-8CEF-C495-5DA3-561BA61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0BC16-F90F-A51E-4378-98BAD8B3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D4B1F-7A8E-25EA-5433-99EA9651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E5418-24CD-B689-09E5-32325241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6E0A-F9D3-E33F-179A-32954B6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7C52-0E66-36FD-BA5D-465DCF3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6FF244-A2DC-1953-AB40-F8815BC94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7582E-46E2-4BFC-39D5-CF1F000D5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B1F27-8836-1072-EA3C-19499DA9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3E7C-048F-DCD2-55A4-38AB475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FABE-CC9E-7D80-749E-CD6C4BE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CBB7C-FA0C-BB5F-D565-7386797B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9CA0B-DE0D-F485-A725-1E7E307C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495C9-5D4C-C392-F2FA-3F43D692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A7E3-E0D0-9BBC-6FC1-42068334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64FA4-67C4-7309-4004-2550C75C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735E-F541-6AA8-C175-DE504735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9BB9A-FC95-AD3B-9A9C-1B545BC65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62526-8211-F9D6-9AF1-31C8BA43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5A2D-E683-3CB4-EB8B-B716DDBE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ADB3D-5A8B-0A6F-2C25-88635BC4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4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94F15-7506-BD0F-3674-967ECCA6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6F65-EAC8-3809-EA05-E003CDF8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41896-0B78-631F-279C-95A560E4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00C84-9288-4BD0-D4FE-085CFB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78053-6FDC-F6FF-E596-801E2E7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36CAD-414F-C49C-1B32-6207A4CA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6AC8-4AF8-B746-3E02-51E5CDB5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834A55-F099-BCCC-2803-0B9D64F4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CE82E-E1CD-2C18-8833-C1C30E27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F6A525-6B0B-36F0-AA3E-157BB6F75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D12F2-CE3A-78F6-20F4-9DAB6666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15264-92ED-5A5B-84E8-82BCB8F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6D6D-2D29-6E69-24F7-44067482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379-39DE-0E65-5890-982388E2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2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CAC53-EADC-1871-810C-2680F751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50277-0497-9400-5E94-75089AF8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9A6A14-3E49-4C29-5FF5-8649D941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E6C95-D2ED-2FA7-1F78-82B1EC9B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5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E34115-F21D-F3B7-2FC3-A3A26C8B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C6B12-C258-980F-A178-6D5273AA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BCE830-09BF-A242-2462-D85BAC4A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0C8AB-6097-3E9B-30E4-DA17F15C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33352-BC48-05F4-FE39-130E982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E82A1-86AF-E93D-36DD-28BBC0BB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8978F-095F-3960-66A5-6D53FE40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E2FF6-F7B7-D239-6B77-10D6186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E7F2D-A1D8-A4A1-D5DB-E42CC9DF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04E36-C807-453D-782F-5A3FE6C7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602C9-760F-3D71-9C20-564D152C7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FB128-FABA-3080-8DB4-22DBA653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41C0F-4C08-10C8-B5AC-D77C277B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1DEFF-9876-A09F-B254-3B82DCC6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9ACF6E-AFD3-58CE-81F1-B6CEB9CA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A72AD-A09C-0BC6-B60A-930A62F2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19C08-3BBD-691A-D156-A7B8AE67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A36A2-BEE1-96DE-8E13-24001FAED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B89-2F5E-4669-B7A0-C312F8064276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00579-1A41-87F9-1A1B-1C16EDF1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87D70-AD15-A757-0B3C-E2871E101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ED03-DB86-44C9-9DA4-F9D468DE2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6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D1C220D7-6754-BD2E-7C58-1C4CF97F1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832486"/>
              </p:ext>
            </p:extLst>
          </p:nvPr>
        </p:nvGraphicFramePr>
        <p:xfrm>
          <a:off x="2766848" y="1604141"/>
          <a:ext cx="6658303" cy="3649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9CAAF9-84F9-B1C2-0B59-5C36E79B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70" y="0"/>
            <a:ext cx="746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530F05A-4D34-F65E-106C-D5EEF57A2BE9}"/>
              </a:ext>
            </a:extLst>
          </p:cNvPr>
          <p:cNvSpPr/>
          <p:nvPr/>
        </p:nvSpPr>
        <p:spPr>
          <a:xfrm>
            <a:off x="3929896" y="487611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357A6D6-E7F9-70CE-58C2-F99753EE6F79}"/>
              </a:ext>
            </a:extLst>
          </p:cNvPr>
          <p:cNvSpPr/>
          <p:nvPr/>
        </p:nvSpPr>
        <p:spPr>
          <a:xfrm>
            <a:off x="3536999" y="1307946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多维源代码表征学习方法总体设计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D51747-C5E8-454B-5A52-A7ED5DB91932}"/>
              </a:ext>
            </a:extLst>
          </p:cNvPr>
          <p:cNvSpPr txBox="1"/>
          <p:nvPr/>
        </p:nvSpPr>
        <p:spPr>
          <a:xfrm>
            <a:off x="623275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基于预训练辅助模型的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表征学习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FE72A6-92EF-B597-041A-84A44DEA0C7F}"/>
              </a:ext>
            </a:extLst>
          </p:cNvPr>
          <p:cNvSpPr txBox="1"/>
          <p:nvPr/>
        </p:nvSpPr>
        <p:spPr>
          <a:xfrm>
            <a:off x="3536999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基于子树划分的抽象语法树表征学习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1D14B1-D8C3-3DE3-5572-33888C8AF67C}"/>
              </a:ext>
            </a:extLst>
          </p:cNvPr>
          <p:cNvSpPr txBox="1"/>
          <p:nvPr/>
        </p:nvSpPr>
        <p:spPr>
          <a:xfrm>
            <a:off x="6450723" y="2679783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基于图过滤的程序依赖图表征学习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DB5105-7768-0D16-9CB4-AC92CC0107FE}"/>
              </a:ext>
            </a:extLst>
          </p:cNvPr>
          <p:cNvSpPr txBox="1"/>
          <p:nvPr/>
        </p:nvSpPr>
        <p:spPr>
          <a:xfrm>
            <a:off x="3536999" y="4051620"/>
            <a:ext cx="2520000" cy="9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RLCCD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框架验证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1F781E-99A1-E813-80E9-91B5352C25DE}"/>
              </a:ext>
            </a:extLst>
          </p:cNvPr>
          <p:cNvSpPr/>
          <p:nvPr/>
        </p:nvSpPr>
        <p:spPr>
          <a:xfrm>
            <a:off x="3929896" y="5231954"/>
            <a:ext cx="1734206" cy="5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349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852953-BDEA-0AE7-5559-D6C7F9A79A8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796999" y="1027611"/>
            <a:ext cx="0" cy="280335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C14BF4-8326-DD20-1659-8AE7CAB164CA}"/>
              </a:ext>
            </a:extLst>
          </p:cNvPr>
          <p:cNvCxnSpPr>
            <a:stCxn id="3" idx="2"/>
            <a:endCxn id="7" idx="0"/>
          </p:cNvCxnSpPr>
          <p:nvPr/>
        </p:nvCxnSpPr>
        <p:spPr>
          <a:xfrm rot="5400000">
            <a:off x="3104219" y="987002"/>
            <a:ext cx="471837" cy="2913724"/>
          </a:xfrm>
          <a:prstGeom prst="bentConnector3">
            <a:avLst/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D77373-42DA-0BBB-6BBB-31482CDA2D8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4796999" y="2207946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11980B27-BE9E-3512-CD26-E852EE321D2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6017943" y="987002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B55659-C080-A437-7806-CE56DA6AD37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96999" y="3579783"/>
            <a:ext cx="0" cy="471837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31230AB-AE00-3C00-B679-38691B1378B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96999" y="4951620"/>
            <a:ext cx="0" cy="280334"/>
          </a:xfrm>
          <a:prstGeom prst="straightConnector1">
            <a:avLst/>
          </a:prstGeom>
          <a:ln w="2349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5FD887-2CAA-ACEB-4EF1-6B92E10E901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104219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9631CAD-078E-AFE2-6197-A093D9B5654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017943" y="2358839"/>
            <a:ext cx="471837" cy="2913724"/>
          </a:xfrm>
          <a:prstGeom prst="bentConnector3">
            <a:avLst>
              <a:gd name="adj1" fmla="val 50000"/>
            </a:avLst>
          </a:prstGeom>
          <a:ln w="2349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5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76A6A6E-A999-BC0C-8A1C-AA7B8C525B08}"/>
              </a:ext>
            </a:extLst>
          </p:cNvPr>
          <p:cNvSpPr/>
          <p:nvPr/>
        </p:nvSpPr>
        <p:spPr>
          <a:xfrm>
            <a:off x="5128561" y="1792749"/>
            <a:ext cx="1766885" cy="34269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8D87B4-947F-4070-3E04-08BD04844B1B}"/>
              </a:ext>
            </a:extLst>
          </p:cNvPr>
          <p:cNvSpPr txBox="1"/>
          <p:nvPr/>
        </p:nvSpPr>
        <p:spPr>
          <a:xfrm>
            <a:off x="2412117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开源代码库</a:t>
            </a:r>
          </a:p>
        </p:txBody>
      </p:sp>
      <p:sp>
        <p:nvSpPr>
          <p:cNvPr id="9" name="two-databases_51333">
            <a:extLst>
              <a:ext uri="{FF2B5EF4-FFF2-40B4-BE49-F238E27FC236}">
                <a16:creationId xmlns:a16="http://schemas.microsoft.com/office/drawing/2014/main" id="{39DAC319-68F1-653B-D490-187B4CB0C3A2}"/>
              </a:ext>
            </a:extLst>
          </p:cNvPr>
          <p:cNvSpPr/>
          <p:nvPr/>
        </p:nvSpPr>
        <p:spPr>
          <a:xfrm>
            <a:off x="3100502" y="2267384"/>
            <a:ext cx="609685" cy="586861"/>
          </a:xfrm>
          <a:custGeom>
            <a:avLst/>
            <a:gdLst>
              <a:gd name="connsiteX0" fmla="*/ 229534 w 596711"/>
              <a:gd name="connsiteY0" fmla="*/ 417307 h 574373"/>
              <a:gd name="connsiteX1" fmla="*/ 413123 w 596711"/>
              <a:gd name="connsiteY1" fmla="*/ 478892 h 574373"/>
              <a:gd name="connsiteX2" fmla="*/ 595755 w 596711"/>
              <a:gd name="connsiteY2" fmla="*/ 417307 h 574373"/>
              <a:gd name="connsiteX3" fmla="*/ 596711 w 596711"/>
              <a:gd name="connsiteY3" fmla="*/ 422081 h 574373"/>
              <a:gd name="connsiteX4" fmla="*/ 596711 w 596711"/>
              <a:gd name="connsiteY4" fmla="*/ 507537 h 574373"/>
              <a:gd name="connsiteX5" fmla="*/ 413123 w 596711"/>
              <a:gd name="connsiteY5" fmla="*/ 574373 h 574373"/>
              <a:gd name="connsiteX6" fmla="*/ 229534 w 596711"/>
              <a:gd name="connsiteY6" fmla="*/ 507537 h 574373"/>
              <a:gd name="connsiteX7" fmla="*/ 229534 w 596711"/>
              <a:gd name="connsiteY7" fmla="*/ 422081 h 574373"/>
              <a:gd name="connsiteX8" fmla="*/ 229534 w 596711"/>
              <a:gd name="connsiteY8" fmla="*/ 287877 h 574373"/>
              <a:gd name="connsiteX9" fmla="*/ 413123 w 596711"/>
              <a:gd name="connsiteY9" fmla="*/ 349963 h 574373"/>
              <a:gd name="connsiteX10" fmla="*/ 595755 w 596711"/>
              <a:gd name="connsiteY10" fmla="*/ 287877 h 574373"/>
              <a:gd name="connsiteX11" fmla="*/ 596711 w 596711"/>
              <a:gd name="connsiteY11" fmla="*/ 293130 h 574373"/>
              <a:gd name="connsiteX12" fmla="*/ 596711 w 596711"/>
              <a:gd name="connsiteY12" fmla="*/ 378618 h 574373"/>
              <a:gd name="connsiteX13" fmla="*/ 413123 w 596711"/>
              <a:gd name="connsiteY13" fmla="*/ 445480 h 574373"/>
              <a:gd name="connsiteX14" fmla="*/ 229534 w 596711"/>
              <a:gd name="connsiteY14" fmla="*/ 378618 h 574373"/>
              <a:gd name="connsiteX15" fmla="*/ 229534 w 596711"/>
              <a:gd name="connsiteY15" fmla="*/ 293130 h 574373"/>
              <a:gd name="connsiteX16" fmla="*/ 0 w 596711"/>
              <a:gd name="connsiteY16" fmla="*/ 287877 h 574373"/>
              <a:gd name="connsiteX17" fmla="*/ 183584 w 596711"/>
              <a:gd name="connsiteY17" fmla="*/ 349492 h 574373"/>
              <a:gd name="connsiteX18" fmla="*/ 203663 w 596711"/>
              <a:gd name="connsiteY18" fmla="*/ 349015 h 574373"/>
              <a:gd name="connsiteX19" fmla="*/ 203663 w 596711"/>
              <a:gd name="connsiteY19" fmla="*/ 373852 h 574373"/>
              <a:gd name="connsiteX20" fmla="*/ 203663 w 596711"/>
              <a:gd name="connsiteY20" fmla="*/ 444542 h 574373"/>
              <a:gd name="connsiteX21" fmla="*/ 183584 w 596711"/>
              <a:gd name="connsiteY21" fmla="*/ 445020 h 574373"/>
              <a:gd name="connsiteX22" fmla="*/ 0 w 596711"/>
              <a:gd name="connsiteY22" fmla="*/ 378151 h 574373"/>
              <a:gd name="connsiteX23" fmla="*/ 0 w 596711"/>
              <a:gd name="connsiteY23" fmla="*/ 292653 h 574373"/>
              <a:gd name="connsiteX24" fmla="*/ 0 w 596711"/>
              <a:gd name="connsiteY24" fmla="*/ 158524 h 574373"/>
              <a:gd name="connsiteX25" fmla="*/ 183584 w 596711"/>
              <a:gd name="connsiteY25" fmla="*/ 220580 h 574373"/>
              <a:gd name="connsiteX26" fmla="*/ 203663 w 596711"/>
              <a:gd name="connsiteY26" fmla="*/ 220103 h 574373"/>
              <a:gd name="connsiteX27" fmla="*/ 203663 w 596711"/>
              <a:gd name="connsiteY27" fmla="*/ 315574 h 574373"/>
              <a:gd name="connsiteX28" fmla="*/ 183584 w 596711"/>
              <a:gd name="connsiteY28" fmla="*/ 316051 h 574373"/>
              <a:gd name="connsiteX29" fmla="*/ 0 w 596711"/>
              <a:gd name="connsiteY29" fmla="*/ 249221 h 574373"/>
              <a:gd name="connsiteX30" fmla="*/ 0 w 596711"/>
              <a:gd name="connsiteY30" fmla="*/ 163775 h 574373"/>
              <a:gd name="connsiteX31" fmla="*/ 413123 w 596711"/>
              <a:gd name="connsiteY31" fmla="*/ 129353 h 574373"/>
              <a:gd name="connsiteX32" fmla="*/ 596711 w 596711"/>
              <a:gd name="connsiteY32" fmla="*/ 196204 h 574373"/>
              <a:gd name="connsiteX33" fmla="*/ 596711 w 596711"/>
              <a:gd name="connsiteY33" fmla="*/ 251118 h 574373"/>
              <a:gd name="connsiteX34" fmla="*/ 413123 w 596711"/>
              <a:gd name="connsiteY34" fmla="*/ 317970 h 574373"/>
              <a:gd name="connsiteX35" fmla="*/ 229534 w 596711"/>
              <a:gd name="connsiteY35" fmla="*/ 251118 h 574373"/>
              <a:gd name="connsiteX36" fmla="*/ 229534 w 596711"/>
              <a:gd name="connsiteY36" fmla="*/ 196204 h 574373"/>
              <a:gd name="connsiteX37" fmla="*/ 413123 w 596711"/>
              <a:gd name="connsiteY37" fmla="*/ 129353 h 574373"/>
              <a:gd name="connsiteX38" fmla="*/ 183589 w 596711"/>
              <a:gd name="connsiteY38" fmla="*/ 0 h 574373"/>
              <a:gd name="connsiteX39" fmla="*/ 367177 w 596711"/>
              <a:gd name="connsiteY39" fmla="*/ 66851 h 574373"/>
              <a:gd name="connsiteX40" fmla="*/ 367177 w 596711"/>
              <a:gd name="connsiteY40" fmla="*/ 105530 h 574373"/>
              <a:gd name="connsiteX41" fmla="*/ 204147 w 596711"/>
              <a:gd name="connsiteY41" fmla="*/ 188139 h 574373"/>
              <a:gd name="connsiteX42" fmla="*/ 183589 w 596711"/>
              <a:gd name="connsiteY42" fmla="*/ 188617 h 574373"/>
              <a:gd name="connsiteX43" fmla="*/ 0 w 596711"/>
              <a:gd name="connsiteY43" fmla="*/ 121765 h 574373"/>
              <a:gd name="connsiteX44" fmla="*/ 0 w 596711"/>
              <a:gd name="connsiteY44" fmla="*/ 66851 h 574373"/>
              <a:gd name="connsiteX45" fmla="*/ 183589 w 596711"/>
              <a:gd name="connsiteY45" fmla="*/ 0 h 574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96711" h="574373">
                <a:moveTo>
                  <a:pt x="229534" y="417307"/>
                </a:moveTo>
                <a:cubicBezTo>
                  <a:pt x="236705" y="451680"/>
                  <a:pt x="316547" y="478892"/>
                  <a:pt x="413123" y="478892"/>
                </a:cubicBezTo>
                <a:cubicBezTo>
                  <a:pt x="509698" y="478892"/>
                  <a:pt x="589061" y="451680"/>
                  <a:pt x="595755" y="417307"/>
                </a:cubicBezTo>
                <a:cubicBezTo>
                  <a:pt x="596233" y="418739"/>
                  <a:pt x="596711" y="420172"/>
                  <a:pt x="596711" y="422081"/>
                </a:cubicBezTo>
                <a:lnTo>
                  <a:pt x="596711" y="507537"/>
                </a:lnTo>
                <a:cubicBezTo>
                  <a:pt x="596711" y="544774"/>
                  <a:pt x="514479" y="574373"/>
                  <a:pt x="413123" y="574373"/>
                </a:cubicBezTo>
                <a:cubicBezTo>
                  <a:pt x="311766" y="574373"/>
                  <a:pt x="229534" y="544774"/>
                  <a:pt x="229534" y="507537"/>
                </a:cubicBezTo>
                <a:lnTo>
                  <a:pt x="229534" y="422081"/>
                </a:lnTo>
                <a:close/>
                <a:moveTo>
                  <a:pt x="229534" y="287877"/>
                </a:moveTo>
                <a:cubicBezTo>
                  <a:pt x="236705" y="322741"/>
                  <a:pt x="316547" y="349963"/>
                  <a:pt x="413123" y="349963"/>
                </a:cubicBezTo>
                <a:cubicBezTo>
                  <a:pt x="509698" y="349963"/>
                  <a:pt x="589061" y="322741"/>
                  <a:pt x="595755" y="287877"/>
                </a:cubicBezTo>
                <a:cubicBezTo>
                  <a:pt x="596233" y="289787"/>
                  <a:pt x="596711" y="291220"/>
                  <a:pt x="596711" y="293130"/>
                </a:cubicBezTo>
                <a:lnTo>
                  <a:pt x="596711" y="378618"/>
                </a:lnTo>
                <a:cubicBezTo>
                  <a:pt x="596711" y="415392"/>
                  <a:pt x="514479" y="445480"/>
                  <a:pt x="413123" y="445480"/>
                </a:cubicBezTo>
                <a:cubicBezTo>
                  <a:pt x="311766" y="445480"/>
                  <a:pt x="229534" y="415392"/>
                  <a:pt x="229534" y="378618"/>
                </a:cubicBezTo>
                <a:lnTo>
                  <a:pt x="229534" y="293130"/>
                </a:lnTo>
                <a:close/>
                <a:moveTo>
                  <a:pt x="0" y="287877"/>
                </a:moveTo>
                <a:cubicBezTo>
                  <a:pt x="7171" y="322267"/>
                  <a:pt x="86533" y="349492"/>
                  <a:pt x="183584" y="349492"/>
                </a:cubicBezTo>
                <a:cubicBezTo>
                  <a:pt x="190277" y="349492"/>
                  <a:pt x="196970" y="349492"/>
                  <a:pt x="203663" y="349015"/>
                </a:cubicBezTo>
                <a:lnTo>
                  <a:pt x="203663" y="373852"/>
                </a:lnTo>
                <a:lnTo>
                  <a:pt x="203663" y="444542"/>
                </a:lnTo>
                <a:cubicBezTo>
                  <a:pt x="196970" y="445020"/>
                  <a:pt x="190277" y="445020"/>
                  <a:pt x="183584" y="445020"/>
                </a:cubicBezTo>
                <a:cubicBezTo>
                  <a:pt x="82230" y="445020"/>
                  <a:pt x="0" y="414929"/>
                  <a:pt x="0" y="378151"/>
                </a:cubicBezTo>
                <a:lnTo>
                  <a:pt x="0" y="292653"/>
                </a:lnTo>
                <a:close/>
                <a:moveTo>
                  <a:pt x="0" y="158524"/>
                </a:moveTo>
                <a:cubicBezTo>
                  <a:pt x="7171" y="193371"/>
                  <a:pt x="86533" y="220580"/>
                  <a:pt x="183584" y="220580"/>
                </a:cubicBezTo>
                <a:cubicBezTo>
                  <a:pt x="190277" y="220580"/>
                  <a:pt x="196970" y="220580"/>
                  <a:pt x="203663" y="220103"/>
                </a:cubicBezTo>
                <a:lnTo>
                  <a:pt x="203663" y="315574"/>
                </a:lnTo>
                <a:cubicBezTo>
                  <a:pt x="196970" y="316051"/>
                  <a:pt x="190277" y="316051"/>
                  <a:pt x="183584" y="316051"/>
                </a:cubicBezTo>
                <a:cubicBezTo>
                  <a:pt x="82230" y="316051"/>
                  <a:pt x="0" y="285978"/>
                  <a:pt x="0" y="249221"/>
                </a:cubicBezTo>
                <a:lnTo>
                  <a:pt x="0" y="163775"/>
                </a:lnTo>
                <a:close/>
                <a:moveTo>
                  <a:pt x="413123" y="129353"/>
                </a:moveTo>
                <a:cubicBezTo>
                  <a:pt x="514479" y="129353"/>
                  <a:pt x="596711" y="159436"/>
                  <a:pt x="596711" y="196204"/>
                </a:cubicBezTo>
                <a:lnTo>
                  <a:pt x="596711" y="251118"/>
                </a:lnTo>
                <a:cubicBezTo>
                  <a:pt x="596711" y="288364"/>
                  <a:pt x="514479" y="317970"/>
                  <a:pt x="413123" y="317970"/>
                </a:cubicBezTo>
                <a:cubicBezTo>
                  <a:pt x="311766" y="317970"/>
                  <a:pt x="229534" y="288364"/>
                  <a:pt x="229534" y="251118"/>
                </a:cubicBezTo>
                <a:lnTo>
                  <a:pt x="229534" y="196204"/>
                </a:lnTo>
                <a:cubicBezTo>
                  <a:pt x="229534" y="159436"/>
                  <a:pt x="311766" y="129353"/>
                  <a:pt x="413123" y="129353"/>
                </a:cubicBezTo>
                <a:close/>
                <a:moveTo>
                  <a:pt x="183589" y="0"/>
                </a:moveTo>
                <a:cubicBezTo>
                  <a:pt x="284945" y="0"/>
                  <a:pt x="367177" y="30083"/>
                  <a:pt x="367177" y="66851"/>
                </a:cubicBezTo>
                <a:lnTo>
                  <a:pt x="367177" y="105530"/>
                </a:lnTo>
                <a:cubicBezTo>
                  <a:pt x="282554" y="112693"/>
                  <a:pt x="207493" y="140388"/>
                  <a:pt x="204147" y="188139"/>
                </a:cubicBezTo>
                <a:cubicBezTo>
                  <a:pt x="197453" y="188617"/>
                  <a:pt x="190282" y="188617"/>
                  <a:pt x="183589" y="188617"/>
                </a:cubicBezTo>
                <a:cubicBezTo>
                  <a:pt x="82232" y="188617"/>
                  <a:pt x="0" y="158534"/>
                  <a:pt x="0" y="121765"/>
                </a:cubicBezTo>
                <a:lnTo>
                  <a:pt x="0" y="66851"/>
                </a:lnTo>
                <a:cubicBezTo>
                  <a:pt x="0" y="30083"/>
                  <a:pt x="82232" y="0"/>
                  <a:pt x="183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data-management-interface-symbol-with-gears-and-binary-code-numbers_36094">
            <a:extLst>
              <a:ext uri="{FF2B5EF4-FFF2-40B4-BE49-F238E27FC236}">
                <a16:creationId xmlns:a16="http://schemas.microsoft.com/office/drawing/2014/main" id="{C4605786-E61E-01D5-02FE-9AFAD2627E23}"/>
              </a:ext>
            </a:extLst>
          </p:cNvPr>
          <p:cNvSpPr/>
          <p:nvPr/>
        </p:nvSpPr>
        <p:spPr>
          <a:xfrm>
            <a:off x="3100502" y="4075490"/>
            <a:ext cx="609685" cy="608764"/>
          </a:xfrm>
          <a:custGeom>
            <a:avLst/>
            <a:gdLst>
              <a:gd name="connsiteX0" fmla="*/ 362601 w 607639"/>
              <a:gd name="connsiteY0" fmla="*/ 332716 h 606722"/>
              <a:gd name="connsiteX1" fmla="*/ 391992 w 607639"/>
              <a:gd name="connsiteY1" fmla="*/ 362071 h 606722"/>
              <a:gd name="connsiteX2" fmla="*/ 362601 w 607639"/>
              <a:gd name="connsiteY2" fmla="*/ 391426 h 606722"/>
              <a:gd name="connsiteX3" fmla="*/ 333210 w 607639"/>
              <a:gd name="connsiteY3" fmla="*/ 362071 h 606722"/>
              <a:gd name="connsiteX4" fmla="*/ 362601 w 607639"/>
              <a:gd name="connsiteY4" fmla="*/ 332716 h 606722"/>
              <a:gd name="connsiteX5" fmla="*/ 362601 w 607639"/>
              <a:gd name="connsiteY5" fmla="*/ 234903 h 606722"/>
              <a:gd name="connsiteX6" fmla="*/ 333228 w 607639"/>
              <a:gd name="connsiteY6" fmla="*/ 264229 h 606722"/>
              <a:gd name="connsiteX7" fmla="*/ 333228 w 607639"/>
              <a:gd name="connsiteY7" fmla="*/ 274004 h 606722"/>
              <a:gd name="connsiteX8" fmla="*/ 333228 w 607639"/>
              <a:gd name="connsiteY8" fmla="*/ 279070 h 606722"/>
              <a:gd name="connsiteX9" fmla="*/ 324594 w 607639"/>
              <a:gd name="connsiteY9" fmla="*/ 282624 h 606722"/>
              <a:gd name="connsiteX10" fmla="*/ 314091 w 607639"/>
              <a:gd name="connsiteY10" fmla="*/ 272138 h 606722"/>
              <a:gd name="connsiteX11" fmla="*/ 272525 w 607639"/>
              <a:gd name="connsiteY11" fmla="*/ 272138 h 606722"/>
              <a:gd name="connsiteX12" fmla="*/ 272525 w 607639"/>
              <a:gd name="connsiteY12" fmla="*/ 313639 h 606722"/>
              <a:gd name="connsiteX13" fmla="*/ 283027 w 607639"/>
              <a:gd name="connsiteY13" fmla="*/ 324125 h 606722"/>
              <a:gd name="connsiteX14" fmla="*/ 279467 w 607639"/>
              <a:gd name="connsiteY14" fmla="*/ 332746 h 606722"/>
              <a:gd name="connsiteX15" fmla="*/ 274394 w 607639"/>
              <a:gd name="connsiteY15" fmla="*/ 332746 h 606722"/>
              <a:gd name="connsiteX16" fmla="*/ 264603 w 607639"/>
              <a:gd name="connsiteY16" fmla="*/ 332746 h 606722"/>
              <a:gd name="connsiteX17" fmla="*/ 235230 w 607639"/>
              <a:gd name="connsiteY17" fmla="*/ 362072 h 606722"/>
              <a:gd name="connsiteX18" fmla="*/ 236476 w 607639"/>
              <a:gd name="connsiteY18" fmla="*/ 370603 h 606722"/>
              <a:gd name="connsiteX19" fmla="*/ 264603 w 607639"/>
              <a:gd name="connsiteY19" fmla="*/ 391398 h 606722"/>
              <a:gd name="connsiteX20" fmla="*/ 279467 w 607639"/>
              <a:gd name="connsiteY20" fmla="*/ 391398 h 606722"/>
              <a:gd name="connsiteX21" fmla="*/ 283027 w 607639"/>
              <a:gd name="connsiteY21" fmla="*/ 400018 h 606722"/>
              <a:gd name="connsiteX22" fmla="*/ 272525 w 607639"/>
              <a:gd name="connsiteY22" fmla="*/ 410504 h 606722"/>
              <a:gd name="connsiteX23" fmla="*/ 272525 w 607639"/>
              <a:gd name="connsiteY23" fmla="*/ 452005 h 606722"/>
              <a:gd name="connsiteX24" fmla="*/ 293263 w 607639"/>
              <a:gd name="connsiteY24" fmla="*/ 460625 h 606722"/>
              <a:gd name="connsiteX25" fmla="*/ 314091 w 607639"/>
              <a:gd name="connsiteY25" fmla="*/ 452005 h 606722"/>
              <a:gd name="connsiteX26" fmla="*/ 324594 w 607639"/>
              <a:gd name="connsiteY26" fmla="*/ 441519 h 606722"/>
              <a:gd name="connsiteX27" fmla="*/ 333228 w 607639"/>
              <a:gd name="connsiteY27" fmla="*/ 445073 h 606722"/>
              <a:gd name="connsiteX28" fmla="*/ 333228 w 607639"/>
              <a:gd name="connsiteY28" fmla="*/ 459914 h 606722"/>
              <a:gd name="connsiteX29" fmla="*/ 362601 w 607639"/>
              <a:gd name="connsiteY29" fmla="*/ 489240 h 606722"/>
              <a:gd name="connsiteX30" fmla="*/ 391973 w 607639"/>
              <a:gd name="connsiteY30" fmla="*/ 459914 h 606722"/>
              <a:gd name="connsiteX31" fmla="*/ 391973 w 607639"/>
              <a:gd name="connsiteY31" fmla="*/ 445073 h 606722"/>
              <a:gd name="connsiteX32" fmla="*/ 400607 w 607639"/>
              <a:gd name="connsiteY32" fmla="*/ 441519 h 606722"/>
              <a:gd name="connsiteX33" fmla="*/ 411110 w 607639"/>
              <a:gd name="connsiteY33" fmla="*/ 452005 h 606722"/>
              <a:gd name="connsiteX34" fmla="*/ 431938 w 607639"/>
              <a:gd name="connsiteY34" fmla="*/ 460625 h 606722"/>
              <a:gd name="connsiteX35" fmla="*/ 452676 w 607639"/>
              <a:gd name="connsiteY35" fmla="*/ 452005 h 606722"/>
              <a:gd name="connsiteX36" fmla="*/ 452676 w 607639"/>
              <a:gd name="connsiteY36" fmla="*/ 410504 h 606722"/>
              <a:gd name="connsiteX37" fmla="*/ 442173 w 607639"/>
              <a:gd name="connsiteY37" fmla="*/ 400018 h 606722"/>
              <a:gd name="connsiteX38" fmla="*/ 445734 w 607639"/>
              <a:gd name="connsiteY38" fmla="*/ 391398 h 606722"/>
              <a:gd name="connsiteX39" fmla="*/ 460598 w 607639"/>
              <a:gd name="connsiteY39" fmla="*/ 391398 h 606722"/>
              <a:gd name="connsiteX40" fmla="*/ 489971 w 607639"/>
              <a:gd name="connsiteY40" fmla="*/ 362072 h 606722"/>
              <a:gd name="connsiteX41" fmla="*/ 460598 w 607639"/>
              <a:gd name="connsiteY41" fmla="*/ 332746 h 606722"/>
              <a:gd name="connsiteX42" fmla="*/ 445734 w 607639"/>
              <a:gd name="connsiteY42" fmla="*/ 332746 h 606722"/>
              <a:gd name="connsiteX43" fmla="*/ 442173 w 607639"/>
              <a:gd name="connsiteY43" fmla="*/ 324125 h 606722"/>
              <a:gd name="connsiteX44" fmla="*/ 452676 w 607639"/>
              <a:gd name="connsiteY44" fmla="*/ 313639 h 606722"/>
              <a:gd name="connsiteX45" fmla="*/ 452676 w 607639"/>
              <a:gd name="connsiteY45" fmla="*/ 272138 h 606722"/>
              <a:gd name="connsiteX46" fmla="*/ 411110 w 607639"/>
              <a:gd name="connsiteY46" fmla="*/ 272138 h 606722"/>
              <a:gd name="connsiteX47" fmla="*/ 400607 w 607639"/>
              <a:gd name="connsiteY47" fmla="*/ 282624 h 606722"/>
              <a:gd name="connsiteX48" fmla="*/ 391973 w 607639"/>
              <a:gd name="connsiteY48" fmla="*/ 279070 h 606722"/>
              <a:gd name="connsiteX49" fmla="*/ 391973 w 607639"/>
              <a:gd name="connsiteY49" fmla="*/ 264229 h 606722"/>
              <a:gd name="connsiteX50" fmla="*/ 371145 w 607639"/>
              <a:gd name="connsiteY50" fmla="*/ 236147 h 606722"/>
              <a:gd name="connsiteX51" fmla="*/ 362601 w 607639"/>
              <a:gd name="connsiteY51" fmla="*/ 234903 h 606722"/>
              <a:gd name="connsiteX52" fmla="*/ 430513 w 607639"/>
              <a:gd name="connsiteY52" fmla="*/ 117421 h 606722"/>
              <a:gd name="connsiteX53" fmla="*/ 460153 w 607639"/>
              <a:gd name="connsiteY53" fmla="*/ 117421 h 606722"/>
              <a:gd name="connsiteX54" fmla="*/ 480536 w 607639"/>
              <a:gd name="connsiteY54" fmla="*/ 117421 h 606722"/>
              <a:gd name="connsiteX55" fmla="*/ 489615 w 607639"/>
              <a:gd name="connsiteY55" fmla="*/ 117865 h 606722"/>
              <a:gd name="connsiteX56" fmla="*/ 607639 w 607639"/>
              <a:gd name="connsiteY56" fmla="*/ 244678 h 606722"/>
              <a:gd name="connsiteX57" fmla="*/ 607639 w 607639"/>
              <a:gd name="connsiteY57" fmla="*/ 479465 h 606722"/>
              <a:gd name="connsiteX58" fmla="*/ 480180 w 607639"/>
              <a:gd name="connsiteY58" fmla="*/ 606722 h 606722"/>
              <a:gd name="connsiteX59" fmla="*/ 245021 w 607639"/>
              <a:gd name="connsiteY59" fmla="*/ 606722 h 606722"/>
              <a:gd name="connsiteX60" fmla="*/ 118007 w 607639"/>
              <a:gd name="connsiteY60" fmla="*/ 488885 h 606722"/>
              <a:gd name="connsiteX61" fmla="*/ 117562 w 607639"/>
              <a:gd name="connsiteY61" fmla="*/ 479465 h 606722"/>
              <a:gd name="connsiteX62" fmla="*/ 117562 w 607639"/>
              <a:gd name="connsiteY62" fmla="*/ 459470 h 606722"/>
              <a:gd name="connsiteX63" fmla="*/ 117562 w 607639"/>
              <a:gd name="connsiteY63" fmla="*/ 429877 h 606722"/>
              <a:gd name="connsiteX64" fmla="*/ 117562 w 607639"/>
              <a:gd name="connsiteY64" fmla="*/ 244678 h 606722"/>
              <a:gd name="connsiteX65" fmla="*/ 243597 w 607639"/>
              <a:gd name="connsiteY65" fmla="*/ 117510 h 606722"/>
              <a:gd name="connsiteX66" fmla="*/ 243953 w 607639"/>
              <a:gd name="connsiteY66" fmla="*/ 117510 h 606722"/>
              <a:gd name="connsiteX67" fmla="*/ 126022 w 607639"/>
              <a:gd name="connsiteY67" fmla="*/ 0 h 606722"/>
              <a:gd name="connsiteX68" fmla="*/ 126378 w 607639"/>
              <a:gd name="connsiteY68" fmla="*/ 0 h 606722"/>
              <a:gd name="connsiteX69" fmla="*/ 362848 w 607639"/>
              <a:gd name="connsiteY69" fmla="*/ 0 h 606722"/>
              <a:gd name="connsiteX70" fmla="*/ 469825 w 607639"/>
              <a:gd name="connsiteY70" fmla="*/ 58748 h 606722"/>
              <a:gd name="connsiteX71" fmla="*/ 432534 w 607639"/>
              <a:gd name="connsiteY71" fmla="*/ 58748 h 606722"/>
              <a:gd name="connsiteX72" fmla="*/ 363115 w 607639"/>
              <a:gd name="connsiteY72" fmla="*/ 58748 h 606722"/>
              <a:gd name="connsiteX73" fmla="*/ 243946 w 607639"/>
              <a:gd name="connsiteY73" fmla="*/ 58748 h 606722"/>
              <a:gd name="connsiteX74" fmla="*/ 242878 w 607639"/>
              <a:gd name="connsiteY74" fmla="*/ 58748 h 606722"/>
              <a:gd name="connsiteX75" fmla="*/ 58828 w 607639"/>
              <a:gd name="connsiteY75" fmla="*/ 244682 h 606722"/>
              <a:gd name="connsiteX76" fmla="*/ 58828 w 607639"/>
              <a:gd name="connsiteY76" fmla="*/ 362092 h 606722"/>
              <a:gd name="connsiteX77" fmla="*/ 58828 w 607639"/>
              <a:gd name="connsiteY77" fmla="*/ 431950 h 606722"/>
              <a:gd name="connsiteX78" fmla="*/ 58828 w 607639"/>
              <a:gd name="connsiteY78" fmla="*/ 469190 h 606722"/>
              <a:gd name="connsiteX79" fmla="*/ 0 w 607639"/>
              <a:gd name="connsiteY79" fmla="*/ 362092 h 606722"/>
              <a:gd name="connsiteX80" fmla="*/ 0 w 607639"/>
              <a:gd name="connsiteY80" fmla="*/ 127185 h 606722"/>
              <a:gd name="connsiteX81" fmla="*/ 126022 w 607639"/>
              <a:gd name="connsiteY81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7639" h="606722">
                <a:moveTo>
                  <a:pt x="362601" y="332716"/>
                </a:moveTo>
                <a:cubicBezTo>
                  <a:pt x="378833" y="332716"/>
                  <a:pt x="391992" y="345859"/>
                  <a:pt x="391992" y="362071"/>
                </a:cubicBezTo>
                <a:cubicBezTo>
                  <a:pt x="391992" y="378283"/>
                  <a:pt x="378833" y="391426"/>
                  <a:pt x="362601" y="391426"/>
                </a:cubicBezTo>
                <a:cubicBezTo>
                  <a:pt x="346369" y="391426"/>
                  <a:pt x="333210" y="378283"/>
                  <a:pt x="333210" y="362071"/>
                </a:cubicBezTo>
                <a:cubicBezTo>
                  <a:pt x="333210" y="345859"/>
                  <a:pt x="346369" y="332716"/>
                  <a:pt x="362601" y="332716"/>
                </a:cubicBezTo>
                <a:close/>
                <a:moveTo>
                  <a:pt x="362601" y="234903"/>
                </a:moveTo>
                <a:cubicBezTo>
                  <a:pt x="346401" y="234903"/>
                  <a:pt x="333228" y="247966"/>
                  <a:pt x="333228" y="264229"/>
                </a:cubicBezTo>
                <a:lnTo>
                  <a:pt x="333228" y="274004"/>
                </a:lnTo>
                <a:lnTo>
                  <a:pt x="333228" y="279070"/>
                </a:lnTo>
                <a:cubicBezTo>
                  <a:pt x="330291" y="280047"/>
                  <a:pt x="327353" y="281291"/>
                  <a:pt x="324594" y="282624"/>
                </a:cubicBezTo>
                <a:lnTo>
                  <a:pt x="314091" y="272138"/>
                </a:lnTo>
                <a:cubicBezTo>
                  <a:pt x="302609" y="260674"/>
                  <a:pt x="284007" y="260674"/>
                  <a:pt x="272525" y="272138"/>
                </a:cubicBezTo>
                <a:cubicBezTo>
                  <a:pt x="261043" y="283602"/>
                  <a:pt x="261043" y="302175"/>
                  <a:pt x="272525" y="313639"/>
                </a:cubicBezTo>
                <a:lnTo>
                  <a:pt x="283027" y="324125"/>
                </a:lnTo>
                <a:cubicBezTo>
                  <a:pt x="281692" y="326880"/>
                  <a:pt x="280535" y="329813"/>
                  <a:pt x="279467" y="332746"/>
                </a:cubicBezTo>
                <a:lnTo>
                  <a:pt x="274394" y="332746"/>
                </a:lnTo>
                <a:lnTo>
                  <a:pt x="264603" y="332746"/>
                </a:lnTo>
                <a:cubicBezTo>
                  <a:pt x="248314" y="332746"/>
                  <a:pt x="235230" y="345898"/>
                  <a:pt x="235230" y="362072"/>
                </a:cubicBezTo>
                <a:cubicBezTo>
                  <a:pt x="235230" y="365004"/>
                  <a:pt x="235675" y="367848"/>
                  <a:pt x="236476" y="370603"/>
                </a:cubicBezTo>
                <a:cubicBezTo>
                  <a:pt x="240126" y="382600"/>
                  <a:pt x="251341" y="391398"/>
                  <a:pt x="264603" y="391398"/>
                </a:cubicBezTo>
                <a:lnTo>
                  <a:pt x="279467" y="391398"/>
                </a:lnTo>
                <a:cubicBezTo>
                  <a:pt x="280535" y="394330"/>
                  <a:pt x="281692" y="397263"/>
                  <a:pt x="283027" y="400018"/>
                </a:cubicBezTo>
                <a:lnTo>
                  <a:pt x="272525" y="410504"/>
                </a:lnTo>
                <a:cubicBezTo>
                  <a:pt x="261043" y="421968"/>
                  <a:pt x="261043" y="440541"/>
                  <a:pt x="272525" y="452005"/>
                </a:cubicBezTo>
                <a:cubicBezTo>
                  <a:pt x="278221" y="457781"/>
                  <a:pt x="285787" y="460625"/>
                  <a:pt x="293263" y="460625"/>
                </a:cubicBezTo>
                <a:cubicBezTo>
                  <a:pt x="300829" y="460625"/>
                  <a:pt x="308306" y="457781"/>
                  <a:pt x="314091" y="452005"/>
                </a:cubicBezTo>
                <a:lnTo>
                  <a:pt x="324594" y="441519"/>
                </a:lnTo>
                <a:cubicBezTo>
                  <a:pt x="327353" y="442852"/>
                  <a:pt x="330291" y="444007"/>
                  <a:pt x="333228" y="445073"/>
                </a:cubicBezTo>
                <a:lnTo>
                  <a:pt x="333228" y="459914"/>
                </a:lnTo>
                <a:cubicBezTo>
                  <a:pt x="333228" y="476088"/>
                  <a:pt x="346401" y="489240"/>
                  <a:pt x="362601" y="489240"/>
                </a:cubicBezTo>
                <a:cubicBezTo>
                  <a:pt x="378800" y="489240"/>
                  <a:pt x="391973" y="476088"/>
                  <a:pt x="391973" y="459914"/>
                </a:cubicBezTo>
                <a:lnTo>
                  <a:pt x="391973" y="445073"/>
                </a:lnTo>
                <a:cubicBezTo>
                  <a:pt x="394910" y="444007"/>
                  <a:pt x="397848" y="442852"/>
                  <a:pt x="400607" y="441519"/>
                </a:cubicBezTo>
                <a:lnTo>
                  <a:pt x="411110" y="452005"/>
                </a:lnTo>
                <a:cubicBezTo>
                  <a:pt x="416895" y="457781"/>
                  <a:pt x="424372" y="460625"/>
                  <a:pt x="431938" y="460625"/>
                </a:cubicBezTo>
                <a:cubicBezTo>
                  <a:pt x="439414" y="460625"/>
                  <a:pt x="446980" y="457781"/>
                  <a:pt x="452676" y="452005"/>
                </a:cubicBezTo>
                <a:cubicBezTo>
                  <a:pt x="464158" y="440541"/>
                  <a:pt x="464158" y="421968"/>
                  <a:pt x="452676" y="410504"/>
                </a:cubicBezTo>
                <a:lnTo>
                  <a:pt x="442173" y="400018"/>
                </a:lnTo>
                <a:cubicBezTo>
                  <a:pt x="443509" y="397263"/>
                  <a:pt x="444666" y="394330"/>
                  <a:pt x="445734" y="391398"/>
                </a:cubicBezTo>
                <a:lnTo>
                  <a:pt x="460598" y="391398"/>
                </a:lnTo>
                <a:cubicBezTo>
                  <a:pt x="476798" y="391398"/>
                  <a:pt x="489971" y="378246"/>
                  <a:pt x="489971" y="362072"/>
                </a:cubicBezTo>
                <a:cubicBezTo>
                  <a:pt x="489971" y="345809"/>
                  <a:pt x="476798" y="332746"/>
                  <a:pt x="460598" y="332746"/>
                </a:cubicBezTo>
                <a:lnTo>
                  <a:pt x="445734" y="332746"/>
                </a:lnTo>
                <a:cubicBezTo>
                  <a:pt x="444666" y="329813"/>
                  <a:pt x="443509" y="326880"/>
                  <a:pt x="442173" y="324125"/>
                </a:cubicBezTo>
                <a:lnTo>
                  <a:pt x="452676" y="313639"/>
                </a:lnTo>
                <a:cubicBezTo>
                  <a:pt x="464158" y="302175"/>
                  <a:pt x="464158" y="283602"/>
                  <a:pt x="452676" y="272138"/>
                </a:cubicBezTo>
                <a:cubicBezTo>
                  <a:pt x="441194" y="260674"/>
                  <a:pt x="422592" y="260674"/>
                  <a:pt x="411110" y="272138"/>
                </a:cubicBezTo>
                <a:lnTo>
                  <a:pt x="400607" y="282624"/>
                </a:lnTo>
                <a:cubicBezTo>
                  <a:pt x="397848" y="281291"/>
                  <a:pt x="394910" y="280047"/>
                  <a:pt x="391973" y="279070"/>
                </a:cubicBezTo>
                <a:lnTo>
                  <a:pt x="391973" y="264229"/>
                </a:lnTo>
                <a:cubicBezTo>
                  <a:pt x="391973" y="250988"/>
                  <a:pt x="383161" y="239790"/>
                  <a:pt x="371145" y="236147"/>
                </a:cubicBezTo>
                <a:cubicBezTo>
                  <a:pt x="368475" y="235347"/>
                  <a:pt x="365538" y="234903"/>
                  <a:pt x="362601" y="234903"/>
                </a:cubicBezTo>
                <a:close/>
                <a:moveTo>
                  <a:pt x="430513" y="117421"/>
                </a:moveTo>
                <a:lnTo>
                  <a:pt x="460153" y="117421"/>
                </a:lnTo>
                <a:lnTo>
                  <a:pt x="480536" y="117421"/>
                </a:lnTo>
                <a:cubicBezTo>
                  <a:pt x="483562" y="117421"/>
                  <a:pt x="486588" y="117598"/>
                  <a:pt x="489615" y="117865"/>
                </a:cubicBezTo>
                <a:cubicBezTo>
                  <a:pt x="555480" y="122753"/>
                  <a:pt x="607639" y="177761"/>
                  <a:pt x="607639" y="244678"/>
                </a:cubicBezTo>
                <a:lnTo>
                  <a:pt x="607639" y="479465"/>
                </a:lnTo>
                <a:cubicBezTo>
                  <a:pt x="607639" y="549670"/>
                  <a:pt x="550496" y="606722"/>
                  <a:pt x="480180" y="606722"/>
                </a:cubicBezTo>
                <a:lnTo>
                  <a:pt x="245021" y="606722"/>
                </a:lnTo>
                <a:cubicBezTo>
                  <a:pt x="177909" y="606722"/>
                  <a:pt x="122813" y="554646"/>
                  <a:pt x="118007" y="488885"/>
                </a:cubicBezTo>
                <a:cubicBezTo>
                  <a:pt x="117740" y="485774"/>
                  <a:pt x="117562" y="482664"/>
                  <a:pt x="117562" y="479465"/>
                </a:cubicBezTo>
                <a:lnTo>
                  <a:pt x="117562" y="459470"/>
                </a:lnTo>
                <a:lnTo>
                  <a:pt x="117562" y="429877"/>
                </a:lnTo>
                <a:lnTo>
                  <a:pt x="117562" y="244678"/>
                </a:lnTo>
                <a:cubicBezTo>
                  <a:pt x="117562" y="175273"/>
                  <a:pt x="174171" y="118221"/>
                  <a:pt x="243597" y="117510"/>
                </a:cubicBezTo>
                <a:cubicBezTo>
                  <a:pt x="243686" y="117510"/>
                  <a:pt x="243864" y="117510"/>
                  <a:pt x="243953" y="117510"/>
                </a:cubicBezTo>
                <a:close/>
                <a:moveTo>
                  <a:pt x="126022" y="0"/>
                </a:moveTo>
                <a:cubicBezTo>
                  <a:pt x="126111" y="0"/>
                  <a:pt x="126200" y="0"/>
                  <a:pt x="126378" y="0"/>
                </a:cubicBezTo>
                <a:lnTo>
                  <a:pt x="362848" y="0"/>
                </a:lnTo>
                <a:cubicBezTo>
                  <a:pt x="407704" y="178"/>
                  <a:pt x="447219" y="23553"/>
                  <a:pt x="469825" y="58748"/>
                </a:cubicBezTo>
                <a:lnTo>
                  <a:pt x="432534" y="58748"/>
                </a:lnTo>
                <a:lnTo>
                  <a:pt x="363115" y="58748"/>
                </a:lnTo>
                <a:lnTo>
                  <a:pt x="243946" y="58748"/>
                </a:lnTo>
                <a:cubicBezTo>
                  <a:pt x="243590" y="58748"/>
                  <a:pt x="243234" y="58748"/>
                  <a:pt x="242878" y="58748"/>
                </a:cubicBezTo>
                <a:cubicBezTo>
                  <a:pt x="141330" y="59904"/>
                  <a:pt x="58828" y="143272"/>
                  <a:pt x="58828" y="244682"/>
                </a:cubicBezTo>
                <a:lnTo>
                  <a:pt x="58828" y="362092"/>
                </a:lnTo>
                <a:lnTo>
                  <a:pt x="58828" y="431950"/>
                </a:lnTo>
                <a:lnTo>
                  <a:pt x="58828" y="469190"/>
                </a:lnTo>
                <a:cubicBezTo>
                  <a:pt x="23496" y="446526"/>
                  <a:pt x="0" y="407064"/>
                  <a:pt x="0" y="362092"/>
                </a:cubicBezTo>
                <a:lnTo>
                  <a:pt x="0" y="127185"/>
                </a:lnTo>
                <a:cubicBezTo>
                  <a:pt x="0" y="57860"/>
                  <a:pt x="56514" y="800"/>
                  <a:pt x="1260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2DA6BFD-6776-7C34-E220-5FD92813ACCF}"/>
              </a:ext>
            </a:extLst>
          </p:cNvPr>
          <p:cNvCxnSpPr>
            <a:cxnSpLocks/>
          </p:cNvCxnSpPr>
          <p:nvPr/>
        </p:nvCxnSpPr>
        <p:spPr>
          <a:xfrm>
            <a:off x="3405344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9">
            <a:extLst>
              <a:ext uri="{FF2B5EF4-FFF2-40B4-BE49-F238E27FC236}">
                <a16:creationId xmlns:a16="http://schemas.microsoft.com/office/drawing/2014/main" id="{2FF55DE1-A86A-6DEB-7A64-CE240F5EBB32}"/>
              </a:ext>
            </a:extLst>
          </p:cNvPr>
          <p:cNvSpPr txBox="1"/>
          <p:nvPr/>
        </p:nvSpPr>
        <p:spPr>
          <a:xfrm>
            <a:off x="2336138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预处理与</a:t>
            </a:r>
          </a:p>
        </p:txBody>
      </p:sp>
      <p:sp>
        <p:nvSpPr>
          <p:cNvPr id="19" name="TextBox 50">
            <a:extLst>
              <a:ext uri="{FF2B5EF4-FFF2-40B4-BE49-F238E27FC236}">
                <a16:creationId xmlns:a16="http://schemas.microsoft.com/office/drawing/2014/main" id="{7D83AB0A-7240-6D45-FA2B-7F9A999BEF37}"/>
              </a:ext>
            </a:extLst>
          </p:cNvPr>
          <p:cNvSpPr txBox="1"/>
          <p:nvPr/>
        </p:nvSpPr>
        <p:spPr>
          <a:xfrm>
            <a:off x="3269414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代码转换</a:t>
            </a:r>
          </a:p>
        </p:txBody>
      </p:sp>
      <p:sp>
        <p:nvSpPr>
          <p:cNvPr id="20" name="TextBox 51">
            <a:extLst>
              <a:ext uri="{FF2B5EF4-FFF2-40B4-BE49-F238E27FC236}">
                <a16:creationId xmlns:a16="http://schemas.microsoft.com/office/drawing/2014/main" id="{06D5A829-4E07-BC01-C6C7-AB60BEE71072}"/>
              </a:ext>
            </a:extLst>
          </p:cNvPr>
          <p:cNvSpPr txBox="1"/>
          <p:nvPr/>
        </p:nvSpPr>
        <p:spPr>
          <a:xfrm>
            <a:off x="3932070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A427E3D-809A-C831-A684-3912240A45BD}"/>
              </a:ext>
            </a:extLst>
          </p:cNvPr>
          <p:cNvGrpSpPr/>
          <p:nvPr/>
        </p:nvGrpSpPr>
        <p:grpSpPr>
          <a:xfrm>
            <a:off x="5393221" y="1897276"/>
            <a:ext cx="1237564" cy="252000"/>
            <a:chOff x="3632734" y="830974"/>
            <a:chExt cx="1237564" cy="252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6217FD56-CFFB-DB3A-4F2D-FEE66FC5470E}"/>
                </a:ext>
              </a:extLst>
            </p:cNvPr>
            <p:cNvSpPr/>
            <p:nvPr/>
          </p:nvSpPr>
          <p:spPr>
            <a:xfrm>
              <a:off x="3632734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43B1C5D6-EBE7-D291-7B38-14D12BDD0D3F}"/>
                </a:ext>
              </a:extLst>
            </p:cNvPr>
            <p:cNvSpPr/>
            <p:nvPr/>
          </p:nvSpPr>
          <p:spPr>
            <a:xfrm>
              <a:off x="397828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4927D879-09A5-3985-B7ED-8F2DF469ED6C}"/>
                </a:ext>
              </a:extLst>
            </p:cNvPr>
            <p:cNvSpPr/>
            <p:nvPr/>
          </p:nvSpPr>
          <p:spPr>
            <a:xfrm>
              <a:off x="4618298" y="830974"/>
              <a:ext cx="252000" cy="2520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266A29C-238D-6F04-A668-8C8FA63F0DCD}"/>
              </a:ext>
            </a:extLst>
          </p:cNvPr>
          <p:cNvGrpSpPr/>
          <p:nvPr/>
        </p:nvGrpSpPr>
        <p:grpSpPr>
          <a:xfrm>
            <a:off x="5324495" y="3841056"/>
            <a:ext cx="1375016" cy="1121379"/>
            <a:chOff x="3597470" y="2586072"/>
            <a:chExt cx="1375016" cy="112137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2735045-418E-E854-EC30-539CAFB716FC}"/>
                </a:ext>
              </a:extLst>
            </p:cNvPr>
            <p:cNvSpPr/>
            <p:nvPr/>
          </p:nvSpPr>
          <p:spPr>
            <a:xfrm>
              <a:off x="3685576" y="2586072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3D7B595-A337-B115-7E9B-A3229769053A}"/>
                </a:ext>
              </a:extLst>
            </p:cNvPr>
            <p:cNvSpPr/>
            <p:nvPr/>
          </p:nvSpPr>
          <p:spPr>
            <a:xfrm>
              <a:off x="3990376" y="2888821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700A37-E4B3-E725-916D-5CB3A3B64A0A}"/>
                </a:ext>
              </a:extLst>
            </p:cNvPr>
            <p:cNvSpPr/>
            <p:nvPr/>
          </p:nvSpPr>
          <p:spPr>
            <a:xfrm>
              <a:off x="4361851" y="2601950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85F5139-B9F5-13BE-105D-05A5FD2B1A51}"/>
                </a:ext>
              </a:extLst>
            </p:cNvPr>
            <p:cNvSpPr/>
            <p:nvPr/>
          </p:nvSpPr>
          <p:spPr>
            <a:xfrm>
              <a:off x="4362556" y="3155944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6CA7262-416E-9A6E-4890-124D0108EC9C}"/>
                </a:ext>
              </a:extLst>
            </p:cNvPr>
            <p:cNvSpPr/>
            <p:nvPr/>
          </p:nvSpPr>
          <p:spPr>
            <a:xfrm>
              <a:off x="4656618" y="293808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18F256E-BFDE-C0FF-A932-4B8F94B62F97}"/>
                </a:ext>
              </a:extLst>
            </p:cNvPr>
            <p:cNvSpPr/>
            <p:nvPr/>
          </p:nvSpPr>
          <p:spPr>
            <a:xfrm>
              <a:off x="3597470" y="3261973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68FB6A9-8507-7DD6-B22A-83FFB7415679}"/>
                </a:ext>
              </a:extLst>
            </p:cNvPr>
            <p:cNvCxnSpPr>
              <a:stCxn id="35" idx="5"/>
              <a:endCxn id="36" idx="1"/>
            </p:cNvCxnSpPr>
            <p:nvPr/>
          </p:nvCxnSpPr>
          <p:spPr>
            <a:xfrm>
              <a:off x="3884763" y="2785259"/>
              <a:ext cx="139788" cy="139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E804E2A-A955-D95C-4A92-D0DB1A291321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3796657" y="3097843"/>
              <a:ext cx="227894" cy="1983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A4E9893-7BBA-31F2-AF79-E49C7F3AE331}"/>
                </a:ext>
              </a:extLst>
            </p:cNvPr>
            <p:cNvCxnSpPr>
              <a:stCxn id="36" idx="4"/>
              <a:endCxn id="38" idx="1"/>
            </p:cNvCxnSpPr>
            <p:nvPr/>
          </p:nvCxnSpPr>
          <p:spPr>
            <a:xfrm>
              <a:off x="4107057" y="3133706"/>
              <a:ext cx="289674" cy="5810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6FB1A41-6B80-5866-F364-159D36DC146D}"/>
                </a:ext>
              </a:extLst>
            </p:cNvPr>
            <p:cNvCxnSpPr>
              <a:stCxn id="39" idx="0"/>
              <a:endCxn id="37" idx="6"/>
            </p:cNvCxnSpPr>
            <p:nvPr/>
          </p:nvCxnSpPr>
          <p:spPr>
            <a:xfrm flipH="1" flipV="1">
              <a:off x="4595213" y="2724393"/>
              <a:ext cx="178086" cy="213694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FB05C98-F23D-10A9-2C0B-31413AA6AF1A}"/>
                </a:ext>
              </a:extLst>
            </p:cNvPr>
            <p:cNvSpPr/>
            <p:nvPr/>
          </p:nvSpPr>
          <p:spPr>
            <a:xfrm>
              <a:off x="3966563" y="346256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A9F7F6-C763-39B8-FCC2-C8171F19B1B7}"/>
                </a:ext>
              </a:extLst>
            </p:cNvPr>
            <p:cNvSpPr/>
            <p:nvPr/>
          </p:nvSpPr>
          <p:spPr>
            <a:xfrm>
              <a:off x="4739124" y="3461159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31118F-C5EA-523F-87E9-E8A45AA836AF}"/>
                </a:ext>
              </a:extLst>
            </p:cNvPr>
            <p:cNvCxnSpPr>
              <a:stCxn id="36" idx="7"/>
              <a:endCxn id="37" idx="3"/>
            </p:cNvCxnSpPr>
            <p:nvPr/>
          </p:nvCxnSpPr>
          <p:spPr>
            <a:xfrm flipV="1">
              <a:off x="4189563" y="2810972"/>
              <a:ext cx="206463" cy="113712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683648-0F00-F524-A995-2782F4C67F27}"/>
                </a:ext>
              </a:extLst>
            </p:cNvPr>
            <p:cNvCxnSpPr>
              <a:stCxn id="46" idx="1"/>
              <a:endCxn id="38" idx="5"/>
            </p:cNvCxnSpPr>
            <p:nvPr/>
          </p:nvCxnSpPr>
          <p:spPr>
            <a:xfrm flipH="1" flipV="1">
              <a:off x="4561743" y="3364966"/>
              <a:ext cx="211556" cy="13205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E879E7-A158-5F9E-8D67-947ACA5C2FFC}"/>
                </a:ext>
              </a:extLst>
            </p:cNvPr>
            <p:cNvCxnSpPr>
              <a:stCxn id="39" idx="4"/>
              <a:endCxn id="46" idx="0"/>
            </p:cNvCxnSpPr>
            <p:nvPr/>
          </p:nvCxnSpPr>
          <p:spPr>
            <a:xfrm>
              <a:off x="4773299" y="3182972"/>
              <a:ext cx="82506" cy="27818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6AF3BA2-670D-3BA0-942D-F73A0EA0470C}"/>
                </a:ext>
              </a:extLst>
            </p:cNvPr>
            <p:cNvCxnSpPr>
              <a:stCxn id="38" idx="4"/>
              <a:endCxn id="45" idx="0"/>
            </p:cNvCxnSpPr>
            <p:nvPr/>
          </p:nvCxnSpPr>
          <p:spPr>
            <a:xfrm flipH="1">
              <a:off x="4083244" y="3400829"/>
              <a:ext cx="395993" cy="6173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148">
            <a:extLst>
              <a:ext uri="{FF2B5EF4-FFF2-40B4-BE49-F238E27FC236}">
                <a16:creationId xmlns:a16="http://schemas.microsoft.com/office/drawing/2014/main" id="{1A35FAC6-2BD0-67EF-F29A-847A6430BE8C}"/>
              </a:ext>
            </a:extLst>
          </p:cNvPr>
          <p:cNvSpPr txBox="1"/>
          <p:nvPr/>
        </p:nvSpPr>
        <p:spPr>
          <a:xfrm>
            <a:off x="6004090" y="1948162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899BC95-F393-1671-6402-AFCAAFD0BA2E}"/>
              </a:ext>
            </a:extLst>
          </p:cNvPr>
          <p:cNvGrpSpPr/>
          <p:nvPr/>
        </p:nvGrpSpPr>
        <p:grpSpPr>
          <a:xfrm>
            <a:off x="5487606" y="2558111"/>
            <a:ext cx="1048794" cy="923503"/>
            <a:chOff x="3709207" y="1375697"/>
            <a:chExt cx="1048794" cy="92350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6D589C7-58DD-820D-8DD4-529776A1693A}"/>
                </a:ext>
              </a:extLst>
            </p:cNvPr>
            <p:cNvSpPr/>
            <p:nvPr/>
          </p:nvSpPr>
          <p:spPr>
            <a:xfrm>
              <a:off x="4105672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2417489-DB12-42EA-2729-2DCC82D89EC6}"/>
                </a:ext>
              </a:extLst>
            </p:cNvPr>
            <p:cNvSpPr/>
            <p:nvPr/>
          </p:nvSpPr>
          <p:spPr>
            <a:xfrm>
              <a:off x="3917553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0118D06-8EB4-2037-089C-3B101089498B}"/>
                </a:ext>
              </a:extLst>
            </p:cNvPr>
            <p:cNvSpPr/>
            <p:nvPr/>
          </p:nvSpPr>
          <p:spPr>
            <a:xfrm>
              <a:off x="4293791" y="2054315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72E499C-C7EB-098D-A6D4-F6BD7446D8FA}"/>
                </a:ext>
              </a:extLst>
            </p:cNvPr>
            <p:cNvCxnSpPr>
              <a:cxnSpLocks/>
              <a:stCxn id="24" idx="4"/>
              <a:endCxn id="25" idx="0"/>
            </p:cNvCxnSpPr>
            <p:nvPr/>
          </p:nvCxnSpPr>
          <p:spPr>
            <a:xfrm flipH="1">
              <a:off x="4034234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F4B86E7-22DB-3CDD-2259-6305F1CA4987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4222353" y="1959891"/>
              <a:ext cx="188119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6086E1E-5B28-C9B5-3CAE-BFEB38949532}"/>
                </a:ext>
              </a:extLst>
            </p:cNvPr>
            <p:cNvSpPr/>
            <p:nvPr/>
          </p:nvSpPr>
          <p:spPr>
            <a:xfrm>
              <a:off x="4524639" y="1715006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DE9DE8-002B-588C-0DFA-A7A7420D11CE}"/>
                </a:ext>
              </a:extLst>
            </p:cNvPr>
            <p:cNvSpPr/>
            <p:nvPr/>
          </p:nvSpPr>
          <p:spPr>
            <a:xfrm>
              <a:off x="3709207" y="1715007"/>
              <a:ext cx="233362" cy="233362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014ED9-B01F-8DA3-E4BF-2AEC587314E9}"/>
                </a:ext>
              </a:extLst>
            </p:cNvPr>
            <p:cNvSpPr/>
            <p:nvPr/>
          </p:nvSpPr>
          <p:spPr>
            <a:xfrm>
              <a:off x="4110434" y="1375697"/>
              <a:ext cx="233362" cy="244885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29562A4-E230-5419-6ACB-5708EEB9D89F}"/>
                </a:ext>
              </a:extLst>
            </p:cNvPr>
            <p:cNvCxnSpPr>
              <a:stCxn id="54" idx="4"/>
              <a:endCxn id="53" idx="0"/>
            </p:cNvCxnSpPr>
            <p:nvPr/>
          </p:nvCxnSpPr>
          <p:spPr>
            <a:xfrm flipH="1">
              <a:off x="3825888" y="1620582"/>
              <a:ext cx="401227" cy="9442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E1BDCD1-B35F-F0AF-FC51-0D571C736CC7}"/>
                </a:ext>
              </a:extLst>
            </p:cNvPr>
            <p:cNvCxnSpPr>
              <a:stCxn id="54" idx="4"/>
              <a:endCxn id="24" idx="0"/>
            </p:cNvCxnSpPr>
            <p:nvPr/>
          </p:nvCxnSpPr>
          <p:spPr>
            <a:xfrm flipH="1">
              <a:off x="4222353" y="1620582"/>
              <a:ext cx="4762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A370C65-392D-6F2E-426D-7AF04EE11D5F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>
              <a:off x="4227115" y="1620582"/>
              <a:ext cx="414205" cy="9442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1D35D1-F6A4-0863-E4FF-40CBA00ABD67}"/>
              </a:ext>
            </a:extLst>
          </p:cNvPr>
          <p:cNvCxnSpPr>
            <a:cxnSpLocks/>
          </p:cNvCxnSpPr>
          <p:nvPr/>
        </p:nvCxnSpPr>
        <p:spPr>
          <a:xfrm rot="16200000">
            <a:off x="4530315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1">
            <a:extLst>
              <a:ext uri="{FF2B5EF4-FFF2-40B4-BE49-F238E27FC236}">
                <a16:creationId xmlns:a16="http://schemas.microsoft.com/office/drawing/2014/main" id="{1040CD94-9249-6DD1-F687-1CBB6951E96F}"/>
              </a:ext>
            </a:extLst>
          </p:cNvPr>
          <p:cNvSpPr txBox="1"/>
          <p:nvPr/>
        </p:nvSpPr>
        <p:spPr>
          <a:xfrm>
            <a:off x="6961691" y="453815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匹配检测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10871D9-AF8D-2125-8792-8515F12F364E}"/>
              </a:ext>
            </a:extLst>
          </p:cNvPr>
          <p:cNvCxnSpPr>
            <a:cxnSpLocks/>
          </p:cNvCxnSpPr>
          <p:nvPr/>
        </p:nvCxnSpPr>
        <p:spPr>
          <a:xfrm rot="16200000">
            <a:off x="7559936" y="4011468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iconfont-11092-5226646">
            <a:extLst>
              <a:ext uri="{FF2B5EF4-FFF2-40B4-BE49-F238E27FC236}">
                <a16:creationId xmlns:a16="http://schemas.microsoft.com/office/drawing/2014/main" id="{AC240721-C2CC-C950-3209-02D4C8A418CE}"/>
              </a:ext>
            </a:extLst>
          </p:cNvPr>
          <p:cNvSpPr/>
          <p:nvPr/>
        </p:nvSpPr>
        <p:spPr>
          <a:xfrm>
            <a:off x="8305009" y="4075030"/>
            <a:ext cx="609685" cy="609685"/>
          </a:xfrm>
          <a:custGeom>
            <a:avLst/>
            <a:gdLst>
              <a:gd name="T0" fmla="*/ 6244 w 10612"/>
              <a:gd name="T1" fmla="*/ 3613 h 10611"/>
              <a:gd name="T2" fmla="*/ 6244 w 10612"/>
              <a:gd name="T3" fmla="*/ 2234 h 10611"/>
              <a:gd name="T4" fmla="*/ 6400 w 10612"/>
              <a:gd name="T5" fmla="*/ 1857 h 10611"/>
              <a:gd name="T6" fmla="*/ 8000 w 10612"/>
              <a:gd name="T7" fmla="*/ 257 h 10611"/>
              <a:gd name="T8" fmla="*/ 8854 w 10612"/>
              <a:gd name="T9" fmla="*/ 396 h 10611"/>
              <a:gd name="T10" fmla="*/ 9308 w 10612"/>
              <a:gd name="T11" fmla="*/ 1303 h 10611"/>
              <a:gd name="T12" fmla="*/ 10215 w 10612"/>
              <a:gd name="T13" fmla="*/ 1757 h 10611"/>
              <a:gd name="T14" fmla="*/ 10354 w 10612"/>
              <a:gd name="T15" fmla="*/ 2611 h 10611"/>
              <a:gd name="T16" fmla="*/ 8754 w 10612"/>
              <a:gd name="T17" fmla="*/ 4211 h 10611"/>
              <a:gd name="T18" fmla="*/ 8377 w 10612"/>
              <a:gd name="T19" fmla="*/ 4367 h 10611"/>
              <a:gd name="T20" fmla="*/ 6998 w 10612"/>
              <a:gd name="T21" fmla="*/ 4367 h 10611"/>
              <a:gd name="T22" fmla="*/ 5554 w 10612"/>
              <a:gd name="T23" fmla="*/ 5811 h 10611"/>
              <a:gd name="T24" fmla="*/ 4806 w 10612"/>
              <a:gd name="T25" fmla="*/ 5805 h 10611"/>
              <a:gd name="T26" fmla="*/ 4800 w 10612"/>
              <a:gd name="T27" fmla="*/ 5057 h 10611"/>
              <a:gd name="T28" fmla="*/ 6244 w 10612"/>
              <a:gd name="T29" fmla="*/ 3613 h 10611"/>
              <a:gd name="T30" fmla="*/ 5177 w 10612"/>
              <a:gd name="T31" fmla="*/ 634 h 10611"/>
              <a:gd name="T32" fmla="*/ 5710 w 10612"/>
              <a:gd name="T33" fmla="*/ 1167 h 10611"/>
              <a:gd name="T34" fmla="*/ 5177 w 10612"/>
              <a:gd name="T35" fmla="*/ 1701 h 10611"/>
              <a:gd name="T36" fmla="*/ 1728 w 10612"/>
              <a:gd name="T37" fmla="*/ 4005 h 10611"/>
              <a:gd name="T38" fmla="*/ 2537 w 10612"/>
              <a:gd name="T39" fmla="*/ 8074 h 10611"/>
              <a:gd name="T40" fmla="*/ 6606 w 10612"/>
              <a:gd name="T41" fmla="*/ 8883 h 10611"/>
              <a:gd name="T42" fmla="*/ 8910 w 10612"/>
              <a:gd name="T43" fmla="*/ 5434 h 10611"/>
              <a:gd name="T44" fmla="*/ 9444 w 10612"/>
              <a:gd name="T45" fmla="*/ 4901 h 10611"/>
              <a:gd name="T46" fmla="*/ 9977 w 10612"/>
              <a:gd name="T47" fmla="*/ 5434 h 10611"/>
              <a:gd name="T48" fmla="*/ 7014 w 10612"/>
              <a:gd name="T49" fmla="*/ 9869 h 10611"/>
              <a:gd name="T50" fmla="*/ 1783 w 10612"/>
              <a:gd name="T51" fmla="*/ 8828 h 10611"/>
              <a:gd name="T52" fmla="*/ 742 w 10612"/>
              <a:gd name="T53" fmla="*/ 3597 h 10611"/>
              <a:gd name="T54" fmla="*/ 5177 w 10612"/>
              <a:gd name="T55" fmla="*/ 634 h 10611"/>
              <a:gd name="T56" fmla="*/ 5177 w 10612"/>
              <a:gd name="T57" fmla="*/ 2767 h 10611"/>
              <a:gd name="T58" fmla="*/ 5710 w 10612"/>
              <a:gd name="T59" fmla="*/ 3301 h 10611"/>
              <a:gd name="T60" fmla="*/ 5177 w 10612"/>
              <a:gd name="T61" fmla="*/ 3834 h 10611"/>
              <a:gd name="T62" fmla="*/ 3699 w 10612"/>
              <a:gd name="T63" fmla="*/ 4822 h 10611"/>
              <a:gd name="T64" fmla="*/ 4046 w 10612"/>
              <a:gd name="T65" fmla="*/ 6565 h 10611"/>
              <a:gd name="T66" fmla="*/ 5789 w 10612"/>
              <a:gd name="T67" fmla="*/ 6912 h 10611"/>
              <a:gd name="T68" fmla="*/ 6777 w 10612"/>
              <a:gd name="T69" fmla="*/ 5434 h 10611"/>
              <a:gd name="T70" fmla="*/ 7310 w 10612"/>
              <a:gd name="T71" fmla="*/ 4901 h 10611"/>
              <a:gd name="T72" fmla="*/ 7844 w 10612"/>
              <a:gd name="T73" fmla="*/ 5434 h 10611"/>
              <a:gd name="T74" fmla="*/ 6198 w 10612"/>
              <a:gd name="T75" fmla="*/ 7898 h 10611"/>
              <a:gd name="T76" fmla="*/ 3291 w 10612"/>
              <a:gd name="T77" fmla="*/ 7320 h 10611"/>
              <a:gd name="T78" fmla="*/ 2713 w 10612"/>
              <a:gd name="T79" fmla="*/ 4413 h 10611"/>
              <a:gd name="T80" fmla="*/ 5177 w 10612"/>
              <a:gd name="T81" fmla="*/ 2767 h 10611"/>
              <a:gd name="T82" fmla="*/ 7310 w 10612"/>
              <a:gd name="T83" fmla="*/ 2455 h 10611"/>
              <a:gd name="T84" fmla="*/ 7310 w 10612"/>
              <a:gd name="T85" fmla="*/ 3301 h 10611"/>
              <a:gd name="T86" fmla="*/ 8156 w 10612"/>
              <a:gd name="T87" fmla="*/ 3301 h 10611"/>
              <a:gd name="T88" fmla="*/ 9077 w 10612"/>
              <a:gd name="T89" fmla="*/ 2380 h 10611"/>
              <a:gd name="T90" fmla="*/ 8671 w 10612"/>
              <a:gd name="T91" fmla="*/ 2177 h 10611"/>
              <a:gd name="T92" fmla="*/ 8434 w 10612"/>
              <a:gd name="T93" fmla="*/ 1939 h 10611"/>
              <a:gd name="T94" fmla="*/ 8231 w 10612"/>
              <a:gd name="T95" fmla="*/ 1534 h 10611"/>
              <a:gd name="T96" fmla="*/ 7310 w 10612"/>
              <a:gd name="T97" fmla="*/ 2455 h 10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12" h="10611">
                <a:moveTo>
                  <a:pt x="6244" y="3613"/>
                </a:moveTo>
                <a:lnTo>
                  <a:pt x="6244" y="2234"/>
                </a:lnTo>
                <a:cubicBezTo>
                  <a:pt x="6244" y="2093"/>
                  <a:pt x="6300" y="1957"/>
                  <a:pt x="6400" y="1857"/>
                </a:cubicBezTo>
                <a:lnTo>
                  <a:pt x="8000" y="257"/>
                </a:lnTo>
                <a:cubicBezTo>
                  <a:pt x="8257" y="0"/>
                  <a:pt x="8691" y="70"/>
                  <a:pt x="8854" y="396"/>
                </a:cubicBezTo>
                <a:lnTo>
                  <a:pt x="9308" y="1303"/>
                </a:lnTo>
                <a:lnTo>
                  <a:pt x="10215" y="1757"/>
                </a:lnTo>
                <a:cubicBezTo>
                  <a:pt x="10541" y="1919"/>
                  <a:pt x="10612" y="2354"/>
                  <a:pt x="10354" y="2611"/>
                </a:cubicBezTo>
                <a:lnTo>
                  <a:pt x="8754" y="4211"/>
                </a:lnTo>
                <a:cubicBezTo>
                  <a:pt x="8654" y="4311"/>
                  <a:pt x="8518" y="4367"/>
                  <a:pt x="8377" y="4367"/>
                </a:cubicBezTo>
                <a:lnTo>
                  <a:pt x="6998" y="4367"/>
                </a:lnTo>
                <a:lnTo>
                  <a:pt x="5554" y="5811"/>
                </a:lnTo>
                <a:cubicBezTo>
                  <a:pt x="5345" y="6013"/>
                  <a:pt x="5012" y="6010"/>
                  <a:pt x="4806" y="5805"/>
                </a:cubicBezTo>
                <a:cubicBezTo>
                  <a:pt x="4601" y="5599"/>
                  <a:pt x="4598" y="5266"/>
                  <a:pt x="4800" y="5057"/>
                </a:cubicBezTo>
                <a:lnTo>
                  <a:pt x="6244" y="3613"/>
                </a:lnTo>
                <a:close/>
                <a:moveTo>
                  <a:pt x="5177" y="634"/>
                </a:moveTo>
                <a:cubicBezTo>
                  <a:pt x="5472" y="634"/>
                  <a:pt x="5710" y="873"/>
                  <a:pt x="5710" y="1167"/>
                </a:cubicBezTo>
                <a:cubicBezTo>
                  <a:pt x="5710" y="1462"/>
                  <a:pt x="5472" y="1701"/>
                  <a:pt x="5177" y="1701"/>
                </a:cubicBezTo>
                <a:cubicBezTo>
                  <a:pt x="3667" y="1701"/>
                  <a:pt x="2306" y="2610"/>
                  <a:pt x="1728" y="4005"/>
                </a:cubicBezTo>
                <a:cubicBezTo>
                  <a:pt x="1150" y="5400"/>
                  <a:pt x="1470" y="7006"/>
                  <a:pt x="2537" y="8074"/>
                </a:cubicBezTo>
                <a:cubicBezTo>
                  <a:pt x="3605" y="9141"/>
                  <a:pt x="5211" y="9461"/>
                  <a:pt x="6606" y="8883"/>
                </a:cubicBezTo>
                <a:cubicBezTo>
                  <a:pt x="8001" y="8305"/>
                  <a:pt x="8910" y="6944"/>
                  <a:pt x="8910" y="5434"/>
                </a:cubicBezTo>
                <a:cubicBezTo>
                  <a:pt x="8910" y="5139"/>
                  <a:pt x="9149" y="4901"/>
                  <a:pt x="9444" y="4901"/>
                </a:cubicBezTo>
                <a:cubicBezTo>
                  <a:pt x="9738" y="4901"/>
                  <a:pt x="9977" y="5139"/>
                  <a:pt x="9977" y="5434"/>
                </a:cubicBezTo>
                <a:cubicBezTo>
                  <a:pt x="9977" y="7375"/>
                  <a:pt x="8808" y="9126"/>
                  <a:pt x="7014" y="9869"/>
                </a:cubicBezTo>
                <a:cubicBezTo>
                  <a:pt x="5220" y="10611"/>
                  <a:pt x="3156" y="10201"/>
                  <a:pt x="1783" y="8828"/>
                </a:cubicBezTo>
                <a:cubicBezTo>
                  <a:pt x="410" y="7455"/>
                  <a:pt x="0" y="5391"/>
                  <a:pt x="742" y="3597"/>
                </a:cubicBezTo>
                <a:cubicBezTo>
                  <a:pt x="1485" y="1803"/>
                  <a:pt x="3236" y="634"/>
                  <a:pt x="5177" y="634"/>
                </a:cubicBezTo>
                <a:close/>
                <a:moveTo>
                  <a:pt x="5177" y="2767"/>
                </a:moveTo>
                <a:cubicBezTo>
                  <a:pt x="5472" y="2767"/>
                  <a:pt x="5710" y="3006"/>
                  <a:pt x="5710" y="3301"/>
                </a:cubicBezTo>
                <a:cubicBezTo>
                  <a:pt x="5710" y="3595"/>
                  <a:pt x="5472" y="3834"/>
                  <a:pt x="5177" y="3834"/>
                </a:cubicBezTo>
                <a:cubicBezTo>
                  <a:pt x="4530" y="3834"/>
                  <a:pt x="3946" y="4224"/>
                  <a:pt x="3699" y="4822"/>
                </a:cubicBezTo>
                <a:cubicBezTo>
                  <a:pt x="3451" y="5420"/>
                  <a:pt x="3588" y="6108"/>
                  <a:pt x="4046" y="6565"/>
                </a:cubicBezTo>
                <a:cubicBezTo>
                  <a:pt x="4503" y="7023"/>
                  <a:pt x="5191" y="7160"/>
                  <a:pt x="5789" y="6912"/>
                </a:cubicBezTo>
                <a:cubicBezTo>
                  <a:pt x="6387" y="6665"/>
                  <a:pt x="6777" y="6081"/>
                  <a:pt x="6777" y="5434"/>
                </a:cubicBezTo>
                <a:cubicBezTo>
                  <a:pt x="6777" y="5139"/>
                  <a:pt x="7016" y="4901"/>
                  <a:pt x="7310" y="4901"/>
                </a:cubicBezTo>
                <a:cubicBezTo>
                  <a:pt x="7605" y="4901"/>
                  <a:pt x="7844" y="5139"/>
                  <a:pt x="7844" y="5434"/>
                </a:cubicBezTo>
                <a:cubicBezTo>
                  <a:pt x="7844" y="6513"/>
                  <a:pt x="7194" y="7485"/>
                  <a:pt x="6198" y="7898"/>
                </a:cubicBezTo>
                <a:cubicBezTo>
                  <a:pt x="5201" y="8310"/>
                  <a:pt x="4054" y="8082"/>
                  <a:pt x="3291" y="7320"/>
                </a:cubicBezTo>
                <a:cubicBezTo>
                  <a:pt x="2529" y="6557"/>
                  <a:pt x="2301" y="5410"/>
                  <a:pt x="2713" y="4413"/>
                </a:cubicBezTo>
                <a:cubicBezTo>
                  <a:pt x="3126" y="3417"/>
                  <a:pt x="4098" y="2767"/>
                  <a:pt x="5177" y="2767"/>
                </a:cubicBezTo>
                <a:close/>
                <a:moveTo>
                  <a:pt x="7310" y="2455"/>
                </a:moveTo>
                <a:lnTo>
                  <a:pt x="7310" y="3301"/>
                </a:lnTo>
                <a:lnTo>
                  <a:pt x="8156" y="3301"/>
                </a:lnTo>
                <a:lnTo>
                  <a:pt x="9077" y="2380"/>
                </a:lnTo>
                <a:lnTo>
                  <a:pt x="8671" y="2177"/>
                </a:lnTo>
                <a:cubicBezTo>
                  <a:pt x="8568" y="2126"/>
                  <a:pt x="8485" y="2042"/>
                  <a:pt x="8434" y="1939"/>
                </a:cubicBezTo>
                <a:lnTo>
                  <a:pt x="8231" y="1534"/>
                </a:lnTo>
                <a:lnTo>
                  <a:pt x="7310" y="24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51">
            <a:extLst>
              <a:ext uri="{FF2B5EF4-FFF2-40B4-BE49-F238E27FC236}">
                <a16:creationId xmlns:a16="http://schemas.microsoft.com/office/drawing/2014/main" id="{CF52DB35-D319-DF2B-4E39-A5104A17FD6F}"/>
              </a:ext>
            </a:extLst>
          </p:cNvPr>
          <p:cNvSpPr txBox="1"/>
          <p:nvPr/>
        </p:nvSpPr>
        <p:spPr>
          <a:xfrm>
            <a:off x="8449307" y="32597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后处理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3FAA33-A7C4-EF1F-8CD9-025224525541}"/>
              </a:ext>
            </a:extLst>
          </p:cNvPr>
          <p:cNvCxnSpPr>
            <a:cxnSpLocks/>
          </p:cNvCxnSpPr>
          <p:nvPr/>
        </p:nvCxnSpPr>
        <p:spPr>
          <a:xfrm rot="10800000">
            <a:off x="8609851" y="301121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human-head-silhouette-with-cogwheels_31441">
            <a:extLst>
              <a:ext uri="{FF2B5EF4-FFF2-40B4-BE49-F238E27FC236}">
                <a16:creationId xmlns:a16="http://schemas.microsoft.com/office/drawing/2014/main" id="{103AAE06-AC0B-BE1B-6708-386D8F71471E}"/>
              </a:ext>
            </a:extLst>
          </p:cNvPr>
          <p:cNvSpPr/>
          <p:nvPr/>
        </p:nvSpPr>
        <p:spPr>
          <a:xfrm flipH="1">
            <a:off x="8367390" y="2255972"/>
            <a:ext cx="484923" cy="609685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  <a:gd name="connsiteX88" fmla="*/ 121763 h 600884"/>
              <a:gd name="connsiteY88" fmla="*/ 121763 h 600884"/>
              <a:gd name="connsiteX89" fmla="*/ 121763 h 600884"/>
              <a:gd name="connsiteY89" fmla="*/ 121763 h 600884"/>
              <a:gd name="connsiteX90" fmla="*/ 121763 h 600884"/>
              <a:gd name="connsiteY90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83894" h="608391">
                <a:moveTo>
                  <a:pt x="332813" y="285272"/>
                </a:moveTo>
                <a:cubicBezTo>
                  <a:pt x="353702" y="285272"/>
                  <a:pt x="370636" y="302253"/>
                  <a:pt x="370636" y="323201"/>
                </a:cubicBezTo>
                <a:cubicBezTo>
                  <a:pt x="370636" y="344149"/>
                  <a:pt x="353702" y="361130"/>
                  <a:pt x="332813" y="361130"/>
                </a:cubicBezTo>
                <a:cubicBezTo>
                  <a:pt x="311924" y="361130"/>
                  <a:pt x="294990" y="344149"/>
                  <a:pt x="294990" y="323201"/>
                </a:cubicBezTo>
                <a:cubicBezTo>
                  <a:pt x="294990" y="302253"/>
                  <a:pt x="311924" y="285272"/>
                  <a:pt x="332813" y="285272"/>
                </a:cubicBezTo>
                <a:close/>
                <a:moveTo>
                  <a:pt x="329299" y="254544"/>
                </a:moveTo>
                <a:lnTo>
                  <a:pt x="308471" y="258937"/>
                </a:lnTo>
                <a:lnTo>
                  <a:pt x="311405" y="272119"/>
                </a:lnTo>
                <a:cubicBezTo>
                  <a:pt x="304364" y="275048"/>
                  <a:pt x="298204" y="279149"/>
                  <a:pt x="292924" y="284422"/>
                </a:cubicBezTo>
                <a:lnTo>
                  <a:pt x="281776" y="277099"/>
                </a:lnTo>
                <a:lnTo>
                  <a:pt x="270042" y="294967"/>
                </a:lnTo>
                <a:lnTo>
                  <a:pt x="281483" y="302290"/>
                </a:lnTo>
                <a:cubicBezTo>
                  <a:pt x="278549" y="309027"/>
                  <a:pt x="277083" y="316350"/>
                  <a:pt x="277376" y="323966"/>
                </a:cubicBezTo>
                <a:lnTo>
                  <a:pt x="264175" y="326895"/>
                </a:lnTo>
                <a:lnTo>
                  <a:pt x="268282" y="347399"/>
                </a:lnTo>
                <a:lnTo>
                  <a:pt x="281483" y="344763"/>
                </a:lnTo>
                <a:cubicBezTo>
                  <a:pt x="284416" y="351793"/>
                  <a:pt x="288817" y="357944"/>
                  <a:pt x="294097" y="363217"/>
                </a:cubicBezTo>
                <a:lnTo>
                  <a:pt x="286763" y="374348"/>
                </a:lnTo>
                <a:lnTo>
                  <a:pt x="304364" y="385772"/>
                </a:lnTo>
                <a:lnTo>
                  <a:pt x="311698" y="374641"/>
                </a:lnTo>
                <a:cubicBezTo>
                  <a:pt x="318738" y="377570"/>
                  <a:pt x="326072" y="378742"/>
                  <a:pt x="333699" y="378742"/>
                </a:cubicBezTo>
                <a:lnTo>
                  <a:pt x="336633" y="391923"/>
                </a:lnTo>
                <a:lnTo>
                  <a:pt x="357167" y="387529"/>
                </a:lnTo>
                <a:lnTo>
                  <a:pt x="354527" y="374348"/>
                </a:lnTo>
                <a:cubicBezTo>
                  <a:pt x="361274" y="371419"/>
                  <a:pt x="367728" y="367318"/>
                  <a:pt x="372715" y="362045"/>
                </a:cubicBezTo>
                <a:lnTo>
                  <a:pt x="384155" y="369368"/>
                </a:lnTo>
                <a:lnTo>
                  <a:pt x="395596" y="351500"/>
                </a:lnTo>
                <a:lnTo>
                  <a:pt x="384449" y="344177"/>
                </a:lnTo>
                <a:cubicBezTo>
                  <a:pt x="387089" y="337440"/>
                  <a:pt x="388556" y="330117"/>
                  <a:pt x="388556" y="322208"/>
                </a:cubicBezTo>
                <a:lnTo>
                  <a:pt x="401756" y="319572"/>
                </a:lnTo>
                <a:lnTo>
                  <a:pt x="397356" y="299068"/>
                </a:lnTo>
                <a:lnTo>
                  <a:pt x="384155" y="301704"/>
                </a:lnTo>
                <a:cubicBezTo>
                  <a:pt x="381222" y="294674"/>
                  <a:pt x="376822" y="288522"/>
                  <a:pt x="371541" y="283250"/>
                </a:cubicBezTo>
                <a:lnTo>
                  <a:pt x="378875" y="272119"/>
                </a:lnTo>
                <a:lnTo>
                  <a:pt x="361274" y="260695"/>
                </a:lnTo>
                <a:lnTo>
                  <a:pt x="353940" y="271826"/>
                </a:lnTo>
                <a:cubicBezTo>
                  <a:pt x="347193" y="268897"/>
                  <a:pt x="339566" y="267432"/>
                  <a:pt x="331939" y="267725"/>
                </a:cubicBezTo>
                <a:close/>
                <a:moveTo>
                  <a:pt x="302012" y="100461"/>
                </a:moveTo>
                <a:cubicBezTo>
                  <a:pt x="334574" y="100461"/>
                  <a:pt x="360970" y="126826"/>
                  <a:pt x="360970" y="159348"/>
                </a:cubicBezTo>
                <a:cubicBezTo>
                  <a:pt x="360970" y="191870"/>
                  <a:pt x="334574" y="218235"/>
                  <a:pt x="302012" y="218235"/>
                </a:cubicBezTo>
                <a:cubicBezTo>
                  <a:pt x="269450" y="218235"/>
                  <a:pt x="243054" y="191870"/>
                  <a:pt x="243054" y="159348"/>
                </a:cubicBezTo>
                <a:cubicBezTo>
                  <a:pt x="243054" y="126826"/>
                  <a:pt x="269450" y="100461"/>
                  <a:pt x="302012" y="100461"/>
                </a:cubicBezTo>
                <a:close/>
                <a:moveTo>
                  <a:pt x="309644" y="52722"/>
                </a:moveTo>
                <a:lnTo>
                  <a:pt x="304951" y="72933"/>
                </a:lnTo>
                <a:cubicBezTo>
                  <a:pt x="293510" y="72640"/>
                  <a:pt x="282070" y="74398"/>
                  <a:pt x="270922" y="78792"/>
                </a:cubicBezTo>
                <a:lnTo>
                  <a:pt x="259775" y="60924"/>
                </a:lnTo>
                <a:lnTo>
                  <a:pt x="231907" y="78499"/>
                </a:lnTo>
                <a:lnTo>
                  <a:pt x="243054" y="96074"/>
                </a:lnTo>
                <a:cubicBezTo>
                  <a:pt x="234254" y="104276"/>
                  <a:pt x="227507" y="113942"/>
                  <a:pt x="222813" y="124487"/>
                </a:cubicBezTo>
                <a:lnTo>
                  <a:pt x="202278" y="119508"/>
                </a:lnTo>
                <a:lnTo>
                  <a:pt x="194945" y="151729"/>
                </a:lnTo>
                <a:lnTo>
                  <a:pt x="215479" y="156416"/>
                </a:lnTo>
                <a:cubicBezTo>
                  <a:pt x="214892" y="167839"/>
                  <a:pt x="216946" y="179263"/>
                  <a:pt x="221346" y="190394"/>
                </a:cubicBezTo>
                <a:lnTo>
                  <a:pt x="203452" y="201525"/>
                </a:lnTo>
                <a:lnTo>
                  <a:pt x="220759" y="229353"/>
                </a:lnTo>
                <a:lnTo>
                  <a:pt x="238654" y="218222"/>
                </a:lnTo>
                <a:cubicBezTo>
                  <a:pt x="246574" y="227009"/>
                  <a:pt x="256255" y="233746"/>
                  <a:pt x="266815" y="238433"/>
                </a:cubicBezTo>
                <a:lnTo>
                  <a:pt x="262122" y="258645"/>
                </a:lnTo>
                <a:lnTo>
                  <a:pt x="294097" y="265968"/>
                </a:lnTo>
                <a:lnTo>
                  <a:pt x="298791" y="245756"/>
                </a:lnTo>
                <a:cubicBezTo>
                  <a:pt x="310231" y="246049"/>
                  <a:pt x="321965" y="244292"/>
                  <a:pt x="333112" y="239898"/>
                </a:cubicBezTo>
                <a:lnTo>
                  <a:pt x="343966" y="257766"/>
                </a:lnTo>
                <a:lnTo>
                  <a:pt x="371835" y="240191"/>
                </a:lnTo>
                <a:lnTo>
                  <a:pt x="360687" y="222615"/>
                </a:lnTo>
                <a:cubicBezTo>
                  <a:pt x="369488" y="214414"/>
                  <a:pt x="376235" y="204747"/>
                  <a:pt x="380928" y="194495"/>
                </a:cubicBezTo>
                <a:lnTo>
                  <a:pt x="401463" y="199182"/>
                </a:lnTo>
                <a:lnTo>
                  <a:pt x="408797" y="167254"/>
                </a:lnTo>
                <a:lnTo>
                  <a:pt x="388262" y="162567"/>
                </a:lnTo>
                <a:cubicBezTo>
                  <a:pt x="388849" y="151143"/>
                  <a:pt x="386795" y="139426"/>
                  <a:pt x="382689" y="128295"/>
                </a:cubicBezTo>
                <a:lnTo>
                  <a:pt x="400290" y="117164"/>
                </a:lnTo>
                <a:lnTo>
                  <a:pt x="382982" y="89337"/>
                </a:lnTo>
                <a:lnTo>
                  <a:pt x="365088" y="100468"/>
                </a:lnTo>
                <a:cubicBezTo>
                  <a:pt x="357167" y="91973"/>
                  <a:pt x="347487" y="84943"/>
                  <a:pt x="336926" y="80549"/>
                </a:cubicBezTo>
                <a:lnTo>
                  <a:pt x="341620" y="60045"/>
                </a:lnTo>
                <a:close/>
                <a:moveTo>
                  <a:pt x="227919" y="591"/>
                </a:moveTo>
                <a:cubicBezTo>
                  <a:pt x="252020" y="-809"/>
                  <a:pt x="278183" y="289"/>
                  <a:pt x="306124" y="3804"/>
                </a:cubicBezTo>
                <a:cubicBezTo>
                  <a:pt x="417597" y="17864"/>
                  <a:pt x="483014" y="130053"/>
                  <a:pt x="483308" y="197717"/>
                </a:cubicBezTo>
                <a:cubicBezTo>
                  <a:pt x="483894" y="332167"/>
                  <a:pt x="388556" y="393974"/>
                  <a:pt x="387382" y="442305"/>
                </a:cubicBezTo>
                <a:cubicBezTo>
                  <a:pt x="385329" y="529010"/>
                  <a:pt x="483894" y="608391"/>
                  <a:pt x="483894" y="608391"/>
                </a:cubicBezTo>
                <a:lnTo>
                  <a:pt x="143902" y="608391"/>
                </a:lnTo>
                <a:cubicBezTo>
                  <a:pt x="143902" y="608391"/>
                  <a:pt x="208439" y="575877"/>
                  <a:pt x="181744" y="512899"/>
                </a:cubicBezTo>
                <a:cubicBezTo>
                  <a:pt x="169717" y="514950"/>
                  <a:pt x="135688" y="521394"/>
                  <a:pt x="108993" y="524909"/>
                </a:cubicBezTo>
                <a:cubicBezTo>
                  <a:pt x="82298" y="528424"/>
                  <a:pt x="59124" y="512313"/>
                  <a:pt x="54137" y="498839"/>
                </a:cubicBezTo>
                <a:cubicBezTo>
                  <a:pt x="49443" y="485658"/>
                  <a:pt x="63817" y="461638"/>
                  <a:pt x="57657" y="454022"/>
                </a:cubicBezTo>
                <a:cubicBezTo>
                  <a:pt x="51790" y="446406"/>
                  <a:pt x="31549" y="424437"/>
                  <a:pt x="38589" y="405690"/>
                </a:cubicBezTo>
                <a:cubicBezTo>
                  <a:pt x="45630" y="386651"/>
                  <a:pt x="42109" y="376984"/>
                  <a:pt x="42109" y="376984"/>
                </a:cubicBezTo>
                <a:cubicBezTo>
                  <a:pt x="42109" y="376984"/>
                  <a:pt x="3681" y="369368"/>
                  <a:pt x="160" y="355308"/>
                </a:cubicBezTo>
                <a:cubicBezTo>
                  <a:pt x="-3360" y="341248"/>
                  <a:pt x="52670" y="255130"/>
                  <a:pt x="52670" y="255130"/>
                </a:cubicBezTo>
                <a:cubicBezTo>
                  <a:pt x="52670" y="255130"/>
                  <a:pt x="40936" y="234332"/>
                  <a:pt x="38003" y="222908"/>
                </a:cubicBezTo>
                <a:cubicBezTo>
                  <a:pt x="35362" y="211777"/>
                  <a:pt x="38003" y="151436"/>
                  <a:pt x="74378" y="82893"/>
                </a:cubicBezTo>
                <a:cubicBezTo>
                  <a:pt x="101880" y="31485"/>
                  <a:pt x="155618" y="4793"/>
                  <a:pt x="227919" y="5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151CC07-75F0-AA10-A16A-59A54B827ED5}"/>
              </a:ext>
            </a:extLst>
          </p:cNvPr>
          <p:cNvSpPr txBox="1"/>
          <p:nvPr/>
        </p:nvSpPr>
        <p:spPr>
          <a:xfrm>
            <a:off x="7616624" y="1829094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13E2C10-1514-5B63-94CF-A243E31129C2}"/>
              </a:ext>
            </a:extLst>
          </p:cNvPr>
          <p:cNvSpPr txBox="1"/>
          <p:nvPr/>
        </p:nvSpPr>
        <p:spPr>
          <a:xfrm>
            <a:off x="5479957" y="211716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D0076A-51D5-0542-4149-DD3FB83AAFF7}"/>
              </a:ext>
            </a:extLst>
          </p:cNvPr>
          <p:cNvSpPr txBox="1"/>
          <p:nvPr/>
        </p:nvSpPr>
        <p:spPr>
          <a:xfrm>
            <a:off x="5479957" y="3434780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6F089D4-DB35-ECF3-125A-5C1E96111DDD}"/>
              </a:ext>
            </a:extLst>
          </p:cNvPr>
          <p:cNvSpPr txBox="1"/>
          <p:nvPr/>
        </p:nvSpPr>
        <p:spPr>
          <a:xfrm>
            <a:off x="5479957" y="492293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48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91">
            <a:extLst>
              <a:ext uri="{FF2B5EF4-FFF2-40B4-BE49-F238E27FC236}">
                <a16:creationId xmlns:a16="http://schemas.microsoft.com/office/drawing/2014/main" id="{8A3001DC-98E6-2919-99D0-B660C40B8E6E}"/>
              </a:ext>
            </a:extLst>
          </p:cNvPr>
          <p:cNvSpPr/>
          <p:nvPr/>
        </p:nvSpPr>
        <p:spPr bwMode="auto">
          <a:xfrm>
            <a:off x="6180536" y="369000"/>
            <a:ext cx="2346066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59" name="下箭头 32">
            <a:extLst>
              <a:ext uri="{FF2B5EF4-FFF2-40B4-BE49-F238E27FC236}">
                <a16:creationId xmlns:a16="http://schemas.microsoft.com/office/drawing/2014/main" id="{885B482C-3640-95C5-39A4-C6DA3F97CDB1}"/>
              </a:ext>
            </a:extLst>
          </p:cNvPr>
          <p:cNvSpPr/>
          <p:nvPr/>
        </p:nvSpPr>
        <p:spPr>
          <a:xfrm rot="16200000">
            <a:off x="5299751" y="3157020"/>
            <a:ext cx="1441450" cy="54927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687B57F-4C55-49DD-1714-2BE8E9BBF894}"/>
              </a:ext>
            </a:extLst>
          </p:cNvPr>
          <p:cNvSpPr/>
          <p:nvPr/>
        </p:nvSpPr>
        <p:spPr bwMode="auto">
          <a:xfrm>
            <a:off x="8886025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63" name="矩形: 圆角 144">
            <a:extLst>
              <a:ext uri="{FF2B5EF4-FFF2-40B4-BE49-F238E27FC236}">
                <a16:creationId xmlns:a16="http://schemas.microsoft.com/office/drawing/2014/main" id="{57E7AB7A-DE68-5253-AAEE-410749B2F8C5}"/>
              </a:ext>
            </a:extLst>
          </p:cNvPr>
          <p:cNvSpPr/>
          <p:nvPr/>
        </p:nvSpPr>
        <p:spPr>
          <a:xfrm>
            <a:off x="6162007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论文研究内容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B54FF39-1C1F-498B-7C14-2E35BAC4E9F5}"/>
              </a:ext>
            </a:extLst>
          </p:cNvPr>
          <p:cNvSpPr/>
          <p:nvPr/>
        </p:nvSpPr>
        <p:spPr bwMode="auto">
          <a:xfrm>
            <a:off x="3423553" y="369000"/>
            <a:ext cx="2372964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F8339C0C-39E6-B9FD-7CB5-85A3FCD32BFD}"/>
              </a:ext>
            </a:extLst>
          </p:cNvPr>
          <p:cNvSpPr/>
          <p:nvPr/>
        </p:nvSpPr>
        <p:spPr>
          <a:xfrm>
            <a:off x="3437989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待解决的关键问题</a:t>
            </a:r>
          </a:p>
        </p:txBody>
      </p:sp>
      <p:sp>
        <p:nvSpPr>
          <p:cNvPr id="81" name="矩形: 圆角 124">
            <a:extLst>
              <a:ext uri="{FF2B5EF4-FFF2-40B4-BE49-F238E27FC236}">
                <a16:creationId xmlns:a16="http://schemas.microsoft.com/office/drawing/2014/main" id="{94B60D41-6DBD-2FD0-AC35-1D342836425E}"/>
              </a:ext>
            </a:extLst>
          </p:cNvPr>
          <p:cNvSpPr/>
          <p:nvPr/>
        </p:nvSpPr>
        <p:spPr bwMode="auto">
          <a:xfrm>
            <a:off x="3617989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有向多重图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,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采用图匹配算法，规模开销巨大</a:t>
            </a:r>
          </a:p>
        </p:txBody>
      </p:sp>
      <p:sp>
        <p:nvSpPr>
          <p:cNvPr id="84" name="矩形: 圆角 124">
            <a:extLst>
              <a:ext uri="{FF2B5EF4-FFF2-40B4-BE49-F238E27FC236}">
                <a16:creationId xmlns:a16="http://schemas.microsoft.com/office/drawing/2014/main" id="{9E1BA862-C757-5A33-B4DA-AC34E2A45462}"/>
              </a:ext>
            </a:extLst>
          </p:cNvPr>
          <p:cNvSpPr/>
          <p:nvPr/>
        </p:nvSpPr>
        <p:spPr bwMode="auto">
          <a:xfrm>
            <a:off x="3617989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AST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转换过程中增加树高度，导致梯度消失</a:t>
            </a:r>
          </a:p>
        </p:txBody>
      </p:sp>
      <p:sp>
        <p:nvSpPr>
          <p:cNvPr id="87" name="矩形: 圆角 124">
            <a:extLst>
              <a:ext uri="{FF2B5EF4-FFF2-40B4-BE49-F238E27FC236}">
                <a16:creationId xmlns:a16="http://schemas.microsoft.com/office/drawing/2014/main" id="{105BC221-3869-65E4-FC96-500DA488A54F}"/>
              </a:ext>
            </a:extLst>
          </p:cNvPr>
          <p:cNvSpPr/>
          <p:nvPr/>
        </p:nvSpPr>
        <p:spPr bwMode="auto">
          <a:xfrm>
            <a:off x="3617989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词汇单元规范化后，在词汇表查找不到</a:t>
            </a:r>
          </a:p>
        </p:txBody>
      </p:sp>
      <p:sp>
        <p:nvSpPr>
          <p:cNvPr id="90" name="矩形: 圆角 124">
            <a:extLst>
              <a:ext uri="{FF2B5EF4-FFF2-40B4-BE49-F238E27FC236}">
                <a16:creationId xmlns:a16="http://schemas.microsoft.com/office/drawing/2014/main" id="{D72877EF-F476-CD21-85B5-AD1116FF8FB3}"/>
              </a:ext>
            </a:extLst>
          </p:cNvPr>
          <p:cNvSpPr/>
          <p:nvPr/>
        </p:nvSpPr>
        <p:spPr bwMode="auto">
          <a:xfrm>
            <a:off x="3617989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代码信息利用不充分，特征表达不完善</a:t>
            </a:r>
          </a:p>
        </p:txBody>
      </p:sp>
      <p:sp>
        <p:nvSpPr>
          <p:cNvPr id="93" name="矩形: 圆角 144">
            <a:extLst>
              <a:ext uri="{FF2B5EF4-FFF2-40B4-BE49-F238E27FC236}">
                <a16:creationId xmlns:a16="http://schemas.microsoft.com/office/drawing/2014/main" id="{67D4D3C5-1501-47E6-7972-5D573758D71F}"/>
              </a:ext>
            </a:extLst>
          </p:cNvPr>
          <p:cNvSpPr/>
          <p:nvPr/>
        </p:nvSpPr>
        <p:spPr>
          <a:xfrm>
            <a:off x="8886025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论文研究目标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60EC542F-AFF9-AD0F-7E2D-41E9E3FC3823}"/>
              </a:ext>
            </a:extLst>
          </p:cNvPr>
          <p:cNvSpPr/>
          <p:nvPr/>
        </p:nvSpPr>
        <p:spPr bwMode="auto">
          <a:xfrm>
            <a:off x="9066025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减少候选程序依赖图对的规模</a:t>
            </a: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DCEA8288-9FE3-6FBE-4A66-92D56E77DDB2}"/>
              </a:ext>
            </a:extLst>
          </p:cNvPr>
          <p:cNvSpPr/>
          <p:nvPr/>
        </p:nvSpPr>
        <p:spPr bwMode="auto">
          <a:xfrm>
            <a:off x="9066025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利用多维度特征的信息互补性，整合为混合特征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A813EC5-B038-1590-D507-14C4C3BBF285}"/>
              </a:ext>
            </a:extLst>
          </p:cNvPr>
          <p:cNvSpPr/>
          <p:nvPr/>
        </p:nvSpPr>
        <p:spPr bwMode="auto">
          <a:xfrm>
            <a:off x="9066025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减少出现集外词问题的概率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E90B23B0-BB93-1457-6FC3-2573035AA121}"/>
              </a:ext>
            </a:extLst>
          </p:cNvPr>
          <p:cNvSpPr/>
          <p:nvPr/>
        </p:nvSpPr>
        <p:spPr bwMode="auto">
          <a:xfrm>
            <a:off x="9066025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保存子节点信息的同时，解决梯度消失问题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4055A8E-646A-BCA7-49F4-EA8F54D41125}"/>
              </a:ext>
            </a:extLst>
          </p:cNvPr>
          <p:cNvSpPr/>
          <p:nvPr/>
        </p:nvSpPr>
        <p:spPr bwMode="auto">
          <a:xfrm>
            <a:off x="713971" y="369000"/>
            <a:ext cx="234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spcBef>
                <a:spcPct val="50000"/>
              </a:spcBef>
            </a:pPr>
            <a:endParaRPr lang="zh-CN" altLang="en-US" sz="1600" i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14" name="下箭头 25">
            <a:extLst>
              <a:ext uri="{FF2B5EF4-FFF2-40B4-BE49-F238E27FC236}">
                <a16:creationId xmlns:a16="http://schemas.microsoft.com/office/drawing/2014/main" id="{3A2C2E46-AED6-3914-B819-DD77A5D70506}"/>
              </a:ext>
            </a:extLst>
          </p:cNvPr>
          <p:cNvSpPr/>
          <p:nvPr/>
        </p:nvSpPr>
        <p:spPr>
          <a:xfrm rot="16200000">
            <a:off x="2553982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0" name="矩形: 圆角 120">
            <a:extLst>
              <a:ext uri="{FF2B5EF4-FFF2-40B4-BE49-F238E27FC236}">
                <a16:creationId xmlns:a16="http://schemas.microsoft.com/office/drawing/2014/main" id="{22F49C17-1142-94C3-F90B-512C53D51CDE}"/>
              </a:ext>
            </a:extLst>
          </p:cNvPr>
          <p:cNvSpPr/>
          <p:nvPr/>
        </p:nvSpPr>
        <p:spPr bwMode="auto">
          <a:xfrm>
            <a:off x="893971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图维度</a:t>
            </a:r>
          </a:p>
        </p:txBody>
      </p:sp>
      <p:sp>
        <p:nvSpPr>
          <p:cNvPr id="112" name="矩形: 圆角 132">
            <a:extLst>
              <a:ext uri="{FF2B5EF4-FFF2-40B4-BE49-F238E27FC236}">
                <a16:creationId xmlns:a16="http://schemas.microsoft.com/office/drawing/2014/main" id="{EBAC3FBB-83EC-A617-CD34-DC266BC2E914}"/>
              </a:ext>
            </a:extLst>
          </p:cNvPr>
          <p:cNvSpPr/>
          <p:nvPr/>
        </p:nvSpPr>
        <p:spPr bwMode="auto">
          <a:xfrm>
            <a:off x="893971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树维度</a:t>
            </a:r>
          </a:p>
        </p:txBody>
      </p:sp>
      <p:sp>
        <p:nvSpPr>
          <p:cNvPr id="115" name="矩形: 圆角 120">
            <a:extLst>
              <a:ext uri="{FF2B5EF4-FFF2-40B4-BE49-F238E27FC236}">
                <a16:creationId xmlns:a16="http://schemas.microsoft.com/office/drawing/2014/main" id="{CC861035-9297-7D78-03C5-E60C374D2586}"/>
              </a:ext>
            </a:extLst>
          </p:cNvPr>
          <p:cNvSpPr/>
          <p:nvPr/>
        </p:nvSpPr>
        <p:spPr bwMode="auto">
          <a:xfrm>
            <a:off x="893971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整体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  <a:sym typeface="+mn-ea"/>
            </a:endParaRPr>
          </a:p>
          <a:p>
            <a:pPr algn="ctr"/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表征能力</a:t>
            </a:r>
          </a:p>
        </p:txBody>
      </p:sp>
      <p:sp>
        <p:nvSpPr>
          <p:cNvPr id="125" name="矩形: 圆角 132">
            <a:extLst>
              <a:ext uri="{FF2B5EF4-FFF2-40B4-BE49-F238E27FC236}">
                <a16:creationId xmlns:a16="http://schemas.microsoft.com/office/drawing/2014/main" id="{50020543-53D6-D4FF-DE16-A35CA06EEF01}"/>
              </a:ext>
            </a:extLst>
          </p:cNvPr>
          <p:cNvSpPr/>
          <p:nvPr/>
        </p:nvSpPr>
        <p:spPr bwMode="auto">
          <a:xfrm>
            <a:off x="893971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维度</a:t>
            </a:r>
          </a:p>
        </p:txBody>
      </p:sp>
      <p:sp>
        <p:nvSpPr>
          <p:cNvPr id="133" name="下箭头 25">
            <a:extLst>
              <a:ext uri="{FF2B5EF4-FFF2-40B4-BE49-F238E27FC236}">
                <a16:creationId xmlns:a16="http://schemas.microsoft.com/office/drawing/2014/main" id="{DDBB0D6F-5560-AC67-B855-4FC058ECA6C3}"/>
              </a:ext>
            </a:extLst>
          </p:cNvPr>
          <p:cNvSpPr/>
          <p:nvPr/>
        </p:nvSpPr>
        <p:spPr>
          <a:xfrm rot="16200000">
            <a:off x="8045520" y="3185595"/>
            <a:ext cx="1441450" cy="492125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5" name="矩形: 圆角 124">
            <a:extLst>
              <a:ext uri="{FF2B5EF4-FFF2-40B4-BE49-F238E27FC236}">
                <a16:creationId xmlns:a16="http://schemas.microsoft.com/office/drawing/2014/main" id="{2BA62225-0977-99E4-A222-6E03F997E904}"/>
              </a:ext>
            </a:extLst>
          </p:cNvPr>
          <p:cNvSpPr/>
          <p:nvPr/>
        </p:nvSpPr>
        <p:spPr bwMode="auto">
          <a:xfrm>
            <a:off x="6342007" y="3958050"/>
            <a:ext cx="1980000" cy="100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基于图过滤的程序依赖图表征学习</a:t>
            </a:r>
          </a:p>
        </p:txBody>
      </p:sp>
      <p:sp>
        <p:nvSpPr>
          <p:cNvPr id="138" name="矩形: 圆角 124">
            <a:extLst>
              <a:ext uri="{FF2B5EF4-FFF2-40B4-BE49-F238E27FC236}">
                <a16:creationId xmlns:a16="http://schemas.microsoft.com/office/drawing/2014/main" id="{4B216347-734F-C70B-F731-DA5EFAF53B06}"/>
              </a:ext>
            </a:extLst>
          </p:cNvPr>
          <p:cNvSpPr/>
          <p:nvPr/>
        </p:nvSpPr>
        <p:spPr bwMode="auto">
          <a:xfrm>
            <a:off x="6342007" y="2581112"/>
            <a:ext cx="1980000" cy="100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基于子树划分的抽象语法树表征学习</a:t>
            </a:r>
          </a:p>
        </p:txBody>
      </p:sp>
      <p:sp>
        <p:nvSpPr>
          <p:cNvPr id="141" name="矩形: 圆角 124">
            <a:extLst>
              <a:ext uri="{FF2B5EF4-FFF2-40B4-BE49-F238E27FC236}">
                <a16:creationId xmlns:a16="http://schemas.microsoft.com/office/drawing/2014/main" id="{748B1C87-8D4B-601E-4C0B-4F9DD5138A94}"/>
              </a:ext>
            </a:extLst>
          </p:cNvPr>
          <p:cNvSpPr/>
          <p:nvPr/>
        </p:nvSpPr>
        <p:spPr bwMode="auto">
          <a:xfrm>
            <a:off x="6342007" y="1198056"/>
            <a:ext cx="1980000" cy="10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>
              <a:spcBef>
                <a:spcPct val="50000"/>
              </a:spcBef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基于预训练辅助模型的</a:t>
            </a:r>
            <a:r>
              <a:rPr lang="en-US" altLang="zh-CN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Token</a:t>
            </a: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表征学习</a:t>
            </a:r>
          </a:p>
        </p:txBody>
      </p:sp>
      <p:sp>
        <p:nvSpPr>
          <p:cNvPr id="144" name="矩形: 圆角 124">
            <a:extLst>
              <a:ext uri="{FF2B5EF4-FFF2-40B4-BE49-F238E27FC236}">
                <a16:creationId xmlns:a16="http://schemas.microsoft.com/office/drawing/2014/main" id="{AF5A13AB-01B0-505A-B6EC-7EBD4650D7BF}"/>
              </a:ext>
            </a:extLst>
          </p:cNvPr>
          <p:cNvSpPr/>
          <p:nvPr/>
        </p:nvSpPr>
        <p:spPr bwMode="auto">
          <a:xfrm>
            <a:off x="6342007" y="5305491"/>
            <a:ext cx="1980000" cy="1008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  <a:sym typeface="+mn-ea"/>
              </a:rPr>
              <a:t>基于多模态学习的特征融合方法</a:t>
            </a:r>
          </a:p>
        </p:txBody>
      </p:sp>
      <p:sp>
        <p:nvSpPr>
          <p:cNvPr id="146" name="矩形: 圆角 144">
            <a:extLst>
              <a:ext uri="{FF2B5EF4-FFF2-40B4-BE49-F238E27FC236}">
                <a16:creationId xmlns:a16="http://schemas.microsoft.com/office/drawing/2014/main" id="{EA311515-E3A4-047D-8128-13F0FDF37804}"/>
              </a:ext>
            </a:extLst>
          </p:cNvPr>
          <p:cNvSpPr/>
          <p:nvPr/>
        </p:nvSpPr>
        <p:spPr>
          <a:xfrm>
            <a:off x="713971" y="369000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代码表征学习</a:t>
            </a:r>
          </a:p>
        </p:txBody>
      </p:sp>
    </p:spTree>
    <p:extLst>
      <p:ext uri="{BB962C8B-B14F-4D97-AF65-F5344CB8AC3E}">
        <p14:creationId xmlns:p14="http://schemas.microsoft.com/office/powerpoint/2010/main" val="3166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AEBC33AC-A008-D85A-2496-B27343C29D5A}"/>
              </a:ext>
            </a:extLst>
          </p:cNvPr>
          <p:cNvSpPr/>
          <p:nvPr/>
        </p:nvSpPr>
        <p:spPr>
          <a:xfrm>
            <a:off x="2279409" y="4891178"/>
            <a:ext cx="7236998" cy="172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484C4D28-CE40-D190-ED25-18C6BC43E327}"/>
              </a:ext>
            </a:extLst>
          </p:cNvPr>
          <p:cNvSpPr/>
          <p:nvPr/>
        </p:nvSpPr>
        <p:spPr>
          <a:xfrm>
            <a:off x="2279409" y="3046866"/>
            <a:ext cx="7236998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605F4B4-3DC3-49AD-4429-61AED8B43E21}"/>
              </a:ext>
            </a:extLst>
          </p:cNvPr>
          <p:cNvSpPr/>
          <p:nvPr/>
        </p:nvSpPr>
        <p:spPr>
          <a:xfrm>
            <a:off x="2279408" y="1202554"/>
            <a:ext cx="7236999" cy="172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endParaRPr lang="zh-CN" alt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41" name="矩形 105">
            <a:extLst>
              <a:ext uri="{FF2B5EF4-FFF2-40B4-BE49-F238E27FC236}">
                <a16:creationId xmlns:a16="http://schemas.microsoft.com/office/drawing/2014/main" id="{198CEDE0-ACDB-401A-6399-0A420DFC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315" y="3431552"/>
            <a:ext cx="808384" cy="9702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r>
              <a: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特征</a:t>
            </a:r>
            <a:endParaRPr lang="en-US" altLang="zh-CN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融合</a:t>
            </a:r>
          </a:p>
        </p:txBody>
      </p:sp>
      <p:sp>
        <p:nvSpPr>
          <p:cNvPr id="142" name="TextBox 49">
            <a:extLst>
              <a:ext uri="{FF2B5EF4-FFF2-40B4-BE49-F238E27FC236}">
                <a16:creationId xmlns:a16="http://schemas.microsoft.com/office/drawing/2014/main" id="{7B2339AC-9B27-8BA5-799E-DA1123FC37D7}"/>
              </a:ext>
            </a:extLst>
          </p:cNvPr>
          <p:cNvSpPr txBox="1"/>
          <p:nvPr/>
        </p:nvSpPr>
        <p:spPr>
          <a:xfrm>
            <a:off x="2381736" y="121559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TextBox 50">
            <a:extLst>
              <a:ext uri="{FF2B5EF4-FFF2-40B4-BE49-F238E27FC236}">
                <a16:creationId xmlns:a16="http://schemas.microsoft.com/office/drawing/2014/main" id="{354BA36F-1D2E-4E9D-2938-9C6A5FE13A58}"/>
              </a:ext>
            </a:extLst>
          </p:cNvPr>
          <p:cNvSpPr txBox="1"/>
          <p:nvPr/>
        </p:nvSpPr>
        <p:spPr>
          <a:xfrm>
            <a:off x="23817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TextBox 51">
            <a:extLst>
              <a:ext uri="{FF2B5EF4-FFF2-40B4-BE49-F238E27FC236}">
                <a16:creationId xmlns:a16="http://schemas.microsoft.com/office/drawing/2014/main" id="{6BD3BB8E-EEB9-0414-2B2B-4AD1E1545FF7}"/>
              </a:ext>
            </a:extLst>
          </p:cNvPr>
          <p:cNvSpPr txBox="1"/>
          <p:nvPr/>
        </p:nvSpPr>
        <p:spPr>
          <a:xfrm>
            <a:off x="2382133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PDG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05">
            <a:extLst>
              <a:ext uri="{FF2B5EF4-FFF2-40B4-BE49-F238E27FC236}">
                <a16:creationId xmlns:a16="http://schemas.microsoft.com/office/drawing/2014/main" id="{C0B643BB-145D-B28C-7E33-DFB74F0F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719" y="2569636"/>
            <a:ext cx="659866" cy="26824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>
              <a:spcBef>
                <a:spcPct val="50000"/>
              </a:spcBef>
            </a:pPr>
            <a:r>
              <a: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代码克隆检测</a:t>
            </a:r>
          </a:p>
        </p:txBody>
      </p:sp>
      <p:sp>
        <p:nvSpPr>
          <p:cNvPr id="150" name="流程图: 数据 6">
            <a:extLst>
              <a:ext uri="{FF2B5EF4-FFF2-40B4-BE49-F238E27FC236}">
                <a16:creationId xmlns:a16="http://schemas.microsoft.com/office/drawing/2014/main" id="{875B7850-1F7A-00FF-DCB1-E1D1F1B5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25" y="1812972"/>
            <a:ext cx="1194782" cy="1314111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zh-CN" altLang="en-US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源代码</a:t>
            </a:r>
            <a:endParaRPr lang="en-US" altLang="zh-CN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altLang="zh-CN" sz="1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6" charset="0"/>
              </a:rPr>
              <a:t>C</a:t>
            </a:r>
            <a:endParaRPr lang="zh-CN" altLang="en-US" sz="1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sp>
        <p:nvSpPr>
          <p:cNvPr id="151" name="流程图: 数据 6">
            <a:extLst>
              <a:ext uri="{FF2B5EF4-FFF2-40B4-BE49-F238E27FC236}">
                <a16:creationId xmlns:a16="http://schemas.microsoft.com/office/drawing/2014/main" id="{8C97A83B-D258-53E6-C331-44151B1D6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43" y="4260769"/>
            <a:ext cx="1194781" cy="1540936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eaLnBrk="0" hangingPunct="0">
              <a:spcBef>
                <a:spcPct val="50000"/>
              </a:spcBef>
            </a:pP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36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73BECB1-6FAE-8AE1-4CE3-1E8CD4AA68C7}"/>
              </a:ext>
            </a:extLst>
          </p:cNvPr>
          <p:cNvGrpSpPr/>
          <p:nvPr/>
        </p:nvGrpSpPr>
        <p:grpSpPr>
          <a:xfrm>
            <a:off x="485933" y="4446185"/>
            <a:ext cx="972000" cy="1142760"/>
            <a:chOff x="355713" y="4457594"/>
            <a:chExt cx="972000" cy="1142760"/>
          </a:xfrm>
        </p:grpSpPr>
        <p:sp>
          <p:nvSpPr>
            <p:cNvPr id="155" name="流程图: 过程 154">
              <a:extLst>
                <a:ext uri="{FF2B5EF4-FFF2-40B4-BE49-F238E27FC236}">
                  <a16:creationId xmlns:a16="http://schemas.microsoft.com/office/drawing/2014/main" id="{96977546-5A62-0EBB-C8EA-EA5659EEFF5E}"/>
                </a:ext>
              </a:extLst>
            </p:cNvPr>
            <p:cNvSpPr/>
            <p:nvPr/>
          </p:nvSpPr>
          <p:spPr>
            <a:xfrm>
              <a:off x="355713" y="445759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代码标准化</a:t>
              </a:r>
            </a:p>
          </p:txBody>
        </p:sp>
        <p:sp>
          <p:nvSpPr>
            <p:cNvPr id="156" name="流程图: 过程 155">
              <a:extLst>
                <a:ext uri="{FF2B5EF4-FFF2-40B4-BE49-F238E27FC236}">
                  <a16:creationId xmlns:a16="http://schemas.microsoft.com/office/drawing/2014/main" id="{40BDEA68-E1B0-F038-3DC0-FB5ED85B5E8E}"/>
                </a:ext>
              </a:extLst>
            </p:cNvPr>
            <p:cNvSpPr/>
            <p:nvPr/>
          </p:nvSpPr>
          <p:spPr>
            <a:xfrm>
              <a:off x="355713" y="5096354"/>
              <a:ext cx="972000" cy="504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36" charset="0"/>
                </a:rPr>
                <a:t>生成中间表示</a:t>
              </a:r>
            </a:p>
          </p:txBody>
        </p:sp>
      </p:grpSp>
      <p:sp>
        <p:nvSpPr>
          <p:cNvPr id="153" name="下箭头 61">
            <a:extLst>
              <a:ext uri="{FF2B5EF4-FFF2-40B4-BE49-F238E27FC236}">
                <a16:creationId xmlns:a16="http://schemas.microsoft.com/office/drawing/2014/main" id="{97EDC8C0-854F-53FC-B0CB-ADD465266AC5}"/>
              </a:ext>
            </a:extLst>
          </p:cNvPr>
          <p:cNvSpPr/>
          <p:nvPr/>
        </p:nvSpPr>
        <p:spPr>
          <a:xfrm>
            <a:off x="705216" y="3295465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下箭头 64">
            <a:extLst>
              <a:ext uri="{FF2B5EF4-FFF2-40B4-BE49-F238E27FC236}">
                <a16:creationId xmlns:a16="http://schemas.microsoft.com/office/drawing/2014/main" id="{3A826C81-3B54-134F-09C2-A7A49EC0835C}"/>
              </a:ext>
            </a:extLst>
          </p:cNvPr>
          <p:cNvSpPr/>
          <p:nvPr/>
        </p:nvSpPr>
        <p:spPr>
          <a:xfrm rot="16200000">
            <a:off x="1686834" y="1872336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下箭头 65">
            <a:extLst>
              <a:ext uri="{FF2B5EF4-FFF2-40B4-BE49-F238E27FC236}">
                <a16:creationId xmlns:a16="http://schemas.microsoft.com/office/drawing/2014/main" id="{92A67185-4EE6-05B0-A5B2-B2133C652629}"/>
              </a:ext>
            </a:extLst>
          </p:cNvPr>
          <p:cNvSpPr/>
          <p:nvPr/>
        </p:nvSpPr>
        <p:spPr>
          <a:xfrm rot="16200000">
            <a:off x="1686834" y="3716648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下箭头 66">
            <a:extLst>
              <a:ext uri="{FF2B5EF4-FFF2-40B4-BE49-F238E27FC236}">
                <a16:creationId xmlns:a16="http://schemas.microsoft.com/office/drawing/2014/main" id="{68958149-B1E0-8CF4-2A53-1375B7C9EDA1}"/>
              </a:ext>
            </a:extLst>
          </p:cNvPr>
          <p:cNvSpPr/>
          <p:nvPr/>
        </p:nvSpPr>
        <p:spPr>
          <a:xfrm rot="16200000">
            <a:off x="1686833" y="5560960"/>
            <a:ext cx="533400" cy="388436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流程图: 过程 159">
            <a:extLst>
              <a:ext uri="{FF2B5EF4-FFF2-40B4-BE49-F238E27FC236}">
                <a16:creationId xmlns:a16="http://schemas.microsoft.com/office/drawing/2014/main" id="{A8DA1083-C638-AA06-AA04-09AAB15DFF9B}"/>
              </a:ext>
            </a:extLst>
          </p:cNvPr>
          <p:cNvSpPr/>
          <p:nvPr/>
        </p:nvSpPr>
        <p:spPr>
          <a:xfrm>
            <a:off x="2641360" y="1744869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流程图: 过程 160">
            <a:extLst>
              <a:ext uri="{FF2B5EF4-FFF2-40B4-BE49-F238E27FC236}">
                <a16:creationId xmlns:a16="http://schemas.microsoft.com/office/drawing/2014/main" id="{CC50AD80-4A3A-E678-FCFF-75F9E041DE34}"/>
              </a:ext>
            </a:extLst>
          </p:cNvPr>
          <p:cNvSpPr/>
          <p:nvPr/>
        </p:nvSpPr>
        <p:spPr>
          <a:xfrm>
            <a:off x="2641360" y="2085641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流程图: 过程 161">
            <a:extLst>
              <a:ext uri="{FF2B5EF4-FFF2-40B4-BE49-F238E27FC236}">
                <a16:creationId xmlns:a16="http://schemas.microsoft.com/office/drawing/2014/main" id="{FC671BDB-A034-98A2-3B7F-226B4B339B9B}"/>
              </a:ext>
            </a:extLst>
          </p:cNvPr>
          <p:cNvSpPr/>
          <p:nvPr/>
        </p:nvSpPr>
        <p:spPr>
          <a:xfrm>
            <a:off x="2641360" y="2576183"/>
            <a:ext cx="609600" cy="236002"/>
          </a:xfrm>
          <a:prstGeom prst="flowChartProcess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680EFF9F-077F-0E70-BA4E-6A4E93EDBCBF}"/>
              </a:ext>
            </a:extLst>
          </p:cNvPr>
          <p:cNvSpPr/>
          <p:nvPr/>
        </p:nvSpPr>
        <p:spPr>
          <a:xfrm>
            <a:off x="2829479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DA6D6B32-8CF6-C6D0-DDA2-C8D67690FB16}"/>
              </a:ext>
            </a:extLst>
          </p:cNvPr>
          <p:cNvSpPr/>
          <p:nvPr/>
        </p:nvSpPr>
        <p:spPr>
          <a:xfrm>
            <a:off x="2641360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4045FB2-EC18-88EF-9FB3-ECA0A1885CBE}"/>
              </a:ext>
            </a:extLst>
          </p:cNvPr>
          <p:cNvSpPr/>
          <p:nvPr/>
        </p:nvSpPr>
        <p:spPr>
          <a:xfrm>
            <a:off x="3017598" y="403742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0B0922-DB71-9747-5D47-2B106199048B}"/>
              </a:ext>
            </a:extLst>
          </p:cNvPr>
          <p:cNvSpPr/>
          <p:nvPr/>
        </p:nvSpPr>
        <p:spPr>
          <a:xfrm>
            <a:off x="2793760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818E2A3-3E40-452F-0F06-608FE2530F9A}"/>
              </a:ext>
            </a:extLst>
          </p:cNvPr>
          <p:cNvSpPr/>
          <p:nvPr/>
        </p:nvSpPr>
        <p:spPr>
          <a:xfrm>
            <a:off x="3200954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83122EE3-F52F-061D-BA8D-3E472116BA02}"/>
              </a:ext>
            </a:extLst>
          </p:cNvPr>
          <p:cNvSpPr/>
          <p:nvPr/>
        </p:nvSpPr>
        <p:spPr>
          <a:xfrm>
            <a:off x="2448479" y="437673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FEAA7D6E-DBEE-CDA8-C578-A9C21493DCEC}"/>
              </a:ext>
            </a:extLst>
          </p:cNvPr>
          <p:cNvCxnSpPr>
            <a:stCxn id="163" idx="4"/>
            <a:endCxn id="164" idx="0"/>
          </p:cNvCxnSpPr>
          <p:nvPr/>
        </p:nvCxnSpPr>
        <p:spPr>
          <a:xfrm flipH="1">
            <a:off x="2758041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FB2E4CAD-CF5E-D7A0-ADDE-5482D07A5201}"/>
              </a:ext>
            </a:extLst>
          </p:cNvPr>
          <p:cNvCxnSpPr>
            <a:stCxn id="163" idx="4"/>
            <a:endCxn id="165" idx="0"/>
          </p:cNvCxnSpPr>
          <p:nvPr/>
        </p:nvCxnSpPr>
        <p:spPr>
          <a:xfrm>
            <a:off x="2946160" y="3931480"/>
            <a:ext cx="188119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3E1073C-40F5-57C8-6019-F852D726F606}"/>
              </a:ext>
            </a:extLst>
          </p:cNvPr>
          <p:cNvCxnSpPr>
            <a:stCxn id="164" idx="4"/>
            <a:endCxn id="168" idx="0"/>
          </p:cNvCxnSpPr>
          <p:nvPr/>
        </p:nvCxnSpPr>
        <p:spPr>
          <a:xfrm flipH="1">
            <a:off x="2565160" y="4270789"/>
            <a:ext cx="192881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32F716A7-E1D0-6055-B57D-26AB487C1D59}"/>
              </a:ext>
            </a:extLst>
          </p:cNvPr>
          <p:cNvCxnSpPr>
            <a:stCxn id="164" idx="4"/>
            <a:endCxn id="166" idx="0"/>
          </p:cNvCxnSpPr>
          <p:nvPr/>
        </p:nvCxnSpPr>
        <p:spPr>
          <a:xfrm>
            <a:off x="2758041" y="4270789"/>
            <a:ext cx="152400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770B994-530B-6A5F-97FD-C11837BF106E}"/>
              </a:ext>
            </a:extLst>
          </p:cNvPr>
          <p:cNvCxnSpPr>
            <a:stCxn id="165" idx="4"/>
            <a:endCxn id="167" idx="0"/>
          </p:cNvCxnSpPr>
          <p:nvPr/>
        </p:nvCxnSpPr>
        <p:spPr>
          <a:xfrm>
            <a:off x="3134279" y="4270789"/>
            <a:ext cx="183356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8056D540-E94A-15E2-7926-92489B52F365}"/>
              </a:ext>
            </a:extLst>
          </p:cNvPr>
          <p:cNvSpPr/>
          <p:nvPr/>
        </p:nvSpPr>
        <p:spPr>
          <a:xfrm>
            <a:off x="2524679" y="531063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4F84C37F-A6D7-CF12-7601-FA20D209F918}"/>
              </a:ext>
            </a:extLst>
          </p:cNvPr>
          <p:cNvSpPr/>
          <p:nvPr/>
        </p:nvSpPr>
        <p:spPr>
          <a:xfrm>
            <a:off x="2829479" y="561338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9A097E8-E053-34E6-5CC7-960330262BFA}"/>
              </a:ext>
            </a:extLst>
          </p:cNvPr>
          <p:cNvSpPr/>
          <p:nvPr/>
        </p:nvSpPr>
        <p:spPr>
          <a:xfrm>
            <a:off x="3200954" y="532651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7EE29C8F-9AA7-BED0-7587-3CE02C06938D}"/>
              </a:ext>
            </a:extLst>
          </p:cNvPr>
          <p:cNvSpPr/>
          <p:nvPr/>
        </p:nvSpPr>
        <p:spPr>
          <a:xfrm>
            <a:off x="3201659" y="5880511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1B65F82E-EB4B-5F89-5F46-86E07FA0FDBC}"/>
              </a:ext>
            </a:extLst>
          </p:cNvPr>
          <p:cNvSpPr/>
          <p:nvPr/>
        </p:nvSpPr>
        <p:spPr>
          <a:xfrm>
            <a:off x="3495721" y="566265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FE3D1D13-6EE2-8FE8-24DD-4B0123C237A0}"/>
              </a:ext>
            </a:extLst>
          </p:cNvPr>
          <p:cNvSpPr/>
          <p:nvPr/>
        </p:nvSpPr>
        <p:spPr>
          <a:xfrm>
            <a:off x="2436573" y="598653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6BA7425-2B10-9D28-5D9E-26F9CE8B3BDC}"/>
              </a:ext>
            </a:extLst>
          </p:cNvPr>
          <p:cNvCxnSpPr>
            <a:stCxn id="174" idx="5"/>
            <a:endCxn id="175" idx="1"/>
          </p:cNvCxnSpPr>
          <p:nvPr/>
        </p:nvCxnSpPr>
        <p:spPr>
          <a:xfrm>
            <a:off x="2723866" y="5509825"/>
            <a:ext cx="139788" cy="1377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B1861AF6-60EA-032F-8120-F5D36FC485D3}"/>
              </a:ext>
            </a:extLst>
          </p:cNvPr>
          <p:cNvCxnSpPr>
            <a:stCxn id="175" idx="3"/>
            <a:endCxn id="179" idx="7"/>
          </p:cNvCxnSpPr>
          <p:nvPr/>
        </p:nvCxnSpPr>
        <p:spPr>
          <a:xfrm flipH="1">
            <a:off x="2635760" y="5812575"/>
            <a:ext cx="227894" cy="208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A5CC04F-1BF5-67AF-3D3F-E12F0B1EFC0A}"/>
              </a:ext>
            </a:extLst>
          </p:cNvPr>
          <p:cNvCxnSpPr>
            <a:stCxn id="175" idx="4"/>
            <a:endCxn id="177" idx="1"/>
          </p:cNvCxnSpPr>
          <p:nvPr/>
        </p:nvCxnSpPr>
        <p:spPr>
          <a:xfrm>
            <a:off x="2946160" y="5846750"/>
            <a:ext cx="289674" cy="679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129CD9A8-5684-D647-B44E-AE34D010FC01}"/>
              </a:ext>
            </a:extLst>
          </p:cNvPr>
          <p:cNvCxnSpPr>
            <a:stCxn id="178" idx="0"/>
            <a:endCxn id="176" idx="6"/>
          </p:cNvCxnSpPr>
          <p:nvPr/>
        </p:nvCxnSpPr>
        <p:spPr>
          <a:xfrm flipH="1" flipV="1">
            <a:off x="3434316" y="5443198"/>
            <a:ext cx="178086" cy="21945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57EF54B6-2B31-127B-EACA-DB313E45933B}"/>
              </a:ext>
            </a:extLst>
          </p:cNvPr>
          <p:cNvSpPr/>
          <p:nvPr/>
        </p:nvSpPr>
        <p:spPr>
          <a:xfrm>
            <a:off x="2805666" y="618713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93269C1-8603-30FD-C230-68950E6345A8}"/>
              </a:ext>
            </a:extLst>
          </p:cNvPr>
          <p:cNvSpPr/>
          <p:nvPr/>
        </p:nvSpPr>
        <p:spPr>
          <a:xfrm>
            <a:off x="3578227" y="618572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A355E562-797C-0D8D-3C4F-312653345650}"/>
              </a:ext>
            </a:extLst>
          </p:cNvPr>
          <p:cNvCxnSpPr>
            <a:stCxn id="175" idx="7"/>
            <a:endCxn id="176" idx="3"/>
          </p:cNvCxnSpPr>
          <p:nvPr/>
        </p:nvCxnSpPr>
        <p:spPr>
          <a:xfrm flipV="1">
            <a:off x="3028666" y="5525704"/>
            <a:ext cx="206463" cy="1218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ECFA9F8E-0AF7-A633-D456-4E3604C90496}"/>
              </a:ext>
            </a:extLst>
          </p:cNvPr>
          <p:cNvCxnSpPr>
            <a:stCxn id="185" idx="1"/>
            <a:endCxn id="177" idx="5"/>
          </p:cNvCxnSpPr>
          <p:nvPr/>
        </p:nvCxnSpPr>
        <p:spPr>
          <a:xfrm flipH="1" flipV="1">
            <a:off x="3400846" y="6079698"/>
            <a:ext cx="211556" cy="1402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3AB778B6-BE87-AFEE-84FC-3F5D9B37E841}"/>
              </a:ext>
            </a:extLst>
          </p:cNvPr>
          <p:cNvCxnSpPr>
            <a:stCxn id="178" idx="4"/>
            <a:endCxn id="185" idx="0"/>
          </p:cNvCxnSpPr>
          <p:nvPr/>
        </p:nvCxnSpPr>
        <p:spPr>
          <a:xfrm>
            <a:off x="3612402" y="5896016"/>
            <a:ext cx="82506" cy="2897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D2AA107B-DEDF-B861-3EF8-0BB5E96F186A}"/>
              </a:ext>
            </a:extLst>
          </p:cNvPr>
          <p:cNvCxnSpPr>
            <a:stCxn id="177" idx="4"/>
            <a:endCxn id="184" idx="0"/>
          </p:cNvCxnSpPr>
          <p:nvPr/>
        </p:nvCxnSpPr>
        <p:spPr>
          <a:xfrm flipH="1">
            <a:off x="2922347" y="6113873"/>
            <a:ext cx="395993" cy="7326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48">
            <a:extLst>
              <a:ext uri="{FF2B5EF4-FFF2-40B4-BE49-F238E27FC236}">
                <a16:creationId xmlns:a16="http://schemas.microsoft.com/office/drawing/2014/main" id="{7B835A49-AC83-F0E8-368B-3FFD6C3AC479}"/>
              </a:ext>
            </a:extLst>
          </p:cNvPr>
          <p:cNvSpPr txBox="1"/>
          <p:nvPr/>
        </p:nvSpPr>
        <p:spPr>
          <a:xfrm>
            <a:off x="2742822" y="2206851"/>
            <a:ext cx="40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0264D32A-4B5F-50C1-2AD4-6231A34F543F}"/>
              </a:ext>
            </a:extLst>
          </p:cNvPr>
          <p:cNvSpPr/>
          <p:nvPr/>
        </p:nvSpPr>
        <p:spPr>
          <a:xfrm>
            <a:off x="4608263" y="4090680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5AB0FAA3-0C6A-04D2-CC1F-D2F2CEC48964}"/>
              </a:ext>
            </a:extLst>
          </p:cNvPr>
          <p:cNvSpPr/>
          <p:nvPr/>
        </p:nvSpPr>
        <p:spPr>
          <a:xfrm>
            <a:off x="5178775" y="4060653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877D069-17FE-52F8-3CCF-846910073FF6}"/>
              </a:ext>
            </a:extLst>
          </p:cNvPr>
          <p:cNvSpPr/>
          <p:nvPr/>
        </p:nvSpPr>
        <p:spPr>
          <a:xfrm>
            <a:off x="4760663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D6BEAE8-2150-76B6-D9CE-0025535EF0BC}"/>
              </a:ext>
            </a:extLst>
          </p:cNvPr>
          <p:cNvSpPr/>
          <p:nvPr/>
        </p:nvSpPr>
        <p:spPr>
          <a:xfrm>
            <a:off x="5362131" y="4437797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5BDF0089-E1FE-EAB3-4C62-B56A111709D1}"/>
              </a:ext>
            </a:extLst>
          </p:cNvPr>
          <p:cNvSpPr/>
          <p:nvPr/>
        </p:nvSpPr>
        <p:spPr>
          <a:xfrm>
            <a:off x="4415382" y="4467824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2CB21B43-702F-E9A5-AE4B-45836533F922}"/>
              </a:ext>
            </a:extLst>
          </p:cNvPr>
          <p:cNvCxnSpPr>
            <a:stCxn id="191" idx="4"/>
            <a:endCxn id="195" idx="0"/>
          </p:cNvCxnSpPr>
          <p:nvPr/>
        </p:nvCxnSpPr>
        <p:spPr>
          <a:xfrm flipH="1">
            <a:off x="4532063" y="4324042"/>
            <a:ext cx="192881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1335653C-3F6D-EA62-093C-19462E9B6927}"/>
              </a:ext>
            </a:extLst>
          </p:cNvPr>
          <p:cNvCxnSpPr>
            <a:stCxn id="191" idx="4"/>
            <a:endCxn id="193" idx="0"/>
          </p:cNvCxnSpPr>
          <p:nvPr/>
        </p:nvCxnSpPr>
        <p:spPr>
          <a:xfrm>
            <a:off x="4724944" y="4324042"/>
            <a:ext cx="152400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14249F67-A151-1566-3369-EB9773F8DDFA}"/>
              </a:ext>
            </a:extLst>
          </p:cNvPr>
          <p:cNvCxnSpPr>
            <a:stCxn id="192" idx="4"/>
            <a:endCxn id="194" idx="0"/>
          </p:cNvCxnSpPr>
          <p:nvPr/>
        </p:nvCxnSpPr>
        <p:spPr>
          <a:xfrm>
            <a:off x="5295456" y="4294015"/>
            <a:ext cx="183356" cy="14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B4BAAE54-499E-99FE-FA61-3FBBB6E70EB9}"/>
              </a:ext>
            </a:extLst>
          </p:cNvPr>
          <p:cNvSpPr/>
          <p:nvPr/>
        </p:nvSpPr>
        <p:spPr>
          <a:xfrm>
            <a:off x="3248446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08921694-80D8-B00B-744F-F71558CFFAF8}"/>
              </a:ext>
            </a:extLst>
          </p:cNvPr>
          <p:cNvSpPr/>
          <p:nvPr/>
        </p:nvSpPr>
        <p:spPr>
          <a:xfrm>
            <a:off x="2433014" y="3698118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B2690EC-2938-BBC2-C8CE-80B4D3FDF318}"/>
              </a:ext>
            </a:extLst>
          </p:cNvPr>
          <p:cNvSpPr/>
          <p:nvPr/>
        </p:nvSpPr>
        <p:spPr>
          <a:xfrm>
            <a:off x="2834241" y="3358809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32DAC8F5-C0D1-58C4-EA17-7EC94381FEE3}"/>
              </a:ext>
            </a:extLst>
          </p:cNvPr>
          <p:cNvCxnSpPr>
            <a:stCxn id="201" idx="4"/>
            <a:endCxn id="200" idx="0"/>
          </p:cNvCxnSpPr>
          <p:nvPr/>
        </p:nvCxnSpPr>
        <p:spPr>
          <a:xfrm flipH="1">
            <a:off x="2549695" y="3592171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2793712D-CEA5-8418-AEC3-E4CB9A8C64D5}"/>
              </a:ext>
            </a:extLst>
          </p:cNvPr>
          <p:cNvCxnSpPr>
            <a:stCxn id="201" idx="4"/>
            <a:endCxn id="163" idx="0"/>
          </p:cNvCxnSpPr>
          <p:nvPr/>
        </p:nvCxnSpPr>
        <p:spPr>
          <a:xfrm flipH="1">
            <a:off x="2946160" y="3592171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09DBF25-8443-92BE-C29A-1662EEE456BE}"/>
              </a:ext>
            </a:extLst>
          </p:cNvPr>
          <p:cNvCxnSpPr>
            <a:stCxn id="201" idx="4"/>
            <a:endCxn id="199" idx="0"/>
          </p:cNvCxnSpPr>
          <p:nvPr/>
        </p:nvCxnSpPr>
        <p:spPr>
          <a:xfrm>
            <a:off x="2950922" y="3592171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35D98381-6B36-C1D3-E423-CE076CCAAF3F}"/>
              </a:ext>
            </a:extLst>
          </p:cNvPr>
          <p:cNvSpPr/>
          <p:nvPr/>
        </p:nvSpPr>
        <p:spPr>
          <a:xfrm>
            <a:off x="4888047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0FBB523-44F6-6D92-CA71-3E145DB24537}"/>
              </a:ext>
            </a:extLst>
          </p:cNvPr>
          <p:cNvSpPr/>
          <p:nvPr/>
        </p:nvSpPr>
        <p:spPr>
          <a:xfrm>
            <a:off x="5307014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532F5CA-8E16-557A-BE1C-F06B7BAE634F}"/>
              </a:ext>
            </a:extLst>
          </p:cNvPr>
          <p:cNvSpPr/>
          <p:nvPr/>
        </p:nvSpPr>
        <p:spPr>
          <a:xfrm>
            <a:off x="4491582" y="3706495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1C03A0B1-7CC3-BA8F-B0A2-59DE12D19E67}"/>
              </a:ext>
            </a:extLst>
          </p:cNvPr>
          <p:cNvSpPr/>
          <p:nvPr/>
        </p:nvSpPr>
        <p:spPr>
          <a:xfrm>
            <a:off x="4892809" y="3367186"/>
            <a:ext cx="233362" cy="23336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76F3017-E6C0-4AC0-C187-58E17FC9F81D}"/>
              </a:ext>
            </a:extLst>
          </p:cNvPr>
          <p:cNvCxnSpPr>
            <a:stCxn id="208" idx="4"/>
            <a:endCxn id="207" idx="0"/>
          </p:cNvCxnSpPr>
          <p:nvPr/>
        </p:nvCxnSpPr>
        <p:spPr>
          <a:xfrm flipH="1">
            <a:off x="4608263" y="3600548"/>
            <a:ext cx="401227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7DC02F3A-3DC4-A0A7-05BC-CB77800C706F}"/>
              </a:ext>
            </a:extLst>
          </p:cNvPr>
          <p:cNvCxnSpPr>
            <a:stCxn id="208" idx="4"/>
            <a:endCxn id="205" idx="0"/>
          </p:cNvCxnSpPr>
          <p:nvPr/>
        </p:nvCxnSpPr>
        <p:spPr>
          <a:xfrm flipH="1">
            <a:off x="5004728" y="3600548"/>
            <a:ext cx="4762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1A3826F4-87DA-C712-7F87-BD91DC97D37E}"/>
              </a:ext>
            </a:extLst>
          </p:cNvPr>
          <p:cNvCxnSpPr/>
          <p:nvPr/>
        </p:nvCxnSpPr>
        <p:spPr>
          <a:xfrm>
            <a:off x="5009490" y="3599180"/>
            <a:ext cx="414205" cy="105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187">
            <a:extLst>
              <a:ext uri="{FF2B5EF4-FFF2-40B4-BE49-F238E27FC236}">
                <a16:creationId xmlns:a16="http://schemas.microsoft.com/office/drawing/2014/main" id="{EB470538-DD67-DFC3-E8A4-693E4311B5D8}"/>
              </a:ext>
            </a:extLst>
          </p:cNvPr>
          <p:cNvSpPr txBox="1"/>
          <p:nvPr/>
        </p:nvSpPr>
        <p:spPr>
          <a:xfrm>
            <a:off x="4476636" y="3062297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子树划分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3" name="TextBox 189">
            <a:extLst>
              <a:ext uri="{FF2B5EF4-FFF2-40B4-BE49-F238E27FC236}">
                <a16:creationId xmlns:a16="http://schemas.microsoft.com/office/drawing/2014/main" id="{FFBB4198-BD7B-D228-B806-003B62EC7A4D}"/>
              </a:ext>
            </a:extLst>
          </p:cNvPr>
          <p:cNvSpPr txBox="1"/>
          <p:nvPr/>
        </p:nvSpPr>
        <p:spPr>
          <a:xfrm>
            <a:off x="4476637" y="4903823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图过滤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4" name="流程图: 数据 6">
            <a:extLst>
              <a:ext uri="{FF2B5EF4-FFF2-40B4-BE49-F238E27FC236}">
                <a16:creationId xmlns:a16="http://schemas.microsoft.com/office/drawing/2014/main" id="{418631CB-7318-C62C-CB02-B25417F0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9199" y="5200419"/>
            <a:ext cx="1231367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15" name="流程图: 过程 214">
            <a:extLst>
              <a:ext uri="{FF2B5EF4-FFF2-40B4-BE49-F238E27FC236}">
                <a16:creationId xmlns:a16="http://schemas.microsoft.com/office/drawing/2014/main" id="{D810A4BB-A1D9-D82D-8199-3832FD62206D}"/>
              </a:ext>
            </a:extLst>
          </p:cNvPr>
          <p:cNvSpPr/>
          <p:nvPr/>
        </p:nvSpPr>
        <p:spPr>
          <a:xfrm>
            <a:off x="4552882" y="5301221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zh-CN" sz="1600" dirty="0"/>
              <a:t>节点个数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6" name="流程图: 过程 215">
            <a:extLst>
              <a:ext uri="{FF2B5EF4-FFF2-40B4-BE49-F238E27FC236}">
                <a16:creationId xmlns:a16="http://schemas.microsoft.com/office/drawing/2014/main" id="{1B78C3DF-6551-11D4-E8B2-D26FC0AA1CB7}"/>
              </a:ext>
            </a:extLst>
          </p:cNvPr>
          <p:cNvSpPr/>
          <p:nvPr/>
        </p:nvSpPr>
        <p:spPr>
          <a:xfrm>
            <a:off x="4552882" y="5681128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/>
              <a:t>控制边</a:t>
            </a:r>
            <a:r>
              <a:rPr lang="zh-CN" altLang="zh-CN" sz="1600" dirty="0"/>
              <a:t>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流程图: 过程 216">
            <a:extLst>
              <a:ext uri="{FF2B5EF4-FFF2-40B4-BE49-F238E27FC236}">
                <a16:creationId xmlns:a16="http://schemas.microsoft.com/office/drawing/2014/main" id="{7D6A78F3-9DB9-27D2-3402-8D6B9EEC35EC}"/>
              </a:ext>
            </a:extLst>
          </p:cNvPr>
          <p:cNvSpPr/>
          <p:nvPr/>
        </p:nvSpPr>
        <p:spPr>
          <a:xfrm>
            <a:off x="4552882" y="6061035"/>
            <a:ext cx="1044000" cy="252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传入参数</a:t>
            </a:r>
          </a:p>
        </p:txBody>
      </p:sp>
      <p:sp>
        <p:nvSpPr>
          <p:cNvPr id="218" name="TextBox 194">
            <a:extLst>
              <a:ext uri="{FF2B5EF4-FFF2-40B4-BE49-F238E27FC236}">
                <a16:creationId xmlns:a16="http://schemas.microsoft.com/office/drawing/2014/main" id="{9E206C13-1A6E-8C6A-9F79-1564590C8A47}"/>
              </a:ext>
            </a:extLst>
          </p:cNvPr>
          <p:cNvSpPr txBox="1"/>
          <p:nvPr/>
        </p:nvSpPr>
        <p:spPr>
          <a:xfrm flipH="1">
            <a:off x="4766880" y="6177154"/>
            <a:ext cx="6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19" name="TextBox 195">
            <a:extLst>
              <a:ext uri="{FF2B5EF4-FFF2-40B4-BE49-F238E27FC236}">
                <a16:creationId xmlns:a16="http://schemas.microsoft.com/office/drawing/2014/main" id="{57483BB9-E256-DE36-09FE-E7D233CB3945}"/>
              </a:ext>
            </a:extLst>
          </p:cNvPr>
          <p:cNvSpPr txBox="1"/>
          <p:nvPr/>
        </p:nvSpPr>
        <p:spPr>
          <a:xfrm>
            <a:off x="4195005" y="1215594"/>
            <a:ext cx="17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预训练辅助模型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877021B-DA15-E13F-349F-C8301B438A7A}"/>
              </a:ext>
            </a:extLst>
          </p:cNvPr>
          <p:cNvSpPr/>
          <p:nvPr/>
        </p:nvSpPr>
        <p:spPr>
          <a:xfrm>
            <a:off x="8304599" y="154400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5FE12027-1EAE-2BC2-4758-774743B3AC5B}"/>
              </a:ext>
            </a:extLst>
          </p:cNvPr>
          <p:cNvGrpSpPr/>
          <p:nvPr/>
        </p:nvGrpSpPr>
        <p:grpSpPr>
          <a:xfrm>
            <a:off x="8355399" y="1608886"/>
            <a:ext cx="279400" cy="1128272"/>
            <a:chOff x="7660640" y="853970"/>
            <a:chExt cx="279400" cy="1128272"/>
          </a:xfrm>
        </p:grpSpPr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CB4F692-977A-2884-64D9-EA220A5D5E4C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60F00AF2-6CC9-3098-2BC9-ADD799B73239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8A85CC6D-AAFE-853E-38D0-4D3B75E6BEE4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6" name="TextBox 202">
            <a:extLst>
              <a:ext uri="{FF2B5EF4-FFF2-40B4-BE49-F238E27FC236}">
                <a16:creationId xmlns:a16="http://schemas.microsoft.com/office/drawing/2014/main" id="{419515D5-7C90-298D-1285-90BBD3D5AC9D}"/>
              </a:ext>
            </a:extLst>
          </p:cNvPr>
          <p:cNvSpPr txBox="1"/>
          <p:nvPr/>
        </p:nvSpPr>
        <p:spPr>
          <a:xfrm>
            <a:off x="8031549" y="121386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属性特征向量</a:t>
            </a:r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C8208A-D87B-7C28-02AC-7EA4D22B0C04}"/>
              </a:ext>
            </a:extLst>
          </p:cNvPr>
          <p:cNvSpPr/>
          <p:nvPr/>
        </p:nvSpPr>
        <p:spPr>
          <a:xfrm>
            <a:off x="8294749" y="3380134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F82C3925-080D-4691-33AE-F82A232F00FC}"/>
              </a:ext>
            </a:extLst>
          </p:cNvPr>
          <p:cNvGrpSpPr/>
          <p:nvPr/>
        </p:nvGrpSpPr>
        <p:grpSpPr>
          <a:xfrm>
            <a:off x="8345549" y="3445016"/>
            <a:ext cx="279400" cy="1128272"/>
            <a:chOff x="7660640" y="853970"/>
            <a:chExt cx="279400" cy="1128272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BDC114D9-AFBA-78B6-3CBE-C1B0E700DCCB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ED794B0-F1D4-B9DB-68E3-D2D58AD760CD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D7FC3D-020F-FD93-D4CE-C65CC1F60CDF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3" name="TextBox 210">
            <a:extLst>
              <a:ext uri="{FF2B5EF4-FFF2-40B4-BE49-F238E27FC236}">
                <a16:creationId xmlns:a16="http://schemas.microsoft.com/office/drawing/2014/main" id="{1E75AED8-70C2-1F96-1BC6-DC13E90AB4AE}"/>
              </a:ext>
            </a:extLst>
          </p:cNvPr>
          <p:cNvSpPr txBox="1"/>
          <p:nvPr/>
        </p:nvSpPr>
        <p:spPr>
          <a:xfrm>
            <a:off x="8021699" y="3049996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结构特征向量</a:t>
            </a:r>
            <a:endParaRPr lang="zh-CN" altLang="en-US" sz="1600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A334413-52B8-A601-926D-A7236010A73E}"/>
              </a:ext>
            </a:extLst>
          </p:cNvPr>
          <p:cNvSpPr/>
          <p:nvPr/>
        </p:nvSpPr>
        <p:spPr>
          <a:xfrm>
            <a:off x="8294749" y="5233961"/>
            <a:ext cx="381000" cy="12580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75F0665D-94A8-6C13-AF65-80BC6646573F}"/>
              </a:ext>
            </a:extLst>
          </p:cNvPr>
          <p:cNvGrpSpPr/>
          <p:nvPr/>
        </p:nvGrpSpPr>
        <p:grpSpPr>
          <a:xfrm>
            <a:off x="8345549" y="5298843"/>
            <a:ext cx="279400" cy="1128272"/>
            <a:chOff x="7660640" y="853970"/>
            <a:chExt cx="279400" cy="112827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4F11477E-3CA1-DD4A-D56A-EDC063D1E5FE}"/>
                </a:ext>
              </a:extLst>
            </p:cNvPr>
            <p:cNvSpPr/>
            <p:nvPr/>
          </p:nvSpPr>
          <p:spPr>
            <a:xfrm>
              <a:off x="7660640" y="853970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3AC10CF8-D200-3655-236A-2D471D118D0C}"/>
                </a:ext>
              </a:extLst>
            </p:cNvPr>
            <p:cNvSpPr/>
            <p:nvPr/>
          </p:nvSpPr>
          <p:spPr>
            <a:xfrm>
              <a:off x="7660640" y="1278406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D7012BF-8B7C-A77D-5009-322263D37A6C}"/>
                </a:ext>
              </a:extLst>
            </p:cNvPr>
            <p:cNvSpPr/>
            <p:nvPr/>
          </p:nvSpPr>
          <p:spPr>
            <a:xfrm>
              <a:off x="7660640" y="1702842"/>
              <a:ext cx="279400" cy="279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224">
            <a:extLst>
              <a:ext uri="{FF2B5EF4-FFF2-40B4-BE49-F238E27FC236}">
                <a16:creationId xmlns:a16="http://schemas.microsoft.com/office/drawing/2014/main" id="{466B8984-DA53-4B37-7837-96577E438BE7}"/>
              </a:ext>
            </a:extLst>
          </p:cNvPr>
          <p:cNvSpPr txBox="1"/>
          <p:nvPr/>
        </p:nvSpPr>
        <p:spPr>
          <a:xfrm>
            <a:off x="8021699" y="490382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语义特征向量</a:t>
            </a:r>
            <a:endParaRPr lang="zh-CN" altLang="en-US" sz="1600" dirty="0"/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5C81B81D-A37A-599C-1651-F38E05C059CB}"/>
              </a:ext>
            </a:extLst>
          </p:cNvPr>
          <p:cNvSpPr/>
          <p:nvPr/>
        </p:nvSpPr>
        <p:spPr>
          <a:xfrm>
            <a:off x="6543982" y="354571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>
                <a:latin typeface="微软雅黑" pitchFamily="34" charset="-122"/>
              </a:rPr>
              <a:t>Tree</a:t>
            </a:r>
          </a:p>
          <a:p>
            <a:pPr algn="ctr"/>
            <a:r>
              <a:rPr lang="en-US" altLang="zh-CN" sz="1600" dirty="0">
                <a:latin typeface="微软雅黑" pitchFamily="34" charset="-122"/>
              </a:rPr>
              <a:t>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57F909F6-2382-3FE7-80BD-4E21F8433EEF}"/>
              </a:ext>
            </a:extLst>
          </p:cNvPr>
          <p:cNvSpPr/>
          <p:nvPr/>
        </p:nvSpPr>
        <p:spPr>
          <a:xfrm>
            <a:off x="6543982" y="5399545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anose="020B0503020204020204" pitchFamily="34" charset="-122"/>
              </a:rPr>
              <a:t>图卷积神经网络</a:t>
            </a:r>
          </a:p>
        </p:txBody>
      </p:sp>
      <p:sp>
        <p:nvSpPr>
          <p:cNvPr id="243" name="流程图: 过程 242">
            <a:extLst>
              <a:ext uri="{FF2B5EF4-FFF2-40B4-BE49-F238E27FC236}">
                <a16:creationId xmlns:a16="http://schemas.microsoft.com/office/drawing/2014/main" id="{ADF94C9B-BC2A-D86B-117F-D54355B17441}"/>
              </a:ext>
            </a:extLst>
          </p:cNvPr>
          <p:cNvSpPr/>
          <p:nvPr/>
        </p:nvSpPr>
        <p:spPr>
          <a:xfrm>
            <a:off x="6543982" y="1709588"/>
            <a:ext cx="812800" cy="92686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altLang="zh-CN" sz="1600" dirty="0"/>
              <a:t>Bi LSTM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直角上箭头 228">
            <a:extLst>
              <a:ext uri="{FF2B5EF4-FFF2-40B4-BE49-F238E27FC236}">
                <a16:creationId xmlns:a16="http://schemas.microsoft.com/office/drawing/2014/main" id="{A7C89A8A-420D-D1B9-F21C-5A41CA9BF04E}"/>
              </a:ext>
            </a:extLst>
          </p:cNvPr>
          <p:cNvSpPr/>
          <p:nvPr/>
        </p:nvSpPr>
        <p:spPr>
          <a:xfrm>
            <a:off x="9640700" y="4821198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下箭头 230">
            <a:extLst>
              <a:ext uri="{FF2B5EF4-FFF2-40B4-BE49-F238E27FC236}">
                <a16:creationId xmlns:a16="http://schemas.microsoft.com/office/drawing/2014/main" id="{CDF41D79-6C95-B4F3-1ACB-70CB13326FC1}"/>
              </a:ext>
            </a:extLst>
          </p:cNvPr>
          <p:cNvSpPr/>
          <p:nvPr/>
        </p:nvSpPr>
        <p:spPr>
          <a:xfrm rot="16200000">
            <a:off x="950000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下箭头 231">
            <a:extLst>
              <a:ext uri="{FF2B5EF4-FFF2-40B4-BE49-F238E27FC236}">
                <a16:creationId xmlns:a16="http://schemas.microsoft.com/office/drawing/2014/main" id="{4F597913-C04D-E439-1573-8D01B26DEA5B}"/>
              </a:ext>
            </a:extLst>
          </p:cNvPr>
          <p:cNvSpPr/>
          <p:nvPr/>
        </p:nvSpPr>
        <p:spPr>
          <a:xfrm rot="16200000">
            <a:off x="10777860" y="3784866"/>
            <a:ext cx="533400" cy="252000"/>
          </a:xfrm>
          <a:prstGeom prst="down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直角上箭头 232">
            <a:extLst>
              <a:ext uri="{FF2B5EF4-FFF2-40B4-BE49-F238E27FC236}">
                <a16:creationId xmlns:a16="http://schemas.microsoft.com/office/drawing/2014/main" id="{A80F511D-566F-211A-E683-D24BB42ED8FD}"/>
              </a:ext>
            </a:extLst>
          </p:cNvPr>
          <p:cNvSpPr/>
          <p:nvPr/>
        </p:nvSpPr>
        <p:spPr>
          <a:xfrm flipV="1">
            <a:off x="9640700" y="2033322"/>
            <a:ext cx="923513" cy="978879"/>
          </a:xfrm>
          <a:prstGeom prst="bentUpArrow">
            <a:avLst>
              <a:gd name="adj1" fmla="val 18124"/>
              <a:gd name="adj2" fmla="val 25000"/>
              <a:gd name="adj3" fmla="val 25000"/>
            </a:avLst>
          </a:prstGeom>
          <a:solidFill>
            <a:schemeClr val="bg2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8" name="燕尾形 233">
            <a:extLst>
              <a:ext uri="{FF2B5EF4-FFF2-40B4-BE49-F238E27FC236}">
                <a16:creationId xmlns:a16="http://schemas.microsoft.com/office/drawing/2014/main" id="{DABB5583-BBEC-9614-60EA-8C28C0EA3314}"/>
              </a:ext>
            </a:extLst>
          </p:cNvPr>
          <p:cNvSpPr/>
          <p:nvPr/>
        </p:nvSpPr>
        <p:spPr>
          <a:xfrm>
            <a:off x="3861356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9" name="燕尾形 234">
            <a:extLst>
              <a:ext uri="{FF2B5EF4-FFF2-40B4-BE49-F238E27FC236}">
                <a16:creationId xmlns:a16="http://schemas.microsoft.com/office/drawing/2014/main" id="{8FDED4DA-F342-E1C2-1E79-82FE47F528C8}"/>
              </a:ext>
            </a:extLst>
          </p:cNvPr>
          <p:cNvSpPr/>
          <p:nvPr/>
        </p:nvSpPr>
        <p:spPr>
          <a:xfrm>
            <a:off x="6017591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燕尾形 235">
            <a:extLst>
              <a:ext uri="{FF2B5EF4-FFF2-40B4-BE49-F238E27FC236}">
                <a16:creationId xmlns:a16="http://schemas.microsoft.com/office/drawing/2014/main" id="{8AE5FDC1-CE3E-966D-1F60-9CB81EF72FA6}"/>
              </a:ext>
            </a:extLst>
          </p:cNvPr>
          <p:cNvSpPr/>
          <p:nvPr/>
        </p:nvSpPr>
        <p:spPr>
          <a:xfrm>
            <a:off x="7638643" y="388315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燕尾形 236">
            <a:extLst>
              <a:ext uri="{FF2B5EF4-FFF2-40B4-BE49-F238E27FC236}">
                <a16:creationId xmlns:a16="http://schemas.microsoft.com/office/drawing/2014/main" id="{223A6E3A-751F-EEA9-7F57-E9F437039EFA}"/>
              </a:ext>
            </a:extLst>
          </p:cNvPr>
          <p:cNvSpPr/>
          <p:nvPr/>
        </p:nvSpPr>
        <p:spPr>
          <a:xfrm>
            <a:off x="3861356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2" name="燕尾形 237">
            <a:extLst>
              <a:ext uri="{FF2B5EF4-FFF2-40B4-BE49-F238E27FC236}">
                <a16:creationId xmlns:a16="http://schemas.microsoft.com/office/drawing/2014/main" id="{A0109973-F30A-72E8-2AF3-C2A387593589}"/>
              </a:ext>
            </a:extLst>
          </p:cNvPr>
          <p:cNvSpPr/>
          <p:nvPr/>
        </p:nvSpPr>
        <p:spPr>
          <a:xfrm>
            <a:off x="6017591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燕尾形 238">
            <a:extLst>
              <a:ext uri="{FF2B5EF4-FFF2-40B4-BE49-F238E27FC236}">
                <a16:creationId xmlns:a16="http://schemas.microsoft.com/office/drawing/2014/main" id="{C0CB97CE-186A-8A2A-5BC0-A57A6248804F}"/>
              </a:ext>
            </a:extLst>
          </p:cNvPr>
          <p:cNvSpPr/>
          <p:nvPr/>
        </p:nvSpPr>
        <p:spPr>
          <a:xfrm>
            <a:off x="7638643" y="5736979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燕尾形 240">
            <a:extLst>
              <a:ext uri="{FF2B5EF4-FFF2-40B4-BE49-F238E27FC236}">
                <a16:creationId xmlns:a16="http://schemas.microsoft.com/office/drawing/2014/main" id="{6C44FFF6-4467-0E40-98DC-B4EA02AF6181}"/>
              </a:ext>
            </a:extLst>
          </p:cNvPr>
          <p:cNvSpPr/>
          <p:nvPr/>
        </p:nvSpPr>
        <p:spPr>
          <a:xfrm>
            <a:off x="3861356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5" name="燕尾形 241">
            <a:extLst>
              <a:ext uri="{FF2B5EF4-FFF2-40B4-BE49-F238E27FC236}">
                <a16:creationId xmlns:a16="http://schemas.microsoft.com/office/drawing/2014/main" id="{216D0F81-4656-47F4-0E74-9730C3E73C14}"/>
              </a:ext>
            </a:extLst>
          </p:cNvPr>
          <p:cNvSpPr/>
          <p:nvPr/>
        </p:nvSpPr>
        <p:spPr>
          <a:xfrm>
            <a:off x="6017591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6" name="燕尾形 242">
            <a:extLst>
              <a:ext uri="{FF2B5EF4-FFF2-40B4-BE49-F238E27FC236}">
                <a16:creationId xmlns:a16="http://schemas.microsoft.com/office/drawing/2014/main" id="{1CA7A720-045A-8C02-CA02-FCC51B89E3FE}"/>
              </a:ext>
            </a:extLst>
          </p:cNvPr>
          <p:cNvSpPr/>
          <p:nvPr/>
        </p:nvSpPr>
        <p:spPr>
          <a:xfrm>
            <a:off x="7638643" y="2047022"/>
            <a:ext cx="252000" cy="252000"/>
          </a:xfrm>
          <a:prstGeom prst="chevron">
            <a:avLst/>
          </a:prstGeom>
          <a:solidFill>
            <a:srgbClr val="FDF2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/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𝑇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oken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F66BCF0-E9CC-4A7E-63F4-3E81E3F6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949" y="1982201"/>
                <a:ext cx="900183" cy="381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/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𝐴𝑆𝑇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31CAA2-2EC6-F301-7203-451ED6BF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6128" y="3824037"/>
                <a:ext cx="717825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pd</m:t>
                          </m:r>
                          <m:r>
                            <a:rPr lang="en-US" altLang="zh-CN">
                              <a:latin typeface="Cambria Math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397CF1A3-B7D3-26A5-B5BF-403800530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076" y="5672158"/>
                <a:ext cx="721929" cy="381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TextBox 247">
            <a:extLst>
              <a:ext uri="{FF2B5EF4-FFF2-40B4-BE49-F238E27FC236}">
                <a16:creationId xmlns:a16="http://schemas.microsoft.com/office/drawing/2014/main" id="{B8B39E87-69EE-7B78-5AE0-1BCDC4767A44}"/>
              </a:ext>
            </a:extLst>
          </p:cNvPr>
          <p:cNvSpPr txBox="1"/>
          <p:nvPr/>
        </p:nvSpPr>
        <p:spPr>
          <a:xfrm>
            <a:off x="6248382" y="1215594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1" name="TextBox 248">
            <a:extLst>
              <a:ext uri="{FF2B5EF4-FFF2-40B4-BE49-F238E27FC236}">
                <a16:creationId xmlns:a16="http://schemas.microsoft.com/office/drawing/2014/main" id="{8B2AB951-74B4-EC7B-EA88-608A21A7FAF3}"/>
              </a:ext>
            </a:extLst>
          </p:cNvPr>
          <p:cNvSpPr txBox="1"/>
          <p:nvPr/>
        </p:nvSpPr>
        <p:spPr>
          <a:xfrm>
            <a:off x="6248382" y="305234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2" name="TextBox 249">
            <a:extLst>
              <a:ext uri="{FF2B5EF4-FFF2-40B4-BE49-F238E27FC236}">
                <a16:creationId xmlns:a16="http://schemas.microsoft.com/office/drawing/2014/main" id="{F3D82FA4-CBF6-8355-1719-6F01746B8881}"/>
              </a:ext>
            </a:extLst>
          </p:cNvPr>
          <p:cNvSpPr txBox="1"/>
          <p:nvPr/>
        </p:nvSpPr>
        <p:spPr>
          <a:xfrm>
            <a:off x="6248382" y="489117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</a:rPr>
              <a:t>表征模型</a:t>
            </a:r>
            <a:endParaRPr lang="zh-CN" altLang="en-US" sz="16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96648707-C103-DD4D-3948-78A23F2FE455}"/>
              </a:ext>
            </a:extLst>
          </p:cNvPr>
          <p:cNvSpPr/>
          <p:nvPr/>
        </p:nvSpPr>
        <p:spPr>
          <a:xfrm>
            <a:off x="4363797" y="3358810"/>
            <a:ext cx="1233085" cy="625644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5C296E74-8840-B4EA-9003-6164FF80A798}"/>
              </a:ext>
            </a:extLst>
          </p:cNvPr>
          <p:cNvSpPr/>
          <p:nvPr/>
        </p:nvSpPr>
        <p:spPr>
          <a:xfrm>
            <a:off x="4242112" y="4046230"/>
            <a:ext cx="781969" cy="654956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07E3016-6ACE-4F6A-D3F0-69D89B94B305}"/>
              </a:ext>
            </a:extLst>
          </p:cNvPr>
          <p:cNvSpPr/>
          <p:nvPr/>
        </p:nvSpPr>
        <p:spPr>
          <a:xfrm>
            <a:off x="5068587" y="4037427"/>
            <a:ext cx="596580" cy="663759"/>
          </a:xfrm>
          <a:prstGeom prst="rect">
            <a:avLst/>
          </a:prstGeom>
          <a:noFill/>
          <a:ln>
            <a:solidFill>
              <a:srgbClr val="FF99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流程图: 数据 6">
            <a:extLst>
              <a:ext uri="{FF2B5EF4-FFF2-40B4-BE49-F238E27FC236}">
                <a16:creationId xmlns:a16="http://schemas.microsoft.com/office/drawing/2014/main" id="{668C5D3B-A05A-FAC7-B3FD-0EFBA9A5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05" y="1527015"/>
            <a:ext cx="1702902" cy="1346067"/>
          </a:xfrm>
          <a:prstGeom prst="roundRect">
            <a:avLst>
              <a:gd name="adj" fmla="val 8196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endParaRPr lang="zh-CN" altLang="en-US" sz="1600" dirty="0">
              <a:latin typeface="微软雅黑" pitchFamily="34" charset="-122"/>
            </a:endParaRPr>
          </a:p>
        </p:txBody>
      </p:sp>
      <p:sp>
        <p:nvSpPr>
          <p:cNvPr id="267" name="流程图: 过程 266">
            <a:extLst>
              <a:ext uri="{FF2B5EF4-FFF2-40B4-BE49-F238E27FC236}">
                <a16:creationId xmlns:a16="http://schemas.microsoft.com/office/drawing/2014/main" id="{BB791CE4-E441-AA4D-4FB9-62244504B2DB}"/>
              </a:ext>
            </a:extLst>
          </p:cNvPr>
          <p:cNvSpPr/>
          <p:nvPr/>
        </p:nvSpPr>
        <p:spPr>
          <a:xfrm>
            <a:off x="4342744" y="1627694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/>
              <a:t>相邻单元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</a:endParaRPr>
          </a:p>
        </p:txBody>
      </p:sp>
      <p:sp>
        <p:nvSpPr>
          <p:cNvPr id="268" name="流程图: 过程 267">
            <a:extLst>
              <a:ext uri="{FF2B5EF4-FFF2-40B4-BE49-F238E27FC236}">
                <a16:creationId xmlns:a16="http://schemas.microsoft.com/office/drawing/2014/main" id="{E6CA0E89-EC2A-C274-8797-7D999FCB0E1F}"/>
              </a:ext>
            </a:extLst>
          </p:cNvPr>
          <p:cNvSpPr/>
          <p:nvPr/>
        </p:nvSpPr>
        <p:spPr>
          <a:xfrm>
            <a:off x="5208812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269" name="流程图: 过程 268">
            <a:extLst>
              <a:ext uri="{FF2B5EF4-FFF2-40B4-BE49-F238E27FC236}">
                <a16:creationId xmlns:a16="http://schemas.microsoft.com/office/drawing/2014/main" id="{CBAFBFBF-2809-62E2-4241-D2089989FAC1}"/>
              </a:ext>
            </a:extLst>
          </p:cNvPr>
          <p:cNvSpPr/>
          <p:nvPr/>
        </p:nvSpPr>
        <p:spPr>
          <a:xfrm>
            <a:off x="5024081" y="1627694"/>
            <a:ext cx="724731" cy="46359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词汇表</a:t>
            </a:r>
          </a:p>
        </p:txBody>
      </p:sp>
      <p:sp>
        <p:nvSpPr>
          <p:cNvPr id="270" name="流程图: 过程 269">
            <a:extLst>
              <a:ext uri="{FF2B5EF4-FFF2-40B4-BE49-F238E27FC236}">
                <a16:creationId xmlns:a16="http://schemas.microsoft.com/office/drawing/2014/main" id="{E361E0B0-A37C-7E20-3397-4DAA3B8D5AF4}"/>
              </a:ext>
            </a:extLst>
          </p:cNvPr>
          <p:cNvSpPr/>
          <p:nvPr/>
        </p:nvSpPr>
        <p:spPr>
          <a:xfrm>
            <a:off x="4342744" y="2269158"/>
            <a:ext cx="540000" cy="4680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62AB6C-0AF7-6262-62A5-FFF42D24D12D}"/>
              </a:ext>
            </a:extLst>
          </p:cNvPr>
          <p:cNvCxnSpPr/>
          <p:nvPr/>
        </p:nvCxnSpPr>
        <p:spPr>
          <a:xfrm>
            <a:off x="4622809" y="2095694"/>
            <a:ext cx="0" cy="1570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C324F6B-C064-93E5-E532-A3CC8805E26D}"/>
              </a:ext>
            </a:extLst>
          </p:cNvPr>
          <p:cNvCxnSpPr>
            <a:stCxn id="270" idx="3"/>
            <a:endCxn id="268" idx="1"/>
          </p:cNvCxnSpPr>
          <p:nvPr/>
        </p:nvCxnSpPr>
        <p:spPr>
          <a:xfrm>
            <a:off x="4882744" y="2503158"/>
            <a:ext cx="3260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756D4172-01C0-2BF0-63ED-033593B9237F}"/>
              </a:ext>
            </a:extLst>
          </p:cNvPr>
          <p:cNvCxnSpPr>
            <a:stCxn id="268" idx="0"/>
          </p:cNvCxnSpPr>
          <p:nvPr/>
        </p:nvCxnSpPr>
        <p:spPr>
          <a:xfrm flipV="1">
            <a:off x="5478812" y="2095694"/>
            <a:ext cx="0" cy="1734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A1E7A16-85ED-D239-B037-F51BA3BA6925}"/>
              </a:ext>
            </a:extLst>
          </p:cNvPr>
          <p:cNvCxnSpPr>
            <a:stCxn id="269" idx="1"/>
            <a:endCxn id="267" idx="3"/>
          </p:cNvCxnSpPr>
          <p:nvPr/>
        </p:nvCxnSpPr>
        <p:spPr>
          <a:xfrm flipH="1">
            <a:off x="4882744" y="1859489"/>
            <a:ext cx="141337" cy="22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144">
            <a:extLst>
              <a:ext uri="{FF2B5EF4-FFF2-40B4-BE49-F238E27FC236}">
                <a16:creationId xmlns:a16="http://schemas.microsoft.com/office/drawing/2014/main" id="{F9521667-265C-1473-328C-5487F3BD825F}"/>
              </a:ext>
            </a:extLst>
          </p:cNvPr>
          <p:cNvSpPr/>
          <p:nvPr/>
        </p:nvSpPr>
        <p:spPr>
          <a:xfrm>
            <a:off x="287916" y="523036"/>
            <a:ext cx="1471399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代码预处理</a:t>
            </a:r>
          </a:p>
        </p:txBody>
      </p:sp>
      <p:sp>
        <p:nvSpPr>
          <p:cNvPr id="11" name="矩形: 圆角 144">
            <a:extLst>
              <a:ext uri="{FF2B5EF4-FFF2-40B4-BE49-F238E27FC236}">
                <a16:creationId xmlns:a16="http://schemas.microsoft.com/office/drawing/2014/main" id="{2EE71CFE-8F0F-A830-B10D-F2298B520D49}"/>
              </a:ext>
            </a:extLst>
          </p:cNvPr>
          <p:cNvSpPr/>
          <p:nvPr/>
        </p:nvSpPr>
        <p:spPr>
          <a:xfrm>
            <a:off x="4415382" y="523036"/>
            <a:ext cx="2340000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多维源代码表征学习</a:t>
            </a:r>
          </a:p>
        </p:txBody>
      </p:sp>
      <p:sp>
        <p:nvSpPr>
          <p:cNvPr id="12" name="矩形: 圆角 144">
            <a:extLst>
              <a:ext uri="{FF2B5EF4-FFF2-40B4-BE49-F238E27FC236}">
                <a16:creationId xmlns:a16="http://schemas.microsoft.com/office/drawing/2014/main" id="{EF329469-C6EC-AFB7-A050-5D0788C05FF2}"/>
              </a:ext>
            </a:extLst>
          </p:cNvPr>
          <p:cNvSpPr/>
          <p:nvPr/>
        </p:nvSpPr>
        <p:spPr>
          <a:xfrm>
            <a:off x="9711117" y="523036"/>
            <a:ext cx="2145164" cy="54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克隆检测任务实现</a:t>
            </a:r>
          </a:p>
        </p:txBody>
      </p:sp>
    </p:spTree>
    <p:extLst>
      <p:ext uri="{BB962C8B-B14F-4D97-AF65-F5344CB8AC3E}">
        <p14:creationId xmlns:p14="http://schemas.microsoft.com/office/powerpoint/2010/main" val="188085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7A3FFAD-6A5A-7840-F33F-2D7F71CB15C3}"/>
              </a:ext>
            </a:extLst>
          </p:cNvPr>
          <p:cNvSpPr/>
          <p:nvPr/>
        </p:nvSpPr>
        <p:spPr>
          <a:xfrm>
            <a:off x="5621549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6705C3-5CED-C99B-A373-CF88FC8B7728}"/>
              </a:ext>
            </a:extLst>
          </p:cNvPr>
          <p:cNvSpPr txBox="1"/>
          <p:nvPr/>
        </p:nvSpPr>
        <p:spPr>
          <a:xfrm>
            <a:off x="253102" y="2663326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0">
            <a:extLst>
              <a:ext uri="{FF2B5EF4-FFF2-40B4-BE49-F238E27FC236}">
                <a16:creationId xmlns:a16="http://schemas.microsoft.com/office/drawing/2014/main" id="{747DA11D-45D6-E4A1-3DD6-8C9356FEC1D4}"/>
              </a:ext>
            </a:extLst>
          </p:cNvPr>
          <p:cNvSpPr txBox="1"/>
          <p:nvPr/>
        </p:nvSpPr>
        <p:spPr>
          <a:xfrm>
            <a:off x="1753644" y="2772771"/>
            <a:ext cx="1462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代码预处理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0E22D8D0-169B-2E4D-0E38-941D8FB919D5}"/>
              </a:ext>
            </a:extLst>
          </p:cNvPr>
          <p:cNvSpPr txBox="1"/>
          <p:nvPr/>
        </p:nvSpPr>
        <p:spPr>
          <a:xfrm>
            <a:off x="307558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中间表示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C750E6A-1BCB-C906-E06F-ED74C0B2932F}"/>
              </a:ext>
            </a:extLst>
          </p:cNvPr>
          <p:cNvCxnSpPr>
            <a:cxnSpLocks/>
          </p:cNvCxnSpPr>
          <p:nvPr/>
        </p:nvCxnSpPr>
        <p:spPr>
          <a:xfrm rot="16200000">
            <a:off x="2565237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1">
            <a:extLst>
              <a:ext uri="{FF2B5EF4-FFF2-40B4-BE49-F238E27FC236}">
                <a16:creationId xmlns:a16="http://schemas.microsoft.com/office/drawing/2014/main" id="{B9EB4A7E-87C3-6886-EE9B-B9FCA3AB5F8F}"/>
              </a:ext>
            </a:extLst>
          </p:cNvPr>
          <p:cNvSpPr txBox="1"/>
          <p:nvPr/>
        </p:nvSpPr>
        <p:spPr>
          <a:xfrm>
            <a:off x="4408903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代码表征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E5DB90C-E10B-45F1-E1F3-45CB9908A82F}"/>
              </a:ext>
            </a:extLst>
          </p:cNvPr>
          <p:cNvCxnSpPr>
            <a:cxnSpLocks/>
          </p:cNvCxnSpPr>
          <p:nvPr/>
        </p:nvCxnSpPr>
        <p:spPr>
          <a:xfrm rot="16200000">
            <a:off x="4960105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C1358EA-0F48-A3C0-AD11-C4AD3D871E06}"/>
              </a:ext>
            </a:extLst>
          </p:cNvPr>
          <p:cNvCxnSpPr>
            <a:cxnSpLocks/>
          </p:cNvCxnSpPr>
          <p:nvPr/>
        </p:nvCxnSpPr>
        <p:spPr>
          <a:xfrm rot="16200000">
            <a:off x="7354973" y="2774065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BFC94C9-FFED-3667-B5E0-2FE2D58B26C9}"/>
              </a:ext>
            </a:extLst>
          </p:cNvPr>
          <p:cNvSpPr txBox="1"/>
          <p:nvPr/>
        </p:nvSpPr>
        <p:spPr>
          <a:xfrm>
            <a:off x="253102" y="4428807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etter-with-text-lines_73929">
            <a:extLst>
              <a:ext uri="{FF2B5EF4-FFF2-40B4-BE49-F238E27FC236}">
                <a16:creationId xmlns:a16="http://schemas.microsoft.com/office/drawing/2014/main" id="{CE5E7944-701A-A97A-B862-2C1F46932A7D}"/>
              </a:ext>
            </a:extLst>
          </p:cNvPr>
          <p:cNvSpPr/>
          <p:nvPr/>
        </p:nvSpPr>
        <p:spPr>
          <a:xfrm>
            <a:off x="1003178" y="3804519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F09B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letter-with-text-lines_73929">
            <a:extLst>
              <a:ext uri="{FF2B5EF4-FFF2-40B4-BE49-F238E27FC236}">
                <a16:creationId xmlns:a16="http://schemas.microsoft.com/office/drawing/2014/main" id="{EC8DD904-3378-6E34-2E23-6BD3B3CB3242}"/>
              </a:ext>
            </a:extLst>
          </p:cNvPr>
          <p:cNvSpPr/>
          <p:nvPr/>
        </p:nvSpPr>
        <p:spPr>
          <a:xfrm>
            <a:off x="1003178" y="1969498"/>
            <a:ext cx="486303" cy="609685"/>
          </a:xfrm>
          <a:custGeom>
            <a:avLst/>
            <a:gdLst>
              <a:gd name="connsiteX0" fmla="*/ 255087 w 484502"/>
              <a:gd name="connsiteY0" fmla="*/ 467002 h 607427"/>
              <a:gd name="connsiteX1" fmla="*/ 383531 w 484502"/>
              <a:gd name="connsiteY1" fmla="*/ 467002 h 607427"/>
              <a:gd name="connsiteX2" fmla="*/ 402788 w 484502"/>
              <a:gd name="connsiteY2" fmla="*/ 486267 h 607427"/>
              <a:gd name="connsiteX3" fmla="*/ 383531 w 484502"/>
              <a:gd name="connsiteY3" fmla="*/ 505531 h 607427"/>
              <a:gd name="connsiteX4" fmla="*/ 255087 w 484502"/>
              <a:gd name="connsiteY4" fmla="*/ 505531 h 607427"/>
              <a:gd name="connsiteX5" fmla="*/ 235830 w 484502"/>
              <a:gd name="connsiteY5" fmla="*/ 486267 h 607427"/>
              <a:gd name="connsiteX6" fmla="*/ 255087 w 484502"/>
              <a:gd name="connsiteY6" fmla="*/ 467002 h 607427"/>
              <a:gd name="connsiteX7" fmla="*/ 102671 w 484502"/>
              <a:gd name="connsiteY7" fmla="*/ 325236 h 607427"/>
              <a:gd name="connsiteX8" fmla="*/ 383524 w 484502"/>
              <a:gd name="connsiteY8" fmla="*/ 325236 h 607427"/>
              <a:gd name="connsiteX9" fmla="*/ 402787 w 484502"/>
              <a:gd name="connsiteY9" fmla="*/ 344501 h 607427"/>
              <a:gd name="connsiteX10" fmla="*/ 383524 w 484502"/>
              <a:gd name="connsiteY10" fmla="*/ 363765 h 607427"/>
              <a:gd name="connsiteX11" fmla="*/ 102671 w 484502"/>
              <a:gd name="connsiteY11" fmla="*/ 363765 h 607427"/>
              <a:gd name="connsiteX12" fmla="*/ 83408 w 484502"/>
              <a:gd name="connsiteY12" fmla="*/ 344501 h 607427"/>
              <a:gd name="connsiteX13" fmla="*/ 102671 w 484502"/>
              <a:gd name="connsiteY13" fmla="*/ 325236 h 607427"/>
              <a:gd name="connsiteX14" fmla="*/ 102671 w 484502"/>
              <a:gd name="connsiteY14" fmla="*/ 234842 h 607427"/>
              <a:gd name="connsiteX15" fmla="*/ 383524 w 484502"/>
              <a:gd name="connsiteY15" fmla="*/ 234842 h 607427"/>
              <a:gd name="connsiteX16" fmla="*/ 402787 w 484502"/>
              <a:gd name="connsiteY16" fmla="*/ 254071 h 607427"/>
              <a:gd name="connsiteX17" fmla="*/ 383524 w 484502"/>
              <a:gd name="connsiteY17" fmla="*/ 273300 h 607427"/>
              <a:gd name="connsiteX18" fmla="*/ 102671 w 484502"/>
              <a:gd name="connsiteY18" fmla="*/ 273300 h 607427"/>
              <a:gd name="connsiteX19" fmla="*/ 83408 w 484502"/>
              <a:gd name="connsiteY19" fmla="*/ 254071 h 607427"/>
              <a:gd name="connsiteX20" fmla="*/ 102671 w 484502"/>
              <a:gd name="connsiteY20" fmla="*/ 234842 h 607427"/>
              <a:gd name="connsiteX21" fmla="*/ 102673 w 484502"/>
              <a:gd name="connsiteY21" fmla="*/ 144236 h 607427"/>
              <a:gd name="connsiteX22" fmla="*/ 231171 w 484502"/>
              <a:gd name="connsiteY22" fmla="*/ 144236 h 607427"/>
              <a:gd name="connsiteX23" fmla="*/ 250436 w 484502"/>
              <a:gd name="connsiteY23" fmla="*/ 163500 h 607427"/>
              <a:gd name="connsiteX24" fmla="*/ 231171 w 484502"/>
              <a:gd name="connsiteY24" fmla="*/ 182765 h 607427"/>
              <a:gd name="connsiteX25" fmla="*/ 102673 w 484502"/>
              <a:gd name="connsiteY25" fmla="*/ 182765 h 607427"/>
              <a:gd name="connsiteX26" fmla="*/ 83408 w 484502"/>
              <a:gd name="connsiteY26" fmla="*/ 163500 h 607427"/>
              <a:gd name="connsiteX27" fmla="*/ 102673 w 484502"/>
              <a:gd name="connsiteY27" fmla="*/ 144236 h 607427"/>
              <a:gd name="connsiteX28" fmla="*/ 345412 w 484502"/>
              <a:gd name="connsiteY28" fmla="*/ 60589 h 607427"/>
              <a:gd name="connsiteX29" fmla="*/ 345412 w 484502"/>
              <a:gd name="connsiteY29" fmla="*/ 137912 h 607427"/>
              <a:gd name="connsiteX30" fmla="*/ 351770 w 484502"/>
              <a:gd name="connsiteY30" fmla="*/ 144259 h 607427"/>
              <a:gd name="connsiteX31" fmla="*/ 429984 w 484502"/>
              <a:gd name="connsiteY31" fmla="*/ 144259 h 607427"/>
              <a:gd name="connsiteX32" fmla="*/ 44886 w 484502"/>
              <a:gd name="connsiteY32" fmla="*/ 38469 h 607427"/>
              <a:gd name="connsiteX33" fmla="*/ 38529 w 484502"/>
              <a:gd name="connsiteY33" fmla="*/ 44816 h 607427"/>
              <a:gd name="connsiteX34" fmla="*/ 38529 w 484502"/>
              <a:gd name="connsiteY34" fmla="*/ 562418 h 607427"/>
              <a:gd name="connsiteX35" fmla="*/ 44886 w 484502"/>
              <a:gd name="connsiteY35" fmla="*/ 568958 h 607427"/>
              <a:gd name="connsiteX36" fmla="*/ 439616 w 484502"/>
              <a:gd name="connsiteY36" fmla="*/ 568958 h 607427"/>
              <a:gd name="connsiteX37" fmla="*/ 445973 w 484502"/>
              <a:gd name="connsiteY37" fmla="*/ 562418 h 607427"/>
              <a:gd name="connsiteX38" fmla="*/ 445973 w 484502"/>
              <a:gd name="connsiteY38" fmla="*/ 182728 h 607427"/>
              <a:gd name="connsiteX39" fmla="*/ 351770 w 484502"/>
              <a:gd name="connsiteY39" fmla="*/ 182728 h 607427"/>
              <a:gd name="connsiteX40" fmla="*/ 306883 w 484502"/>
              <a:gd name="connsiteY40" fmla="*/ 137912 h 607427"/>
              <a:gd name="connsiteX41" fmla="*/ 306883 w 484502"/>
              <a:gd name="connsiteY41" fmla="*/ 38469 h 607427"/>
              <a:gd name="connsiteX42" fmla="*/ 305535 w 484502"/>
              <a:gd name="connsiteY42" fmla="*/ 38469 h 607427"/>
              <a:gd name="connsiteX43" fmla="*/ 44886 w 484502"/>
              <a:gd name="connsiteY43" fmla="*/ 0 h 607427"/>
              <a:gd name="connsiteX44" fmla="*/ 305535 w 484502"/>
              <a:gd name="connsiteY44" fmla="*/ 0 h 607427"/>
              <a:gd name="connsiteX45" fmla="*/ 362943 w 484502"/>
              <a:gd name="connsiteY45" fmla="*/ 23658 h 607427"/>
              <a:gd name="connsiteX46" fmla="*/ 460614 w 484502"/>
              <a:gd name="connsiteY46" fmla="*/ 120601 h 607427"/>
              <a:gd name="connsiteX47" fmla="*/ 484502 w 484502"/>
              <a:gd name="connsiteY47" fmla="*/ 177919 h 607427"/>
              <a:gd name="connsiteX48" fmla="*/ 484502 w 484502"/>
              <a:gd name="connsiteY48" fmla="*/ 562418 h 607427"/>
              <a:gd name="connsiteX49" fmla="*/ 439616 w 484502"/>
              <a:gd name="connsiteY49" fmla="*/ 607427 h 607427"/>
              <a:gd name="connsiteX50" fmla="*/ 44886 w 484502"/>
              <a:gd name="connsiteY50" fmla="*/ 607427 h 607427"/>
              <a:gd name="connsiteX51" fmla="*/ 0 w 484502"/>
              <a:gd name="connsiteY51" fmla="*/ 562418 h 607427"/>
              <a:gd name="connsiteX52" fmla="*/ 0 w 484502"/>
              <a:gd name="connsiteY52" fmla="*/ 44816 h 607427"/>
              <a:gd name="connsiteX53" fmla="*/ 44886 w 484502"/>
              <a:gd name="connsiteY53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84502" h="607427">
                <a:moveTo>
                  <a:pt x="255087" y="467002"/>
                </a:moveTo>
                <a:lnTo>
                  <a:pt x="383531" y="467002"/>
                </a:lnTo>
                <a:cubicBezTo>
                  <a:pt x="394122" y="467002"/>
                  <a:pt x="402788" y="475671"/>
                  <a:pt x="402788" y="486267"/>
                </a:cubicBezTo>
                <a:cubicBezTo>
                  <a:pt x="402788" y="496862"/>
                  <a:pt x="394122" y="505531"/>
                  <a:pt x="383531" y="505531"/>
                </a:cubicBezTo>
                <a:lnTo>
                  <a:pt x="255087" y="505531"/>
                </a:lnTo>
                <a:cubicBezTo>
                  <a:pt x="244496" y="505531"/>
                  <a:pt x="235830" y="496862"/>
                  <a:pt x="235830" y="486267"/>
                </a:cubicBezTo>
                <a:cubicBezTo>
                  <a:pt x="235830" y="475671"/>
                  <a:pt x="244496" y="467002"/>
                  <a:pt x="255087" y="467002"/>
                </a:cubicBezTo>
                <a:close/>
                <a:moveTo>
                  <a:pt x="102671" y="325236"/>
                </a:moveTo>
                <a:lnTo>
                  <a:pt x="383524" y="325236"/>
                </a:lnTo>
                <a:cubicBezTo>
                  <a:pt x="394119" y="325236"/>
                  <a:pt x="402787" y="333905"/>
                  <a:pt x="402787" y="344501"/>
                </a:cubicBezTo>
                <a:cubicBezTo>
                  <a:pt x="402787" y="355096"/>
                  <a:pt x="394119" y="363765"/>
                  <a:pt x="383524" y="363765"/>
                </a:cubicBezTo>
                <a:lnTo>
                  <a:pt x="102671" y="363765"/>
                </a:lnTo>
                <a:cubicBezTo>
                  <a:pt x="92076" y="363765"/>
                  <a:pt x="83408" y="355096"/>
                  <a:pt x="83408" y="344501"/>
                </a:cubicBezTo>
                <a:cubicBezTo>
                  <a:pt x="83408" y="333905"/>
                  <a:pt x="92076" y="325236"/>
                  <a:pt x="102671" y="325236"/>
                </a:cubicBezTo>
                <a:close/>
                <a:moveTo>
                  <a:pt x="102671" y="234842"/>
                </a:moveTo>
                <a:lnTo>
                  <a:pt x="383524" y="234842"/>
                </a:lnTo>
                <a:cubicBezTo>
                  <a:pt x="394119" y="234842"/>
                  <a:pt x="402787" y="243303"/>
                  <a:pt x="402787" y="254071"/>
                </a:cubicBezTo>
                <a:cubicBezTo>
                  <a:pt x="402787" y="264647"/>
                  <a:pt x="394119" y="273300"/>
                  <a:pt x="383524" y="273300"/>
                </a:cubicBezTo>
                <a:lnTo>
                  <a:pt x="102671" y="273300"/>
                </a:lnTo>
                <a:cubicBezTo>
                  <a:pt x="92076" y="273300"/>
                  <a:pt x="83408" y="264647"/>
                  <a:pt x="83408" y="254071"/>
                </a:cubicBezTo>
                <a:cubicBezTo>
                  <a:pt x="83408" y="243303"/>
                  <a:pt x="92076" y="234842"/>
                  <a:pt x="102671" y="234842"/>
                </a:cubicBezTo>
                <a:close/>
                <a:moveTo>
                  <a:pt x="102673" y="144236"/>
                </a:moveTo>
                <a:lnTo>
                  <a:pt x="231171" y="144236"/>
                </a:lnTo>
                <a:cubicBezTo>
                  <a:pt x="241767" y="144236"/>
                  <a:pt x="250436" y="152905"/>
                  <a:pt x="250436" y="163500"/>
                </a:cubicBezTo>
                <a:cubicBezTo>
                  <a:pt x="250436" y="174289"/>
                  <a:pt x="241767" y="182765"/>
                  <a:pt x="231171" y="182765"/>
                </a:cubicBezTo>
                <a:lnTo>
                  <a:pt x="102673" y="182765"/>
                </a:lnTo>
                <a:cubicBezTo>
                  <a:pt x="92077" y="182765"/>
                  <a:pt x="83408" y="174289"/>
                  <a:pt x="83408" y="163500"/>
                </a:cubicBezTo>
                <a:cubicBezTo>
                  <a:pt x="83408" y="152905"/>
                  <a:pt x="92077" y="144236"/>
                  <a:pt x="102673" y="144236"/>
                </a:cubicBezTo>
                <a:close/>
                <a:moveTo>
                  <a:pt x="345412" y="60589"/>
                </a:moveTo>
                <a:lnTo>
                  <a:pt x="345412" y="137912"/>
                </a:lnTo>
                <a:cubicBezTo>
                  <a:pt x="345412" y="141374"/>
                  <a:pt x="348302" y="144259"/>
                  <a:pt x="351770" y="144259"/>
                </a:cubicBezTo>
                <a:lnTo>
                  <a:pt x="429984" y="144259"/>
                </a:lnTo>
                <a:close/>
                <a:moveTo>
                  <a:pt x="44886" y="38469"/>
                </a:moveTo>
                <a:cubicBezTo>
                  <a:pt x="41419" y="38469"/>
                  <a:pt x="38529" y="41354"/>
                  <a:pt x="38529" y="44816"/>
                </a:cubicBezTo>
                <a:lnTo>
                  <a:pt x="38529" y="562418"/>
                </a:lnTo>
                <a:cubicBezTo>
                  <a:pt x="38529" y="565880"/>
                  <a:pt x="41419" y="568958"/>
                  <a:pt x="44886" y="568958"/>
                </a:cubicBezTo>
                <a:lnTo>
                  <a:pt x="439616" y="568958"/>
                </a:lnTo>
                <a:cubicBezTo>
                  <a:pt x="443083" y="568958"/>
                  <a:pt x="445973" y="565880"/>
                  <a:pt x="445973" y="562418"/>
                </a:cubicBezTo>
                <a:lnTo>
                  <a:pt x="445973" y="182728"/>
                </a:lnTo>
                <a:lnTo>
                  <a:pt x="351770" y="182728"/>
                </a:lnTo>
                <a:cubicBezTo>
                  <a:pt x="327111" y="182728"/>
                  <a:pt x="306883" y="162724"/>
                  <a:pt x="306883" y="137912"/>
                </a:cubicBezTo>
                <a:lnTo>
                  <a:pt x="306883" y="38469"/>
                </a:lnTo>
                <a:cubicBezTo>
                  <a:pt x="306498" y="38469"/>
                  <a:pt x="305920" y="38469"/>
                  <a:pt x="305535" y="38469"/>
                </a:cubicBezTo>
                <a:close/>
                <a:moveTo>
                  <a:pt x="44886" y="0"/>
                </a:moveTo>
                <a:lnTo>
                  <a:pt x="305535" y="0"/>
                </a:lnTo>
                <a:cubicBezTo>
                  <a:pt x="324607" y="0"/>
                  <a:pt x="349265" y="10194"/>
                  <a:pt x="362943" y="23658"/>
                </a:cubicBezTo>
                <a:lnTo>
                  <a:pt x="460614" y="120601"/>
                </a:lnTo>
                <a:cubicBezTo>
                  <a:pt x="474292" y="134065"/>
                  <a:pt x="484502" y="158685"/>
                  <a:pt x="484502" y="177919"/>
                </a:cubicBezTo>
                <a:lnTo>
                  <a:pt x="484502" y="562418"/>
                </a:lnTo>
                <a:cubicBezTo>
                  <a:pt x="484502" y="587231"/>
                  <a:pt x="464467" y="607427"/>
                  <a:pt x="439616" y="607427"/>
                </a:cubicBezTo>
                <a:lnTo>
                  <a:pt x="44886" y="607427"/>
                </a:lnTo>
                <a:cubicBezTo>
                  <a:pt x="20228" y="607427"/>
                  <a:pt x="0" y="587231"/>
                  <a:pt x="0" y="562418"/>
                </a:cubicBezTo>
                <a:lnTo>
                  <a:pt x="0" y="44816"/>
                </a:lnTo>
                <a:cubicBezTo>
                  <a:pt x="0" y="20196"/>
                  <a:pt x="20228" y="0"/>
                  <a:pt x="44886" y="0"/>
                </a:cubicBezTo>
                <a:close/>
              </a:path>
            </a:pathLst>
          </a:custGeom>
          <a:solidFill>
            <a:srgbClr val="9BB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65DF2A2-63DF-74B6-A174-FCC3B6C47E7B}"/>
              </a:ext>
            </a:extLst>
          </p:cNvPr>
          <p:cNvSpPr/>
          <p:nvPr/>
        </p:nvSpPr>
        <p:spPr>
          <a:xfrm>
            <a:off x="598329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324C975-DF14-41B9-A770-02E899B15089}"/>
              </a:ext>
            </a:extLst>
          </p:cNvPr>
          <p:cNvSpPr/>
          <p:nvPr/>
        </p:nvSpPr>
        <p:spPr>
          <a:xfrm>
            <a:off x="302583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51">
            <a:extLst>
              <a:ext uri="{FF2B5EF4-FFF2-40B4-BE49-F238E27FC236}">
                <a16:creationId xmlns:a16="http://schemas.microsoft.com/office/drawing/2014/main" id="{5E499AED-6EEC-E382-2507-353536672497}"/>
              </a:ext>
            </a:extLst>
          </p:cNvPr>
          <p:cNvSpPr txBox="1"/>
          <p:nvPr/>
        </p:nvSpPr>
        <p:spPr>
          <a:xfrm>
            <a:off x="5505300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表征向量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1BB6738-B674-1A4F-2590-3920BDA3252C}"/>
              </a:ext>
            </a:extLst>
          </p:cNvPr>
          <p:cNvSpPr/>
          <p:nvPr/>
        </p:nvSpPr>
        <p:spPr>
          <a:xfrm>
            <a:off x="5455545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F33DB6F-3915-7BD8-584C-E652C97EBD44}"/>
              </a:ext>
            </a:extLst>
          </p:cNvPr>
          <p:cNvSpPr/>
          <p:nvPr/>
        </p:nvSpPr>
        <p:spPr>
          <a:xfrm>
            <a:off x="7885260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3AC547-F77A-1B11-20D0-29F15E9600B0}"/>
              </a:ext>
            </a:extLst>
          </p:cNvPr>
          <p:cNvSpPr/>
          <p:nvPr/>
        </p:nvSpPr>
        <p:spPr>
          <a:xfrm>
            <a:off x="10314974" y="1245069"/>
            <a:ext cx="1296000" cy="389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1D5CCA1-7015-95E8-786C-01E622BED162}"/>
              </a:ext>
            </a:extLst>
          </p:cNvPr>
          <p:cNvSpPr/>
          <p:nvPr/>
        </p:nvSpPr>
        <p:spPr>
          <a:xfrm>
            <a:off x="3189465" y="1457445"/>
            <a:ext cx="963991" cy="1633790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F55244-B492-4B3F-B6B8-62E1310663E9}"/>
              </a:ext>
            </a:extLst>
          </p:cNvPr>
          <p:cNvSpPr txBox="1"/>
          <p:nvPr/>
        </p:nvSpPr>
        <p:spPr>
          <a:xfrm>
            <a:off x="3139414" y="1516022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A5EEA9-5A16-478E-219B-0EA4B0A4E552}"/>
              </a:ext>
            </a:extLst>
          </p:cNvPr>
          <p:cNvSpPr txBox="1"/>
          <p:nvPr/>
        </p:nvSpPr>
        <p:spPr>
          <a:xfrm>
            <a:off x="3139414" y="2089674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A7E84A3-1E03-DC12-5A9A-2D5859EC4421}"/>
              </a:ext>
            </a:extLst>
          </p:cNvPr>
          <p:cNvSpPr txBox="1"/>
          <p:nvPr/>
        </p:nvSpPr>
        <p:spPr>
          <a:xfrm>
            <a:off x="3139414" y="2663326"/>
            <a:ext cx="106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4018900E-9D6B-BF25-8F27-FEB511C5D942}"/>
              </a:ext>
            </a:extLst>
          </p:cNvPr>
          <p:cNvSpPr/>
          <p:nvPr/>
        </p:nvSpPr>
        <p:spPr>
          <a:xfrm>
            <a:off x="3194205" y="3292466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DF62CD-9332-7341-A9FE-7196F81195E0}"/>
              </a:ext>
            </a:extLst>
          </p:cNvPr>
          <p:cNvGrpSpPr/>
          <p:nvPr/>
        </p:nvGrpSpPr>
        <p:grpSpPr>
          <a:xfrm>
            <a:off x="3144154" y="3351043"/>
            <a:ext cx="1064092" cy="1516636"/>
            <a:chOff x="3141784" y="2355682"/>
            <a:chExt cx="1064092" cy="1516636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E6410A7-540A-4113-2C91-F9260B531745}"/>
                </a:ext>
              </a:extLst>
            </p:cNvPr>
            <p:cNvSpPr txBox="1"/>
            <p:nvPr/>
          </p:nvSpPr>
          <p:spPr>
            <a:xfrm>
              <a:off x="3141784" y="2355682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2B55015B-51B7-495F-9747-AB04C31986A3}"/>
                </a:ext>
              </a:extLst>
            </p:cNvPr>
            <p:cNvSpPr txBox="1"/>
            <p:nvPr/>
          </p:nvSpPr>
          <p:spPr>
            <a:xfrm>
              <a:off x="3141784" y="2929334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AST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C9B7B44-E74E-28EC-3A6F-7748F0D02688}"/>
                </a:ext>
              </a:extLst>
            </p:cNvPr>
            <p:cNvSpPr txBox="1"/>
            <p:nvPr/>
          </p:nvSpPr>
          <p:spPr>
            <a:xfrm>
              <a:off x="3141784" y="3502986"/>
              <a:ext cx="1064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PDG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" name="TextBox 51">
            <a:extLst>
              <a:ext uri="{FF2B5EF4-FFF2-40B4-BE49-F238E27FC236}">
                <a16:creationId xmlns:a16="http://schemas.microsoft.com/office/drawing/2014/main" id="{C18EFD1D-92F7-1DAA-C385-0D0080A56A6C}"/>
              </a:ext>
            </a:extLst>
          </p:cNvPr>
          <p:cNvSpPr txBox="1"/>
          <p:nvPr/>
        </p:nvSpPr>
        <p:spPr>
          <a:xfrm>
            <a:off x="6798347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特征融合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/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E7CB4E3-DDBC-DBC0-72A9-571C4C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1633825"/>
                <a:ext cx="738472" cy="281937"/>
              </a:xfrm>
              <a:prstGeom prst="rect">
                <a:avLst/>
              </a:prstGeom>
              <a:blipFill>
                <a:blip r:embed="rId2"/>
                <a:stretch>
                  <a:fillRect l="-5785" t="-2174" r="-2479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/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6DBED0B-5AEF-5A2F-D490-F9CAF34B0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2143679"/>
                <a:ext cx="550022" cy="277897"/>
              </a:xfrm>
              <a:prstGeom prst="rect">
                <a:avLst/>
              </a:prstGeom>
              <a:blipFill>
                <a:blip r:embed="rId3"/>
                <a:stretch>
                  <a:fillRect l="-8791" t="-2222" r="-219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/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BBB08D3-8AB5-B7F7-2C1F-8A0261B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2663326"/>
                <a:ext cx="582659" cy="277897"/>
              </a:xfrm>
              <a:prstGeom prst="rect">
                <a:avLst/>
              </a:prstGeom>
              <a:blipFill>
                <a:blip r:embed="rId4"/>
                <a:stretch>
                  <a:fillRect l="-7292" t="-2222" r="-208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51">
            <a:extLst>
              <a:ext uri="{FF2B5EF4-FFF2-40B4-BE49-F238E27FC236}">
                <a16:creationId xmlns:a16="http://schemas.microsoft.com/office/drawing/2014/main" id="{94993C81-CE7C-9B04-D2C1-FF964B75CDED}"/>
              </a:ext>
            </a:extLst>
          </p:cNvPr>
          <p:cNvSpPr txBox="1"/>
          <p:nvPr/>
        </p:nvSpPr>
        <p:spPr>
          <a:xfrm>
            <a:off x="7935015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混合向量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3334296A-D84A-B4E1-7B93-E551CBD7187D}"/>
              </a:ext>
            </a:extLst>
          </p:cNvPr>
          <p:cNvSpPr/>
          <p:nvPr/>
        </p:nvSpPr>
        <p:spPr>
          <a:xfrm>
            <a:off x="5621549" y="3298410"/>
            <a:ext cx="963991" cy="1633790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/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𝑇𝑜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𝑘𝑒𝑛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3A5B80B-60BD-02F3-5D73-7BE8B2CEF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3474790"/>
                <a:ext cx="738471" cy="295209"/>
              </a:xfrm>
              <a:prstGeom prst="rect">
                <a:avLst/>
              </a:prstGeom>
              <a:blipFill>
                <a:blip r:embed="rId5"/>
                <a:stretch>
                  <a:fillRect l="-5785" r="-2479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/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𝐴𝑆𝑇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9AA6F89-4137-88BD-2367-78F7653F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714" y="3984644"/>
                <a:ext cx="550022" cy="291490"/>
              </a:xfrm>
              <a:prstGeom prst="rect">
                <a:avLst/>
              </a:prstGeom>
              <a:blipFill>
                <a:blip r:embed="rId6"/>
                <a:stretch>
                  <a:fillRect l="-8791" r="-2198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/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𝑃𝐷𝐺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F274BF5-C671-3B64-8169-7EC0E7A5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345" y="4504291"/>
                <a:ext cx="582659" cy="291490"/>
              </a:xfrm>
              <a:prstGeom prst="rect">
                <a:avLst/>
              </a:prstGeom>
              <a:blipFill>
                <a:blip r:embed="rId7"/>
                <a:stretch>
                  <a:fillRect l="-7292" r="-208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8076388A-DE35-0368-D3E2-3A304BFEC2D8}"/>
              </a:ext>
            </a:extLst>
          </p:cNvPr>
          <p:cNvSpPr/>
          <p:nvPr/>
        </p:nvSpPr>
        <p:spPr>
          <a:xfrm>
            <a:off x="8051265" y="1997331"/>
            <a:ext cx="963991" cy="554019"/>
          </a:xfrm>
          <a:prstGeom prst="roundRect">
            <a:avLst/>
          </a:prstGeom>
          <a:solidFill>
            <a:srgbClr val="9BBBE1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720EAE9-5093-883E-A1A6-E389A4B3E81A}"/>
              </a:ext>
            </a:extLst>
          </p:cNvPr>
          <p:cNvSpPr/>
          <p:nvPr/>
        </p:nvSpPr>
        <p:spPr>
          <a:xfrm>
            <a:off x="8051265" y="3838296"/>
            <a:ext cx="963991" cy="554019"/>
          </a:xfrm>
          <a:prstGeom prst="roundRect">
            <a:avLst/>
          </a:prstGeom>
          <a:solidFill>
            <a:srgbClr val="F09BA0">
              <a:alpha val="50000"/>
            </a:srgb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/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E5BE5C9-81CD-BCF9-4AFC-655DF9530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97" y="2135841"/>
                <a:ext cx="278538" cy="276999"/>
              </a:xfrm>
              <a:prstGeom prst="rect">
                <a:avLst/>
              </a:prstGeom>
              <a:blipFill>
                <a:blip r:embed="rId8"/>
                <a:stretch>
                  <a:fillRect l="-1521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/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9F62A31-DB13-49C6-E46D-1BDED215E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316" y="3976806"/>
                <a:ext cx="296300" cy="276999"/>
              </a:xfrm>
              <a:prstGeom prst="rect">
                <a:avLst/>
              </a:prstGeom>
              <a:blipFill>
                <a:blip r:embed="rId9"/>
                <a:stretch>
                  <a:fillRect l="-14286" r="-81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7351E6B-8F2D-65C8-DB16-1632FD2C487E}"/>
              </a:ext>
            </a:extLst>
          </p:cNvPr>
          <p:cNvCxnSpPr>
            <a:cxnSpLocks/>
          </p:cNvCxnSpPr>
          <p:nvPr/>
        </p:nvCxnSpPr>
        <p:spPr>
          <a:xfrm rot="16200000">
            <a:off x="9749840" y="2774064"/>
            <a:ext cx="0" cy="83557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51">
            <a:extLst>
              <a:ext uri="{FF2B5EF4-FFF2-40B4-BE49-F238E27FC236}">
                <a16:creationId xmlns:a16="http://schemas.microsoft.com/office/drawing/2014/main" id="{212B4309-21A2-E0FF-A17F-F682DECC5797}"/>
              </a:ext>
            </a:extLst>
          </p:cNvPr>
          <p:cNvSpPr txBox="1"/>
          <p:nvPr/>
        </p:nvSpPr>
        <p:spPr>
          <a:xfrm>
            <a:off x="9187791" y="2772771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克隆检测</a:t>
            </a:r>
          </a:p>
        </p:txBody>
      </p:sp>
      <p:sp>
        <p:nvSpPr>
          <p:cNvPr id="111" name="TextBox 51">
            <a:extLst>
              <a:ext uri="{FF2B5EF4-FFF2-40B4-BE49-F238E27FC236}">
                <a16:creationId xmlns:a16="http://schemas.microsoft.com/office/drawing/2014/main" id="{624ACE2E-8EEE-63F7-84D5-007BC7CB9D1D}"/>
              </a:ext>
            </a:extLst>
          </p:cNvPr>
          <p:cNvSpPr txBox="1"/>
          <p:nvPr/>
        </p:nvSpPr>
        <p:spPr>
          <a:xfrm>
            <a:off x="661652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112" name="TextBox 51">
            <a:extLst>
              <a:ext uri="{FF2B5EF4-FFF2-40B4-BE49-F238E27FC236}">
                <a16:creationId xmlns:a16="http://schemas.microsoft.com/office/drawing/2014/main" id="{37F2CC27-3668-720D-0FC5-52D74B3D8D06}"/>
              </a:ext>
            </a:extLst>
          </p:cNvPr>
          <p:cNvSpPr txBox="1"/>
          <p:nvPr/>
        </p:nvSpPr>
        <p:spPr>
          <a:xfrm>
            <a:off x="10364729" y="5223472"/>
            <a:ext cx="119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0D00AA6-F11B-125E-6F8A-3984922FD39E}"/>
              </a:ext>
            </a:extLst>
          </p:cNvPr>
          <p:cNvSpPr txBox="1"/>
          <p:nvPr/>
        </p:nvSpPr>
        <p:spPr>
          <a:xfrm>
            <a:off x="10485094" y="3733840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checked_165381">
            <a:extLst>
              <a:ext uri="{FF2B5EF4-FFF2-40B4-BE49-F238E27FC236}">
                <a16:creationId xmlns:a16="http://schemas.microsoft.com/office/drawing/2014/main" id="{2BAA572B-6D2A-6B14-1459-820ECA737D15}"/>
              </a:ext>
            </a:extLst>
          </p:cNvPr>
          <p:cNvSpPr/>
          <p:nvPr/>
        </p:nvSpPr>
        <p:spPr>
          <a:xfrm>
            <a:off x="10658132" y="3244425"/>
            <a:ext cx="609685" cy="364643"/>
          </a:xfrm>
          <a:custGeom>
            <a:avLst/>
            <a:gdLst>
              <a:gd name="connsiteX0" fmla="*/ 381597 w 605739"/>
              <a:gd name="connsiteY0" fmla="*/ 115778 h 362283"/>
              <a:gd name="connsiteX1" fmla="*/ 397459 w 605739"/>
              <a:gd name="connsiteY1" fmla="*/ 126244 h 362283"/>
              <a:gd name="connsiteX2" fmla="*/ 391054 w 605739"/>
              <a:gd name="connsiteY2" fmla="*/ 161015 h 362283"/>
              <a:gd name="connsiteX3" fmla="*/ 277522 w 605739"/>
              <a:gd name="connsiteY3" fmla="*/ 240848 h 362283"/>
              <a:gd name="connsiteX4" fmla="*/ 241411 w 605739"/>
              <a:gd name="connsiteY4" fmla="*/ 231854 h 362283"/>
              <a:gd name="connsiteX5" fmla="*/ 206600 w 605739"/>
              <a:gd name="connsiteY5" fmla="*/ 171307 h 362283"/>
              <a:gd name="connsiteX6" fmla="*/ 215697 w 605739"/>
              <a:gd name="connsiteY6" fmla="*/ 136536 h 362283"/>
              <a:gd name="connsiteX7" fmla="*/ 250416 w 605739"/>
              <a:gd name="connsiteY7" fmla="*/ 145530 h 362283"/>
              <a:gd name="connsiteX8" fmla="*/ 271117 w 605739"/>
              <a:gd name="connsiteY8" fmla="*/ 181692 h 362283"/>
              <a:gd name="connsiteX9" fmla="*/ 362741 w 605739"/>
              <a:gd name="connsiteY9" fmla="*/ 119847 h 362283"/>
              <a:gd name="connsiteX10" fmla="*/ 381597 w 605739"/>
              <a:gd name="connsiteY10" fmla="*/ 115778 h 362283"/>
              <a:gd name="connsiteX11" fmla="*/ 50511 w 605739"/>
              <a:gd name="connsiteY11" fmla="*/ 51543 h 362283"/>
              <a:gd name="connsiteX12" fmla="*/ 50511 w 605739"/>
              <a:gd name="connsiteY12" fmla="*/ 311853 h 362283"/>
              <a:gd name="connsiteX13" fmla="*/ 419596 w 605739"/>
              <a:gd name="connsiteY13" fmla="*/ 311853 h 362283"/>
              <a:gd name="connsiteX14" fmla="*/ 546245 w 605739"/>
              <a:gd name="connsiteY14" fmla="*/ 181698 h 362283"/>
              <a:gd name="connsiteX15" fmla="*/ 419689 w 605739"/>
              <a:gd name="connsiteY15" fmla="*/ 51543 h 362283"/>
              <a:gd name="connsiteX16" fmla="*/ 25905 w 605739"/>
              <a:gd name="connsiteY16" fmla="*/ 0 h 362283"/>
              <a:gd name="connsiteX17" fmla="*/ 429809 w 605739"/>
              <a:gd name="connsiteY17" fmla="*/ 0 h 362283"/>
              <a:gd name="connsiteX18" fmla="*/ 447915 w 605739"/>
              <a:gd name="connsiteY18" fmla="*/ 7787 h 362283"/>
              <a:gd name="connsiteX19" fmla="*/ 598985 w 605739"/>
              <a:gd name="connsiteY19" fmla="*/ 163621 h 362283"/>
              <a:gd name="connsiteX20" fmla="*/ 598985 w 605739"/>
              <a:gd name="connsiteY20" fmla="*/ 198570 h 362283"/>
              <a:gd name="connsiteX21" fmla="*/ 447915 w 605739"/>
              <a:gd name="connsiteY21" fmla="*/ 354496 h 362283"/>
              <a:gd name="connsiteX22" fmla="*/ 429809 w 605739"/>
              <a:gd name="connsiteY22" fmla="*/ 362283 h 362283"/>
              <a:gd name="connsiteX23" fmla="*/ 25905 w 605739"/>
              <a:gd name="connsiteY23" fmla="*/ 362283 h 362283"/>
              <a:gd name="connsiteX24" fmla="*/ 0 w 605739"/>
              <a:gd name="connsiteY24" fmla="*/ 336419 h 362283"/>
              <a:gd name="connsiteX25" fmla="*/ 0 w 605739"/>
              <a:gd name="connsiteY25" fmla="*/ 25771 h 362283"/>
              <a:gd name="connsiteX26" fmla="*/ 25905 w 605739"/>
              <a:gd name="connsiteY26" fmla="*/ 0 h 36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739" h="362283">
                <a:moveTo>
                  <a:pt x="381597" y="115778"/>
                </a:moveTo>
                <a:cubicBezTo>
                  <a:pt x="387875" y="116903"/>
                  <a:pt x="393653" y="120449"/>
                  <a:pt x="397459" y="126244"/>
                </a:cubicBezTo>
                <a:cubicBezTo>
                  <a:pt x="405257" y="137742"/>
                  <a:pt x="402658" y="153226"/>
                  <a:pt x="391054" y="161015"/>
                </a:cubicBezTo>
                <a:lnTo>
                  <a:pt x="277522" y="240848"/>
                </a:lnTo>
                <a:cubicBezTo>
                  <a:pt x="272138" y="244742"/>
                  <a:pt x="254779" y="249378"/>
                  <a:pt x="241411" y="231854"/>
                </a:cubicBezTo>
                <a:lnTo>
                  <a:pt x="206600" y="171307"/>
                </a:lnTo>
                <a:cubicBezTo>
                  <a:pt x="200194" y="159809"/>
                  <a:pt x="204000" y="144325"/>
                  <a:pt x="215697" y="136536"/>
                </a:cubicBezTo>
                <a:cubicBezTo>
                  <a:pt x="227208" y="130139"/>
                  <a:pt x="242618" y="133940"/>
                  <a:pt x="250416" y="145530"/>
                </a:cubicBezTo>
                <a:lnTo>
                  <a:pt x="271117" y="181692"/>
                </a:lnTo>
                <a:lnTo>
                  <a:pt x="362741" y="119847"/>
                </a:lnTo>
                <a:cubicBezTo>
                  <a:pt x="368543" y="115953"/>
                  <a:pt x="375319" y="114654"/>
                  <a:pt x="381597" y="115778"/>
                </a:cubicBezTo>
                <a:close/>
                <a:moveTo>
                  <a:pt x="50511" y="51543"/>
                </a:moveTo>
                <a:lnTo>
                  <a:pt x="50511" y="311853"/>
                </a:lnTo>
                <a:lnTo>
                  <a:pt x="419596" y="311853"/>
                </a:lnTo>
                <a:lnTo>
                  <a:pt x="546245" y="181698"/>
                </a:lnTo>
                <a:lnTo>
                  <a:pt x="419689" y="51543"/>
                </a:lnTo>
                <a:close/>
                <a:moveTo>
                  <a:pt x="25905" y="0"/>
                </a:moveTo>
                <a:lnTo>
                  <a:pt x="429809" y="0"/>
                </a:lnTo>
                <a:cubicBezTo>
                  <a:pt x="436309" y="0"/>
                  <a:pt x="442716" y="2596"/>
                  <a:pt x="447915" y="7787"/>
                </a:cubicBezTo>
                <a:lnTo>
                  <a:pt x="598985" y="163621"/>
                </a:lnTo>
                <a:cubicBezTo>
                  <a:pt x="607991" y="174003"/>
                  <a:pt x="607991" y="189485"/>
                  <a:pt x="598985" y="198570"/>
                </a:cubicBezTo>
                <a:lnTo>
                  <a:pt x="447915" y="354496"/>
                </a:lnTo>
                <a:cubicBezTo>
                  <a:pt x="442716" y="359687"/>
                  <a:pt x="436309" y="362283"/>
                  <a:pt x="429809" y="362283"/>
                </a:cubicBezTo>
                <a:lnTo>
                  <a:pt x="25905" y="362283"/>
                </a:lnTo>
                <a:cubicBezTo>
                  <a:pt x="11606" y="362283"/>
                  <a:pt x="0" y="350602"/>
                  <a:pt x="0" y="336419"/>
                </a:cubicBezTo>
                <a:lnTo>
                  <a:pt x="0" y="25771"/>
                </a:lnTo>
                <a:cubicBezTo>
                  <a:pt x="0" y="11588"/>
                  <a:pt x="11606" y="0"/>
                  <a:pt x="25905" y="0"/>
                </a:cubicBezTo>
                <a:close/>
              </a:path>
            </a:pathLst>
          </a:custGeom>
          <a:solidFill>
            <a:srgbClr val="EAB883"/>
          </a:solidFill>
          <a:ln>
            <a:solidFill>
              <a:srgbClr val="EA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D2AB34A-9605-3E09-5DB4-ACBEB33EE42D}"/>
              </a:ext>
            </a:extLst>
          </p:cNvPr>
          <p:cNvSpPr txBox="1"/>
          <p:nvPr/>
        </p:nvSpPr>
        <p:spPr>
          <a:xfrm>
            <a:off x="10485094" y="2281959"/>
            <a:ext cx="95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51">
            <a:extLst>
              <a:ext uri="{FF2B5EF4-FFF2-40B4-BE49-F238E27FC236}">
                <a16:creationId xmlns:a16="http://schemas.microsoft.com/office/drawing/2014/main" id="{09D0ABD9-AF6E-63C5-76BA-7FC4BD9B293F}"/>
              </a:ext>
            </a:extLst>
          </p:cNvPr>
          <p:cNvSpPr txBox="1"/>
          <p:nvPr/>
        </p:nvSpPr>
        <p:spPr>
          <a:xfrm>
            <a:off x="7935014" y="2601699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8" name="TextBox 51">
            <a:extLst>
              <a:ext uri="{FF2B5EF4-FFF2-40B4-BE49-F238E27FC236}">
                <a16:creationId xmlns:a16="http://schemas.microsoft.com/office/drawing/2014/main" id="{2527FA38-B21E-A5BA-AE8B-E4B3A19DEE88}"/>
              </a:ext>
            </a:extLst>
          </p:cNvPr>
          <p:cNvSpPr txBox="1"/>
          <p:nvPr/>
        </p:nvSpPr>
        <p:spPr>
          <a:xfrm>
            <a:off x="7969679" y="4437640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513F67E-4FA9-7362-6419-79F0F8A9A577}"/>
              </a:ext>
            </a:extLst>
          </p:cNvPr>
          <p:cNvCxnSpPr>
            <a:cxnSpLocks/>
          </p:cNvCxnSpPr>
          <p:nvPr/>
        </p:nvCxnSpPr>
        <p:spPr>
          <a:xfrm>
            <a:off x="10962974" y="2741845"/>
            <a:ext cx="0" cy="38706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1">
            <a:extLst>
              <a:ext uri="{FF2B5EF4-FFF2-40B4-BE49-F238E27FC236}">
                <a16:creationId xmlns:a16="http://schemas.microsoft.com/office/drawing/2014/main" id="{4D22BB34-F5F2-2D50-4DC7-55876D12F67C}"/>
              </a:ext>
            </a:extLst>
          </p:cNvPr>
          <p:cNvSpPr txBox="1"/>
          <p:nvPr/>
        </p:nvSpPr>
        <p:spPr>
          <a:xfrm>
            <a:off x="10364729" y="1975708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3" name="TextBox 51">
            <a:extLst>
              <a:ext uri="{FF2B5EF4-FFF2-40B4-BE49-F238E27FC236}">
                <a16:creationId xmlns:a16="http://schemas.microsoft.com/office/drawing/2014/main" id="{56FE911F-B5E5-FEE0-03E6-7627E0B2712C}"/>
              </a:ext>
            </a:extLst>
          </p:cNvPr>
          <p:cNvSpPr txBox="1"/>
          <p:nvPr/>
        </p:nvSpPr>
        <p:spPr>
          <a:xfrm>
            <a:off x="10364729" y="4150614"/>
            <a:ext cx="1196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0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316</Words>
  <Application>Microsoft Office PowerPoint</Application>
  <PresentationFormat>宽屏</PresentationFormat>
  <Paragraphs>111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17</cp:revision>
  <dcterms:created xsi:type="dcterms:W3CDTF">2024-02-14T03:29:44Z</dcterms:created>
  <dcterms:modified xsi:type="dcterms:W3CDTF">2024-04-03T09:06:17Z</dcterms:modified>
</cp:coreProperties>
</file>