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gWhfZn61U3WX3BrE0Qw3+DigV9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15082" l="0" r="0" t="12616"/>
          <a:stretch/>
        </p:blipFill>
        <p:spPr>
          <a:xfrm>
            <a:off x="2029375" y="787400"/>
            <a:ext cx="8133250" cy="43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type="ctrTitle"/>
          </p:nvPr>
        </p:nvSpPr>
        <p:spPr>
          <a:xfrm>
            <a:off x="3589700" y="3213075"/>
            <a:ext cx="42078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GB" sz="2400">
                <a:solidFill>
                  <a:srgbClr val="0035AD"/>
                </a:solidFill>
              </a:rPr>
              <a:t>SKYTRAX RATING REVIEW </a:t>
            </a:r>
            <a:endParaRPr b="1" sz="2400">
              <a:solidFill>
                <a:srgbClr val="0035AD"/>
              </a:solidFill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3775775" y="4251250"/>
            <a:ext cx="4091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1900">
                <a:solidFill>
                  <a:srgbClr val="0035AD"/>
                </a:solidFill>
              </a:rPr>
              <a:t>By Ruth Wangechi</a:t>
            </a:r>
            <a:endParaRPr sz="1900">
              <a:solidFill>
                <a:srgbClr val="0035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6638925" y="313825"/>
            <a:ext cx="5553075" cy="439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869751" cy="31001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2"/>
          <p:cNvGrpSpPr/>
          <p:nvPr/>
        </p:nvGrpSpPr>
        <p:grpSpPr>
          <a:xfrm>
            <a:off x="2789573" y="444700"/>
            <a:ext cx="1918277" cy="625750"/>
            <a:chOff x="3261098" y="637300"/>
            <a:chExt cx="1918277" cy="625750"/>
          </a:xfrm>
        </p:grpSpPr>
        <p:sp>
          <p:nvSpPr>
            <p:cNvPr id="96" name="Google Shape;96;p2"/>
            <p:cNvSpPr/>
            <p:nvPr/>
          </p:nvSpPr>
          <p:spPr>
            <a:xfrm>
              <a:off x="3261098" y="637300"/>
              <a:ext cx="1390948" cy="36130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0035AD"/>
                  </a:solidFill>
                  <a:latin typeface="Arial"/>
                </a:rPr>
                <a:t>63.9%</a:t>
              </a: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3499675" y="901850"/>
              <a:ext cx="16797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0035AD"/>
                  </a:solidFill>
                  <a:latin typeface="Calibri"/>
                  <a:ea typeface="Calibri"/>
                  <a:cs typeface="Calibri"/>
                  <a:sym typeface="Calibri"/>
                </a:rPr>
                <a:t>Positive Reviews</a:t>
              </a:r>
              <a:endParaRPr b="1" sz="1600">
                <a:solidFill>
                  <a:srgbClr val="0035A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4195198" y="1181813"/>
            <a:ext cx="1937964" cy="625763"/>
            <a:chOff x="4316236" y="1413938"/>
            <a:chExt cx="1937964" cy="625763"/>
          </a:xfrm>
        </p:grpSpPr>
        <p:sp>
          <p:nvSpPr>
            <p:cNvPr id="99" name="Google Shape;99;p2"/>
            <p:cNvSpPr/>
            <p:nvPr/>
          </p:nvSpPr>
          <p:spPr>
            <a:xfrm>
              <a:off x="4316236" y="1413938"/>
              <a:ext cx="1388915" cy="36130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CC3333"/>
                  </a:solidFill>
                  <a:latin typeface="Arial"/>
                </a:rPr>
                <a:t>34.5%</a:t>
              </a: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4515100" y="1678500"/>
              <a:ext cx="17391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CC3333"/>
                  </a:solidFill>
                  <a:latin typeface="Calibri"/>
                  <a:ea typeface="Calibri"/>
                  <a:cs typeface="Calibri"/>
                  <a:sym typeface="Calibri"/>
                </a:rPr>
                <a:t>Negative Reviews</a:t>
              </a:r>
              <a:endParaRPr b="1" sz="1600">
                <a:solidFill>
                  <a:srgbClr val="CC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5103823" y="2026500"/>
            <a:ext cx="1535102" cy="647750"/>
            <a:chOff x="5127748" y="2375875"/>
            <a:chExt cx="1535102" cy="647750"/>
          </a:xfrm>
        </p:grpSpPr>
        <p:sp>
          <p:nvSpPr>
            <p:cNvPr id="102" name="Google Shape;102;p2"/>
            <p:cNvSpPr/>
            <p:nvPr/>
          </p:nvSpPr>
          <p:spPr>
            <a:xfrm>
              <a:off x="5127748" y="2375875"/>
              <a:ext cx="1072189" cy="36130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999999"/>
                  </a:solidFill>
                  <a:latin typeface="Arial"/>
                </a:rPr>
                <a:t>1.6%</a:t>
              </a: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5286150" y="2662425"/>
              <a:ext cx="13767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Neutral</a:t>
              </a:r>
              <a:endParaRPr b="1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" name="Google Shape;10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03434"/>
            <a:ext cx="4707851" cy="40545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2"/>
          <p:cNvGrpSpPr/>
          <p:nvPr/>
        </p:nvGrpSpPr>
        <p:grpSpPr>
          <a:xfrm>
            <a:off x="4921500" y="4379100"/>
            <a:ext cx="7270500" cy="2301600"/>
            <a:chOff x="4921500" y="4379100"/>
            <a:chExt cx="7270500" cy="2301600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4921500" y="4815000"/>
              <a:ext cx="72705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AutoNum type="arabicPeriod"/>
              </a:pPr>
              <a:r>
                <a:rPr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76% of our reviews are verified meaning three </a:t>
              </a:r>
              <a:r>
                <a:rPr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quarters</a:t>
              </a:r>
              <a:r>
                <a:rPr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our data is from passengers who have supplied proof of travel with British Airways.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AutoNum type="arabicPeriod"/>
              </a:pPr>
              <a:r>
                <a:rPr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Majority of our reviews are polarised with majority leaning towards positive reviews.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AutoNum type="arabicPeriod"/>
              </a:pPr>
              <a:r>
                <a:rPr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review content can be </a:t>
              </a:r>
              <a:r>
                <a:rPr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trusted</a:t>
              </a:r>
              <a:r>
                <a:rPr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since the top 10 keywords revolve around the flight, service delivery quality parameters, destinations,  staff and our </a:t>
              </a:r>
              <a:r>
                <a:rPr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amenities</a:t>
              </a:r>
              <a:r>
                <a:rPr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4921500" y="4379100"/>
              <a:ext cx="18483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