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9" r:id="rId2"/>
    <p:sldId id="260" r:id="rId3"/>
    <p:sldId id="268" r:id="rId4"/>
    <p:sldId id="261" r:id="rId5"/>
    <p:sldId id="264" r:id="rId6"/>
    <p:sldId id="265" r:id="rId7"/>
    <p:sldId id="270" r:id="rId8"/>
    <p:sldId id="262" r:id="rId9"/>
    <p:sldId id="266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8"/>
    <p:restoredTop sz="84361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3B366-38E5-744D-AFFC-C50630A45094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C3B65-6277-F94E-892D-66070C4B5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0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C3B65-6277-F94E-892D-66070C4B56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6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C9FE-EEDB-A74A-B849-5F453BDED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2097A-18C2-294B-AEEC-09C95AE02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AA05-D590-FF42-959C-B87A13B8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6CC9-435D-F44A-80EC-AE2452B0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C8D2D-071B-104F-89F4-77AEB434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8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F3AE-F4A3-CD4B-95C0-EDBB5BBD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E8034-5529-9844-9221-0F151AA50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03537-6F84-7048-8179-25426A9C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EC22F-60A4-484F-9864-E1070518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E836C-CE09-FA43-A91D-1D776AB0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F24B0-6CDE-5A4E-AE20-52C0F1726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49702-380B-3146-A2B4-8F5EAC67E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B033A-ED8D-7E40-855D-21FC7DF0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4809A-0DA5-6A4C-8E2D-FCA7EC43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37859-06CE-5743-9660-0F006A09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F6E2-CA2A-974C-8A18-0801FE8F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BCE1A-E0BF-1146-961F-33233F152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A0F93-ACEF-8742-B381-580B6F3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97572-4D2D-8747-B4B5-4D77832C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7FBE-CC75-F045-B9CB-E7ABDC91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8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C3F1-438E-C049-B6A1-D0265570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EE64-4628-6D46-81BB-29BAB76E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DC158-5FCB-FD42-9022-27A7371A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9DE22-84AB-7045-9D46-45860141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C38FE-11BB-A646-B2DE-B29BF3D7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8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5D7F-3191-7944-882A-38DDAFBE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3ED60-5014-FA43-AAD1-C73E96A10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EE6D-437F-F643-B2A0-9E0FEAE93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EB5AA-D5E8-6142-B33E-15C429E1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1F441-61E1-F440-9950-47AF4F8C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11504-AE63-A849-8211-7315885D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0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B6EB-79AD-8647-BB25-766C75B7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3B538-9E56-C046-826F-DF68FC787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40053-6B89-6E44-93D1-CC5E525E6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D9B0D-15DC-3743-8C63-9F65DEECB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FEA9E-ECB1-9148-81D5-0C311BDB4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92045-F5B5-0144-9E37-61579036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EDA05-CF9B-FB47-B3C5-A1BBC31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CE46C-D842-C841-ACEB-AEACA679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8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6D0F-3B5D-5941-9DDF-98806E7D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22E10-12A8-B549-AF61-46B076DD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B413B-5C53-EA4B-9F41-8AEB3217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C8468-630A-8443-A770-6BACE22D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8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BBD0A-DA85-F141-A317-5DA44754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B78C6-5E7F-CF43-A373-26B1037F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D1BA9-F242-6744-9F24-E9B5573B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4D86-6AA2-8A44-BBC7-1F505E1A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3CF0-9D90-F24D-B899-5BAD98CA3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A3ACE-7D33-EC43-AF1C-BEA5BBD4D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EFF1E-466B-E44A-A4E7-FA174D66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0BC1D-48AE-7A4A-82D1-8314D99B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54F95-40D5-3B43-99AA-0B2B02F9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2C0F-132F-D248-B588-ABF72909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F7C30-E6D8-B943-96AE-2D169706F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D4E42-85F9-F446-A7FD-0DCD9AB34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30B30-421D-A842-9ADB-DB0CB1B0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8B6D6-3230-F340-9F38-2DEDEB95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C1227-E1F1-0547-B175-70AED3E8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1D4FA-BAEE-5644-8263-4FB70177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83F9C-4004-A648-A591-6C7680117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F8AEC-FF45-3749-9DE3-4B3FE5981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1820F-9BC5-6E45-8139-E1ED35DFD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56A15-0732-0E42-987F-30CDCDEEC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0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31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38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0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7FB0F35-2BC6-B34E-A35B-1F866F180AE5}"/>
              </a:ext>
            </a:extLst>
          </p:cNvPr>
          <p:cNvSpPr/>
          <p:nvPr/>
        </p:nvSpPr>
        <p:spPr>
          <a:xfrm flipV="1">
            <a:off x="3567498" y="1402378"/>
            <a:ext cx="7708062" cy="1797268"/>
          </a:xfrm>
          <a:prstGeom prst="rect">
            <a:avLst/>
          </a:prstGeom>
          <a:solidFill>
            <a:schemeClr val="bg2">
              <a:alpha val="551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6454087" y="5300284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7026487" y="5555572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6441219" y="3659655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7032644" y="3914943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4943430" y="343006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E57AA18-D7C8-C24C-9E6F-31830561C365}"/>
              </a:ext>
            </a:extLst>
          </p:cNvPr>
          <p:cNvSpPr/>
          <p:nvPr/>
        </p:nvSpPr>
        <p:spPr>
          <a:xfrm>
            <a:off x="4974948" y="2397920"/>
            <a:ext cx="4752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ingle Corner of Rectangle 12">
            <a:extLst>
              <a:ext uri="{FF2B5EF4-FFF2-40B4-BE49-F238E27FC236}">
                <a16:creationId xmlns:a16="http://schemas.microsoft.com/office/drawing/2014/main" id="{BF238BD7-19AD-3F4A-8835-EBC373DD3B2C}"/>
              </a:ext>
            </a:extLst>
          </p:cNvPr>
          <p:cNvSpPr/>
          <p:nvPr/>
        </p:nvSpPr>
        <p:spPr>
          <a:xfrm>
            <a:off x="1134296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831434-F72D-D54E-B960-91E0852DC4AA}"/>
              </a:ext>
            </a:extLst>
          </p:cNvPr>
          <p:cNvCxnSpPr>
            <a:cxnSpLocks/>
          </p:cNvCxnSpPr>
          <p:nvPr/>
        </p:nvCxnSpPr>
        <p:spPr>
          <a:xfrm>
            <a:off x="761581" y="3144471"/>
            <a:ext cx="288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753E18-E7C3-4B44-8C98-4FEEF0A313D6}"/>
                  </a:ext>
                </a:extLst>
              </p:cNvPr>
              <p:cNvSpPr txBox="1"/>
              <p:nvPr/>
            </p:nvSpPr>
            <p:spPr>
              <a:xfrm>
                <a:off x="130594" y="2999068"/>
                <a:ext cx="7543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100" b="1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1100" b="1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753E18-E7C3-4B44-8C98-4FEEF0A31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94" y="2999068"/>
                <a:ext cx="754380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554CFB-E03A-2241-BC15-E706065314E1}"/>
              </a:ext>
            </a:extLst>
          </p:cNvPr>
          <p:cNvCxnSpPr>
            <a:cxnSpLocks/>
          </p:cNvCxnSpPr>
          <p:nvPr/>
        </p:nvCxnSpPr>
        <p:spPr>
          <a:xfrm>
            <a:off x="3005138" y="3138495"/>
            <a:ext cx="249869" cy="48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E2334C-7EAD-3F41-94D3-1792768BA79D}"/>
                  </a:ext>
                </a:extLst>
              </p:cNvPr>
              <p:cNvSpPr txBox="1"/>
              <p:nvPr/>
            </p:nvSpPr>
            <p:spPr>
              <a:xfrm>
                <a:off x="2614364" y="3045234"/>
                <a:ext cx="30271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1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E2334C-7EAD-3F41-94D3-1792768BA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364" y="3045234"/>
                <a:ext cx="302712" cy="169277"/>
              </a:xfrm>
              <a:prstGeom prst="rect">
                <a:avLst/>
              </a:prstGeom>
              <a:blipFill>
                <a:blip r:embed="rId4"/>
                <a:stretch>
                  <a:fillRect l="-20000" t="-30769" r="-28000" b="-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 Single Corner of Rectangle 22">
            <a:extLst>
              <a:ext uri="{FF2B5EF4-FFF2-40B4-BE49-F238E27FC236}">
                <a16:creationId xmlns:a16="http://schemas.microsoft.com/office/drawing/2014/main" id="{54158F06-9680-0A42-A6B1-A1FF9F48985D}"/>
              </a:ext>
            </a:extLst>
          </p:cNvPr>
          <p:cNvSpPr/>
          <p:nvPr/>
        </p:nvSpPr>
        <p:spPr>
          <a:xfrm>
            <a:off x="1463789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ingle Corner of Rectangle 23">
            <a:extLst>
              <a:ext uri="{FF2B5EF4-FFF2-40B4-BE49-F238E27FC236}">
                <a16:creationId xmlns:a16="http://schemas.microsoft.com/office/drawing/2014/main" id="{2E9A44E4-5853-EB4E-AA25-B005C3112205}"/>
              </a:ext>
            </a:extLst>
          </p:cNvPr>
          <p:cNvSpPr/>
          <p:nvPr/>
        </p:nvSpPr>
        <p:spPr>
          <a:xfrm>
            <a:off x="1793281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91E88B-7CDC-5E49-B01C-0B0558EC5275}"/>
              </a:ext>
            </a:extLst>
          </p:cNvPr>
          <p:cNvSpPr txBox="1"/>
          <p:nvPr/>
        </p:nvSpPr>
        <p:spPr>
          <a:xfrm>
            <a:off x="2228637" y="2563951"/>
            <a:ext cx="1214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</a:t>
            </a:r>
          </a:p>
          <a:p>
            <a:pPr algn="ctr"/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Rendering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 descr="A close up of a flower&#10;&#10;Description automatically generated">
            <a:extLst>
              <a:ext uri="{FF2B5EF4-FFF2-40B4-BE49-F238E27FC236}">
                <a16:creationId xmlns:a16="http://schemas.microsoft.com/office/drawing/2014/main" id="{F17AE929-DC54-6D45-A10E-2C932548B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271" y="2479782"/>
            <a:ext cx="476513" cy="456365"/>
          </a:xfrm>
          <a:prstGeom prst="round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C7129D-EBAB-C94B-BA70-116D658BF63D}"/>
              </a:ext>
            </a:extLst>
          </p:cNvPr>
          <p:cNvCxnSpPr/>
          <p:nvPr/>
        </p:nvCxnSpPr>
        <p:spPr>
          <a:xfrm>
            <a:off x="6748701" y="2407896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813937-8D28-1649-91E9-DAD9963991AA}"/>
              </a:ext>
            </a:extLst>
          </p:cNvPr>
          <p:cNvCxnSpPr/>
          <p:nvPr/>
        </p:nvCxnSpPr>
        <p:spPr>
          <a:xfrm>
            <a:off x="6824900" y="2407893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8159301-9830-EE49-8FF7-EC410B544159}"/>
              </a:ext>
            </a:extLst>
          </p:cNvPr>
          <p:cNvCxnSpPr/>
          <p:nvPr/>
        </p:nvCxnSpPr>
        <p:spPr>
          <a:xfrm>
            <a:off x="8210840" y="2421623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5C926F-DAAF-3549-80BC-5342F5464D74}"/>
              </a:ext>
            </a:extLst>
          </p:cNvPr>
          <p:cNvCxnSpPr/>
          <p:nvPr/>
        </p:nvCxnSpPr>
        <p:spPr>
          <a:xfrm>
            <a:off x="8287039" y="2421620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2386E3-3C4A-7C44-ACA7-FCB4698FB700}"/>
              </a:ext>
            </a:extLst>
          </p:cNvPr>
          <p:cNvCxnSpPr/>
          <p:nvPr/>
        </p:nvCxnSpPr>
        <p:spPr>
          <a:xfrm>
            <a:off x="7454090" y="2709109"/>
            <a:ext cx="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D95EE54-B769-CF4B-B85A-847976FC9CBD}"/>
              </a:ext>
            </a:extLst>
          </p:cNvPr>
          <p:cNvSpPr txBox="1"/>
          <p:nvPr/>
        </p:nvSpPr>
        <p:spPr>
          <a:xfrm>
            <a:off x="8295797" y="2269492"/>
            <a:ext cx="424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35CC0F-1E9F-8249-A73E-CADF0C2E61FA}"/>
              </a:ext>
            </a:extLst>
          </p:cNvPr>
          <p:cNvSpPr txBox="1"/>
          <p:nvPr/>
        </p:nvSpPr>
        <p:spPr>
          <a:xfrm>
            <a:off x="8275423" y="2744845"/>
            <a:ext cx="424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2</a:t>
            </a:r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26" y="4027378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4338" y="3915959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7710512" y="3684658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512" y="3684658"/>
                <a:ext cx="521681" cy="169277"/>
              </a:xfrm>
              <a:prstGeom prst="rect">
                <a:avLst/>
              </a:prstGeom>
              <a:blipFill>
                <a:blip r:embed="rId8"/>
                <a:stretch>
                  <a:fillRect l="-7317" r="-487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7024876" y="3701336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876" y="3701336"/>
                <a:ext cx="521681" cy="169277"/>
              </a:xfrm>
              <a:prstGeom prst="rect">
                <a:avLst/>
              </a:prstGeom>
              <a:blipFill>
                <a:blip r:embed="rId9"/>
                <a:stretch>
                  <a:fillRect l="-465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7010467" y="392548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67" y="3925486"/>
                <a:ext cx="33144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7230789" y="402952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7383189" y="418192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7162867" y="407788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67" y="4077886"/>
                <a:ext cx="331446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7668857" y="392970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7" y="3929706"/>
                <a:ext cx="33144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7889179" y="403374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8041579" y="418614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7821257" y="408210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57" y="4082106"/>
                <a:ext cx="33144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7024876" y="4394866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876" y="4394866"/>
                <a:ext cx="521681" cy="169277"/>
              </a:xfrm>
              <a:prstGeom prst="rect">
                <a:avLst/>
              </a:prstGeom>
              <a:blipFill>
                <a:blip r:embed="rId14"/>
                <a:stretch>
                  <a:fillRect l="-4651" t="-714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30251" y="3662849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729548" y="4347364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7406836" y="3991181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3547" y="5556588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7801633" y="563442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7896882" y="5586797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7734955" y="5703475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7116622" y="563680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7211871" y="5589176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7049944" y="5705854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7188056" y="5729663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568089" y="5529864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68089" y="5807062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6883252" y="5901118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6871346" y="5624886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7149956" y="5554403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7394054" y="5633739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5BEB64FD-2563-3C4F-A08D-781C692AFB87}"/>
              </a:ext>
            </a:extLst>
          </p:cNvPr>
          <p:cNvSpPr/>
          <p:nvPr/>
        </p:nvSpPr>
        <p:spPr>
          <a:xfrm>
            <a:off x="3294815" y="2830755"/>
            <a:ext cx="302882" cy="608076"/>
          </a:xfrm>
          <a:prstGeom prst="leftBrace">
            <a:avLst>
              <a:gd name="adj1" fmla="val 23949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4CFA84-8620-A74A-896A-154387658A74}"/>
              </a:ext>
            </a:extLst>
          </p:cNvPr>
          <p:cNvSpPr txBox="1"/>
          <p:nvPr/>
        </p:nvSpPr>
        <p:spPr>
          <a:xfrm>
            <a:off x="4914878" y="2465990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4890045" y="3515796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DDF2352-7B3A-DE4A-8513-DA3801BF4B86}"/>
              </a:ext>
            </a:extLst>
          </p:cNvPr>
          <p:cNvCxnSpPr>
            <a:cxnSpLocks/>
          </p:cNvCxnSpPr>
          <p:nvPr/>
        </p:nvCxnSpPr>
        <p:spPr>
          <a:xfrm>
            <a:off x="2071691" y="3140764"/>
            <a:ext cx="468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F9D298F-5442-7D4E-A79E-312505C05F65}"/>
              </a:ext>
            </a:extLst>
          </p:cNvPr>
          <p:cNvCxnSpPr>
            <a:cxnSpLocks/>
          </p:cNvCxnSpPr>
          <p:nvPr/>
        </p:nvCxnSpPr>
        <p:spPr>
          <a:xfrm>
            <a:off x="10629772" y="3062366"/>
            <a:ext cx="0" cy="324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624AEA1-9B09-024E-BB67-B601010D254D}"/>
                  </a:ext>
                </a:extLst>
              </p:cNvPr>
              <p:cNvSpPr txBox="1"/>
              <p:nvPr/>
            </p:nvSpPr>
            <p:spPr>
              <a:xfrm>
                <a:off x="7436362" y="2931561"/>
                <a:ext cx="66464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nerf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624AEA1-9B09-024E-BB67-B601010D2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362" y="2931561"/>
                <a:ext cx="664642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8E141510-8CEF-B248-A281-BC43E76CC774}"/>
              </a:ext>
            </a:extLst>
          </p:cNvPr>
          <p:cNvSpPr txBox="1"/>
          <p:nvPr/>
        </p:nvSpPr>
        <p:spPr>
          <a:xfrm>
            <a:off x="6748701" y="1835002"/>
            <a:ext cx="1640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 Color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6922035" y="3284943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6826370" y="4925572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6922097" y="5273838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7486666" y="4368156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66" y="4368156"/>
                <a:ext cx="748114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7548852" y="6008785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52" y="6008785"/>
                <a:ext cx="748114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10362112" y="4215726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B851254-50FE-9E4C-B276-E7907D7B4DA3}"/>
              </a:ext>
            </a:extLst>
          </p:cNvPr>
          <p:cNvSpPr/>
          <p:nvPr/>
        </p:nvSpPr>
        <p:spPr>
          <a:xfrm>
            <a:off x="1194970" y="3017564"/>
            <a:ext cx="756750" cy="22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C8A52A4-10CD-D847-8843-7813B04C91CD}"/>
                  </a:ext>
                </a:extLst>
              </p:cNvPr>
              <p:cNvSpPr txBox="1"/>
              <p:nvPr/>
            </p:nvSpPr>
            <p:spPr>
              <a:xfrm>
                <a:off x="1229279" y="2990006"/>
                <a:ext cx="72597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C8A52A4-10CD-D847-8843-7813B04C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79" y="2990006"/>
                <a:ext cx="725978" cy="261610"/>
              </a:xfrm>
              <a:prstGeom prst="rect">
                <a:avLst/>
              </a:prstGeom>
              <a:blipFill>
                <a:blip r:embed="rId2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656475B9-0833-C74D-AF99-6FC1251B6CF8}"/>
              </a:ext>
            </a:extLst>
          </p:cNvPr>
          <p:cNvSpPr/>
          <p:nvPr/>
        </p:nvSpPr>
        <p:spPr>
          <a:xfrm>
            <a:off x="6889804" y="2478348"/>
            <a:ext cx="4752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 descr="A group of pink flowers&#10;&#10;Description automatically generated with low confidence">
            <a:extLst>
              <a:ext uri="{FF2B5EF4-FFF2-40B4-BE49-F238E27FC236}">
                <a16:creationId xmlns:a16="http://schemas.microsoft.com/office/drawing/2014/main" id="{16897E3D-1C13-B64C-BDB8-EDD84708F8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25" y="2279068"/>
            <a:ext cx="960000" cy="7200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E0B0EB4E-4EBE-AC4B-9909-9FCB2FCBE58D}"/>
              </a:ext>
            </a:extLst>
          </p:cNvPr>
          <p:cNvSpPr/>
          <p:nvPr/>
        </p:nvSpPr>
        <p:spPr>
          <a:xfrm>
            <a:off x="10356476" y="2464778"/>
            <a:ext cx="154858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 descr="A group of pink flowers&#10;&#10;Description automatically generated with low confidence">
            <a:extLst>
              <a:ext uri="{FF2B5EF4-FFF2-40B4-BE49-F238E27FC236}">
                <a16:creationId xmlns:a16="http://schemas.microsoft.com/office/drawing/2014/main" id="{8A244295-A7E6-1742-911D-57D71BC6281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83" y="2370114"/>
            <a:ext cx="960000" cy="72000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1607C655-38F7-6845-9CE6-21E584337B21}"/>
              </a:ext>
            </a:extLst>
          </p:cNvPr>
          <p:cNvSpPr/>
          <p:nvPr/>
        </p:nvSpPr>
        <p:spPr>
          <a:xfrm>
            <a:off x="3880834" y="2555824"/>
            <a:ext cx="154858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98" y="3191261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3881284" y="3379609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55446E45-3556-7642-91B5-1F2D833C1BF9}"/>
              </a:ext>
            </a:extLst>
          </p:cNvPr>
          <p:cNvSpPr/>
          <p:nvPr/>
        </p:nvSpPr>
        <p:spPr>
          <a:xfrm>
            <a:off x="3959526" y="1988891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3912219" y="3684877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9C1A9-6D43-894B-85A5-4672757FDACD}"/>
              </a:ext>
            </a:extLst>
          </p:cNvPr>
          <p:cNvSpPr txBox="1"/>
          <p:nvPr/>
        </p:nvSpPr>
        <p:spPr>
          <a:xfrm>
            <a:off x="3525294" y="1583601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RGB image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3473138" y="4294938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5542671" y="3744096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5442565" y="3942110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 descr="A close up of a flower&#10;&#10;Description automatically generated">
            <a:extLst>
              <a:ext uri="{FF2B5EF4-FFF2-40B4-BE49-F238E27FC236}">
                <a16:creationId xmlns:a16="http://schemas.microsoft.com/office/drawing/2014/main" id="{3BAEF068-D13A-444D-B6B7-73AAAB307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3880" y="2421620"/>
            <a:ext cx="476513" cy="456365"/>
          </a:xfrm>
          <a:prstGeom prst="roundRect">
            <a:avLst/>
          </a:prstGeom>
        </p:spPr>
      </p:pic>
      <p:sp>
        <p:nvSpPr>
          <p:cNvPr id="111" name="Freeform 110">
            <a:extLst>
              <a:ext uri="{FF2B5EF4-FFF2-40B4-BE49-F238E27FC236}">
                <a16:creationId xmlns:a16="http://schemas.microsoft.com/office/drawing/2014/main" id="{0B560E01-96C6-564F-8433-931B5FE11754}"/>
              </a:ext>
            </a:extLst>
          </p:cNvPr>
          <p:cNvSpPr/>
          <p:nvPr/>
        </p:nvSpPr>
        <p:spPr>
          <a:xfrm rot="21222035" flipH="1">
            <a:off x="9319275" y="1964192"/>
            <a:ext cx="980037" cy="45636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6538390-FCB7-4744-ADB5-E7284257D53E}"/>
              </a:ext>
            </a:extLst>
          </p:cNvPr>
          <p:cNvGrpSpPr/>
          <p:nvPr/>
        </p:nvGrpSpPr>
        <p:grpSpPr>
          <a:xfrm>
            <a:off x="10467522" y="3413972"/>
            <a:ext cx="302206" cy="252730"/>
            <a:chOff x="4748762" y="5208150"/>
            <a:chExt cx="557939" cy="428505"/>
          </a:xfrm>
        </p:grpSpPr>
        <p:sp>
          <p:nvSpPr>
            <p:cNvPr id="114" name="Trapezium 113">
              <a:extLst>
                <a:ext uri="{FF2B5EF4-FFF2-40B4-BE49-F238E27FC236}">
                  <a16:creationId xmlns:a16="http://schemas.microsoft.com/office/drawing/2014/main" id="{0D355DAE-F4E7-0849-A15A-1D30EBFB8E7C}"/>
                </a:ext>
              </a:extLst>
            </p:cNvPr>
            <p:cNvSpPr/>
            <p:nvPr/>
          </p:nvSpPr>
          <p:spPr>
            <a:xfrm>
              <a:off x="4748762" y="5438168"/>
              <a:ext cx="557939" cy="198487"/>
            </a:xfrm>
            <a:prstGeom prst="trapezoid">
              <a:avLst>
                <a:gd name="adj" fmla="val 4890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rapezium 114">
              <a:extLst>
                <a:ext uri="{FF2B5EF4-FFF2-40B4-BE49-F238E27FC236}">
                  <a16:creationId xmlns:a16="http://schemas.microsoft.com/office/drawing/2014/main" id="{92B54E84-EF63-1545-9392-C9F652804462}"/>
                </a:ext>
              </a:extLst>
            </p:cNvPr>
            <p:cNvSpPr/>
            <p:nvPr/>
          </p:nvSpPr>
          <p:spPr>
            <a:xfrm rot="10800000">
              <a:off x="4748762" y="5208150"/>
              <a:ext cx="557939" cy="198487"/>
            </a:xfrm>
            <a:prstGeom prst="trapezoid">
              <a:avLst>
                <a:gd name="adj" fmla="val 4890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16954BE-790A-BC45-85D0-DAE9DFF9277D}"/>
              </a:ext>
            </a:extLst>
          </p:cNvPr>
          <p:cNvCxnSpPr>
            <a:cxnSpLocks/>
          </p:cNvCxnSpPr>
          <p:nvPr/>
        </p:nvCxnSpPr>
        <p:spPr>
          <a:xfrm>
            <a:off x="10629772" y="3691935"/>
            <a:ext cx="0" cy="324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1804" y="4151400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9504812" y="4489642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D1A50AD5-44C0-044F-A801-A5FF67B450C2}"/>
              </a:ext>
            </a:extLst>
          </p:cNvPr>
          <p:cNvSpPr/>
          <p:nvPr/>
        </p:nvSpPr>
        <p:spPr>
          <a:xfrm rot="21222035" flipH="1">
            <a:off x="7990941" y="1964230"/>
            <a:ext cx="1234527" cy="45636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F04C868A-CD75-3944-B8BD-F15F8CB78201}"/>
              </a:ext>
            </a:extLst>
          </p:cNvPr>
          <p:cNvSpPr/>
          <p:nvPr/>
        </p:nvSpPr>
        <p:spPr>
          <a:xfrm rot="526087">
            <a:off x="5503704" y="1930510"/>
            <a:ext cx="1498644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8257735" y="3989650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8285871" y="4673630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C0BDA0-1757-AA43-9BF0-8DB3CCB31FFD}"/>
              </a:ext>
            </a:extLst>
          </p:cNvPr>
          <p:cNvSpPr txBox="1"/>
          <p:nvPr/>
        </p:nvSpPr>
        <p:spPr>
          <a:xfrm>
            <a:off x="9974088" y="1622186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GT RGB image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9917198" y="5094849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CEC23-D080-9445-8486-DD8E631C175D}"/>
              </a:ext>
            </a:extLst>
          </p:cNvPr>
          <p:cNvSpPr txBox="1"/>
          <p:nvPr/>
        </p:nvSpPr>
        <p:spPr>
          <a:xfrm>
            <a:off x="2765720" y="253368"/>
            <a:ext cx="732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" pitchFamily="2" charset="0"/>
              </a:rPr>
              <a:t>1-minute quick start of </a:t>
            </a:r>
            <a:r>
              <a:rPr lang="en-US" sz="3600" dirty="0" err="1">
                <a:latin typeface="Times" pitchFamily="2" charset="0"/>
              </a:rPr>
              <a:t>SparseNeRF</a:t>
            </a:r>
            <a:endParaRPr lang="en-US" sz="3600" dirty="0">
              <a:latin typeface="Times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E01FE6-15B0-F84F-9B5C-5210A7D2B007}"/>
              </a:ext>
            </a:extLst>
          </p:cNvPr>
          <p:cNvSpPr/>
          <p:nvPr/>
        </p:nvSpPr>
        <p:spPr>
          <a:xfrm>
            <a:off x="1982164" y="1402377"/>
            <a:ext cx="1142164" cy="5865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49A4B-F02D-D24E-A45C-DA08D0961E62}"/>
              </a:ext>
            </a:extLst>
          </p:cNvPr>
          <p:cNvSpPr txBox="1"/>
          <p:nvPr/>
        </p:nvSpPr>
        <p:spPr>
          <a:xfrm>
            <a:off x="1435011" y="2063183"/>
            <a:ext cx="21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Conventional </a:t>
            </a:r>
            <a:r>
              <a:rPr lang="en-US" dirty="0" err="1"/>
              <a:t>NeRF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EBB124-7FB9-7744-A36A-6636C9E0A0B8}"/>
              </a:ext>
            </a:extLst>
          </p:cNvPr>
          <p:cNvSpPr txBox="1"/>
          <p:nvPr/>
        </p:nvSpPr>
        <p:spPr>
          <a:xfrm>
            <a:off x="425454" y="1241600"/>
            <a:ext cx="83132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Suppose we sample a bounding box B={B1, B2,…} 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Algorithm 1</a:t>
            </a:r>
            <a:r>
              <a:rPr lang="en-US" dirty="0"/>
              <a:t>, then we further sample smaller bounding boxes BB={BB1, BB2, …}  from B, where BB1 is the corresponding smaller box sampled from B1.</a:t>
            </a:r>
          </a:p>
          <a:p>
            <a:pPr marL="342900" indent="-342900">
              <a:buAutoNum type="arabicPeriod"/>
            </a:pPr>
            <a:r>
              <a:rPr lang="en-US" dirty="0"/>
              <a:t>Loss2=0</a:t>
            </a:r>
          </a:p>
          <a:p>
            <a:pPr marL="342900" indent="-342900">
              <a:buAutoNum type="arabicPeriod"/>
            </a:pPr>
            <a:r>
              <a:rPr lang="en-US" dirty="0"/>
              <a:t>For each smaller bounding box </a:t>
            </a:r>
            <a:r>
              <a:rPr lang="en-US" dirty="0" err="1"/>
              <a:t>BBi</a:t>
            </a:r>
            <a:r>
              <a:rPr lang="en-US" dirty="0"/>
              <a:t> in BB:</a:t>
            </a:r>
          </a:p>
          <a:p>
            <a:pPr marL="342900" indent="-342900">
              <a:buAutoNum type="arabicPeriod"/>
            </a:pPr>
            <a:r>
              <a:rPr lang="en-US" dirty="0"/>
              <a:t>    Compute the k-nearest neighbors of the anchor A on the depth map of DPT</a:t>
            </a:r>
          </a:p>
          <a:p>
            <a:pPr marL="342900" indent="-342900">
              <a:buAutoNum type="arabicPeriod"/>
            </a:pPr>
            <a:r>
              <a:rPr lang="en-US" dirty="0"/>
              <a:t>    Record the corresponding pixel position</a:t>
            </a:r>
          </a:p>
          <a:p>
            <a:pPr marL="342900" indent="-342900">
              <a:buAutoNum type="arabicPeriod"/>
            </a:pPr>
            <a:r>
              <a:rPr lang="en-US" dirty="0"/>
              <a:t>    Encourage these neighbors on the rendered depth of </a:t>
            </a:r>
            <a:r>
              <a:rPr lang="en-US" dirty="0" err="1"/>
              <a:t>NeRF</a:t>
            </a:r>
            <a:r>
              <a:rPr lang="en-US" dirty="0"/>
              <a:t> to be continuous. We randomly select one neighbor </a:t>
            </a:r>
            <a:r>
              <a:rPr lang="en-US" dirty="0" err="1"/>
              <a:t>A_i</a:t>
            </a:r>
            <a:r>
              <a:rPr lang="en-US" dirty="0"/>
              <a:t>, and construct pairs (</a:t>
            </a:r>
            <a:r>
              <a:rPr lang="en-US" dirty="0" err="1"/>
              <a:t>A,A_i</a:t>
            </a:r>
            <a:r>
              <a:rPr lang="en-US" dirty="0"/>
              <a:t>)</a:t>
            </a:r>
          </a:p>
          <a:p>
            <a:r>
              <a:rPr lang="en-US" dirty="0"/>
              <a:t>           we compute the loss2= loss2+ max(|</a:t>
            </a:r>
            <a:r>
              <a:rPr lang="en-US" dirty="0" err="1"/>
              <a:t>depth_A-depth_A_i</a:t>
            </a:r>
            <a:r>
              <a:rPr lang="en-US" dirty="0"/>
              <a:t>|-m’, 0)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9D0A673-2D5A-3E43-950C-2E1DC2288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626" y="1362525"/>
            <a:ext cx="2160000" cy="2066475"/>
          </a:xfrm>
          <a:prstGeom prst="round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3228E0D-1EC7-8047-806D-2DA224FA640C}"/>
              </a:ext>
            </a:extLst>
          </p:cNvPr>
          <p:cNvSpPr/>
          <p:nvPr/>
        </p:nvSpPr>
        <p:spPr>
          <a:xfrm>
            <a:off x="9888451" y="1863474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7E856C-755D-F14A-A104-E08A2F7CBDB6}"/>
              </a:ext>
            </a:extLst>
          </p:cNvPr>
          <p:cNvSpPr/>
          <p:nvPr/>
        </p:nvSpPr>
        <p:spPr>
          <a:xfrm>
            <a:off x="9597114" y="1947255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7D3927-A318-4C46-B6C6-AA5E0D1FEF12}"/>
              </a:ext>
            </a:extLst>
          </p:cNvPr>
          <p:cNvSpPr/>
          <p:nvPr/>
        </p:nvSpPr>
        <p:spPr>
          <a:xfrm>
            <a:off x="10024380" y="1571321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EB4AAF-86DF-814F-B2FB-D87021ECAE2A}"/>
              </a:ext>
            </a:extLst>
          </p:cNvPr>
          <p:cNvSpPr/>
          <p:nvPr/>
        </p:nvSpPr>
        <p:spPr>
          <a:xfrm>
            <a:off x="9526984" y="1532650"/>
            <a:ext cx="864000" cy="8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F388E1C-141F-8841-AB9C-D77D6B961D53}"/>
              </a:ext>
            </a:extLst>
          </p:cNvPr>
          <p:cNvSpPr/>
          <p:nvPr/>
        </p:nvSpPr>
        <p:spPr>
          <a:xfrm>
            <a:off x="10316265" y="2280357"/>
            <a:ext cx="858390" cy="1678674"/>
          </a:xfrm>
          <a:custGeom>
            <a:avLst/>
            <a:gdLst>
              <a:gd name="connsiteX0" fmla="*/ 0 w 858390"/>
              <a:gd name="connsiteY0" fmla="*/ 0 h 1678674"/>
              <a:gd name="connsiteX1" fmla="*/ 846162 w 858390"/>
              <a:gd name="connsiteY1" fmla="*/ 777922 h 1678674"/>
              <a:gd name="connsiteX2" fmla="*/ 423081 w 858390"/>
              <a:gd name="connsiteY2" fmla="*/ 1678674 h 167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390" h="1678674">
                <a:moveTo>
                  <a:pt x="0" y="0"/>
                </a:moveTo>
                <a:cubicBezTo>
                  <a:pt x="387824" y="249071"/>
                  <a:pt x="775649" y="498143"/>
                  <a:pt x="846162" y="777922"/>
                </a:cubicBezTo>
                <a:cubicBezTo>
                  <a:pt x="916675" y="1057701"/>
                  <a:pt x="669878" y="1368187"/>
                  <a:pt x="423081" y="1678674"/>
                </a:cubicBezTo>
              </a:path>
            </a:pathLst>
          </a:custGeom>
          <a:noFill/>
          <a:ln w="25400"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448EAB-278F-E24F-A438-AB2759163C9D}"/>
              </a:ext>
            </a:extLst>
          </p:cNvPr>
          <p:cNvSpPr txBox="1"/>
          <p:nvPr/>
        </p:nvSpPr>
        <p:spPr>
          <a:xfrm>
            <a:off x="10537918" y="980661"/>
            <a:ext cx="427814" cy="381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0C0FC4-CEC7-F74B-9CA7-551D78A80151}"/>
              </a:ext>
            </a:extLst>
          </p:cNvPr>
          <p:cNvSpPr txBox="1"/>
          <p:nvPr/>
        </p:nvSpPr>
        <p:spPr>
          <a:xfrm>
            <a:off x="8432700" y="3587464"/>
            <a:ext cx="858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BB1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DD264F-33A5-004B-AFBC-FD95B406EB1E}"/>
              </a:ext>
            </a:extLst>
          </p:cNvPr>
          <p:cNvCxnSpPr/>
          <p:nvPr/>
        </p:nvCxnSpPr>
        <p:spPr>
          <a:xfrm>
            <a:off x="8931965" y="1111453"/>
            <a:ext cx="665149" cy="45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A0F05173-E462-5949-B7F5-C6F079EF3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60611"/>
              </p:ext>
            </p:extLst>
          </p:nvPr>
        </p:nvGraphicFramePr>
        <p:xfrm>
          <a:off x="9383751" y="4176707"/>
          <a:ext cx="2052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75">
                  <a:extLst>
                    <a:ext uri="{9D8B030D-6E8A-4147-A177-3AD203B41FA5}">
                      <a16:colId xmlns:a16="http://schemas.microsoft.com/office/drawing/2014/main" val="4077520041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3009191847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678741946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4219850335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35349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88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3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63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7413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19E6B6A-6E38-D849-B96C-D909B9380E38}"/>
              </a:ext>
            </a:extLst>
          </p:cNvPr>
          <p:cNvSpPr txBox="1"/>
          <p:nvPr/>
        </p:nvSpPr>
        <p:spPr>
          <a:xfrm>
            <a:off x="8830169" y="984297"/>
            <a:ext cx="858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BB1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706F97-77DD-C54B-B527-6D81CF83E267}"/>
              </a:ext>
            </a:extLst>
          </p:cNvPr>
          <p:cNvCxnSpPr/>
          <p:nvPr/>
        </p:nvCxnSpPr>
        <p:spPr>
          <a:xfrm>
            <a:off x="8625941" y="3846816"/>
            <a:ext cx="665149" cy="45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026519-A5F4-4446-85CC-BB13582CF0B4}"/>
              </a:ext>
            </a:extLst>
          </p:cNvPr>
          <p:cNvSpPr txBox="1"/>
          <p:nvPr/>
        </p:nvSpPr>
        <p:spPr>
          <a:xfrm>
            <a:off x="8327907" y="5625548"/>
            <a:ext cx="1298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anchor 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72421D-F254-0745-88C5-2114D1317278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977264" y="5103807"/>
            <a:ext cx="1335116" cy="52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60000A-C0A4-664F-AC6E-583D8557FE67}"/>
              </a:ext>
            </a:extLst>
          </p:cNvPr>
          <p:cNvCxnSpPr>
            <a:cxnSpLocks/>
          </p:cNvCxnSpPr>
          <p:nvPr/>
        </p:nvCxnSpPr>
        <p:spPr>
          <a:xfrm flipV="1">
            <a:off x="8435945" y="4636000"/>
            <a:ext cx="1450485" cy="43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85A60A-E219-5D43-B39C-0664B6E360DC}"/>
              </a:ext>
            </a:extLst>
          </p:cNvPr>
          <p:cNvCxnSpPr>
            <a:cxnSpLocks/>
          </p:cNvCxnSpPr>
          <p:nvPr/>
        </p:nvCxnSpPr>
        <p:spPr>
          <a:xfrm flipV="1">
            <a:off x="8432700" y="4298712"/>
            <a:ext cx="1879680" cy="76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C166B0-24EB-8947-8E98-65F6FCDAD482}"/>
              </a:ext>
            </a:extLst>
          </p:cNvPr>
          <p:cNvCxnSpPr>
            <a:cxnSpLocks/>
          </p:cNvCxnSpPr>
          <p:nvPr/>
        </p:nvCxnSpPr>
        <p:spPr>
          <a:xfrm flipV="1">
            <a:off x="8397581" y="4648600"/>
            <a:ext cx="1993403" cy="40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18DC48-DF07-1E45-9AF3-F4EFF20842F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437912" y="5070465"/>
            <a:ext cx="945839" cy="3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544FAE8-98C1-5F49-9573-BE82D182CFEE}"/>
              </a:ext>
            </a:extLst>
          </p:cNvPr>
          <p:cNvSpPr txBox="1"/>
          <p:nvPr/>
        </p:nvSpPr>
        <p:spPr>
          <a:xfrm>
            <a:off x="7206192" y="5048662"/>
            <a:ext cx="21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k-nearest neighbors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B0EE8C-7A48-314E-A9EE-52826BDB29A6}"/>
              </a:ext>
            </a:extLst>
          </p:cNvPr>
          <p:cNvSpPr txBox="1"/>
          <p:nvPr/>
        </p:nvSpPr>
        <p:spPr>
          <a:xfrm>
            <a:off x="556591" y="5103807"/>
            <a:ext cx="508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the anchor A is from the sampling points of P in Algorithm 1.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9DFF10-7CD3-E549-8D73-DDC011AC6CBD}"/>
              </a:ext>
            </a:extLst>
          </p:cNvPr>
          <p:cNvSpPr txBox="1"/>
          <p:nvPr/>
        </p:nvSpPr>
        <p:spPr>
          <a:xfrm>
            <a:off x="622852" y="649357"/>
            <a:ext cx="229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2:</a:t>
            </a:r>
          </a:p>
        </p:txBody>
      </p:sp>
    </p:spTree>
    <p:extLst>
      <p:ext uri="{BB962C8B-B14F-4D97-AF65-F5344CB8AC3E}">
        <p14:creationId xmlns:p14="http://schemas.microsoft.com/office/powerpoint/2010/main" val="112790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7FB0F35-2BC6-B34E-A35B-1F866F180AE5}"/>
              </a:ext>
            </a:extLst>
          </p:cNvPr>
          <p:cNvSpPr/>
          <p:nvPr/>
        </p:nvSpPr>
        <p:spPr>
          <a:xfrm>
            <a:off x="3567498" y="3199646"/>
            <a:ext cx="7708062" cy="3351280"/>
          </a:xfrm>
          <a:prstGeom prst="rect">
            <a:avLst/>
          </a:prstGeom>
          <a:solidFill>
            <a:schemeClr val="bg2">
              <a:alpha val="551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6454087" y="5300284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7026487" y="5555572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6441219" y="3659655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7032644" y="3914943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4943430" y="343006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E57AA18-D7C8-C24C-9E6F-31830561C365}"/>
              </a:ext>
            </a:extLst>
          </p:cNvPr>
          <p:cNvSpPr/>
          <p:nvPr/>
        </p:nvSpPr>
        <p:spPr>
          <a:xfrm>
            <a:off x="4974948" y="2397920"/>
            <a:ext cx="4752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ingle Corner of Rectangle 12">
            <a:extLst>
              <a:ext uri="{FF2B5EF4-FFF2-40B4-BE49-F238E27FC236}">
                <a16:creationId xmlns:a16="http://schemas.microsoft.com/office/drawing/2014/main" id="{BF238BD7-19AD-3F4A-8835-EBC373DD3B2C}"/>
              </a:ext>
            </a:extLst>
          </p:cNvPr>
          <p:cNvSpPr/>
          <p:nvPr/>
        </p:nvSpPr>
        <p:spPr>
          <a:xfrm>
            <a:off x="1134296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831434-F72D-D54E-B960-91E0852DC4AA}"/>
              </a:ext>
            </a:extLst>
          </p:cNvPr>
          <p:cNvCxnSpPr>
            <a:cxnSpLocks/>
          </p:cNvCxnSpPr>
          <p:nvPr/>
        </p:nvCxnSpPr>
        <p:spPr>
          <a:xfrm>
            <a:off x="761581" y="3144471"/>
            <a:ext cx="288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753E18-E7C3-4B44-8C98-4FEEF0A313D6}"/>
                  </a:ext>
                </a:extLst>
              </p:cNvPr>
              <p:cNvSpPr txBox="1"/>
              <p:nvPr/>
            </p:nvSpPr>
            <p:spPr>
              <a:xfrm>
                <a:off x="130594" y="2999068"/>
                <a:ext cx="7543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100" b="1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1100" b="1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753E18-E7C3-4B44-8C98-4FEEF0A31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94" y="2999068"/>
                <a:ext cx="754380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554CFB-E03A-2241-BC15-E706065314E1}"/>
              </a:ext>
            </a:extLst>
          </p:cNvPr>
          <p:cNvCxnSpPr>
            <a:cxnSpLocks/>
          </p:cNvCxnSpPr>
          <p:nvPr/>
        </p:nvCxnSpPr>
        <p:spPr>
          <a:xfrm>
            <a:off x="3005138" y="3138495"/>
            <a:ext cx="249869" cy="48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E2334C-7EAD-3F41-94D3-1792768BA79D}"/>
                  </a:ext>
                </a:extLst>
              </p:cNvPr>
              <p:cNvSpPr txBox="1"/>
              <p:nvPr/>
            </p:nvSpPr>
            <p:spPr>
              <a:xfrm>
                <a:off x="2614364" y="3045234"/>
                <a:ext cx="30271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1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E2334C-7EAD-3F41-94D3-1792768BA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364" y="3045234"/>
                <a:ext cx="302712" cy="169277"/>
              </a:xfrm>
              <a:prstGeom prst="rect">
                <a:avLst/>
              </a:prstGeom>
              <a:blipFill>
                <a:blip r:embed="rId3"/>
                <a:stretch>
                  <a:fillRect l="-20000" t="-30769" r="-28000" b="-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 Single Corner of Rectangle 22">
            <a:extLst>
              <a:ext uri="{FF2B5EF4-FFF2-40B4-BE49-F238E27FC236}">
                <a16:creationId xmlns:a16="http://schemas.microsoft.com/office/drawing/2014/main" id="{54158F06-9680-0A42-A6B1-A1FF9F48985D}"/>
              </a:ext>
            </a:extLst>
          </p:cNvPr>
          <p:cNvSpPr/>
          <p:nvPr/>
        </p:nvSpPr>
        <p:spPr>
          <a:xfrm>
            <a:off x="1463789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ingle Corner of Rectangle 23">
            <a:extLst>
              <a:ext uri="{FF2B5EF4-FFF2-40B4-BE49-F238E27FC236}">
                <a16:creationId xmlns:a16="http://schemas.microsoft.com/office/drawing/2014/main" id="{2E9A44E4-5853-EB4E-AA25-B005C3112205}"/>
              </a:ext>
            </a:extLst>
          </p:cNvPr>
          <p:cNvSpPr/>
          <p:nvPr/>
        </p:nvSpPr>
        <p:spPr>
          <a:xfrm>
            <a:off x="1793281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91E88B-7CDC-5E49-B01C-0B0558EC5275}"/>
              </a:ext>
            </a:extLst>
          </p:cNvPr>
          <p:cNvSpPr txBox="1"/>
          <p:nvPr/>
        </p:nvSpPr>
        <p:spPr>
          <a:xfrm>
            <a:off x="2228637" y="2563951"/>
            <a:ext cx="1214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</a:t>
            </a:r>
          </a:p>
          <a:p>
            <a:pPr algn="ctr"/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Rendering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BB2FAE-7541-2F4B-83FB-15A3A323A78A}"/>
              </a:ext>
            </a:extLst>
          </p:cNvPr>
          <p:cNvCxnSpPr>
            <a:cxnSpLocks/>
          </p:cNvCxnSpPr>
          <p:nvPr/>
        </p:nvCxnSpPr>
        <p:spPr>
          <a:xfrm flipV="1">
            <a:off x="7536295" y="2938380"/>
            <a:ext cx="0" cy="216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 close up of a flower&#10;&#10;Description automatically generated">
            <a:extLst>
              <a:ext uri="{FF2B5EF4-FFF2-40B4-BE49-F238E27FC236}">
                <a16:creationId xmlns:a16="http://schemas.microsoft.com/office/drawing/2014/main" id="{F17AE929-DC54-6D45-A10E-2C932548B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271" y="2479782"/>
            <a:ext cx="476513" cy="456365"/>
          </a:xfrm>
          <a:prstGeom prst="round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C7129D-EBAB-C94B-BA70-116D658BF63D}"/>
              </a:ext>
            </a:extLst>
          </p:cNvPr>
          <p:cNvCxnSpPr/>
          <p:nvPr/>
        </p:nvCxnSpPr>
        <p:spPr>
          <a:xfrm>
            <a:off x="6748701" y="2407896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813937-8D28-1649-91E9-DAD9963991AA}"/>
              </a:ext>
            </a:extLst>
          </p:cNvPr>
          <p:cNvCxnSpPr/>
          <p:nvPr/>
        </p:nvCxnSpPr>
        <p:spPr>
          <a:xfrm>
            <a:off x="6824900" y="2407893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8159301-9830-EE49-8FF7-EC410B544159}"/>
              </a:ext>
            </a:extLst>
          </p:cNvPr>
          <p:cNvCxnSpPr/>
          <p:nvPr/>
        </p:nvCxnSpPr>
        <p:spPr>
          <a:xfrm>
            <a:off x="8210840" y="2421623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5C926F-DAAF-3549-80BC-5342F5464D74}"/>
              </a:ext>
            </a:extLst>
          </p:cNvPr>
          <p:cNvCxnSpPr/>
          <p:nvPr/>
        </p:nvCxnSpPr>
        <p:spPr>
          <a:xfrm>
            <a:off x="8287039" y="2421620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2386E3-3C4A-7C44-ACA7-FCB4698FB700}"/>
              </a:ext>
            </a:extLst>
          </p:cNvPr>
          <p:cNvCxnSpPr/>
          <p:nvPr/>
        </p:nvCxnSpPr>
        <p:spPr>
          <a:xfrm>
            <a:off x="7454090" y="2709109"/>
            <a:ext cx="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D95EE54-B769-CF4B-B85A-847976FC9CBD}"/>
              </a:ext>
            </a:extLst>
          </p:cNvPr>
          <p:cNvSpPr txBox="1"/>
          <p:nvPr/>
        </p:nvSpPr>
        <p:spPr>
          <a:xfrm>
            <a:off x="8295797" y="2269492"/>
            <a:ext cx="424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35CC0F-1E9F-8249-A73E-CADF0C2E61FA}"/>
              </a:ext>
            </a:extLst>
          </p:cNvPr>
          <p:cNvSpPr txBox="1"/>
          <p:nvPr/>
        </p:nvSpPr>
        <p:spPr>
          <a:xfrm>
            <a:off x="8275423" y="2744845"/>
            <a:ext cx="424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2</a:t>
            </a:r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26" y="4027378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338" y="3915959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7710512" y="3684658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512" y="3684658"/>
                <a:ext cx="521681" cy="169277"/>
              </a:xfrm>
              <a:prstGeom prst="rect">
                <a:avLst/>
              </a:prstGeom>
              <a:blipFill>
                <a:blip r:embed="rId7"/>
                <a:stretch>
                  <a:fillRect l="-7317" r="-487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7024876" y="3701336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876" y="3701336"/>
                <a:ext cx="521681" cy="169277"/>
              </a:xfrm>
              <a:prstGeom prst="rect">
                <a:avLst/>
              </a:prstGeom>
              <a:blipFill>
                <a:blip r:embed="rId8"/>
                <a:stretch>
                  <a:fillRect l="-465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7010467" y="392548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67" y="3925486"/>
                <a:ext cx="3314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7230789" y="402952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7383189" y="418192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7162867" y="407788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67" y="4077886"/>
                <a:ext cx="33144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7668857" y="392970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7" y="3929706"/>
                <a:ext cx="331446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7889179" y="403374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8041579" y="418614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7821257" y="408210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57" y="4082106"/>
                <a:ext cx="33144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7024876" y="4394866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876" y="4394866"/>
                <a:ext cx="521681" cy="169277"/>
              </a:xfrm>
              <a:prstGeom prst="rect">
                <a:avLst/>
              </a:prstGeom>
              <a:blipFill>
                <a:blip r:embed="rId13"/>
                <a:stretch>
                  <a:fillRect l="-4651" t="-714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30251" y="3662849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29548" y="4347364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7406836" y="3991181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3547" y="5556588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7801633" y="563442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7896882" y="5586797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7734955" y="5703475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7116622" y="563680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7211871" y="5589176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7049944" y="5705854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7188056" y="5729663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68089" y="5529864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68089" y="5807062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6883252" y="5901118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6871346" y="5624886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7149956" y="5554403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7394054" y="5633739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5BEB64FD-2563-3C4F-A08D-781C692AFB87}"/>
              </a:ext>
            </a:extLst>
          </p:cNvPr>
          <p:cNvSpPr/>
          <p:nvPr/>
        </p:nvSpPr>
        <p:spPr>
          <a:xfrm>
            <a:off x="3294815" y="2830755"/>
            <a:ext cx="302882" cy="608076"/>
          </a:xfrm>
          <a:prstGeom prst="leftBrace">
            <a:avLst>
              <a:gd name="adj1" fmla="val 23949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4CFA84-8620-A74A-896A-154387658A74}"/>
              </a:ext>
            </a:extLst>
          </p:cNvPr>
          <p:cNvSpPr txBox="1"/>
          <p:nvPr/>
        </p:nvSpPr>
        <p:spPr>
          <a:xfrm>
            <a:off x="4914878" y="2465990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4890045" y="3515796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DDF2352-7B3A-DE4A-8513-DA3801BF4B86}"/>
              </a:ext>
            </a:extLst>
          </p:cNvPr>
          <p:cNvCxnSpPr>
            <a:cxnSpLocks/>
          </p:cNvCxnSpPr>
          <p:nvPr/>
        </p:nvCxnSpPr>
        <p:spPr>
          <a:xfrm>
            <a:off x="2071691" y="3140764"/>
            <a:ext cx="468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F9D298F-5442-7D4E-A79E-312505C05F65}"/>
              </a:ext>
            </a:extLst>
          </p:cNvPr>
          <p:cNvCxnSpPr>
            <a:cxnSpLocks/>
          </p:cNvCxnSpPr>
          <p:nvPr/>
        </p:nvCxnSpPr>
        <p:spPr>
          <a:xfrm>
            <a:off x="10629772" y="3062366"/>
            <a:ext cx="0" cy="324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624AEA1-9B09-024E-BB67-B601010D254D}"/>
                  </a:ext>
                </a:extLst>
              </p:cNvPr>
              <p:cNvSpPr txBox="1"/>
              <p:nvPr/>
            </p:nvSpPr>
            <p:spPr>
              <a:xfrm>
                <a:off x="7436362" y="2931561"/>
                <a:ext cx="66464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nerf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624AEA1-9B09-024E-BB67-B601010D2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362" y="2931561"/>
                <a:ext cx="66464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8E141510-8CEF-B248-A281-BC43E76CC774}"/>
              </a:ext>
            </a:extLst>
          </p:cNvPr>
          <p:cNvSpPr txBox="1"/>
          <p:nvPr/>
        </p:nvSpPr>
        <p:spPr>
          <a:xfrm>
            <a:off x="6748701" y="1835002"/>
            <a:ext cx="1640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 Color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6922035" y="3284943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6826370" y="4925572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6922097" y="5273838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7486666" y="4368156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66" y="4368156"/>
                <a:ext cx="748114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7548852" y="6008785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52" y="6008785"/>
                <a:ext cx="748114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10362112" y="4215726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B851254-50FE-9E4C-B276-E7907D7B4DA3}"/>
              </a:ext>
            </a:extLst>
          </p:cNvPr>
          <p:cNvSpPr/>
          <p:nvPr/>
        </p:nvSpPr>
        <p:spPr>
          <a:xfrm>
            <a:off x="1194970" y="3017564"/>
            <a:ext cx="756750" cy="22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C8A52A4-10CD-D847-8843-7813B04C91CD}"/>
                  </a:ext>
                </a:extLst>
              </p:cNvPr>
              <p:cNvSpPr txBox="1"/>
              <p:nvPr/>
            </p:nvSpPr>
            <p:spPr>
              <a:xfrm>
                <a:off x="1229279" y="2990006"/>
                <a:ext cx="72597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C8A52A4-10CD-D847-8843-7813B04C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79" y="2990006"/>
                <a:ext cx="725978" cy="261610"/>
              </a:xfrm>
              <a:prstGeom prst="rect">
                <a:avLst/>
              </a:prstGeom>
              <a:blipFill>
                <a:blip r:embed="rId21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656475B9-0833-C74D-AF99-6FC1251B6CF8}"/>
              </a:ext>
            </a:extLst>
          </p:cNvPr>
          <p:cNvSpPr/>
          <p:nvPr/>
        </p:nvSpPr>
        <p:spPr>
          <a:xfrm>
            <a:off x="6889804" y="2478348"/>
            <a:ext cx="4752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 descr="A group of pink flowers&#10;&#10;Description automatically generated with low confidence">
            <a:extLst>
              <a:ext uri="{FF2B5EF4-FFF2-40B4-BE49-F238E27FC236}">
                <a16:creationId xmlns:a16="http://schemas.microsoft.com/office/drawing/2014/main" id="{16897E3D-1C13-B64C-BDB8-EDD84708F8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25" y="2279068"/>
            <a:ext cx="960000" cy="7200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E0B0EB4E-4EBE-AC4B-9909-9FCB2FCBE58D}"/>
              </a:ext>
            </a:extLst>
          </p:cNvPr>
          <p:cNvSpPr/>
          <p:nvPr/>
        </p:nvSpPr>
        <p:spPr>
          <a:xfrm>
            <a:off x="10356476" y="2464778"/>
            <a:ext cx="154858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 descr="A group of pink flowers&#10;&#10;Description automatically generated with low confidence">
            <a:extLst>
              <a:ext uri="{FF2B5EF4-FFF2-40B4-BE49-F238E27FC236}">
                <a16:creationId xmlns:a16="http://schemas.microsoft.com/office/drawing/2014/main" id="{8A244295-A7E6-1742-911D-57D71BC6281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83" y="2370114"/>
            <a:ext cx="960000" cy="72000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1607C655-38F7-6845-9CE6-21E584337B21}"/>
              </a:ext>
            </a:extLst>
          </p:cNvPr>
          <p:cNvSpPr/>
          <p:nvPr/>
        </p:nvSpPr>
        <p:spPr>
          <a:xfrm>
            <a:off x="3880834" y="2555824"/>
            <a:ext cx="154858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98" y="3191261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3881284" y="3379609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55446E45-3556-7642-91B5-1F2D833C1BF9}"/>
              </a:ext>
            </a:extLst>
          </p:cNvPr>
          <p:cNvSpPr/>
          <p:nvPr/>
        </p:nvSpPr>
        <p:spPr>
          <a:xfrm>
            <a:off x="3959526" y="1988891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3912219" y="3684877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9C1A9-6D43-894B-85A5-4672757FDACD}"/>
              </a:ext>
            </a:extLst>
          </p:cNvPr>
          <p:cNvSpPr txBox="1"/>
          <p:nvPr/>
        </p:nvSpPr>
        <p:spPr>
          <a:xfrm>
            <a:off x="3525294" y="1583601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RGB image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3473138" y="4294938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5542671" y="3744096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5442565" y="3942110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 descr="A close up of a flower&#10;&#10;Description automatically generated">
            <a:extLst>
              <a:ext uri="{FF2B5EF4-FFF2-40B4-BE49-F238E27FC236}">
                <a16:creationId xmlns:a16="http://schemas.microsoft.com/office/drawing/2014/main" id="{3BAEF068-D13A-444D-B6B7-73AAAB307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3880" y="2421620"/>
            <a:ext cx="476513" cy="456365"/>
          </a:xfrm>
          <a:prstGeom prst="roundRect">
            <a:avLst/>
          </a:prstGeom>
        </p:spPr>
      </p:pic>
      <p:sp>
        <p:nvSpPr>
          <p:cNvPr id="111" name="Freeform 110">
            <a:extLst>
              <a:ext uri="{FF2B5EF4-FFF2-40B4-BE49-F238E27FC236}">
                <a16:creationId xmlns:a16="http://schemas.microsoft.com/office/drawing/2014/main" id="{0B560E01-96C6-564F-8433-931B5FE11754}"/>
              </a:ext>
            </a:extLst>
          </p:cNvPr>
          <p:cNvSpPr/>
          <p:nvPr/>
        </p:nvSpPr>
        <p:spPr>
          <a:xfrm rot="21222035" flipH="1">
            <a:off x="9319275" y="1964192"/>
            <a:ext cx="980037" cy="45636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6538390-FCB7-4744-ADB5-E7284257D53E}"/>
              </a:ext>
            </a:extLst>
          </p:cNvPr>
          <p:cNvGrpSpPr/>
          <p:nvPr/>
        </p:nvGrpSpPr>
        <p:grpSpPr>
          <a:xfrm>
            <a:off x="10467522" y="3413972"/>
            <a:ext cx="302206" cy="252730"/>
            <a:chOff x="4748762" y="5208150"/>
            <a:chExt cx="557939" cy="428505"/>
          </a:xfrm>
        </p:grpSpPr>
        <p:sp>
          <p:nvSpPr>
            <p:cNvPr id="114" name="Trapezium 113">
              <a:extLst>
                <a:ext uri="{FF2B5EF4-FFF2-40B4-BE49-F238E27FC236}">
                  <a16:creationId xmlns:a16="http://schemas.microsoft.com/office/drawing/2014/main" id="{0D355DAE-F4E7-0849-A15A-1D30EBFB8E7C}"/>
                </a:ext>
              </a:extLst>
            </p:cNvPr>
            <p:cNvSpPr/>
            <p:nvPr/>
          </p:nvSpPr>
          <p:spPr>
            <a:xfrm>
              <a:off x="4748762" y="5438168"/>
              <a:ext cx="557939" cy="198487"/>
            </a:xfrm>
            <a:prstGeom prst="trapezoid">
              <a:avLst>
                <a:gd name="adj" fmla="val 4890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rapezium 114">
              <a:extLst>
                <a:ext uri="{FF2B5EF4-FFF2-40B4-BE49-F238E27FC236}">
                  <a16:creationId xmlns:a16="http://schemas.microsoft.com/office/drawing/2014/main" id="{92B54E84-EF63-1545-9392-C9F652804462}"/>
                </a:ext>
              </a:extLst>
            </p:cNvPr>
            <p:cNvSpPr/>
            <p:nvPr/>
          </p:nvSpPr>
          <p:spPr>
            <a:xfrm rot="10800000">
              <a:off x="4748762" y="5208150"/>
              <a:ext cx="557939" cy="198487"/>
            </a:xfrm>
            <a:prstGeom prst="trapezoid">
              <a:avLst>
                <a:gd name="adj" fmla="val 4890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16954BE-790A-BC45-85D0-DAE9DFF9277D}"/>
              </a:ext>
            </a:extLst>
          </p:cNvPr>
          <p:cNvCxnSpPr>
            <a:cxnSpLocks/>
          </p:cNvCxnSpPr>
          <p:nvPr/>
        </p:nvCxnSpPr>
        <p:spPr>
          <a:xfrm>
            <a:off x="10629772" y="3691935"/>
            <a:ext cx="0" cy="324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1804" y="4151400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9504812" y="4489642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D1A50AD5-44C0-044F-A801-A5FF67B450C2}"/>
              </a:ext>
            </a:extLst>
          </p:cNvPr>
          <p:cNvSpPr/>
          <p:nvPr/>
        </p:nvSpPr>
        <p:spPr>
          <a:xfrm rot="21222035" flipH="1">
            <a:off x="7990941" y="1964230"/>
            <a:ext cx="1234527" cy="45636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F04C868A-CD75-3944-B8BD-F15F8CB78201}"/>
              </a:ext>
            </a:extLst>
          </p:cNvPr>
          <p:cNvSpPr/>
          <p:nvPr/>
        </p:nvSpPr>
        <p:spPr>
          <a:xfrm rot="526087">
            <a:off x="5503704" y="1930510"/>
            <a:ext cx="1498644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8257735" y="3989650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8285871" y="4673630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C0BDA0-1757-AA43-9BF0-8DB3CCB31FFD}"/>
              </a:ext>
            </a:extLst>
          </p:cNvPr>
          <p:cNvSpPr txBox="1"/>
          <p:nvPr/>
        </p:nvSpPr>
        <p:spPr>
          <a:xfrm>
            <a:off x="9974088" y="1622186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GT RGB image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9917198" y="5094849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10234F2-4B8A-1A4B-B69B-4150AE118B79}"/>
              </a:ext>
            </a:extLst>
          </p:cNvPr>
          <p:cNvSpPr txBox="1"/>
          <p:nvPr/>
        </p:nvSpPr>
        <p:spPr>
          <a:xfrm>
            <a:off x="2765720" y="253368"/>
            <a:ext cx="732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" pitchFamily="2" charset="0"/>
              </a:rPr>
              <a:t>1-minute quick start of </a:t>
            </a:r>
            <a:r>
              <a:rPr lang="en-US" sz="3600" dirty="0" err="1">
                <a:latin typeface="Times" pitchFamily="2" charset="0"/>
              </a:rPr>
              <a:t>SparseNeRF</a:t>
            </a:r>
            <a:endParaRPr lang="en-US" sz="3600" dirty="0">
              <a:latin typeface="Times" pitchFamily="2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41B7380-89D6-6C4A-82F5-A16192CA41FB}"/>
              </a:ext>
            </a:extLst>
          </p:cNvPr>
          <p:cNvSpPr/>
          <p:nvPr/>
        </p:nvSpPr>
        <p:spPr>
          <a:xfrm>
            <a:off x="2071691" y="4430916"/>
            <a:ext cx="1190030" cy="5865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64716-BD25-4F41-9DEE-19608DA74F33}"/>
              </a:ext>
            </a:extLst>
          </p:cNvPr>
          <p:cNvSpPr txBox="1"/>
          <p:nvPr/>
        </p:nvSpPr>
        <p:spPr>
          <a:xfrm>
            <a:off x="1944909" y="5081477"/>
            <a:ext cx="137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distillation</a:t>
            </a:r>
          </a:p>
        </p:txBody>
      </p:sp>
    </p:spTree>
    <p:extLst>
      <p:ext uri="{BB962C8B-B14F-4D97-AF65-F5344CB8AC3E}">
        <p14:creationId xmlns:p14="http://schemas.microsoft.com/office/powerpoint/2010/main" val="338527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4755915" y="3593580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5328315" y="3848868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4743047" y="1952951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5334472" y="220823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3245258" y="1723365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54" y="2320674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66" y="2209255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blipFill>
                <a:blip r:embed="rId4"/>
                <a:stretch>
                  <a:fillRect l="-7143" r="-23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blipFill>
                <a:blip r:embed="rId5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5532617" y="23228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5685017" y="247522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6191007" y="232704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6343407" y="247944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blipFill>
                <a:blip r:embed="rId10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2079" y="1956145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1376" y="2640660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5708664" y="2284477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375" y="3849884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6103461" y="39277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6198710" y="388009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6036783" y="3996771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5418450" y="3930099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5513699" y="388247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5351772" y="3999150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5489884" y="402295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69917" y="3823160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69917" y="4100358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5185080" y="4194414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5173174" y="391818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5451784" y="384769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5695882" y="3927035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3191873" y="1809092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5223863" y="1578239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5128198" y="3218868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5223925" y="3567134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8663940" y="2509022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26" y="1484557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2183112" y="1672905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2214047" y="1978173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1774966" y="2588234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3844499" y="2037392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3744393" y="2235406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32" y="2444696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7806640" y="2782938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6559563" y="2282946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6587699" y="2966926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8219026" y="3388145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4A22CF2-8871-9447-8094-5557114CFCB5}"/>
              </a:ext>
            </a:extLst>
          </p:cNvPr>
          <p:cNvSpPr/>
          <p:nvPr/>
        </p:nvSpPr>
        <p:spPr>
          <a:xfrm>
            <a:off x="1959626" y="3709854"/>
            <a:ext cx="1315687" cy="5865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FC9F36-190A-7940-813A-46FC3D729713}"/>
              </a:ext>
            </a:extLst>
          </p:cNvPr>
          <p:cNvSpPr txBox="1"/>
          <p:nvPr/>
        </p:nvSpPr>
        <p:spPr>
          <a:xfrm>
            <a:off x="1929311" y="4432886"/>
            <a:ext cx="137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distillation</a:t>
            </a:r>
          </a:p>
        </p:txBody>
      </p:sp>
    </p:spTree>
    <p:extLst>
      <p:ext uri="{BB962C8B-B14F-4D97-AF65-F5344CB8AC3E}">
        <p14:creationId xmlns:p14="http://schemas.microsoft.com/office/powerpoint/2010/main" val="86523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55" grpId="0"/>
      <p:bldP spid="56" grpId="0"/>
      <p:bldP spid="57" grpId="0"/>
      <p:bldP spid="58" grpId="0" animBg="1"/>
      <p:bldP spid="59" grpId="0" animBg="1"/>
      <p:bldP spid="60" grpId="0"/>
      <p:bldP spid="61" grpId="0"/>
      <p:bldP spid="62" grpId="0" animBg="1"/>
      <p:bldP spid="63" grpId="0" animBg="1"/>
      <p:bldP spid="64" grpId="0"/>
      <p:bldP spid="65" grpId="0"/>
      <p:bldP spid="68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5" grpId="0" animBg="1"/>
      <p:bldP spid="86" grpId="0"/>
      <p:bldP spid="90" grpId="0"/>
      <p:bldP spid="96" grpId="0"/>
      <p:bldP spid="97" grpId="0"/>
      <p:bldP spid="100" grpId="0"/>
      <p:bldP spid="101" grpId="0"/>
      <p:bldP spid="102" grpId="0"/>
      <p:bldP spid="107" grpId="0" animBg="1"/>
      <p:bldP spid="106" grpId="0" animBg="1"/>
      <p:bldP spid="108" grpId="0" animBg="1"/>
      <p:bldP spid="109" grpId="0"/>
      <p:bldP spid="17" grpId="0" animBg="1"/>
      <p:bldP spid="18" grpId="0" animBg="1"/>
      <p:bldP spid="124" grpId="0" animBg="1"/>
      <p:bldP spid="25" grpId="0" animBg="1"/>
      <p:bldP spid="27" grpId="0" animBg="1"/>
      <p:bldP spid="99" grpId="0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4755915" y="3593580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5328315" y="3848868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4743047" y="1952951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5334472" y="220823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3245258" y="1723365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54" y="2320674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66" y="2209255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blipFill>
                <a:blip r:embed="rId4"/>
                <a:stretch>
                  <a:fillRect l="-7143" r="-23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blipFill>
                <a:blip r:embed="rId5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5532617" y="23228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5685017" y="247522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6191007" y="232704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6343407" y="247944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blipFill>
                <a:blip r:embed="rId10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2079" y="1956145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1376" y="2640660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5708664" y="2284477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375" y="3849884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6103461" y="39277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6198710" y="388009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6036783" y="3996771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5418450" y="3930099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5513699" y="388247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5351772" y="3999150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5489884" y="402295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69917" y="3823160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69917" y="4100358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5185080" y="4194414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5173174" y="391818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5451784" y="384769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5695882" y="3927035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3191873" y="1809092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5223863" y="1578239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5128198" y="3218868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5223925" y="3567134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8663940" y="2509022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26" y="1484557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2183112" y="1672905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2214047" y="1978173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1774966" y="2588234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3844499" y="2037392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3744393" y="2235406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32" y="2444696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7806640" y="2782938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6559563" y="2282946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6587699" y="2966926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8219026" y="3388145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5A795EE-5BE4-6143-8DAC-6482D3CCE5D3}"/>
              </a:ext>
            </a:extLst>
          </p:cNvPr>
          <p:cNvSpPr/>
          <p:nvPr/>
        </p:nvSpPr>
        <p:spPr>
          <a:xfrm>
            <a:off x="4315781" y="1484557"/>
            <a:ext cx="2928922" cy="1751094"/>
          </a:xfrm>
          <a:prstGeom prst="rect">
            <a:avLst/>
          </a:prstGeom>
          <a:solidFill>
            <a:schemeClr val="bg2">
              <a:alpha val="551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AABB83C-B210-E346-838A-84829E43BC63}"/>
              </a:ext>
            </a:extLst>
          </p:cNvPr>
          <p:cNvSpPr/>
          <p:nvPr/>
        </p:nvSpPr>
        <p:spPr>
          <a:xfrm>
            <a:off x="4136613" y="648881"/>
            <a:ext cx="1395197" cy="68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2.1</a:t>
            </a:r>
          </a:p>
        </p:txBody>
      </p:sp>
    </p:spTree>
    <p:extLst>
      <p:ext uri="{BB962C8B-B14F-4D97-AF65-F5344CB8AC3E}">
        <p14:creationId xmlns:p14="http://schemas.microsoft.com/office/powerpoint/2010/main" val="12230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3048941" y="2374104"/>
            <a:ext cx="2160000" cy="216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677" y="2371284"/>
            <a:ext cx="2160000" cy="2066475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7261237" y="1788707"/>
                <a:ext cx="27674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237" y="1788707"/>
                <a:ext cx="2767489" cy="430887"/>
              </a:xfrm>
              <a:prstGeom prst="rect">
                <a:avLst/>
              </a:prstGeom>
              <a:blipFill>
                <a:blip r:embed="rId3"/>
                <a:stretch>
                  <a:fillRect l="-2740" r="-45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2595660" y="1788282"/>
                <a:ext cx="30298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660" y="1788282"/>
                <a:ext cx="3029803" cy="430887"/>
              </a:xfrm>
              <a:prstGeom prst="rect">
                <a:avLst/>
              </a:prstGeom>
              <a:blipFill>
                <a:blip r:embed="rId4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3229490" y="2881302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490" y="2881302"/>
                <a:ext cx="331446" cy="523220"/>
              </a:xfrm>
              <a:prstGeom prst="rect">
                <a:avLst/>
              </a:prstGeom>
              <a:blipFill>
                <a:blip r:embed="rId5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3718518" y="2844525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4110562" y="3491346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3696795" y="3606633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95" y="3606633"/>
                <a:ext cx="331446" cy="523220"/>
              </a:xfrm>
              <a:prstGeom prst="rect">
                <a:avLst/>
              </a:prstGeom>
              <a:blipFill>
                <a:blip r:embed="rId6"/>
                <a:stretch>
                  <a:fillRect l="-7143"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77937" y="1809239"/>
            <a:ext cx="540000" cy="540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4568220" y="330245"/>
            <a:ext cx="362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815231" y="3807054"/>
                <a:ext cx="7481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31" y="3807054"/>
                <a:ext cx="748114" cy="523220"/>
              </a:xfrm>
              <a:prstGeom prst="rect">
                <a:avLst/>
              </a:prstGeom>
              <a:blipFill>
                <a:blip r:embed="rId9"/>
                <a:stretch>
                  <a:fillRect l="-3333" r="-38333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567BE7-BD3A-484B-B826-B42933D76563}"/>
                  </a:ext>
                </a:extLst>
              </p:cNvPr>
              <p:cNvSpPr txBox="1"/>
              <p:nvPr/>
            </p:nvSpPr>
            <p:spPr>
              <a:xfrm>
                <a:off x="7517474" y="2909010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567BE7-BD3A-484B-B826-B42933D7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474" y="2909010"/>
                <a:ext cx="331446" cy="523220"/>
              </a:xfrm>
              <a:prstGeom prst="rect">
                <a:avLst/>
              </a:prstGeom>
              <a:blipFill>
                <a:blip r:embed="rId10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4F3C2340-943A-6040-BC32-25A9DFCF1C15}"/>
              </a:ext>
            </a:extLst>
          </p:cNvPr>
          <p:cNvSpPr/>
          <p:nvPr/>
        </p:nvSpPr>
        <p:spPr>
          <a:xfrm>
            <a:off x="8006502" y="2872233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1D90084-244A-6248-A55A-E9E62FAC4CA3}"/>
              </a:ext>
            </a:extLst>
          </p:cNvPr>
          <p:cNvSpPr/>
          <p:nvPr/>
        </p:nvSpPr>
        <p:spPr>
          <a:xfrm>
            <a:off x="8398546" y="3519054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0850BE-2400-1940-A7A8-807F80DBFD0D}"/>
                  </a:ext>
                </a:extLst>
              </p:cNvPr>
              <p:cNvSpPr txBox="1"/>
              <p:nvPr/>
            </p:nvSpPr>
            <p:spPr>
              <a:xfrm>
                <a:off x="7984779" y="3634341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0850BE-2400-1940-A7A8-807F80DBF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779" y="3634341"/>
                <a:ext cx="331446" cy="523220"/>
              </a:xfrm>
              <a:prstGeom prst="rect">
                <a:avLst/>
              </a:prstGeom>
              <a:blipFill>
                <a:blip r:embed="rId11"/>
                <a:stretch>
                  <a:fillRect l="-11111" r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Arrow 1">
            <a:extLst>
              <a:ext uri="{FF2B5EF4-FFF2-40B4-BE49-F238E27FC236}">
                <a16:creationId xmlns:a16="http://schemas.microsoft.com/office/drawing/2014/main" id="{D17D63E7-993B-A04E-8DE3-371558293A58}"/>
              </a:ext>
            </a:extLst>
          </p:cNvPr>
          <p:cNvSpPr/>
          <p:nvPr/>
        </p:nvSpPr>
        <p:spPr>
          <a:xfrm>
            <a:off x="5958555" y="3100014"/>
            <a:ext cx="540000" cy="430887"/>
          </a:xfrm>
          <a:prstGeom prst="lef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33C7D-193B-4545-A543-68F7BC86355D}"/>
              </a:ext>
            </a:extLst>
          </p:cNvPr>
          <p:cNvSpPr txBox="1"/>
          <p:nvPr/>
        </p:nvSpPr>
        <p:spPr>
          <a:xfrm>
            <a:off x="2888673" y="4925291"/>
            <a:ext cx="23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Rendered depth patch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5D3E02-58F3-DC4C-8493-1C38F2043022}"/>
              </a:ext>
            </a:extLst>
          </p:cNvPr>
          <p:cNvSpPr txBox="1"/>
          <p:nvPr/>
        </p:nvSpPr>
        <p:spPr>
          <a:xfrm>
            <a:off x="7484848" y="4975485"/>
            <a:ext cx="23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coarse depth patch</a:t>
            </a:r>
          </a:p>
        </p:txBody>
      </p:sp>
    </p:spTree>
    <p:extLst>
      <p:ext uri="{BB962C8B-B14F-4D97-AF65-F5344CB8AC3E}">
        <p14:creationId xmlns:p14="http://schemas.microsoft.com/office/powerpoint/2010/main" val="241663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 animBg="1"/>
      <p:bldP spid="59" grpId="0" animBg="1"/>
      <p:bldP spid="60" grpId="0"/>
      <p:bldP spid="35" grpId="0"/>
      <p:bldP spid="36" grpId="0" animBg="1"/>
      <p:bldP spid="37" grpId="0" animBg="1"/>
      <p:bldP spid="38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3048941" y="2374104"/>
            <a:ext cx="2160000" cy="216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677" y="2371284"/>
            <a:ext cx="2160000" cy="2066475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7179349" y="1822851"/>
                <a:ext cx="27674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349" y="1822851"/>
                <a:ext cx="2767489" cy="430887"/>
              </a:xfrm>
              <a:prstGeom prst="rect">
                <a:avLst/>
              </a:prstGeom>
              <a:blipFill>
                <a:blip r:embed="rId3"/>
                <a:stretch>
                  <a:fillRect l="-2740" t="-285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3229490" y="2881302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490" y="2881302"/>
                <a:ext cx="331446" cy="523220"/>
              </a:xfrm>
              <a:prstGeom prst="rect">
                <a:avLst/>
              </a:prstGeom>
              <a:blipFill>
                <a:blip r:embed="rId4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3718518" y="2844525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4110562" y="3491346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3696795" y="3606633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95" y="3606633"/>
                <a:ext cx="331446" cy="523220"/>
              </a:xfrm>
              <a:prstGeom prst="rect">
                <a:avLst/>
              </a:prstGeom>
              <a:blipFill>
                <a:blip r:embed="rId5"/>
                <a:stretch>
                  <a:fillRect l="-7143"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2745197" y="1797373"/>
                <a:ext cx="276748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197" y="1797373"/>
                <a:ext cx="2767489" cy="430887"/>
              </a:xfrm>
              <a:prstGeom prst="rect">
                <a:avLst/>
              </a:prstGeom>
              <a:blipFill>
                <a:blip r:embed="rId6"/>
                <a:stretch>
                  <a:fillRect l="-2752" t="-2857" r="-91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82641" y="1797373"/>
            <a:ext cx="540000" cy="540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4568220" y="330245"/>
            <a:ext cx="362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815231" y="3807054"/>
                <a:ext cx="7481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31" y="3807054"/>
                <a:ext cx="748114" cy="523220"/>
              </a:xfrm>
              <a:prstGeom prst="rect">
                <a:avLst/>
              </a:prstGeom>
              <a:blipFill>
                <a:blip r:embed="rId9"/>
                <a:stretch>
                  <a:fillRect l="-3333" r="-38333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567BE7-BD3A-484B-B826-B42933D76563}"/>
                  </a:ext>
                </a:extLst>
              </p:cNvPr>
              <p:cNvSpPr txBox="1"/>
              <p:nvPr/>
            </p:nvSpPr>
            <p:spPr>
              <a:xfrm>
                <a:off x="7517474" y="2909010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567BE7-BD3A-484B-B826-B42933D7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474" y="2909010"/>
                <a:ext cx="331446" cy="523220"/>
              </a:xfrm>
              <a:prstGeom prst="rect">
                <a:avLst/>
              </a:prstGeom>
              <a:blipFill>
                <a:blip r:embed="rId10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4F3C2340-943A-6040-BC32-25A9DFCF1C15}"/>
              </a:ext>
            </a:extLst>
          </p:cNvPr>
          <p:cNvSpPr/>
          <p:nvPr/>
        </p:nvSpPr>
        <p:spPr>
          <a:xfrm>
            <a:off x="8006502" y="2872233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1D90084-244A-6248-A55A-E9E62FAC4CA3}"/>
              </a:ext>
            </a:extLst>
          </p:cNvPr>
          <p:cNvSpPr/>
          <p:nvPr/>
        </p:nvSpPr>
        <p:spPr>
          <a:xfrm>
            <a:off x="8398546" y="3519054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0850BE-2400-1940-A7A8-807F80DBFD0D}"/>
                  </a:ext>
                </a:extLst>
              </p:cNvPr>
              <p:cNvSpPr txBox="1"/>
              <p:nvPr/>
            </p:nvSpPr>
            <p:spPr>
              <a:xfrm>
                <a:off x="7984779" y="3634341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0850BE-2400-1940-A7A8-807F80DBF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779" y="3634341"/>
                <a:ext cx="331446" cy="523220"/>
              </a:xfrm>
              <a:prstGeom prst="rect">
                <a:avLst/>
              </a:prstGeom>
              <a:blipFill>
                <a:blip r:embed="rId11"/>
                <a:stretch>
                  <a:fillRect l="-11111" r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Arrow 20">
            <a:extLst>
              <a:ext uri="{FF2B5EF4-FFF2-40B4-BE49-F238E27FC236}">
                <a16:creationId xmlns:a16="http://schemas.microsoft.com/office/drawing/2014/main" id="{100011A5-4C8A-2E4B-B1E3-1C91D43AB344}"/>
              </a:ext>
            </a:extLst>
          </p:cNvPr>
          <p:cNvSpPr/>
          <p:nvPr/>
        </p:nvSpPr>
        <p:spPr>
          <a:xfrm>
            <a:off x="5958555" y="3100014"/>
            <a:ext cx="540000" cy="430887"/>
          </a:xfrm>
          <a:prstGeom prst="lef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D31C98-BF6B-ED43-B941-016D330BD2F0}"/>
              </a:ext>
            </a:extLst>
          </p:cNvPr>
          <p:cNvSpPr txBox="1"/>
          <p:nvPr/>
        </p:nvSpPr>
        <p:spPr>
          <a:xfrm>
            <a:off x="2888673" y="4925291"/>
            <a:ext cx="23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Rendered depth patch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175F2-5AA7-5541-A4AD-059F0357A003}"/>
              </a:ext>
            </a:extLst>
          </p:cNvPr>
          <p:cNvSpPr txBox="1"/>
          <p:nvPr/>
        </p:nvSpPr>
        <p:spPr>
          <a:xfrm>
            <a:off x="7484848" y="4975485"/>
            <a:ext cx="23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coarse depth patch</a:t>
            </a:r>
          </a:p>
        </p:txBody>
      </p:sp>
    </p:spTree>
    <p:extLst>
      <p:ext uri="{BB962C8B-B14F-4D97-AF65-F5344CB8AC3E}">
        <p14:creationId xmlns:p14="http://schemas.microsoft.com/office/powerpoint/2010/main" val="170774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1987E7-E17D-7746-B79D-1665B241F5BE}"/>
                  </a:ext>
                </a:extLst>
              </p:cNvPr>
              <p:cNvSpPr txBox="1"/>
              <p:nvPr/>
            </p:nvSpPr>
            <p:spPr>
              <a:xfrm>
                <a:off x="768626" y="1627053"/>
                <a:ext cx="10946295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/>
                  <a:t>Estimate a depth map of an image I by DPT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Render a depth map with the same camera pose of I</a:t>
                </a:r>
              </a:p>
              <a:p>
                <a:r>
                  <a:rPr lang="en-US" dirty="0"/>
                  <a:t>       Sampling K pairs P={P1, P2,…} from small bounding boxes B={B1,B2,…} of a depth map</a:t>
                </a:r>
              </a:p>
              <a:p>
                <a:r>
                  <a:rPr lang="en-US" dirty="0"/>
                  <a:t>       Initialize loss1=0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For each pair (</a:t>
                </a:r>
                <a:r>
                  <a:rPr lang="en-US" dirty="0" err="1"/>
                  <a:t>a,b</a:t>
                </a:r>
                <a:r>
                  <a:rPr lang="en-US" dirty="0"/>
                  <a:t>) in P: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    check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    Select the corresponding points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// note that if you use inverse depth, the sign is inverse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         loss1 = loss1+max(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+m, 0) // note that we compute loss for the rendered depth map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    Else: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         loss1 = loss1+max(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𝑑𝑒𝑝𝑡h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+m, 0)//m is a small margin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1987E7-E17D-7746-B79D-1665B241F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26" y="1627053"/>
                <a:ext cx="10946295" cy="3139321"/>
              </a:xfrm>
              <a:prstGeom prst="rect">
                <a:avLst/>
              </a:prstGeom>
              <a:blipFill>
                <a:blip r:embed="rId2"/>
                <a:stretch>
                  <a:fillRect l="-463" t="-1210" b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EDCC5D-DCA0-AC4B-A8EB-39D8202AB994}"/>
              </a:ext>
            </a:extLst>
          </p:cNvPr>
          <p:cNvSpPr txBox="1"/>
          <p:nvPr/>
        </p:nvSpPr>
        <p:spPr>
          <a:xfrm>
            <a:off x="622852" y="649357"/>
            <a:ext cx="229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1:</a:t>
            </a:r>
          </a:p>
        </p:txBody>
      </p:sp>
    </p:spTree>
    <p:extLst>
      <p:ext uri="{BB962C8B-B14F-4D97-AF65-F5344CB8AC3E}">
        <p14:creationId xmlns:p14="http://schemas.microsoft.com/office/powerpoint/2010/main" val="410811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4755915" y="3593580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5328315" y="3848868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4743047" y="1952951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5334472" y="220823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3245258" y="1723365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54" y="2320674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66" y="2209255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blipFill>
                <a:blip r:embed="rId4"/>
                <a:stretch>
                  <a:fillRect l="-7143" r="-23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blipFill>
                <a:blip r:embed="rId5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5532617" y="23228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5685017" y="247522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6191007" y="232704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6343407" y="247944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blipFill>
                <a:blip r:embed="rId10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2079" y="1956145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1376" y="2640660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5708664" y="2284477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375" y="3849884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6103461" y="39277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6198710" y="388009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6036783" y="3996771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5418450" y="3930099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5513699" y="388247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5351772" y="3999150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5489884" y="402295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69917" y="3823160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69917" y="4100358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5185080" y="4194414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5173174" y="391818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5451784" y="384769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5695882" y="3927035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3191873" y="1809092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5223863" y="1578239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5128198" y="3218868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5223925" y="3567134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8663940" y="2509022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26" y="1484557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2183112" y="1672905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2214047" y="1978173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1774966" y="2588234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3844499" y="2037392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3744393" y="2235406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32" y="2444696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7806640" y="2782938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6559563" y="2282946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6587699" y="2966926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8219026" y="3388145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7290DD-33B8-A448-B4C7-AF3D40348EA7}"/>
              </a:ext>
            </a:extLst>
          </p:cNvPr>
          <p:cNvSpPr/>
          <p:nvPr/>
        </p:nvSpPr>
        <p:spPr>
          <a:xfrm>
            <a:off x="4315781" y="3182724"/>
            <a:ext cx="2928922" cy="1751094"/>
          </a:xfrm>
          <a:prstGeom prst="rect">
            <a:avLst/>
          </a:prstGeom>
          <a:solidFill>
            <a:schemeClr val="bg2">
              <a:alpha val="551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72F7C39-13E7-954A-805A-A69600BA617C}"/>
              </a:ext>
            </a:extLst>
          </p:cNvPr>
          <p:cNvSpPr/>
          <p:nvPr/>
        </p:nvSpPr>
        <p:spPr>
          <a:xfrm>
            <a:off x="2651760" y="4249818"/>
            <a:ext cx="1398485" cy="68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2.2</a:t>
            </a:r>
          </a:p>
        </p:txBody>
      </p:sp>
    </p:spTree>
    <p:extLst>
      <p:ext uri="{BB962C8B-B14F-4D97-AF65-F5344CB8AC3E}">
        <p14:creationId xmlns:p14="http://schemas.microsoft.com/office/powerpoint/2010/main" val="220503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3048941" y="1391460"/>
            <a:ext cx="2160000" cy="216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677" y="1388640"/>
            <a:ext cx="2160000" cy="2066475"/>
          </a:xfrm>
          <a:prstGeom prst="roundRect">
            <a:avLst/>
          </a:prstGeom>
        </p:spPr>
      </p:pic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3651" y="1467842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815231" y="2824410"/>
                <a:ext cx="7481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31" y="2824410"/>
                <a:ext cx="748114" cy="523220"/>
              </a:xfrm>
              <a:prstGeom prst="rect">
                <a:avLst/>
              </a:prstGeom>
              <a:blipFill>
                <a:blip r:embed="rId5"/>
                <a:stretch>
                  <a:fillRect l="-3333" r="-45000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4F3C2340-943A-6040-BC32-25A9DFCF1C15}"/>
              </a:ext>
            </a:extLst>
          </p:cNvPr>
          <p:cNvSpPr/>
          <p:nvPr/>
        </p:nvSpPr>
        <p:spPr>
          <a:xfrm>
            <a:off x="8006502" y="1889589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A13B0440-33D2-0049-907D-3DD5A70506B5}"/>
              </a:ext>
            </a:extLst>
          </p:cNvPr>
          <p:cNvSpPr/>
          <p:nvPr/>
        </p:nvSpPr>
        <p:spPr>
          <a:xfrm>
            <a:off x="5958555" y="2117370"/>
            <a:ext cx="540000" cy="430887"/>
          </a:xfrm>
          <a:prstGeom prst="lef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1BBBC3B-AD56-474D-AEE3-F70F2F51BE72}"/>
              </a:ext>
            </a:extLst>
          </p:cNvPr>
          <p:cNvSpPr/>
          <p:nvPr/>
        </p:nvSpPr>
        <p:spPr>
          <a:xfrm>
            <a:off x="7715165" y="1973370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F65DCD-4FC8-DE49-B796-2F1EEDC0805A}"/>
              </a:ext>
            </a:extLst>
          </p:cNvPr>
          <p:cNvSpPr/>
          <p:nvPr/>
        </p:nvSpPr>
        <p:spPr>
          <a:xfrm>
            <a:off x="8142431" y="1597436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5BB73C-96A4-284F-901C-9C638B08EB6A}"/>
              </a:ext>
            </a:extLst>
          </p:cNvPr>
          <p:cNvSpPr/>
          <p:nvPr/>
        </p:nvSpPr>
        <p:spPr>
          <a:xfrm>
            <a:off x="3614190" y="1919157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7C33D74-C33B-AD4B-92B3-4AB68A8C5A0E}"/>
              </a:ext>
            </a:extLst>
          </p:cNvPr>
          <p:cNvSpPr/>
          <p:nvPr/>
        </p:nvSpPr>
        <p:spPr>
          <a:xfrm>
            <a:off x="3322853" y="2002938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A48F83D-9DA7-A542-98E3-ED89A56A9BC1}"/>
              </a:ext>
            </a:extLst>
          </p:cNvPr>
          <p:cNvSpPr/>
          <p:nvPr/>
        </p:nvSpPr>
        <p:spPr>
          <a:xfrm>
            <a:off x="3750119" y="1627004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FC99E5-8DD8-004F-B864-350C5A3061D8}"/>
              </a:ext>
            </a:extLst>
          </p:cNvPr>
          <p:cNvSpPr/>
          <p:nvPr/>
        </p:nvSpPr>
        <p:spPr>
          <a:xfrm>
            <a:off x="3220873" y="1556493"/>
            <a:ext cx="864000" cy="8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84D3F2-7624-AA4C-9792-A45658FE2985}"/>
              </a:ext>
            </a:extLst>
          </p:cNvPr>
          <p:cNvSpPr/>
          <p:nvPr/>
        </p:nvSpPr>
        <p:spPr>
          <a:xfrm>
            <a:off x="7645035" y="1558765"/>
            <a:ext cx="864000" cy="8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67B7A77-E830-7644-B0EB-2D93B3DDF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287731"/>
              </p:ext>
            </p:extLst>
          </p:nvPr>
        </p:nvGraphicFramePr>
        <p:xfrm>
          <a:off x="3102503" y="4117958"/>
          <a:ext cx="2052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75">
                  <a:extLst>
                    <a:ext uri="{9D8B030D-6E8A-4147-A177-3AD203B41FA5}">
                      <a16:colId xmlns:a16="http://schemas.microsoft.com/office/drawing/2014/main" val="4077520041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3009191847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678741946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4219850335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35349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88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3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63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74138"/>
                  </a:ext>
                </a:extLst>
              </a:tr>
            </a:tbl>
          </a:graphicData>
        </a:graphic>
      </p:graphicFrame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50203E06-5F33-FB40-93F7-F75276E19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54738"/>
              </p:ext>
            </p:extLst>
          </p:nvPr>
        </p:nvGraphicFramePr>
        <p:xfrm>
          <a:off x="7457045" y="4117958"/>
          <a:ext cx="2052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75">
                  <a:extLst>
                    <a:ext uri="{9D8B030D-6E8A-4147-A177-3AD203B41FA5}">
                      <a16:colId xmlns:a16="http://schemas.microsoft.com/office/drawing/2014/main" val="4077520041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3009191847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678741946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4219850335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35349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88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3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63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7413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8E1254-F43F-3346-9EFD-9F26835F1E02}"/>
              </a:ext>
            </a:extLst>
          </p:cNvPr>
          <p:cNvCxnSpPr/>
          <p:nvPr/>
        </p:nvCxnSpPr>
        <p:spPr>
          <a:xfrm flipH="1">
            <a:off x="5412536" y="5040444"/>
            <a:ext cx="17695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7D4AB0-BA14-8643-8B9A-75B77828D198}"/>
              </a:ext>
            </a:extLst>
          </p:cNvPr>
          <p:cNvSpPr txBox="1"/>
          <p:nvPr/>
        </p:nvSpPr>
        <p:spPr>
          <a:xfrm>
            <a:off x="5338749" y="4578596"/>
            <a:ext cx="209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K-nearest neighbors</a:t>
            </a:r>
          </a:p>
        </p:txBody>
      </p:sp>
      <p:pic>
        <p:nvPicPr>
          <p:cNvPr id="39" name="Graphic 38" descr="Badge Tick1 with solid fill">
            <a:extLst>
              <a:ext uri="{FF2B5EF4-FFF2-40B4-BE49-F238E27FC236}">
                <a16:creationId xmlns:a16="http://schemas.microsoft.com/office/drawing/2014/main" id="{FCA9B6F3-A964-F147-B2F5-F6AD84E17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3219" y="5032191"/>
            <a:ext cx="540000" cy="540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60758FF1-D017-BE47-94A0-6B0DC652D121}"/>
              </a:ext>
            </a:extLst>
          </p:cNvPr>
          <p:cNvSpPr/>
          <p:nvPr/>
        </p:nvSpPr>
        <p:spPr>
          <a:xfrm flipV="1">
            <a:off x="2346736" y="2115403"/>
            <a:ext cx="792249" cy="1828800"/>
          </a:xfrm>
          <a:custGeom>
            <a:avLst/>
            <a:gdLst>
              <a:gd name="connsiteX0" fmla="*/ 792249 w 792249"/>
              <a:gd name="connsiteY0" fmla="*/ 0 h 1828800"/>
              <a:gd name="connsiteX1" fmla="*/ 679 w 792249"/>
              <a:gd name="connsiteY1" fmla="*/ 504967 h 1828800"/>
              <a:gd name="connsiteX2" fmla="*/ 683067 w 792249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249" h="1828800">
                <a:moveTo>
                  <a:pt x="792249" y="0"/>
                </a:moveTo>
                <a:cubicBezTo>
                  <a:pt x="405562" y="100083"/>
                  <a:pt x="18876" y="200167"/>
                  <a:pt x="679" y="504967"/>
                </a:cubicBezTo>
                <a:cubicBezTo>
                  <a:pt x="-17518" y="809767"/>
                  <a:pt x="332774" y="1319283"/>
                  <a:pt x="683067" y="1828800"/>
                </a:cubicBezTo>
              </a:path>
            </a:pathLst>
          </a:custGeom>
          <a:noFill/>
          <a:ln w="25400"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BF2476C-A57A-1B45-8562-B9182A91756E}"/>
              </a:ext>
            </a:extLst>
          </p:cNvPr>
          <p:cNvSpPr/>
          <p:nvPr/>
        </p:nvSpPr>
        <p:spPr>
          <a:xfrm>
            <a:off x="8434316" y="2306472"/>
            <a:ext cx="858390" cy="1678674"/>
          </a:xfrm>
          <a:custGeom>
            <a:avLst/>
            <a:gdLst>
              <a:gd name="connsiteX0" fmla="*/ 0 w 858390"/>
              <a:gd name="connsiteY0" fmla="*/ 0 h 1678674"/>
              <a:gd name="connsiteX1" fmla="*/ 846162 w 858390"/>
              <a:gd name="connsiteY1" fmla="*/ 777922 h 1678674"/>
              <a:gd name="connsiteX2" fmla="*/ 423081 w 858390"/>
              <a:gd name="connsiteY2" fmla="*/ 1678674 h 167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390" h="1678674">
                <a:moveTo>
                  <a:pt x="0" y="0"/>
                </a:moveTo>
                <a:cubicBezTo>
                  <a:pt x="387824" y="249071"/>
                  <a:pt x="775649" y="498143"/>
                  <a:pt x="846162" y="777922"/>
                </a:cubicBezTo>
                <a:cubicBezTo>
                  <a:pt x="916675" y="1057701"/>
                  <a:pt x="669878" y="1368187"/>
                  <a:pt x="423081" y="1678674"/>
                </a:cubicBezTo>
              </a:path>
            </a:pathLst>
          </a:custGeom>
          <a:noFill/>
          <a:ln w="25400"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350F53-B55E-5D44-8909-F896668091EA}"/>
              </a:ext>
            </a:extLst>
          </p:cNvPr>
          <p:cNvSpPr txBox="1"/>
          <p:nvPr/>
        </p:nvSpPr>
        <p:spPr>
          <a:xfrm>
            <a:off x="4568220" y="330245"/>
            <a:ext cx="362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Continuty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9C5D03-E653-6041-AAF8-877076DA6DED}"/>
              </a:ext>
            </a:extLst>
          </p:cNvPr>
          <p:cNvSpPr txBox="1"/>
          <p:nvPr/>
        </p:nvSpPr>
        <p:spPr>
          <a:xfrm>
            <a:off x="5375733" y="4239675"/>
            <a:ext cx="193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Consistent</a:t>
            </a:r>
          </a:p>
        </p:txBody>
      </p:sp>
    </p:spTree>
    <p:extLst>
      <p:ext uri="{BB962C8B-B14F-4D97-AF65-F5344CB8AC3E}">
        <p14:creationId xmlns:p14="http://schemas.microsoft.com/office/powerpoint/2010/main" val="259353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9" grpId="0"/>
      <p:bldP spid="12" grpId="0" animBg="1"/>
      <p:bldP spid="13" grpId="0" animBg="1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572</Words>
  <Application>Microsoft Macintosh PowerPoint</Application>
  <PresentationFormat>Widescreen</PresentationFormat>
  <Paragraphs>170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Guangcong</dc:creator>
  <cp:lastModifiedBy>Wang Guangcong</cp:lastModifiedBy>
  <cp:revision>24</cp:revision>
  <dcterms:created xsi:type="dcterms:W3CDTF">2023-08-28T16:05:20Z</dcterms:created>
  <dcterms:modified xsi:type="dcterms:W3CDTF">2023-09-06T06:04:48Z</dcterms:modified>
</cp:coreProperties>
</file>