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30" r:id="rId1"/>
  </p:sldMasterIdLst>
  <p:notesMasterIdLst>
    <p:notesMasterId r:id="rId19"/>
  </p:notesMasterIdLst>
  <p:sldIdLst>
    <p:sldId id="256" r:id="rId2"/>
    <p:sldId id="259" r:id="rId3"/>
    <p:sldId id="258" r:id="rId4"/>
    <p:sldId id="261" r:id="rId5"/>
    <p:sldId id="263" r:id="rId6"/>
    <p:sldId id="264" r:id="rId7"/>
    <p:sldId id="262" r:id="rId8"/>
    <p:sldId id="266" r:id="rId9"/>
    <p:sldId id="267" r:id="rId10"/>
    <p:sldId id="268" r:id="rId11"/>
    <p:sldId id="269" r:id="rId12"/>
    <p:sldId id="270" r:id="rId13"/>
    <p:sldId id="271" r:id="rId14"/>
    <p:sldId id="272" r:id="rId15"/>
    <p:sldId id="274" r:id="rId16"/>
    <p:sldId id="273"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ngkuan Wang" initials="HW"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175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821"/>
    <p:restoredTop sz="94677"/>
  </p:normalViewPr>
  <p:slideViewPr>
    <p:cSldViewPr snapToGrid="0" snapToObjects="1">
      <p:cViewPr varScale="1">
        <p:scale>
          <a:sx n="73" d="100"/>
          <a:sy n="73" d="100"/>
        </p:scale>
        <p:origin x="208" y="9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commentAuthors" Target="commentAuthor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C4D52-86DC-9549-AFC7-40285FD1CBB6}" type="doc">
      <dgm:prSet loTypeId="urn:microsoft.com/office/officeart/2005/8/layout/process2" loCatId="" qsTypeId="urn:microsoft.com/office/officeart/2005/8/quickstyle/simple4" qsCatId="simple" csTypeId="urn:microsoft.com/office/officeart/2005/8/colors/accent1_2" csCatId="accent1" phldr="1"/>
      <dgm:spPr/>
    </dgm:pt>
    <dgm:pt modelId="{509F91FB-290C-5341-86FF-ADC70AFBC97B}">
      <dgm:prSet phldrT="[Text]" custT="1"/>
      <dgm:spPr>
        <a:solidFill>
          <a:srgbClr val="92D050"/>
        </a:solidFill>
      </dgm:spPr>
      <dgm:t>
        <a:bodyPr/>
        <a:lstStyle/>
        <a:p>
          <a:r>
            <a:rPr lang="en-US" sz="2000" dirty="0" smtClean="0"/>
            <a:t>Queries</a:t>
          </a:r>
          <a:endParaRPr lang="en-US" sz="2000" dirty="0"/>
        </a:p>
      </dgm:t>
    </dgm:pt>
    <dgm:pt modelId="{AC5EA682-1E8E-C048-A3B1-D6CF6159B819}" type="parTrans" cxnId="{23B4003F-E25E-AD43-A459-E09E0EAAFF68}">
      <dgm:prSet/>
      <dgm:spPr/>
      <dgm:t>
        <a:bodyPr/>
        <a:lstStyle/>
        <a:p>
          <a:endParaRPr lang="en-US"/>
        </a:p>
      </dgm:t>
    </dgm:pt>
    <dgm:pt modelId="{B5F34AFB-FA7B-2D4E-ACFF-54B5749FAB0D}" type="sibTrans" cxnId="{23B4003F-E25E-AD43-A459-E09E0EAAFF68}">
      <dgm:prSet/>
      <dgm:spPr/>
      <dgm:t>
        <a:bodyPr/>
        <a:lstStyle/>
        <a:p>
          <a:endParaRPr lang="en-US"/>
        </a:p>
      </dgm:t>
    </dgm:pt>
    <dgm:pt modelId="{25AEB31A-294A-AF47-9B59-C328734E6F87}">
      <dgm:prSet phldrT="[Text]"/>
      <dgm:spPr>
        <a:solidFill>
          <a:schemeClr val="accent5">
            <a:lumMod val="60000"/>
            <a:lumOff val="40000"/>
          </a:schemeClr>
        </a:solidFill>
      </dgm:spPr>
      <dgm:t>
        <a:bodyPr/>
        <a:lstStyle/>
        <a:p>
          <a:r>
            <a:rPr lang="en-US" dirty="0" smtClean="0"/>
            <a:t>Search Engine</a:t>
          </a:r>
          <a:endParaRPr lang="en-US" dirty="0"/>
        </a:p>
      </dgm:t>
    </dgm:pt>
    <dgm:pt modelId="{E021F703-0DCB-6441-A06D-35E208AC8CDB}" type="parTrans" cxnId="{3D915EC9-BFDC-2741-8B97-CA1F7227F500}">
      <dgm:prSet/>
      <dgm:spPr/>
      <dgm:t>
        <a:bodyPr/>
        <a:lstStyle/>
        <a:p>
          <a:endParaRPr lang="en-US"/>
        </a:p>
      </dgm:t>
    </dgm:pt>
    <dgm:pt modelId="{170A2BB9-7E9C-2B4C-A30F-316274ED3C4A}" type="sibTrans" cxnId="{3D915EC9-BFDC-2741-8B97-CA1F7227F500}">
      <dgm:prSet/>
      <dgm:spPr/>
      <dgm:t>
        <a:bodyPr/>
        <a:lstStyle/>
        <a:p>
          <a:endParaRPr lang="en-US"/>
        </a:p>
      </dgm:t>
    </dgm:pt>
    <dgm:pt modelId="{91DDFAA5-7C78-A04C-AF67-EBCFD011DAF6}">
      <dgm:prSet phldrT="[Text]"/>
      <dgm:spPr>
        <a:solidFill>
          <a:schemeClr val="accent2">
            <a:lumMod val="40000"/>
            <a:lumOff val="60000"/>
          </a:schemeClr>
        </a:solidFill>
      </dgm:spPr>
      <dgm:t>
        <a:bodyPr/>
        <a:lstStyle/>
        <a:p>
          <a:r>
            <a:rPr lang="en-US" dirty="0" smtClean="0"/>
            <a:t>Cases</a:t>
          </a:r>
          <a:endParaRPr lang="en-US" dirty="0"/>
        </a:p>
      </dgm:t>
    </dgm:pt>
    <dgm:pt modelId="{B77C6946-2D51-6B4C-B023-A49D71E5EF49}" type="parTrans" cxnId="{A5776688-ACBD-5A41-A526-093A66D1E016}">
      <dgm:prSet/>
      <dgm:spPr/>
      <dgm:t>
        <a:bodyPr/>
        <a:lstStyle/>
        <a:p>
          <a:endParaRPr lang="en-US"/>
        </a:p>
      </dgm:t>
    </dgm:pt>
    <dgm:pt modelId="{8ABBCC27-F55D-264E-85CC-D74B23727EFB}" type="sibTrans" cxnId="{A5776688-ACBD-5A41-A526-093A66D1E016}">
      <dgm:prSet/>
      <dgm:spPr/>
      <dgm:t>
        <a:bodyPr/>
        <a:lstStyle/>
        <a:p>
          <a:endParaRPr lang="en-US"/>
        </a:p>
      </dgm:t>
    </dgm:pt>
    <dgm:pt modelId="{61A4545E-C16F-E04A-B12B-D51D11218816}" type="pres">
      <dgm:prSet presAssocID="{05AC4D52-86DC-9549-AFC7-40285FD1CBB6}" presName="linearFlow" presStyleCnt="0">
        <dgm:presLayoutVars>
          <dgm:resizeHandles val="exact"/>
        </dgm:presLayoutVars>
      </dgm:prSet>
      <dgm:spPr/>
    </dgm:pt>
    <dgm:pt modelId="{9D4DC987-2B21-2C4E-91B5-7BF186C861BE}" type="pres">
      <dgm:prSet presAssocID="{509F91FB-290C-5341-86FF-ADC70AFBC97B}" presName="node" presStyleLbl="node1" presStyleIdx="0" presStyleCnt="3">
        <dgm:presLayoutVars>
          <dgm:bulletEnabled val="1"/>
        </dgm:presLayoutVars>
      </dgm:prSet>
      <dgm:spPr/>
      <dgm:t>
        <a:bodyPr/>
        <a:lstStyle/>
        <a:p>
          <a:endParaRPr lang="en-US"/>
        </a:p>
      </dgm:t>
    </dgm:pt>
    <dgm:pt modelId="{141702D2-83E9-9E45-8D4C-F959C704D05D}" type="pres">
      <dgm:prSet presAssocID="{B5F34AFB-FA7B-2D4E-ACFF-54B5749FAB0D}" presName="sibTrans" presStyleLbl="sibTrans2D1" presStyleIdx="0" presStyleCnt="2"/>
      <dgm:spPr/>
      <dgm:t>
        <a:bodyPr/>
        <a:lstStyle/>
        <a:p>
          <a:endParaRPr lang="en-US"/>
        </a:p>
      </dgm:t>
    </dgm:pt>
    <dgm:pt modelId="{D1E6C8A4-F998-D349-8955-6B517D2F8889}" type="pres">
      <dgm:prSet presAssocID="{B5F34AFB-FA7B-2D4E-ACFF-54B5749FAB0D}" presName="connectorText" presStyleLbl="sibTrans2D1" presStyleIdx="0" presStyleCnt="2"/>
      <dgm:spPr/>
      <dgm:t>
        <a:bodyPr/>
        <a:lstStyle/>
        <a:p>
          <a:endParaRPr lang="en-US"/>
        </a:p>
      </dgm:t>
    </dgm:pt>
    <dgm:pt modelId="{4000756C-C4E0-8B43-81FD-758880B4AA16}" type="pres">
      <dgm:prSet presAssocID="{25AEB31A-294A-AF47-9B59-C328734E6F87}" presName="node" presStyleLbl="node1" presStyleIdx="1" presStyleCnt="3" custScaleX="166462" custScaleY="121674">
        <dgm:presLayoutVars>
          <dgm:bulletEnabled val="1"/>
        </dgm:presLayoutVars>
      </dgm:prSet>
      <dgm:spPr/>
      <dgm:t>
        <a:bodyPr/>
        <a:lstStyle/>
        <a:p>
          <a:endParaRPr lang="en-US"/>
        </a:p>
      </dgm:t>
    </dgm:pt>
    <dgm:pt modelId="{C350DA04-C76F-4D44-A4D2-1BE01BBB7322}" type="pres">
      <dgm:prSet presAssocID="{170A2BB9-7E9C-2B4C-A30F-316274ED3C4A}" presName="sibTrans" presStyleLbl="sibTrans2D1" presStyleIdx="1" presStyleCnt="2"/>
      <dgm:spPr/>
      <dgm:t>
        <a:bodyPr/>
        <a:lstStyle/>
        <a:p>
          <a:endParaRPr lang="en-US"/>
        </a:p>
      </dgm:t>
    </dgm:pt>
    <dgm:pt modelId="{02C21FE8-8A16-B34C-808A-49788B9ED4A1}" type="pres">
      <dgm:prSet presAssocID="{170A2BB9-7E9C-2B4C-A30F-316274ED3C4A}" presName="connectorText" presStyleLbl="sibTrans2D1" presStyleIdx="1" presStyleCnt="2"/>
      <dgm:spPr/>
      <dgm:t>
        <a:bodyPr/>
        <a:lstStyle/>
        <a:p>
          <a:endParaRPr lang="en-US"/>
        </a:p>
      </dgm:t>
    </dgm:pt>
    <dgm:pt modelId="{E74B161A-B989-2B47-9DA4-DFAAA26E42C5}" type="pres">
      <dgm:prSet presAssocID="{91DDFAA5-7C78-A04C-AF67-EBCFD011DAF6}" presName="node" presStyleLbl="node1" presStyleIdx="2" presStyleCnt="3">
        <dgm:presLayoutVars>
          <dgm:bulletEnabled val="1"/>
        </dgm:presLayoutVars>
      </dgm:prSet>
      <dgm:spPr/>
      <dgm:t>
        <a:bodyPr/>
        <a:lstStyle/>
        <a:p>
          <a:endParaRPr lang="en-US"/>
        </a:p>
      </dgm:t>
    </dgm:pt>
  </dgm:ptLst>
  <dgm:cxnLst>
    <dgm:cxn modelId="{CF79607B-813B-B448-855C-1495BD120EE5}" type="presOf" srcId="{170A2BB9-7E9C-2B4C-A30F-316274ED3C4A}" destId="{02C21FE8-8A16-B34C-808A-49788B9ED4A1}" srcOrd="1" destOrd="0" presId="urn:microsoft.com/office/officeart/2005/8/layout/process2"/>
    <dgm:cxn modelId="{92F18382-6AB2-C249-9A8E-BCAFD701E3BB}" type="presOf" srcId="{B5F34AFB-FA7B-2D4E-ACFF-54B5749FAB0D}" destId="{D1E6C8A4-F998-D349-8955-6B517D2F8889}" srcOrd="1" destOrd="0" presId="urn:microsoft.com/office/officeart/2005/8/layout/process2"/>
    <dgm:cxn modelId="{BD41A04B-8264-3346-B334-76BE184D3BCC}" type="presOf" srcId="{05AC4D52-86DC-9549-AFC7-40285FD1CBB6}" destId="{61A4545E-C16F-E04A-B12B-D51D11218816}" srcOrd="0" destOrd="0" presId="urn:microsoft.com/office/officeart/2005/8/layout/process2"/>
    <dgm:cxn modelId="{B5F2153B-D5A1-5047-A35A-1397815144D6}" type="presOf" srcId="{509F91FB-290C-5341-86FF-ADC70AFBC97B}" destId="{9D4DC987-2B21-2C4E-91B5-7BF186C861BE}" srcOrd="0" destOrd="0" presId="urn:microsoft.com/office/officeart/2005/8/layout/process2"/>
    <dgm:cxn modelId="{3D915EC9-BFDC-2741-8B97-CA1F7227F500}" srcId="{05AC4D52-86DC-9549-AFC7-40285FD1CBB6}" destId="{25AEB31A-294A-AF47-9B59-C328734E6F87}" srcOrd="1" destOrd="0" parTransId="{E021F703-0DCB-6441-A06D-35E208AC8CDB}" sibTransId="{170A2BB9-7E9C-2B4C-A30F-316274ED3C4A}"/>
    <dgm:cxn modelId="{DA86625C-924E-0E41-A8BB-4F4F989BA32C}" type="presOf" srcId="{91DDFAA5-7C78-A04C-AF67-EBCFD011DAF6}" destId="{E74B161A-B989-2B47-9DA4-DFAAA26E42C5}" srcOrd="0" destOrd="0" presId="urn:microsoft.com/office/officeart/2005/8/layout/process2"/>
    <dgm:cxn modelId="{83AFCE0D-B879-B349-B9E2-3E34983C5A74}" type="presOf" srcId="{25AEB31A-294A-AF47-9B59-C328734E6F87}" destId="{4000756C-C4E0-8B43-81FD-758880B4AA16}" srcOrd="0" destOrd="0" presId="urn:microsoft.com/office/officeart/2005/8/layout/process2"/>
    <dgm:cxn modelId="{23B4003F-E25E-AD43-A459-E09E0EAAFF68}" srcId="{05AC4D52-86DC-9549-AFC7-40285FD1CBB6}" destId="{509F91FB-290C-5341-86FF-ADC70AFBC97B}" srcOrd="0" destOrd="0" parTransId="{AC5EA682-1E8E-C048-A3B1-D6CF6159B819}" sibTransId="{B5F34AFB-FA7B-2D4E-ACFF-54B5749FAB0D}"/>
    <dgm:cxn modelId="{08308175-9737-464F-9280-45A208CFA665}" type="presOf" srcId="{B5F34AFB-FA7B-2D4E-ACFF-54B5749FAB0D}" destId="{141702D2-83E9-9E45-8D4C-F959C704D05D}" srcOrd="0" destOrd="0" presId="urn:microsoft.com/office/officeart/2005/8/layout/process2"/>
    <dgm:cxn modelId="{797A9173-C725-9744-B45E-607897940E74}" type="presOf" srcId="{170A2BB9-7E9C-2B4C-A30F-316274ED3C4A}" destId="{C350DA04-C76F-4D44-A4D2-1BE01BBB7322}" srcOrd="0" destOrd="0" presId="urn:microsoft.com/office/officeart/2005/8/layout/process2"/>
    <dgm:cxn modelId="{A5776688-ACBD-5A41-A526-093A66D1E016}" srcId="{05AC4D52-86DC-9549-AFC7-40285FD1CBB6}" destId="{91DDFAA5-7C78-A04C-AF67-EBCFD011DAF6}" srcOrd="2" destOrd="0" parTransId="{B77C6946-2D51-6B4C-B023-A49D71E5EF49}" sibTransId="{8ABBCC27-F55D-264E-85CC-D74B23727EFB}"/>
    <dgm:cxn modelId="{2A231301-353B-7743-96C1-AD640C755592}" type="presParOf" srcId="{61A4545E-C16F-E04A-B12B-D51D11218816}" destId="{9D4DC987-2B21-2C4E-91B5-7BF186C861BE}" srcOrd="0" destOrd="0" presId="urn:microsoft.com/office/officeart/2005/8/layout/process2"/>
    <dgm:cxn modelId="{82F96706-DCE5-F742-B13A-405B2802C3F7}" type="presParOf" srcId="{61A4545E-C16F-E04A-B12B-D51D11218816}" destId="{141702D2-83E9-9E45-8D4C-F959C704D05D}" srcOrd="1" destOrd="0" presId="urn:microsoft.com/office/officeart/2005/8/layout/process2"/>
    <dgm:cxn modelId="{CD540AB6-2BD6-8949-9C50-3EAC0C88FBDA}" type="presParOf" srcId="{141702D2-83E9-9E45-8D4C-F959C704D05D}" destId="{D1E6C8A4-F998-D349-8955-6B517D2F8889}" srcOrd="0" destOrd="0" presId="urn:microsoft.com/office/officeart/2005/8/layout/process2"/>
    <dgm:cxn modelId="{9CF632BF-B1CB-304F-B4B0-EE8F6F1DB023}" type="presParOf" srcId="{61A4545E-C16F-E04A-B12B-D51D11218816}" destId="{4000756C-C4E0-8B43-81FD-758880B4AA16}" srcOrd="2" destOrd="0" presId="urn:microsoft.com/office/officeart/2005/8/layout/process2"/>
    <dgm:cxn modelId="{54365137-7961-2C4C-8578-AD9C59839C22}" type="presParOf" srcId="{61A4545E-C16F-E04A-B12B-D51D11218816}" destId="{C350DA04-C76F-4D44-A4D2-1BE01BBB7322}" srcOrd="3" destOrd="0" presId="urn:microsoft.com/office/officeart/2005/8/layout/process2"/>
    <dgm:cxn modelId="{12364431-6EEB-6B40-ADB8-C7CB0E24A6A9}" type="presParOf" srcId="{C350DA04-C76F-4D44-A4D2-1BE01BBB7322}" destId="{02C21FE8-8A16-B34C-808A-49788B9ED4A1}" srcOrd="0" destOrd="0" presId="urn:microsoft.com/office/officeart/2005/8/layout/process2"/>
    <dgm:cxn modelId="{9DE7681A-D4D3-1C4C-8055-E1FD908F7008}" type="presParOf" srcId="{61A4545E-C16F-E04A-B12B-D51D11218816}" destId="{E74B161A-B989-2B47-9DA4-DFAAA26E42C5}"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C4D52-86DC-9549-AFC7-40285FD1CBB6}" type="doc">
      <dgm:prSet loTypeId="urn:microsoft.com/office/officeart/2005/8/layout/process2" loCatId="" qsTypeId="urn:microsoft.com/office/officeart/2005/8/quickstyle/simple4" qsCatId="simple" csTypeId="urn:microsoft.com/office/officeart/2005/8/colors/accent1_2" csCatId="accent1" phldr="1"/>
      <dgm:spPr/>
    </dgm:pt>
    <dgm:pt modelId="{509F91FB-290C-5341-86FF-ADC70AFBC97B}">
      <dgm:prSet phldrT="[Text]" custT="1"/>
      <dgm:spPr>
        <a:solidFill>
          <a:srgbClr val="92D050"/>
        </a:solidFill>
      </dgm:spPr>
      <dgm:t>
        <a:bodyPr/>
        <a:lstStyle/>
        <a:p>
          <a:r>
            <a:rPr lang="en-US" sz="2000" dirty="0" smtClean="0"/>
            <a:t>Queries</a:t>
          </a:r>
          <a:endParaRPr lang="en-US" sz="2000" dirty="0"/>
        </a:p>
      </dgm:t>
    </dgm:pt>
    <dgm:pt modelId="{AC5EA682-1E8E-C048-A3B1-D6CF6159B819}" type="parTrans" cxnId="{23B4003F-E25E-AD43-A459-E09E0EAAFF68}">
      <dgm:prSet/>
      <dgm:spPr/>
      <dgm:t>
        <a:bodyPr/>
        <a:lstStyle/>
        <a:p>
          <a:endParaRPr lang="en-US"/>
        </a:p>
      </dgm:t>
    </dgm:pt>
    <dgm:pt modelId="{B5F34AFB-FA7B-2D4E-ACFF-54B5749FAB0D}" type="sibTrans" cxnId="{23B4003F-E25E-AD43-A459-E09E0EAAFF68}">
      <dgm:prSet/>
      <dgm:spPr/>
      <dgm:t>
        <a:bodyPr/>
        <a:lstStyle/>
        <a:p>
          <a:endParaRPr lang="en-US"/>
        </a:p>
      </dgm:t>
    </dgm:pt>
    <dgm:pt modelId="{25AEB31A-294A-AF47-9B59-C328734E6F87}">
      <dgm:prSet phldrT="[Text]"/>
      <dgm:spPr>
        <a:solidFill>
          <a:schemeClr val="accent5">
            <a:lumMod val="60000"/>
            <a:lumOff val="40000"/>
          </a:schemeClr>
        </a:solidFill>
      </dgm:spPr>
      <dgm:t>
        <a:bodyPr/>
        <a:lstStyle/>
        <a:p>
          <a:r>
            <a:rPr lang="en-US" dirty="0" smtClean="0"/>
            <a:t>Find</a:t>
          </a:r>
          <a:r>
            <a:rPr lang="en-US" baseline="0" dirty="0" smtClean="0"/>
            <a:t> Cases</a:t>
          </a:r>
          <a:endParaRPr lang="en-US" dirty="0"/>
        </a:p>
      </dgm:t>
    </dgm:pt>
    <dgm:pt modelId="{E021F703-0DCB-6441-A06D-35E208AC8CDB}" type="parTrans" cxnId="{3D915EC9-BFDC-2741-8B97-CA1F7227F500}">
      <dgm:prSet/>
      <dgm:spPr/>
      <dgm:t>
        <a:bodyPr/>
        <a:lstStyle/>
        <a:p>
          <a:endParaRPr lang="en-US"/>
        </a:p>
      </dgm:t>
    </dgm:pt>
    <dgm:pt modelId="{170A2BB9-7E9C-2B4C-A30F-316274ED3C4A}" type="sibTrans" cxnId="{3D915EC9-BFDC-2741-8B97-CA1F7227F500}">
      <dgm:prSet/>
      <dgm:spPr/>
      <dgm:t>
        <a:bodyPr/>
        <a:lstStyle/>
        <a:p>
          <a:endParaRPr lang="en-US"/>
        </a:p>
      </dgm:t>
    </dgm:pt>
    <dgm:pt modelId="{91DDFAA5-7C78-A04C-AF67-EBCFD011DAF6}">
      <dgm:prSet phldrT="[Text]"/>
      <dgm:spPr>
        <a:solidFill>
          <a:schemeClr val="accent2">
            <a:lumMod val="40000"/>
            <a:lumOff val="60000"/>
          </a:schemeClr>
        </a:solidFill>
      </dgm:spPr>
      <dgm:t>
        <a:bodyPr/>
        <a:lstStyle/>
        <a:p>
          <a:r>
            <a:rPr lang="en-US" dirty="0" smtClean="0"/>
            <a:t>Cases</a:t>
          </a:r>
          <a:endParaRPr lang="en-US" dirty="0"/>
        </a:p>
      </dgm:t>
    </dgm:pt>
    <dgm:pt modelId="{B77C6946-2D51-6B4C-B023-A49D71E5EF49}" type="parTrans" cxnId="{A5776688-ACBD-5A41-A526-093A66D1E016}">
      <dgm:prSet/>
      <dgm:spPr/>
      <dgm:t>
        <a:bodyPr/>
        <a:lstStyle/>
        <a:p>
          <a:endParaRPr lang="en-US"/>
        </a:p>
      </dgm:t>
    </dgm:pt>
    <dgm:pt modelId="{8ABBCC27-F55D-264E-85CC-D74B23727EFB}" type="sibTrans" cxnId="{A5776688-ACBD-5A41-A526-093A66D1E016}">
      <dgm:prSet/>
      <dgm:spPr/>
      <dgm:t>
        <a:bodyPr/>
        <a:lstStyle/>
        <a:p>
          <a:endParaRPr lang="en-US"/>
        </a:p>
      </dgm:t>
    </dgm:pt>
    <dgm:pt modelId="{DB4A77CA-8333-924B-8BDF-6044574CBB8F}">
      <dgm:prSet phldrT="[Text]"/>
      <dgm:spPr>
        <a:solidFill>
          <a:schemeClr val="accent5">
            <a:lumMod val="60000"/>
            <a:lumOff val="40000"/>
          </a:schemeClr>
        </a:solidFill>
      </dgm:spPr>
      <dgm:t>
        <a:bodyPr/>
        <a:lstStyle/>
        <a:p>
          <a:r>
            <a:rPr lang="en-US" dirty="0" smtClean="0"/>
            <a:t>Rank</a:t>
          </a:r>
          <a:r>
            <a:rPr lang="en-US" baseline="0" dirty="0" smtClean="0"/>
            <a:t> Cases</a:t>
          </a:r>
          <a:endParaRPr lang="en-US" dirty="0"/>
        </a:p>
      </dgm:t>
    </dgm:pt>
    <dgm:pt modelId="{906BA910-6C55-6B47-83E1-F50AEC9C93D0}" type="parTrans" cxnId="{6162DE7C-4DE8-EB49-B5AE-002345F2C7E9}">
      <dgm:prSet/>
      <dgm:spPr/>
      <dgm:t>
        <a:bodyPr/>
        <a:lstStyle/>
        <a:p>
          <a:endParaRPr lang="en-US"/>
        </a:p>
      </dgm:t>
    </dgm:pt>
    <dgm:pt modelId="{A87EC1EB-1473-F540-9F87-2EBCD63BC58F}" type="sibTrans" cxnId="{6162DE7C-4DE8-EB49-B5AE-002345F2C7E9}">
      <dgm:prSet/>
      <dgm:spPr/>
      <dgm:t>
        <a:bodyPr/>
        <a:lstStyle/>
        <a:p>
          <a:endParaRPr lang="en-US"/>
        </a:p>
      </dgm:t>
    </dgm:pt>
    <dgm:pt modelId="{61A4545E-C16F-E04A-B12B-D51D11218816}" type="pres">
      <dgm:prSet presAssocID="{05AC4D52-86DC-9549-AFC7-40285FD1CBB6}" presName="linearFlow" presStyleCnt="0">
        <dgm:presLayoutVars>
          <dgm:resizeHandles val="exact"/>
        </dgm:presLayoutVars>
      </dgm:prSet>
      <dgm:spPr/>
    </dgm:pt>
    <dgm:pt modelId="{9D4DC987-2B21-2C4E-91B5-7BF186C861BE}" type="pres">
      <dgm:prSet presAssocID="{509F91FB-290C-5341-86FF-ADC70AFBC97B}" presName="node" presStyleLbl="node1" presStyleIdx="0" presStyleCnt="4">
        <dgm:presLayoutVars>
          <dgm:bulletEnabled val="1"/>
        </dgm:presLayoutVars>
      </dgm:prSet>
      <dgm:spPr/>
      <dgm:t>
        <a:bodyPr/>
        <a:lstStyle/>
        <a:p>
          <a:endParaRPr lang="en-US"/>
        </a:p>
      </dgm:t>
    </dgm:pt>
    <dgm:pt modelId="{141702D2-83E9-9E45-8D4C-F959C704D05D}" type="pres">
      <dgm:prSet presAssocID="{B5F34AFB-FA7B-2D4E-ACFF-54B5749FAB0D}" presName="sibTrans" presStyleLbl="sibTrans2D1" presStyleIdx="0" presStyleCnt="3"/>
      <dgm:spPr/>
      <dgm:t>
        <a:bodyPr/>
        <a:lstStyle/>
        <a:p>
          <a:endParaRPr lang="en-US"/>
        </a:p>
      </dgm:t>
    </dgm:pt>
    <dgm:pt modelId="{D1E6C8A4-F998-D349-8955-6B517D2F8889}" type="pres">
      <dgm:prSet presAssocID="{B5F34AFB-FA7B-2D4E-ACFF-54B5749FAB0D}" presName="connectorText" presStyleLbl="sibTrans2D1" presStyleIdx="0" presStyleCnt="3"/>
      <dgm:spPr/>
      <dgm:t>
        <a:bodyPr/>
        <a:lstStyle/>
        <a:p>
          <a:endParaRPr lang="en-US"/>
        </a:p>
      </dgm:t>
    </dgm:pt>
    <dgm:pt modelId="{4000756C-C4E0-8B43-81FD-758880B4AA16}" type="pres">
      <dgm:prSet presAssocID="{25AEB31A-294A-AF47-9B59-C328734E6F87}" presName="node" presStyleLbl="node1" presStyleIdx="1" presStyleCnt="4" custScaleX="166462" custScaleY="121674">
        <dgm:presLayoutVars>
          <dgm:bulletEnabled val="1"/>
        </dgm:presLayoutVars>
      </dgm:prSet>
      <dgm:spPr/>
      <dgm:t>
        <a:bodyPr/>
        <a:lstStyle/>
        <a:p>
          <a:endParaRPr lang="en-US"/>
        </a:p>
      </dgm:t>
    </dgm:pt>
    <dgm:pt modelId="{C350DA04-C76F-4D44-A4D2-1BE01BBB7322}" type="pres">
      <dgm:prSet presAssocID="{170A2BB9-7E9C-2B4C-A30F-316274ED3C4A}" presName="sibTrans" presStyleLbl="sibTrans2D1" presStyleIdx="1" presStyleCnt="3"/>
      <dgm:spPr/>
      <dgm:t>
        <a:bodyPr/>
        <a:lstStyle/>
        <a:p>
          <a:endParaRPr lang="en-US"/>
        </a:p>
      </dgm:t>
    </dgm:pt>
    <dgm:pt modelId="{02C21FE8-8A16-B34C-808A-49788B9ED4A1}" type="pres">
      <dgm:prSet presAssocID="{170A2BB9-7E9C-2B4C-A30F-316274ED3C4A}" presName="connectorText" presStyleLbl="sibTrans2D1" presStyleIdx="1" presStyleCnt="3"/>
      <dgm:spPr/>
      <dgm:t>
        <a:bodyPr/>
        <a:lstStyle/>
        <a:p>
          <a:endParaRPr lang="en-US"/>
        </a:p>
      </dgm:t>
    </dgm:pt>
    <dgm:pt modelId="{6720FADD-DA87-654A-8D96-FD14210DEBB0}" type="pres">
      <dgm:prSet presAssocID="{DB4A77CA-8333-924B-8BDF-6044574CBB8F}" presName="node" presStyleLbl="node1" presStyleIdx="2" presStyleCnt="4" custScaleX="166462" custScaleY="121674">
        <dgm:presLayoutVars>
          <dgm:bulletEnabled val="1"/>
        </dgm:presLayoutVars>
      </dgm:prSet>
      <dgm:spPr/>
      <dgm:t>
        <a:bodyPr/>
        <a:lstStyle/>
        <a:p>
          <a:endParaRPr lang="en-US"/>
        </a:p>
      </dgm:t>
    </dgm:pt>
    <dgm:pt modelId="{2E070793-BBE6-ED46-8E9A-89B72BF5FCB3}" type="pres">
      <dgm:prSet presAssocID="{A87EC1EB-1473-F540-9F87-2EBCD63BC58F}" presName="sibTrans" presStyleLbl="sibTrans2D1" presStyleIdx="2" presStyleCnt="3"/>
      <dgm:spPr/>
      <dgm:t>
        <a:bodyPr/>
        <a:lstStyle/>
        <a:p>
          <a:endParaRPr lang="en-US"/>
        </a:p>
      </dgm:t>
    </dgm:pt>
    <dgm:pt modelId="{83874B82-6BAF-9C4A-984B-236241C8DD4F}" type="pres">
      <dgm:prSet presAssocID="{A87EC1EB-1473-F540-9F87-2EBCD63BC58F}" presName="connectorText" presStyleLbl="sibTrans2D1" presStyleIdx="2" presStyleCnt="3"/>
      <dgm:spPr/>
      <dgm:t>
        <a:bodyPr/>
        <a:lstStyle/>
        <a:p>
          <a:endParaRPr lang="en-US"/>
        </a:p>
      </dgm:t>
    </dgm:pt>
    <dgm:pt modelId="{E74B161A-B989-2B47-9DA4-DFAAA26E42C5}" type="pres">
      <dgm:prSet presAssocID="{91DDFAA5-7C78-A04C-AF67-EBCFD011DAF6}" presName="node" presStyleLbl="node1" presStyleIdx="3" presStyleCnt="4">
        <dgm:presLayoutVars>
          <dgm:bulletEnabled val="1"/>
        </dgm:presLayoutVars>
      </dgm:prSet>
      <dgm:spPr/>
      <dgm:t>
        <a:bodyPr/>
        <a:lstStyle/>
        <a:p>
          <a:endParaRPr lang="en-US"/>
        </a:p>
      </dgm:t>
    </dgm:pt>
  </dgm:ptLst>
  <dgm:cxnLst>
    <dgm:cxn modelId="{F51E6515-E8C9-0344-9320-B748FE4BF170}" type="presOf" srcId="{A87EC1EB-1473-F540-9F87-2EBCD63BC58F}" destId="{2E070793-BBE6-ED46-8E9A-89B72BF5FCB3}" srcOrd="0" destOrd="0" presId="urn:microsoft.com/office/officeart/2005/8/layout/process2"/>
    <dgm:cxn modelId="{3177E449-5F3C-B74E-A9CD-98BF2A7B0683}" type="presOf" srcId="{91DDFAA5-7C78-A04C-AF67-EBCFD011DAF6}" destId="{E74B161A-B989-2B47-9DA4-DFAAA26E42C5}" srcOrd="0" destOrd="0" presId="urn:microsoft.com/office/officeart/2005/8/layout/process2"/>
    <dgm:cxn modelId="{E8173AFA-07BC-FD46-A284-8F7761145931}" type="presOf" srcId="{B5F34AFB-FA7B-2D4E-ACFF-54B5749FAB0D}" destId="{D1E6C8A4-F998-D349-8955-6B517D2F8889}" srcOrd="1" destOrd="0" presId="urn:microsoft.com/office/officeart/2005/8/layout/process2"/>
    <dgm:cxn modelId="{6BFDF62C-29D7-904F-B46B-8F6B3F131286}" type="presOf" srcId="{B5F34AFB-FA7B-2D4E-ACFF-54B5749FAB0D}" destId="{141702D2-83E9-9E45-8D4C-F959C704D05D}" srcOrd="0" destOrd="0" presId="urn:microsoft.com/office/officeart/2005/8/layout/process2"/>
    <dgm:cxn modelId="{6570FEEA-59D8-3C4D-8589-2AB9CA786C61}" type="presOf" srcId="{509F91FB-290C-5341-86FF-ADC70AFBC97B}" destId="{9D4DC987-2B21-2C4E-91B5-7BF186C861BE}" srcOrd="0" destOrd="0" presId="urn:microsoft.com/office/officeart/2005/8/layout/process2"/>
    <dgm:cxn modelId="{334F75D2-50DB-FD4E-BACA-326070DAE5ED}" type="presOf" srcId="{DB4A77CA-8333-924B-8BDF-6044574CBB8F}" destId="{6720FADD-DA87-654A-8D96-FD14210DEBB0}" srcOrd="0" destOrd="0" presId="urn:microsoft.com/office/officeart/2005/8/layout/process2"/>
    <dgm:cxn modelId="{07DE9528-6D55-9240-9BBF-B6480B4EC85B}" type="presOf" srcId="{170A2BB9-7E9C-2B4C-A30F-316274ED3C4A}" destId="{02C21FE8-8A16-B34C-808A-49788B9ED4A1}" srcOrd="1" destOrd="0" presId="urn:microsoft.com/office/officeart/2005/8/layout/process2"/>
    <dgm:cxn modelId="{4725FE81-EB9A-584A-A428-BC802856BDC8}" type="presOf" srcId="{170A2BB9-7E9C-2B4C-A30F-316274ED3C4A}" destId="{C350DA04-C76F-4D44-A4D2-1BE01BBB7322}" srcOrd="0" destOrd="0" presId="urn:microsoft.com/office/officeart/2005/8/layout/process2"/>
    <dgm:cxn modelId="{3D915EC9-BFDC-2741-8B97-CA1F7227F500}" srcId="{05AC4D52-86DC-9549-AFC7-40285FD1CBB6}" destId="{25AEB31A-294A-AF47-9B59-C328734E6F87}" srcOrd="1" destOrd="0" parTransId="{E021F703-0DCB-6441-A06D-35E208AC8CDB}" sibTransId="{170A2BB9-7E9C-2B4C-A30F-316274ED3C4A}"/>
    <dgm:cxn modelId="{2630CB48-7ED1-0B45-965B-46460DDBD7DE}" type="presOf" srcId="{05AC4D52-86DC-9549-AFC7-40285FD1CBB6}" destId="{61A4545E-C16F-E04A-B12B-D51D11218816}" srcOrd="0" destOrd="0" presId="urn:microsoft.com/office/officeart/2005/8/layout/process2"/>
    <dgm:cxn modelId="{6162DE7C-4DE8-EB49-B5AE-002345F2C7E9}" srcId="{05AC4D52-86DC-9549-AFC7-40285FD1CBB6}" destId="{DB4A77CA-8333-924B-8BDF-6044574CBB8F}" srcOrd="2" destOrd="0" parTransId="{906BA910-6C55-6B47-83E1-F50AEC9C93D0}" sibTransId="{A87EC1EB-1473-F540-9F87-2EBCD63BC58F}"/>
    <dgm:cxn modelId="{23B4003F-E25E-AD43-A459-E09E0EAAFF68}" srcId="{05AC4D52-86DC-9549-AFC7-40285FD1CBB6}" destId="{509F91FB-290C-5341-86FF-ADC70AFBC97B}" srcOrd="0" destOrd="0" parTransId="{AC5EA682-1E8E-C048-A3B1-D6CF6159B819}" sibTransId="{B5F34AFB-FA7B-2D4E-ACFF-54B5749FAB0D}"/>
    <dgm:cxn modelId="{E8CD3E74-C4DB-3741-9EAE-7754B0CBF716}" type="presOf" srcId="{25AEB31A-294A-AF47-9B59-C328734E6F87}" destId="{4000756C-C4E0-8B43-81FD-758880B4AA16}" srcOrd="0" destOrd="0" presId="urn:microsoft.com/office/officeart/2005/8/layout/process2"/>
    <dgm:cxn modelId="{A5776688-ACBD-5A41-A526-093A66D1E016}" srcId="{05AC4D52-86DC-9549-AFC7-40285FD1CBB6}" destId="{91DDFAA5-7C78-A04C-AF67-EBCFD011DAF6}" srcOrd="3" destOrd="0" parTransId="{B77C6946-2D51-6B4C-B023-A49D71E5EF49}" sibTransId="{8ABBCC27-F55D-264E-85CC-D74B23727EFB}"/>
    <dgm:cxn modelId="{6430DA59-67F6-4845-BDB8-BD1F8B61EF51}" type="presOf" srcId="{A87EC1EB-1473-F540-9F87-2EBCD63BC58F}" destId="{83874B82-6BAF-9C4A-984B-236241C8DD4F}" srcOrd="1" destOrd="0" presId="urn:microsoft.com/office/officeart/2005/8/layout/process2"/>
    <dgm:cxn modelId="{173091B2-5E4A-7E46-B841-3368268825C7}" type="presParOf" srcId="{61A4545E-C16F-E04A-B12B-D51D11218816}" destId="{9D4DC987-2B21-2C4E-91B5-7BF186C861BE}" srcOrd="0" destOrd="0" presId="urn:microsoft.com/office/officeart/2005/8/layout/process2"/>
    <dgm:cxn modelId="{1E0B0CFC-00B0-9342-8C6F-E29868E08FD6}" type="presParOf" srcId="{61A4545E-C16F-E04A-B12B-D51D11218816}" destId="{141702D2-83E9-9E45-8D4C-F959C704D05D}" srcOrd="1" destOrd="0" presId="urn:microsoft.com/office/officeart/2005/8/layout/process2"/>
    <dgm:cxn modelId="{F6EBCAA4-AAE4-AA40-BF87-35CA4189BFBE}" type="presParOf" srcId="{141702D2-83E9-9E45-8D4C-F959C704D05D}" destId="{D1E6C8A4-F998-D349-8955-6B517D2F8889}" srcOrd="0" destOrd="0" presId="urn:microsoft.com/office/officeart/2005/8/layout/process2"/>
    <dgm:cxn modelId="{B46FAC6F-32B8-0842-8886-BC9AEFC5B314}" type="presParOf" srcId="{61A4545E-C16F-E04A-B12B-D51D11218816}" destId="{4000756C-C4E0-8B43-81FD-758880B4AA16}" srcOrd="2" destOrd="0" presId="urn:microsoft.com/office/officeart/2005/8/layout/process2"/>
    <dgm:cxn modelId="{44F2055D-FB72-AE48-BC6D-6E067F205ECA}" type="presParOf" srcId="{61A4545E-C16F-E04A-B12B-D51D11218816}" destId="{C350DA04-C76F-4D44-A4D2-1BE01BBB7322}" srcOrd="3" destOrd="0" presId="urn:microsoft.com/office/officeart/2005/8/layout/process2"/>
    <dgm:cxn modelId="{FBA22EFE-8430-8C48-96D7-940813F985B8}" type="presParOf" srcId="{C350DA04-C76F-4D44-A4D2-1BE01BBB7322}" destId="{02C21FE8-8A16-B34C-808A-49788B9ED4A1}" srcOrd="0" destOrd="0" presId="urn:microsoft.com/office/officeart/2005/8/layout/process2"/>
    <dgm:cxn modelId="{CCCB5A08-1B2B-A642-9637-851F442E6E13}" type="presParOf" srcId="{61A4545E-C16F-E04A-B12B-D51D11218816}" destId="{6720FADD-DA87-654A-8D96-FD14210DEBB0}" srcOrd="4" destOrd="0" presId="urn:microsoft.com/office/officeart/2005/8/layout/process2"/>
    <dgm:cxn modelId="{1032702D-87F8-4646-A011-6BDB4B2B454F}" type="presParOf" srcId="{61A4545E-C16F-E04A-B12B-D51D11218816}" destId="{2E070793-BBE6-ED46-8E9A-89B72BF5FCB3}" srcOrd="5" destOrd="0" presId="urn:microsoft.com/office/officeart/2005/8/layout/process2"/>
    <dgm:cxn modelId="{5838B939-DE27-4847-AF06-14922C4A78C4}" type="presParOf" srcId="{2E070793-BBE6-ED46-8E9A-89B72BF5FCB3}" destId="{83874B82-6BAF-9C4A-984B-236241C8DD4F}" srcOrd="0" destOrd="0" presId="urn:microsoft.com/office/officeart/2005/8/layout/process2"/>
    <dgm:cxn modelId="{F59FAD42-F798-0F43-8ED5-C084F659DCBB}" type="presParOf" srcId="{61A4545E-C16F-E04A-B12B-D51D11218816}" destId="{E74B161A-B989-2B47-9DA4-DFAAA26E42C5}"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4DC987-2B21-2C4E-91B5-7BF186C861BE}">
      <dsp:nvSpPr>
        <dsp:cNvPr id="0" name=""/>
        <dsp:cNvSpPr/>
      </dsp:nvSpPr>
      <dsp:spPr>
        <a:xfrm>
          <a:off x="2882101" y="573"/>
          <a:ext cx="1296996" cy="720553"/>
        </a:xfrm>
        <a:prstGeom prst="roundRect">
          <a:avLst>
            <a:gd name="adj" fmla="val 10000"/>
          </a:avLst>
        </a:prstGeom>
        <a:solidFill>
          <a:srgbClr val="92D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Queries</a:t>
          </a:r>
          <a:endParaRPr lang="en-US" sz="2000" kern="1200" dirty="0"/>
        </a:p>
      </dsp:txBody>
      <dsp:txXfrm>
        <a:off x="2903205" y="21677"/>
        <a:ext cx="1254788" cy="678345"/>
      </dsp:txXfrm>
    </dsp:sp>
    <dsp:sp modelId="{141702D2-83E9-9E45-8D4C-F959C704D05D}">
      <dsp:nvSpPr>
        <dsp:cNvPr id="0" name=""/>
        <dsp:cNvSpPr/>
      </dsp:nvSpPr>
      <dsp:spPr>
        <a:xfrm rot="5400000">
          <a:off x="3395496" y="739140"/>
          <a:ext cx="270207" cy="324249"/>
        </a:xfrm>
        <a:prstGeom prst="rightArrow">
          <a:avLst>
            <a:gd name="adj1" fmla="val 60000"/>
            <a:gd name="adj2" fmla="val 50000"/>
          </a:avLst>
        </a:prstGeom>
        <a:gradFill rotWithShape="0">
          <a:gsLst>
            <a:gs pos="0">
              <a:schemeClr val="accent1">
                <a:tint val="60000"/>
                <a:hueOff val="0"/>
                <a:satOff val="0"/>
                <a:lumOff val="0"/>
                <a:alphaOff val="0"/>
                <a:tint val="98000"/>
                <a:satMod val="110000"/>
                <a:lumMod val="104000"/>
              </a:schemeClr>
            </a:gs>
            <a:gs pos="69000">
              <a:schemeClr val="accent1">
                <a:tint val="60000"/>
                <a:hueOff val="0"/>
                <a:satOff val="0"/>
                <a:lumOff val="0"/>
                <a:alphaOff val="0"/>
                <a:shade val="88000"/>
                <a:satMod val="130000"/>
                <a:lumMod val="92000"/>
              </a:schemeClr>
            </a:gs>
            <a:gs pos="100000">
              <a:schemeClr val="accent1">
                <a:tint val="60000"/>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3433325" y="766161"/>
        <a:ext cx="194549" cy="189145"/>
      </dsp:txXfrm>
    </dsp:sp>
    <dsp:sp modelId="{4000756C-C4E0-8B43-81FD-758880B4AA16}">
      <dsp:nvSpPr>
        <dsp:cNvPr id="0" name=""/>
        <dsp:cNvSpPr/>
      </dsp:nvSpPr>
      <dsp:spPr>
        <a:xfrm>
          <a:off x="2451097" y="1081403"/>
          <a:ext cx="2159005" cy="876726"/>
        </a:xfrm>
        <a:prstGeom prst="roundRect">
          <a:avLst>
            <a:gd name="adj" fmla="val 10000"/>
          </a:avLst>
        </a:prstGeom>
        <a:solidFill>
          <a:schemeClr val="accent5">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Search Engine</a:t>
          </a:r>
          <a:endParaRPr lang="en-US" sz="2500" kern="1200" dirty="0"/>
        </a:p>
      </dsp:txBody>
      <dsp:txXfrm>
        <a:off x="2476775" y="1107081"/>
        <a:ext cx="2107649" cy="825370"/>
      </dsp:txXfrm>
    </dsp:sp>
    <dsp:sp modelId="{C350DA04-C76F-4D44-A4D2-1BE01BBB7322}">
      <dsp:nvSpPr>
        <dsp:cNvPr id="0" name=""/>
        <dsp:cNvSpPr/>
      </dsp:nvSpPr>
      <dsp:spPr>
        <a:xfrm rot="5400000">
          <a:off x="3395496" y="1976143"/>
          <a:ext cx="270207" cy="324249"/>
        </a:xfrm>
        <a:prstGeom prst="rightArrow">
          <a:avLst>
            <a:gd name="adj1" fmla="val 60000"/>
            <a:gd name="adj2" fmla="val 50000"/>
          </a:avLst>
        </a:prstGeom>
        <a:gradFill rotWithShape="0">
          <a:gsLst>
            <a:gs pos="0">
              <a:schemeClr val="accent1">
                <a:tint val="60000"/>
                <a:hueOff val="0"/>
                <a:satOff val="0"/>
                <a:lumOff val="0"/>
                <a:alphaOff val="0"/>
                <a:tint val="98000"/>
                <a:satMod val="110000"/>
                <a:lumMod val="104000"/>
              </a:schemeClr>
            </a:gs>
            <a:gs pos="69000">
              <a:schemeClr val="accent1">
                <a:tint val="60000"/>
                <a:hueOff val="0"/>
                <a:satOff val="0"/>
                <a:lumOff val="0"/>
                <a:alphaOff val="0"/>
                <a:shade val="88000"/>
                <a:satMod val="130000"/>
                <a:lumMod val="92000"/>
              </a:schemeClr>
            </a:gs>
            <a:gs pos="100000">
              <a:schemeClr val="accent1">
                <a:tint val="60000"/>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3433325" y="2003164"/>
        <a:ext cx="194549" cy="189145"/>
      </dsp:txXfrm>
    </dsp:sp>
    <dsp:sp modelId="{E74B161A-B989-2B47-9DA4-DFAAA26E42C5}">
      <dsp:nvSpPr>
        <dsp:cNvPr id="0" name=""/>
        <dsp:cNvSpPr/>
      </dsp:nvSpPr>
      <dsp:spPr>
        <a:xfrm>
          <a:off x="2882101" y="2318406"/>
          <a:ext cx="1296996" cy="720553"/>
        </a:xfrm>
        <a:prstGeom prst="roundRect">
          <a:avLst>
            <a:gd name="adj" fmla="val 10000"/>
          </a:avLst>
        </a:prstGeom>
        <a:solidFill>
          <a:schemeClr val="accent2">
            <a:lumMod val="40000"/>
            <a:lumOff val="6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Cases</a:t>
          </a:r>
          <a:endParaRPr lang="en-US" sz="2500" kern="1200" dirty="0"/>
        </a:p>
      </dsp:txBody>
      <dsp:txXfrm>
        <a:off x="2903205" y="2339510"/>
        <a:ext cx="1254788" cy="678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4DC987-2B21-2C4E-91B5-7BF186C861BE}">
      <dsp:nvSpPr>
        <dsp:cNvPr id="0" name=""/>
        <dsp:cNvSpPr/>
      </dsp:nvSpPr>
      <dsp:spPr>
        <a:xfrm>
          <a:off x="3016969" y="704"/>
          <a:ext cx="1027261" cy="512030"/>
        </a:xfrm>
        <a:prstGeom prst="roundRect">
          <a:avLst>
            <a:gd name="adj" fmla="val 10000"/>
          </a:avLst>
        </a:prstGeom>
        <a:solidFill>
          <a:srgbClr val="92D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Queries</a:t>
          </a:r>
          <a:endParaRPr lang="en-US" sz="2000" kern="1200" dirty="0"/>
        </a:p>
      </dsp:txBody>
      <dsp:txXfrm>
        <a:off x="3031966" y="15701"/>
        <a:ext cx="997267" cy="482036"/>
      </dsp:txXfrm>
    </dsp:sp>
    <dsp:sp modelId="{141702D2-83E9-9E45-8D4C-F959C704D05D}">
      <dsp:nvSpPr>
        <dsp:cNvPr id="0" name=""/>
        <dsp:cNvSpPr/>
      </dsp:nvSpPr>
      <dsp:spPr>
        <a:xfrm rot="5400000">
          <a:off x="3434594" y="525535"/>
          <a:ext cx="192011" cy="230413"/>
        </a:xfrm>
        <a:prstGeom prst="rightArrow">
          <a:avLst>
            <a:gd name="adj1" fmla="val 60000"/>
            <a:gd name="adj2" fmla="val 50000"/>
          </a:avLst>
        </a:prstGeom>
        <a:gradFill rotWithShape="0">
          <a:gsLst>
            <a:gs pos="0">
              <a:schemeClr val="accent1">
                <a:tint val="60000"/>
                <a:hueOff val="0"/>
                <a:satOff val="0"/>
                <a:lumOff val="0"/>
                <a:alphaOff val="0"/>
                <a:tint val="98000"/>
                <a:satMod val="110000"/>
                <a:lumMod val="104000"/>
              </a:schemeClr>
            </a:gs>
            <a:gs pos="69000">
              <a:schemeClr val="accent1">
                <a:tint val="60000"/>
                <a:hueOff val="0"/>
                <a:satOff val="0"/>
                <a:lumOff val="0"/>
                <a:alphaOff val="0"/>
                <a:shade val="88000"/>
                <a:satMod val="130000"/>
                <a:lumMod val="92000"/>
              </a:schemeClr>
            </a:gs>
            <a:gs pos="100000">
              <a:schemeClr val="accent1">
                <a:tint val="60000"/>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5400000">
        <a:off x="3461477" y="544736"/>
        <a:ext cx="138247" cy="134408"/>
      </dsp:txXfrm>
    </dsp:sp>
    <dsp:sp modelId="{4000756C-C4E0-8B43-81FD-758880B4AA16}">
      <dsp:nvSpPr>
        <dsp:cNvPr id="0" name=""/>
        <dsp:cNvSpPr/>
      </dsp:nvSpPr>
      <dsp:spPr>
        <a:xfrm>
          <a:off x="2675599" y="768750"/>
          <a:ext cx="1710000" cy="623008"/>
        </a:xfrm>
        <a:prstGeom prst="roundRect">
          <a:avLst>
            <a:gd name="adj" fmla="val 10000"/>
          </a:avLst>
        </a:prstGeom>
        <a:solidFill>
          <a:schemeClr val="accent5">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Find</a:t>
          </a:r>
          <a:r>
            <a:rPr lang="en-US" sz="2000" kern="1200" baseline="0" dirty="0" smtClean="0"/>
            <a:t> Cases</a:t>
          </a:r>
          <a:endParaRPr lang="en-US" sz="2000" kern="1200" dirty="0"/>
        </a:p>
      </dsp:txBody>
      <dsp:txXfrm>
        <a:off x="2693846" y="786997"/>
        <a:ext cx="1673506" cy="586514"/>
      </dsp:txXfrm>
    </dsp:sp>
    <dsp:sp modelId="{C350DA04-C76F-4D44-A4D2-1BE01BBB7322}">
      <dsp:nvSpPr>
        <dsp:cNvPr id="0" name=""/>
        <dsp:cNvSpPr/>
      </dsp:nvSpPr>
      <dsp:spPr>
        <a:xfrm rot="5400000">
          <a:off x="3434594" y="1404559"/>
          <a:ext cx="192011" cy="230413"/>
        </a:xfrm>
        <a:prstGeom prst="rightArrow">
          <a:avLst>
            <a:gd name="adj1" fmla="val 60000"/>
            <a:gd name="adj2" fmla="val 50000"/>
          </a:avLst>
        </a:prstGeom>
        <a:gradFill rotWithShape="0">
          <a:gsLst>
            <a:gs pos="0">
              <a:schemeClr val="accent1">
                <a:tint val="60000"/>
                <a:hueOff val="0"/>
                <a:satOff val="0"/>
                <a:lumOff val="0"/>
                <a:alphaOff val="0"/>
                <a:tint val="98000"/>
                <a:satMod val="110000"/>
                <a:lumMod val="104000"/>
              </a:schemeClr>
            </a:gs>
            <a:gs pos="69000">
              <a:schemeClr val="accent1">
                <a:tint val="60000"/>
                <a:hueOff val="0"/>
                <a:satOff val="0"/>
                <a:lumOff val="0"/>
                <a:alphaOff val="0"/>
                <a:shade val="88000"/>
                <a:satMod val="130000"/>
                <a:lumMod val="92000"/>
              </a:schemeClr>
            </a:gs>
            <a:gs pos="100000">
              <a:schemeClr val="accent1">
                <a:tint val="60000"/>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5400000">
        <a:off x="3461477" y="1423760"/>
        <a:ext cx="138247" cy="134408"/>
      </dsp:txXfrm>
    </dsp:sp>
    <dsp:sp modelId="{6720FADD-DA87-654A-8D96-FD14210DEBB0}">
      <dsp:nvSpPr>
        <dsp:cNvPr id="0" name=""/>
        <dsp:cNvSpPr/>
      </dsp:nvSpPr>
      <dsp:spPr>
        <a:xfrm>
          <a:off x="2675599" y="1647774"/>
          <a:ext cx="1710000" cy="623008"/>
        </a:xfrm>
        <a:prstGeom prst="roundRect">
          <a:avLst>
            <a:gd name="adj" fmla="val 10000"/>
          </a:avLst>
        </a:prstGeom>
        <a:solidFill>
          <a:schemeClr val="accent5">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Rank</a:t>
          </a:r>
          <a:r>
            <a:rPr lang="en-US" sz="1900" kern="1200" baseline="0" dirty="0" smtClean="0"/>
            <a:t> Cases</a:t>
          </a:r>
          <a:endParaRPr lang="en-US" sz="1900" kern="1200" dirty="0"/>
        </a:p>
      </dsp:txBody>
      <dsp:txXfrm>
        <a:off x="2693846" y="1666021"/>
        <a:ext cx="1673506" cy="586514"/>
      </dsp:txXfrm>
    </dsp:sp>
    <dsp:sp modelId="{2E070793-BBE6-ED46-8E9A-89B72BF5FCB3}">
      <dsp:nvSpPr>
        <dsp:cNvPr id="0" name=""/>
        <dsp:cNvSpPr/>
      </dsp:nvSpPr>
      <dsp:spPr>
        <a:xfrm rot="5400000">
          <a:off x="3434594" y="2283583"/>
          <a:ext cx="192011" cy="230413"/>
        </a:xfrm>
        <a:prstGeom prst="rightArrow">
          <a:avLst>
            <a:gd name="adj1" fmla="val 60000"/>
            <a:gd name="adj2" fmla="val 50000"/>
          </a:avLst>
        </a:prstGeom>
        <a:gradFill rotWithShape="0">
          <a:gsLst>
            <a:gs pos="0">
              <a:schemeClr val="accent1">
                <a:tint val="60000"/>
                <a:hueOff val="0"/>
                <a:satOff val="0"/>
                <a:lumOff val="0"/>
                <a:alphaOff val="0"/>
                <a:tint val="98000"/>
                <a:satMod val="110000"/>
                <a:lumMod val="104000"/>
              </a:schemeClr>
            </a:gs>
            <a:gs pos="69000">
              <a:schemeClr val="accent1">
                <a:tint val="60000"/>
                <a:hueOff val="0"/>
                <a:satOff val="0"/>
                <a:lumOff val="0"/>
                <a:alphaOff val="0"/>
                <a:shade val="88000"/>
                <a:satMod val="130000"/>
                <a:lumMod val="92000"/>
              </a:schemeClr>
            </a:gs>
            <a:gs pos="100000">
              <a:schemeClr val="accent1">
                <a:tint val="60000"/>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5400000">
        <a:off x="3461477" y="2302784"/>
        <a:ext cx="138247" cy="134408"/>
      </dsp:txXfrm>
    </dsp:sp>
    <dsp:sp modelId="{E74B161A-B989-2B47-9DA4-DFAAA26E42C5}">
      <dsp:nvSpPr>
        <dsp:cNvPr id="0" name=""/>
        <dsp:cNvSpPr/>
      </dsp:nvSpPr>
      <dsp:spPr>
        <a:xfrm>
          <a:off x="3016969" y="2526797"/>
          <a:ext cx="1027261" cy="512030"/>
        </a:xfrm>
        <a:prstGeom prst="roundRect">
          <a:avLst>
            <a:gd name="adj" fmla="val 10000"/>
          </a:avLst>
        </a:prstGeom>
        <a:solidFill>
          <a:schemeClr val="accent2">
            <a:lumMod val="40000"/>
            <a:lumOff val="6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Cases</a:t>
          </a:r>
          <a:endParaRPr lang="en-US" sz="1900" kern="1200" dirty="0"/>
        </a:p>
      </dsp:txBody>
      <dsp:txXfrm>
        <a:off x="3031966" y="2541794"/>
        <a:ext cx="997267" cy="482036"/>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C9B35A-D468-AE49-93AF-1830C295B5C4}" type="datetimeFigureOut">
              <a:rPr lang="en-US" smtClean="0"/>
              <a:t>1/10/18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DF000A-D478-E046-A224-C07BE3DDC5B9}" type="slidenum">
              <a:rPr lang="en-US" smtClean="0"/>
              <a:t>‹#›</a:t>
            </a:fld>
            <a:endParaRPr lang="en-US"/>
          </a:p>
        </p:txBody>
      </p:sp>
    </p:spTree>
    <p:extLst>
      <p:ext uri="{BB962C8B-B14F-4D97-AF65-F5344CB8AC3E}">
        <p14:creationId xmlns:p14="http://schemas.microsoft.com/office/powerpoint/2010/main" val="1019308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DF000A-D478-E046-A224-C07BE3DDC5B9}" type="slidenum">
              <a:rPr lang="en-US" smtClean="0"/>
              <a:t>8</a:t>
            </a:fld>
            <a:endParaRPr lang="en-US"/>
          </a:p>
        </p:txBody>
      </p:sp>
    </p:spTree>
    <p:extLst>
      <p:ext uri="{BB962C8B-B14F-4D97-AF65-F5344CB8AC3E}">
        <p14:creationId xmlns:p14="http://schemas.microsoft.com/office/powerpoint/2010/main" val="21549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DE0CC7-45AF-5747-AA60-A92BE84DE80F}" type="datetimeFigureOut">
              <a:rPr lang="en-US" smtClean="0"/>
              <a:t>1/10/18</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117C7A8-232F-5D42-AAD3-4B95D180A857}"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DE0CC7-45AF-5747-AA60-A92BE84DE80F}" type="datetimeFigureOut">
              <a:rPr lang="en-US" smtClean="0"/>
              <a:t>1/10/18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7C7A8-232F-5D42-AAD3-4B95D180A857}"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DE0CC7-45AF-5747-AA60-A92BE84DE80F}" type="datetimeFigureOut">
              <a:rPr lang="en-US" smtClean="0"/>
              <a:t>1/10/18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7C7A8-232F-5D42-AAD3-4B95D180A857}"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DE0CC7-45AF-5747-AA60-A92BE84DE80F}" type="datetimeFigureOut">
              <a:rPr lang="en-US" smtClean="0"/>
              <a:t>1/10/18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7C7A8-232F-5D42-AAD3-4B95D180A857}"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DE0CC7-45AF-5747-AA60-A92BE84DE80F}" type="datetimeFigureOut">
              <a:rPr lang="en-US" smtClean="0"/>
              <a:t>1/10/18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7C7A8-232F-5D42-AAD3-4B95D180A857}"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DE0CC7-45AF-5747-AA60-A92BE84DE80F}" type="datetimeFigureOut">
              <a:rPr lang="en-US" smtClean="0"/>
              <a:t>1/10/18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7C7A8-232F-5D42-AAD3-4B95D180A857}"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DE0CC7-45AF-5747-AA60-A92BE84DE80F}" type="datetimeFigureOut">
              <a:rPr lang="en-US" smtClean="0"/>
              <a:t>1/10/18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17C7A8-232F-5D42-AAD3-4B95D180A857}"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DE0CC7-45AF-5747-AA60-A92BE84DE80F}" type="datetimeFigureOut">
              <a:rPr lang="en-US" smtClean="0"/>
              <a:t>1/10/18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17C7A8-232F-5D42-AAD3-4B95D180A857}"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DE0CC7-45AF-5747-AA60-A92BE84DE80F}" type="datetimeFigureOut">
              <a:rPr lang="en-US" smtClean="0"/>
              <a:t>1/10/18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17C7A8-232F-5D42-AAD3-4B95D180A857}"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DE0CC7-45AF-5747-AA60-A92BE84DE80F}" type="datetimeFigureOut">
              <a:rPr lang="en-US" smtClean="0"/>
              <a:t>1/10/18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7C7A8-232F-5D42-AAD3-4B95D180A857}"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EDE0CC7-45AF-5747-AA60-A92BE84DE80F}" type="datetimeFigureOut">
              <a:rPr lang="en-US" smtClean="0"/>
              <a:t>1/10/18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0117C7A8-232F-5D42-AAD3-4B95D180A85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EDE0CC7-45AF-5747-AA60-A92BE84DE80F}" type="datetimeFigureOut">
              <a:rPr lang="en-US" smtClean="0"/>
              <a:t>1/10/18</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117C7A8-232F-5D42-AAD3-4B95D180A857}"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746573"/>
      </p:ext>
    </p:extLst>
  </p:cSld>
  <p:clrMap bg1="lt1" tx1="dk1" bg2="lt2" tx2="dk2" accent1="accent1" accent2="accent2" accent3="accent3" accent4="accent4" accent5="accent5" accent6="accent6" hlink="hlink" folHlink="folHlink"/>
  <p:sldLayoutIdLst>
    <p:sldLayoutId id="2147484031"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ibguides.library.qut.edu.au/c.php?g=458197&amp;p=3131806"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346526" y="902525"/>
            <a:ext cx="8637074" cy="2916218"/>
          </a:xfrm>
        </p:spPr>
        <p:txBody>
          <a:bodyPr>
            <a:normAutofit fontScale="90000"/>
          </a:bodyPr>
          <a:lstStyle/>
          <a:p>
            <a:r>
              <a:rPr lang="en-US" sz="3200" b="1" dirty="0"/>
              <a:t>Using Word Embedding Model </a:t>
            </a:r>
            <a:r>
              <a:rPr lang="en-US" sz="3200" b="1" dirty="0" smtClean="0"/>
              <a:t/>
            </a:r>
            <a:br>
              <a:rPr lang="en-US" sz="3200" b="1" dirty="0" smtClean="0"/>
            </a:br>
            <a:r>
              <a:rPr lang="en-US" sz="3200" dirty="0" smtClean="0"/>
              <a:t>with </a:t>
            </a:r>
            <a:r>
              <a:rPr lang="en-US" sz="3200" b="1" dirty="0" smtClean="0"/>
              <a:t/>
            </a:r>
            <a:br>
              <a:rPr lang="en-US" sz="3200" b="1" dirty="0" smtClean="0"/>
            </a:br>
            <a:r>
              <a:rPr lang="en-US" sz="3200" b="1" dirty="0" smtClean="0"/>
              <a:t>Latent </a:t>
            </a:r>
            <a:r>
              <a:rPr lang="en-US" sz="3200" b="1" dirty="0"/>
              <a:t>Dirichlet Allocation Model </a:t>
            </a:r>
            <a:r>
              <a:rPr lang="en-US" sz="3200" dirty="0"/>
              <a:t>to do </a:t>
            </a:r>
            <a:r>
              <a:rPr lang="en-US" sz="3200" b="1" dirty="0" smtClean="0"/>
              <a:t/>
            </a:r>
            <a:br>
              <a:rPr lang="en-US" sz="3200" b="1" dirty="0" smtClean="0"/>
            </a:br>
            <a:r>
              <a:rPr lang="en-US" sz="3200" b="1" dirty="0" smtClean="0"/>
              <a:t>Topic </a:t>
            </a:r>
            <a:r>
              <a:rPr lang="en-US" sz="3200" b="1" dirty="0"/>
              <a:t>Modeling </a:t>
            </a:r>
            <a:r>
              <a:rPr lang="en-US" sz="3200" b="1" dirty="0" smtClean="0"/>
              <a:t/>
            </a:r>
            <a:br>
              <a:rPr lang="en-US" sz="3200" b="1" dirty="0" smtClean="0"/>
            </a:br>
            <a:r>
              <a:rPr lang="en-US" sz="3200" b="1" dirty="0" smtClean="0"/>
              <a:t>in </a:t>
            </a:r>
            <a:r>
              <a:rPr lang="en-US" sz="3200" b="1" dirty="0"/>
              <a:t>Law </a:t>
            </a:r>
            <a:r>
              <a:rPr lang="en-US" sz="3200" dirty="0"/>
              <a:t/>
            </a:r>
            <a:br>
              <a:rPr lang="en-US" sz="3200" dirty="0"/>
            </a:br>
            <a:endParaRPr lang="en-US" sz="3200" dirty="0"/>
          </a:p>
        </p:txBody>
      </p:sp>
      <p:sp>
        <p:nvSpPr>
          <p:cNvPr id="2" name="TextBox 1"/>
          <p:cNvSpPr txBox="1"/>
          <p:nvPr/>
        </p:nvSpPr>
        <p:spPr>
          <a:xfrm>
            <a:off x="9217226" y="4826000"/>
            <a:ext cx="2603500" cy="646331"/>
          </a:xfrm>
          <a:prstGeom prst="rect">
            <a:avLst/>
          </a:prstGeom>
          <a:noFill/>
        </p:spPr>
        <p:txBody>
          <a:bodyPr wrap="square" rtlCol="0">
            <a:spAutoFit/>
          </a:bodyPr>
          <a:lstStyle/>
          <a:p>
            <a:r>
              <a:rPr lang="en-US" dirty="0" smtClean="0"/>
              <a:t>Hongkuan Wang</a:t>
            </a:r>
          </a:p>
          <a:p>
            <a:r>
              <a:rPr lang="en-US" dirty="0" smtClean="0"/>
              <a:t>22/12/2017</a:t>
            </a:r>
            <a:endParaRPr lang="en-US" dirty="0"/>
          </a:p>
        </p:txBody>
      </p:sp>
    </p:spTree>
    <p:extLst>
      <p:ext uri="{BB962C8B-B14F-4D97-AF65-F5344CB8AC3E}">
        <p14:creationId xmlns:p14="http://schemas.microsoft.com/office/powerpoint/2010/main" val="6989362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C7157C7B-5BD6-404A-9073-673C1198EFA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244BC347-8964-476D-89D3-92BAE6D56F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5" name="Picture 14">
            <a:extLst>
              <a:ext uri="{FF2B5EF4-FFF2-40B4-BE49-F238E27FC236}">
                <a16:creationId xmlns="" xmlns:a16="http://schemas.microsoft.com/office/drawing/2014/main" id="{5970D13F-8358-42A9-9237-91B5B4DDA4B4}"/>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 xmlns:a16="http://schemas.microsoft.com/office/drawing/2014/main" id="{06BFB317-A03A-48CB-B03E-4504961FA02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A528BB2E-BE2B-416D-A6B3-28D6574248C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4183161"/>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3117" y="3699171"/>
            <a:ext cx="6012885" cy="1728705"/>
          </a:xfrm>
          <a:prstGeom prst="rect">
            <a:avLst/>
          </a:prstGeom>
        </p:spPr>
      </p:pic>
      <p:sp>
        <p:nvSpPr>
          <p:cNvPr id="2" name="Title 1"/>
          <p:cNvSpPr>
            <a:spLocks noGrp="1"/>
          </p:cNvSpPr>
          <p:nvPr>
            <p:ph type="title"/>
          </p:nvPr>
        </p:nvSpPr>
        <p:spPr>
          <a:xfrm>
            <a:off x="1451581" y="2082800"/>
            <a:ext cx="3272094" cy="2085578"/>
          </a:xfrm>
        </p:spPr>
        <p:txBody>
          <a:bodyPr anchor="b">
            <a:normAutofit/>
          </a:bodyPr>
          <a:lstStyle/>
          <a:p>
            <a:r>
              <a:rPr lang="en-US" dirty="0" smtClean="0"/>
              <a:t>Results</a:t>
            </a:r>
            <a:endParaRPr lang="en-US" dirty="0"/>
          </a:p>
        </p:txBody>
      </p:sp>
      <p:sp>
        <p:nvSpPr>
          <p:cNvPr id="3" name="Content Placeholder 2"/>
          <p:cNvSpPr>
            <a:spLocks noGrp="1"/>
          </p:cNvSpPr>
          <p:nvPr>
            <p:ph idx="1"/>
          </p:nvPr>
        </p:nvSpPr>
        <p:spPr>
          <a:xfrm>
            <a:off x="5040223" y="798974"/>
            <a:ext cx="6305779" cy="2757026"/>
          </a:xfrm>
        </p:spPr>
        <p:txBody>
          <a:bodyPr>
            <a:noAutofit/>
          </a:bodyPr>
          <a:lstStyle/>
          <a:p>
            <a:pPr marL="576000" indent="-457200">
              <a:lnSpc>
                <a:spcPct val="110000"/>
              </a:lnSpc>
              <a:buNone/>
            </a:pPr>
            <a:r>
              <a:rPr lang="en-US" sz="1200" dirty="0"/>
              <a:t>Query:  Australia the prisoner, who operated alone, used the same method fro importing the heroin. The prisoner bought heroin in Singapore; he took the heroin to a condominium he owned at </a:t>
            </a:r>
            <a:r>
              <a:rPr lang="en-US" sz="1200" dirty="0" err="1"/>
              <a:t>Pattaya</a:t>
            </a:r>
            <a:r>
              <a:rPr lang="en-US" sz="1200" dirty="0"/>
              <a:t> in Thailand; he bought cheap paintings at a tourist shop near the condominium; he took the backing off each of the paintings; he pressed heroin into the cavity with a bookbinding press; he </a:t>
            </a:r>
            <a:r>
              <a:rPr lang="en-US" sz="1200" dirty="0" err="1"/>
              <a:t>reglued</a:t>
            </a:r>
            <a:r>
              <a:rPr lang="en-US" sz="1200" dirty="0"/>
              <a:t> the backing onto the back of each binding; he bought a greeting card and wrote on the card a personal message and then he posted parcels each containing a number of paintings and a card, addressed to some named fictitious person, care of a post office in Australia. he made a list of all the names and addresses of the addressees and posted the list addressed to himself at his Australian address. He then travelled back to Australia, waited a few days and using the list he had posted to himself, he went to the various post offices and collected the parcels. (NSWSC_1993_1.txt)</a:t>
            </a:r>
          </a:p>
          <a:p>
            <a:pPr marL="576000" indent="-457200">
              <a:lnSpc>
                <a:spcPct val="110000"/>
              </a:lnSpc>
              <a:buNone/>
            </a:pPr>
            <a:r>
              <a:rPr lang="en-US" sz="1200" dirty="0"/>
              <a:t>Result: </a:t>
            </a:r>
          </a:p>
        </p:txBody>
      </p:sp>
    </p:spTree>
    <p:extLst>
      <p:ext uri="{BB962C8B-B14F-4D97-AF65-F5344CB8AC3E}">
        <p14:creationId xmlns:p14="http://schemas.microsoft.com/office/powerpoint/2010/main" val="27793149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 xmlns:a16="http://schemas.microsoft.com/office/drawing/2014/main" id="{C3A44A18-DAB9-46A6-8454-3A0898CDB5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 xmlns:a16="http://schemas.microsoft.com/office/drawing/2014/main" id="{705841ED-BA63-4F25-B31B-A4692716FB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6" name="Picture 25">
            <a:extLst>
              <a:ext uri="{FF2B5EF4-FFF2-40B4-BE49-F238E27FC236}">
                <a16:creationId xmlns="" xmlns:a16="http://schemas.microsoft.com/office/drawing/2014/main" id="{2E465D32-A51E-44CE-9D04-60690BB4144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 xmlns:a16="http://schemas.microsoft.com/office/drawing/2014/main" id="{DAF243D8-8E9E-4B55-8369-B6A7221E55D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602FDDEF-350D-4767-ACB6-CCEA68DD422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4183161"/>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p:cNvPicPr>
            <a:picLocks noChangeAspect="1"/>
          </p:cNvPicPr>
          <p:nvPr/>
        </p:nvPicPr>
        <p:blipFill>
          <a:blip r:embed="rId3"/>
          <a:stretch>
            <a:fillRect/>
          </a:stretch>
        </p:blipFill>
        <p:spPr>
          <a:xfrm>
            <a:off x="5574945" y="2580287"/>
            <a:ext cx="5479909" cy="3205747"/>
          </a:xfrm>
          <a:prstGeom prst="rect">
            <a:avLst/>
          </a:prstGeom>
        </p:spPr>
      </p:pic>
      <p:sp>
        <p:nvSpPr>
          <p:cNvPr id="2" name="Title 1"/>
          <p:cNvSpPr>
            <a:spLocks noGrp="1"/>
          </p:cNvSpPr>
          <p:nvPr>
            <p:ph type="title"/>
          </p:nvPr>
        </p:nvSpPr>
        <p:spPr>
          <a:xfrm>
            <a:off x="1451581" y="2082800"/>
            <a:ext cx="3272094" cy="2085578"/>
          </a:xfrm>
        </p:spPr>
        <p:txBody>
          <a:bodyPr anchor="b">
            <a:normAutofit/>
          </a:bodyPr>
          <a:lstStyle/>
          <a:p>
            <a:r>
              <a:rPr lang="en-US" dirty="0"/>
              <a:t>Result</a:t>
            </a:r>
          </a:p>
        </p:txBody>
      </p:sp>
      <p:sp>
        <p:nvSpPr>
          <p:cNvPr id="3" name="Content Placeholder 2"/>
          <p:cNvSpPr>
            <a:spLocks noGrp="1"/>
          </p:cNvSpPr>
          <p:nvPr>
            <p:ph idx="1"/>
          </p:nvPr>
        </p:nvSpPr>
        <p:spPr>
          <a:xfrm>
            <a:off x="5040223" y="798974"/>
            <a:ext cx="6014631" cy="1809521"/>
          </a:xfrm>
        </p:spPr>
        <p:txBody>
          <a:bodyPr>
            <a:normAutofit/>
          </a:bodyPr>
          <a:lstStyle/>
          <a:p>
            <a:pPr marL="612000" indent="-612000">
              <a:lnSpc>
                <a:spcPct val="110000"/>
              </a:lnSpc>
              <a:buNone/>
            </a:pPr>
            <a:r>
              <a:rPr lang="en-US" sz="1400" dirty="0"/>
              <a:t>Query: The prisoner had been committed for trial on fifteen separate charges of being knowingly concerned in the importation of heroin. Without any objection by the prisoner the fifteen charges on which he was committed for trial were "rolled up" or combined into the one charge to which he pleaded guilty before me. (NSWSC_1993_1.txt)</a:t>
            </a:r>
          </a:p>
          <a:p>
            <a:pPr marL="0" indent="0">
              <a:lnSpc>
                <a:spcPct val="110000"/>
              </a:lnSpc>
              <a:buNone/>
            </a:pPr>
            <a:r>
              <a:rPr lang="en-US" sz="1400" dirty="0"/>
              <a:t>Result: </a:t>
            </a:r>
          </a:p>
        </p:txBody>
      </p:sp>
    </p:spTree>
    <p:extLst>
      <p:ext uri="{BB962C8B-B14F-4D97-AF65-F5344CB8AC3E}">
        <p14:creationId xmlns:p14="http://schemas.microsoft.com/office/powerpoint/2010/main" val="23617857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C3A44A18-DAB9-46A6-8454-3A0898CDB5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705841ED-BA63-4F25-B31B-A4692716FB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a:extLst>
              <a:ext uri="{FF2B5EF4-FFF2-40B4-BE49-F238E27FC236}">
                <a16:creationId xmlns="" xmlns:a16="http://schemas.microsoft.com/office/drawing/2014/main" id="{2E465D32-A51E-44CE-9D04-60690BB4144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 xmlns:a16="http://schemas.microsoft.com/office/drawing/2014/main" id="{DAF243D8-8E9E-4B55-8369-B6A7221E55D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602FDDEF-350D-4767-ACB6-CCEA68DD422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4183161"/>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51581" y="2082800"/>
            <a:ext cx="3272094" cy="2085578"/>
          </a:xfrm>
        </p:spPr>
        <p:txBody>
          <a:bodyPr anchor="b">
            <a:normAutofit/>
          </a:bodyPr>
          <a:lstStyle/>
          <a:p>
            <a:r>
              <a:rPr lang="en-US" dirty="0"/>
              <a:t>result</a:t>
            </a:r>
          </a:p>
        </p:txBody>
      </p:sp>
      <p:sp>
        <p:nvSpPr>
          <p:cNvPr id="3" name="Content Placeholder 2"/>
          <p:cNvSpPr>
            <a:spLocks noGrp="1"/>
          </p:cNvSpPr>
          <p:nvPr>
            <p:ph idx="1"/>
          </p:nvPr>
        </p:nvSpPr>
        <p:spPr>
          <a:xfrm>
            <a:off x="5040223" y="798974"/>
            <a:ext cx="6237377" cy="2490326"/>
          </a:xfrm>
        </p:spPr>
        <p:txBody>
          <a:bodyPr>
            <a:noAutofit/>
          </a:bodyPr>
          <a:lstStyle/>
          <a:p>
            <a:pPr marL="0" indent="0">
              <a:lnSpc>
                <a:spcPct val="110000"/>
              </a:lnSpc>
              <a:buNone/>
            </a:pPr>
            <a:r>
              <a:rPr lang="en-US" sz="1400" dirty="0"/>
              <a:t>Query: </a:t>
            </a:r>
            <a:r>
              <a:rPr lang="en-US" sz="1400" dirty="0" smtClean="0"/>
              <a:t>        </a:t>
            </a:r>
            <a:r>
              <a:rPr lang="en-US" sz="1400" dirty="0" smtClean="0">
                <a:solidFill>
                  <a:srgbClr val="FF0000"/>
                </a:solidFill>
              </a:rPr>
              <a:t>food</a:t>
            </a:r>
            <a:r>
              <a:rPr lang="en-US" sz="1400" dirty="0" smtClean="0"/>
              <a:t> </a:t>
            </a:r>
            <a:r>
              <a:rPr lang="en-US" sz="1400" dirty="0">
                <a:solidFill>
                  <a:srgbClr val="00B050"/>
                </a:solidFill>
              </a:rPr>
              <a:t>poisoning</a:t>
            </a:r>
            <a:r>
              <a:rPr lang="en-US" sz="1400" dirty="0"/>
              <a:t> from </a:t>
            </a:r>
            <a:r>
              <a:rPr lang="en-US" sz="1400" dirty="0">
                <a:solidFill>
                  <a:schemeClr val="accent3">
                    <a:lumMod val="75000"/>
                  </a:schemeClr>
                </a:solidFill>
              </a:rPr>
              <a:t>KFC </a:t>
            </a:r>
            <a:endParaRPr lang="en-US" sz="1400" dirty="0" smtClean="0">
              <a:solidFill>
                <a:schemeClr val="accent3">
                  <a:lumMod val="75000"/>
                </a:schemeClr>
              </a:solidFill>
            </a:endParaRPr>
          </a:p>
          <a:p>
            <a:pPr marL="972000" indent="-972000">
              <a:lnSpc>
                <a:spcPct val="110000"/>
              </a:lnSpc>
              <a:buNone/>
            </a:pPr>
            <a:r>
              <a:rPr lang="en-US" sz="1400" dirty="0" smtClean="0"/>
              <a:t>Sample </a:t>
            </a:r>
            <a:r>
              <a:rPr lang="en-US" sz="1400" dirty="0"/>
              <a:t>Doc: JUDGMENT HIS HONOUR: </a:t>
            </a:r>
            <a:r>
              <a:rPr lang="en-US" sz="1400" dirty="0" smtClean="0"/>
              <a:t> This </a:t>
            </a:r>
            <a:r>
              <a:rPr lang="en-US" sz="1400" dirty="0"/>
              <a:t>proceeding concerns an application by Kentucky Fried Chicken Pty Ltd ("</a:t>
            </a:r>
            <a:r>
              <a:rPr lang="en-US" sz="1400" dirty="0">
                <a:solidFill>
                  <a:schemeClr val="accent3">
                    <a:lumMod val="75000"/>
                  </a:schemeClr>
                </a:solidFill>
              </a:rPr>
              <a:t>KFC</a:t>
            </a:r>
            <a:r>
              <a:rPr lang="en-US" sz="1400" dirty="0"/>
              <a:t>"), the defendant, to amend its pleadings and to withdraw admissions. </a:t>
            </a:r>
            <a:r>
              <a:rPr lang="en-US" sz="1400" dirty="0" err="1"/>
              <a:t>Ms</a:t>
            </a:r>
            <a:r>
              <a:rPr lang="en-US" sz="1400" dirty="0"/>
              <a:t> </a:t>
            </a:r>
            <a:r>
              <a:rPr lang="en-US" sz="1400" dirty="0" err="1"/>
              <a:t>Samaan</a:t>
            </a:r>
            <a:r>
              <a:rPr lang="en-US" sz="1400" dirty="0"/>
              <a:t>, the plaintiff, opposes the application. The plaintiff's claim, commenced on 10 November 2006, alleges that she ate </a:t>
            </a:r>
            <a:r>
              <a:rPr lang="en-US" sz="1400" dirty="0">
                <a:solidFill>
                  <a:srgbClr val="FF0000"/>
                </a:solidFill>
              </a:rPr>
              <a:t>chicken</a:t>
            </a:r>
            <a:r>
              <a:rPr lang="en-US" sz="1400" dirty="0"/>
              <a:t> at a </a:t>
            </a:r>
            <a:r>
              <a:rPr lang="en-US" sz="1400" dirty="0">
                <a:solidFill>
                  <a:schemeClr val="accent3">
                    <a:lumMod val="75000"/>
                  </a:schemeClr>
                </a:solidFill>
              </a:rPr>
              <a:t>KFC</a:t>
            </a:r>
            <a:r>
              <a:rPr lang="en-US" sz="1400" dirty="0"/>
              <a:t> store, contracted salmonella </a:t>
            </a:r>
            <a:r>
              <a:rPr lang="en-US" sz="1400" dirty="0">
                <a:solidFill>
                  <a:srgbClr val="00B050"/>
                </a:solidFill>
              </a:rPr>
              <a:t>poisoning</a:t>
            </a:r>
            <a:r>
              <a:rPr lang="en-US" sz="1400" dirty="0"/>
              <a:t>, and suffered severe consequential brain damage</a:t>
            </a:r>
            <a:r>
              <a:rPr lang="en-US" sz="1400" dirty="0" smtClean="0"/>
              <a:t>. (NSWSC_2009_1265.txt)</a:t>
            </a:r>
            <a:endParaRPr lang="fi-FI" sz="1400" dirty="0"/>
          </a:p>
        </p:txBody>
      </p:sp>
      <p:pic>
        <p:nvPicPr>
          <p:cNvPr id="5" name="Picture 4"/>
          <p:cNvPicPr>
            <a:picLocks noChangeAspect="1"/>
          </p:cNvPicPr>
          <p:nvPr/>
        </p:nvPicPr>
        <p:blipFill>
          <a:blip r:embed="rId3"/>
          <a:stretch>
            <a:fillRect/>
          </a:stretch>
        </p:blipFill>
        <p:spPr>
          <a:xfrm>
            <a:off x="4894977" y="3125589"/>
            <a:ext cx="7125414" cy="1113346"/>
          </a:xfrm>
          <a:prstGeom prst="rect">
            <a:avLst/>
          </a:prstGeom>
        </p:spPr>
      </p:pic>
      <p:pic>
        <p:nvPicPr>
          <p:cNvPr id="6" name="Picture 5"/>
          <p:cNvPicPr>
            <a:picLocks noChangeAspect="1"/>
          </p:cNvPicPr>
          <p:nvPr/>
        </p:nvPicPr>
        <p:blipFill>
          <a:blip r:embed="rId4"/>
          <a:stretch>
            <a:fillRect/>
          </a:stretch>
        </p:blipFill>
        <p:spPr>
          <a:xfrm>
            <a:off x="4894977" y="4509802"/>
            <a:ext cx="7125414" cy="402925"/>
          </a:xfrm>
          <a:prstGeom prst="rect">
            <a:avLst/>
          </a:prstGeom>
        </p:spPr>
      </p:pic>
    </p:spTree>
    <p:extLst>
      <p:ext uri="{BB962C8B-B14F-4D97-AF65-F5344CB8AC3E}">
        <p14:creationId xmlns:p14="http://schemas.microsoft.com/office/powerpoint/2010/main" val="2833028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C3A44A18-DAB9-46A6-8454-3A0898CDB5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705841ED-BA63-4F25-B31B-A4692716FB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a:extLst>
              <a:ext uri="{FF2B5EF4-FFF2-40B4-BE49-F238E27FC236}">
                <a16:creationId xmlns="" xmlns:a16="http://schemas.microsoft.com/office/drawing/2014/main" id="{2E465D32-A51E-44CE-9D04-60690BB4144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 xmlns:a16="http://schemas.microsoft.com/office/drawing/2014/main" id="{DAF243D8-8E9E-4B55-8369-B6A7221E55D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602FDDEF-350D-4767-ACB6-CCEA68DD422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4183161"/>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Picture 3"/>
          <p:cNvPicPr>
            <a:picLocks noChangeAspect="1"/>
          </p:cNvPicPr>
          <p:nvPr/>
        </p:nvPicPr>
        <p:blipFill>
          <a:blip r:embed="rId3"/>
          <a:stretch>
            <a:fillRect/>
          </a:stretch>
        </p:blipFill>
        <p:spPr>
          <a:xfrm>
            <a:off x="5759160" y="2948170"/>
            <a:ext cx="4578503" cy="2518177"/>
          </a:xfrm>
          <a:prstGeom prst="rect">
            <a:avLst/>
          </a:prstGeom>
        </p:spPr>
      </p:pic>
      <p:sp>
        <p:nvSpPr>
          <p:cNvPr id="2" name="Title 1"/>
          <p:cNvSpPr>
            <a:spLocks noGrp="1"/>
          </p:cNvSpPr>
          <p:nvPr>
            <p:ph type="title"/>
          </p:nvPr>
        </p:nvSpPr>
        <p:spPr>
          <a:xfrm>
            <a:off x="1451581" y="2082800"/>
            <a:ext cx="3272094" cy="2085578"/>
          </a:xfrm>
        </p:spPr>
        <p:txBody>
          <a:bodyPr anchor="b">
            <a:normAutofit/>
          </a:bodyPr>
          <a:lstStyle/>
          <a:p>
            <a:r>
              <a:rPr lang="en-US" dirty="0"/>
              <a:t>result</a:t>
            </a:r>
          </a:p>
        </p:txBody>
      </p:sp>
      <p:sp>
        <p:nvSpPr>
          <p:cNvPr id="3" name="Content Placeholder 2"/>
          <p:cNvSpPr>
            <a:spLocks noGrp="1"/>
          </p:cNvSpPr>
          <p:nvPr>
            <p:ph idx="1"/>
          </p:nvPr>
        </p:nvSpPr>
        <p:spPr>
          <a:xfrm>
            <a:off x="5040223" y="798974"/>
            <a:ext cx="6014631" cy="1809521"/>
          </a:xfrm>
        </p:spPr>
        <p:txBody>
          <a:bodyPr>
            <a:normAutofit/>
          </a:bodyPr>
          <a:lstStyle/>
          <a:p>
            <a:pPr marL="0" indent="0">
              <a:lnSpc>
                <a:spcPct val="110000"/>
              </a:lnSpc>
              <a:buNone/>
            </a:pPr>
            <a:r>
              <a:rPr lang="en-US" sz="1700" dirty="0"/>
              <a:t>Query:        </a:t>
            </a:r>
            <a:r>
              <a:rPr lang="en-US" sz="1700" dirty="0" smtClean="0"/>
              <a:t> </a:t>
            </a:r>
            <a:r>
              <a:rPr lang="en-US" sz="1700" dirty="0" smtClean="0">
                <a:solidFill>
                  <a:schemeClr val="accent3">
                    <a:lumMod val="75000"/>
                  </a:schemeClr>
                </a:solidFill>
              </a:rPr>
              <a:t>steal</a:t>
            </a:r>
            <a:r>
              <a:rPr lang="en-US" sz="1700" dirty="0" smtClean="0"/>
              <a:t> </a:t>
            </a:r>
            <a:r>
              <a:rPr lang="en-US" sz="1700" dirty="0">
                <a:solidFill>
                  <a:srgbClr val="00B050"/>
                </a:solidFill>
              </a:rPr>
              <a:t>valuable</a:t>
            </a:r>
            <a:r>
              <a:rPr lang="en-US" sz="1700" dirty="0"/>
              <a:t> things</a:t>
            </a:r>
          </a:p>
          <a:p>
            <a:pPr marL="972000" indent="-972000">
              <a:lnSpc>
                <a:spcPct val="110000"/>
              </a:lnSpc>
              <a:buNone/>
            </a:pPr>
            <a:r>
              <a:rPr lang="en-US" sz="1700" dirty="0"/>
              <a:t>Sample Doc: He </a:t>
            </a:r>
            <a:r>
              <a:rPr lang="en-US" sz="1700" dirty="0">
                <a:solidFill>
                  <a:schemeClr val="accent3">
                    <a:lumMod val="75000"/>
                  </a:schemeClr>
                </a:solidFill>
              </a:rPr>
              <a:t>stole</a:t>
            </a:r>
            <a:r>
              <a:rPr lang="en-US" sz="1700" dirty="0"/>
              <a:t> money and </a:t>
            </a:r>
            <a:r>
              <a:rPr lang="en-US" sz="1700" dirty="0">
                <a:solidFill>
                  <a:srgbClr val="00B050"/>
                </a:solidFill>
              </a:rPr>
              <a:t>valuable</a:t>
            </a:r>
            <a:r>
              <a:rPr lang="en-US" sz="1700" dirty="0"/>
              <a:t> </a:t>
            </a:r>
            <a:r>
              <a:rPr lang="en-US" sz="1700" dirty="0">
                <a:solidFill>
                  <a:srgbClr val="FF0000"/>
                </a:solidFill>
              </a:rPr>
              <a:t>property</a:t>
            </a:r>
            <a:r>
              <a:rPr lang="en-US" sz="1700" dirty="0"/>
              <a:t>, including </a:t>
            </a:r>
            <a:r>
              <a:rPr lang="en-US" sz="1700" dirty="0" err="1">
                <a:solidFill>
                  <a:srgbClr val="FF0000"/>
                </a:solidFill>
              </a:rPr>
              <a:t>jewellery</a:t>
            </a:r>
            <a:r>
              <a:rPr lang="en-US" sz="1700" dirty="0"/>
              <a:t>, </a:t>
            </a:r>
            <a:r>
              <a:rPr lang="en-US" sz="1700" dirty="0">
                <a:solidFill>
                  <a:srgbClr val="FF0000"/>
                </a:solidFill>
              </a:rPr>
              <a:t>computer</a:t>
            </a:r>
            <a:r>
              <a:rPr lang="en-US" sz="1700" dirty="0"/>
              <a:t> </a:t>
            </a:r>
            <a:r>
              <a:rPr lang="en-US" sz="1700" dirty="0">
                <a:solidFill>
                  <a:srgbClr val="FF0000"/>
                </a:solidFill>
              </a:rPr>
              <a:t>equipment</a:t>
            </a:r>
            <a:r>
              <a:rPr lang="en-US" sz="1700" dirty="0"/>
              <a:t> and </a:t>
            </a:r>
            <a:r>
              <a:rPr lang="en-US" sz="1700" dirty="0">
                <a:solidFill>
                  <a:srgbClr val="FF0000"/>
                </a:solidFill>
              </a:rPr>
              <a:t>mobile telephones</a:t>
            </a:r>
            <a:r>
              <a:rPr lang="en-US" sz="1700" dirty="0"/>
              <a:t>. Because he was wearing the gloves he left no fingerprints.</a:t>
            </a:r>
          </a:p>
        </p:txBody>
      </p:sp>
    </p:spTree>
    <p:extLst>
      <p:ext uri="{BB962C8B-B14F-4D97-AF65-F5344CB8AC3E}">
        <p14:creationId xmlns:p14="http://schemas.microsoft.com/office/powerpoint/2010/main" val="952019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Ranking</a:t>
            </a:r>
            <a:endParaRPr lang="en-US" dirty="0"/>
          </a:p>
        </p:txBody>
      </p:sp>
      <p:sp>
        <p:nvSpPr>
          <p:cNvPr id="3" name="Content Placeholder 2"/>
          <p:cNvSpPr>
            <a:spLocks noGrp="1"/>
          </p:cNvSpPr>
          <p:nvPr>
            <p:ph idx="1"/>
          </p:nvPr>
        </p:nvSpPr>
        <p:spPr/>
        <p:txBody>
          <a:bodyPr>
            <a:normAutofit/>
          </a:bodyPr>
          <a:lstStyle/>
          <a:p>
            <a:pPr marL="0" indent="0">
              <a:buNone/>
            </a:pPr>
            <a:r>
              <a:rPr lang="en-US" dirty="0">
                <a:latin typeface="Times New Roman" charset="0"/>
                <a:ea typeface="Times New Roman" charset="0"/>
                <a:cs typeface="Times New Roman" charset="0"/>
              </a:rPr>
              <a:t>Query: </a:t>
            </a:r>
            <a:r>
              <a:rPr lang="en-US" dirty="0" smtClean="0">
                <a:latin typeface="Times New Roman" charset="0"/>
                <a:ea typeface="Times New Roman" charset="0"/>
                <a:cs typeface="Times New Roman" charset="0"/>
              </a:rPr>
              <a:t>steal </a:t>
            </a:r>
            <a:r>
              <a:rPr lang="en-US" dirty="0">
                <a:latin typeface="Times New Roman" charset="0"/>
                <a:ea typeface="Times New Roman" charset="0"/>
                <a:cs typeface="Times New Roman" charset="0"/>
              </a:rPr>
              <a:t>valuable things</a:t>
            </a:r>
          </a:p>
          <a:p>
            <a:pPr marL="0" indent="0">
              <a:buNone/>
            </a:pPr>
            <a:r>
              <a:rPr lang="en-US" dirty="0" smtClean="0">
                <a:latin typeface="Times New Roman" charset="0"/>
                <a:ea typeface="Times New Roman" charset="0"/>
                <a:cs typeface="Times New Roman" charset="0"/>
              </a:rPr>
              <a:t>Query topic distribution:      topic[25] = 0.518; topic[40]=0.238</a:t>
            </a:r>
          </a:p>
          <a:p>
            <a:pPr marL="0" indent="0">
              <a:buNone/>
            </a:pPr>
            <a:endParaRPr lang="en-US" dirty="0" smtClean="0">
              <a:latin typeface="Times New Roman" charset="0"/>
              <a:ea typeface="Times New Roman" charset="0"/>
              <a:cs typeface="Times New Roman" charset="0"/>
            </a:endParaRPr>
          </a:p>
          <a:p>
            <a:pPr marL="0" indent="0">
              <a:buNone/>
            </a:pPr>
            <a:r>
              <a:rPr lang="en-US" dirty="0" smtClean="0">
                <a:latin typeface="Times New Roman" charset="0"/>
                <a:ea typeface="Times New Roman" charset="0"/>
                <a:cs typeface="Times New Roman" charset="0"/>
              </a:rPr>
              <a:t>Doc topic distribution:</a:t>
            </a:r>
          </a:p>
          <a:p>
            <a:pPr marL="0" indent="0">
              <a:buNone/>
            </a:pPr>
            <a:r>
              <a:rPr lang="en-US" sz="1100" dirty="0" smtClean="0">
                <a:latin typeface="Times New Roman" charset="0"/>
                <a:ea typeface="Times New Roman" charset="0"/>
                <a:cs typeface="Times New Roman" charset="0"/>
              </a:rPr>
              <a:t>NSWSC_2012_1020.txt:     topic[25]=0.859; topic[40]=0.000008          </a:t>
            </a:r>
            <a:r>
              <a:rPr lang="is-IS" sz="1100" dirty="0" smtClean="0">
                <a:latin typeface="Times New Roman" charset="0"/>
                <a:ea typeface="Times New Roman" charset="0"/>
                <a:cs typeface="Times New Roman" charset="0"/>
              </a:rPr>
              <a:t>…</a:t>
            </a:r>
            <a:r>
              <a:rPr lang="en-US" sz="1100" dirty="0" smtClean="0">
                <a:latin typeface="Times New Roman" charset="0"/>
                <a:ea typeface="Times New Roman" charset="0"/>
                <a:cs typeface="Times New Roman" charset="0"/>
              </a:rPr>
              <a:t>The </a:t>
            </a:r>
            <a:r>
              <a:rPr lang="en-US" sz="1100" dirty="0">
                <a:latin typeface="Times New Roman" charset="0"/>
                <a:ea typeface="Times New Roman" charset="0"/>
                <a:cs typeface="Times New Roman" charset="0"/>
              </a:rPr>
              <a:t>offender's intent in engaging </a:t>
            </a:r>
            <a:r>
              <a:rPr lang="en-US" sz="1100" dirty="0" err="1">
                <a:latin typeface="Times New Roman" charset="0"/>
                <a:ea typeface="Times New Roman" charset="0"/>
                <a:cs typeface="Times New Roman" charset="0"/>
              </a:rPr>
              <a:t>Mr</a:t>
            </a:r>
            <a:r>
              <a:rPr lang="en-US" sz="1100" dirty="0">
                <a:latin typeface="Times New Roman" charset="0"/>
                <a:ea typeface="Times New Roman" charset="0"/>
                <a:cs typeface="Times New Roman" charset="0"/>
              </a:rPr>
              <a:t> Brown was to take anything valuable from </a:t>
            </a:r>
            <a:r>
              <a:rPr lang="en-US" sz="1100" dirty="0" smtClean="0">
                <a:latin typeface="Times New Roman" charset="0"/>
                <a:ea typeface="Times New Roman" charset="0"/>
                <a:cs typeface="Times New Roman" charset="0"/>
              </a:rPr>
              <a:t>him</a:t>
            </a:r>
            <a:r>
              <a:rPr lang="is-IS" sz="1100" dirty="0" smtClean="0">
                <a:latin typeface="Times New Roman" charset="0"/>
                <a:ea typeface="Times New Roman" charset="0"/>
                <a:cs typeface="Times New Roman" charset="0"/>
              </a:rPr>
              <a:t>…</a:t>
            </a:r>
            <a:endParaRPr lang="en-US" sz="1100" dirty="0" smtClean="0">
              <a:latin typeface="Times New Roman" charset="0"/>
              <a:ea typeface="Times New Roman" charset="0"/>
              <a:cs typeface="Times New Roman" charset="0"/>
            </a:endParaRPr>
          </a:p>
          <a:p>
            <a:pPr marL="0" indent="0">
              <a:buNone/>
            </a:pPr>
            <a:r>
              <a:rPr lang="en-US" sz="1100" dirty="0" smtClean="0">
                <a:latin typeface="Times New Roman" charset="0"/>
                <a:ea typeface="Times New Roman" charset="0"/>
                <a:cs typeface="Times New Roman" charset="0"/>
              </a:rPr>
              <a:t>NSWSC_2017_586.txt        topic[25]=0.838; </a:t>
            </a:r>
            <a:r>
              <a:rPr lang="en-US" sz="1100" dirty="0">
                <a:latin typeface="Times New Roman" charset="0"/>
                <a:ea typeface="Times New Roman" charset="0"/>
                <a:cs typeface="Times New Roman" charset="0"/>
              </a:rPr>
              <a:t>topic[40]=</a:t>
            </a:r>
            <a:r>
              <a:rPr lang="en-US" sz="1100" dirty="0" smtClean="0">
                <a:latin typeface="Times New Roman" charset="0"/>
                <a:ea typeface="Times New Roman" charset="0"/>
                <a:cs typeface="Times New Roman" charset="0"/>
              </a:rPr>
              <a:t>0.000006           </a:t>
            </a:r>
            <a:r>
              <a:rPr lang="is-IS" sz="1100" dirty="0" smtClean="0">
                <a:latin typeface="Times New Roman" charset="0"/>
                <a:ea typeface="Times New Roman" charset="0"/>
                <a:cs typeface="Times New Roman" charset="0"/>
              </a:rPr>
              <a:t>…</a:t>
            </a:r>
            <a:r>
              <a:rPr lang="en-US" sz="1100" dirty="0">
                <a:latin typeface="Times New Roman" charset="0"/>
                <a:ea typeface="Times New Roman" charset="0"/>
                <a:cs typeface="Times New Roman" charset="0"/>
              </a:rPr>
              <a:t>he committed the offence of break, enter and steal</a:t>
            </a:r>
            <a:r>
              <a:rPr lang="en-US" sz="1100" dirty="0" smtClean="0">
                <a:latin typeface="Times New Roman" charset="0"/>
                <a:ea typeface="Times New Roman" charset="0"/>
                <a:cs typeface="Times New Roman" charset="0"/>
              </a:rPr>
              <a:t>,</a:t>
            </a:r>
            <a:r>
              <a:rPr lang="is-IS" sz="1100" dirty="0" smtClean="0">
                <a:latin typeface="Times New Roman" charset="0"/>
                <a:ea typeface="Times New Roman" charset="0"/>
                <a:cs typeface="Times New Roman" charset="0"/>
              </a:rPr>
              <a:t>…</a:t>
            </a:r>
            <a:endParaRPr lang="en-US" sz="1100" dirty="0" smtClean="0">
              <a:latin typeface="Times New Roman" charset="0"/>
              <a:ea typeface="Times New Roman" charset="0"/>
              <a:cs typeface="Times New Roman" charset="0"/>
            </a:endParaRPr>
          </a:p>
          <a:p>
            <a:pPr marL="0" indent="0">
              <a:buNone/>
            </a:pPr>
            <a:r>
              <a:rPr lang="en-US" sz="1100" dirty="0" smtClean="0">
                <a:latin typeface="Times New Roman" charset="0"/>
                <a:ea typeface="Times New Roman" charset="0"/>
                <a:cs typeface="Times New Roman" charset="0"/>
              </a:rPr>
              <a:t>NSWSC_2015_327.txt        topic[25]=0.808; </a:t>
            </a:r>
            <a:r>
              <a:rPr lang="en-US" sz="1100" dirty="0">
                <a:latin typeface="Times New Roman" charset="0"/>
                <a:ea typeface="Times New Roman" charset="0"/>
                <a:cs typeface="Times New Roman" charset="0"/>
              </a:rPr>
              <a:t>topic[40]=</a:t>
            </a:r>
            <a:r>
              <a:rPr lang="en-US" sz="1100" dirty="0" smtClean="0">
                <a:latin typeface="Times New Roman" charset="0"/>
                <a:ea typeface="Times New Roman" charset="0"/>
                <a:cs typeface="Times New Roman" charset="0"/>
              </a:rPr>
              <a:t>0.0000048         </a:t>
            </a:r>
            <a:r>
              <a:rPr lang="is-IS" sz="1100" dirty="0" smtClean="0">
                <a:latin typeface="Times New Roman" charset="0"/>
                <a:ea typeface="Times New Roman" charset="0"/>
                <a:cs typeface="Times New Roman" charset="0"/>
              </a:rPr>
              <a:t>…</a:t>
            </a:r>
            <a:r>
              <a:rPr lang="en-US" sz="1100" dirty="0">
                <a:latin typeface="Times New Roman" charset="0"/>
                <a:ea typeface="Times New Roman" charset="0"/>
                <a:cs typeface="Times New Roman" charset="0"/>
              </a:rPr>
              <a:t>Children's Court entries for offences of larceny, steal motor vehicle</a:t>
            </a:r>
            <a:r>
              <a:rPr lang="en-US" sz="1100" dirty="0" smtClean="0">
                <a:latin typeface="Times New Roman" charset="0"/>
                <a:ea typeface="Times New Roman" charset="0"/>
                <a:cs typeface="Times New Roman" charset="0"/>
              </a:rPr>
              <a:t>,</a:t>
            </a:r>
            <a:r>
              <a:rPr lang="is-IS" sz="1100" dirty="0" smtClean="0">
                <a:latin typeface="Times New Roman" charset="0"/>
                <a:ea typeface="Times New Roman" charset="0"/>
                <a:cs typeface="Times New Roman" charset="0"/>
              </a:rPr>
              <a:t>…</a:t>
            </a:r>
            <a:endParaRPr lang="en-US" sz="1100" dirty="0" smtClean="0">
              <a:latin typeface="Times New Roman" charset="0"/>
              <a:ea typeface="Times New Roman" charset="0"/>
              <a:cs typeface="Times New Roman" charset="0"/>
            </a:endParaRPr>
          </a:p>
          <a:p>
            <a:pPr marL="0" indent="0">
              <a:buNone/>
            </a:pPr>
            <a:r>
              <a:rPr lang="en-US" sz="1100" dirty="0" smtClean="0">
                <a:latin typeface="Times New Roman" charset="0"/>
                <a:ea typeface="Times New Roman" charset="0"/>
                <a:cs typeface="Times New Roman" charset="0"/>
              </a:rPr>
              <a:t>NSWSC_2015_358.txt        </a:t>
            </a:r>
            <a:r>
              <a:rPr lang="en-US" sz="1100" dirty="0">
                <a:latin typeface="Times New Roman" charset="0"/>
                <a:ea typeface="Times New Roman" charset="0"/>
                <a:cs typeface="Times New Roman" charset="0"/>
              </a:rPr>
              <a:t>topic[25]=</a:t>
            </a:r>
            <a:r>
              <a:rPr lang="en-US" sz="1100" dirty="0" smtClean="0">
                <a:latin typeface="Times New Roman" charset="0"/>
                <a:ea typeface="Times New Roman" charset="0"/>
                <a:cs typeface="Times New Roman" charset="0"/>
              </a:rPr>
              <a:t>0.818</a:t>
            </a:r>
            <a:r>
              <a:rPr lang="en-US" sz="1100" dirty="0">
                <a:latin typeface="Times New Roman" charset="0"/>
                <a:ea typeface="Times New Roman" charset="0"/>
                <a:cs typeface="Times New Roman" charset="0"/>
              </a:rPr>
              <a:t>; topic[40]=</a:t>
            </a:r>
            <a:r>
              <a:rPr lang="en-US" sz="1100" dirty="0" smtClean="0">
                <a:latin typeface="Times New Roman" charset="0"/>
                <a:ea typeface="Times New Roman" charset="0"/>
                <a:cs typeface="Times New Roman" charset="0"/>
              </a:rPr>
              <a:t>0.000008            </a:t>
            </a:r>
            <a:r>
              <a:rPr lang="is-IS" sz="1100" dirty="0" smtClean="0">
                <a:latin typeface="Times New Roman" charset="0"/>
                <a:ea typeface="Times New Roman" charset="0"/>
                <a:cs typeface="Times New Roman" charset="0"/>
              </a:rPr>
              <a:t>…</a:t>
            </a:r>
            <a:r>
              <a:rPr lang="en-US" sz="1100" dirty="0">
                <a:latin typeface="Times New Roman" charset="0"/>
                <a:ea typeface="Times New Roman" charset="0"/>
                <a:cs typeface="Times New Roman" charset="0"/>
              </a:rPr>
              <a:t>attempting with his co-offender to steal any valuable </a:t>
            </a:r>
            <a:r>
              <a:rPr lang="en-US" sz="1100" dirty="0" smtClean="0">
                <a:latin typeface="Times New Roman" charset="0"/>
                <a:ea typeface="Times New Roman" charset="0"/>
                <a:cs typeface="Times New Roman" charset="0"/>
              </a:rPr>
              <a:t>property</a:t>
            </a:r>
            <a:r>
              <a:rPr lang="is-IS" sz="1100" dirty="0" smtClean="0">
                <a:latin typeface="Times New Roman" charset="0"/>
                <a:ea typeface="Times New Roman" charset="0"/>
                <a:cs typeface="Times New Roman" charset="0"/>
              </a:rPr>
              <a:t>…</a:t>
            </a:r>
          </a:p>
        </p:txBody>
      </p:sp>
    </p:spTree>
    <p:extLst>
      <p:ext uri="{BB962C8B-B14F-4D97-AF65-F5344CB8AC3E}">
        <p14:creationId xmlns:p14="http://schemas.microsoft.com/office/powerpoint/2010/main" val="2009018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a:t>
            </a:r>
            <a:endParaRPr lang="en-US" dirty="0"/>
          </a:p>
        </p:txBody>
      </p:sp>
      <p:sp>
        <p:nvSpPr>
          <p:cNvPr id="3" name="Content Placeholder 2"/>
          <p:cNvSpPr>
            <a:spLocks noGrp="1"/>
          </p:cNvSpPr>
          <p:nvPr>
            <p:ph idx="1"/>
          </p:nvPr>
        </p:nvSpPr>
        <p:spPr>
          <a:xfrm>
            <a:off x="2023078" y="3311132"/>
            <a:ext cx="9603275" cy="2365768"/>
          </a:xfrm>
        </p:spPr>
        <p:txBody>
          <a:bodyPr>
            <a:normAutofit lnSpcReduction="10000"/>
          </a:bodyPr>
          <a:lstStyle/>
          <a:p>
            <a:pPr marL="0" indent="0">
              <a:buNone/>
            </a:pPr>
            <a:r>
              <a:rPr lang="en-US" sz="1500" dirty="0" smtClean="0">
                <a:latin typeface="Times New Roman" charset="0"/>
                <a:ea typeface="Times New Roman" charset="0"/>
                <a:cs typeface="Times New Roman" charset="0"/>
              </a:rPr>
              <a:t>Example:</a:t>
            </a:r>
          </a:p>
          <a:p>
            <a:pPr marL="0" indent="0">
              <a:buNone/>
            </a:pPr>
            <a:r>
              <a:rPr lang="en-US" sz="1500" dirty="0" smtClean="0">
                <a:latin typeface="Times New Roman" charset="0"/>
                <a:ea typeface="Times New Roman" charset="0"/>
                <a:cs typeface="Times New Roman" charset="0"/>
              </a:rPr>
              <a:t>NSWSC_2012_1020.txt</a:t>
            </a:r>
            <a:r>
              <a:rPr lang="en-US" sz="1500" dirty="0">
                <a:latin typeface="Times New Roman" charset="0"/>
                <a:ea typeface="Times New Roman" charset="0"/>
                <a:cs typeface="Times New Roman" charset="0"/>
              </a:rPr>
              <a:t>:  </a:t>
            </a:r>
            <a:r>
              <a:rPr lang="is-IS" sz="1500" dirty="0" smtClean="0">
                <a:latin typeface="Times New Roman" charset="0"/>
                <a:ea typeface="Times New Roman" charset="0"/>
                <a:cs typeface="Times New Roman" charset="0"/>
              </a:rPr>
              <a:t>…</a:t>
            </a:r>
            <a:r>
              <a:rPr lang="en-US" sz="1500" dirty="0">
                <a:latin typeface="Times New Roman" charset="0"/>
                <a:ea typeface="Times New Roman" charset="0"/>
                <a:cs typeface="Times New Roman" charset="0"/>
              </a:rPr>
              <a:t>The offender's intent in engaging </a:t>
            </a:r>
            <a:r>
              <a:rPr lang="en-US" sz="1500" dirty="0" err="1">
                <a:latin typeface="Times New Roman" charset="0"/>
                <a:ea typeface="Times New Roman" charset="0"/>
                <a:cs typeface="Times New Roman" charset="0"/>
              </a:rPr>
              <a:t>Mr</a:t>
            </a:r>
            <a:r>
              <a:rPr lang="en-US" sz="1500" dirty="0">
                <a:latin typeface="Times New Roman" charset="0"/>
                <a:ea typeface="Times New Roman" charset="0"/>
                <a:cs typeface="Times New Roman" charset="0"/>
              </a:rPr>
              <a:t> Brown was to take anything valuable from him</a:t>
            </a:r>
            <a:r>
              <a:rPr lang="is-IS" sz="1500" dirty="0">
                <a:latin typeface="Times New Roman" charset="0"/>
                <a:ea typeface="Times New Roman" charset="0"/>
                <a:cs typeface="Times New Roman" charset="0"/>
              </a:rPr>
              <a:t>…</a:t>
            </a:r>
            <a:endParaRPr lang="en-US" sz="1500" dirty="0">
              <a:latin typeface="Times New Roman" charset="0"/>
              <a:ea typeface="Times New Roman" charset="0"/>
              <a:cs typeface="Times New Roman" charset="0"/>
            </a:endParaRPr>
          </a:p>
          <a:p>
            <a:pPr marL="0" indent="0">
              <a:buNone/>
            </a:pPr>
            <a:r>
              <a:rPr lang="en-US" sz="1500" dirty="0">
                <a:latin typeface="Times New Roman" charset="0"/>
                <a:ea typeface="Times New Roman" charset="0"/>
                <a:cs typeface="Times New Roman" charset="0"/>
              </a:rPr>
              <a:t>NSWSC_2017_586.txt        </a:t>
            </a:r>
            <a:r>
              <a:rPr lang="is-IS" sz="1500" dirty="0" smtClean="0">
                <a:latin typeface="Times New Roman" charset="0"/>
                <a:ea typeface="Times New Roman" charset="0"/>
                <a:cs typeface="Times New Roman" charset="0"/>
              </a:rPr>
              <a:t>…</a:t>
            </a:r>
            <a:r>
              <a:rPr lang="en-US" sz="1500" dirty="0">
                <a:latin typeface="Times New Roman" charset="0"/>
                <a:ea typeface="Times New Roman" charset="0"/>
                <a:cs typeface="Times New Roman" charset="0"/>
              </a:rPr>
              <a:t>he committed the offence of break, enter and steal,</a:t>
            </a:r>
            <a:r>
              <a:rPr lang="is-IS" sz="1500" dirty="0" smtClean="0">
                <a:latin typeface="Times New Roman" charset="0"/>
                <a:ea typeface="Times New Roman" charset="0"/>
                <a:cs typeface="Times New Roman" charset="0"/>
              </a:rPr>
              <a:t>…</a:t>
            </a:r>
          </a:p>
          <a:p>
            <a:pPr marL="0" indent="0">
              <a:buNone/>
            </a:pPr>
            <a:r>
              <a:rPr lang="is-IS" sz="1500" dirty="0">
                <a:latin typeface="Times New Roman" charset="0"/>
                <a:ea typeface="Times New Roman" charset="0"/>
                <a:cs typeface="Times New Roman" charset="0"/>
              </a:rPr>
              <a:t>	</a:t>
            </a:r>
            <a:r>
              <a:rPr lang="is-IS" sz="1500" dirty="0" smtClean="0">
                <a:latin typeface="Times New Roman" charset="0"/>
                <a:ea typeface="Times New Roman" charset="0"/>
                <a:cs typeface="Times New Roman" charset="0"/>
              </a:rPr>
              <a:t>Sentence -–muder and manslaughter</a:t>
            </a:r>
            <a:endParaRPr lang="en-US" sz="1500" dirty="0">
              <a:latin typeface="Times New Roman" charset="0"/>
              <a:ea typeface="Times New Roman" charset="0"/>
              <a:cs typeface="Times New Roman" charset="0"/>
            </a:endParaRPr>
          </a:p>
          <a:p>
            <a:pPr marL="0" indent="0">
              <a:buNone/>
            </a:pPr>
            <a:r>
              <a:rPr lang="en-US" sz="1500" dirty="0">
                <a:latin typeface="Times New Roman" charset="0"/>
                <a:ea typeface="Times New Roman" charset="0"/>
                <a:cs typeface="Times New Roman" charset="0"/>
              </a:rPr>
              <a:t>NSWSC_2015_327.txt        </a:t>
            </a:r>
            <a:r>
              <a:rPr lang="is-IS" sz="1500" dirty="0" smtClean="0">
                <a:latin typeface="Times New Roman" charset="0"/>
                <a:ea typeface="Times New Roman" charset="0"/>
                <a:cs typeface="Times New Roman" charset="0"/>
              </a:rPr>
              <a:t>…</a:t>
            </a:r>
            <a:r>
              <a:rPr lang="en-US" sz="1500" dirty="0">
                <a:latin typeface="Times New Roman" charset="0"/>
                <a:ea typeface="Times New Roman" charset="0"/>
                <a:cs typeface="Times New Roman" charset="0"/>
              </a:rPr>
              <a:t>Children's Court entries for offences of larceny, steal motor vehicle,</a:t>
            </a:r>
            <a:r>
              <a:rPr lang="is-IS" sz="1500" dirty="0">
                <a:latin typeface="Times New Roman" charset="0"/>
                <a:ea typeface="Times New Roman" charset="0"/>
                <a:cs typeface="Times New Roman" charset="0"/>
              </a:rPr>
              <a:t>…</a:t>
            </a:r>
            <a:endParaRPr lang="en-US" sz="1500" dirty="0">
              <a:latin typeface="Times New Roman" charset="0"/>
              <a:ea typeface="Times New Roman" charset="0"/>
              <a:cs typeface="Times New Roman" charset="0"/>
            </a:endParaRPr>
          </a:p>
          <a:p>
            <a:pPr marL="0" indent="0">
              <a:buNone/>
            </a:pPr>
            <a:r>
              <a:rPr lang="en-US" sz="1500" dirty="0">
                <a:latin typeface="Times New Roman" charset="0"/>
                <a:ea typeface="Times New Roman" charset="0"/>
                <a:cs typeface="Times New Roman" charset="0"/>
              </a:rPr>
              <a:t>NSWSC_2015_358.txt        </a:t>
            </a:r>
            <a:r>
              <a:rPr lang="is-IS" sz="1500" dirty="0" smtClean="0">
                <a:latin typeface="Times New Roman" charset="0"/>
                <a:ea typeface="Times New Roman" charset="0"/>
                <a:cs typeface="Times New Roman" charset="0"/>
              </a:rPr>
              <a:t>…</a:t>
            </a:r>
            <a:r>
              <a:rPr lang="en-US" sz="1500" dirty="0">
                <a:latin typeface="Times New Roman" charset="0"/>
                <a:ea typeface="Times New Roman" charset="0"/>
                <a:cs typeface="Times New Roman" charset="0"/>
              </a:rPr>
              <a:t>attempting with his co-offender to steal any valuable property</a:t>
            </a:r>
            <a:r>
              <a:rPr lang="is-IS" sz="1500" dirty="0">
                <a:latin typeface="Times New Roman" charset="0"/>
                <a:ea typeface="Times New Roman" charset="0"/>
                <a:cs typeface="Times New Roman" charset="0"/>
              </a:rPr>
              <a:t>…</a:t>
            </a:r>
          </a:p>
          <a:p>
            <a:pPr marL="0" indent="0">
              <a:buNone/>
            </a:pPr>
            <a:endParaRPr lang="en-US" sz="1500" dirty="0"/>
          </a:p>
        </p:txBody>
      </p:sp>
      <p:sp>
        <p:nvSpPr>
          <p:cNvPr id="4" name="TextBox 3"/>
          <p:cNvSpPr txBox="1"/>
          <p:nvPr/>
        </p:nvSpPr>
        <p:spPr>
          <a:xfrm>
            <a:off x="1451578" y="2397777"/>
            <a:ext cx="7048500" cy="369332"/>
          </a:xfrm>
          <a:prstGeom prst="rect">
            <a:avLst/>
          </a:prstGeom>
          <a:noFill/>
        </p:spPr>
        <p:txBody>
          <a:bodyPr wrap="square" rtlCol="0">
            <a:spAutoFit/>
          </a:bodyPr>
          <a:lstStyle/>
          <a:p>
            <a:r>
              <a:rPr lang="en-US" dirty="0" smtClean="0"/>
              <a:t>LDA </a:t>
            </a:r>
            <a:r>
              <a:rPr lang="en-US" smtClean="0"/>
              <a:t>is cannot provide the best topic modeling result for law cases</a:t>
            </a:r>
            <a:endParaRPr lang="en-US"/>
          </a:p>
        </p:txBody>
      </p:sp>
    </p:spTree>
    <p:extLst>
      <p:ext uri="{BB962C8B-B14F-4D97-AF65-F5344CB8AC3E}">
        <p14:creationId xmlns:p14="http://schemas.microsoft.com/office/powerpoint/2010/main" val="117982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All the search results are desirable.</a:t>
            </a:r>
          </a:p>
          <a:p>
            <a:r>
              <a:rPr lang="en-US" dirty="0" smtClean="0"/>
              <a:t>Topic distribution generated by LDA does not reflect the true topic of some law cases.</a:t>
            </a:r>
          </a:p>
          <a:p>
            <a:r>
              <a:rPr lang="en-US" dirty="0" smtClean="0"/>
              <a:t>The search engine is usable.</a:t>
            </a:r>
            <a:endParaRPr lang="en-US" dirty="0"/>
          </a:p>
        </p:txBody>
      </p:sp>
    </p:spTree>
    <p:extLst>
      <p:ext uri="{BB962C8B-B14F-4D97-AF65-F5344CB8AC3E}">
        <p14:creationId xmlns:p14="http://schemas.microsoft.com/office/powerpoint/2010/main" val="1952718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071" y="2956681"/>
            <a:ext cx="10130821" cy="1659281"/>
          </a:xfrm>
        </p:spPr>
        <p:txBody>
          <a:bodyPr>
            <a:normAutofit/>
          </a:bodyPr>
          <a:lstStyle/>
          <a:p>
            <a:r>
              <a:rPr lang="en-US" sz="3600" smtClean="0">
                <a:solidFill>
                  <a:srgbClr val="FF0000"/>
                </a:solidFill>
                <a:latin typeface="Times New Roman" charset="0"/>
                <a:ea typeface="Times New Roman" charset="0"/>
                <a:cs typeface="Times New Roman" charset="0"/>
              </a:rPr>
              <a:t>Thank </a:t>
            </a:r>
            <a:r>
              <a:rPr lang="en-US" sz="3600" smtClean="0">
                <a:solidFill>
                  <a:srgbClr val="FF0000"/>
                </a:solidFill>
                <a:latin typeface="Times New Roman" charset="0"/>
                <a:ea typeface="Times New Roman" charset="0"/>
                <a:cs typeface="Times New Roman" charset="0"/>
              </a:rPr>
              <a:t>you</a:t>
            </a:r>
            <a:endParaRPr lang="en-US" sz="3600" dirty="0">
              <a:solidFill>
                <a:srgbClr val="FF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045388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796221"/>
            <a:ext cx="9603275" cy="1049235"/>
          </a:xfrm>
        </p:spPr>
        <p:txBody>
          <a:bodyPr/>
          <a:lstStyle/>
          <a:p>
            <a:r>
              <a:rPr lang="en-US" dirty="0" smtClean="0"/>
              <a:t>Introduction</a:t>
            </a:r>
            <a:endParaRPr lang="en-US" dirty="0"/>
          </a:p>
        </p:txBody>
      </p:sp>
      <p:sp>
        <p:nvSpPr>
          <p:cNvPr id="3" name="Content Placeholder 2"/>
          <p:cNvSpPr>
            <a:spLocks noGrp="1"/>
          </p:cNvSpPr>
          <p:nvPr>
            <p:ph idx="1"/>
          </p:nvPr>
        </p:nvSpPr>
        <p:spPr>
          <a:xfrm>
            <a:off x="1451579" y="2376252"/>
            <a:ext cx="9603275" cy="3739540"/>
          </a:xfrm>
        </p:spPr>
        <p:txBody>
          <a:bodyPr>
            <a:normAutofit fontScale="77500" lnSpcReduction="20000"/>
          </a:bodyPr>
          <a:lstStyle/>
          <a:p>
            <a:pPr marL="0" indent="0">
              <a:buNone/>
            </a:pPr>
            <a:r>
              <a:rPr lang="en-US" b="1" dirty="0" smtClean="0"/>
              <a:t>Step </a:t>
            </a:r>
            <a:r>
              <a:rPr lang="en-US" b="1" dirty="0"/>
              <a:t>1</a:t>
            </a:r>
          </a:p>
          <a:p>
            <a:pPr marL="0" indent="0">
              <a:buNone/>
            </a:pPr>
            <a:r>
              <a:rPr lang="en-US" dirty="0"/>
              <a:t>1. Develop multiple search terms to conduct research using Keyword; Browsing; Field searching</a:t>
            </a:r>
          </a:p>
          <a:p>
            <a:pPr marL="0" indent="0">
              <a:buNone/>
            </a:pPr>
            <a:r>
              <a:rPr lang="en-US" dirty="0"/>
              <a:t>Hints: </a:t>
            </a:r>
          </a:p>
          <a:p>
            <a:r>
              <a:rPr lang="en-US" dirty="0"/>
              <a:t>Choose search terms that are specific or closely related to the subject matter</a:t>
            </a:r>
            <a:r>
              <a:rPr lang="en-US" dirty="0" smtClean="0"/>
              <a:t>.</a:t>
            </a:r>
          </a:p>
          <a:p>
            <a:r>
              <a:rPr lang="en-US" dirty="0" smtClean="0"/>
              <a:t>Consider </a:t>
            </a:r>
            <a:r>
              <a:rPr lang="en-US" dirty="0"/>
              <a:t>using abbreviations or buzzwords</a:t>
            </a:r>
            <a:r>
              <a:rPr lang="en-US" dirty="0" smtClean="0"/>
              <a:t>.</a:t>
            </a:r>
          </a:p>
          <a:p>
            <a:r>
              <a:rPr lang="en-US" dirty="0" smtClean="0"/>
              <a:t>The </a:t>
            </a:r>
            <a:r>
              <a:rPr lang="en-US" dirty="0"/>
              <a:t>terms should reflect ideas essential to your research topic, such as application, liability, or sentence</a:t>
            </a:r>
            <a:r>
              <a:rPr lang="en-US" dirty="0" smtClean="0"/>
              <a:t>.</a:t>
            </a:r>
            <a:endParaRPr lang="en-US" dirty="0"/>
          </a:p>
          <a:p>
            <a:r>
              <a:rPr lang="en-US" dirty="0"/>
              <a:t>Include alternative </a:t>
            </a:r>
            <a:r>
              <a:rPr lang="en-US" dirty="0" smtClean="0"/>
              <a:t>terms.</a:t>
            </a:r>
          </a:p>
          <a:p>
            <a:r>
              <a:rPr lang="en-US" dirty="0" smtClean="0"/>
              <a:t>Avoid </a:t>
            </a:r>
            <a:r>
              <a:rPr lang="en-US" dirty="0"/>
              <a:t>terms that are too general, such as 'duty of care' or </a:t>
            </a:r>
            <a:r>
              <a:rPr lang="en-US" dirty="0" smtClean="0"/>
              <a:t>tort</a:t>
            </a:r>
          </a:p>
          <a:p>
            <a:pPr marL="0" indent="0">
              <a:buNone/>
            </a:pPr>
            <a:r>
              <a:rPr lang="en-US" b="1" dirty="0"/>
              <a:t>Step 2</a:t>
            </a:r>
            <a:endParaRPr lang="en-US" b="1" dirty="0" smtClean="0"/>
          </a:p>
          <a:p>
            <a:pPr marL="0" indent="0">
              <a:buNone/>
            </a:pPr>
            <a:r>
              <a:rPr lang="en-US" dirty="0"/>
              <a:t>Try </a:t>
            </a:r>
            <a:r>
              <a:rPr lang="en-US" dirty="0" smtClean="0"/>
              <a:t>some databases</a:t>
            </a:r>
            <a:endParaRPr lang="en-US" dirty="0"/>
          </a:p>
        </p:txBody>
      </p:sp>
      <p:sp>
        <p:nvSpPr>
          <p:cNvPr id="4" name="Content Placeholder 2"/>
          <p:cNvSpPr txBox="1">
            <a:spLocks/>
          </p:cNvSpPr>
          <p:nvPr/>
        </p:nvSpPr>
        <p:spPr>
          <a:xfrm>
            <a:off x="1451579" y="1854941"/>
            <a:ext cx="2703184" cy="585454"/>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hlinkClick r:id="rId2"/>
              </a:rPr>
              <a:t>Finding cases on a topic</a:t>
            </a:r>
            <a:endParaRPr lang="en-US" dirty="0"/>
          </a:p>
        </p:txBody>
      </p:sp>
    </p:spTree>
    <p:extLst>
      <p:ext uri="{BB962C8B-B14F-4D97-AF65-F5344CB8AC3E}">
        <p14:creationId xmlns:p14="http://schemas.microsoft.com/office/powerpoint/2010/main" val="1893709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460" y="337855"/>
            <a:ext cx="7525739" cy="1468976"/>
          </a:xfrm>
        </p:spPr>
        <p:txBody>
          <a:bodyPr anchor="ctr">
            <a:normAutofit/>
          </a:bodyPr>
          <a:lstStyle/>
          <a:p>
            <a:r>
              <a:rPr lang="en-US" dirty="0" smtClean="0"/>
              <a:t>Purpose</a:t>
            </a:r>
            <a:endParaRPr lang="en-US" dirty="0"/>
          </a:p>
        </p:txBody>
      </p:sp>
      <p:sp>
        <p:nvSpPr>
          <p:cNvPr id="4" name="Rectangle 3"/>
          <p:cNvSpPr/>
          <p:nvPr/>
        </p:nvSpPr>
        <p:spPr>
          <a:xfrm>
            <a:off x="1440460" y="1989110"/>
            <a:ext cx="9697440" cy="830997"/>
          </a:xfrm>
          <a:prstGeom prst="rect">
            <a:avLst/>
          </a:prstGeom>
        </p:spPr>
        <p:txBody>
          <a:bodyPr wrap="square">
            <a:spAutoFit/>
          </a:bodyPr>
          <a:lstStyle/>
          <a:p>
            <a:r>
              <a:rPr lang="en-US" sz="2400" dirty="0" smtClean="0"/>
              <a:t>The purpose of this paper is to build a </a:t>
            </a:r>
            <a:r>
              <a:rPr lang="en-US" sz="2400" dirty="0"/>
              <a:t>search engine that can find law cases with general search </a:t>
            </a:r>
            <a:r>
              <a:rPr lang="en-US" sz="2400" dirty="0" smtClean="0"/>
              <a:t>queries.</a:t>
            </a:r>
            <a:endParaRPr lang="en-US" sz="2400" dirty="0"/>
          </a:p>
        </p:txBody>
      </p:sp>
      <p:graphicFrame>
        <p:nvGraphicFramePr>
          <p:cNvPr id="6" name="Diagram 5"/>
          <p:cNvGraphicFramePr/>
          <p:nvPr>
            <p:extLst>
              <p:ext uri="{D42A27DB-BD31-4B8C-83A1-F6EECF244321}">
                <p14:modId xmlns:p14="http://schemas.microsoft.com/office/powerpoint/2010/main" val="1185068907"/>
              </p:ext>
            </p:extLst>
          </p:nvPr>
        </p:nvGraphicFramePr>
        <p:xfrm>
          <a:off x="2578100" y="2918672"/>
          <a:ext cx="7061200" cy="3039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8175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a:xfrm>
            <a:off x="1451578" y="2015732"/>
            <a:ext cx="9378717" cy="608715"/>
          </a:xfrm>
        </p:spPr>
        <p:txBody>
          <a:bodyPr>
            <a:normAutofit/>
          </a:bodyPr>
          <a:lstStyle/>
          <a:p>
            <a:pPr marL="0" indent="0">
              <a:buNone/>
            </a:pPr>
            <a:r>
              <a:rPr lang="en-US" dirty="0" smtClean="0"/>
              <a:t>The Method: How to find the correct documents? How should we rank those? </a:t>
            </a:r>
            <a:endParaRPr lang="en-US" dirty="0"/>
          </a:p>
        </p:txBody>
      </p:sp>
      <p:graphicFrame>
        <p:nvGraphicFramePr>
          <p:cNvPr id="5" name="Diagram 4"/>
          <p:cNvGraphicFramePr/>
          <p:nvPr>
            <p:extLst>
              <p:ext uri="{D42A27DB-BD31-4B8C-83A1-F6EECF244321}">
                <p14:modId xmlns:p14="http://schemas.microsoft.com/office/powerpoint/2010/main" val="966393074"/>
              </p:ext>
            </p:extLst>
          </p:nvPr>
        </p:nvGraphicFramePr>
        <p:xfrm>
          <a:off x="2286000" y="2786425"/>
          <a:ext cx="7061200" cy="3039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p:cNvSpPr/>
          <p:nvPr/>
        </p:nvSpPr>
        <p:spPr>
          <a:xfrm>
            <a:off x="4700016" y="3547872"/>
            <a:ext cx="2267712" cy="1481328"/>
          </a:xfrm>
          <a:prstGeom prst="round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2822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sz="half" idx="1"/>
          </p:nvPr>
        </p:nvSpPr>
        <p:spPr/>
        <p:txBody>
          <a:bodyPr>
            <a:normAutofit/>
          </a:bodyPr>
          <a:lstStyle/>
          <a:p>
            <a:pPr marL="0" indent="0">
              <a:buNone/>
            </a:pPr>
            <a:r>
              <a:rPr lang="en-US" dirty="0" smtClean="0"/>
              <a:t>Word Embedding (word2vec)</a:t>
            </a:r>
          </a:p>
          <a:p>
            <a:r>
              <a:rPr lang="en-US" dirty="0" smtClean="0"/>
              <a:t>Each </a:t>
            </a:r>
            <a:r>
              <a:rPr lang="en-US" dirty="0"/>
              <a:t>unique word in the </a:t>
            </a:r>
            <a:r>
              <a:rPr lang="en-US" dirty="0" smtClean="0"/>
              <a:t>corpus</a:t>
            </a:r>
            <a:r>
              <a:rPr lang="en-US" dirty="0"/>
              <a:t> being assigned a corresponding vector in the </a:t>
            </a:r>
            <a:r>
              <a:rPr lang="en-US" dirty="0" smtClean="0"/>
              <a:t>space</a:t>
            </a:r>
          </a:p>
          <a:p>
            <a:r>
              <a:rPr lang="en-US" dirty="0" smtClean="0"/>
              <a:t>Words </a:t>
            </a:r>
            <a:r>
              <a:rPr lang="en-US" dirty="0"/>
              <a:t>that share common contexts in the corpus are located in close proximity to one another in the space</a:t>
            </a:r>
          </a:p>
        </p:txBody>
      </p:sp>
      <p:sp>
        <p:nvSpPr>
          <p:cNvPr id="4" name="Content Placeholder 3"/>
          <p:cNvSpPr>
            <a:spLocks noGrp="1"/>
          </p:cNvSpPr>
          <p:nvPr>
            <p:ph sz="half" idx="2"/>
          </p:nvPr>
        </p:nvSpPr>
        <p:spPr/>
        <p:txBody>
          <a:bodyPr>
            <a:normAutofit/>
          </a:bodyPr>
          <a:lstStyle/>
          <a:p>
            <a:pPr marL="0" indent="0">
              <a:buNone/>
            </a:pPr>
            <a:r>
              <a:rPr lang="en-US" dirty="0" smtClean="0"/>
              <a:t>Topic Modeling (LDA)</a:t>
            </a:r>
          </a:p>
          <a:p>
            <a:r>
              <a:rPr lang="en-US" dirty="0" smtClean="0"/>
              <a:t>Posits </a:t>
            </a:r>
            <a:r>
              <a:rPr lang="en-US" dirty="0"/>
              <a:t>that each document is a mixture of a small number of topics and that each word's creation is attributable to one of the document's </a:t>
            </a:r>
            <a:r>
              <a:rPr lang="en-US" dirty="0" smtClean="0"/>
              <a:t>topics</a:t>
            </a:r>
          </a:p>
          <a:p>
            <a:r>
              <a:rPr lang="en-US" dirty="0" smtClean="0"/>
              <a:t>Documents with similar topic distributions are similar to each other</a:t>
            </a:r>
            <a:endParaRPr lang="en-US" dirty="0"/>
          </a:p>
        </p:txBody>
      </p:sp>
    </p:spTree>
    <p:extLst>
      <p:ext uri="{BB962C8B-B14F-4D97-AF65-F5344CB8AC3E}">
        <p14:creationId xmlns:p14="http://schemas.microsoft.com/office/powerpoint/2010/main" val="70285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a:lnSpc>
                <a:spcPct val="100000"/>
              </a:lnSpc>
              <a:spcBef>
                <a:spcPts val="0"/>
              </a:spcBef>
              <a:buClrTx/>
              <a:buSzTx/>
            </a:pPr>
            <a:r>
              <a:rPr lang="en-US" dirty="0" smtClean="0"/>
              <a:t>Treat each query as a small document.</a:t>
            </a:r>
          </a:p>
          <a:p>
            <a:pPr marL="0" indent="0">
              <a:lnSpc>
                <a:spcPct val="100000"/>
              </a:lnSpc>
              <a:spcBef>
                <a:spcPts val="0"/>
              </a:spcBef>
              <a:buClrTx/>
              <a:buSzTx/>
              <a:buNone/>
            </a:pPr>
            <a:r>
              <a:rPr lang="en-US" dirty="0" smtClean="0"/>
              <a:t>    Conceive </a:t>
            </a:r>
            <a:r>
              <a:rPr lang="en-US" dirty="0"/>
              <a:t>both documents and queries as a mixture of a number of </a:t>
            </a:r>
            <a:r>
              <a:rPr lang="en-US" dirty="0" smtClean="0"/>
              <a:t>topics. </a:t>
            </a:r>
          </a:p>
        </p:txBody>
      </p:sp>
    </p:spTree>
    <p:extLst>
      <p:ext uri="{BB962C8B-B14F-4D97-AF65-F5344CB8AC3E}">
        <p14:creationId xmlns:p14="http://schemas.microsoft.com/office/powerpoint/2010/main" val="2060938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Attempt</a:t>
            </a:r>
            <a:endParaRPr lang="en-US" dirty="0"/>
          </a:p>
        </p:txBody>
      </p:sp>
      <p:sp>
        <p:nvSpPr>
          <p:cNvPr id="3" name="Text Placeholder 2"/>
          <p:cNvSpPr>
            <a:spLocks noGrp="1"/>
          </p:cNvSpPr>
          <p:nvPr>
            <p:ph type="body" idx="1"/>
          </p:nvPr>
        </p:nvSpPr>
        <p:spPr/>
        <p:txBody>
          <a:bodyPr/>
          <a:lstStyle/>
          <a:p>
            <a:r>
              <a:rPr lang="en-US" dirty="0"/>
              <a:t>Word Embedding first, followed by LDA</a:t>
            </a:r>
          </a:p>
        </p:txBody>
      </p:sp>
      <p:sp>
        <p:nvSpPr>
          <p:cNvPr id="4" name="Content Placeholder 3"/>
          <p:cNvSpPr>
            <a:spLocks noGrp="1"/>
          </p:cNvSpPr>
          <p:nvPr>
            <p:ph sz="half" idx="2"/>
          </p:nvPr>
        </p:nvSpPr>
        <p:spPr/>
        <p:txBody>
          <a:bodyPr/>
          <a:lstStyle/>
          <a:p>
            <a:r>
              <a:rPr lang="en-US" dirty="0" smtClean="0"/>
              <a:t>Find top similar words of each term, search with those terms</a:t>
            </a:r>
          </a:p>
          <a:p>
            <a:r>
              <a:rPr lang="en-US" dirty="0" smtClean="0"/>
              <a:t>Compare topic distribution of queries with that of documents, and rank based on similarity.</a:t>
            </a:r>
            <a:endParaRPr lang="en-US" dirty="0"/>
          </a:p>
        </p:txBody>
      </p:sp>
      <p:sp>
        <p:nvSpPr>
          <p:cNvPr id="5" name="Text Placeholder 4"/>
          <p:cNvSpPr>
            <a:spLocks noGrp="1"/>
          </p:cNvSpPr>
          <p:nvPr>
            <p:ph type="body" sz="quarter" idx="3"/>
          </p:nvPr>
        </p:nvSpPr>
        <p:spPr/>
        <p:txBody>
          <a:bodyPr/>
          <a:lstStyle/>
          <a:p>
            <a:r>
              <a:rPr lang="en-US" dirty="0"/>
              <a:t>LDA first, followed by word embedding</a:t>
            </a:r>
          </a:p>
        </p:txBody>
      </p:sp>
      <p:sp>
        <p:nvSpPr>
          <p:cNvPr id="6" name="Content Placeholder 5"/>
          <p:cNvSpPr>
            <a:spLocks noGrp="1"/>
          </p:cNvSpPr>
          <p:nvPr>
            <p:ph sz="quarter" idx="4"/>
          </p:nvPr>
        </p:nvSpPr>
        <p:spPr/>
        <p:txBody>
          <a:bodyPr/>
          <a:lstStyle/>
          <a:p>
            <a:r>
              <a:rPr lang="en-US" dirty="0" smtClean="0"/>
              <a:t>Compare </a:t>
            </a:r>
            <a:r>
              <a:rPr lang="en-US" dirty="0"/>
              <a:t>topic distribution of queries with that of documents </a:t>
            </a:r>
            <a:r>
              <a:rPr lang="en-US" dirty="0" smtClean="0"/>
              <a:t>to find similar documents</a:t>
            </a:r>
          </a:p>
          <a:p>
            <a:r>
              <a:rPr lang="en-US" dirty="0" smtClean="0"/>
              <a:t>Assign each term with weight, and rank with the weight of each document.</a:t>
            </a:r>
            <a:endParaRPr lang="en-US" dirty="0"/>
          </a:p>
        </p:txBody>
      </p:sp>
    </p:spTree>
    <p:extLst>
      <p:ext uri="{BB962C8B-B14F-4D97-AF65-F5344CB8AC3E}">
        <p14:creationId xmlns:p14="http://schemas.microsoft.com/office/powerpoint/2010/main" val="1132947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a:t>
            </a:r>
            <a:endParaRPr lang="en-US" dirty="0"/>
          </a:p>
        </p:txBody>
      </p:sp>
      <p:sp>
        <p:nvSpPr>
          <p:cNvPr id="3" name="Content Placeholder 2"/>
          <p:cNvSpPr>
            <a:spLocks noGrp="1"/>
          </p:cNvSpPr>
          <p:nvPr>
            <p:ph idx="1"/>
          </p:nvPr>
        </p:nvSpPr>
        <p:spPr/>
        <p:txBody>
          <a:bodyPr/>
          <a:lstStyle/>
          <a:p>
            <a:pPr marL="0" indent="0">
              <a:buNone/>
            </a:pPr>
            <a:r>
              <a:rPr lang="en-US" dirty="0" smtClean="0"/>
              <a:t>Reason for choosing method 1</a:t>
            </a:r>
          </a:p>
          <a:p>
            <a:r>
              <a:rPr lang="en-US" dirty="0" smtClean="0"/>
              <a:t>Generally fast</a:t>
            </a:r>
          </a:p>
          <a:p>
            <a:r>
              <a:rPr lang="en-US" dirty="0"/>
              <a:t>Common topic </a:t>
            </a:r>
            <a:r>
              <a:rPr lang="en-US" dirty="0" smtClean="0"/>
              <a:t>modeling </a:t>
            </a:r>
            <a:r>
              <a:rPr lang="en-US" dirty="0"/>
              <a:t>techniques for document modeling often face sparsity problems with search query data as these are much shorter than </a:t>
            </a:r>
            <a:r>
              <a:rPr lang="en-US" dirty="0" smtClean="0"/>
              <a:t>documents.</a:t>
            </a:r>
          </a:p>
          <a:p>
            <a:pPr marL="457200" lvl="1" indent="0">
              <a:buNone/>
            </a:pPr>
            <a:r>
              <a:rPr lang="en-US" dirty="0" smtClean="0"/>
              <a:t>(example: a document that has 3 topics, “car accident”, “destroy evidence” and “murder”.</a:t>
            </a:r>
          </a:p>
          <a:p>
            <a:pPr marL="457200" lvl="1" indent="0">
              <a:buNone/>
            </a:pPr>
            <a:r>
              <a:rPr lang="en-US" dirty="0" smtClean="0"/>
              <a:t>the query only has 2 topic, “destroy evidence” and “murder”.)</a:t>
            </a:r>
            <a:endParaRPr lang="en-US" dirty="0"/>
          </a:p>
        </p:txBody>
      </p:sp>
      <p:sp>
        <p:nvSpPr>
          <p:cNvPr id="4" name="Footer Placeholder 3"/>
          <p:cNvSpPr>
            <a:spLocks noGrp="1"/>
          </p:cNvSpPr>
          <p:nvPr>
            <p:ph type="ftr" sz="quarter" idx="11"/>
          </p:nvPr>
        </p:nvSpPr>
        <p:spPr>
          <a:xfrm>
            <a:off x="1451579" y="5473722"/>
            <a:ext cx="5938836" cy="309201"/>
          </a:xfrm>
        </p:spPr>
        <p:txBody>
          <a:bodyPr/>
          <a:lstStyle/>
          <a:p>
            <a:r>
              <a:rPr lang="en-US" dirty="0" smtClean="0"/>
              <a:t>1 For </a:t>
            </a:r>
            <a:r>
              <a:rPr lang="en-US" dirty="0"/>
              <a:t>Jing Kong∗, Alex Scott, and Georg M. </a:t>
            </a:r>
            <a:r>
              <a:rPr lang="en-US" dirty="0" err="1" smtClean="0"/>
              <a:t>Goerge</a:t>
            </a:r>
            <a:r>
              <a:rPr lang="en-US" dirty="0" smtClean="0"/>
              <a:t>. Improving semantic topic clustering for search queries with word co-occurrence and </a:t>
            </a:r>
            <a:r>
              <a:rPr lang="en-US" dirty="0" err="1" smtClean="0"/>
              <a:t>bigraph</a:t>
            </a:r>
            <a:r>
              <a:rPr lang="en-US" dirty="0" smtClean="0"/>
              <a:t> co-clustering. </a:t>
            </a:r>
            <a:r>
              <a:rPr lang="en-US" i="1" dirty="0"/>
              <a:t>Google, </a:t>
            </a:r>
            <a:r>
              <a:rPr lang="en-US" i="1" dirty="0" err="1"/>
              <a:t>Inc</a:t>
            </a:r>
            <a:r>
              <a:rPr lang="en-US" i="1" dirty="0"/>
              <a:t> </a:t>
            </a:r>
            <a:r>
              <a:rPr lang="en-US" i="1" dirty="0" smtClean="0"/>
              <a:t>2016</a:t>
            </a:r>
            <a:endParaRPr lang="en-US" i="1" dirty="0"/>
          </a:p>
        </p:txBody>
      </p:sp>
    </p:spTree>
    <p:extLst>
      <p:ext uri="{BB962C8B-B14F-4D97-AF65-F5344CB8AC3E}">
        <p14:creationId xmlns:p14="http://schemas.microsoft.com/office/powerpoint/2010/main" val="1322408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DAtabase</a:t>
            </a:r>
            <a:endParaRPr lang="en-US" dirty="0"/>
          </a:p>
        </p:txBody>
      </p:sp>
      <p:sp>
        <p:nvSpPr>
          <p:cNvPr id="3" name="Content Placeholder 2"/>
          <p:cNvSpPr>
            <a:spLocks noGrp="1"/>
          </p:cNvSpPr>
          <p:nvPr>
            <p:ph idx="1"/>
          </p:nvPr>
        </p:nvSpPr>
        <p:spPr/>
        <p:txBody>
          <a:bodyPr/>
          <a:lstStyle/>
          <a:p>
            <a:pPr marL="0" indent="0">
              <a:buNone/>
            </a:pPr>
            <a:r>
              <a:rPr lang="en-US" dirty="0" smtClean="0"/>
              <a:t>Database:  </a:t>
            </a:r>
            <a:r>
              <a:rPr lang="en-US" b="1" dirty="0" smtClean="0"/>
              <a:t>Supreme </a:t>
            </a:r>
            <a:r>
              <a:rPr lang="en-US" b="1" dirty="0"/>
              <a:t>Court of New South </a:t>
            </a:r>
            <a:r>
              <a:rPr lang="en-US" b="1" dirty="0" smtClean="0"/>
              <a:t>Wales</a:t>
            </a:r>
            <a:endParaRPr lang="en-US" dirty="0" smtClean="0"/>
          </a:p>
          <a:p>
            <a:pPr marL="0" indent="0">
              <a:buNone/>
            </a:pPr>
            <a:r>
              <a:rPr lang="en-US" dirty="0" smtClean="0"/>
              <a:t>Size:          1.1GB</a:t>
            </a:r>
          </a:p>
          <a:p>
            <a:pPr marL="0" indent="0">
              <a:buNone/>
            </a:pPr>
            <a:endParaRPr lang="en-US" dirty="0"/>
          </a:p>
        </p:txBody>
      </p:sp>
    </p:spTree>
    <p:extLst>
      <p:ext uri="{BB962C8B-B14F-4D97-AF65-F5344CB8AC3E}">
        <p14:creationId xmlns:p14="http://schemas.microsoft.com/office/powerpoint/2010/main" val="12580069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1987</TotalTime>
  <Words>890</Words>
  <Application>Microsoft Macintosh PowerPoint</Application>
  <PresentationFormat>Widescreen</PresentationFormat>
  <Paragraphs>89</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Gill Sans MT</vt:lpstr>
      <vt:lpstr>Times New Roman</vt:lpstr>
      <vt:lpstr>等线 Light</vt:lpstr>
      <vt:lpstr>Gallery</vt:lpstr>
      <vt:lpstr>Using Word Embedding Model  with  Latent Dirichlet Allocation Model to do  Topic Modeling  in Law  </vt:lpstr>
      <vt:lpstr>Introduction</vt:lpstr>
      <vt:lpstr>Purpose</vt:lpstr>
      <vt:lpstr>Method</vt:lpstr>
      <vt:lpstr>Method</vt:lpstr>
      <vt:lpstr>Assumption</vt:lpstr>
      <vt:lpstr>Attempt</vt:lpstr>
      <vt:lpstr>Reasons</vt:lpstr>
      <vt:lpstr>DAtabase</vt:lpstr>
      <vt:lpstr>Results</vt:lpstr>
      <vt:lpstr>Result</vt:lpstr>
      <vt:lpstr>result</vt:lpstr>
      <vt:lpstr>result</vt:lpstr>
      <vt:lpstr>Ranking</vt:lpstr>
      <vt:lpstr>drawback</vt:lpstr>
      <vt:lpstr>Conclusion</vt:lpstr>
      <vt:lpstr>Thank you</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Hongkuan Wang</dc:creator>
  <cp:lastModifiedBy>Hongkuan Wang</cp:lastModifiedBy>
  <cp:revision>54</cp:revision>
  <dcterms:created xsi:type="dcterms:W3CDTF">2017-12-19T22:45:38Z</dcterms:created>
  <dcterms:modified xsi:type="dcterms:W3CDTF">2018-01-10T01:36:23Z</dcterms:modified>
</cp:coreProperties>
</file>