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25"/>
  </p:notesMasterIdLst>
  <p:handoutMasterIdLst>
    <p:handoutMasterId r:id="rId26"/>
  </p:handoutMasterIdLst>
  <p:sldIdLst>
    <p:sldId id="588" r:id="rId3"/>
    <p:sldId id="392" r:id="rId4"/>
    <p:sldId id="630" r:id="rId5"/>
    <p:sldId id="691" r:id="rId6"/>
    <p:sldId id="693" r:id="rId7"/>
    <p:sldId id="694" r:id="rId8"/>
    <p:sldId id="696" r:id="rId9"/>
    <p:sldId id="695" r:id="rId10"/>
    <p:sldId id="697" r:id="rId11"/>
    <p:sldId id="700" r:id="rId12"/>
    <p:sldId id="705" r:id="rId13"/>
    <p:sldId id="701" r:id="rId14"/>
    <p:sldId id="702" r:id="rId15"/>
    <p:sldId id="704" r:id="rId16"/>
    <p:sldId id="710" r:id="rId17"/>
    <p:sldId id="706" r:id="rId18"/>
    <p:sldId id="707" r:id="rId19"/>
    <p:sldId id="708" r:id="rId20"/>
    <p:sldId id="709" r:id="rId21"/>
    <p:sldId id="711" r:id="rId22"/>
    <p:sldId id="712" r:id="rId23"/>
    <p:sldId id="703" r:id="rId24"/>
  </p:sldIdLst>
  <p:sldSz cx="9144000" cy="6858000" type="screen4x3"/>
  <p:notesSz cx="6743700" cy="99060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5AB7"/>
    <a:srgbClr val="017EA5"/>
    <a:srgbClr val="FFFF99"/>
    <a:srgbClr val="99FF99"/>
    <a:srgbClr val="004D68"/>
    <a:srgbClr val="B9DCFF"/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1" autoAdjust="0"/>
    <p:restoredTop sz="81804" autoAdjust="0"/>
  </p:normalViewPr>
  <p:slideViewPr>
    <p:cSldViewPr snapToGrid="0">
      <p:cViewPr>
        <p:scale>
          <a:sx n="60" d="100"/>
          <a:sy n="60" d="100"/>
        </p:scale>
        <p:origin x="10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810" y="-72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0.xml"/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525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600" y="3910013"/>
            <a:ext cx="6515100" cy="553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7" rIns="90479" bIns="444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0"/>
            <a:r>
              <a:rPr lang="en-GB" noProof="0" smtClean="0"/>
              <a:t>Second level</a:t>
            </a:r>
          </a:p>
          <a:p>
            <a:pPr lvl="0"/>
            <a:r>
              <a:rPr lang="en-GB" noProof="0" smtClean="0"/>
              <a:t>Third level</a:t>
            </a:r>
          </a:p>
          <a:p>
            <a:pPr lvl="0"/>
            <a:r>
              <a:rPr lang="en-GB" noProof="0" smtClean="0"/>
              <a:t>Fourth level</a:t>
            </a:r>
          </a:p>
          <a:p>
            <a:pPr lvl="0"/>
            <a:r>
              <a:rPr lang="en-GB" noProof="0" smtClean="0"/>
              <a:t>Fifth level</a:t>
            </a:r>
          </a:p>
        </p:txBody>
      </p:sp>
      <p:sp>
        <p:nvSpPr>
          <p:cNvPr id="5939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7113" y="277813"/>
            <a:ext cx="4630737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52388" y="9472613"/>
            <a:ext cx="147796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69863" y="9590088"/>
            <a:ext cx="1938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9" tIns="44447" rIns="90479" bIns="44447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zh-CN" sz="1000">
                <a:solidFill>
                  <a:schemeClr val="tx1"/>
                </a:solidFill>
                <a:latin typeface="Times New Roman" pitchFamily="18" charset="0"/>
              </a:rPr>
              <a:t>© 2000 TriReme International Ltd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5526088" y="9588500"/>
            <a:ext cx="10366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9" tIns="44447" rIns="90479" bIns="44447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zh-CN" sz="1000">
                <a:solidFill>
                  <a:schemeClr val="tx1"/>
                </a:solidFill>
                <a:latin typeface="Times New Roman" pitchFamily="18" charset="0"/>
              </a:rPr>
              <a:t>uml 5-5-1   2-</a:t>
            </a:r>
            <a:fld id="{00A0403E-E357-4F1C-98BE-B532C5F03114}" type="slidenum">
              <a:rPr lang="en-GB" altLang="zh-CN" sz="10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‹#›</a:t>
            </a:fld>
            <a:endParaRPr lang="en-GB" altLang="zh-CN" sz="10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546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730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4132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7882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24641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逆向思维，以目标为导向</a:t>
            </a:r>
            <a:endParaRPr lang="en-US" altLang="zh-CN" dirty="0" smtClean="0"/>
          </a:p>
          <a:p>
            <a:r>
              <a:rPr lang="zh-CN" altLang="en-US" dirty="0" smtClean="0"/>
              <a:t>目标</a:t>
            </a:r>
            <a:r>
              <a:rPr lang="en-US" altLang="zh-CN" baseline="0" dirty="0" smtClean="0"/>
              <a:t>&lt;-</a:t>
            </a:r>
            <a:r>
              <a:rPr lang="zh-CN" altLang="en-US" baseline="0" dirty="0" smtClean="0"/>
              <a:t>能力</a:t>
            </a:r>
            <a:r>
              <a:rPr lang="en-US" altLang="zh-CN" baseline="0" dirty="0" smtClean="0"/>
              <a:t>&lt;-</a:t>
            </a:r>
            <a:r>
              <a:rPr lang="zh-CN" altLang="en-US" baseline="0" dirty="0" smtClean="0"/>
              <a:t>投入</a:t>
            </a:r>
            <a:r>
              <a:rPr lang="en-US" altLang="zh-CN" baseline="0" dirty="0" smtClean="0"/>
              <a:t>&lt;-&lt;-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9881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510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CN" altLang="en-US" dirty="0" smtClean="0"/>
              <a:t>目标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You can code.</a:t>
            </a:r>
            <a:r>
              <a:rPr lang="en-US" altLang="zh-CN" baseline="0" dirty="0" smtClean="0"/>
              <a:t> They cannot. That is pretty damn cool.</a:t>
            </a:r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开发网站、游戏、</a:t>
            </a:r>
            <a:r>
              <a:rPr lang="en-US" altLang="zh-CN" baseline="0" dirty="0" smtClean="0"/>
              <a:t>dating</a:t>
            </a:r>
            <a:r>
              <a:rPr lang="zh-CN" altLang="en-US" baseline="0" dirty="0" smtClean="0"/>
              <a:t>、</a:t>
            </a:r>
            <a:r>
              <a:rPr lang="en-US" altLang="zh-CN" baseline="0" dirty="0" err="1" smtClean="0"/>
              <a:t>ios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android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RS</a:t>
            </a:r>
            <a:r>
              <a:rPr lang="zh-CN" altLang="en-US" baseline="0" dirty="0" smtClean="0"/>
              <a:t>等任意一个目标都是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844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如何学习程序设计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如何学习</a:t>
            </a:r>
            <a:r>
              <a:rPr lang="en-US" altLang="zh-CN" baseline="0" dirty="0" smtClean="0"/>
              <a:t>C++</a:t>
            </a:r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如何学习</a:t>
            </a:r>
            <a:r>
              <a:rPr lang="en-US" altLang="zh-CN" baseline="0" dirty="0" smtClean="0"/>
              <a:t>C++</a:t>
            </a:r>
            <a:r>
              <a:rPr lang="zh-CN" altLang="en-US" baseline="0" dirty="0" smtClean="0"/>
              <a:t>语法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如何学习循环语句的语法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如何学习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循环语句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Bug</a:t>
            </a:r>
          </a:p>
          <a:p>
            <a:pPr marL="0" indent="0">
              <a:buNone/>
            </a:pPr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老师为什么为死机（编译不通过，有这么多错误）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 </a:t>
            </a:r>
            <a:r>
              <a:rPr lang="zh-CN" altLang="en-US" baseline="0" dirty="0" smtClean="0"/>
              <a:t>为什么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循环死机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baseline="0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53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60363" y="514350"/>
            <a:ext cx="8385175" cy="3086100"/>
          </a:xfrm>
          <a:solidFill>
            <a:srgbClr val="0079A4"/>
          </a:solidFill>
        </p:spPr>
        <p:txBody>
          <a:bodyPr/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0670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55561377"/>
      </p:ext>
    </p:extLst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42705"/>
      </p:ext>
    </p:extLst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3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38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8396"/>
      </p:ext>
    </p:extLst>
  </p:cSld>
  <p:clrMapOvr>
    <a:masterClrMapping/>
  </p:clrMapOvr>
  <p:transition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0" y="6580188"/>
            <a:ext cx="7364413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1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400175"/>
            <a:ext cx="7770813" cy="2381250"/>
          </a:xfrm>
          <a:solidFill>
            <a:srgbClr val="0079A4"/>
          </a:solidFill>
        </p:spPr>
        <p:txBody>
          <a:bodyPr lIns="306000"/>
          <a:lstStyle>
            <a:lvl1pPr>
              <a:defRPr sz="4000" b="0">
                <a:solidFill>
                  <a:schemeClr val="bg1"/>
                </a:solidFill>
                <a:latin typeface="Arial Unicode MS" pitchFamily="34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7213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2589281"/>
      </p:ext>
    </p:extLst>
  </p:cSld>
  <p:clrMapOvr>
    <a:masterClrMapping/>
  </p:clrMapOvr>
  <p:transition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93698"/>
      </p:ext>
    </p:extLst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7900510"/>
      </p:ext>
    </p:extLst>
  </p:cSld>
  <p:clrMapOvr>
    <a:masterClrMapping/>
  </p:clrMapOvr>
  <p:transition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985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985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265660"/>
      </p:ext>
    </p:extLst>
  </p:cSld>
  <p:clrMapOvr>
    <a:masterClrMapping/>
  </p:clrMapOvr>
  <p:transition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135821"/>
      </p:ext>
    </p:extLst>
  </p:cSld>
  <p:clrMapOvr>
    <a:masterClrMapping/>
  </p:clrMapOvr>
  <p:transition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926852"/>
      </p:ext>
    </p:extLst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301003"/>
      </p:ext>
    </p:extLst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3889338"/>
      </p:ext>
    </p:extLst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073411"/>
      </p:ext>
    </p:extLst>
  </p:cSld>
  <p:clrMapOvr>
    <a:masterClrMapping/>
  </p:clrMapOvr>
  <p:transition>
    <p:pull dir="r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1561338"/>
      </p:ext>
    </p:extLst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797776"/>
      </p:ext>
    </p:extLst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3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38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33913"/>
      </p:ext>
    </p:extLst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4396160"/>
      </p:ext>
    </p:extLst>
  </p:cSld>
  <p:clrMapOvr>
    <a:masterClrMapping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985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985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125754"/>
      </p:ext>
    </p:extLst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22187"/>
      </p:ext>
    </p:extLst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517336"/>
      </p:ext>
    </p:extLst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754498"/>
      </p:ext>
    </p:extLst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2263860"/>
      </p:ext>
    </p:extLst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9168193"/>
      </p:ext>
    </p:extLst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5"/>
          <p:cNvSpPr txBox="1">
            <a:spLocks noChangeArrowheads="1"/>
          </p:cNvSpPr>
          <p:nvPr/>
        </p:nvSpPr>
        <p:spPr bwMode="auto">
          <a:xfrm>
            <a:off x="1508125" y="4765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63500" rIns="63500" bIns="63500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zh-CN" sz="240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027" name="Line 7"/>
          <p:cNvSpPr>
            <a:spLocks noChangeShapeType="1"/>
          </p:cNvSpPr>
          <p:nvPr/>
        </p:nvSpPr>
        <p:spPr bwMode="auto">
          <a:xfrm>
            <a:off x="0" y="547688"/>
            <a:ext cx="9144000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Line 8"/>
          <p:cNvSpPr>
            <a:spLocks noChangeShapeType="1"/>
          </p:cNvSpPr>
          <p:nvPr/>
        </p:nvSpPr>
        <p:spPr bwMode="auto">
          <a:xfrm>
            <a:off x="0" y="6580188"/>
            <a:ext cx="7364413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98513"/>
            <a:ext cx="8229600" cy="554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ransition>
    <p:pull dir="r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9pPr>
    </p:titleStyle>
    <p:bodyStyle>
      <a:lvl1pPr marL="287338" indent="-287338" algn="l" rtl="0" eaLnBrk="0" fontAlgn="base" hangingPunct="0">
        <a:spcBef>
          <a:spcPct val="30000"/>
        </a:spcBef>
        <a:spcAft>
          <a:spcPct val="30000"/>
        </a:spcAft>
        <a:buClr>
          <a:srgbClr val="00458A"/>
        </a:buClr>
        <a:buFont typeface="Monotype Sort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60413" indent="-282575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y"/>
        <a:defRPr sz="2000">
          <a:solidFill>
            <a:schemeClr val="tx2"/>
          </a:solidFill>
          <a:latin typeface="+mn-lt"/>
          <a:ea typeface="+mn-ea"/>
        </a:defRPr>
      </a:lvl2pPr>
      <a:lvl3pPr marL="950913" indent="-36513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o"/>
        <a:defRPr>
          <a:solidFill>
            <a:schemeClr val="tx2"/>
          </a:solidFill>
          <a:latin typeface="+mn-lt"/>
          <a:ea typeface="宋体" pitchFamily="2" charset="-122"/>
        </a:defRPr>
      </a:lvl3pPr>
      <a:lvl4pPr marL="1490663" indent="-349250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p"/>
        <a:defRPr sz="1600">
          <a:solidFill>
            <a:schemeClr val="tx2"/>
          </a:solidFill>
          <a:latin typeface="+mn-lt"/>
          <a:ea typeface="宋体" pitchFamily="2" charset="-122"/>
        </a:defRPr>
      </a:lvl4pPr>
      <a:lvl5pPr marL="20574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5pPr>
      <a:lvl6pPr marL="25146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6pPr>
      <a:lvl7pPr marL="29718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7pPr>
      <a:lvl8pPr marL="34290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8pPr>
      <a:lvl9pPr marL="38862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1508125" y="4765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63500" rIns="63500" bIns="63500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zh-CN" sz="240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051" name="Line 4"/>
          <p:cNvSpPr>
            <a:spLocks noChangeShapeType="1"/>
          </p:cNvSpPr>
          <p:nvPr/>
        </p:nvSpPr>
        <p:spPr bwMode="auto">
          <a:xfrm>
            <a:off x="0" y="547688"/>
            <a:ext cx="9144000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Line 5"/>
          <p:cNvSpPr>
            <a:spLocks noChangeShapeType="1"/>
          </p:cNvSpPr>
          <p:nvPr/>
        </p:nvSpPr>
        <p:spPr bwMode="auto">
          <a:xfrm>
            <a:off x="0" y="6580188"/>
            <a:ext cx="7364413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98513"/>
            <a:ext cx="8229600" cy="554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ransition>
    <p:pull dir="r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9pPr>
    </p:titleStyle>
    <p:bodyStyle>
      <a:lvl1pPr marL="287338" indent="-287338" algn="l" rtl="0" eaLnBrk="0" fontAlgn="base" hangingPunct="0">
        <a:spcBef>
          <a:spcPct val="30000"/>
        </a:spcBef>
        <a:spcAft>
          <a:spcPct val="30000"/>
        </a:spcAft>
        <a:buClr>
          <a:srgbClr val="00458A"/>
        </a:buClr>
        <a:buFont typeface="Monotype Sort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60413" indent="-282575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y"/>
        <a:defRPr sz="2000">
          <a:solidFill>
            <a:schemeClr val="tx2"/>
          </a:solidFill>
          <a:latin typeface="+mn-lt"/>
          <a:ea typeface="+mn-ea"/>
        </a:defRPr>
      </a:lvl2pPr>
      <a:lvl3pPr marL="950913" indent="-36513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p"/>
        <a:defRPr>
          <a:solidFill>
            <a:schemeClr val="tx2"/>
          </a:solidFill>
          <a:latin typeface="+mn-lt"/>
          <a:ea typeface="宋体" pitchFamily="2" charset="-122"/>
        </a:defRPr>
      </a:lvl3pPr>
      <a:lvl4pPr marL="1490663" indent="-349250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p"/>
        <a:defRPr sz="1600">
          <a:solidFill>
            <a:schemeClr val="tx2"/>
          </a:solidFill>
          <a:latin typeface="+mn-lt"/>
          <a:ea typeface="宋体" pitchFamily="2" charset="-122"/>
        </a:defRPr>
      </a:lvl4pPr>
      <a:lvl5pPr marL="20574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5pPr>
      <a:lvl6pPr marL="25146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6pPr>
      <a:lvl7pPr marL="29718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7pPr>
      <a:lvl8pPr marL="34290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8pPr>
      <a:lvl9pPr marL="38862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org/educate/resources/inspire" TargetMode="External"/><Relationship Id="rId2" Type="http://schemas.openxmlformats.org/officeDocument/2006/relationships/hyperlink" Target="http://v.youku.com/v_show/id_XNTIzNzE2NzQ4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.hk/" TargetMode="External"/><Relationship Id="rId3" Type="http://schemas.openxmlformats.org/officeDocument/2006/relationships/hyperlink" Target="http://www.microsoft.com/china/msdn" TargetMode="External"/><Relationship Id="rId7" Type="http://schemas.openxmlformats.org/officeDocument/2006/relationships/hyperlink" Target="http://www.github.com/" TargetMode="External"/><Relationship Id="rId2" Type="http://schemas.openxmlformats.org/officeDocument/2006/relationships/hyperlink" Target="http://www.csdn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ourceforge.net/" TargetMode="External"/><Relationship Id="rId5" Type="http://schemas.openxmlformats.org/officeDocument/2006/relationships/hyperlink" Target="http://www.codeguru.com/" TargetMode="External"/><Relationship Id="rId4" Type="http://schemas.openxmlformats.org/officeDocument/2006/relationships/hyperlink" Target="http://www.codeprojec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"/>
          <a:stretch>
            <a:fillRect/>
          </a:stretch>
        </p:blipFill>
        <p:spPr bwMode="auto">
          <a:xfrm>
            <a:off x="0" y="0"/>
            <a:ext cx="92059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09085" y="2536662"/>
            <a:ext cx="878774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ctr">
              <a:buFont typeface="Monotype Sorts" pitchFamily="2" charset="2"/>
              <a:buNone/>
              <a:defRPr/>
            </a:pPr>
            <a:r>
              <a:rPr lang="zh-CN" altLang="en-US" sz="4800" b="1" kern="0" dirty="0" smtClean="0">
                <a:solidFill>
                  <a:srgbClr val="FF0000"/>
                </a:solidFill>
                <a:latin typeface="+mj-lt"/>
                <a:ea typeface="新宋体" pitchFamily="49" charset="-122"/>
                <a:cs typeface="+mj-cs"/>
              </a:rPr>
              <a:t>面向对象程序设计（</a:t>
            </a:r>
            <a:r>
              <a:rPr lang="en-US" altLang="zh-CN" sz="4800" b="1" kern="0" dirty="0" smtClean="0">
                <a:solidFill>
                  <a:srgbClr val="FF0000"/>
                </a:solidFill>
                <a:latin typeface="+mj-lt"/>
                <a:ea typeface="新宋体" pitchFamily="49" charset="-122"/>
                <a:cs typeface="+mj-cs"/>
              </a:rPr>
              <a:t>C++</a:t>
            </a:r>
            <a:r>
              <a:rPr lang="zh-CN" altLang="en-US" sz="4800" b="1" kern="0" dirty="0" smtClean="0">
                <a:solidFill>
                  <a:srgbClr val="FF0000"/>
                </a:solidFill>
                <a:latin typeface="+mj-lt"/>
                <a:ea typeface="新宋体" pitchFamily="49" charset="-122"/>
                <a:cs typeface="+mj-cs"/>
              </a:rPr>
              <a:t>）</a:t>
            </a:r>
            <a:endParaRPr lang="en-US" altLang="zh-CN" sz="4800" b="1" kern="0" dirty="0">
              <a:solidFill>
                <a:srgbClr val="FF0000"/>
              </a:solidFill>
              <a:latin typeface="+mj-lt"/>
              <a:ea typeface="新宋体" pitchFamily="49" charset="-122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84513" y="4868863"/>
            <a:ext cx="3598862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zh-CN" altLang="en-US" sz="2400" b="1" kern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主 讲：王红</a:t>
            </a:r>
            <a:r>
              <a:rPr lang="zh-CN" altLang="en-US" sz="2400" b="1" kern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平</a:t>
            </a:r>
            <a:endParaRPr lang="en-US" altLang="zh-CN" sz="2400" b="1" kern="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altLang="zh-CN" sz="2400" b="1" kern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Email</a:t>
            </a:r>
            <a:r>
              <a:rPr lang="zh-CN" altLang="en-US" sz="2400" b="1" kern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b="1" kern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cugwhp@qq.com</a:t>
            </a:r>
            <a:endParaRPr lang="zh-CN" altLang="en-US" sz="2400" b="1" kern="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21012" y="3435350"/>
            <a:ext cx="3163887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Font typeface="Monotype Sorts" pitchFamily="2" charset="2"/>
              <a:buNone/>
              <a:defRPr/>
            </a:pPr>
            <a:r>
              <a:rPr lang="zh-CN" altLang="en-US" sz="4000" b="1" kern="0" dirty="0">
                <a:solidFill>
                  <a:srgbClr val="FF0000"/>
                </a:solidFill>
                <a:latin typeface="+mj-lt"/>
                <a:ea typeface="新宋体" pitchFamily="49" charset="-122"/>
                <a:cs typeface="+mj-cs"/>
              </a:rPr>
              <a:t>第一章  绪论</a:t>
            </a:r>
            <a:endParaRPr lang="en-US" altLang="zh-CN" sz="4000" b="1" kern="0" dirty="0">
              <a:solidFill>
                <a:srgbClr val="FF0000"/>
              </a:solidFill>
              <a:latin typeface="+mj-lt"/>
              <a:ea typeface="新宋体" pitchFamily="49" charset="-122"/>
              <a:cs typeface="+mj-cs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760561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、学习方式</a:t>
            </a:r>
            <a:endParaRPr lang="en-US" altLang="zh-CN" sz="44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291" name="内容占位符 2"/>
          <p:cNvSpPr txBox="1">
            <a:spLocks/>
          </p:cNvSpPr>
          <p:nvPr/>
        </p:nvSpPr>
        <p:spPr bwMode="auto">
          <a:xfrm>
            <a:off x="2908300" y="2374900"/>
            <a:ext cx="5671256" cy="331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9pPr>
          </a:lstStyle>
          <a:p>
            <a:r>
              <a:rPr lang="zh-CN" altLang="en-US" sz="2400" dirty="0" smtClean="0">
                <a:ea typeface="黑体" pitchFamily="49" charset="-122"/>
              </a:rPr>
              <a:t>大学学前班</a:t>
            </a:r>
            <a:endParaRPr lang="en-US" altLang="zh-CN" sz="2400" dirty="0" smtClean="0">
              <a:ea typeface="黑体" pitchFamily="49" charset="-122"/>
            </a:endParaRPr>
          </a:p>
          <a:p>
            <a:r>
              <a:rPr lang="zh-CN" altLang="en-US" sz="2400" dirty="0" smtClean="0">
                <a:ea typeface="黑体" pitchFamily="49" charset="-122"/>
              </a:rPr>
              <a:t>程序设计入门</a:t>
            </a:r>
            <a:endParaRPr lang="en-US" altLang="zh-CN" sz="2400" dirty="0" smtClean="0">
              <a:ea typeface="黑体" pitchFamily="49" charset="-122"/>
            </a:endParaRPr>
          </a:p>
          <a:p>
            <a:r>
              <a:rPr lang="zh-CN" altLang="en-US" sz="2400" dirty="0" smtClean="0">
                <a:ea typeface="黑体" pitchFamily="49" charset="-122"/>
              </a:rPr>
              <a:t>学习资源</a:t>
            </a:r>
            <a:endParaRPr lang="en-US" altLang="zh-CN" sz="2400" dirty="0">
              <a:ea typeface="黑体" pitchFamily="49" charset="-122"/>
            </a:endParaRPr>
          </a:p>
          <a:p>
            <a:endParaRPr lang="en-US" altLang="zh-CN" sz="2400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905306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大学学前班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适应大学生活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大学</a:t>
            </a:r>
            <a:r>
              <a:rPr lang="zh-CN" altLang="en-US" dirty="0" smtClean="0"/>
              <a:t>目标 </a:t>
            </a:r>
            <a:r>
              <a:rPr lang="en-US" altLang="zh-CN" dirty="0" smtClean="0">
                <a:sym typeface="Wingdings" panose="05000000000000000000" pitchFamily="2" charset="2"/>
              </a:rPr>
              <a:t></a:t>
            </a:r>
            <a:r>
              <a:rPr lang="en-US" altLang="zh-CN" dirty="0" smtClean="0"/>
              <a:t> </a:t>
            </a:r>
            <a:r>
              <a:rPr lang="zh-CN" altLang="en-US" dirty="0" smtClean="0"/>
              <a:t>需要具备哪些</a:t>
            </a:r>
            <a:r>
              <a:rPr lang="zh-CN" altLang="en-US" dirty="0" smtClean="0"/>
              <a:t>能力</a:t>
            </a:r>
            <a:r>
              <a:rPr lang="en-US" altLang="zh-CN" dirty="0" smtClean="0"/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 </a:t>
            </a:r>
            <a:r>
              <a:rPr lang="zh-CN" altLang="en-US" dirty="0" smtClean="0"/>
              <a:t>投入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保持健康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远离游戏（</a:t>
            </a:r>
            <a:r>
              <a:rPr lang="en-US" altLang="zh-CN" dirty="0" smtClean="0"/>
              <a:t>Don’t Kill Time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金钱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兼职？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啃老？</a:t>
            </a:r>
            <a:endParaRPr lang="en-US" altLang="zh-CN" dirty="0" smtClean="0"/>
          </a:p>
          <a:p>
            <a:r>
              <a:rPr lang="zh-CN" altLang="en-US" dirty="0" smtClean="0"/>
              <a:t>独立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尝试经济独立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保持思想独立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1942894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大学学前班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应试学习</a:t>
            </a:r>
            <a:r>
              <a:rPr lang="en-US" altLang="zh-CN" dirty="0" smtClean="0"/>
              <a:t>VS.</a:t>
            </a:r>
            <a:r>
              <a:rPr lang="zh-CN" altLang="en-US" dirty="0" smtClean="0"/>
              <a:t>自主学习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98514"/>
            <a:ext cx="3896436" cy="2883150"/>
          </a:xfrm>
        </p:spPr>
        <p:txBody>
          <a:bodyPr/>
          <a:lstStyle/>
          <a:p>
            <a:r>
              <a:rPr lang="zh-CN" altLang="en-US" dirty="0" smtClean="0"/>
              <a:t>应试学习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授课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遗忘。。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735773" y="798513"/>
            <a:ext cx="4107976" cy="2883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6041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y"/>
              <a:defRPr sz="2000">
                <a:solidFill>
                  <a:schemeClr val="tx2"/>
                </a:solidFill>
                <a:latin typeface="+mn-lt"/>
                <a:ea typeface="+mn-ea"/>
              </a:defRPr>
            </a:lvl2pPr>
            <a:lvl3pPr marL="950913" indent="-36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o"/>
              <a:defRPr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490663" indent="-349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p"/>
              <a:defRPr sz="16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US" kern="0" dirty="0" smtClean="0"/>
              <a:t>自主学习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阅读参考资料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自主学习与探索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研讨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项目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过程考核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印象深刻。。。</a:t>
            </a:r>
            <a:endParaRPr lang="en-US" altLang="zh-CN" kern="0" dirty="0" smtClean="0"/>
          </a:p>
          <a:p>
            <a:pPr lvl="1"/>
            <a:endParaRPr lang="en-US" altLang="zh-CN" kern="0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27797" y="4313907"/>
            <a:ext cx="8215952" cy="1052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6041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y"/>
              <a:defRPr sz="2000">
                <a:solidFill>
                  <a:schemeClr val="tx2"/>
                </a:solidFill>
                <a:latin typeface="+mn-lt"/>
                <a:ea typeface="+mn-ea"/>
              </a:defRPr>
            </a:lvl2pPr>
            <a:lvl3pPr marL="950913" indent="-36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o"/>
              <a:defRPr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490663" indent="-349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p"/>
              <a:defRPr sz="16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ctr">
              <a:buNone/>
            </a:pPr>
            <a:r>
              <a:rPr lang="zh-CN" altLang="en-US" sz="6000" kern="0" dirty="0" smtClean="0">
                <a:solidFill>
                  <a:srgbClr val="FF0000"/>
                </a:solidFill>
              </a:rPr>
              <a:t>兴趣是最好的老师！</a:t>
            </a:r>
            <a:endParaRPr lang="en-US" altLang="zh-CN" sz="6000" kern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99889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大学学前班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学习的正确姿势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输入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见识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听</a:t>
            </a:r>
            <a:r>
              <a:rPr lang="en-US" altLang="zh-CN" dirty="0" smtClean="0"/>
              <a:t>——</a:t>
            </a:r>
            <a:r>
              <a:rPr lang="zh-CN" altLang="en-US" dirty="0"/>
              <a:t>接收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强化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强化</a:t>
            </a:r>
            <a:endParaRPr lang="en-US" altLang="zh-CN" dirty="0" smtClean="0"/>
          </a:p>
          <a:p>
            <a:r>
              <a:rPr lang="zh-CN" altLang="en-US" dirty="0" smtClean="0"/>
              <a:t>思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加工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总结规律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举一反三</a:t>
            </a:r>
            <a:endParaRPr lang="en-US" altLang="zh-CN" dirty="0" smtClean="0"/>
          </a:p>
          <a:p>
            <a:r>
              <a:rPr lang="zh-CN" altLang="en-US" dirty="0" smtClean="0"/>
              <a:t>习</a:t>
            </a:r>
            <a:r>
              <a:rPr lang="en-US" altLang="zh-CN" dirty="0"/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输出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模仿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熟练（熟能生巧）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潜意识（变成习惯）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0373242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程序设计入门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为什么要编程？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可能你有一个</a:t>
            </a:r>
            <a:r>
              <a:rPr lang="zh-CN" altLang="en-US" u="sng" dirty="0" smtClean="0"/>
              <a:t>伟大的梦想</a:t>
            </a:r>
            <a:r>
              <a:rPr lang="zh-CN" altLang="en-US" dirty="0" smtClean="0"/>
              <a:t>，就只差一个</a:t>
            </a:r>
            <a:r>
              <a:rPr lang="zh-CN" altLang="en-US" u="sng" dirty="0" smtClean="0"/>
              <a:t>程序员</a:t>
            </a:r>
            <a:r>
              <a:rPr lang="zh-CN" altLang="en-US" dirty="0" smtClean="0"/>
              <a:t>了。</a:t>
            </a:r>
            <a:endParaRPr lang="en-US" altLang="zh-CN" dirty="0" smtClean="0"/>
          </a:p>
          <a:p>
            <a:r>
              <a:rPr lang="zh-CN" altLang="en-US" dirty="0" smtClean="0"/>
              <a:t>或者你对工作不满意，想换一个</a:t>
            </a:r>
            <a:r>
              <a:rPr lang="zh-CN" altLang="en-US" u="sng" dirty="0" smtClean="0"/>
              <a:t>薪水高的工作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或者你想把自己从乏味的工作中</a:t>
            </a:r>
            <a:r>
              <a:rPr lang="zh-CN" altLang="en-US" u="sng" dirty="0" smtClean="0"/>
              <a:t>解放</a:t>
            </a:r>
            <a:r>
              <a:rPr lang="zh-CN" altLang="en-US" dirty="0" smtClean="0"/>
              <a:t>出来，了解隐藏在机器背后的高级应用。</a:t>
            </a:r>
            <a:endParaRPr lang="en-US" altLang="zh-CN" dirty="0" smtClean="0"/>
          </a:p>
          <a:p>
            <a:r>
              <a:rPr lang="zh-CN" altLang="en-US" dirty="0" smtClean="0"/>
              <a:t>或者你想取悦某人，使点高科技。</a:t>
            </a:r>
            <a:endParaRPr lang="en-US" altLang="zh-CN" dirty="0" smtClean="0"/>
          </a:p>
          <a:p>
            <a:r>
              <a:rPr lang="zh-CN" altLang="en-US" dirty="0" smtClean="0"/>
              <a:t>或者</a:t>
            </a:r>
            <a:r>
              <a:rPr lang="zh-CN" altLang="en-US" dirty="0" smtClean="0"/>
              <a:t>你觉得程序员很酷，就是想成为一名程序员。</a:t>
            </a:r>
            <a:endParaRPr lang="en-US" altLang="zh-CN" dirty="0" smtClean="0"/>
          </a:p>
          <a:p>
            <a:r>
              <a:rPr lang="zh-CN" altLang="en-US" dirty="0" smtClean="0"/>
              <a:t>总之，如果你想获得一种解决问题的能力，编程是个不错的选择。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097355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程序设计入门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听听牛人们怎么说？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477838" lvl="1" indent="0">
              <a:buNone/>
            </a:pPr>
            <a:endParaRPr lang="en-US" altLang="zh-CN" dirty="0"/>
          </a:p>
          <a:p>
            <a:pPr marL="477838" lvl="1" indent="0">
              <a:buNone/>
            </a:pPr>
            <a:endParaRPr lang="en-US" altLang="zh-CN" dirty="0" smtClean="0"/>
          </a:p>
          <a:p>
            <a:pPr marL="477838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	</a:t>
            </a:r>
            <a:r>
              <a:rPr lang="en-US" altLang="zh-CN" sz="3600" dirty="0" smtClean="0"/>
              <a:t>——Steven </a:t>
            </a:r>
            <a:r>
              <a:rPr lang="en-US" altLang="zh-CN" sz="3600" dirty="0" smtClean="0"/>
              <a:t>Jobs</a:t>
            </a:r>
            <a:endParaRPr lang="en-US" altLang="zh-CN" sz="3600" dirty="0"/>
          </a:p>
          <a:p>
            <a:r>
              <a:rPr lang="en-US" altLang="zh-CN" dirty="0" smtClean="0">
                <a:hlinkClick r:id="rId2"/>
              </a:rPr>
              <a:t>Watch Video</a:t>
            </a:r>
          </a:p>
          <a:p>
            <a:pPr lvl="1"/>
            <a:r>
              <a:rPr lang="en-US" altLang="zh-CN" dirty="0" smtClean="0">
                <a:hlinkClick r:id="rId2"/>
              </a:rPr>
              <a:t>What Most School </a:t>
            </a:r>
            <a:r>
              <a:rPr lang="en-US" altLang="zh-CN" dirty="0" smtClean="0">
                <a:hlinkClick r:id="rId2"/>
              </a:rPr>
              <a:t>don’t teach</a:t>
            </a:r>
            <a:r>
              <a:rPr lang="zh-CN" altLang="en-US" dirty="0" smtClean="0"/>
              <a:t>（中文版）</a:t>
            </a:r>
            <a:endParaRPr lang="en-US" altLang="zh-CN" dirty="0"/>
          </a:p>
          <a:p>
            <a:pPr lvl="1"/>
            <a:r>
              <a:rPr lang="en-US" altLang="zh-CN" dirty="0" smtClean="0">
                <a:hlinkClick r:id="rId3"/>
              </a:rPr>
              <a:t>Inspire Students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6940" t="35358" r="37388" b="31192"/>
          <a:stretch/>
        </p:blipFill>
        <p:spPr>
          <a:xfrm>
            <a:off x="457200" y="770909"/>
            <a:ext cx="8282349" cy="279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78377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程序设计入门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什么才算是真正的编程能力？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8433" name="Picture 1" descr="C://Users/Apple/AppData/Local/YNote/data/qq8E6B44C1A71C6D393BC05B21DAD8C52F/2c207791fd6e4b518bf9b60735353751/clipboar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t="34859" r="24162" b="7712"/>
          <a:stretch/>
        </p:blipFill>
        <p:spPr bwMode="auto">
          <a:xfrm>
            <a:off x="457199" y="798513"/>
            <a:ext cx="8283135" cy="441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842211" y="914400"/>
            <a:ext cx="3332747" cy="5534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42211" y="2045369"/>
            <a:ext cx="4199021" cy="5534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42211" y="4559969"/>
            <a:ext cx="3332747" cy="5534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6877715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程序设计入门</a:t>
            </a:r>
            <a:r>
              <a:rPr lang="en-US" altLang="zh-CN" dirty="0"/>
              <a:t>——</a:t>
            </a:r>
            <a:r>
              <a:rPr lang="zh-CN" altLang="en-US" dirty="0"/>
              <a:t>什么才算是真正的编程能力？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7" name="Picture 1" descr="C://Users/Apple/AppData/Local/YNote/data/qq8E6B44C1A71C6D393BC05B21DAD8C52F/447a5de55d36435898ca6d9600086fa4/clipboar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6" t="69340" r="25421" b="9510"/>
          <a:stretch/>
        </p:blipFill>
        <p:spPr bwMode="auto">
          <a:xfrm>
            <a:off x="457200" y="798513"/>
            <a:ext cx="8229600" cy="16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C://Users/Apple/AppData/Local/YNote/data/qq8E6B44C1A71C6D393BC05B21DAD8C52F/5b4d8d8e6ef448999c756bb748f8606a/clipboar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5" t="35695" r="25420" b="11322"/>
          <a:stretch/>
        </p:blipFill>
        <p:spPr bwMode="auto">
          <a:xfrm>
            <a:off x="457200" y="2412140"/>
            <a:ext cx="8229600" cy="413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1009626" y="637664"/>
            <a:ext cx="4032624" cy="5534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14400" y="5157462"/>
            <a:ext cx="3353818" cy="5534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914400" y="2348673"/>
            <a:ext cx="2839453" cy="394527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501727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程序设计入门</a:t>
            </a:r>
            <a:r>
              <a:rPr lang="en-US" altLang="zh-CN" dirty="0"/>
              <a:t>——</a:t>
            </a:r>
            <a:r>
              <a:rPr lang="zh-CN" altLang="en-US" dirty="0"/>
              <a:t>什么才算是真正的编程能力？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81" name="Picture 1" descr="C://Users/Apple/AppData/Local/YNote/data/qq8E6B44C1A71C6D393BC05B21DAD8C52F/180f3a2b3327483c8490430eef4995c5/clipboar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5" t="11959" r="25946" b="43137"/>
          <a:stretch/>
        </p:blipFill>
        <p:spPr bwMode="auto">
          <a:xfrm>
            <a:off x="457200" y="798513"/>
            <a:ext cx="8229180" cy="351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925402" y="727068"/>
            <a:ext cx="2768293" cy="464049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949466" y="1502550"/>
            <a:ext cx="3369871" cy="453158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053734" y="3860280"/>
            <a:ext cx="6141150" cy="4050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6054411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6" y="2222964"/>
            <a:ext cx="7774962" cy="20214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</a:t>
            </a:r>
            <a:r>
              <a:rPr lang="zh-CN" altLang="en-US" dirty="0" smtClean="0"/>
              <a:t>入门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几点忠告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制定目标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开发网站、实现算法、开发游戏、</a:t>
            </a:r>
            <a:r>
              <a:rPr lang="en-US" altLang="zh-CN" dirty="0" smtClean="0"/>
              <a:t>IOS</a:t>
            </a:r>
            <a:r>
              <a:rPr lang="zh-CN" altLang="en-US" dirty="0"/>
              <a:t>或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App</a:t>
            </a:r>
            <a:endParaRPr lang="en-US" altLang="zh-CN" dirty="0" smtClean="0"/>
          </a:p>
          <a:p>
            <a:r>
              <a:rPr lang="zh-CN" altLang="en-US" dirty="0" smtClean="0"/>
              <a:t>不要急躁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培养兴趣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Matthias Felleisen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6" y="4712694"/>
            <a:ext cx="7897760" cy="149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99703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楷体_GB2312" pitchFamily="49" charset="-122"/>
              </a:rPr>
              <a:t>内容提要</a:t>
            </a:r>
            <a:endParaRPr lang="en-US" altLang="zh-CN" dirty="0" smtClean="0">
              <a:ea typeface="楷体_GB2312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Char char="n"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关于课程</a:t>
            </a:r>
          </a:p>
          <a:p>
            <a:pPr marL="609600" indent="-609600">
              <a:buFont typeface="Wingdings" pitchFamily="2" charset="2"/>
              <a:buChar char="n"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学习方式</a:t>
            </a:r>
            <a:endParaRPr lang="en-US" altLang="zh-CN" sz="2800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程序设计入门</a:t>
            </a:r>
            <a:r>
              <a:rPr lang="en-US" altLang="zh-CN" dirty="0"/>
              <a:t>——</a:t>
            </a:r>
            <a:r>
              <a:rPr lang="zh-CN" altLang="en-US" dirty="0"/>
              <a:t>几点</a:t>
            </a:r>
            <a:r>
              <a:rPr lang="zh-CN" altLang="en-US" dirty="0" smtClean="0"/>
              <a:t>忠告（续）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学好英语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大多数的资源都是用英语写成的，尽管机器翻译很厉害，但却没有了情感和思想。</a:t>
            </a:r>
            <a:endParaRPr lang="en-US" altLang="zh-CN" dirty="0" smtClean="0"/>
          </a:p>
          <a:p>
            <a:r>
              <a:rPr lang="zh-CN" altLang="en-US" dirty="0" smtClean="0"/>
              <a:t>学会提问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提问要</a:t>
            </a:r>
            <a:r>
              <a:rPr lang="zh-CN" altLang="en-US" u="sng" dirty="0" smtClean="0">
                <a:solidFill>
                  <a:srgbClr val="FF0000"/>
                </a:solidFill>
              </a:rPr>
              <a:t>明确、清晰而具体</a:t>
            </a:r>
            <a:r>
              <a:rPr lang="zh-CN" altLang="en-US" dirty="0" smtClean="0"/>
              <a:t>，而不是含糊，宏观的问题</a:t>
            </a:r>
            <a:endParaRPr lang="en-US" altLang="zh-CN" dirty="0" smtClean="0"/>
          </a:p>
          <a:p>
            <a:r>
              <a:rPr lang="zh-CN" altLang="en-US" dirty="0" smtClean="0"/>
              <a:t>不要做一匹孤狼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互联网改变了我们的世界，他的本质就是</a:t>
            </a:r>
            <a:r>
              <a:rPr lang="zh-CN" altLang="en-US" u="sng" dirty="0" smtClean="0">
                <a:solidFill>
                  <a:srgbClr val="FF0000"/>
                </a:solidFill>
              </a:rPr>
              <a:t>自由与分享</a:t>
            </a:r>
            <a:r>
              <a:rPr lang="zh-CN" altLang="en-US" dirty="0" smtClean="0"/>
              <a:t>。不要埋头苦干，自我封闭，而应该</a:t>
            </a:r>
            <a:r>
              <a:rPr lang="zh-CN" altLang="en-US" u="sng" dirty="0" smtClean="0">
                <a:solidFill>
                  <a:srgbClr val="FF0000"/>
                </a:solidFill>
              </a:rPr>
              <a:t>开放、分享并乐于助人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程序语言入门，</a:t>
            </a:r>
            <a:r>
              <a:rPr lang="zh-CN" altLang="en-US" u="sng" dirty="0"/>
              <a:t>不在于多而在于</a:t>
            </a:r>
            <a:r>
              <a:rPr lang="zh-CN" altLang="en-US" u="sng" dirty="0" smtClean="0">
                <a:solidFill>
                  <a:srgbClr val="FF0000"/>
                </a:solidFill>
              </a:rPr>
              <a:t>精</a:t>
            </a:r>
            <a:endParaRPr lang="en-US" altLang="zh-CN" u="sng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世上的编程语言多达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多种，不知如何选择？那就从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开始。</a:t>
            </a:r>
            <a:endParaRPr lang="en-US" altLang="zh-CN" u="sng" dirty="0">
              <a:solidFill>
                <a:srgbClr val="FF0000"/>
              </a:solidFill>
            </a:endParaRPr>
          </a:p>
          <a:p>
            <a:r>
              <a:rPr lang="zh-CN" altLang="en-US" dirty="0"/>
              <a:t>完事开头难，</a:t>
            </a:r>
            <a:r>
              <a:rPr lang="zh-CN" altLang="en-US" u="sng" dirty="0" smtClean="0">
                <a:solidFill>
                  <a:srgbClr val="FF0000"/>
                </a:solidFill>
              </a:rPr>
              <a:t>坚持不懈</a:t>
            </a:r>
            <a:r>
              <a:rPr lang="zh-CN" altLang="en-US" dirty="0" smtClean="0"/>
              <a:t>就</a:t>
            </a:r>
            <a:r>
              <a:rPr lang="zh-CN" altLang="en-US" dirty="0"/>
              <a:t>会上升到新</a:t>
            </a:r>
            <a:r>
              <a:rPr lang="zh-CN" altLang="en-US" dirty="0" smtClean="0"/>
              <a:t>境界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勇敢跳出“舒适区”，会有不一样的体验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2327672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程序设计入门</a:t>
            </a:r>
            <a:r>
              <a:rPr lang="en-US" altLang="zh-CN" dirty="0"/>
              <a:t>——</a:t>
            </a:r>
            <a:r>
              <a:rPr lang="zh-CN" altLang="en-US" dirty="0"/>
              <a:t>几点忠告（续）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不要纠结，上路就好</a:t>
            </a:r>
            <a:endParaRPr lang="en-US" altLang="zh-CN" dirty="0" smtClean="0"/>
          </a:p>
          <a:p>
            <a:pPr lvl="1"/>
            <a:r>
              <a:rPr lang="zh-CN" altLang="en-US" dirty="0"/>
              <a:t>与其踌躇不前，</a:t>
            </a:r>
            <a:r>
              <a:rPr lang="zh-CN" altLang="en-US" dirty="0" smtClean="0"/>
              <a:t>不如保留好奇之心，就此上路</a:t>
            </a:r>
            <a:endParaRPr lang="en-US" altLang="zh-CN" dirty="0" smtClean="0"/>
          </a:p>
          <a:p>
            <a:r>
              <a:rPr lang="zh-CN" altLang="en-US" dirty="0" smtClean="0"/>
              <a:t>学习程序的秘诀</a:t>
            </a:r>
            <a:endParaRPr lang="en-US" altLang="zh-CN" dirty="0"/>
          </a:p>
          <a:p>
            <a:pPr lvl="1"/>
            <a:r>
              <a:rPr lang="zh-CN" altLang="en-US" dirty="0" smtClean="0"/>
              <a:t>编程、编程、再编程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</a:t>
            </a:r>
            <a:r>
              <a:rPr lang="zh-CN" altLang="en-US" dirty="0"/>
              <a:t>说有的话，</a:t>
            </a:r>
            <a:r>
              <a:rPr lang="zh-CN" altLang="en-US" dirty="0" smtClean="0"/>
              <a:t>那就是</a:t>
            </a:r>
            <a:r>
              <a:rPr lang="zh-CN" altLang="en-US" dirty="0"/>
              <a:t>上机</a:t>
            </a:r>
            <a:r>
              <a:rPr lang="en-US" altLang="zh-CN" dirty="0">
                <a:solidFill>
                  <a:srgbClr val="FF0000"/>
                </a:solidFill>
              </a:rPr>
              <a:t>coding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debug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reading and thinking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 smtClean="0"/>
              <a:t>遇到错误不要惊慌失措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 smtClean="0"/>
              <a:t>新的技能就是在不断的犯错、改错中获得的，错误没什么大不了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 smtClean="0"/>
              <a:t>入门要正，养成良好的习惯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 smtClean="0"/>
              <a:t>细心、遵守编码规范、添加足够的注释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 smtClean="0"/>
              <a:t>请热爱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！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</a:t>
            </a: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/>
              <a:t>没有真心的付出，是没有资格</a:t>
            </a:r>
            <a:r>
              <a:rPr lang="zh-CN" altLang="en-US" dirty="0" smtClean="0"/>
              <a:t>评价编程语言优劣的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8550810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电子资源与参考资料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国内网站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2"/>
              </a:rPr>
              <a:t>中国最大的</a:t>
            </a:r>
            <a:r>
              <a:rPr lang="en-US" altLang="zh-CN" dirty="0" smtClean="0">
                <a:hlinkClick r:id="rId2"/>
              </a:rPr>
              <a:t>IT</a:t>
            </a:r>
            <a:r>
              <a:rPr lang="zh-CN" altLang="en-US" dirty="0" smtClean="0">
                <a:hlinkClick r:id="rId2"/>
              </a:rPr>
              <a:t>技术社区</a:t>
            </a:r>
            <a:r>
              <a:rPr lang="en-US" altLang="zh-CN" dirty="0" smtClean="0">
                <a:hlinkClick r:id="rId2"/>
              </a:rPr>
              <a:t>CSDN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3"/>
              </a:rPr>
              <a:t>微软中文开发者社区</a:t>
            </a:r>
            <a:r>
              <a:rPr lang="en-US" altLang="zh-CN" dirty="0" smtClean="0">
                <a:hlinkClick r:id="rId3"/>
              </a:rPr>
              <a:t>MSDN</a:t>
            </a:r>
            <a:endParaRPr lang="en-US" altLang="zh-CN" dirty="0"/>
          </a:p>
          <a:p>
            <a:r>
              <a:rPr lang="zh-CN" altLang="en-US" dirty="0" smtClean="0"/>
              <a:t>国外网站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www.codeproject.com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5"/>
              </a:rPr>
              <a:t>www.codeguru.com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6"/>
              </a:rPr>
              <a:t>www.sourceforge.net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7"/>
              </a:rPr>
              <a:t>www.github.com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www.code.org</a:t>
            </a:r>
            <a:endParaRPr lang="en-US" altLang="zh-CN" dirty="0" smtClean="0"/>
          </a:p>
          <a:p>
            <a:r>
              <a:rPr lang="zh-CN" altLang="en-US" sz="3200" dirty="0" smtClean="0"/>
              <a:t>搜索引擎</a:t>
            </a:r>
            <a:endParaRPr lang="en-US" altLang="zh-CN" sz="3200" dirty="0" smtClean="0"/>
          </a:p>
          <a:p>
            <a:pPr lvl="1"/>
            <a:r>
              <a:rPr lang="en-US" altLang="zh-CN" sz="2800" dirty="0" smtClean="0">
                <a:hlinkClick r:id="rId8"/>
              </a:rPr>
              <a:t>www.google.com.hk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www.zhihu.com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28939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760561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、关于课程</a:t>
            </a:r>
            <a:endParaRPr lang="en-US" altLang="zh-CN" sz="44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291" name="内容占位符 2"/>
          <p:cNvSpPr txBox="1">
            <a:spLocks/>
          </p:cNvSpPr>
          <p:nvPr/>
        </p:nvSpPr>
        <p:spPr bwMode="auto">
          <a:xfrm>
            <a:off x="2908300" y="2374900"/>
            <a:ext cx="5671256" cy="331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9pPr>
          </a:lstStyle>
          <a:p>
            <a:r>
              <a:rPr lang="zh-CN" altLang="en-US" sz="2400" dirty="0" smtClean="0">
                <a:ea typeface="黑体" pitchFamily="49" charset="-122"/>
              </a:rPr>
              <a:t>课程体系</a:t>
            </a:r>
            <a:endParaRPr lang="zh-CN" altLang="en-US" sz="2400" dirty="0">
              <a:ea typeface="黑体" pitchFamily="49" charset="-122"/>
            </a:endParaRPr>
          </a:p>
          <a:p>
            <a:r>
              <a:rPr lang="zh-CN" altLang="en-US" sz="2400" dirty="0" smtClean="0">
                <a:ea typeface="黑体" pitchFamily="49" charset="-122"/>
              </a:rPr>
              <a:t>授课方式</a:t>
            </a:r>
          </a:p>
          <a:p>
            <a:r>
              <a:rPr lang="zh-CN" altLang="en-US" sz="2400" dirty="0" smtClean="0">
                <a:ea typeface="黑体" pitchFamily="49" charset="-122"/>
              </a:rPr>
              <a:t>参考书</a:t>
            </a:r>
            <a:endParaRPr lang="zh-CN" altLang="en-US" sz="2400" dirty="0">
              <a:ea typeface="黑体" pitchFamily="49" charset="-122"/>
            </a:endParaRPr>
          </a:p>
          <a:p>
            <a:r>
              <a:rPr lang="zh-CN" altLang="en-US" sz="2400" dirty="0">
                <a:ea typeface="黑体" pitchFamily="49" charset="-122"/>
              </a:rPr>
              <a:t>教学</a:t>
            </a:r>
            <a:r>
              <a:rPr lang="zh-CN" altLang="en-US" sz="2400" dirty="0" smtClean="0">
                <a:ea typeface="黑体" pitchFamily="49" charset="-122"/>
              </a:rPr>
              <a:t>安排</a:t>
            </a:r>
            <a:endParaRPr lang="zh-CN" altLang="en-US" sz="2400" dirty="0">
              <a:ea typeface="黑体" pitchFamily="49" charset="-122"/>
            </a:endParaRPr>
          </a:p>
          <a:p>
            <a:r>
              <a:rPr lang="zh-CN" altLang="en-US" sz="2400" dirty="0">
                <a:ea typeface="黑体" pitchFamily="49" charset="-122"/>
              </a:rPr>
              <a:t>考核办法</a:t>
            </a:r>
          </a:p>
          <a:p>
            <a:endParaRPr lang="en-US" altLang="zh-CN" sz="2400" dirty="0">
              <a:ea typeface="黑体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课程体系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1"/>
          <a:stretch/>
        </p:blipFill>
        <p:spPr>
          <a:xfrm>
            <a:off x="16688" y="914921"/>
            <a:ext cx="9127312" cy="4380931"/>
          </a:xfrm>
        </p:spPr>
      </p:pic>
    </p:spTree>
    <p:extLst>
      <p:ext uri="{BB962C8B-B14F-4D97-AF65-F5344CB8AC3E}">
        <p14:creationId xmlns:p14="http://schemas.microsoft.com/office/powerpoint/2010/main" val="4010064658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授课方式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授课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40</a:t>
            </a:r>
            <a:r>
              <a:rPr lang="zh-CN" altLang="en-US" dirty="0" smtClean="0"/>
              <a:t>学时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随时提问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随时被问</a:t>
            </a:r>
            <a:endParaRPr lang="en-US" altLang="zh-CN" dirty="0" smtClean="0"/>
          </a:p>
          <a:p>
            <a:r>
              <a:rPr lang="zh-CN" altLang="en-US" dirty="0" smtClean="0"/>
              <a:t>上机实习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16</a:t>
            </a:r>
            <a:r>
              <a:rPr lang="zh-CN" altLang="en-US" dirty="0" smtClean="0"/>
              <a:t>学时（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508006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教学参考书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教材</a:t>
            </a:r>
            <a:endParaRPr lang="en-US" altLang="zh-CN" dirty="0" smtClean="0"/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 smtClean="0">
                <a:latin typeface="楷体_GB2312" pitchFamily="49" charset="-122"/>
                <a:ea typeface="楷体_GB2312" pitchFamily="49" charset="-122"/>
                <a:cs typeface="+mn-cs"/>
              </a:rPr>
              <a:t>C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++</a:t>
            </a: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语言程序设计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（第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版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），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郑莉等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,《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清华大学出版社</a:t>
            </a:r>
            <a:endParaRPr lang="en-US" altLang="zh-CN" sz="2200" b="1" dirty="0">
              <a:latin typeface="楷体_GB2312" pitchFamily="49" charset="-122"/>
              <a:ea typeface="楷体_GB2312" pitchFamily="49" charset="-122"/>
              <a:cs typeface="+mn-cs"/>
            </a:endParaRPr>
          </a:p>
          <a:p>
            <a:r>
              <a:rPr lang="zh-CN" altLang="en-US" dirty="0" smtClean="0"/>
              <a:t>参考书</a:t>
            </a:r>
            <a:endParaRPr lang="en-US" altLang="zh-CN" dirty="0" smtClean="0"/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C++</a:t>
            </a: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程序设计教程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</a:rPr>
              <a:t>钱能著，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清华大学出版社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endParaRPr lang="en-US" altLang="zh-CN" sz="2200" b="1" dirty="0"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C++ Primer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Stanley 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B. </a:t>
            </a:r>
            <a:r>
              <a:rPr lang="en-US" altLang="zh-CN" sz="2200" b="1" dirty="0" err="1">
                <a:latin typeface="楷体_GB2312" pitchFamily="49" charset="-122"/>
                <a:ea typeface="楷体_GB2312" pitchFamily="49" charset="-122"/>
                <a:cs typeface="+mn-cs"/>
              </a:rPr>
              <a:t>Lippman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和 </a:t>
            </a:r>
            <a:r>
              <a:rPr lang="en-US" altLang="zh-CN" sz="2200" b="1" dirty="0" err="1">
                <a:latin typeface="楷体_GB2312" pitchFamily="49" charset="-122"/>
                <a:ea typeface="楷体_GB2312" pitchFamily="49" charset="-122"/>
                <a:cs typeface="+mn-cs"/>
              </a:rPr>
              <a:t>Josée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lang="en-US" altLang="zh-CN" sz="2200" b="1" dirty="0" err="1">
                <a:latin typeface="楷体_GB2312" pitchFamily="49" charset="-122"/>
                <a:ea typeface="楷体_GB2312" pitchFamily="49" charset="-122"/>
                <a:cs typeface="+mn-cs"/>
              </a:rPr>
              <a:t>Lajoie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著，潘爱民、张丽 译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，中国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电力出版社</a:t>
            </a:r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C++</a:t>
            </a: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程序设计语言（特别版）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Bjarne </a:t>
            </a:r>
            <a:r>
              <a:rPr lang="en-US" altLang="zh-CN" sz="2200" b="1" dirty="0" err="1">
                <a:latin typeface="楷体_GB2312" pitchFamily="49" charset="-122"/>
                <a:ea typeface="楷体_GB2312" pitchFamily="49" charset="-122"/>
                <a:cs typeface="+mn-cs"/>
              </a:rPr>
              <a:t>Stroustrup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和 贝尔实验室 著，裘宗燕 译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，机械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工业出版社</a:t>
            </a:r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zh-CN" altLang="en-US" sz="2200" b="1" u="sng" dirty="0" smtClean="0">
                <a:latin typeface="楷体_GB2312" pitchFamily="49" charset="-122"/>
                <a:ea typeface="楷体_GB2312" pitchFamily="49" charset="-122"/>
                <a:cs typeface="+mn-cs"/>
              </a:rPr>
              <a:t>实用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C++</a:t>
            </a: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调试指南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，於春景 译，华中科技大学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出版社</a:t>
            </a:r>
            <a:endParaRPr lang="en-US" altLang="zh-CN" sz="2200" b="1" dirty="0"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 smtClean="0">
                <a:latin typeface="楷体_GB2312" pitchFamily="49" charset="-122"/>
                <a:ea typeface="楷体_GB2312" pitchFamily="49" charset="-122"/>
                <a:cs typeface="+mn-cs"/>
              </a:rPr>
              <a:t>C++</a:t>
            </a:r>
            <a:r>
              <a:rPr lang="zh-CN" altLang="en-US" sz="2200" b="1" u="sng" dirty="0" smtClean="0">
                <a:latin typeface="楷体_GB2312" pitchFamily="49" charset="-122"/>
                <a:ea typeface="楷体_GB2312" pitchFamily="49" charset="-122"/>
                <a:cs typeface="+mn-cs"/>
              </a:rPr>
              <a:t>语言程序设计教程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，谭浩强，清华大学出版社</a:t>
            </a:r>
            <a:endParaRPr lang="zh-CN" altLang="en-US" sz="2200" b="1" dirty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819600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974690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820556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考核方式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426420"/>
              </p:ext>
            </p:extLst>
          </p:nvPr>
        </p:nvGraphicFramePr>
        <p:xfrm>
          <a:off x="457200" y="962286"/>
          <a:ext cx="8229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考核名称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华文细黑" pitchFamily="2" charset="-122"/>
                        </a:rPr>
                        <a:t>分数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华文细黑" pitchFamily="2" charset="-122"/>
                        </a:rPr>
                        <a:t>百分比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到课情况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课堂（后）作业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上机实习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30%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期末考试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50%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610434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l30">
  <a:themeElements>
    <a:clrScheme name="">
      <a:dk1>
        <a:srgbClr val="003366"/>
      </a:dk1>
      <a:lt1>
        <a:srgbClr val="FFFFFF"/>
      </a:lt1>
      <a:dk2>
        <a:srgbClr val="003366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2A56"/>
      </a:accent4>
      <a:accent5>
        <a:srgbClr val="FFFFFF"/>
      </a:accent5>
      <a:accent6>
        <a:srgbClr val="2D2DB9"/>
      </a:accent6>
      <a:hlink>
        <a:srgbClr val="CC0099"/>
      </a:hlink>
      <a:folHlink>
        <a:srgbClr val="B2B2B2"/>
      </a:folHlink>
    </a:clrScheme>
    <a:fontScheme name="uml30">
      <a:majorFont>
        <a:latin typeface="Arial Unicode MS"/>
        <a:ea typeface="黑体"/>
        <a:cs typeface=""/>
      </a:majorFont>
      <a:minorFont>
        <a:latin typeface="Arial Unicode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D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87338" marR="0" indent="-287338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30000"/>
          </a:spcAft>
          <a:buClr>
            <a:srgbClr val="00458A"/>
          </a:buClr>
          <a:buSzTx/>
          <a:buFont typeface="Monotype Sorts" pitchFamily="2" charset="2"/>
          <a:buChar char="n"/>
          <a:tabLst/>
          <a:defRPr kumimoji="0" lang="en-GB" altLang="en-GB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D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87338" marR="0" indent="-287338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30000"/>
          </a:spcAft>
          <a:buClr>
            <a:srgbClr val="00458A"/>
          </a:buClr>
          <a:buSzTx/>
          <a:buFont typeface="Monotype Sorts" pitchFamily="2" charset="2"/>
          <a:buChar char="n"/>
          <a:tabLst/>
          <a:defRPr kumimoji="0" lang="en-GB" altLang="en-GB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2"/>
            <a:ea typeface="宋体" pitchFamily="2" charset="-122"/>
          </a:defRPr>
        </a:defPPr>
      </a:lstStyle>
    </a:lnDef>
  </a:objectDefaults>
  <a:extraClrSchemeLst>
    <a:extraClrScheme>
      <a:clrScheme name="uml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l3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ml30">
  <a:themeElements>
    <a:clrScheme name="">
      <a:dk1>
        <a:srgbClr val="003366"/>
      </a:dk1>
      <a:lt1>
        <a:srgbClr val="FFFFFF"/>
      </a:lt1>
      <a:dk2>
        <a:srgbClr val="003366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2A56"/>
      </a:accent4>
      <a:accent5>
        <a:srgbClr val="FFFFFF"/>
      </a:accent5>
      <a:accent6>
        <a:srgbClr val="2D2DB9"/>
      </a:accent6>
      <a:hlink>
        <a:srgbClr val="CC0099"/>
      </a:hlink>
      <a:folHlink>
        <a:srgbClr val="B2B2B2"/>
      </a:folHlink>
    </a:clrScheme>
    <a:fontScheme name="1_uml30">
      <a:majorFont>
        <a:latin typeface="Arial"/>
        <a:ea typeface="黑体"/>
        <a:cs typeface=""/>
      </a:majorFont>
      <a:minorFont>
        <a:latin typeface="Arial Unicode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D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87338" marR="0" indent="-287338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30000"/>
          </a:spcAft>
          <a:buClr>
            <a:srgbClr val="00458A"/>
          </a:buClr>
          <a:buSzTx/>
          <a:buFont typeface="Monotype Sorts" pitchFamily="2" charset="2"/>
          <a:buChar char="n"/>
          <a:tabLst/>
          <a:defRPr kumimoji="0" lang="en-GB" altLang="en-GB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D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87338" marR="0" indent="-287338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30000"/>
          </a:spcAft>
          <a:buClr>
            <a:srgbClr val="00458A"/>
          </a:buClr>
          <a:buSzTx/>
          <a:buFont typeface="Monotype Sorts" pitchFamily="2" charset="2"/>
          <a:buChar char="n"/>
          <a:tabLst/>
          <a:defRPr kumimoji="0" lang="en-GB" altLang="en-GB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2"/>
            <a:ea typeface="宋体" pitchFamily="2" charset="-122"/>
          </a:defRPr>
        </a:defPPr>
      </a:lstStyle>
    </a:lnDef>
  </a:objectDefaults>
  <a:extraClrSchemeLst>
    <a:extraClrScheme>
      <a:clrScheme name="1_uml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ml3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21095</TotalTime>
  <Pages>19</Pages>
  <Words>836</Words>
  <Application>Microsoft Office PowerPoint</Application>
  <PresentationFormat>全屏显示(4:3)</PresentationFormat>
  <Paragraphs>176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Arial Unicode MS</vt:lpstr>
      <vt:lpstr>Monotype Sorts</vt:lpstr>
      <vt:lpstr>黑体</vt:lpstr>
      <vt:lpstr>华文细黑</vt:lpstr>
      <vt:lpstr>华文新魏</vt:lpstr>
      <vt:lpstr>楷体_GB2312</vt:lpstr>
      <vt:lpstr>宋体</vt:lpstr>
      <vt:lpstr>新宋体</vt:lpstr>
      <vt:lpstr>Arial</vt:lpstr>
      <vt:lpstr>Consolas</vt:lpstr>
      <vt:lpstr>Garamond</vt:lpstr>
      <vt:lpstr>Marlett</vt:lpstr>
      <vt:lpstr>Times</vt:lpstr>
      <vt:lpstr>Times New Roman</vt:lpstr>
      <vt:lpstr>Wingdings</vt:lpstr>
      <vt:lpstr>uml30</vt:lpstr>
      <vt:lpstr>1_uml30</vt:lpstr>
      <vt:lpstr>PowerPoint 演示文稿</vt:lpstr>
      <vt:lpstr>内容提要</vt:lpstr>
      <vt:lpstr>1、关于课程</vt:lpstr>
      <vt:lpstr>课程体系</vt:lpstr>
      <vt:lpstr>授课方式</vt:lpstr>
      <vt:lpstr>教学参考书</vt:lpstr>
      <vt:lpstr>教学安排</vt:lpstr>
      <vt:lpstr>教学安排</vt:lpstr>
      <vt:lpstr>考核方式</vt:lpstr>
      <vt:lpstr>2、学习方式</vt:lpstr>
      <vt:lpstr>大学学前班——适应大学生活</vt:lpstr>
      <vt:lpstr>大学学前班——应试学习VS.自主学习</vt:lpstr>
      <vt:lpstr>大学学前班——学习的正确姿势</vt:lpstr>
      <vt:lpstr>程序设计入门——为什么要编程？</vt:lpstr>
      <vt:lpstr>程序设计入门——听听牛人们怎么说？</vt:lpstr>
      <vt:lpstr>程序设计入门——什么才算是真正的编程能力？</vt:lpstr>
      <vt:lpstr>程序设计入门——什么才算是真正的编程能力？</vt:lpstr>
      <vt:lpstr>程序设计入门——什么才算是真正的编程能力？</vt:lpstr>
      <vt:lpstr>程序设计入门——几点忠告</vt:lpstr>
      <vt:lpstr>程序设计入门——几点忠告（续）</vt:lpstr>
      <vt:lpstr>程序设计入门——几点忠告（续）</vt:lpstr>
      <vt:lpstr>电子资源与参考资料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CBD</dc:title>
  <dc:creator>Alan Wills</dc:creator>
  <cp:lastModifiedBy>Apple</cp:lastModifiedBy>
  <cp:revision>1180</cp:revision>
  <cp:lastPrinted>2002-11-28T14:30:28Z</cp:lastPrinted>
  <dcterms:created xsi:type="dcterms:W3CDTF">1998-05-17T20:25:51Z</dcterms:created>
  <dcterms:modified xsi:type="dcterms:W3CDTF">2017-09-24T02:44:00Z</dcterms:modified>
</cp:coreProperties>
</file>