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4" r:id="rId4"/>
    <p:sldId id="258" r:id="rId5"/>
    <p:sldId id="286" r:id="rId6"/>
    <p:sldId id="298" r:id="rId7"/>
    <p:sldId id="299" r:id="rId8"/>
    <p:sldId id="300" r:id="rId9"/>
    <p:sldId id="301" r:id="rId10"/>
    <p:sldId id="287" r:id="rId11"/>
    <p:sldId id="288" r:id="rId12"/>
    <p:sldId id="289" r:id="rId13"/>
    <p:sldId id="306" r:id="rId14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90" r:id="rId29"/>
    <p:sldId id="293" r:id="rId30"/>
    <p:sldId id="294" r:id="rId31"/>
    <p:sldId id="295" r:id="rId32"/>
    <p:sldId id="291" r:id="rId33"/>
    <p:sldId id="297" r:id="rId34"/>
    <p:sldId id="304" r:id="rId35"/>
    <p:sldId id="292" r:id="rId36"/>
    <p:sldId id="278" r:id="rId37"/>
    <p:sldId id="305" r:id="rId38"/>
    <p:sldId id="302" r:id="rId39"/>
    <p:sldId id="260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FF66CC"/>
    <a:srgbClr val="E5EEB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819"/>
  </p:normalViewPr>
  <p:slideViewPr>
    <p:cSldViewPr showGuides="1">
      <p:cViewPr varScale="1">
        <p:scale>
          <a:sx n="59" d="100"/>
          <a:sy n="59" d="100"/>
        </p:scale>
        <p:origin x="16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ACBD43-108E-43A2-95C3-4272C2426FC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小朋友可以表示为 ：“乘”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大朋友可以表示为：“未知数</a:t>
            </a:r>
            <a:r>
              <a:rPr lang="en-US" altLang="zh-CN" dirty="0"/>
              <a:t>x</a:t>
            </a:r>
            <a:r>
              <a:rPr lang="zh-CN" altLang="en-US" dirty="0"/>
              <a:t>”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工程队可以表示为：“拆迁”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邻居则认为：“贼做的记号”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我们不去关心小明家今晚是怎么过的，我们关心的是这个故事背后的问题：同一个符号，不同的人解读，则会有不同的结果。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br>
              <a:rPr lang="zh-CN" altLang="en-US" dirty="0"/>
            </a:br>
            <a:r>
              <a:rPr lang="zh-CN" altLang="en-US" dirty="0"/>
              <a:t>同样在计算机存储器中的一个数据，比如说吧，一个字节，里面存储了</a:t>
            </a:r>
            <a:r>
              <a:rPr lang="en-US" altLang="zh-CN" dirty="0"/>
              <a:t>8</a:t>
            </a:r>
            <a:r>
              <a:rPr lang="zh-CN" altLang="en-US" dirty="0"/>
              <a:t>个比特位</a:t>
            </a:r>
            <a:r>
              <a:rPr lang="en-US" altLang="zh-CN" dirty="0"/>
              <a:t>10011100</a:t>
            </a:r>
            <a:r>
              <a:rPr lang="zh-CN" altLang="en-US" dirty="0"/>
              <a:t>，这</a:t>
            </a:r>
            <a:r>
              <a:rPr lang="en-US" altLang="zh-CN" dirty="0"/>
              <a:t>8</a:t>
            </a:r>
            <a:r>
              <a:rPr lang="zh-CN" altLang="en-US" dirty="0"/>
              <a:t>个比特位表示什么呢？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当然，也有可能是这样的：某个程序需要存储一堆小数字（</a:t>
            </a:r>
            <a:r>
              <a:rPr lang="en-US" altLang="zh-CN" dirty="0"/>
              <a:t>0~15</a:t>
            </a:r>
            <a:r>
              <a:rPr lang="zh-CN" altLang="en-US" dirty="0"/>
              <a:t>之间），为了节约存储空间，把一个字节拆成两部分用，左边</a:t>
            </a:r>
            <a:r>
              <a:rPr lang="en-US" altLang="zh-CN" dirty="0"/>
              <a:t>4</a:t>
            </a:r>
            <a:r>
              <a:rPr lang="zh-CN" altLang="en-US" dirty="0"/>
              <a:t>个比特表示一个数字，右边</a:t>
            </a:r>
            <a:r>
              <a:rPr lang="en-US" altLang="zh-CN" dirty="0"/>
              <a:t>4</a:t>
            </a:r>
            <a:r>
              <a:rPr lang="zh-CN" altLang="en-US" dirty="0"/>
              <a:t>个比特表示另一个数字，于是这</a:t>
            </a:r>
            <a:r>
              <a:rPr lang="en-US" altLang="zh-CN" dirty="0"/>
              <a:t>8</a:t>
            </a:r>
            <a:r>
              <a:rPr lang="zh-CN" altLang="en-US" dirty="0"/>
              <a:t>个比特位其实表达了两个数字：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12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当然，也可能是这样的：这是一个照明控制程序，这</a:t>
            </a:r>
            <a:r>
              <a:rPr lang="en-US" altLang="zh-CN" dirty="0"/>
              <a:t>8</a:t>
            </a:r>
            <a:r>
              <a:rPr lang="zh-CN" altLang="en-US" dirty="0"/>
              <a:t>个比特位对应于</a:t>
            </a:r>
            <a:r>
              <a:rPr lang="en-US" altLang="zh-CN" dirty="0"/>
              <a:t>8</a:t>
            </a:r>
            <a:r>
              <a:rPr lang="zh-CN" altLang="en-US" dirty="0"/>
              <a:t>盏灯的亮和灭，所以不能把这个数字看成是一个完整的数字，而应该是</a:t>
            </a:r>
            <a:r>
              <a:rPr lang="en-US" altLang="zh-CN" dirty="0"/>
              <a:t>8</a:t>
            </a:r>
            <a:r>
              <a:rPr lang="zh-CN" altLang="en-US" dirty="0"/>
              <a:t>个独立的数字，每个数字只有两种可能：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，对应于灯的灭和亮。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好的，现在老师要郑重宣布，在大多数计算机系统里面（以</a:t>
            </a:r>
            <a:r>
              <a:rPr lang="en-US" altLang="zh-CN" dirty="0"/>
              <a:t>4</a:t>
            </a:r>
            <a:r>
              <a:rPr lang="zh-CN" altLang="en-US" dirty="0"/>
              <a:t>位为例）：</a:t>
            </a:r>
            <a:r>
              <a:rPr lang="en-US" altLang="zh-CN" b="1" dirty="0"/>
              <a:t>1111</a:t>
            </a:r>
            <a:r>
              <a:rPr lang="zh-CN" altLang="en-US" b="1" dirty="0"/>
              <a:t>就代表了</a:t>
            </a:r>
            <a:r>
              <a:rPr lang="en-US" altLang="zh-CN" b="1" dirty="0"/>
              <a:t>-1</a:t>
            </a:r>
            <a:r>
              <a:rPr lang="zh-CN" altLang="en-US" b="1" dirty="0"/>
              <a:t>！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R U kidding? </a:t>
            </a:r>
            <a:r>
              <a:rPr lang="zh-CN" altLang="en-US" dirty="0"/>
              <a:t>老师，</a:t>
            </a:r>
            <a:r>
              <a:rPr lang="en-US" altLang="zh-CN" dirty="0"/>
              <a:t>1111</a:t>
            </a:r>
            <a:r>
              <a:rPr lang="zh-CN" altLang="en-US" dirty="0"/>
              <a:t>明明是表示</a:t>
            </a:r>
            <a:r>
              <a:rPr lang="en-US" altLang="zh-CN" dirty="0"/>
              <a:t>15</a:t>
            </a:r>
            <a:r>
              <a:rPr lang="zh-CN" altLang="en-US" dirty="0"/>
              <a:t>的好不好！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如果你这么理解，就要想想刚才我们说过的问题了：数据就在那里，表示什么却可以各有各的说法。</a:t>
            </a:r>
            <a:r>
              <a:rPr lang="en-US" altLang="zh-CN" dirty="0"/>
              <a:t>1111</a:t>
            </a:r>
            <a:r>
              <a:rPr lang="zh-CN" altLang="en-US" dirty="0"/>
              <a:t>，如果你把它理解成</a:t>
            </a:r>
            <a:r>
              <a:rPr lang="en-US" altLang="zh-CN" dirty="0"/>
              <a:t>15</a:t>
            </a:r>
            <a:r>
              <a:rPr lang="zh-CN" altLang="en-US" dirty="0"/>
              <a:t>，没问题，可是要用</a:t>
            </a:r>
            <a:r>
              <a:rPr lang="en-US" altLang="zh-CN" dirty="0"/>
              <a:t>1111</a:t>
            </a:r>
            <a:r>
              <a:rPr lang="zh-CN" altLang="en-US" dirty="0"/>
              <a:t>来表示</a:t>
            </a:r>
            <a:r>
              <a:rPr lang="en-US" altLang="zh-CN" dirty="0"/>
              <a:t>-1</a:t>
            </a:r>
            <a:r>
              <a:rPr lang="zh-CN" altLang="en-US" dirty="0"/>
              <a:t>，原则上也没有什么不可以的。可是，可是？你让</a:t>
            </a:r>
            <a:r>
              <a:rPr lang="en-US" altLang="zh-CN" dirty="0"/>
              <a:t>15</a:t>
            </a:r>
            <a:r>
              <a:rPr lang="zh-CN" altLang="en-US" dirty="0"/>
              <a:t>怎么办呢？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呵呵，这个就更容易解释了：</a:t>
            </a:r>
            <a:r>
              <a:rPr lang="en-US" altLang="zh-CN" dirty="0"/>
              <a:t>4</a:t>
            </a:r>
            <a:r>
              <a:rPr lang="zh-CN" altLang="en-US" dirty="0"/>
              <a:t>位二进制数组，一共只用</a:t>
            </a:r>
            <a:r>
              <a:rPr lang="en-US" altLang="zh-CN" dirty="0"/>
              <a:t>16</a:t>
            </a:r>
            <a:r>
              <a:rPr lang="zh-CN" altLang="en-US" dirty="0"/>
              <a:t>种组合：</a:t>
            </a:r>
            <a:r>
              <a:rPr lang="en-US" altLang="zh-CN" dirty="0"/>
              <a:t>0000~1111</a:t>
            </a:r>
            <a:r>
              <a:rPr lang="zh-CN" altLang="en-US" dirty="0"/>
              <a:t>，如果要将</a:t>
            </a:r>
            <a:r>
              <a:rPr lang="en-US" altLang="zh-CN" dirty="0"/>
              <a:t>1111</a:t>
            </a:r>
            <a:r>
              <a:rPr lang="zh-CN" altLang="en-US" dirty="0"/>
              <a:t>表达为</a:t>
            </a:r>
            <a:r>
              <a:rPr lang="en-US" altLang="zh-CN" dirty="0"/>
              <a:t>-1</a:t>
            </a:r>
            <a:r>
              <a:rPr lang="zh-CN" altLang="en-US" dirty="0"/>
              <a:t>，那么就没有</a:t>
            </a:r>
            <a:r>
              <a:rPr lang="en-US" altLang="zh-CN" dirty="0"/>
              <a:t>15</a:t>
            </a:r>
            <a:r>
              <a:rPr lang="zh-CN" altLang="en-US" dirty="0"/>
              <a:t>的位置了。一共就</a:t>
            </a:r>
            <a:r>
              <a:rPr lang="en-US" altLang="zh-CN" dirty="0"/>
              <a:t>16</a:t>
            </a:r>
            <a:r>
              <a:rPr lang="zh-CN" altLang="en-US" dirty="0"/>
              <a:t>个数字，你可以用来表达</a:t>
            </a:r>
            <a:r>
              <a:rPr lang="en-US" altLang="zh-CN" dirty="0"/>
              <a:t>0~15</a:t>
            </a:r>
            <a:r>
              <a:rPr lang="zh-CN" altLang="en-US" dirty="0"/>
              <a:t>，也可以表达</a:t>
            </a:r>
            <a:r>
              <a:rPr lang="en-US" altLang="zh-CN" dirty="0"/>
              <a:t>-1~14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要是这么说的话，表达范围不就小了吗（至少从绝对值上）？是的，表达范围是小了，因为</a:t>
            </a:r>
            <a:r>
              <a:rPr lang="en-US" altLang="zh-CN" dirty="0"/>
              <a:t>4</a:t>
            </a:r>
            <a:r>
              <a:rPr lang="zh-CN" altLang="en-US" dirty="0"/>
              <a:t>个比特位只能表达</a:t>
            </a:r>
            <a:r>
              <a:rPr lang="en-US" altLang="zh-CN" dirty="0"/>
              <a:t>16</a:t>
            </a:r>
            <a:r>
              <a:rPr lang="zh-CN" altLang="en-US" dirty="0"/>
              <a:t>个数字，为了表达负数，必须有所牺牲，若你非得既表达</a:t>
            </a:r>
            <a:r>
              <a:rPr lang="en-US" altLang="zh-CN" dirty="0"/>
              <a:t>15</a:t>
            </a:r>
            <a:r>
              <a:rPr lang="zh-CN" altLang="en-US" dirty="0"/>
              <a:t>这个数字，也表达</a:t>
            </a:r>
            <a:r>
              <a:rPr lang="en-US" altLang="zh-CN" dirty="0"/>
              <a:t>-1</a:t>
            </a:r>
            <a:r>
              <a:rPr lang="zh-CN" altLang="en-US" dirty="0"/>
              <a:t>这个数字，那就用更多的比特位好了（比如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位等等）。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这里需要指出的是，计算机中实际上很少有</a:t>
            </a:r>
            <a:r>
              <a:rPr lang="en-US" altLang="zh-CN" dirty="0"/>
              <a:t>4</a:t>
            </a:r>
            <a:r>
              <a:rPr lang="zh-CN" altLang="en-US" dirty="0"/>
              <a:t>位表达一个整数的，而多是用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位等等，这里我们以</a:t>
            </a:r>
            <a:r>
              <a:rPr lang="en-US" altLang="zh-CN" dirty="0"/>
              <a:t>4</a:t>
            </a:r>
            <a:r>
              <a:rPr lang="zh-CN" altLang="en-US" dirty="0"/>
              <a:t>位为例，只是为了方便而已。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说到这里，读者不妨推理一下，</a:t>
            </a:r>
            <a:r>
              <a:rPr lang="en-US" altLang="zh-CN" dirty="0"/>
              <a:t>8</a:t>
            </a:r>
            <a:r>
              <a:rPr lang="zh-CN" altLang="en-US" dirty="0"/>
              <a:t>位系统的</a:t>
            </a:r>
            <a:r>
              <a:rPr lang="en-US" altLang="zh-CN" dirty="0"/>
              <a:t>-1</a:t>
            </a:r>
            <a:r>
              <a:rPr lang="zh-CN" altLang="en-US" dirty="0"/>
              <a:t>如何表达呢？对了，</a:t>
            </a:r>
            <a:r>
              <a:rPr lang="en-US" altLang="zh-CN" dirty="0"/>
              <a:t>00000000 - 00000001 = 11111111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，那在</a:t>
            </a:r>
            <a:r>
              <a:rPr lang="en-US" altLang="zh-CN" dirty="0"/>
              <a:t>16</a:t>
            </a:r>
            <a:r>
              <a:rPr lang="zh-CN" altLang="en-US" dirty="0"/>
              <a:t>位系统中的</a:t>
            </a:r>
            <a:r>
              <a:rPr lang="en-US" altLang="zh-CN" dirty="0"/>
              <a:t>-1</a:t>
            </a:r>
            <a:r>
              <a:rPr lang="zh-CN" altLang="en-US" dirty="0"/>
              <a:t>呢？对，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位系统中的</a:t>
            </a:r>
            <a:r>
              <a:rPr lang="en-US" altLang="zh-CN" dirty="0"/>
              <a:t>-1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位系统中的</a:t>
            </a:r>
            <a:r>
              <a:rPr lang="en-US" altLang="zh-CN" dirty="0"/>
              <a:t>-1</a:t>
            </a:r>
            <a:r>
              <a:rPr lang="zh-CN" altLang="en-US" dirty="0"/>
              <a:t>则是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还是回到简单的</a:t>
            </a:r>
            <a:r>
              <a:rPr lang="en-US" altLang="zh-CN" dirty="0"/>
              <a:t>4</a:t>
            </a:r>
            <a:r>
              <a:rPr lang="zh-CN" altLang="en-US" dirty="0"/>
              <a:t>位系统，知道了</a:t>
            </a:r>
            <a:r>
              <a:rPr lang="en-US" altLang="zh-CN" dirty="0"/>
              <a:t>0000 - 0001 = 1111</a:t>
            </a:r>
            <a:r>
              <a:rPr lang="zh-CN" altLang="en-US" dirty="0"/>
              <a:t>来表达 </a:t>
            </a:r>
            <a:r>
              <a:rPr lang="en-US" altLang="zh-CN" dirty="0"/>
              <a:t>-1</a:t>
            </a:r>
            <a:r>
              <a:rPr lang="zh-CN" altLang="en-US" dirty="0"/>
              <a:t>，那么</a:t>
            </a:r>
            <a:r>
              <a:rPr lang="en-US" altLang="zh-CN" dirty="0"/>
              <a:t>-2</a:t>
            </a:r>
            <a:r>
              <a:rPr lang="zh-CN" altLang="en-US" dirty="0"/>
              <a:t>呢？对了，继续做减法，也就是</a:t>
            </a:r>
            <a:r>
              <a:rPr lang="en-US" altLang="zh-CN" dirty="0"/>
              <a:t>1111 - 0001 = 1110</a:t>
            </a:r>
            <a:r>
              <a:rPr lang="zh-CN" altLang="en-US" dirty="0"/>
              <a:t>，</a:t>
            </a:r>
            <a:r>
              <a:rPr lang="en-US" altLang="zh-CN" dirty="0"/>
              <a:t>1110</a:t>
            </a:r>
            <a:r>
              <a:rPr lang="zh-CN" altLang="en-US" dirty="0"/>
              <a:t>即表示</a:t>
            </a:r>
            <a:r>
              <a:rPr lang="en-US" altLang="zh-CN" dirty="0"/>
              <a:t>-2</a:t>
            </a:r>
            <a:r>
              <a:rPr lang="zh-CN" altLang="en-US" dirty="0"/>
              <a:t>，以此类推：</a:t>
            </a:r>
            <a:r>
              <a:rPr lang="en-US" altLang="zh-CN" dirty="0"/>
              <a:t>1101</a:t>
            </a:r>
            <a:r>
              <a:rPr lang="zh-CN" altLang="en-US" dirty="0"/>
              <a:t>表示</a:t>
            </a:r>
            <a:r>
              <a:rPr lang="en-US" altLang="zh-CN" dirty="0"/>
              <a:t>-3</a:t>
            </a:r>
            <a:r>
              <a:rPr lang="zh-CN" altLang="en-US" dirty="0"/>
              <a:t>，</a:t>
            </a:r>
            <a:r>
              <a:rPr lang="en-US" altLang="zh-CN" dirty="0"/>
              <a:t>1100</a:t>
            </a:r>
            <a:r>
              <a:rPr lang="zh-CN" altLang="en-US" dirty="0"/>
              <a:t>表示</a:t>
            </a:r>
            <a:r>
              <a:rPr lang="en-US" altLang="zh-CN" dirty="0"/>
              <a:t>-4</a:t>
            </a:r>
            <a:r>
              <a:rPr lang="zh-CN" altLang="en-US" dirty="0"/>
              <a:t>，</a:t>
            </a:r>
            <a:r>
              <a:rPr lang="en-US" altLang="zh-CN" dirty="0"/>
              <a:t>1011</a:t>
            </a:r>
            <a:r>
              <a:rPr lang="zh-CN" altLang="en-US" dirty="0"/>
              <a:t>表示</a:t>
            </a:r>
            <a:r>
              <a:rPr lang="en-US" altLang="zh-CN" dirty="0"/>
              <a:t>-5</a:t>
            </a:r>
            <a:r>
              <a:rPr lang="zh-CN" altLang="en-US" dirty="0"/>
              <a:t>，</a:t>
            </a:r>
            <a:r>
              <a:rPr lang="en-US" altLang="zh-CN" dirty="0"/>
              <a:t>1010</a:t>
            </a:r>
            <a:r>
              <a:rPr lang="zh-CN" altLang="en-US" dirty="0"/>
              <a:t>表示</a:t>
            </a:r>
            <a:r>
              <a:rPr lang="en-US" altLang="zh-CN" dirty="0"/>
              <a:t>-6</a:t>
            </a:r>
            <a:r>
              <a:rPr lang="zh-CN" altLang="en-US" dirty="0"/>
              <a:t>，</a:t>
            </a:r>
            <a:r>
              <a:rPr lang="en-US" altLang="zh-CN" dirty="0"/>
              <a:t>1001</a:t>
            </a:r>
            <a:r>
              <a:rPr lang="zh-CN" altLang="en-US" dirty="0"/>
              <a:t>表示</a:t>
            </a:r>
            <a:r>
              <a:rPr lang="en-US" altLang="zh-CN" dirty="0"/>
              <a:t>-7</a:t>
            </a:r>
            <a:r>
              <a:rPr lang="zh-CN" altLang="en-US" dirty="0"/>
              <a:t>，</a:t>
            </a:r>
            <a:r>
              <a:rPr lang="en-US" altLang="zh-CN" dirty="0"/>
              <a:t>1000</a:t>
            </a:r>
            <a:r>
              <a:rPr lang="zh-CN" altLang="en-US" dirty="0"/>
              <a:t>表示</a:t>
            </a:r>
            <a:r>
              <a:rPr lang="en-US" altLang="zh-CN" dirty="0"/>
              <a:t>-8</a:t>
            </a:r>
            <a:r>
              <a:rPr lang="zh-CN" altLang="en-US" dirty="0"/>
              <a:t>，那继续往下，</a:t>
            </a:r>
            <a:r>
              <a:rPr lang="en-US" altLang="zh-CN" dirty="0"/>
              <a:t>1000 - 0001 = 0111</a:t>
            </a:r>
            <a:r>
              <a:rPr lang="zh-CN" altLang="en-US" dirty="0"/>
              <a:t>，</a:t>
            </a:r>
            <a:r>
              <a:rPr lang="en-US" altLang="zh-CN" dirty="0"/>
              <a:t>0111</a:t>
            </a:r>
            <a:r>
              <a:rPr lang="zh-CN" altLang="en-US" dirty="0"/>
              <a:t>呢？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　　在</a:t>
            </a:r>
            <a:r>
              <a:rPr lang="en-US" altLang="zh-CN" dirty="0"/>
              <a:t>4</a:t>
            </a:r>
            <a:r>
              <a:rPr lang="zh-CN" altLang="en-US" dirty="0"/>
              <a:t>位系统中，我们对负数的表达到</a:t>
            </a:r>
            <a:r>
              <a:rPr lang="en-US" altLang="zh-CN" dirty="0"/>
              <a:t>-8</a:t>
            </a:r>
            <a:r>
              <a:rPr lang="zh-CN" altLang="en-US" dirty="0"/>
              <a:t>，也就是</a:t>
            </a:r>
            <a:r>
              <a:rPr lang="en-US" altLang="zh-CN" dirty="0"/>
              <a:t>1000</a:t>
            </a:r>
            <a:r>
              <a:rPr lang="zh-CN" altLang="en-US" dirty="0"/>
              <a:t>为止，</a:t>
            </a:r>
            <a:r>
              <a:rPr lang="en-US" altLang="zh-CN" dirty="0"/>
              <a:t>0111</a:t>
            </a:r>
            <a:r>
              <a:rPr lang="zh-CN" altLang="en-US" dirty="0"/>
              <a:t>继续表示为</a:t>
            </a:r>
            <a:r>
              <a:rPr lang="en-US" altLang="zh-CN" dirty="0"/>
              <a:t>7</a:t>
            </a:r>
            <a:r>
              <a:rPr lang="zh-CN" altLang="en-US" dirty="0"/>
              <a:t>，而不是</a:t>
            </a:r>
            <a:r>
              <a:rPr lang="en-US" altLang="zh-CN" dirty="0"/>
              <a:t>-9</a:t>
            </a:r>
            <a:r>
              <a:rPr lang="zh-CN" altLang="en-US" dirty="0"/>
              <a:t>。我们不难发现，从</a:t>
            </a:r>
            <a:r>
              <a:rPr lang="en-US" altLang="zh-CN" dirty="0"/>
              <a:t>1111</a:t>
            </a:r>
            <a:r>
              <a:rPr lang="zh-CN" altLang="en-US" dirty="0"/>
              <a:t>降到</a:t>
            </a:r>
            <a:r>
              <a:rPr lang="en-US" altLang="zh-CN" dirty="0"/>
              <a:t>1000</a:t>
            </a:r>
            <a:r>
              <a:rPr lang="zh-CN" altLang="en-US" dirty="0"/>
              <a:t>，首比特位都是</a:t>
            </a:r>
            <a:r>
              <a:rPr lang="en-US" altLang="zh-CN" dirty="0"/>
              <a:t>1</a:t>
            </a:r>
            <a:r>
              <a:rPr lang="zh-CN" altLang="en-US" dirty="0"/>
              <a:t>，这些数字从</a:t>
            </a:r>
            <a:r>
              <a:rPr lang="en-US" altLang="zh-CN" dirty="0"/>
              <a:t>-1</a:t>
            </a:r>
            <a:r>
              <a:rPr lang="zh-CN" altLang="en-US" dirty="0"/>
              <a:t>降到</a:t>
            </a:r>
            <a:r>
              <a:rPr lang="en-US" altLang="zh-CN" dirty="0"/>
              <a:t>-8</a:t>
            </a:r>
            <a:r>
              <a:rPr lang="zh-CN" altLang="en-US" dirty="0"/>
              <a:t>，都是负数，而</a:t>
            </a:r>
            <a:r>
              <a:rPr lang="en-US" altLang="zh-CN" dirty="0"/>
              <a:t>0000</a:t>
            </a:r>
            <a:r>
              <a:rPr lang="zh-CN" altLang="en-US" dirty="0"/>
              <a:t>递增到</a:t>
            </a:r>
            <a:r>
              <a:rPr lang="en-US" altLang="zh-CN" dirty="0"/>
              <a:t>0111</a:t>
            </a:r>
            <a:r>
              <a:rPr lang="zh-CN" altLang="en-US" dirty="0"/>
              <a:t>，则表示</a:t>
            </a:r>
            <a:r>
              <a:rPr lang="en-US" altLang="zh-CN" dirty="0"/>
              <a:t>0~7</a:t>
            </a:r>
            <a:r>
              <a:rPr lang="zh-CN" altLang="en-US" dirty="0"/>
              <a:t>，这些都是非负数（</a:t>
            </a:r>
            <a:r>
              <a:rPr lang="en-US" altLang="zh-CN" dirty="0"/>
              <a:t>0</a:t>
            </a:r>
            <a:r>
              <a:rPr lang="zh-CN" altLang="en-US" dirty="0"/>
              <a:t>和正数）。不难发现，在补码系统中，第一个比特位（即“首位”）为</a:t>
            </a:r>
            <a:r>
              <a:rPr lang="en-US" altLang="zh-CN" dirty="0"/>
              <a:t>1</a:t>
            </a:r>
            <a:r>
              <a:rPr lang="zh-CN" altLang="en-US" dirty="0"/>
              <a:t>的数字都是负数，而首位为</a:t>
            </a:r>
            <a:r>
              <a:rPr lang="en-US" altLang="zh-CN" dirty="0"/>
              <a:t>0</a:t>
            </a:r>
            <a:r>
              <a:rPr lang="zh-CN" altLang="en-US" dirty="0"/>
              <a:t>的数字都是非负数。于是，四位补码系统中</a:t>
            </a:r>
            <a:r>
              <a:rPr lang="en-US" altLang="zh-CN" dirty="0"/>
              <a:t>16</a:t>
            </a:r>
            <a:r>
              <a:rPr lang="zh-CN" altLang="en-US" dirty="0"/>
              <a:t>个完整的数字为：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补码环中，二进制码的分界线出现在环的上侧，也就是从</a:t>
            </a:r>
            <a:r>
              <a:rPr lang="en-US" altLang="zh-CN" dirty="0"/>
              <a:t>1111</a:t>
            </a:r>
            <a:r>
              <a:rPr lang="zh-CN" altLang="en-US" dirty="0"/>
              <a:t>到</a:t>
            </a:r>
            <a:r>
              <a:rPr lang="en-US" altLang="zh-CN" dirty="0"/>
              <a:t>0000</a:t>
            </a:r>
            <a:r>
              <a:rPr lang="zh-CN" altLang="en-US" dirty="0"/>
              <a:t>，此时其表达的数字仅仅递增了</a:t>
            </a:r>
            <a:r>
              <a:rPr lang="en-US" altLang="zh-CN" dirty="0"/>
              <a:t>1</a:t>
            </a:r>
            <a:r>
              <a:rPr lang="zh-CN" altLang="en-US" dirty="0"/>
              <a:t>：从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，但是这是从负数跨越到了非负数。而 环中所表达的数字的分界线出现在环的下侧，即从</a:t>
            </a:r>
            <a:r>
              <a:rPr lang="en-US" altLang="zh-CN" dirty="0"/>
              <a:t>7</a:t>
            </a:r>
            <a:r>
              <a:rPr lang="zh-CN" altLang="en-US" dirty="0"/>
              <a:t>跌落至</a:t>
            </a:r>
            <a:r>
              <a:rPr lang="en-US" altLang="zh-CN" dirty="0"/>
              <a:t>-8</a:t>
            </a:r>
            <a:r>
              <a:rPr lang="zh-CN" altLang="en-US" dirty="0"/>
              <a:t>，而此时二进制码也只是递增了</a:t>
            </a:r>
            <a:r>
              <a:rPr lang="en-US" altLang="zh-CN" dirty="0"/>
              <a:t>1</a:t>
            </a:r>
            <a:r>
              <a:rPr lang="zh-CN" altLang="en-US" dirty="0"/>
              <a:t>：从</a:t>
            </a:r>
            <a:r>
              <a:rPr lang="en-US" altLang="zh-CN" dirty="0"/>
              <a:t>0111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，二进制码的首比特位从</a:t>
            </a:r>
            <a:r>
              <a:rPr lang="en-US" altLang="zh-CN" dirty="0"/>
              <a:t>0</a:t>
            </a:r>
            <a:r>
              <a:rPr lang="zh-CN" altLang="en-US" dirty="0"/>
              <a:t>变成了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BA1AEC-DCE7-4387-AAC4-15C0D1C686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31" name="直接连接符 6"/>
          <p:cNvCxnSpPr/>
          <p:nvPr userDrawn="1"/>
        </p:nvCxnSpPr>
        <p:spPr>
          <a:xfrm rot="5400000" flipH="1" flipV="1">
            <a:off x="-179387" y="606425"/>
            <a:ext cx="785812" cy="1588"/>
          </a:xfrm>
          <a:prstGeom prst="line">
            <a:avLst/>
          </a:prstGeom>
          <a:ln w="571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2" name="直接连接符 7"/>
          <p:cNvCxnSpPr/>
          <p:nvPr userDrawn="1"/>
        </p:nvCxnSpPr>
        <p:spPr>
          <a:xfrm>
            <a:off x="214313" y="212725"/>
            <a:ext cx="8572500" cy="1588"/>
          </a:xfrm>
          <a:prstGeom prst="line">
            <a:avLst/>
          </a:prstGeom>
          <a:ln w="571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33" name="直接连接符 8"/>
          <p:cNvCxnSpPr/>
          <p:nvPr userDrawn="1"/>
        </p:nvCxnSpPr>
        <p:spPr>
          <a:xfrm>
            <a:off x="285750" y="6215063"/>
            <a:ext cx="8572500" cy="1587"/>
          </a:xfrm>
          <a:prstGeom prst="line">
            <a:avLst/>
          </a:prstGeom>
          <a:ln w="571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49" charset="-122"/>
              </a:rPr>
              <a:t>绪论</a:t>
            </a:r>
            <a:r>
              <a:rPr lang="en-US" altLang="zh-CN" sz="4400" dirty="0">
                <a:solidFill>
                  <a:srgbClr val="99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49" charset="-122"/>
              </a:rPr>
              <a:t>：数据和程序的存储与表示</a:t>
            </a:r>
            <a:endParaRPr lang="en-US" altLang="zh-CN" sz="4400" dirty="0">
              <a:solidFill>
                <a:srgbClr val="99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练习：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进制数到</a:t>
            </a:r>
            <a:r>
              <a:rPr lang="en-US" altLang="zh-CN" sz="4400" dirty="0">
                <a:solidFill>
                  <a:schemeClr val="tx2"/>
                </a:solidFill>
              </a:rPr>
              <a:t>16</a:t>
            </a:r>
            <a:r>
              <a:rPr lang="zh-CN" altLang="en-US" sz="4400" dirty="0">
                <a:solidFill>
                  <a:schemeClr val="tx2"/>
                </a:solidFill>
              </a:rPr>
              <a:t>进制数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9975" name="Rectangle 39"/>
          <p:cNvSpPr/>
          <p:nvPr/>
        </p:nvSpPr>
        <p:spPr>
          <a:xfrm>
            <a:off x="611188" y="18621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0000 0001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76" name="Rectangle 40"/>
          <p:cNvSpPr/>
          <p:nvPr/>
        </p:nvSpPr>
        <p:spPr>
          <a:xfrm>
            <a:off x="611188" y="238125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0000 0010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77" name="Rectangle 41"/>
          <p:cNvSpPr/>
          <p:nvPr/>
        </p:nvSpPr>
        <p:spPr>
          <a:xfrm>
            <a:off x="611188" y="288925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78" name="Rectangle 42"/>
          <p:cNvSpPr/>
          <p:nvPr/>
        </p:nvSpPr>
        <p:spPr>
          <a:xfrm>
            <a:off x="611188" y="3427413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79" name="Rectangle 43"/>
          <p:cNvSpPr/>
          <p:nvPr/>
        </p:nvSpPr>
        <p:spPr>
          <a:xfrm>
            <a:off x="611188" y="39322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0" name="Rectangle 44"/>
          <p:cNvSpPr/>
          <p:nvPr/>
        </p:nvSpPr>
        <p:spPr>
          <a:xfrm>
            <a:off x="611188" y="44545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0000 0110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1" name="Rectangle 45"/>
          <p:cNvSpPr/>
          <p:nvPr/>
        </p:nvSpPr>
        <p:spPr>
          <a:xfrm>
            <a:off x="611188" y="499268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0000 0111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2" name="Rectangle 46"/>
          <p:cNvSpPr/>
          <p:nvPr/>
        </p:nvSpPr>
        <p:spPr>
          <a:xfrm>
            <a:off x="611188" y="551497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3" name="Rectangle 47"/>
          <p:cNvSpPr/>
          <p:nvPr/>
        </p:nvSpPr>
        <p:spPr>
          <a:xfrm>
            <a:off x="611188" y="601980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0000 1001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4" name="Rectangle 48"/>
          <p:cNvSpPr/>
          <p:nvPr/>
        </p:nvSpPr>
        <p:spPr>
          <a:xfrm>
            <a:off x="2555875" y="18621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5" name="Rectangle 49"/>
          <p:cNvSpPr/>
          <p:nvPr/>
        </p:nvSpPr>
        <p:spPr>
          <a:xfrm>
            <a:off x="2555875" y="238125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=0x02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6" name="Rectangle 50"/>
          <p:cNvSpPr/>
          <p:nvPr/>
        </p:nvSpPr>
        <p:spPr>
          <a:xfrm>
            <a:off x="2555875" y="288925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=0x03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7" name="Rectangle 51"/>
          <p:cNvSpPr/>
          <p:nvPr/>
        </p:nvSpPr>
        <p:spPr>
          <a:xfrm>
            <a:off x="2555875" y="3427413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8" name="Rectangle 52"/>
          <p:cNvSpPr/>
          <p:nvPr/>
        </p:nvSpPr>
        <p:spPr>
          <a:xfrm>
            <a:off x="2555875" y="39322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=0x05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89" name="Rectangle 53"/>
          <p:cNvSpPr/>
          <p:nvPr/>
        </p:nvSpPr>
        <p:spPr>
          <a:xfrm>
            <a:off x="2555875" y="44545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=0x06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0" name="Rectangle 54"/>
          <p:cNvSpPr/>
          <p:nvPr/>
        </p:nvSpPr>
        <p:spPr>
          <a:xfrm>
            <a:off x="2555875" y="499268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=0x07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1" name="Rectangle 55"/>
          <p:cNvSpPr/>
          <p:nvPr/>
        </p:nvSpPr>
        <p:spPr>
          <a:xfrm>
            <a:off x="2555875" y="551497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2" name="Rectangle 56"/>
          <p:cNvSpPr/>
          <p:nvPr/>
        </p:nvSpPr>
        <p:spPr>
          <a:xfrm>
            <a:off x="2555875" y="601980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=0x09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309" name="Rectangle 58"/>
          <p:cNvSpPr/>
          <p:nvPr/>
        </p:nvSpPr>
        <p:spPr>
          <a:xfrm>
            <a:off x="611188" y="1339850"/>
            <a:ext cx="19431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310" name="Rectangle 59"/>
          <p:cNvSpPr/>
          <p:nvPr/>
        </p:nvSpPr>
        <p:spPr>
          <a:xfrm>
            <a:off x="2555875" y="1339850"/>
            <a:ext cx="1152525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9996" name="Rectangle 60"/>
          <p:cNvSpPr/>
          <p:nvPr/>
        </p:nvSpPr>
        <p:spPr>
          <a:xfrm>
            <a:off x="4643438" y="18637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0000 1010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7" name="Rectangle 61"/>
          <p:cNvSpPr/>
          <p:nvPr/>
        </p:nvSpPr>
        <p:spPr>
          <a:xfrm>
            <a:off x="4643438" y="23828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8" name="Rectangle 62"/>
          <p:cNvSpPr/>
          <p:nvPr/>
        </p:nvSpPr>
        <p:spPr>
          <a:xfrm>
            <a:off x="4643438" y="28908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9999" name="Rectangle 63"/>
          <p:cNvSpPr/>
          <p:nvPr/>
        </p:nvSpPr>
        <p:spPr>
          <a:xfrm>
            <a:off x="4643438" y="342900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0" name="Rectangle 64"/>
          <p:cNvSpPr/>
          <p:nvPr/>
        </p:nvSpPr>
        <p:spPr>
          <a:xfrm>
            <a:off x="4643438" y="39338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0000 1110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1" name="Rectangle 65"/>
          <p:cNvSpPr/>
          <p:nvPr/>
        </p:nvSpPr>
        <p:spPr>
          <a:xfrm>
            <a:off x="4643438" y="4456113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0000 1111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5" name="Rectangle 69"/>
          <p:cNvSpPr/>
          <p:nvPr/>
        </p:nvSpPr>
        <p:spPr>
          <a:xfrm>
            <a:off x="6588125" y="18637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=0x0A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6" name="Rectangle 70"/>
          <p:cNvSpPr/>
          <p:nvPr/>
        </p:nvSpPr>
        <p:spPr>
          <a:xfrm>
            <a:off x="6588125" y="23828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=0x0B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7" name="Rectangle 71"/>
          <p:cNvSpPr/>
          <p:nvPr/>
        </p:nvSpPr>
        <p:spPr>
          <a:xfrm>
            <a:off x="6588125" y="28908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=0x0C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8" name="Rectangle 72"/>
          <p:cNvSpPr/>
          <p:nvPr/>
        </p:nvSpPr>
        <p:spPr>
          <a:xfrm>
            <a:off x="6588125" y="342900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=0x0D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09" name="Rectangle 73"/>
          <p:cNvSpPr/>
          <p:nvPr/>
        </p:nvSpPr>
        <p:spPr>
          <a:xfrm>
            <a:off x="6588125" y="39338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010" name="Rectangle 74"/>
          <p:cNvSpPr/>
          <p:nvPr/>
        </p:nvSpPr>
        <p:spPr>
          <a:xfrm>
            <a:off x="6588125" y="4456113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=0x0F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323" name="Rectangle 78"/>
          <p:cNvSpPr/>
          <p:nvPr/>
        </p:nvSpPr>
        <p:spPr>
          <a:xfrm>
            <a:off x="4643438" y="1341438"/>
            <a:ext cx="19431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324" name="Rectangle 79"/>
          <p:cNvSpPr/>
          <p:nvPr/>
        </p:nvSpPr>
        <p:spPr>
          <a:xfrm>
            <a:off x="6588125" y="1341438"/>
            <a:ext cx="1152525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 animBg="1"/>
      <p:bldP spid="39976" grpId="0" animBg="1"/>
      <p:bldP spid="39977" grpId="0" animBg="1"/>
      <p:bldP spid="39978" grpId="0" animBg="1"/>
      <p:bldP spid="39979" grpId="0" animBg="1"/>
      <p:bldP spid="39980" grpId="0" animBg="1"/>
      <p:bldP spid="39981" grpId="0" animBg="1"/>
      <p:bldP spid="39982" grpId="0" animBg="1"/>
      <p:bldP spid="39983" grpId="0" animBg="1"/>
      <p:bldP spid="39984" grpId="0" animBg="1"/>
      <p:bldP spid="39985" grpId="0" animBg="1"/>
      <p:bldP spid="39986" grpId="0" animBg="1"/>
      <p:bldP spid="39987" grpId="0" animBg="1"/>
      <p:bldP spid="39988" grpId="0" animBg="1"/>
      <p:bldP spid="39989" grpId="0" animBg="1"/>
      <p:bldP spid="39990" grpId="0" animBg="1"/>
      <p:bldP spid="39991" grpId="0" animBg="1"/>
      <p:bldP spid="39992" grpId="0" animBg="1"/>
      <p:bldP spid="39996" grpId="0" animBg="1"/>
      <p:bldP spid="39997" grpId="0" animBg="1"/>
      <p:bldP spid="39998" grpId="0" animBg="1"/>
      <p:bldP spid="39999" grpId="0" animBg="1"/>
      <p:bldP spid="40000" grpId="0" animBg="1"/>
      <p:bldP spid="40001" grpId="0" animBg="1"/>
      <p:bldP spid="40005" grpId="0" animBg="1"/>
      <p:bldP spid="40006" grpId="0" animBg="1"/>
      <p:bldP spid="40007" grpId="0" animBg="1"/>
      <p:bldP spid="40008" grpId="0" animBg="1"/>
      <p:bldP spid="40009" grpId="0" animBg="1"/>
      <p:bldP spid="400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练习：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进制数到</a:t>
            </a:r>
            <a:r>
              <a:rPr lang="en-US" altLang="zh-CN" sz="4400" dirty="0">
                <a:solidFill>
                  <a:schemeClr val="tx2"/>
                </a:solidFill>
              </a:rPr>
              <a:t>16</a:t>
            </a:r>
            <a:r>
              <a:rPr lang="zh-CN" altLang="en-US" sz="4400" dirty="0">
                <a:solidFill>
                  <a:schemeClr val="tx2"/>
                </a:solidFill>
              </a:rPr>
              <a:t>进制数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827088" y="18621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0001 1000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827088" y="238125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0011 1100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827088" y="288925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1110 0000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827088" y="3427413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0101 0100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68" name="Rectangle 8"/>
          <p:cNvSpPr/>
          <p:nvPr/>
        </p:nvSpPr>
        <p:spPr>
          <a:xfrm>
            <a:off x="827088" y="39322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0111 0111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827088" y="44545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1001 1010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0" name="Rectangle 10"/>
          <p:cNvSpPr/>
          <p:nvPr/>
        </p:nvSpPr>
        <p:spPr>
          <a:xfrm>
            <a:off x="827088" y="499268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1011 0010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1" name="Rectangle 11"/>
          <p:cNvSpPr/>
          <p:nvPr/>
        </p:nvSpPr>
        <p:spPr>
          <a:xfrm>
            <a:off x="827088" y="551497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0110 0001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2" name="Rectangle 12"/>
          <p:cNvSpPr/>
          <p:nvPr/>
        </p:nvSpPr>
        <p:spPr>
          <a:xfrm>
            <a:off x="827088" y="601980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1111 0100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3" name="Rectangle 13"/>
          <p:cNvSpPr/>
          <p:nvPr/>
        </p:nvSpPr>
        <p:spPr>
          <a:xfrm>
            <a:off x="2771775" y="18621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=0x18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4" name="Rectangle 14"/>
          <p:cNvSpPr/>
          <p:nvPr/>
        </p:nvSpPr>
        <p:spPr>
          <a:xfrm>
            <a:off x="2771775" y="238125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=0x3C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5" name="Rectangle 15"/>
          <p:cNvSpPr/>
          <p:nvPr/>
        </p:nvSpPr>
        <p:spPr>
          <a:xfrm>
            <a:off x="2771775" y="288925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=0xE0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6" name="Rectangle 16"/>
          <p:cNvSpPr/>
          <p:nvPr/>
        </p:nvSpPr>
        <p:spPr>
          <a:xfrm>
            <a:off x="2771775" y="3427413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=0x54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7" name="Rectangle 17"/>
          <p:cNvSpPr/>
          <p:nvPr/>
        </p:nvSpPr>
        <p:spPr>
          <a:xfrm>
            <a:off x="2771775" y="39322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=0x77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8" name="Rectangle 18"/>
          <p:cNvSpPr/>
          <p:nvPr/>
        </p:nvSpPr>
        <p:spPr>
          <a:xfrm>
            <a:off x="2771775" y="44545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=0x9A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79" name="Rectangle 19"/>
          <p:cNvSpPr/>
          <p:nvPr/>
        </p:nvSpPr>
        <p:spPr>
          <a:xfrm>
            <a:off x="2771775" y="499268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=0xB2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0" name="Rectangle 20"/>
          <p:cNvSpPr/>
          <p:nvPr/>
        </p:nvSpPr>
        <p:spPr>
          <a:xfrm>
            <a:off x="2771775" y="551497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=0x61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1" name="Rectangle 21"/>
          <p:cNvSpPr/>
          <p:nvPr/>
        </p:nvSpPr>
        <p:spPr>
          <a:xfrm>
            <a:off x="2771775" y="601980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=0xF4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3333" name="Rectangle 22"/>
          <p:cNvSpPr/>
          <p:nvPr/>
        </p:nvSpPr>
        <p:spPr>
          <a:xfrm>
            <a:off x="827088" y="1339850"/>
            <a:ext cx="19431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3334" name="Rectangle 23"/>
          <p:cNvSpPr/>
          <p:nvPr/>
        </p:nvSpPr>
        <p:spPr>
          <a:xfrm>
            <a:off x="2771775" y="1339850"/>
            <a:ext cx="1152525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0984" name="Rectangle 24"/>
          <p:cNvSpPr/>
          <p:nvPr/>
        </p:nvSpPr>
        <p:spPr>
          <a:xfrm>
            <a:off x="4714875" y="18637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1000 0101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5" name="Rectangle 25"/>
          <p:cNvSpPr/>
          <p:nvPr/>
        </p:nvSpPr>
        <p:spPr>
          <a:xfrm>
            <a:off x="4714875" y="23828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1010 1010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6" name="Rectangle 26"/>
          <p:cNvSpPr/>
          <p:nvPr/>
        </p:nvSpPr>
        <p:spPr>
          <a:xfrm>
            <a:off x="4714875" y="289083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0101 1011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7" name="Rectangle 27"/>
          <p:cNvSpPr/>
          <p:nvPr/>
        </p:nvSpPr>
        <p:spPr>
          <a:xfrm>
            <a:off x="4714875" y="3429000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0110 1101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8" name="Rectangle 28"/>
          <p:cNvSpPr/>
          <p:nvPr/>
        </p:nvSpPr>
        <p:spPr>
          <a:xfrm>
            <a:off x="4714875" y="393382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1101 0000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89" name="Rectangle 29"/>
          <p:cNvSpPr/>
          <p:nvPr/>
        </p:nvSpPr>
        <p:spPr>
          <a:xfrm>
            <a:off x="4714875" y="4456113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1110 0100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0" name="Rectangle 30"/>
          <p:cNvSpPr/>
          <p:nvPr/>
        </p:nvSpPr>
        <p:spPr>
          <a:xfrm>
            <a:off x="4714875" y="4994275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0001 0111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1" name="Rectangle 31"/>
          <p:cNvSpPr/>
          <p:nvPr/>
        </p:nvSpPr>
        <p:spPr>
          <a:xfrm>
            <a:off x="4714875" y="5516563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0011 1000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2" name="Rectangle 32"/>
          <p:cNvSpPr/>
          <p:nvPr/>
        </p:nvSpPr>
        <p:spPr>
          <a:xfrm>
            <a:off x="4714875" y="6021388"/>
            <a:ext cx="19431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1001 1001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3" name="Rectangle 33"/>
          <p:cNvSpPr/>
          <p:nvPr/>
        </p:nvSpPr>
        <p:spPr>
          <a:xfrm>
            <a:off x="6659563" y="18637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=0x85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4" name="Rectangle 34"/>
          <p:cNvSpPr/>
          <p:nvPr/>
        </p:nvSpPr>
        <p:spPr>
          <a:xfrm>
            <a:off x="6659563" y="23828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=0xAA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5" name="Rectangle 35"/>
          <p:cNvSpPr/>
          <p:nvPr/>
        </p:nvSpPr>
        <p:spPr>
          <a:xfrm>
            <a:off x="6659563" y="289083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=0x5B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6" name="Rectangle 36"/>
          <p:cNvSpPr/>
          <p:nvPr/>
        </p:nvSpPr>
        <p:spPr>
          <a:xfrm>
            <a:off x="6659563" y="3429000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=0x6D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7" name="Rectangle 37"/>
          <p:cNvSpPr/>
          <p:nvPr/>
        </p:nvSpPr>
        <p:spPr>
          <a:xfrm>
            <a:off x="6659563" y="393382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=0xD0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8" name="Rectangle 38"/>
          <p:cNvSpPr/>
          <p:nvPr/>
        </p:nvSpPr>
        <p:spPr>
          <a:xfrm>
            <a:off x="6659563" y="4456113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=0xE4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0999" name="Rectangle 39"/>
          <p:cNvSpPr/>
          <p:nvPr/>
        </p:nvSpPr>
        <p:spPr>
          <a:xfrm>
            <a:off x="6659563" y="4994275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=0x17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1000" name="Rectangle 40"/>
          <p:cNvSpPr/>
          <p:nvPr/>
        </p:nvSpPr>
        <p:spPr>
          <a:xfrm>
            <a:off x="6659563" y="5516563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=0x38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1001" name="Rectangle 41"/>
          <p:cNvSpPr/>
          <p:nvPr/>
        </p:nvSpPr>
        <p:spPr>
          <a:xfrm>
            <a:off x="6659563" y="6021388"/>
            <a:ext cx="1152525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=0x99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1002" name="Rectangle 42"/>
          <p:cNvSpPr/>
          <p:nvPr/>
        </p:nvSpPr>
        <p:spPr>
          <a:xfrm>
            <a:off x="4714875" y="1341438"/>
            <a:ext cx="19431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1003" name="Rectangle 43"/>
          <p:cNvSpPr/>
          <p:nvPr/>
        </p:nvSpPr>
        <p:spPr>
          <a:xfrm>
            <a:off x="6659563" y="1341438"/>
            <a:ext cx="1152525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进制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nimBg="1"/>
      <p:bldP spid="40977" grpId="0" animBg="1"/>
      <p:bldP spid="40978" grpId="0" animBg="1"/>
      <p:bldP spid="40979" grpId="0" animBg="1"/>
      <p:bldP spid="40980" grpId="0" animBg="1"/>
      <p:bldP spid="40981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 animBg="1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3.A </a:t>
            </a:r>
            <a:r>
              <a:rPr lang="zh-CN" altLang="en-US" dirty="0"/>
              <a:t>数据的不同理解</a:t>
            </a:r>
            <a:endParaRPr lang="zh-CN" altLang="en-US" dirty="0"/>
          </a:p>
        </p:txBody>
      </p:sp>
      <p:pic>
        <p:nvPicPr>
          <p:cNvPr id="14339" name="Picture 2" descr="http://mmbiz.qpic.cn/mmbiz_png/5k5tJtrtDlGibCnGGSmWK6SqEYscPYRQCATYUG6LPydnsNMxO5e4yzg10dCyXK2NxLkFY6ExL1LDiaT3dQia1wonQ/640?wx_fmt=png&amp;wxfrom=5&amp;wx_lazy=1"/>
          <p:cNvPicPr>
            <a:picLocks noChangeAspect="1"/>
          </p:cNvPicPr>
          <p:nvPr/>
        </p:nvPicPr>
        <p:blipFill>
          <a:blip r:embed="rId1"/>
          <a:srcRect t="10899" b="8775"/>
          <a:stretch>
            <a:fillRect/>
          </a:stretch>
        </p:blipFill>
        <p:spPr>
          <a:xfrm>
            <a:off x="568325" y="1052513"/>
            <a:ext cx="8007350" cy="4824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数据在存储器中的表示</a:t>
            </a:r>
            <a:endParaRPr lang="zh-CN" altLang="en-US" dirty="0"/>
          </a:p>
        </p:txBody>
      </p:sp>
      <p:pic>
        <p:nvPicPr>
          <p:cNvPr id="16387" name="Picture 2" descr="http://mmbiz.qpic.cn/mmbiz_png/5k5tJtrtDlGibCnGGSmWK6SqEYscPYRQCNDvP4H1nxax4jUaef1t9nsyp1MJ1JSyWrN5pvjOTVHZQs40naOZfkQ/640?wx_fmt=png&amp;wxfrom=5&amp;wx_lazy=1"/>
          <p:cNvPicPr>
            <a:picLocks noChangeAspect="1"/>
          </p:cNvPicPr>
          <p:nvPr/>
        </p:nvPicPr>
        <p:blipFill>
          <a:blip r:embed="rId1"/>
          <a:srcRect t="25076" b="43425"/>
          <a:stretch>
            <a:fillRect/>
          </a:stretch>
        </p:blipFill>
        <p:spPr>
          <a:xfrm>
            <a:off x="457200" y="1184275"/>
            <a:ext cx="853440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Picture 4" descr="http://mmbiz.qpic.cn/mmbiz_png/5k5tJtrtDlGibCnGGSmWK6SqEYscPYRQCDXmkvVVXYaMHicm9SZ8oSFu3VNpkdnC2lSU59PT68majXWzYpibE20cw/640?wx_fmt=png&amp;wxfrom=5&amp;wx_lazy=1"/>
          <p:cNvPicPr>
            <a:picLocks noChangeAspect="1"/>
          </p:cNvPicPr>
          <p:nvPr/>
        </p:nvPicPr>
        <p:blipFill>
          <a:blip r:embed="rId2"/>
          <a:srcRect t="26912" b="35287"/>
          <a:stretch>
            <a:fillRect/>
          </a:stretch>
        </p:blipFill>
        <p:spPr>
          <a:xfrm>
            <a:off x="457200" y="1266825"/>
            <a:ext cx="8520113" cy="2416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8" name="Picture 6" descr="http://mmbiz.qpic.cn/mmbiz_png/5k5tJtrtDlGibCnGGSmWK6SqEYscPYRQCQJcs0HJkjvrE1eezd86VlqjTqe7dMDIFpUySI9L7t2X4Y2P5ErwQwQ/640?wx_fmt=png&amp;wxfrom=5&amp;wx_lazy=1"/>
          <p:cNvPicPr>
            <a:picLocks noChangeAspect="1"/>
          </p:cNvPicPr>
          <p:nvPr/>
        </p:nvPicPr>
        <p:blipFill>
          <a:blip r:embed="rId3"/>
          <a:srcRect t="23763" b="32138"/>
          <a:stretch>
            <a:fillRect/>
          </a:stretch>
        </p:blipFill>
        <p:spPr>
          <a:xfrm>
            <a:off x="457200" y="3765550"/>
            <a:ext cx="8499475" cy="281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数据在存储器中的表示</a:t>
            </a:r>
            <a:endParaRPr lang="zh-CN" altLang="en-US" dirty="0"/>
          </a:p>
        </p:txBody>
      </p:sp>
      <p:pic>
        <p:nvPicPr>
          <p:cNvPr id="18435" name="Picture 2" descr="http://mmbiz.qpic.cn/mmbiz_png/5k5tJtrtDlGibCnGGSmWK6SqEYscPYRQCnPmWEx65YeegOIQ85yI5aQG8WUqVlc4bpxJyIqnGvFQHiaVeB8uwJ6w/640?wx_fmt=png&amp;wxfrom=5&amp;wx_lazy=1"/>
          <p:cNvPicPr>
            <a:picLocks noChangeAspect="1"/>
          </p:cNvPicPr>
          <p:nvPr/>
        </p:nvPicPr>
        <p:blipFill>
          <a:blip r:embed="rId1"/>
          <a:srcRect t="26912" b="35287"/>
          <a:stretch>
            <a:fillRect/>
          </a:stretch>
        </p:blipFill>
        <p:spPr>
          <a:xfrm>
            <a:off x="606425" y="1557338"/>
            <a:ext cx="7931150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3.B -1</a:t>
            </a:r>
            <a:r>
              <a:rPr lang="zh-CN" altLang="en-US" dirty="0"/>
              <a:t>如何表示</a:t>
            </a:r>
            <a:endParaRPr lang="zh-CN" altLang="en-US" dirty="0"/>
          </a:p>
        </p:txBody>
      </p:sp>
      <p:pic>
        <p:nvPicPr>
          <p:cNvPr id="20483" name="Picture 2" descr="http://mmbiz.qpic.cn/mmbiz_png/5k5tJtrtDlGibCnGGSmWK6SqEYscPYRQCnXvt4NOK5JrwpGudIPQFiaDM6E7wCsAzJKmiaWYv4owdfaiakeNibX6Kzw/640?wx_fmt=png&amp;wxfrom=5&amp;wx_lazy=1"/>
          <p:cNvPicPr>
            <a:picLocks noChangeAspect="1"/>
          </p:cNvPicPr>
          <p:nvPr/>
        </p:nvPicPr>
        <p:blipFill>
          <a:blip r:embed="rId1"/>
          <a:srcRect t="32951" b="32401"/>
          <a:stretch>
            <a:fillRect/>
          </a:stretch>
        </p:blipFill>
        <p:spPr>
          <a:xfrm>
            <a:off x="457200" y="1052513"/>
            <a:ext cx="8312150" cy="2160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4" name="Picture 4" descr="http://mmbiz.qpic.cn/mmbiz_png/5k5tJtrtDlGibCnGGSmWK6SqEYscPYRQCzbic5ey7wt0Q1vLq359iaicwKibibBSyNGjEmVpHNBhP3mGPQ2mJFEXX9hg/640?wx_fmt=png&amp;wxfrom=5&amp;wx_lazy=1"/>
          <p:cNvPicPr>
            <a:picLocks noChangeAspect="1"/>
          </p:cNvPicPr>
          <p:nvPr/>
        </p:nvPicPr>
        <p:blipFill>
          <a:blip r:embed="rId2"/>
          <a:srcRect t="31638" b="32140"/>
          <a:stretch>
            <a:fillRect/>
          </a:stretch>
        </p:blipFill>
        <p:spPr>
          <a:xfrm>
            <a:off x="457200" y="3619500"/>
            <a:ext cx="8313738" cy="225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-1</a:t>
            </a:r>
            <a:r>
              <a:rPr lang="zh-CN" altLang="en-US" dirty="0"/>
              <a:t>的表示</a:t>
            </a:r>
            <a:endParaRPr lang="zh-CN" altLang="en-US" dirty="0"/>
          </a:p>
        </p:txBody>
      </p:sp>
      <p:pic>
        <p:nvPicPr>
          <p:cNvPr id="21507" name="Picture 2" descr="http://mmbiz.qpic.cn/mmbiz_png/5k5tJtrtDlGibCnGGSmWK6SqEYscPYRQCofujMIhoFe7ePcxYP2vHZf5hrwwibcxdOfbaTOcic0sacb12jiaeeLoHw/640?wx_fmt=png&amp;wxfrom=5&amp;wx_lazy=1"/>
          <p:cNvPicPr>
            <a:picLocks noChangeAspect="1"/>
          </p:cNvPicPr>
          <p:nvPr/>
        </p:nvPicPr>
        <p:blipFill>
          <a:blip r:embed="rId1"/>
          <a:srcRect t="33212" b="30563"/>
          <a:stretch>
            <a:fillRect/>
          </a:stretch>
        </p:blipFill>
        <p:spPr>
          <a:xfrm>
            <a:off x="468313" y="1125538"/>
            <a:ext cx="8215312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3.C </a:t>
            </a:r>
            <a:r>
              <a:rPr lang="zh-CN" altLang="en-US" dirty="0"/>
              <a:t>负数的一般表达</a:t>
            </a:r>
            <a:endParaRPr lang="zh-CN" altLang="en-US" dirty="0"/>
          </a:p>
        </p:txBody>
      </p:sp>
      <p:pic>
        <p:nvPicPr>
          <p:cNvPr id="23555" name="Picture 2" descr="http://mmbiz.qpic.cn/mmbiz_png/5k5tJtrtDlGibCnGGSmWK6SqEYscPYRQCYHiaNbDqGn8zxUKwnxUVFPZicib8BdSQRIEBYppL0RlZUZVfq1J8fyicUg/640?wx_fmt=png&amp;wxfrom=5&amp;wx_lazy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733425"/>
            <a:ext cx="4857750" cy="543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矩形 2"/>
          <p:cNvSpPr/>
          <p:nvPr/>
        </p:nvSpPr>
        <p:spPr>
          <a:xfrm>
            <a:off x="5292725" y="549275"/>
            <a:ext cx="3816350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特点：</a:t>
            </a:r>
            <a:br>
              <a:rPr lang="zh-CN" altLang="en-US" sz="2400" dirty="0">
                <a:solidFill>
                  <a:schemeClr val="accent2"/>
                </a:solidFill>
              </a:rPr>
            </a:br>
            <a:r>
              <a:rPr lang="zh-CN" altLang="en-US" sz="2400" dirty="0">
                <a:solidFill>
                  <a:schemeClr val="accent2"/>
                </a:solidFill>
              </a:rPr>
              <a:t>　　</a:t>
            </a:r>
            <a:r>
              <a:rPr lang="en-US" altLang="zh-CN" sz="2400" dirty="0">
                <a:solidFill>
                  <a:schemeClr val="accent2"/>
                </a:solidFill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</a:rPr>
              <a:t>以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</a:rPr>
              <a:t>开头的为非负数，以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开头的为负数。</a:t>
            </a:r>
            <a:br>
              <a:rPr lang="zh-CN" altLang="en-US" sz="2400" dirty="0">
                <a:solidFill>
                  <a:schemeClr val="accent2"/>
                </a:solidFill>
              </a:rPr>
            </a:br>
            <a:r>
              <a:rPr lang="zh-CN" altLang="en-US" sz="2400" dirty="0">
                <a:solidFill>
                  <a:schemeClr val="accent2"/>
                </a:solidFill>
              </a:rPr>
              <a:t>　　</a:t>
            </a:r>
            <a:r>
              <a:rPr lang="en-US" altLang="zh-CN" sz="2400" dirty="0">
                <a:solidFill>
                  <a:schemeClr val="accent2"/>
                </a:solidFill>
              </a:rPr>
              <a:t>2. </a:t>
            </a:r>
            <a:r>
              <a:rPr lang="zh-CN" altLang="en-US" sz="2400" dirty="0">
                <a:solidFill>
                  <a:schemeClr val="accent2"/>
                </a:solidFill>
              </a:rPr>
              <a:t>从</a:t>
            </a:r>
            <a:r>
              <a:rPr lang="en-US" altLang="zh-CN" sz="2400" dirty="0">
                <a:solidFill>
                  <a:schemeClr val="accent2"/>
                </a:solidFill>
              </a:rPr>
              <a:t>0000</a:t>
            </a:r>
            <a:r>
              <a:rPr lang="zh-CN" altLang="en-US" sz="2400" dirty="0">
                <a:solidFill>
                  <a:schemeClr val="accent2"/>
                </a:solidFill>
              </a:rPr>
              <a:t>到</a:t>
            </a:r>
            <a:r>
              <a:rPr lang="en-US" altLang="zh-CN" sz="2400" dirty="0">
                <a:solidFill>
                  <a:schemeClr val="accent2"/>
                </a:solidFill>
              </a:rPr>
              <a:t>0111</a:t>
            </a:r>
            <a:r>
              <a:rPr lang="zh-CN" altLang="en-US" sz="2400" dirty="0">
                <a:solidFill>
                  <a:schemeClr val="accent2"/>
                </a:solidFill>
              </a:rPr>
              <a:t>是递增的。从</a:t>
            </a:r>
            <a:r>
              <a:rPr lang="en-US" altLang="zh-CN" sz="2400" dirty="0">
                <a:solidFill>
                  <a:schemeClr val="accent2"/>
                </a:solidFill>
              </a:rPr>
              <a:t>1000 ~ 1111</a:t>
            </a:r>
            <a:r>
              <a:rPr lang="zh-CN" altLang="en-US" sz="2400" dirty="0">
                <a:solidFill>
                  <a:schemeClr val="accent2"/>
                </a:solidFill>
              </a:rPr>
              <a:t>是递增的。</a:t>
            </a:r>
            <a:br>
              <a:rPr lang="zh-CN" altLang="en-US" sz="2400" dirty="0">
                <a:solidFill>
                  <a:schemeClr val="accent2"/>
                </a:solidFill>
              </a:rPr>
            </a:br>
            <a:r>
              <a:rPr lang="zh-CN" altLang="en-US" sz="2400" dirty="0">
                <a:solidFill>
                  <a:schemeClr val="accent2"/>
                </a:solidFill>
              </a:rPr>
              <a:t>　　</a:t>
            </a:r>
            <a:r>
              <a:rPr lang="en-US" altLang="zh-CN" sz="2400" dirty="0">
                <a:solidFill>
                  <a:schemeClr val="accent2"/>
                </a:solidFill>
              </a:rPr>
              <a:t>3. </a:t>
            </a:r>
            <a:r>
              <a:rPr lang="zh-CN" altLang="en-US" sz="2400" dirty="0">
                <a:solidFill>
                  <a:schemeClr val="accent2"/>
                </a:solidFill>
              </a:rPr>
              <a:t>二进制数据</a:t>
            </a:r>
            <a:r>
              <a:rPr lang="en-US" altLang="zh-CN" sz="2400" dirty="0">
                <a:solidFill>
                  <a:schemeClr val="accent2"/>
                </a:solidFill>
              </a:rPr>
              <a:t>0111</a:t>
            </a:r>
            <a:r>
              <a:rPr lang="zh-CN" altLang="en-US" sz="2400" dirty="0">
                <a:solidFill>
                  <a:schemeClr val="accent2"/>
                </a:solidFill>
              </a:rPr>
              <a:t>表达的是最大整数</a:t>
            </a:r>
            <a:r>
              <a:rPr lang="en-US" altLang="zh-CN" sz="2400" dirty="0">
                <a:solidFill>
                  <a:schemeClr val="accent2"/>
                </a:solidFill>
              </a:rPr>
              <a:t>7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0111</a:t>
            </a:r>
            <a:r>
              <a:rPr lang="zh-CN" altLang="en-US" sz="2400" dirty="0">
                <a:solidFill>
                  <a:schemeClr val="accent2"/>
                </a:solidFill>
              </a:rPr>
              <a:t>只要加上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，就会变成</a:t>
            </a:r>
            <a:r>
              <a:rPr lang="en-US" altLang="zh-CN" sz="2400" dirty="0">
                <a:solidFill>
                  <a:schemeClr val="accent2"/>
                </a:solidFill>
              </a:rPr>
              <a:t>1000</a:t>
            </a:r>
            <a:r>
              <a:rPr lang="zh-CN" altLang="en-US" sz="2400" dirty="0">
                <a:solidFill>
                  <a:schemeClr val="accent2"/>
                </a:solidFill>
              </a:rPr>
              <a:t>，而</a:t>
            </a:r>
            <a:r>
              <a:rPr lang="en-US" altLang="zh-CN" sz="2400" dirty="0">
                <a:solidFill>
                  <a:schemeClr val="accent2"/>
                </a:solidFill>
              </a:rPr>
              <a:t>1000</a:t>
            </a:r>
            <a:r>
              <a:rPr lang="zh-CN" altLang="en-US" sz="2400" dirty="0">
                <a:solidFill>
                  <a:schemeClr val="accent2"/>
                </a:solidFill>
              </a:rPr>
              <a:t>表达的是最小数字 </a:t>
            </a:r>
            <a:r>
              <a:rPr lang="en-US" altLang="zh-CN" sz="2400" dirty="0">
                <a:solidFill>
                  <a:schemeClr val="accent2"/>
                </a:solidFill>
              </a:rPr>
              <a:t>-8 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br>
              <a:rPr lang="zh-CN" altLang="en-US" sz="2400" dirty="0">
                <a:solidFill>
                  <a:schemeClr val="accent2"/>
                </a:solidFill>
              </a:rPr>
            </a:br>
            <a:r>
              <a:rPr lang="zh-CN" altLang="en-US" sz="2400" dirty="0">
                <a:solidFill>
                  <a:schemeClr val="accent2"/>
                </a:solidFill>
              </a:rPr>
              <a:t>　　</a:t>
            </a:r>
            <a:r>
              <a:rPr lang="en-US" altLang="zh-CN" sz="2400" dirty="0">
                <a:solidFill>
                  <a:schemeClr val="accent2"/>
                </a:solidFill>
              </a:rPr>
              <a:t>4. 0</a:t>
            </a:r>
            <a:r>
              <a:rPr lang="zh-CN" altLang="en-US" sz="2400" dirty="0">
                <a:solidFill>
                  <a:schemeClr val="accent2"/>
                </a:solidFill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</a:rPr>
              <a:t>-1</a:t>
            </a:r>
            <a:r>
              <a:rPr lang="zh-CN" altLang="en-US" sz="2400" dirty="0">
                <a:solidFill>
                  <a:schemeClr val="accent2"/>
                </a:solidFill>
              </a:rPr>
              <a:t>同样只有一步之遥，但是表达他们的二进制数字却是最小的</a:t>
            </a:r>
            <a:r>
              <a:rPr lang="en-US" altLang="zh-CN" sz="2400" dirty="0">
                <a:solidFill>
                  <a:schemeClr val="accent2"/>
                </a:solidFill>
              </a:rPr>
              <a:t>0000</a:t>
            </a:r>
            <a:r>
              <a:rPr lang="zh-CN" altLang="en-US" sz="2400" dirty="0">
                <a:solidFill>
                  <a:schemeClr val="accent2"/>
                </a:solidFill>
              </a:rPr>
              <a:t>和最大的</a:t>
            </a:r>
            <a:r>
              <a:rPr lang="en-US" altLang="zh-CN" sz="2400" dirty="0">
                <a:solidFill>
                  <a:schemeClr val="accent2"/>
                </a:solidFill>
              </a:rPr>
              <a:t>1111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补码环</a:t>
            </a:r>
            <a:endParaRPr lang="zh-CN" altLang="en-US" dirty="0"/>
          </a:p>
        </p:txBody>
      </p:sp>
      <p:pic>
        <p:nvPicPr>
          <p:cNvPr id="25603" name="Picture 2" descr="http://mmbiz.qpic.cn/mmbiz_png/5k5tJtrtDlGibCnGGSmWK6SqEYscPYRQCCDcNoGqeUZL2skhqNXyzPjIAOFD51MZEnVt08Xoa2pDTfbtmVLeicjg/640?wx_fmt=png&amp;wxfrom=5&amp;wx_lazy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63" y="1147763"/>
            <a:ext cx="4968875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内容占位符 2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0825" y="333375"/>
            <a:ext cx="8837613" cy="3600450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8"/>
          <p:cNvSpPr/>
          <p:nvPr/>
        </p:nvSpPr>
        <p:spPr>
          <a:xfrm>
            <a:off x="1116013" y="1844675"/>
            <a:ext cx="6769100" cy="1944688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）计算机的数字系统有哪些？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）如何进行不同进制数之间的转换？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）计算机中如何表示正、负数？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）计算机中如何表示整数和小数？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Rectangle 29"/>
          <p:cNvSpPr/>
          <p:nvPr/>
        </p:nvSpPr>
        <p:spPr>
          <a:xfrm>
            <a:off x="900113" y="836613"/>
            <a:ext cx="7127875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内   容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内容占位符 2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0825" y="333375"/>
            <a:ext cx="8620125" cy="1800225"/>
          </a:xfrm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内容占位符 2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23850" y="404813"/>
            <a:ext cx="8364538" cy="2519362"/>
          </a:xfrm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30723" name="Picture 2" descr="http://mmbiz.qpic.cn/mmbiz_png/5k5tJtrtDlGibCnGGSmWK6SqEYscPYRQCDcXaoq3jDOURmibckxH0DBRbmeL37pqh1Sk0Fv7j7POjd1w9lgEC5fA/640?wx_fmt=png&amp;wxfrom=5&amp;wx_lazy=1"/>
          <p:cNvPicPr>
            <a:picLocks noChangeAspect="1"/>
          </p:cNvPicPr>
          <p:nvPr/>
        </p:nvPicPr>
        <p:blipFill>
          <a:blip r:embed="rId1"/>
          <a:srcRect l="10586" t="4893" r="3012" b="4212"/>
          <a:stretch>
            <a:fillRect/>
          </a:stretch>
        </p:blipFill>
        <p:spPr>
          <a:xfrm>
            <a:off x="1043305" y="434975"/>
            <a:ext cx="6877050" cy="5426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31747" name="Picture 2" descr="http://mmbiz.qpic.cn/mmbiz_png/5k5tJtrtDlGibCnGGSmWK6SqEYscPYRQCS2mk91IykuDRZJTSuysWPLXSqHSAUg9ParGic4k30VcvOWWDr1XZ8CA/640?wx_fmt=png&amp;wxfrom=5&amp;wx_lazy=1"/>
          <p:cNvPicPr>
            <a:picLocks noChangeAspect="1"/>
          </p:cNvPicPr>
          <p:nvPr/>
        </p:nvPicPr>
        <p:blipFill>
          <a:blip r:embed="rId1"/>
          <a:srcRect l="9882" t="4425" r="2462" b="5740"/>
          <a:stretch>
            <a:fillRect/>
          </a:stretch>
        </p:blipFill>
        <p:spPr>
          <a:xfrm>
            <a:off x="965835" y="476250"/>
            <a:ext cx="6826885" cy="5247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32771" name="Picture 2" descr="http://mmbiz.qpic.cn/mmbiz_png/5k5tJtrtDlGibCnGGSmWK6SqEYscPYRQCPicjoI1nh12gt9ZV0paAB1yf3Z4GvqgM3oT6jZERlhOicNLcj77YevZw/640?wx_fmt=png&amp;wxfrom=5&amp;wx_lazy=1"/>
          <p:cNvPicPr>
            <a:picLocks noChangeAspect="1"/>
          </p:cNvPicPr>
          <p:nvPr/>
        </p:nvPicPr>
        <p:blipFill>
          <a:blip r:embed="rId1"/>
          <a:srcRect l="10523" t="4103" r="3425" b="4455"/>
          <a:stretch>
            <a:fillRect/>
          </a:stretch>
        </p:blipFill>
        <p:spPr>
          <a:xfrm>
            <a:off x="1111885" y="639445"/>
            <a:ext cx="6428740" cy="5122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1"/>
          <p:cNvSpPr>
            <a:spLocks noGrp="1"/>
          </p:cNvSpPr>
          <p:nvPr>
            <p:ph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33795" name="Picture 2" descr="http://mmbiz.qpic.cn/mmbiz_png/5k5tJtrtDlGibCnGGSmWK6SqEYscPYRQCEJuYM3dAADficPWDqhc3djBqsI6hibIpOicnicjFvjN5iaCo2Af4AqrPvvw/640?wx_fmt=png&amp;wxfrom=5&amp;wx_lazy=1"/>
          <p:cNvPicPr>
            <a:picLocks noChangeAspect="1"/>
          </p:cNvPicPr>
          <p:nvPr/>
        </p:nvPicPr>
        <p:blipFill>
          <a:blip r:embed="rId1"/>
          <a:srcRect l="9730" t="3772" r="2862" b="3957"/>
          <a:stretch>
            <a:fillRect/>
          </a:stretch>
        </p:blipFill>
        <p:spPr>
          <a:xfrm>
            <a:off x="934720" y="463550"/>
            <a:ext cx="6788150" cy="5374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3.C</a:t>
            </a:r>
            <a:r>
              <a:rPr lang="zh-CN" altLang="en-US" sz="4400" dirty="0">
                <a:solidFill>
                  <a:schemeClr val="tx2"/>
                </a:solidFill>
              </a:rPr>
              <a:t>、正数和负数的表示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4819" name="Rectangle 44"/>
          <p:cNvSpPr/>
          <p:nvPr/>
        </p:nvSpPr>
        <p:spPr>
          <a:xfrm>
            <a:off x="323850" y="1268413"/>
            <a:ext cx="8569325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在计算机中，各种信息都是以二进制编码形式存储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一般用最高位作为符号位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表示正，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计算机中一般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用原码表示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正数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，用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补码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表示负数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概念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：原码、反码、补码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0" name="Rectangle 45"/>
          <p:cNvSpPr/>
          <p:nvPr/>
        </p:nvSpPr>
        <p:spPr>
          <a:xfrm>
            <a:off x="395288" y="3200400"/>
            <a:ext cx="1439862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161" name="Group 177"/>
          <p:cNvGraphicFramePr>
            <a:graphicFrameLocks noGrp="1"/>
          </p:cNvGraphicFramePr>
          <p:nvPr>
            <p:ph sz="half" idx="1"/>
          </p:nvPr>
        </p:nvGraphicFramePr>
        <p:xfrm>
          <a:off x="1835150" y="2997200"/>
          <a:ext cx="4038600" cy="576263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6413"/>
                <a:gridCol w="503237"/>
                <a:gridCol w="504825"/>
                <a:gridCol w="504825"/>
                <a:gridCol w="504825"/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900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144" name="Group 160"/>
          <p:cNvGraphicFramePr>
            <a:graphicFrameLocks noGrp="1"/>
          </p:cNvGraphicFramePr>
          <p:nvPr>
            <p:ph sz="half" idx="1"/>
          </p:nvPr>
        </p:nvGraphicFramePr>
        <p:xfrm>
          <a:off x="1835150" y="3789363"/>
          <a:ext cx="4038600" cy="576263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6413"/>
                <a:gridCol w="503237"/>
                <a:gridCol w="504825"/>
                <a:gridCol w="504825"/>
                <a:gridCol w="504825"/>
              </a:tblGrid>
              <a:tr h="576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0"/>
          <p:cNvGrpSpPr/>
          <p:nvPr/>
        </p:nvGrpSpPr>
        <p:grpSpPr>
          <a:xfrm>
            <a:off x="1763713" y="3068638"/>
            <a:ext cx="936625" cy="1873250"/>
            <a:chOff x="1111" y="1933"/>
            <a:chExt cx="590" cy="1180"/>
          </a:xfrm>
        </p:grpSpPr>
        <p:sp>
          <p:nvSpPr>
            <p:cNvPr id="34879" name="Oval 161"/>
            <p:cNvSpPr/>
            <p:nvPr/>
          </p:nvSpPr>
          <p:spPr>
            <a:xfrm>
              <a:off x="1156" y="1933"/>
              <a:ext cx="318" cy="771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880" name="AutoShape 162"/>
            <p:cNvSpPr/>
            <p:nvPr/>
          </p:nvSpPr>
          <p:spPr>
            <a:xfrm>
              <a:off x="1111" y="2840"/>
              <a:ext cx="590" cy="273"/>
            </a:xfrm>
            <a:prstGeom prst="wedgeRectCallout">
              <a:avLst>
                <a:gd name="adj1" fmla="val -16102"/>
                <a:gd name="adj2" fmla="val -101648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符号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grpSp>
        <p:nvGrpSpPr>
          <p:cNvPr id="3" name="Group 174"/>
          <p:cNvGrpSpPr/>
          <p:nvPr/>
        </p:nvGrpSpPr>
        <p:grpSpPr>
          <a:xfrm>
            <a:off x="2484438" y="3141663"/>
            <a:ext cx="6264275" cy="431800"/>
            <a:chOff x="1565" y="1979"/>
            <a:chExt cx="3946" cy="272"/>
          </a:xfrm>
        </p:grpSpPr>
        <p:grpSp>
          <p:nvGrpSpPr>
            <p:cNvPr id="34875" name="Group 168"/>
            <p:cNvGrpSpPr/>
            <p:nvPr/>
          </p:nvGrpSpPr>
          <p:grpSpPr>
            <a:xfrm>
              <a:off x="3742" y="1979"/>
              <a:ext cx="1769" cy="272"/>
              <a:chOff x="3742" y="1979"/>
              <a:chExt cx="1769" cy="272"/>
            </a:xfrm>
          </p:grpSpPr>
          <p:sp>
            <p:nvSpPr>
              <p:cNvPr id="34877" name="Line 164"/>
              <p:cNvSpPr/>
              <p:nvPr/>
            </p:nvSpPr>
            <p:spPr>
              <a:xfrm>
                <a:off x="3742" y="2115"/>
                <a:ext cx="272" cy="0"/>
              </a:xfrm>
              <a:prstGeom prst="line">
                <a:avLst/>
              </a:prstGeom>
              <a:ln w="762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4878" name="Rectangle 166"/>
              <p:cNvSpPr/>
              <p:nvPr/>
            </p:nvSpPr>
            <p:spPr>
              <a:xfrm>
                <a:off x="3969" y="1979"/>
                <a:ext cx="1542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b="1" dirty="0">
                    <a:ea typeface="楷体_GB2312" pitchFamily="49" charset="-122"/>
                  </a:rPr>
                  <a:t>+1011011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</p:grpSp>
        <p:sp>
          <p:nvSpPr>
            <p:cNvPr id="34876" name="Rectangle 171"/>
            <p:cNvSpPr/>
            <p:nvPr/>
          </p:nvSpPr>
          <p:spPr>
            <a:xfrm>
              <a:off x="1565" y="1979"/>
              <a:ext cx="2177" cy="226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175"/>
          <p:cNvGrpSpPr/>
          <p:nvPr/>
        </p:nvGrpSpPr>
        <p:grpSpPr>
          <a:xfrm>
            <a:off x="2484438" y="3860800"/>
            <a:ext cx="6264275" cy="431800"/>
            <a:chOff x="1565" y="2432"/>
            <a:chExt cx="3946" cy="272"/>
          </a:xfrm>
        </p:grpSpPr>
        <p:grpSp>
          <p:nvGrpSpPr>
            <p:cNvPr id="34871" name="Group 169"/>
            <p:cNvGrpSpPr/>
            <p:nvPr/>
          </p:nvGrpSpPr>
          <p:grpSpPr>
            <a:xfrm>
              <a:off x="3742" y="2432"/>
              <a:ext cx="1769" cy="272"/>
              <a:chOff x="3742" y="2432"/>
              <a:chExt cx="1769" cy="272"/>
            </a:xfrm>
          </p:grpSpPr>
          <p:sp>
            <p:nvSpPr>
              <p:cNvPr id="34873" name="Line 165"/>
              <p:cNvSpPr/>
              <p:nvPr/>
            </p:nvSpPr>
            <p:spPr>
              <a:xfrm>
                <a:off x="3742" y="2568"/>
                <a:ext cx="272" cy="0"/>
              </a:xfrm>
              <a:prstGeom prst="line">
                <a:avLst/>
              </a:prstGeom>
              <a:ln w="762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4874" name="Rectangle 167"/>
              <p:cNvSpPr/>
              <p:nvPr/>
            </p:nvSpPr>
            <p:spPr>
              <a:xfrm>
                <a:off x="3969" y="2432"/>
                <a:ext cx="1542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b="1" dirty="0">
                    <a:ea typeface="楷体_GB2312" pitchFamily="49" charset="-122"/>
                  </a:rPr>
                  <a:t> -1011011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</p:grpSp>
        <p:sp>
          <p:nvSpPr>
            <p:cNvPr id="34872" name="Rectangle 173"/>
            <p:cNvSpPr/>
            <p:nvPr/>
          </p:nvSpPr>
          <p:spPr>
            <a:xfrm>
              <a:off x="1565" y="2433"/>
              <a:ext cx="2177" cy="226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162" name="Rectangle 178"/>
          <p:cNvSpPr/>
          <p:nvPr/>
        </p:nvSpPr>
        <p:spPr>
          <a:xfrm>
            <a:off x="574675" y="5300663"/>
            <a:ext cx="7310438" cy="649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符号－绝对值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表示的编码称为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原码</a:t>
            </a:r>
            <a:endParaRPr lang="zh-CN" altLang="en-US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" name="Group 185"/>
          <p:cNvGrpSpPr/>
          <p:nvPr/>
        </p:nvGrpSpPr>
        <p:grpSpPr>
          <a:xfrm>
            <a:off x="6300788" y="2852738"/>
            <a:ext cx="2087562" cy="2233612"/>
            <a:chOff x="3969" y="1797"/>
            <a:chExt cx="1315" cy="1407"/>
          </a:xfrm>
        </p:grpSpPr>
        <p:sp>
          <p:nvSpPr>
            <p:cNvPr id="34869" name="Oval 183"/>
            <p:cNvSpPr/>
            <p:nvPr/>
          </p:nvSpPr>
          <p:spPr>
            <a:xfrm>
              <a:off x="3969" y="1797"/>
              <a:ext cx="1315" cy="1043"/>
            </a:xfrm>
            <a:prstGeom prst="ellipse">
              <a:avLst/>
            </a:prstGeom>
            <a:noFill/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870" name="AutoShape 184"/>
            <p:cNvSpPr/>
            <p:nvPr/>
          </p:nvSpPr>
          <p:spPr>
            <a:xfrm>
              <a:off x="4014" y="2931"/>
              <a:ext cx="590" cy="273"/>
            </a:xfrm>
            <a:prstGeom prst="wedgeRectCallout">
              <a:avLst>
                <a:gd name="adj1" fmla="val -7968"/>
                <a:gd name="adj2" fmla="val -119231"/>
              </a:avLst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真值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grpSp>
        <p:nvGrpSpPr>
          <p:cNvPr id="8" name="Group 187"/>
          <p:cNvGrpSpPr/>
          <p:nvPr/>
        </p:nvGrpSpPr>
        <p:grpSpPr>
          <a:xfrm>
            <a:off x="1908175" y="3068638"/>
            <a:ext cx="3887788" cy="1873250"/>
            <a:chOff x="1202" y="1933"/>
            <a:chExt cx="2449" cy="1180"/>
          </a:xfrm>
        </p:grpSpPr>
        <p:sp>
          <p:nvSpPr>
            <p:cNvPr id="34867" name="AutoShape 181"/>
            <p:cNvSpPr/>
            <p:nvPr/>
          </p:nvSpPr>
          <p:spPr>
            <a:xfrm>
              <a:off x="1837" y="2840"/>
              <a:ext cx="725" cy="273"/>
            </a:xfrm>
            <a:prstGeom prst="wedgeRectCallout">
              <a:avLst>
                <a:gd name="adj1" fmla="val -22412"/>
                <a:gd name="adj2" fmla="val -119231"/>
              </a:avLst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机器数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34868" name="Rectangle 186"/>
            <p:cNvSpPr/>
            <p:nvPr/>
          </p:nvSpPr>
          <p:spPr>
            <a:xfrm>
              <a:off x="1202" y="1933"/>
              <a:ext cx="2449" cy="726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原码</a:t>
            </a:r>
            <a:r>
              <a:rPr lang="zh-CN" altLang="en-US" sz="4400" dirty="0">
                <a:solidFill>
                  <a:schemeClr val="tx2"/>
                </a:solidFill>
              </a:rPr>
              <a:t>的表示规则和优缺点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5843" name="Rectangle 4"/>
          <p:cNvSpPr/>
          <p:nvPr/>
        </p:nvSpPr>
        <p:spPr>
          <a:xfrm>
            <a:off x="323850" y="1268413"/>
            <a:ext cx="8569325" cy="7921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位作符号位，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符号－绝对值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表示法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表示规则：正数不变、负数用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－绝对值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215" name="Rectangle 63"/>
          <p:cNvSpPr/>
          <p:nvPr/>
        </p:nvSpPr>
        <p:spPr>
          <a:xfrm>
            <a:off x="5651500" y="2276475"/>
            <a:ext cx="3241675" cy="338455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简单直观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与真值转换方便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缺点：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判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麻烦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符号处理且很复杂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5" name="Rectangle 64"/>
          <p:cNvSpPr/>
          <p:nvPr/>
        </p:nvSpPr>
        <p:spPr>
          <a:xfrm>
            <a:off x="179388" y="2779713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46" name="Rectangle 65"/>
          <p:cNvSpPr/>
          <p:nvPr/>
        </p:nvSpPr>
        <p:spPr>
          <a:xfrm>
            <a:off x="179388" y="3298825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47" name="Rectangle 66"/>
          <p:cNvSpPr/>
          <p:nvPr/>
        </p:nvSpPr>
        <p:spPr>
          <a:xfrm>
            <a:off x="179388" y="3806825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48" name="Rectangle 67"/>
          <p:cNvSpPr/>
          <p:nvPr/>
        </p:nvSpPr>
        <p:spPr>
          <a:xfrm>
            <a:off x="179388" y="4344988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49" name="Rectangle 68"/>
          <p:cNvSpPr/>
          <p:nvPr/>
        </p:nvSpPr>
        <p:spPr>
          <a:xfrm>
            <a:off x="179388" y="4849813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50" name="Rectangle 69"/>
          <p:cNvSpPr/>
          <p:nvPr/>
        </p:nvSpPr>
        <p:spPr>
          <a:xfrm>
            <a:off x="179388" y="5372100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3" name="Rectangle 71"/>
          <p:cNvSpPr/>
          <p:nvPr/>
        </p:nvSpPr>
        <p:spPr>
          <a:xfrm>
            <a:off x="2339975" y="277971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4" name="Rectangle 72"/>
          <p:cNvSpPr/>
          <p:nvPr/>
        </p:nvSpPr>
        <p:spPr>
          <a:xfrm>
            <a:off x="2339975" y="329882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5" name="Rectangle 73"/>
          <p:cNvSpPr/>
          <p:nvPr/>
        </p:nvSpPr>
        <p:spPr>
          <a:xfrm>
            <a:off x="2339975" y="380682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6" name="Rectangle 74"/>
          <p:cNvSpPr/>
          <p:nvPr/>
        </p:nvSpPr>
        <p:spPr>
          <a:xfrm>
            <a:off x="2339975" y="434498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7" name="Rectangle 75"/>
          <p:cNvSpPr/>
          <p:nvPr/>
        </p:nvSpPr>
        <p:spPr>
          <a:xfrm>
            <a:off x="2339975" y="484981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9228" name="Rectangle 76"/>
          <p:cNvSpPr/>
          <p:nvPr/>
        </p:nvSpPr>
        <p:spPr>
          <a:xfrm>
            <a:off x="2339975" y="537210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57" name="Rectangle 78"/>
          <p:cNvSpPr/>
          <p:nvPr/>
        </p:nvSpPr>
        <p:spPr>
          <a:xfrm>
            <a:off x="179388" y="2257425"/>
            <a:ext cx="21590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进制真值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5858" name="Rectangle 79"/>
          <p:cNvSpPr/>
          <p:nvPr/>
        </p:nvSpPr>
        <p:spPr>
          <a:xfrm>
            <a:off x="2339975" y="2257425"/>
            <a:ext cx="316865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原码表示的机器数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5" grpId="0" animBg="1"/>
      <p:bldP spid="49223" grpId="0" animBg="1"/>
      <p:bldP spid="49224" grpId="0" animBg="1"/>
      <p:bldP spid="49225" grpId="0" animBg="1"/>
      <p:bldP spid="49226" grpId="0" animBg="1"/>
      <p:bldP spid="49227" grpId="0" animBg="1"/>
      <p:bldP spid="492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反码</a:t>
            </a:r>
            <a:r>
              <a:rPr lang="zh-CN" altLang="en-US" sz="4400" dirty="0">
                <a:solidFill>
                  <a:schemeClr val="tx2"/>
                </a:solidFill>
              </a:rPr>
              <a:t>的表示规则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323850" y="1268413"/>
            <a:ext cx="8569325" cy="7921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正数的反码与原码相同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负数的反码符号位与原码相同，其余取反（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179388" y="3068638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69" name="Rectangle 7"/>
          <p:cNvSpPr/>
          <p:nvPr/>
        </p:nvSpPr>
        <p:spPr>
          <a:xfrm>
            <a:off x="179388" y="3587750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0" name="Rectangle 8"/>
          <p:cNvSpPr/>
          <p:nvPr/>
        </p:nvSpPr>
        <p:spPr>
          <a:xfrm>
            <a:off x="179388" y="4095750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1" name="Rectangle 9"/>
          <p:cNvSpPr/>
          <p:nvPr/>
        </p:nvSpPr>
        <p:spPr>
          <a:xfrm>
            <a:off x="179388" y="4633913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2" name="Rectangle 10"/>
          <p:cNvSpPr/>
          <p:nvPr/>
        </p:nvSpPr>
        <p:spPr>
          <a:xfrm>
            <a:off x="179388" y="5138738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3" name="Rectangle 11"/>
          <p:cNvSpPr/>
          <p:nvPr/>
        </p:nvSpPr>
        <p:spPr>
          <a:xfrm>
            <a:off x="179388" y="5661025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4" name="Rectangle 12"/>
          <p:cNvSpPr/>
          <p:nvPr/>
        </p:nvSpPr>
        <p:spPr>
          <a:xfrm>
            <a:off x="2339975" y="306863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5" name="Rectangle 13"/>
          <p:cNvSpPr/>
          <p:nvPr/>
        </p:nvSpPr>
        <p:spPr>
          <a:xfrm>
            <a:off x="2339975" y="35877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6" name="Rectangle 14"/>
          <p:cNvSpPr/>
          <p:nvPr/>
        </p:nvSpPr>
        <p:spPr>
          <a:xfrm>
            <a:off x="2339975" y="40957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7" name="Rectangle 15"/>
          <p:cNvSpPr/>
          <p:nvPr/>
        </p:nvSpPr>
        <p:spPr>
          <a:xfrm>
            <a:off x="2339975" y="463391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8" name="Rectangle 16"/>
          <p:cNvSpPr/>
          <p:nvPr/>
        </p:nvSpPr>
        <p:spPr>
          <a:xfrm>
            <a:off x="2339975" y="513873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79" name="Rectangle 17"/>
          <p:cNvSpPr/>
          <p:nvPr/>
        </p:nvSpPr>
        <p:spPr>
          <a:xfrm>
            <a:off x="2339975" y="566102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80" name="Rectangle 18"/>
          <p:cNvSpPr/>
          <p:nvPr/>
        </p:nvSpPr>
        <p:spPr>
          <a:xfrm>
            <a:off x="179388" y="2546350"/>
            <a:ext cx="21590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进制真值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81" name="Rectangle 19"/>
          <p:cNvSpPr/>
          <p:nvPr/>
        </p:nvSpPr>
        <p:spPr>
          <a:xfrm>
            <a:off x="2339975" y="2546350"/>
            <a:ext cx="316865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原码</a:t>
            </a:r>
            <a:r>
              <a:rPr lang="zh-CN" altLang="en-US" sz="2800" dirty="0">
                <a:solidFill>
                  <a:schemeClr val="bg1"/>
                </a:solidFill>
              </a:rPr>
              <a:t>表示的机器数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0196" name="Rectangle 20"/>
          <p:cNvSpPr/>
          <p:nvPr/>
        </p:nvSpPr>
        <p:spPr>
          <a:xfrm>
            <a:off x="5580063" y="306863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0197" name="Rectangle 21"/>
          <p:cNvSpPr/>
          <p:nvPr/>
        </p:nvSpPr>
        <p:spPr>
          <a:xfrm>
            <a:off x="5580063" y="35877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11010100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0198" name="Rectangle 22"/>
          <p:cNvSpPr/>
          <p:nvPr/>
        </p:nvSpPr>
        <p:spPr>
          <a:xfrm>
            <a:off x="5580063" y="40957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0199" name="Rectangle 23"/>
          <p:cNvSpPr/>
          <p:nvPr/>
        </p:nvSpPr>
        <p:spPr>
          <a:xfrm>
            <a:off x="5580063" y="463391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1.0100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0200" name="Rectangle 24"/>
          <p:cNvSpPr/>
          <p:nvPr/>
        </p:nvSpPr>
        <p:spPr>
          <a:xfrm>
            <a:off x="5580063" y="513873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0201" name="Rectangle 25"/>
          <p:cNvSpPr/>
          <p:nvPr/>
        </p:nvSpPr>
        <p:spPr>
          <a:xfrm>
            <a:off x="5580063" y="566102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11111111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6888" name="Rectangle 26"/>
          <p:cNvSpPr/>
          <p:nvPr/>
        </p:nvSpPr>
        <p:spPr>
          <a:xfrm>
            <a:off x="5580063" y="2546350"/>
            <a:ext cx="316865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反码</a:t>
            </a:r>
            <a:r>
              <a:rPr lang="zh-CN" altLang="en-US" sz="2800" dirty="0">
                <a:solidFill>
                  <a:schemeClr val="bg1"/>
                </a:solidFill>
              </a:rPr>
              <a:t>表示的机器数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 animBg="1"/>
      <p:bldP spid="50198" grpId="0" animBg="1"/>
      <p:bldP spid="50199" grpId="0" animBg="1"/>
      <p:bldP spid="50200" grpId="0" animBg="1"/>
      <p:bldP spid="502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补码</a:t>
            </a:r>
            <a:r>
              <a:rPr lang="zh-CN" altLang="en-US" sz="4400" dirty="0">
                <a:solidFill>
                  <a:schemeClr val="tx2"/>
                </a:solidFill>
              </a:rPr>
              <a:t>的表示规则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323850" y="1412875"/>
            <a:ext cx="8569325" cy="7921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正数：原码、反码、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相同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负数：补码＝反码的最后一位＋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Rectangle 5"/>
          <p:cNvSpPr/>
          <p:nvPr/>
        </p:nvSpPr>
        <p:spPr>
          <a:xfrm>
            <a:off x="179388" y="3140075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3" name="Rectangle 6"/>
          <p:cNvSpPr/>
          <p:nvPr/>
        </p:nvSpPr>
        <p:spPr>
          <a:xfrm>
            <a:off x="179388" y="3659188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4" name="Rectangle 7"/>
          <p:cNvSpPr/>
          <p:nvPr/>
        </p:nvSpPr>
        <p:spPr>
          <a:xfrm>
            <a:off x="179388" y="4167188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5" name="Rectangle 8"/>
          <p:cNvSpPr/>
          <p:nvPr/>
        </p:nvSpPr>
        <p:spPr>
          <a:xfrm>
            <a:off x="179388" y="4705350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179388" y="5210175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7" name="Rectangle 10"/>
          <p:cNvSpPr/>
          <p:nvPr/>
        </p:nvSpPr>
        <p:spPr>
          <a:xfrm>
            <a:off x="179388" y="5732463"/>
            <a:ext cx="21590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－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898" name="Rectangle 17"/>
          <p:cNvSpPr/>
          <p:nvPr/>
        </p:nvSpPr>
        <p:spPr>
          <a:xfrm>
            <a:off x="179388" y="2617788"/>
            <a:ext cx="215900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进制真值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19" name="Rectangle 19"/>
          <p:cNvSpPr/>
          <p:nvPr/>
        </p:nvSpPr>
        <p:spPr>
          <a:xfrm>
            <a:off x="5580063" y="314007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20" name="Rectangle 20"/>
          <p:cNvSpPr/>
          <p:nvPr/>
        </p:nvSpPr>
        <p:spPr>
          <a:xfrm>
            <a:off x="5580063" y="365918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11010101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21" name="Rectangle 21"/>
          <p:cNvSpPr/>
          <p:nvPr/>
        </p:nvSpPr>
        <p:spPr>
          <a:xfrm>
            <a:off x="5580063" y="416718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22" name="Rectangle 22"/>
          <p:cNvSpPr/>
          <p:nvPr/>
        </p:nvSpPr>
        <p:spPr>
          <a:xfrm>
            <a:off x="5580063" y="47053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1.0101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23" name="Rectangle 23"/>
          <p:cNvSpPr/>
          <p:nvPr/>
        </p:nvSpPr>
        <p:spPr>
          <a:xfrm>
            <a:off x="5580063" y="521017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1224" name="Rectangle 24"/>
          <p:cNvSpPr/>
          <p:nvPr/>
        </p:nvSpPr>
        <p:spPr>
          <a:xfrm>
            <a:off x="5580063" y="573246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05" name="Rectangle 25"/>
          <p:cNvSpPr/>
          <p:nvPr/>
        </p:nvSpPr>
        <p:spPr>
          <a:xfrm>
            <a:off x="5580063" y="2617788"/>
            <a:ext cx="316865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补码</a:t>
            </a:r>
            <a:r>
              <a:rPr lang="zh-CN" altLang="en-US" sz="2800" dirty="0">
                <a:solidFill>
                  <a:schemeClr val="bg1"/>
                </a:solidFill>
              </a:rPr>
              <a:t>表示的机器数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7906" name="Rectangle 26"/>
          <p:cNvSpPr/>
          <p:nvPr/>
        </p:nvSpPr>
        <p:spPr>
          <a:xfrm>
            <a:off x="2339975" y="314007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00101011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07" name="Rectangle 27"/>
          <p:cNvSpPr/>
          <p:nvPr/>
        </p:nvSpPr>
        <p:spPr>
          <a:xfrm>
            <a:off x="2339975" y="365918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11010100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08" name="Rectangle 28"/>
          <p:cNvSpPr/>
          <p:nvPr/>
        </p:nvSpPr>
        <p:spPr>
          <a:xfrm>
            <a:off x="2339975" y="4167188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0.1011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09" name="Rectangle 29"/>
          <p:cNvSpPr/>
          <p:nvPr/>
        </p:nvSpPr>
        <p:spPr>
          <a:xfrm>
            <a:off x="2339975" y="4705350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1.0100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10" name="Rectangle 30"/>
          <p:cNvSpPr/>
          <p:nvPr/>
        </p:nvSpPr>
        <p:spPr>
          <a:xfrm>
            <a:off x="2339975" y="5210175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00000000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11" name="Rectangle 31"/>
          <p:cNvSpPr/>
          <p:nvPr/>
        </p:nvSpPr>
        <p:spPr>
          <a:xfrm>
            <a:off x="2339975" y="5732463"/>
            <a:ext cx="31686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11111111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7912" name="Rectangle 32"/>
          <p:cNvSpPr/>
          <p:nvPr/>
        </p:nvSpPr>
        <p:spPr>
          <a:xfrm>
            <a:off x="2339975" y="2617788"/>
            <a:ext cx="3168650" cy="5048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反码</a:t>
            </a:r>
            <a:r>
              <a:rPr lang="zh-CN" altLang="en-US" sz="2800" dirty="0">
                <a:solidFill>
                  <a:schemeClr val="bg1"/>
                </a:solidFill>
              </a:rPr>
              <a:t>表示的机器数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9" grpId="0" animBg="1"/>
      <p:bldP spid="51220" grpId="0" animBg="1"/>
      <p:bldP spid="51221" grpId="0" animBg="1"/>
      <p:bldP spid="51222" grpId="0" animBg="1"/>
      <p:bldP spid="51223" grpId="0" animBg="1"/>
      <p:bldP spid="512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1</a:t>
            </a:r>
            <a:r>
              <a:rPr lang="zh-CN" altLang="en-US" sz="4400" dirty="0">
                <a:solidFill>
                  <a:schemeClr val="tx2"/>
                </a:solidFill>
              </a:rPr>
              <a:t>、计算机的数字系统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graphicFrame>
        <p:nvGraphicFramePr>
          <p:cNvPr id="4183" name="Group 87"/>
          <p:cNvGraphicFramePr>
            <a:graphicFrameLocks noGrp="1"/>
          </p:cNvGraphicFramePr>
          <p:nvPr>
            <p:ph idx="1"/>
          </p:nvPr>
        </p:nvGraphicFramePr>
        <p:xfrm>
          <a:off x="250825" y="1773238"/>
          <a:ext cx="8569325" cy="3344863"/>
        </p:xfrm>
        <a:graphic>
          <a:graphicData uri="http://schemas.openxmlformats.org/drawingml/2006/table">
            <a:tbl>
              <a:tblPr/>
              <a:tblGrid>
                <a:gridCol w="1441450"/>
                <a:gridCol w="828675"/>
                <a:gridCol w="1611313"/>
                <a:gridCol w="468788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进位原则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基本符号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0 1 2 3 4 5 6 7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0 1 2 3 4 5 6 7 8 9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 2 3 4 5 6 7 8 9 A B C D E F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 2 3 … 364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逢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5" name="Rectangle 68"/>
          <p:cNvSpPr/>
          <p:nvPr/>
        </p:nvSpPr>
        <p:spPr>
          <a:xfrm>
            <a:off x="323850" y="1125538"/>
            <a:ext cx="5327650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的进制数：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逢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79" name="Rectangle 83"/>
          <p:cNvSpPr/>
          <p:nvPr/>
        </p:nvSpPr>
        <p:spPr>
          <a:xfrm>
            <a:off x="250825" y="2708275"/>
            <a:ext cx="8569325" cy="504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180" name="Rectangle 84"/>
          <p:cNvSpPr/>
          <p:nvPr/>
        </p:nvSpPr>
        <p:spPr>
          <a:xfrm>
            <a:off x="250825" y="4149725"/>
            <a:ext cx="8569325" cy="9350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68" name="Rectangle 85"/>
          <p:cNvSpPr/>
          <p:nvPr/>
        </p:nvSpPr>
        <p:spPr>
          <a:xfrm>
            <a:off x="323850" y="5084763"/>
            <a:ext cx="8424863" cy="10810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所有的计算机都采用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进制的数字系统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优点：易于实现、运算简单、可靠性高、通用性强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" grpId="0" animBg="1"/>
      <p:bldP spid="41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7</a:t>
            </a:r>
            <a:r>
              <a:rPr lang="zh-CN" altLang="en-US" sz="4400" dirty="0">
                <a:solidFill>
                  <a:schemeClr val="tx2"/>
                </a:solidFill>
              </a:rPr>
              <a:t>、整数的表示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574675" y="1557338"/>
            <a:ext cx="8245475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补码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楷体_GB2312" pitchFamily="49" charset="-122"/>
              </a:rPr>
              <a:t>正整数：原码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负整数：反码最后一位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+1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8</a:t>
            </a:r>
            <a:r>
              <a:rPr lang="zh-CN" altLang="en-US" sz="4400" dirty="0">
                <a:solidFill>
                  <a:schemeClr val="tx2"/>
                </a:solidFill>
              </a:rPr>
              <a:t>、浮点数的表示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53252" name="Rectangle 4"/>
          <p:cNvSpPr/>
          <p:nvPr/>
        </p:nvSpPr>
        <p:spPr>
          <a:xfrm>
            <a:off x="179388" y="3860800"/>
            <a:ext cx="3816350" cy="576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整数部分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小数部分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940" name="Group 19"/>
          <p:cNvGrpSpPr/>
          <p:nvPr/>
        </p:nvGrpSpPr>
        <p:grpSpPr>
          <a:xfrm>
            <a:off x="466725" y="1773238"/>
            <a:ext cx="2881313" cy="2051050"/>
            <a:chOff x="294" y="845"/>
            <a:chExt cx="1815" cy="1292"/>
          </a:xfrm>
        </p:grpSpPr>
        <p:sp>
          <p:nvSpPr>
            <p:cNvPr id="39952" name="Rectangle 5"/>
            <p:cNvSpPr/>
            <p:nvPr/>
          </p:nvSpPr>
          <p:spPr>
            <a:xfrm>
              <a:off x="294" y="845"/>
              <a:ext cx="1815" cy="31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3</a:t>
              </a:r>
              <a:r>
                <a:rPr lang="en-US" altLang="zh-CN" sz="2800" b="1" dirty="0"/>
                <a:t>.</a:t>
              </a:r>
              <a:r>
                <a:rPr lang="en-US" altLang="zh-CN" sz="2800" dirty="0"/>
                <a:t>1415926535</a:t>
              </a:r>
              <a:endParaRPr lang="zh-CN" altLang="en-US" sz="2800" dirty="0"/>
            </a:p>
          </p:txBody>
        </p:sp>
        <p:sp>
          <p:nvSpPr>
            <p:cNvPr id="39953" name="Rectangle 6"/>
            <p:cNvSpPr/>
            <p:nvPr/>
          </p:nvSpPr>
          <p:spPr>
            <a:xfrm>
              <a:off x="294" y="1172"/>
              <a:ext cx="1815" cy="31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312563810</a:t>
              </a:r>
              <a:r>
                <a:rPr lang="en-US" altLang="zh-CN" sz="2800" b="1" dirty="0"/>
                <a:t>.</a:t>
              </a:r>
              <a:r>
                <a:rPr lang="en-US" altLang="zh-CN" sz="2800" dirty="0"/>
                <a:t>28</a:t>
              </a:r>
              <a:endParaRPr lang="en-US" altLang="zh-CN" sz="2800" dirty="0"/>
            </a:p>
          </p:txBody>
        </p:sp>
        <p:sp>
          <p:nvSpPr>
            <p:cNvPr id="39954" name="Rectangle 7"/>
            <p:cNvSpPr/>
            <p:nvPr/>
          </p:nvSpPr>
          <p:spPr>
            <a:xfrm>
              <a:off x="294" y="1492"/>
              <a:ext cx="1815" cy="31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-11</a:t>
              </a:r>
              <a:r>
                <a:rPr lang="en-US" altLang="zh-CN" sz="2800" b="1" dirty="0"/>
                <a:t>.</a:t>
              </a:r>
              <a:r>
                <a:rPr lang="en-US" altLang="zh-CN" sz="2800" dirty="0"/>
                <a:t>2357823122</a:t>
              </a:r>
              <a:endParaRPr lang="en-US" altLang="zh-CN" sz="2800" dirty="0"/>
            </a:p>
          </p:txBody>
        </p:sp>
        <p:sp>
          <p:nvSpPr>
            <p:cNvPr id="39955" name="Rectangle 8"/>
            <p:cNvSpPr/>
            <p:nvPr/>
          </p:nvSpPr>
          <p:spPr>
            <a:xfrm>
              <a:off x="294" y="1819"/>
              <a:ext cx="1815" cy="31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  <a:r>
                <a:rPr lang="en-US" altLang="zh-CN" sz="2800" dirty="0"/>
                <a:t>.000000000963</a:t>
              </a:r>
              <a:endParaRPr lang="en-US" altLang="zh-CN" sz="2800" dirty="0"/>
            </a:p>
          </p:txBody>
        </p:sp>
      </p:grpSp>
      <p:sp>
        <p:nvSpPr>
          <p:cNvPr id="53261" name="Rectangle 13"/>
          <p:cNvSpPr/>
          <p:nvPr/>
        </p:nvSpPr>
        <p:spPr>
          <a:xfrm>
            <a:off x="4284663" y="3841750"/>
            <a:ext cx="4535487" cy="576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科学表示法：</a:t>
            </a:r>
            <a:r>
              <a:rPr lang="en-US" altLang="zh-CN" sz="3600" dirty="0">
                <a:ea typeface="楷体_GB2312" pitchFamily="49" charset="-122"/>
              </a:rPr>
              <a:t>N=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3600" dirty="0"/>
              <a:t>x</a:t>
            </a:r>
            <a:r>
              <a:rPr lang="en-US" altLang="zh-CN" sz="3600" b="1" dirty="0">
                <a:solidFill>
                  <a:srgbClr val="00FF00"/>
                </a:solidFill>
              </a:rPr>
              <a:t>R</a:t>
            </a:r>
            <a:r>
              <a:rPr lang="en-US" altLang="zh-CN" sz="3600" b="1" baseline="30000" dirty="0">
                <a:solidFill>
                  <a:srgbClr val="0000FF"/>
                </a:solidFill>
              </a:rPr>
              <a:t>E</a:t>
            </a:r>
            <a:endParaRPr lang="en-US" altLang="zh-CN" sz="3600" b="1" baseline="30000" dirty="0">
              <a:solidFill>
                <a:srgbClr val="0000FF"/>
              </a:solidFill>
            </a:endParaRPr>
          </a:p>
        </p:txBody>
      </p:sp>
      <p:sp>
        <p:nvSpPr>
          <p:cNvPr id="53262" name="AutoShape 14"/>
          <p:cNvSpPr/>
          <p:nvPr/>
        </p:nvSpPr>
        <p:spPr>
          <a:xfrm>
            <a:off x="3276600" y="4652963"/>
            <a:ext cx="1800225" cy="792162"/>
          </a:xfrm>
          <a:prstGeom prst="wedgeRectCallout">
            <a:avLst>
              <a:gd name="adj1" fmla="val 187653"/>
              <a:gd name="adj2" fmla="val -922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尾数，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</a:t>
            </a:r>
            <a:endParaRPr lang="zh-CN" altLang="en-US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有效数字</a:t>
            </a:r>
            <a:endParaRPr lang="zh-CN" altLang="en-US" sz="2400" b="1" dirty="0"/>
          </a:p>
        </p:txBody>
      </p:sp>
      <p:sp>
        <p:nvSpPr>
          <p:cNvPr id="53263" name="AutoShape 15"/>
          <p:cNvSpPr/>
          <p:nvPr/>
        </p:nvSpPr>
        <p:spPr>
          <a:xfrm>
            <a:off x="6227763" y="4724400"/>
            <a:ext cx="936625" cy="503238"/>
          </a:xfrm>
          <a:prstGeom prst="wedgeRectCallout">
            <a:avLst>
              <a:gd name="adj1" fmla="val 152880"/>
              <a:gd name="adj2" fmla="val -1361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基数</a:t>
            </a:r>
            <a:endParaRPr lang="zh-CN" altLang="en-US" sz="2400" b="1" dirty="0"/>
          </a:p>
        </p:txBody>
      </p:sp>
      <p:sp>
        <p:nvSpPr>
          <p:cNvPr id="53264" name="AutoShape 16"/>
          <p:cNvSpPr/>
          <p:nvPr/>
        </p:nvSpPr>
        <p:spPr>
          <a:xfrm>
            <a:off x="7343775" y="4868863"/>
            <a:ext cx="1800225" cy="865187"/>
          </a:xfrm>
          <a:prstGeom prst="wedgeRectCallout">
            <a:avLst>
              <a:gd name="adj1" fmla="val 8556"/>
              <a:gd name="adj2" fmla="val -128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阶码：小数点的位置</a:t>
            </a:r>
            <a:endParaRPr lang="zh-CN" altLang="en-US" sz="2400" b="1" dirty="0"/>
          </a:p>
        </p:txBody>
      </p:sp>
      <p:grpSp>
        <p:nvGrpSpPr>
          <p:cNvPr id="3" name="Group 21"/>
          <p:cNvGrpSpPr/>
          <p:nvPr/>
        </p:nvGrpSpPr>
        <p:grpSpPr>
          <a:xfrm>
            <a:off x="3492500" y="1773238"/>
            <a:ext cx="5183188" cy="2051050"/>
            <a:chOff x="2200" y="845"/>
            <a:chExt cx="3265" cy="1292"/>
          </a:xfrm>
        </p:grpSpPr>
        <p:grpSp>
          <p:nvGrpSpPr>
            <p:cNvPr id="39946" name="Group 20"/>
            <p:cNvGrpSpPr/>
            <p:nvPr/>
          </p:nvGrpSpPr>
          <p:grpSpPr>
            <a:xfrm>
              <a:off x="2925" y="845"/>
              <a:ext cx="2540" cy="1292"/>
              <a:chOff x="2925" y="845"/>
              <a:chExt cx="2540" cy="1292"/>
            </a:xfrm>
          </p:grpSpPr>
          <p:sp>
            <p:nvSpPr>
              <p:cNvPr id="39948" name="Rectangle 9"/>
              <p:cNvSpPr/>
              <p:nvPr/>
            </p:nvSpPr>
            <p:spPr>
              <a:xfrm>
                <a:off x="2925" y="845"/>
                <a:ext cx="2540" cy="31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31415926535</a:t>
                </a:r>
                <a:r>
                  <a:rPr lang="en-US" altLang="zh-CN" sz="2800" dirty="0"/>
                  <a:t>x</a:t>
                </a:r>
                <a:r>
                  <a:rPr lang="en-US" altLang="zh-CN" sz="2800" dirty="0">
                    <a:solidFill>
                      <a:srgbClr val="00FF00"/>
                    </a:solidFill>
                  </a:rPr>
                  <a:t>10</a:t>
                </a:r>
                <a:r>
                  <a:rPr lang="en-US" altLang="zh-CN" sz="2800" b="1" baseline="30000" dirty="0">
                    <a:solidFill>
                      <a:srgbClr val="0000FF"/>
                    </a:solidFill>
                  </a:rPr>
                  <a:t>1</a:t>
                </a:r>
                <a:endParaRPr lang="en-US" altLang="zh-CN" sz="2800" b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949" name="Rectangle 10"/>
              <p:cNvSpPr/>
              <p:nvPr/>
            </p:nvSpPr>
            <p:spPr>
              <a:xfrm>
                <a:off x="2925" y="1172"/>
                <a:ext cx="2540" cy="31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0.31256381028</a:t>
                </a:r>
                <a:r>
                  <a:rPr lang="en-US" altLang="zh-CN" sz="2800" dirty="0"/>
                  <a:t>x</a:t>
                </a:r>
                <a:r>
                  <a:rPr lang="en-US" altLang="zh-CN" sz="2800" dirty="0">
                    <a:solidFill>
                      <a:srgbClr val="00FF00"/>
                    </a:solidFill>
                  </a:rPr>
                  <a:t>10</a:t>
                </a:r>
                <a:r>
                  <a:rPr lang="en-US" altLang="zh-CN" sz="2800" b="1" baseline="30000" dirty="0">
                    <a:solidFill>
                      <a:srgbClr val="0000FF"/>
                    </a:solidFill>
                  </a:rPr>
                  <a:t>9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50" name="Rectangle 11"/>
              <p:cNvSpPr/>
              <p:nvPr/>
            </p:nvSpPr>
            <p:spPr>
              <a:xfrm>
                <a:off x="2925" y="1492"/>
                <a:ext cx="2540" cy="31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-0.112357823122</a:t>
                </a:r>
                <a:r>
                  <a:rPr lang="en-US" altLang="zh-CN" sz="2800" dirty="0"/>
                  <a:t>x</a:t>
                </a:r>
                <a:r>
                  <a:rPr lang="en-US" altLang="zh-CN" sz="2800" dirty="0">
                    <a:solidFill>
                      <a:srgbClr val="00FF00"/>
                    </a:solidFill>
                  </a:rPr>
                  <a:t>10</a:t>
                </a:r>
                <a:r>
                  <a:rPr lang="en-US" altLang="zh-CN" sz="2800" b="1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951" name="Rectangle 12"/>
              <p:cNvSpPr/>
              <p:nvPr/>
            </p:nvSpPr>
            <p:spPr>
              <a:xfrm>
                <a:off x="2925" y="1819"/>
                <a:ext cx="2540" cy="31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0.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963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olidFill>
                      <a:srgbClr val="00FF00"/>
                    </a:solidFill>
                  </a:rPr>
                  <a:t>10</a:t>
                </a:r>
                <a:r>
                  <a:rPr lang="en-US" altLang="zh-CN" b="1" baseline="30000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en-US" altLang="zh-CN" b="1" baseline="30000" dirty="0">
                    <a:solidFill>
                      <a:srgbClr val="0000FF"/>
                    </a:solidFill>
                  </a:rPr>
                  <a:t>9</a:t>
                </a:r>
                <a:endParaRPr lang="en-US" altLang="zh-CN" b="1" baseline="30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9947" name="AutoShape 18"/>
            <p:cNvSpPr/>
            <p:nvPr/>
          </p:nvSpPr>
          <p:spPr>
            <a:xfrm>
              <a:off x="2200" y="1299"/>
              <a:ext cx="635" cy="408"/>
            </a:xfrm>
            <a:custGeom>
              <a:avLst/>
              <a:gdLst>
                <a:gd name="txL" fmla="*/ 3368 w 21600"/>
                <a:gd name="txT" fmla="*/ 5400 h 21600"/>
                <a:gd name="txR" fmla="*/ 18913 w 21600"/>
                <a:gd name="txB" fmla="*/ 16200 h 21600"/>
              </a:gdLst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1" grpId="0"/>
      <p:bldP spid="53262" grpId="0" animBg="1"/>
      <p:bldP spid="53263" grpId="0" animBg="1"/>
      <p:bldP spid="532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8</a:t>
            </a:r>
            <a:r>
              <a:rPr lang="zh-CN" altLang="en-US" sz="4400" dirty="0">
                <a:solidFill>
                  <a:schemeClr val="tx2"/>
                </a:solidFill>
              </a:rPr>
              <a:t>、浮点数的表示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grpSp>
        <p:nvGrpSpPr>
          <p:cNvPr id="2" name="Group 107"/>
          <p:cNvGrpSpPr/>
          <p:nvPr/>
        </p:nvGrpSpPr>
        <p:grpSpPr>
          <a:xfrm>
            <a:off x="1116013" y="1916113"/>
            <a:ext cx="5903912" cy="865187"/>
            <a:chOff x="703" y="1434"/>
            <a:chExt cx="3719" cy="545"/>
          </a:xfrm>
        </p:grpSpPr>
        <p:sp>
          <p:nvSpPr>
            <p:cNvPr id="40974" name="Rectangle 97"/>
            <p:cNvSpPr/>
            <p:nvPr/>
          </p:nvSpPr>
          <p:spPr>
            <a:xfrm>
              <a:off x="703" y="1434"/>
              <a:ext cx="1179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符号位（</a:t>
              </a:r>
              <a:r>
                <a:rPr lang="en-US" altLang="zh-CN" sz="2400" b="1" dirty="0">
                  <a:ea typeface="楷体_GB2312" pitchFamily="49" charset="-122"/>
                </a:rPr>
                <a:t>s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40975" name="Rectangle 103"/>
            <p:cNvSpPr/>
            <p:nvPr/>
          </p:nvSpPr>
          <p:spPr>
            <a:xfrm>
              <a:off x="1882" y="1434"/>
              <a:ext cx="1270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阶码（</a:t>
              </a:r>
              <a:r>
                <a:rPr lang="en-US" altLang="zh-CN" sz="2400" b="1" dirty="0">
                  <a:ea typeface="楷体_GB2312" pitchFamily="49" charset="-122"/>
                </a:rPr>
                <a:t>E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</p:txBody>
        </p:sp>
        <p:sp>
          <p:nvSpPr>
            <p:cNvPr id="40976" name="Rectangle 104"/>
            <p:cNvSpPr/>
            <p:nvPr/>
          </p:nvSpPr>
          <p:spPr>
            <a:xfrm>
              <a:off x="3152" y="1434"/>
              <a:ext cx="1270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尾数（</a:t>
              </a:r>
              <a:r>
                <a:rPr lang="en-US" altLang="zh-CN" sz="2400" b="1" dirty="0"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23</a:t>
              </a:r>
              <a:endParaRPr lang="en-US" altLang="zh-CN" sz="2400" b="1" dirty="0"/>
            </a:p>
          </p:txBody>
        </p:sp>
      </p:grpSp>
      <p:sp>
        <p:nvSpPr>
          <p:cNvPr id="66668" name="Rectangle 108"/>
          <p:cNvSpPr/>
          <p:nvPr/>
        </p:nvSpPr>
        <p:spPr>
          <a:xfrm>
            <a:off x="539750" y="3787775"/>
            <a:ext cx="4535488" cy="576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科学表示法：</a:t>
            </a:r>
            <a:r>
              <a:rPr lang="en-US" altLang="zh-CN" sz="2400" dirty="0">
                <a:ea typeface="楷体_GB2312" pitchFamily="49" charset="-122"/>
              </a:rPr>
              <a:t>N=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dirty="0"/>
              <a:t>x</a:t>
            </a:r>
            <a:r>
              <a:rPr lang="en-US" altLang="zh-CN" sz="2400" b="1" dirty="0">
                <a:solidFill>
                  <a:srgbClr val="00FF00"/>
                </a:solidFill>
              </a:rPr>
              <a:t>R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E</a:t>
            </a:r>
            <a:endParaRPr lang="en-US" altLang="zh-CN" sz="2400" b="1" baseline="30000" dirty="0">
              <a:solidFill>
                <a:srgbClr val="0000FF"/>
              </a:solidFill>
            </a:endParaRPr>
          </a:p>
        </p:txBody>
      </p:sp>
      <p:grpSp>
        <p:nvGrpSpPr>
          <p:cNvPr id="3" name="Group 109"/>
          <p:cNvGrpSpPr/>
          <p:nvPr/>
        </p:nvGrpSpPr>
        <p:grpSpPr>
          <a:xfrm>
            <a:off x="1116013" y="4364038"/>
            <a:ext cx="5903912" cy="865187"/>
            <a:chOff x="703" y="1434"/>
            <a:chExt cx="3719" cy="545"/>
          </a:xfrm>
        </p:grpSpPr>
        <p:sp>
          <p:nvSpPr>
            <p:cNvPr id="40971" name="Rectangle 110"/>
            <p:cNvSpPr/>
            <p:nvPr/>
          </p:nvSpPr>
          <p:spPr>
            <a:xfrm>
              <a:off x="703" y="1434"/>
              <a:ext cx="1179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符号位（</a:t>
              </a:r>
              <a:r>
                <a:rPr lang="en-US" altLang="zh-CN" sz="2400" b="1" dirty="0">
                  <a:ea typeface="楷体_GB2312" pitchFamily="49" charset="-122"/>
                </a:rPr>
                <a:t>s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40972" name="Rectangle 111"/>
            <p:cNvSpPr/>
            <p:nvPr/>
          </p:nvSpPr>
          <p:spPr>
            <a:xfrm>
              <a:off x="1882" y="1434"/>
              <a:ext cx="1270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阶码（</a:t>
              </a:r>
              <a:r>
                <a:rPr lang="en-US" altLang="zh-CN" sz="2400" b="1" dirty="0">
                  <a:ea typeface="楷体_GB2312" pitchFamily="49" charset="-122"/>
                </a:rPr>
                <a:t>E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11</a:t>
              </a:r>
              <a:endParaRPr lang="en-US" altLang="zh-CN" sz="2400" b="1" dirty="0"/>
            </a:p>
          </p:txBody>
        </p:sp>
        <p:sp>
          <p:nvSpPr>
            <p:cNvPr id="40973" name="Rectangle 112"/>
            <p:cNvSpPr/>
            <p:nvPr/>
          </p:nvSpPr>
          <p:spPr>
            <a:xfrm>
              <a:off x="3152" y="1434"/>
              <a:ext cx="1270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尾数（</a:t>
              </a:r>
              <a:r>
                <a:rPr lang="en-US" altLang="zh-CN" sz="2400" b="1" dirty="0"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ea typeface="楷体_GB2312" pitchFamily="49" charset="-122"/>
                </a:rPr>
                <a:t>）</a:t>
              </a:r>
              <a:endParaRPr lang="zh-CN" altLang="en-US" sz="2400" b="1" baseline="30000" dirty="0"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52</a:t>
              </a:r>
              <a:endParaRPr lang="en-US" altLang="zh-CN" sz="2400" b="1" dirty="0"/>
            </a:p>
          </p:txBody>
        </p:sp>
      </p:grpSp>
      <p:sp>
        <p:nvSpPr>
          <p:cNvPr id="66673" name="Rectangle 113"/>
          <p:cNvSpPr/>
          <p:nvPr/>
        </p:nvSpPr>
        <p:spPr>
          <a:xfrm>
            <a:off x="539750" y="2781300"/>
            <a:ext cx="8135938" cy="7921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表示法范围：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ea typeface="楷体_GB2312" pitchFamily="49" charset="-122"/>
              </a:rPr>
              <a:t>-3.4x10</a:t>
            </a:r>
            <a:r>
              <a:rPr lang="en-US" altLang="zh-CN" sz="2400" b="1" baseline="30000" dirty="0">
                <a:ea typeface="楷体_GB2312" pitchFamily="49" charset="-122"/>
              </a:rPr>
              <a:t>38</a:t>
            </a:r>
            <a:r>
              <a:rPr lang="en-US" altLang="zh-CN" sz="2400" b="1" dirty="0">
                <a:ea typeface="楷体_GB2312" pitchFamily="49" charset="-122"/>
              </a:rPr>
              <a:t>—— -3.4x10</a:t>
            </a:r>
            <a:r>
              <a:rPr lang="en-US" altLang="zh-CN" sz="2400" b="1" baseline="30000" dirty="0">
                <a:ea typeface="楷体_GB2312" pitchFamily="49" charset="-122"/>
              </a:rPr>
              <a:t>-38 </a:t>
            </a:r>
            <a:r>
              <a:rPr lang="en-US" altLang="zh-CN" sz="2400" b="1" dirty="0">
                <a:ea typeface="楷体_GB2312" pitchFamily="49" charset="-122"/>
              </a:rPr>
              <a:t>,0,  </a:t>
            </a:r>
            <a:r>
              <a:rPr lang="en-US" altLang="zh-CN" sz="2400" b="1" dirty="0"/>
              <a:t>3.4x10</a:t>
            </a:r>
            <a:r>
              <a:rPr lang="en-US" altLang="zh-CN" sz="2400" b="1" baseline="30000" dirty="0"/>
              <a:t>-38</a:t>
            </a:r>
            <a:r>
              <a:rPr lang="en-US" altLang="zh-CN" sz="2400" b="1" dirty="0"/>
              <a:t>—— 3.4x10</a:t>
            </a:r>
            <a:r>
              <a:rPr lang="en-US" altLang="zh-CN" sz="2400" b="1" baseline="30000" dirty="0"/>
              <a:t>38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674" name="Rectangle 114"/>
          <p:cNvSpPr/>
          <p:nvPr/>
        </p:nvSpPr>
        <p:spPr>
          <a:xfrm>
            <a:off x="539750" y="5300663"/>
            <a:ext cx="8135938" cy="7921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表示法范围：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ea typeface="楷体_GB2312" pitchFamily="49" charset="-122"/>
              </a:rPr>
              <a:t>-1.7x10</a:t>
            </a:r>
            <a:r>
              <a:rPr lang="en-US" altLang="zh-CN" sz="2400" b="1" baseline="30000" dirty="0">
                <a:ea typeface="楷体_GB2312" pitchFamily="49" charset="-122"/>
              </a:rPr>
              <a:t>308</a:t>
            </a:r>
            <a:r>
              <a:rPr lang="en-US" altLang="zh-CN" sz="2400" b="1" dirty="0">
                <a:ea typeface="楷体_GB2312" pitchFamily="49" charset="-122"/>
              </a:rPr>
              <a:t>—— -1.7x10</a:t>
            </a:r>
            <a:r>
              <a:rPr lang="en-US" altLang="zh-CN" sz="2400" b="1" baseline="30000" dirty="0">
                <a:ea typeface="楷体_GB2312" pitchFamily="49" charset="-122"/>
              </a:rPr>
              <a:t>-308 </a:t>
            </a:r>
            <a:r>
              <a:rPr lang="en-US" altLang="zh-CN" sz="2400" b="1" dirty="0">
                <a:ea typeface="楷体_GB2312" pitchFamily="49" charset="-122"/>
              </a:rPr>
              <a:t>,0,  1</a:t>
            </a:r>
            <a:r>
              <a:rPr lang="en-US" altLang="zh-CN" sz="2400" b="1" dirty="0"/>
              <a:t>.7x10</a:t>
            </a:r>
            <a:r>
              <a:rPr lang="en-US" altLang="zh-CN" sz="2400" b="1" baseline="30000" dirty="0"/>
              <a:t>-308</a:t>
            </a:r>
            <a:r>
              <a:rPr lang="en-US" altLang="zh-CN" sz="2400" b="1" dirty="0"/>
              <a:t>—— 1.7x10</a:t>
            </a:r>
            <a:r>
              <a:rPr lang="en-US" altLang="zh-CN" sz="2400" b="1" baseline="30000" dirty="0"/>
              <a:t>308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675" name="Rectangle 115"/>
          <p:cNvSpPr/>
          <p:nvPr/>
        </p:nvSpPr>
        <p:spPr>
          <a:xfrm>
            <a:off x="541338" y="1268413"/>
            <a:ext cx="4535487" cy="5762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科学表示法：</a:t>
            </a:r>
            <a:r>
              <a:rPr lang="en-US" altLang="zh-CN" sz="2400" dirty="0">
                <a:ea typeface="楷体_GB2312" pitchFamily="49" charset="-122"/>
              </a:rPr>
              <a:t>N=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dirty="0"/>
              <a:t>x</a:t>
            </a:r>
            <a:r>
              <a:rPr lang="en-US" altLang="zh-CN" sz="2400" b="1" dirty="0">
                <a:solidFill>
                  <a:srgbClr val="00FF00"/>
                </a:solidFill>
              </a:rPr>
              <a:t>R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E</a:t>
            </a:r>
            <a:endParaRPr lang="en-US" altLang="zh-CN" sz="2400" b="1" baseline="30000" dirty="0">
              <a:solidFill>
                <a:srgbClr val="0000FF"/>
              </a:solidFill>
            </a:endParaRPr>
          </a:p>
        </p:txBody>
      </p:sp>
      <p:sp>
        <p:nvSpPr>
          <p:cNvPr id="66676" name="Oval 116"/>
          <p:cNvSpPr/>
          <p:nvPr/>
        </p:nvSpPr>
        <p:spPr>
          <a:xfrm>
            <a:off x="2700338" y="2997200"/>
            <a:ext cx="3527425" cy="6477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66677" name="Oval 117"/>
          <p:cNvSpPr/>
          <p:nvPr/>
        </p:nvSpPr>
        <p:spPr>
          <a:xfrm>
            <a:off x="2773363" y="5518150"/>
            <a:ext cx="3743325" cy="6477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8" grpId="0"/>
      <p:bldP spid="66673" grpId="0"/>
      <p:bldP spid="66674" grpId="0"/>
      <p:bldP spid="66675" grpId="0"/>
      <p:bldP spid="66676" grpId="0" animBg="1"/>
      <p:bldP spid="666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9</a:t>
            </a:r>
            <a:r>
              <a:rPr lang="zh-CN" altLang="en-US" sz="4400" dirty="0">
                <a:solidFill>
                  <a:schemeClr val="tx2"/>
                </a:solidFill>
              </a:rPr>
              <a:t>、字符的表示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250825" y="1557338"/>
            <a:ext cx="8893175" cy="46085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）西文字符（如：</a:t>
            </a:r>
            <a:r>
              <a:rPr lang="en-US" altLang="zh-CN" sz="2800" b="1" dirty="0">
                <a:ea typeface="楷体_GB2312" pitchFamily="49" charset="-122"/>
              </a:rPr>
              <a:t>a, b, c, d, 1, 2, 3, 4, A, B, C</a:t>
            </a:r>
            <a:r>
              <a:rPr lang="zh-CN" altLang="en-US" sz="2800" b="1" dirty="0">
                <a:ea typeface="楷体_GB2312" pitchFamily="49" charset="-122"/>
              </a:rPr>
              <a:t>等）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位二进制数表示一个字符，可表示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128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个字符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EBCDIC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位二进制数表示一个字符，可表示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256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个字符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）汉字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国标码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GB2312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-80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标准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应用较为广泛的是</a:t>
            </a:r>
            <a:r>
              <a:rPr lang="en-US" altLang="zh-CN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国家标准信息交换用汉字编码</a:t>
            </a:r>
            <a:r>
              <a:rPr lang="en-US" altLang="zh-CN" sz="2400" b="1" dirty="0">
                <a:ea typeface="楷体_GB2312" pitchFamily="49" charset="-122"/>
              </a:rPr>
              <a:t>”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二字节码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，用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二个七位二进制数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编码表示一个汉字。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）日、韩、俄等全球其他语言字符（如：サぶアセ）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Unicode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全球统一多字节编码字符集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4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charRg st="4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036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36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3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036">
                                            <p:txEl>
                                              <p:charRg st="132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036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0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036">
                                            <p:txEl>
                                              <p:charRg st="208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1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036">
                                            <p:txEl>
                                              <p:charRg st="216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/>
              <a:t>编七位</a:t>
            </a:r>
            <a:r>
              <a:rPr lang="en-US" altLang="zh-CN" sz="3600" b="1" dirty="0"/>
              <a:t>ASCII</a:t>
            </a:r>
            <a:r>
              <a:rPr lang="zh-CN" altLang="en-US" sz="3600" b="1" dirty="0"/>
              <a:t>码表</a:t>
            </a:r>
            <a:endParaRPr lang="zh-CN" altLang="en-US" sz="3600" b="1" dirty="0"/>
          </a:p>
        </p:txBody>
      </p:sp>
      <p:sp>
        <p:nvSpPr>
          <p:cNvPr id="43011" name="Rectangle 130"/>
          <p:cNvSpPr/>
          <p:nvPr/>
        </p:nvSpPr>
        <p:spPr>
          <a:xfrm>
            <a:off x="611188" y="1196975"/>
            <a:ext cx="7632700" cy="4968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43012" name="Object 128"/>
          <p:cNvGraphicFramePr>
            <a:graphicFrameLocks noChangeAspect="1"/>
          </p:cNvGraphicFramePr>
          <p:nvPr>
            <p:ph/>
          </p:nvPr>
        </p:nvGraphicFramePr>
        <p:xfrm>
          <a:off x="611188" y="1196975"/>
          <a:ext cx="76327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19725" imgH="3676650" progId="Word.Document.8">
                  <p:embed/>
                </p:oleObj>
              </mc:Choice>
              <mc:Fallback>
                <p:oleObj name="" r:id="rId1" imgW="5419725" imgH="367665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11188" y="1196975"/>
                        <a:ext cx="7632700" cy="51831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5"/>
          <p:cNvGrpSpPr/>
          <p:nvPr/>
        </p:nvGrpSpPr>
        <p:grpSpPr>
          <a:xfrm>
            <a:off x="1403350" y="549275"/>
            <a:ext cx="6696075" cy="935038"/>
            <a:chOff x="884" y="346"/>
            <a:chExt cx="4218" cy="589"/>
          </a:xfrm>
        </p:grpSpPr>
        <p:sp>
          <p:nvSpPr>
            <p:cNvPr id="43026" name="Rectangle 132"/>
            <p:cNvSpPr/>
            <p:nvPr/>
          </p:nvSpPr>
          <p:spPr>
            <a:xfrm>
              <a:off x="884" y="754"/>
              <a:ext cx="4083" cy="181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027" name="AutoShape 133"/>
            <p:cNvSpPr/>
            <p:nvPr/>
          </p:nvSpPr>
          <p:spPr>
            <a:xfrm>
              <a:off x="4286" y="346"/>
              <a:ext cx="816" cy="272"/>
            </a:xfrm>
            <a:prstGeom prst="wedgeRectCallout">
              <a:avLst>
                <a:gd name="adj1" fmla="val -32722"/>
                <a:gd name="adj2" fmla="val 96324"/>
              </a:avLst>
            </a:prstGeom>
            <a:solidFill>
              <a:schemeClr val="bg1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</a:rPr>
                <a:t>高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3</a:t>
              </a:r>
              <a:r>
                <a:rPr lang="zh-CN" altLang="en-US" sz="2400" dirty="0">
                  <a:solidFill>
                    <a:schemeClr val="accent2"/>
                  </a:solidFill>
                </a:rPr>
                <a:t>位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46"/>
          <p:cNvGrpSpPr/>
          <p:nvPr/>
        </p:nvGrpSpPr>
        <p:grpSpPr>
          <a:xfrm>
            <a:off x="250825" y="620713"/>
            <a:ext cx="1296988" cy="5545137"/>
            <a:chOff x="158" y="391"/>
            <a:chExt cx="817" cy="3493"/>
          </a:xfrm>
        </p:grpSpPr>
        <p:sp>
          <p:nvSpPr>
            <p:cNvPr id="43024" name="Rectangle 134"/>
            <p:cNvSpPr/>
            <p:nvPr/>
          </p:nvSpPr>
          <p:spPr>
            <a:xfrm>
              <a:off x="340" y="890"/>
              <a:ext cx="363" cy="299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025" name="AutoShape 135"/>
            <p:cNvSpPr/>
            <p:nvPr/>
          </p:nvSpPr>
          <p:spPr>
            <a:xfrm>
              <a:off x="158" y="391"/>
              <a:ext cx="817" cy="318"/>
            </a:xfrm>
            <a:prstGeom prst="wedgeRectCallout">
              <a:avLst>
                <a:gd name="adj1" fmla="val -14380"/>
                <a:gd name="adj2" fmla="val 106917"/>
              </a:avLst>
            </a:prstGeom>
            <a:solidFill>
              <a:schemeClr val="bg1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</a:rPr>
                <a:t>低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4</a:t>
              </a:r>
              <a:r>
                <a:rPr lang="zh-CN" altLang="en-US" sz="2400" dirty="0">
                  <a:solidFill>
                    <a:schemeClr val="accent2"/>
                  </a:solidFill>
                </a:rPr>
                <a:t>位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142"/>
          <p:cNvGrpSpPr/>
          <p:nvPr/>
        </p:nvGrpSpPr>
        <p:grpSpPr>
          <a:xfrm>
            <a:off x="2484438" y="1773238"/>
            <a:ext cx="1800225" cy="1871662"/>
            <a:chOff x="1565" y="1117"/>
            <a:chExt cx="1134" cy="1179"/>
          </a:xfrm>
        </p:grpSpPr>
        <p:sp>
          <p:nvSpPr>
            <p:cNvPr id="43022" name="Oval 136"/>
            <p:cNvSpPr/>
            <p:nvPr/>
          </p:nvSpPr>
          <p:spPr>
            <a:xfrm>
              <a:off x="2472" y="1117"/>
              <a:ext cx="227" cy="227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023" name="AutoShape 137"/>
            <p:cNvSpPr/>
            <p:nvPr/>
          </p:nvSpPr>
          <p:spPr>
            <a:xfrm>
              <a:off x="1565" y="1979"/>
              <a:ext cx="997" cy="317"/>
            </a:xfrm>
            <a:prstGeom prst="wedgeRectCallout">
              <a:avLst>
                <a:gd name="adj1" fmla="val 41273"/>
                <a:gd name="adj2" fmla="val -273657"/>
              </a:avLst>
            </a:prstGeom>
            <a:solidFill>
              <a:schemeClr val="bg1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0x31</a:t>
              </a:r>
              <a:endParaRPr lang="en-US" altLang="zh-CN" sz="2400" b="1" dirty="0"/>
            </a:p>
          </p:txBody>
        </p:sp>
      </p:grpSp>
      <p:grpSp>
        <p:nvGrpSpPr>
          <p:cNvPr id="5" name="Group 143"/>
          <p:cNvGrpSpPr/>
          <p:nvPr/>
        </p:nvGrpSpPr>
        <p:grpSpPr>
          <a:xfrm>
            <a:off x="4213225" y="1773238"/>
            <a:ext cx="1582738" cy="1871662"/>
            <a:chOff x="2654" y="1117"/>
            <a:chExt cx="997" cy="1179"/>
          </a:xfrm>
        </p:grpSpPr>
        <p:sp>
          <p:nvSpPr>
            <p:cNvPr id="43020" name="Oval 138"/>
            <p:cNvSpPr/>
            <p:nvPr/>
          </p:nvSpPr>
          <p:spPr>
            <a:xfrm>
              <a:off x="3016" y="1117"/>
              <a:ext cx="227" cy="227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021" name="AutoShape 139"/>
            <p:cNvSpPr/>
            <p:nvPr/>
          </p:nvSpPr>
          <p:spPr>
            <a:xfrm>
              <a:off x="2654" y="1979"/>
              <a:ext cx="997" cy="317"/>
            </a:xfrm>
            <a:prstGeom prst="wedgeRectCallout">
              <a:avLst>
                <a:gd name="adj1" fmla="val -5667"/>
                <a:gd name="adj2" fmla="val -232019"/>
              </a:avLst>
            </a:prstGeom>
            <a:solidFill>
              <a:schemeClr val="bg1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0x41</a:t>
              </a:r>
              <a:endParaRPr lang="en-US" altLang="zh-CN" sz="2400" b="1" dirty="0"/>
            </a:p>
          </p:txBody>
        </p:sp>
      </p:grpSp>
      <p:grpSp>
        <p:nvGrpSpPr>
          <p:cNvPr id="6" name="Group 144"/>
          <p:cNvGrpSpPr/>
          <p:nvPr/>
        </p:nvGrpSpPr>
        <p:grpSpPr>
          <a:xfrm>
            <a:off x="5942013" y="1773238"/>
            <a:ext cx="1582737" cy="1871662"/>
            <a:chOff x="3743" y="1117"/>
            <a:chExt cx="997" cy="1179"/>
          </a:xfrm>
        </p:grpSpPr>
        <p:sp>
          <p:nvSpPr>
            <p:cNvPr id="43018" name="Oval 140"/>
            <p:cNvSpPr/>
            <p:nvPr/>
          </p:nvSpPr>
          <p:spPr>
            <a:xfrm>
              <a:off x="4105" y="1117"/>
              <a:ext cx="227" cy="227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019" name="AutoShape 141"/>
            <p:cNvSpPr/>
            <p:nvPr/>
          </p:nvSpPr>
          <p:spPr>
            <a:xfrm>
              <a:off x="3743" y="1979"/>
              <a:ext cx="997" cy="317"/>
            </a:xfrm>
            <a:prstGeom prst="wedgeRectCallout">
              <a:avLst>
                <a:gd name="adj1" fmla="val -5667"/>
                <a:gd name="adj2" fmla="val -232019"/>
              </a:avLst>
            </a:prstGeom>
            <a:solidFill>
              <a:schemeClr val="bg1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0x61</a:t>
              </a:r>
              <a:endParaRPr lang="en-US" altLang="zh-CN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模数</a:t>
            </a:r>
            <a:r>
              <a:rPr lang="zh-CN" altLang="en-US" sz="4400" dirty="0">
                <a:solidFill>
                  <a:schemeClr val="tx2"/>
                </a:solidFill>
              </a:rPr>
              <a:t>与补码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35" name="Rectangle 4"/>
          <p:cNvSpPr/>
          <p:nvPr/>
        </p:nvSpPr>
        <p:spPr>
          <a:xfrm>
            <a:off x="107950" y="1412875"/>
            <a:ext cx="8208963" cy="1223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模数：类似于某种计量器的容量，如时钟。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进制的模数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=R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403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2332038"/>
            <a:ext cx="3505200" cy="390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Rectangle 6"/>
          <p:cNvSpPr/>
          <p:nvPr/>
        </p:nvSpPr>
        <p:spPr>
          <a:xfrm>
            <a:off x="107950" y="2852738"/>
            <a:ext cx="4751388" cy="7921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模运算、取余运算（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mod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＋＋中用％作为模运算符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8" name="Rectangle 7"/>
          <p:cNvSpPr/>
          <p:nvPr/>
        </p:nvSpPr>
        <p:spPr>
          <a:xfrm>
            <a:off x="107950" y="3789363"/>
            <a:ext cx="4679950" cy="16557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进制的模运算结果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&gt;=0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&lt;=R-1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模运算、取余运算示例：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12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14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9" name="Rectangle 8"/>
          <p:cNvSpPr/>
          <p:nvPr/>
        </p:nvSpPr>
        <p:spPr>
          <a:xfrm>
            <a:off x="107950" y="5516563"/>
            <a:ext cx="4679950" cy="1152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模运算的特点：减法统一为加法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8-2 = (8+10)%12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在模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下的补码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9"/>
          <p:cNvSpPr/>
          <p:nvPr/>
        </p:nvSpPr>
        <p:spPr>
          <a:xfrm>
            <a:off x="971550" y="9810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课后阅读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5059" name="Text Box 10"/>
          <p:cNvSpPr txBox="1"/>
          <p:nvPr/>
        </p:nvSpPr>
        <p:spPr>
          <a:xfrm>
            <a:off x="684213" y="2060575"/>
            <a:ext cx="7921625" cy="56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65125" lvl="0" indent="-365125" eaLnBrk="1" hangingPunct="1">
              <a:lnSpc>
                <a:spcPct val="130000"/>
              </a:lnSpc>
              <a:spcBef>
                <a:spcPct val="0"/>
              </a:spcBef>
              <a:buClr>
                <a:srgbClr val="3065D0"/>
              </a:buCl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计算机高级语言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学习材料，</a:t>
            </a:r>
            <a:r>
              <a:rPr lang="en-US" altLang="zh-CN" sz="2400" b="1" dirty="0"/>
              <a:t>Page 4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5060" name="Rectangle 11"/>
          <p:cNvSpPr/>
          <p:nvPr/>
        </p:nvSpPr>
        <p:spPr>
          <a:xfrm>
            <a:off x="971550" y="361632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课后作业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5061" name="Text Box 12"/>
          <p:cNvSpPr txBox="1"/>
          <p:nvPr/>
        </p:nvSpPr>
        <p:spPr>
          <a:xfrm>
            <a:off x="682625" y="4292600"/>
            <a:ext cx="7921625" cy="56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65125" lvl="0" indent="-365125" eaLnBrk="1" hangingPunct="1">
              <a:lnSpc>
                <a:spcPct val="130000"/>
              </a:lnSpc>
              <a:spcBef>
                <a:spcPct val="0"/>
              </a:spcBef>
              <a:buClr>
                <a:srgbClr val="3065D0"/>
              </a:buCl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）完成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计算机高级语言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次作业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5"/>
          <p:cNvSpPr/>
          <p:nvPr/>
        </p:nvSpPr>
        <p:spPr>
          <a:xfrm>
            <a:off x="2124075" y="2565400"/>
            <a:ext cx="5184775" cy="6746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谢   谢！</a:t>
            </a:r>
            <a:endParaRPr lang="zh-CN" altLang="en-US" sz="5400" b="1" dirty="0">
              <a:solidFill>
                <a:srgbClr val="99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、不同进制数之间的转换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147" name="Rectangle 46"/>
          <p:cNvSpPr/>
          <p:nvPr/>
        </p:nvSpPr>
        <p:spPr>
          <a:xfrm>
            <a:off x="323850" y="1125538"/>
            <a:ext cx="8280400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任意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进制值可表示为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76" name="Rectangle 88"/>
          <p:cNvSpPr/>
          <p:nvPr/>
        </p:nvSpPr>
        <p:spPr>
          <a:xfrm>
            <a:off x="323850" y="3500438"/>
            <a:ext cx="2087563" cy="5032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149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846263"/>
            <a:ext cx="5184775" cy="1655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119" name="Rectangle 231"/>
          <p:cNvSpPr/>
          <p:nvPr/>
        </p:nvSpPr>
        <p:spPr>
          <a:xfrm>
            <a:off x="539750" y="4076700"/>
            <a:ext cx="8569325" cy="1079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8844.43=8000 +800    +40     +4        +0.4     +0.03</a:t>
            </a:r>
            <a:endParaRPr lang="en-US" altLang="zh-CN" sz="2800" b="1" baseline="30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 =8</a:t>
            </a:r>
            <a:r>
              <a:rPr lang="en-US" altLang="zh-CN" sz="2800" b="1" dirty="0">
                <a:solidFill>
                  <a:srgbClr val="0000FF"/>
                </a:solidFill>
              </a:rPr>
              <a:t>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3</a:t>
            </a:r>
            <a:r>
              <a:rPr lang="en-US" altLang="zh-CN" sz="2800" b="1" dirty="0">
                <a:solidFill>
                  <a:srgbClr val="0000FF"/>
                </a:solidFill>
              </a:rPr>
              <a:t>+8x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+4x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+4x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0</a:t>
            </a:r>
            <a:r>
              <a:rPr lang="en-US" altLang="zh-CN" sz="2800" b="1" dirty="0">
                <a:solidFill>
                  <a:srgbClr val="0000FF"/>
                </a:solidFill>
              </a:rPr>
              <a:t>+4x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-1</a:t>
            </a:r>
            <a:r>
              <a:rPr lang="en-US" altLang="zh-CN" sz="2800" b="1" dirty="0">
                <a:solidFill>
                  <a:srgbClr val="0000FF"/>
                </a:solidFill>
              </a:rPr>
              <a:t>+3x</a:t>
            </a:r>
            <a:r>
              <a:rPr lang="en-US" altLang="zh-CN" sz="2800" b="1" dirty="0"/>
              <a:t>10</a:t>
            </a:r>
            <a:r>
              <a:rPr lang="en-US" altLang="zh-CN" sz="2800" b="1" baseline="30000" dirty="0"/>
              <a:t>-2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38124" name="Rectangle 236"/>
          <p:cNvSpPr/>
          <p:nvPr/>
        </p:nvSpPr>
        <p:spPr>
          <a:xfrm>
            <a:off x="323850" y="5229225"/>
            <a:ext cx="8280400" cy="1152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常用的转换形式有：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进制←→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进制←→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进制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43"/>
          <p:cNvGrpSpPr/>
          <p:nvPr/>
        </p:nvGrpSpPr>
        <p:grpSpPr>
          <a:xfrm>
            <a:off x="3779838" y="1412875"/>
            <a:ext cx="3527425" cy="1223963"/>
            <a:chOff x="2381" y="890"/>
            <a:chExt cx="2222" cy="771"/>
          </a:xfrm>
        </p:grpSpPr>
        <p:sp>
          <p:nvSpPr>
            <p:cNvPr id="6153" name="Oval 237"/>
            <p:cNvSpPr/>
            <p:nvPr/>
          </p:nvSpPr>
          <p:spPr>
            <a:xfrm>
              <a:off x="3424" y="1344"/>
              <a:ext cx="363" cy="31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154" name="Oval 238"/>
            <p:cNvSpPr/>
            <p:nvPr/>
          </p:nvSpPr>
          <p:spPr>
            <a:xfrm>
              <a:off x="2381" y="1299"/>
              <a:ext cx="318" cy="31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155" name="Rectangle 239"/>
            <p:cNvSpPr/>
            <p:nvPr/>
          </p:nvSpPr>
          <p:spPr>
            <a:xfrm>
              <a:off x="4195" y="890"/>
              <a:ext cx="408" cy="40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ea typeface="楷体_GB2312" pitchFamily="49" charset="-122"/>
                </a:rPr>
                <a:t>权</a:t>
              </a:r>
              <a:endParaRPr lang="zh-CN" altLang="en-US" sz="28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6156" name="Line 240"/>
            <p:cNvSpPr/>
            <p:nvPr/>
          </p:nvSpPr>
          <p:spPr>
            <a:xfrm flipV="1">
              <a:off x="3787" y="1298"/>
              <a:ext cx="681" cy="18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7" name="Line 241"/>
            <p:cNvSpPr/>
            <p:nvPr/>
          </p:nvSpPr>
          <p:spPr>
            <a:xfrm flipV="1">
              <a:off x="2608" y="981"/>
              <a:ext cx="1587" cy="31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6" grpId="0"/>
      <p:bldP spid="38119" grpId="0" animBg="1"/>
      <p:bldP spid="38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/>
          <p:nvPr/>
        </p:nvSpPr>
        <p:spPr>
          <a:xfrm>
            <a:off x="539750" y="704850"/>
            <a:ext cx="828198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2.A</a:t>
            </a:r>
            <a:r>
              <a:rPr lang="zh-CN" altLang="en-US" sz="4400" dirty="0">
                <a:solidFill>
                  <a:schemeClr val="tx2"/>
                </a:solidFill>
              </a:rPr>
              <a:t>、</a:t>
            </a:r>
            <a:r>
              <a:rPr lang="en-US" altLang="zh-CN" sz="4400" dirty="0">
                <a:solidFill>
                  <a:schemeClr val="tx2"/>
                </a:solidFill>
              </a:rPr>
              <a:t>2/16</a:t>
            </a:r>
            <a:r>
              <a:rPr lang="zh-CN" altLang="en-US" sz="4400" dirty="0">
                <a:solidFill>
                  <a:schemeClr val="tx2"/>
                </a:solidFill>
              </a:rPr>
              <a:t>进制数</a:t>
            </a:r>
            <a:r>
              <a:rPr lang="en-US" altLang="zh-CN" sz="4400" dirty="0">
                <a:solidFill>
                  <a:schemeClr val="tx2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十进制</a:t>
            </a:r>
            <a:r>
              <a:rPr lang="zh-CN" altLang="en-US" sz="4400" dirty="0">
                <a:solidFill>
                  <a:schemeClr val="tx2"/>
                </a:solidFill>
              </a:rPr>
              <a:t>的转换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395288" y="3068638"/>
            <a:ext cx="5976937" cy="5762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各位数与权相成，积相加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612775" y="3571875"/>
            <a:ext cx="8351838" cy="295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(10001001.11)</a:t>
            </a:r>
            <a:r>
              <a:rPr lang="en-US" altLang="zh-CN" sz="2800" b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=1x2</a:t>
            </a: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7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+1x2</a:t>
            </a: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+1x2</a:t>
            </a: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+1x2</a:t>
            </a: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+1x2</a:t>
            </a: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-2</a:t>
            </a:r>
            <a:endParaRPr lang="en-US" altLang="zh-CN" sz="2800" b="1" baseline="30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baseline="30000" dirty="0">
                <a:solidFill>
                  <a:srgbClr val="0000FF"/>
                </a:solidFill>
                <a:ea typeface="楷体_GB2312" pitchFamily="49" charset="-122"/>
              </a:rPr>
              <a:t>                                 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=(137.75)</a:t>
            </a:r>
            <a:r>
              <a:rPr lang="en-US" altLang="zh-CN" sz="2800" b="1" baseline="-25000" dirty="0">
                <a:solidFill>
                  <a:srgbClr val="0000FF"/>
                </a:solidFill>
                <a:ea typeface="楷体_GB2312" pitchFamily="49" charset="-122"/>
              </a:rPr>
              <a:t>10</a:t>
            </a:r>
            <a:endParaRPr lang="en-US" altLang="zh-CN" sz="2800" b="1" baseline="-25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baseline="-25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(0.2A)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16</a:t>
            </a:r>
            <a:r>
              <a:rPr lang="en-US" altLang="zh-CN" sz="2800" b="1" dirty="0">
                <a:solidFill>
                  <a:srgbClr val="0000FF"/>
                </a:solidFill>
              </a:rPr>
              <a:t>=2x16</a:t>
            </a:r>
            <a:r>
              <a:rPr lang="en-US" altLang="zh-CN" sz="2800" b="1" baseline="30000" dirty="0">
                <a:solidFill>
                  <a:srgbClr val="0000FF"/>
                </a:solidFill>
              </a:rPr>
              <a:t>-1</a:t>
            </a:r>
            <a:r>
              <a:rPr lang="en-US" altLang="zh-CN" sz="2800" b="1" dirty="0">
                <a:solidFill>
                  <a:srgbClr val="0000FF"/>
                </a:solidFill>
              </a:rPr>
              <a:t>+10x16</a:t>
            </a:r>
            <a:r>
              <a:rPr lang="en-US" altLang="zh-CN" sz="2800" b="1" baseline="30000" dirty="0">
                <a:solidFill>
                  <a:srgbClr val="0000FF"/>
                </a:solidFill>
              </a:rPr>
              <a:t>-2</a:t>
            </a:r>
            <a:endParaRPr lang="en-US" altLang="zh-CN" sz="2800" b="1" baseline="30000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baseline="300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800" b="1" dirty="0">
                <a:solidFill>
                  <a:srgbClr val="0000FF"/>
                </a:solidFill>
              </a:rPr>
              <a:t>=(0.1640625)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10</a:t>
            </a:r>
            <a:endParaRPr lang="en-US" altLang="zh-CN" sz="2800" b="1" baseline="-25000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baseline="-25000" dirty="0">
              <a:solidFill>
                <a:srgbClr val="0000FF"/>
              </a:solidFill>
            </a:endParaRPr>
          </a:p>
        </p:txBody>
      </p:sp>
      <p:pic>
        <p:nvPicPr>
          <p:cNvPr id="7173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1412875"/>
            <a:ext cx="5184775" cy="1655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2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4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325">
                                            <p:txEl>
                                              <p:charRg st="42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9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325">
                                            <p:txEl>
                                              <p:charRg st="91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11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325">
                                            <p:txEl>
                                              <p:charRg st="115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/>
          <p:nvPr/>
        </p:nvSpPr>
        <p:spPr>
          <a:xfrm>
            <a:off x="971550" y="549275"/>
            <a:ext cx="770413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2.B</a:t>
            </a:r>
            <a:r>
              <a:rPr lang="zh-CN" altLang="en-US" sz="4400" dirty="0">
                <a:solidFill>
                  <a:schemeClr val="tx2"/>
                </a:solidFill>
              </a:rPr>
              <a:t>、十进制数</a:t>
            </a:r>
            <a:r>
              <a:rPr lang="en-US" altLang="zh-CN" sz="4400" dirty="0">
                <a:solidFill>
                  <a:schemeClr val="tx2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4400" dirty="0">
                <a:solidFill>
                  <a:schemeClr val="tx2"/>
                </a:solidFill>
              </a:rPr>
              <a:t>R</a:t>
            </a: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进制</a:t>
            </a:r>
            <a:r>
              <a:rPr lang="zh-CN" altLang="en-US" sz="4400" dirty="0">
                <a:solidFill>
                  <a:schemeClr val="tx2"/>
                </a:solidFill>
              </a:rPr>
              <a:t>的转换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8195" name="Rectangle 4"/>
          <p:cNvSpPr/>
          <p:nvPr/>
        </p:nvSpPr>
        <p:spPr>
          <a:xfrm>
            <a:off x="252413" y="1268413"/>
            <a:ext cx="3743325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整数转换：除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取余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19"/>
          <p:cNvGrpSpPr/>
          <p:nvPr/>
        </p:nvGrpSpPr>
        <p:grpSpPr>
          <a:xfrm>
            <a:off x="684213" y="2995613"/>
            <a:ext cx="863600" cy="433387"/>
            <a:chOff x="431" y="1887"/>
            <a:chExt cx="544" cy="273"/>
          </a:xfrm>
        </p:grpSpPr>
        <p:sp>
          <p:nvSpPr>
            <p:cNvPr id="8281" name="Rectangle 20"/>
            <p:cNvSpPr/>
            <p:nvPr/>
          </p:nvSpPr>
          <p:spPr>
            <a:xfrm>
              <a:off x="612" y="188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17</a:t>
              </a:r>
              <a:endParaRPr lang="en-US" altLang="zh-CN" sz="2800" b="1" dirty="0"/>
            </a:p>
          </p:txBody>
        </p:sp>
        <p:sp>
          <p:nvSpPr>
            <p:cNvPr id="8282" name="Rectangle 23"/>
            <p:cNvSpPr/>
            <p:nvPr/>
          </p:nvSpPr>
          <p:spPr>
            <a:xfrm>
              <a:off x="431" y="1887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3" name="Group 120"/>
          <p:cNvGrpSpPr/>
          <p:nvPr/>
        </p:nvGrpSpPr>
        <p:grpSpPr>
          <a:xfrm>
            <a:off x="971550" y="3500438"/>
            <a:ext cx="863600" cy="433387"/>
            <a:chOff x="612" y="2205"/>
            <a:chExt cx="544" cy="273"/>
          </a:xfrm>
        </p:grpSpPr>
        <p:sp>
          <p:nvSpPr>
            <p:cNvPr id="8279" name="Rectangle 24"/>
            <p:cNvSpPr/>
            <p:nvPr/>
          </p:nvSpPr>
          <p:spPr>
            <a:xfrm>
              <a:off x="793" y="2206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8280" name="Rectangle 27"/>
            <p:cNvSpPr/>
            <p:nvPr/>
          </p:nvSpPr>
          <p:spPr>
            <a:xfrm>
              <a:off x="612" y="2205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4" name="Group 121"/>
          <p:cNvGrpSpPr/>
          <p:nvPr/>
        </p:nvGrpSpPr>
        <p:grpSpPr>
          <a:xfrm>
            <a:off x="1260475" y="4003675"/>
            <a:ext cx="863600" cy="433388"/>
            <a:chOff x="794" y="2522"/>
            <a:chExt cx="544" cy="273"/>
          </a:xfrm>
        </p:grpSpPr>
        <p:sp>
          <p:nvSpPr>
            <p:cNvPr id="8277" name="Rectangle 28"/>
            <p:cNvSpPr/>
            <p:nvPr/>
          </p:nvSpPr>
          <p:spPr>
            <a:xfrm>
              <a:off x="975" y="2523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4</a:t>
              </a:r>
              <a:endParaRPr lang="en-US" altLang="zh-CN" sz="2800" b="1" dirty="0"/>
            </a:p>
          </p:txBody>
        </p:sp>
        <p:sp>
          <p:nvSpPr>
            <p:cNvPr id="8278" name="Rectangle 31"/>
            <p:cNvSpPr/>
            <p:nvPr/>
          </p:nvSpPr>
          <p:spPr>
            <a:xfrm>
              <a:off x="794" y="2522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5" name="Group 122"/>
          <p:cNvGrpSpPr/>
          <p:nvPr/>
        </p:nvGrpSpPr>
        <p:grpSpPr>
          <a:xfrm>
            <a:off x="1547813" y="4508500"/>
            <a:ext cx="863600" cy="433388"/>
            <a:chOff x="975" y="2840"/>
            <a:chExt cx="544" cy="273"/>
          </a:xfrm>
        </p:grpSpPr>
        <p:sp>
          <p:nvSpPr>
            <p:cNvPr id="8275" name="Rectangle 32"/>
            <p:cNvSpPr/>
            <p:nvPr/>
          </p:nvSpPr>
          <p:spPr>
            <a:xfrm>
              <a:off x="1156" y="2841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76" name="Rectangle 35"/>
            <p:cNvSpPr/>
            <p:nvPr/>
          </p:nvSpPr>
          <p:spPr>
            <a:xfrm>
              <a:off x="975" y="2840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6" name="Group 123"/>
          <p:cNvGrpSpPr/>
          <p:nvPr/>
        </p:nvGrpSpPr>
        <p:grpSpPr>
          <a:xfrm>
            <a:off x="1908175" y="5011738"/>
            <a:ext cx="863600" cy="433387"/>
            <a:chOff x="1202" y="3157"/>
            <a:chExt cx="544" cy="273"/>
          </a:xfrm>
        </p:grpSpPr>
        <p:sp>
          <p:nvSpPr>
            <p:cNvPr id="8273" name="Rectangle 36"/>
            <p:cNvSpPr/>
            <p:nvPr/>
          </p:nvSpPr>
          <p:spPr>
            <a:xfrm>
              <a:off x="1383" y="315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8274" name="Rectangle 39"/>
            <p:cNvSpPr/>
            <p:nvPr/>
          </p:nvSpPr>
          <p:spPr>
            <a:xfrm>
              <a:off x="1202" y="3157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7" name="Group 124"/>
          <p:cNvGrpSpPr/>
          <p:nvPr/>
        </p:nvGrpSpPr>
        <p:grpSpPr>
          <a:xfrm>
            <a:off x="2195513" y="5516563"/>
            <a:ext cx="863600" cy="433387"/>
            <a:chOff x="1383" y="3475"/>
            <a:chExt cx="544" cy="273"/>
          </a:xfrm>
        </p:grpSpPr>
        <p:sp>
          <p:nvSpPr>
            <p:cNvPr id="8271" name="Rectangle 40"/>
            <p:cNvSpPr/>
            <p:nvPr/>
          </p:nvSpPr>
          <p:spPr>
            <a:xfrm>
              <a:off x="1564" y="3476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8272" name="Rectangle 43"/>
            <p:cNvSpPr/>
            <p:nvPr/>
          </p:nvSpPr>
          <p:spPr>
            <a:xfrm>
              <a:off x="1383" y="3475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8" name="Group 125"/>
          <p:cNvGrpSpPr/>
          <p:nvPr/>
        </p:nvGrpSpPr>
        <p:grpSpPr>
          <a:xfrm>
            <a:off x="1258888" y="2492375"/>
            <a:ext cx="4178300" cy="433388"/>
            <a:chOff x="793" y="1570"/>
            <a:chExt cx="2632" cy="273"/>
          </a:xfrm>
        </p:grpSpPr>
        <p:sp>
          <p:nvSpPr>
            <p:cNvPr id="8267" name="Rectangle 12"/>
            <p:cNvSpPr/>
            <p:nvPr/>
          </p:nvSpPr>
          <p:spPr>
            <a:xfrm>
              <a:off x="884" y="1571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68" name="Rectangle 11"/>
            <p:cNvSpPr/>
            <p:nvPr/>
          </p:nvSpPr>
          <p:spPr>
            <a:xfrm>
              <a:off x="793" y="1571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69" name="Line 45"/>
            <p:cNvSpPr/>
            <p:nvPr/>
          </p:nvSpPr>
          <p:spPr>
            <a:xfrm>
              <a:off x="1247" y="1661"/>
              <a:ext cx="1769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70" name="Rectangle 53"/>
            <p:cNvSpPr/>
            <p:nvPr/>
          </p:nvSpPr>
          <p:spPr>
            <a:xfrm>
              <a:off x="3062" y="1570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</p:grpSp>
      <p:grpSp>
        <p:nvGrpSpPr>
          <p:cNvPr id="9" name="Group 126"/>
          <p:cNvGrpSpPr/>
          <p:nvPr/>
        </p:nvGrpSpPr>
        <p:grpSpPr>
          <a:xfrm>
            <a:off x="1547813" y="2997200"/>
            <a:ext cx="3889375" cy="431800"/>
            <a:chOff x="975" y="1888"/>
            <a:chExt cx="2450" cy="272"/>
          </a:xfrm>
        </p:grpSpPr>
        <p:sp>
          <p:nvSpPr>
            <p:cNvPr id="8263" name="Rectangle 21"/>
            <p:cNvSpPr/>
            <p:nvPr/>
          </p:nvSpPr>
          <p:spPr>
            <a:xfrm>
              <a:off x="975" y="1888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64" name="Rectangle 22"/>
            <p:cNvSpPr/>
            <p:nvPr/>
          </p:nvSpPr>
          <p:spPr>
            <a:xfrm>
              <a:off x="1066" y="188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65" name="Line 46"/>
            <p:cNvSpPr/>
            <p:nvPr/>
          </p:nvSpPr>
          <p:spPr>
            <a:xfrm>
              <a:off x="1429" y="2024"/>
              <a:ext cx="1587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66" name="Rectangle 54"/>
            <p:cNvSpPr/>
            <p:nvPr/>
          </p:nvSpPr>
          <p:spPr>
            <a:xfrm>
              <a:off x="3062" y="188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</p:grpSp>
      <p:grpSp>
        <p:nvGrpSpPr>
          <p:cNvPr id="10" name="Group 127"/>
          <p:cNvGrpSpPr/>
          <p:nvPr/>
        </p:nvGrpSpPr>
        <p:grpSpPr>
          <a:xfrm>
            <a:off x="1835150" y="3502025"/>
            <a:ext cx="3602038" cy="431800"/>
            <a:chOff x="1156" y="2206"/>
            <a:chExt cx="2269" cy="272"/>
          </a:xfrm>
        </p:grpSpPr>
        <p:sp>
          <p:nvSpPr>
            <p:cNvPr id="8259" name="Rectangle 25"/>
            <p:cNvSpPr/>
            <p:nvPr/>
          </p:nvSpPr>
          <p:spPr>
            <a:xfrm>
              <a:off x="1156" y="2206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60" name="Rectangle 26"/>
            <p:cNvSpPr/>
            <p:nvPr/>
          </p:nvSpPr>
          <p:spPr>
            <a:xfrm>
              <a:off x="1247" y="2206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61" name="Line 47"/>
            <p:cNvSpPr/>
            <p:nvPr/>
          </p:nvSpPr>
          <p:spPr>
            <a:xfrm>
              <a:off x="1565" y="2342"/>
              <a:ext cx="1451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62" name="Rectangle 55"/>
            <p:cNvSpPr/>
            <p:nvPr/>
          </p:nvSpPr>
          <p:spPr>
            <a:xfrm>
              <a:off x="3062" y="2206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</p:grpSp>
      <p:grpSp>
        <p:nvGrpSpPr>
          <p:cNvPr id="11" name="Group 128"/>
          <p:cNvGrpSpPr/>
          <p:nvPr/>
        </p:nvGrpSpPr>
        <p:grpSpPr>
          <a:xfrm>
            <a:off x="2124075" y="4005263"/>
            <a:ext cx="3313113" cy="431800"/>
            <a:chOff x="1338" y="2523"/>
            <a:chExt cx="2087" cy="272"/>
          </a:xfrm>
        </p:grpSpPr>
        <p:sp>
          <p:nvSpPr>
            <p:cNvPr id="8255" name="Rectangle 29"/>
            <p:cNvSpPr/>
            <p:nvPr/>
          </p:nvSpPr>
          <p:spPr>
            <a:xfrm>
              <a:off x="1338" y="2523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56" name="Rectangle 30"/>
            <p:cNvSpPr/>
            <p:nvPr/>
          </p:nvSpPr>
          <p:spPr>
            <a:xfrm>
              <a:off x="1429" y="2523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57" name="Line 48"/>
            <p:cNvSpPr/>
            <p:nvPr/>
          </p:nvSpPr>
          <p:spPr>
            <a:xfrm>
              <a:off x="1746" y="2659"/>
              <a:ext cx="1270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58" name="Rectangle 56"/>
            <p:cNvSpPr/>
            <p:nvPr/>
          </p:nvSpPr>
          <p:spPr>
            <a:xfrm>
              <a:off x="3062" y="2523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</p:grpSp>
      <p:grpSp>
        <p:nvGrpSpPr>
          <p:cNvPr id="12" name="Group 129"/>
          <p:cNvGrpSpPr/>
          <p:nvPr/>
        </p:nvGrpSpPr>
        <p:grpSpPr>
          <a:xfrm>
            <a:off x="2411413" y="4510088"/>
            <a:ext cx="3025775" cy="431800"/>
            <a:chOff x="1519" y="2841"/>
            <a:chExt cx="1906" cy="272"/>
          </a:xfrm>
        </p:grpSpPr>
        <p:sp>
          <p:nvSpPr>
            <p:cNvPr id="8251" name="Rectangle 33"/>
            <p:cNvSpPr/>
            <p:nvPr/>
          </p:nvSpPr>
          <p:spPr>
            <a:xfrm>
              <a:off x="1519" y="2841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52" name="Rectangle 34"/>
            <p:cNvSpPr/>
            <p:nvPr/>
          </p:nvSpPr>
          <p:spPr>
            <a:xfrm>
              <a:off x="1610" y="2841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53" name="Line 49"/>
            <p:cNvSpPr/>
            <p:nvPr/>
          </p:nvSpPr>
          <p:spPr>
            <a:xfrm>
              <a:off x="1973" y="2977"/>
              <a:ext cx="1043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54" name="Rectangle 57"/>
            <p:cNvSpPr/>
            <p:nvPr/>
          </p:nvSpPr>
          <p:spPr>
            <a:xfrm>
              <a:off x="3062" y="2841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</p:grpSp>
      <p:grpSp>
        <p:nvGrpSpPr>
          <p:cNvPr id="13" name="Group 130"/>
          <p:cNvGrpSpPr/>
          <p:nvPr/>
        </p:nvGrpSpPr>
        <p:grpSpPr>
          <a:xfrm>
            <a:off x="2771775" y="5013325"/>
            <a:ext cx="2665413" cy="431800"/>
            <a:chOff x="1746" y="3158"/>
            <a:chExt cx="1679" cy="272"/>
          </a:xfrm>
        </p:grpSpPr>
        <p:sp>
          <p:nvSpPr>
            <p:cNvPr id="8247" name="Rectangle 37"/>
            <p:cNvSpPr/>
            <p:nvPr/>
          </p:nvSpPr>
          <p:spPr>
            <a:xfrm>
              <a:off x="1746" y="3158"/>
              <a:ext cx="91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/</a:t>
              </a:r>
              <a:endParaRPr lang="en-US" altLang="zh-CN" sz="2800" b="1" dirty="0"/>
            </a:p>
          </p:txBody>
        </p:sp>
        <p:sp>
          <p:nvSpPr>
            <p:cNvPr id="8248" name="Rectangle 38"/>
            <p:cNvSpPr/>
            <p:nvPr/>
          </p:nvSpPr>
          <p:spPr>
            <a:xfrm>
              <a:off x="1837" y="315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2</a:t>
              </a:r>
              <a:endParaRPr lang="en-US" altLang="zh-CN" sz="2800" b="1" dirty="0"/>
            </a:p>
          </p:txBody>
        </p:sp>
        <p:sp>
          <p:nvSpPr>
            <p:cNvPr id="8249" name="Line 50"/>
            <p:cNvSpPr/>
            <p:nvPr/>
          </p:nvSpPr>
          <p:spPr>
            <a:xfrm>
              <a:off x="2200" y="3294"/>
              <a:ext cx="816" cy="0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8250" name="Rectangle 58"/>
            <p:cNvSpPr/>
            <p:nvPr/>
          </p:nvSpPr>
          <p:spPr>
            <a:xfrm>
              <a:off x="3062" y="3158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95288" y="2492375"/>
            <a:ext cx="863600" cy="433388"/>
            <a:chOff x="1519" y="1298"/>
            <a:chExt cx="544" cy="273"/>
          </a:xfrm>
        </p:grpSpPr>
        <p:sp>
          <p:nvSpPr>
            <p:cNvPr id="8245" name="Rectangle 10"/>
            <p:cNvSpPr/>
            <p:nvPr/>
          </p:nvSpPr>
          <p:spPr>
            <a:xfrm>
              <a:off x="1700" y="1299"/>
              <a:ext cx="363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34</a:t>
              </a:r>
              <a:endParaRPr lang="en-US" altLang="zh-CN" sz="2800" b="1" dirty="0"/>
            </a:p>
          </p:txBody>
        </p:sp>
        <p:sp>
          <p:nvSpPr>
            <p:cNvPr id="8246" name="Rectangle 19"/>
            <p:cNvSpPr/>
            <p:nvPr/>
          </p:nvSpPr>
          <p:spPr>
            <a:xfrm>
              <a:off x="1519" y="1298"/>
              <a:ext cx="182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15" name="Group 133"/>
          <p:cNvGrpSpPr/>
          <p:nvPr/>
        </p:nvGrpSpPr>
        <p:grpSpPr>
          <a:xfrm>
            <a:off x="395288" y="1557338"/>
            <a:ext cx="5113337" cy="863600"/>
            <a:chOff x="249" y="981"/>
            <a:chExt cx="3221" cy="544"/>
          </a:xfrm>
        </p:grpSpPr>
        <p:sp>
          <p:nvSpPr>
            <p:cNvPr id="8237" name="Rectangle 61"/>
            <p:cNvSpPr/>
            <p:nvPr/>
          </p:nvSpPr>
          <p:spPr>
            <a:xfrm>
              <a:off x="2926" y="981"/>
              <a:ext cx="544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余数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grpSp>
          <p:nvGrpSpPr>
            <p:cNvPr id="8238" name="Group 118"/>
            <p:cNvGrpSpPr/>
            <p:nvPr/>
          </p:nvGrpSpPr>
          <p:grpSpPr>
            <a:xfrm>
              <a:off x="249" y="1253"/>
              <a:ext cx="3176" cy="272"/>
              <a:chOff x="249" y="1253"/>
              <a:chExt cx="3176" cy="272"/>
            </a:xfrm>
          </p:grpSpPr>
          <p:sp>
            <p:nvSpPr>
              <p:cNvPr id="8239" name="Rectangle 7"/>
              <p:cNvSpPr/>
              <p:nvPr/>
            </p:nvSpPr>
            <p:spPr>
              <a:xfrm>
                <a:off x="249" y="1253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rIns="9000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/>
                  <a:t>68</a:t>
                </a:r>
                <a:endParaRPr lang="en-US" altLang="zh-CN" sz="2800" b="1" dirty="0"/>
              </a:p>
            </p:txBody>
          </p:sp>
          <p:sp>
            <p:nvSpPr>
              <p:cNvPr id="8240" name="Rectangle 8"/>
              <p:cNvSpPr/>
              <p:nvPr/>
            </p:nvSpPr>
            <p:spPr>
              <a:xfrm>
                <a:off x="612" y="1253"/>
                <a:ext cx="91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rIns="9000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/>
                  <a:t>/</a:t>
                </a:r>
                <a:endParaRPr lang="en-US" altLang="zh-CN" sz="2800" b="1" dirty="0"/>
              </a:p>
            </p:txBody>
          </p:sp>
          <p:sp>
            <p:nvSpPr>
              <p:cNvPr id="8241" name="Rectangle 9"/>
              <p:cNvSpPr/>
              <p:nvPr/>
            </p:nvSpPr>
            <p:spPr>
              <a:xfrm>
                <a:off x="703" y="1253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rIns="0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/>
                  <a:t>2</a:t>
                </a:r>
                <a:endParaRPr lang="en-US" altLang="zh-CN" sz="2800" b="1" dirty="0"/>
              </a:p>
            </p:txBody>
          </p:sp>
          <p:grpSp>
            <p:nvGrpSpPr>
              <p:cNvPr id="8242" name="Group 68"/>
              <p:cNvGrpSpPr/>
              <p:nvPr/>
            </p:nvGrpSpPr>
            <p:grpSpPr>
              <a:xfrm>
                <a:off x="1066" y="1253"/>
                <a:ext cx="2359" cy="272"/>
                <a:chOff x="2336" y="981"/>
                <a:chExt cx="2359" cy="272"/>
              </a:xfrm>
            </p:grpSpPr>
            <p:sp>
              <p:nvSpPr>
                <p:cNvPr id="8243" name="Line 60"/>
                <p:cNvSpPr/>
                <p:nvPr/>
              </p:nvSpPr>
              <p:spPr>
                <a:xfrm>
                  <a:off x="2336" y="1117"/>
                  <a:ext cx="1950" cy="0"/>
                </a:xfrm>
                <a:prstGeom prst="line">
                  <a:avLst/>
                </a:prstGeom>
                <a:ln w="76200" cap="rnd" cmpd="sng">
                  <a:solidFill>
                    <a:schemeClr val="tx1"/>
                  </a:solidFill>
                  <a:prstDash val="sysDot"/>
                  <a:headEnd type="none" w="med" len="med"/>
                  <a:tailEnd type="triangle" w="med" len="med"/>
                </a:ln>
              </p:spPr>
            </p:sp>
            <p:sp>
              <p:nvSpPr>
                <p:cNvPr id="8244" name="Rectangle 62"/>
                <p:cNvSpPr/>
                <p:nvPr/>
              </p:nvSpPr>
              <p:spPr>
                <a:xfrm>
                  <a:off x="4332" y="981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rIns="0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800" b="1" dirty="0"/>
                    <a:t>0</a:t>
                  </a:r>
                  <a:endParaRPr lang="en-US" altLang="zh-CN" sz="2800" b="1" dirty="0"/>
                </a:p>
              </p:txBody>
            </p:sp>
          </p:grpSp>
        </p:grpSp>
      </p:grpSp>
      <p:grpSp>
        <p:nvGrpSpPr>
          <p:cNvPr id="18" name="Group 131"/>
          <p:cNvGrpSpPr/>
          <p:nvPr/>
        </p:nvGrpSpPr>
        <p:grpSpPr>
          <a:xfrm>
            <a:off x="4860925" y="1989138"/>
            <a:ext cx="1295400" cy="3455987"/>
            <a:chOff x="3062" y="1253"/>
            <a:chExt cx="816" cy="2177"/>
          </a:xfrm>
        </p:grpSpPr>
        <p:sp>
          <p:nvSpPr>
            <p:cNvPr id="8234" name="Rectangle 63"/>
            <p:cNvSpPr/>
            <p:nvPr/>
          </p:nvSpPr>
          <p:spPr>
            <a:xfrm>
              <a:off x="3062" y="1253"/>
              <a:ext cx="362" cy="217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8235" name="Rectangle 64"/>
            <p:cNvSpPr/>
            <p:nvPr/>
          </p:nvSpPr>
          <p:spPr>
            <a:xfrm>
              <a:off x="3470" y="3112"/>
              <a:ext cx="408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高位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8236" name="Rectangle 65"/>
            <p:cNvSpPr/>
            <p:nvPr/>
          </p:nvSpPr>
          <p:spPr>
            <a:xfrm>
              <a:off x="3470" y="1253"/>
              <a:ext cx="408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低位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</p:grpSp>
      <p:graphicFrame>
        <p:nvGraphicFramePr>
          <p:cNvPr id="57454" name="Group 110"/>
          <p:cNvGraphicFramePr>
            <a:graphicFrameLocks noGrp="1"/>
          </p:cNvGraphicFramePr>
          <p:nvPr>
            <p:ph idx="1"/>
          </p:nvPr>
        </p:nvGraphicFramePr>
        <p:xfrm>
          <a:off x="5076825" y="5734050"/>
          <a:ext cx="3827463" cy="517525"/>
        </p:xfrm>
        <a:graphic>
          <a:graphicData uri="http://schemas.openxmlformats.org/drawingml/2006/table">
            <a:tbl>
              <a:tblPr/>
              <a:tblGrid>
                <a:gridCol w="477838"/>
                <a:gridCol w="479425"/>
                <a:gridCol w="477837"/>
                <a:gridCol w="479425"/>
                <a:gridCol w="477838"/>
                <a:gridCol w="477837"/>
                <a:gridCol w="479425"/>
                <a:gridCol w="477838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32"/>
          <p:cNvGrpSpPr/>
          <p:nvPr/>
        </p:nvGrpSpPr>
        <p:grpSpPr>
          <a:xfrm>
            <a:off x="5435600" y="2133600"/>
            <a:ext cx="3240088" cy="3600450"/>
            <a:chOff x="3424" y="1344"/>
            <a:chExt cx="2041" cy="2268"/>
          </a:xfrm>
        </p:grpSpPr>
        <p:sp>
          <p:nvSpPr>
            <p:cNvPr id="8232" name="Arc 93"/>
            <p:cNvSpPr/>
            <p:nvPr/>
          </p:nvSpPr>
          <p:spPr>
            <a:xfrm>
              <a:off x="3424" y="3294"/>
              <a:ext cx="227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3" name="Arc 94"/>
            <p:cNvSpPr/>
            <p:nvPr/>
          </p:nvSpPr>
          <p:spPr>
            <a:xfrm>
              <a:off x="3424" y="1344"/>
              <a:ext cx="2041" cy="226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0" y="3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/>
          <p:nvPr/>
        </p:nvSpPr>
        <p:spPr>
          <a:xfrm>
            <a:off x="611188" y="549275"/>
            <a:ext cx="8208962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2.C</a:t>
            </a:r>
            <a:r>
              <a:rPr lang="zh-CN" altLang="en-US" sz="4400" dirty="0">
                <a:solidFill>
                  <a:schemeClr val="tx2"/>
                </a:solidFill>
              </a:rPr>
              <a:t>、十进制数</a:t>
            </a:r>
            <a:r>
              <a:rPr lang="en-US" altLang="zh-CN" sz="4400" dirty="0">
                <a:solidFill>
                  <a:schemeClr val="tx2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4400" dirty="0">
                <a:solidFill>
                  <a:schemeClr val="tx2"/>
                </a:solidFill>
              </a:rPr>
              <a:t>R</a:t>
            </a: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进制</a:t>
            </a:r>
            <a:r>
              <a:rPr lang="zh-CN" altLang="en-US" sz="4400" dirty="0">
                <a:solidFill>
                  <a:schemeClr val="tx2"/>
                </a:solidFill>
              </a:rPr>
              <a:t>的转换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9219" name="Rectangle 4"/>
          <p:cNvSpPr/>
          <p:nvPr/>
        </p:nvSpPr>
        <p:spPr>
          <a:xfrm>
            <a:off x="252413" y="1268413"/>
            <a:ext cx="3743325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小数转换：乘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取整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8471" name="Group 103"/>
          <p:cNvGraphicFramePr>
            <a:graphicFrameLocks noGrp="1"/>
          </p:cNvGraphicFramePr>
          <p:nvPr>
            <p:ph idx="1"/>
          </p:nvPr>
        </p:nvGraphicFramePr>
        <p:xfrm>
          <a:off x="3563938" y="4797425"/>
          <a:ext cx="3827463" cy="517525"/>
        </p:xfrm>
        <a:graphic>
          <a:graphicData uri="http://schemas.openxmlformats.org/drawingml/2006/table">
            <a:tbl>
              <a:tblPr/>
              <a:tblGrid>
                <a:gridCol w="477837"/>
                <a:gridCol w="479425"/>
                <a:gridCol w="477838"/>
                <a:gridCol w="479425"/>
                <a:gridCol w="477837"/>
                <a:gridCol w="488950"/>
                <a:gridCol w="468313"/>
                <a:gridCol w="477837"/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7"/>
          <p:cNvGrpSpPr/>
          <p:nvPr/>
        </p:nvGrpSpPr>
        <p:grpSpPr>
          <a:xfrm>
            <a:off x="4859338" y="2276475"/>
            <a:ext cx="4103687" cy="433388"/>
            <a:chOff x="3061" y="1434"/>
            <a:chExt cx="2585" cy="273"/>
          </a:xfrm>
        </p:grpSpPr>
        <p:sp>
          <p:nvSpPr>
            <p:cNvPr id="9261" name="Rectangle 5"/>
            <p:cNvSpPr/>
            <p:nvPr/>
          </p:nvSpPr>
          <p:spPr>
            <a:xfrm>
              <a:off x="3061" y="1435"/>
              <a:ext cx="122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0.3125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x 2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9262" name="Rectangle 77"/>
            <p:cNvSpPr/>
            <p:nvPr/>
          </p:nvSpPr>
          <p:spPr>
            <a:xfrm>
              <a:off x="4828" y="1435"/>
              <a:ext cx="81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0.625</a:t>
              </a:r>
              <a:endParaRPr lang="en-US" altLang="zh-CN" sz="2800" b="1" dirty="0"/>
            </a:p>
          </p:txBody>
        </p:sp>
        <p:sp>
          <p:nvSpPr>
            <p:cNvPr id="9263" name="Rectangle 78"/>
            <p:cNvSpPr/>
            <p:nvPr/>
          </p:nvSpPr>
          <p:spPr>
            <a:xfrm>
              <a:off x="4285" y="1434"/>
              <a:ext cx="54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3" name="Group 108"/>
          <p:cNvGrpSpPr/>
          <p:nvPr/>
        </p:nvGrpSpPr>
        <p:grpSpPr>
          <a:xfrm>
            <a:off x="4859338" y="2779713"/>
            <a:ext cx="4103687" cy="433387"/>
            <a:chOff x="3061" y="1751"/>
            <a:chExt cx="2585" cy="273"/>
          </a:xfrm>
        </p:grpSpPr>
        <p:sp>
          <p:nvSpPr>
            <p:cNvPr id="9258" name="Rectangle 84"/>
            <p:cNvSpPr/>
            <p:nvPr/>
          </p:nvSpPr>
          <p:spPr>
            <a:xfrm>
              <a:off x="3061" y="1752"/>
              <a:ext cx="122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0.625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x 2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9259" name="Rectangle 86"/>
            <p:cNvSpPr/>
            <p:nvPr/>
          </p:nvSpPr>
          <p:spPr>
            <a:xfrm>
              <a:off x="4828" y="1752"/>
              <a:ext cx="81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1.25</a:t>
              </a:r>
              <a:endParaRPr lang="en-US" altLang="zh-CN" sz="2800" b="1" dirty="0"/>
            </a:p>
          </p:txBody>
        </p:sp>
        <p:sp>
          <p:nvSpPr>
            <p:cNvPr id="9260" name="Rectangle 87"/>
            <p:cNvSpPr/>
            <p:nvPr/>
          </p:nvSpPr>
          <p:spPr>
            <a:xfrm>
              <a:off x="4285" y="1751"/>
              <a:ext cx="54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4" name="Group 109"/>
          <p:cNvGrpSpPr/>
          <p:nvPr/>
        </p:nvGrpSpPr>
        <p:grpSpPr>
          <a:xfrm>
            <a:off x="4859338" y="3286125"/>
            <a:ext cx="4103687" cy="433388"/>
            <a:chOff x="3061" y="2070"/>
            <a:chExt cx="2585" cy="273"/>
          </a:xfrm>
        </p:grpSpPr>
        <p:sp>
          <p:nvSpPr>
            <p:cNvPr id="9255" name="Rectangle 89"/>
            <p:cNvSpPr/>
            <p:nvPr/>
          </p:nvSpPr>
          <p:spPr>
            <a:xfrm>
              <a:off x="3061" y="2071"/>
              <a:ext cx="122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0.25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x 2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9256" name="Rectangle 91"/>
            <p:cNvSpPr/>
            <p:nvPr/>
          </p:nvSpPr>
          <p:spPr>
            <a:xfrm>
              <a:off x="4828" y="2071"/>
              <a:ext cx="81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0.5</a:t>
              </a:r>
              <a:endParaRPr lang="en-US" altLang="zh-CN" sz="2800" b="1" dirty="0"/>
            </a:p>
          </p:txBody>
        </p:sp>
        <p:sp>
          <p:nvSpPr>
            <p:cNvPr id="9257" name="Rectangle 92"/>
            <p:cNvSpPr/>
            <p:nvPr/>
          </p:nvSpPr>
          <p:spPr>
            <a:xfrm>
              <a:off x="4285" y="2070"/>
              <a:ext cx="54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5" name="Group 110"/>
          <p:cNvGrpSpPr/>
          <p:nvPr/>
        </p:nvGrpSpPr>
        <p:grpSpPr>
          <a:xfrm>
            <a:off x="4859338" y="3789363"/>
            <a:ext cx="4103687" cy="433387"/>
            <a:chOff x="3061" y="2387"/>
            <a:chExt cx="2585" cy="273"/>
          </a:xfrm>
        </p:grpSpPr>
        <p:sp>
          <p:nvSpPr>
            <p:cNvPr id="9252" name="Rectangle 94"/>
            <p:cNvSpPr/>
            <p:nvPr/>
          </p:nvSpPr>
          <p:spPr>
            <a:xfrm>
              <a:off x="3061" y="2388"/>
              <a:ext cx="122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0.5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x 2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9253" name="Rectangle 96"/>
            <p:cNvSpPr/>
            <p:nvPr/>
          </p:nvSpPr>
          <p:spPr>
            <a:xfrm>
              <a:off x="4828" y="2388"/>
              <a:ext cx="81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1.0</a:t>
              </a:r>
              <a:endParaRPr lang="en-US" altLang="zh-CN" sz="2800" b="1" dirty="0"/>
            </a:p>
          </p:txBody>
        </p:sp>
        <p:sp>
          <p:nvSpPr>
            <p:cNvPr id="9254" name="Rectangle 97"/>
            <p:cNvSpPr/>
            <p:nvPr/>
          </p:nvSpPr>
          <p:spPr>
            <a:xfrm>
              <a:off x="4285" y="2387"/>
              <a:ext cx="544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00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=</a:t>
              </a:r>
              <a:endParaRPr lang="en-US" altLang="zh-CN" sz="2800" b="1" dirty="0"/>
            </a:p>
          </p:txBody>
        </p:sp>
      </p:grpSp>
      <p:grpSp>
        <p:nvGrpSpPr>
          <p:cNvPr id="6" name="Group 111"/>
          <p:cNvGrpSpPr/>
          <p:nvPr/>
        </p:nvGrpSpPr>
        <p:grpSpPr>
          <a:xfrm>
            <a:off x="7453313" y="1700213"/>
            <a:ext cx="647700" cy="2665412"/>
            <a:chOff x="4695" y="1071"/>
            <a:chExt cx="408" cy="1679"/>
          </a:xfrm>
        </p:grpSpPr>
        <p:sp>
          <p:nvSpPr>
            <p:cNvPr id="9250" name="Rectangle 52"/>
            <p:cNvSpPr/>
            <p:nvPr/>
          </p:nvSpPr>
          <p:spPr>
            <a:xfrm>
              <a:off x="4695" y="1071"/>
              <a:ext cx="408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高位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9251" name="Rectangle 98"/>
            <p:cNvSpPr/>
            <p:nvPr/>
          </p:nvSpPr>
          <p:spPr>
            <a:xfrm>
              <a:off x="4829" y="1344"/>
              <a:ext cx="182" cy="1406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112"/>
          <p:cNvGrpSpPr/>
          <p:nvPr/>
        </p:nvGrpSpPr>
        <p:grpSpPr>
          <a:xfrm>
            <a:off x="5724525" y="2492375"/>
            <a:ext cx="1943100" cy="2232025"/>
            <a:chOff x="3606" y="1570"/>
            <a:chExt cx="1224" cy="1406"/>
          </a:xfrm>
        </p:grpSpPr>
        <p:sp>
          <p:nvSpPr>
            <p:cNvPr id="9248" name="Arc 104"/>
            <p:cNvSpPr/>
            <p:nvPr/>
          </p:nvSpPr>
          <p:spPr>
            <a:xfrm flipH="1">
              <a:off x="4513" y="2523"/>
              <a:ext cx="317" cy="45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Arc 105"/>
            <p:cNvSpPr/>
            <p:nvPr/>
          </p:nvSpPr>
          <p:spPr>
            <a:xfrm flipH="1">
              <a:off x="3606" y="1570"/>
              <a:ext cx="1179" cy="140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46" name="Rectangle 106"/>
          <p:cNvSpPr/>
          <p:nvPr/>
        </p:nvSpPr>
        <p:spPr>
          <a:xfrm>
            <a:off x="611188" y="2492375"/>
            <a:ext cx="3816350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进制整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0.3125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481" name="Line 113"/>
          <p:cNvSpPr/>
          <p:nvPr/>
        </p:nvSpPr>
        <p:spPr>
          <a:xfrm>
            <a:off x="5492750" y="5373688"/>
            <a:ext cx="15875" cy="719137"/>
          </a:xfrm>
          <a:prstGeom prst="line">
            <a:avLst/>
          </a:prstGeom>
          <a:ln w="57150" cap="flat" cmpd="sng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tx2"/>
                </a:solidFill>
              </a:rPr>
              <a:t>2.D</a:t>
            </a:r>
            <a:r>
              <a:rPr lang="zh-CN" altLang="en-US" sz="4400" dirty="0">
                <a:solidFill>
                  <a:schemeClr val="tx2"/>
                </a:solidFill>
              </a:rPr>
              <a:t>、</a:t>
            </a:r>
            <a:r>
              <a:rPr lang="en-US" altLang="zh-CN" sz="4400" dirty="0">
                <a:solidFill>
                  <a:schemeClr val="tx2"/>
                </a:solidFill>
              </a:rPr>
              <a:t>16</a:t>
            </a:r>
            <a:r>
              <a:rPr lang="zh-CN" altLang="en-US" sz="4400" dirty="0">
                <a:solidFill>
                  <a:schemeClr val="tx2"/>
                </a:solidFill>
              </a:rPr>
              <a:t>进制</a:t>
            </a:r>
            <a:r>
              <a:rPr lang="en-US" altLang="zh-CN" sz="4400" dirty="0">
                <a:solidFill>
                  <a:schemeClr val="tx2"/>
                </a:solidFill>
                <a:latin typeface="宋体" panose="02010600030101010101" pitchFamily="2" charset="-122"/>
              </a:rPr>
              <a:t>←→</a:t>
            </a:r>
            <a:r>
              <a:rPr lang="en-US" altLang="zh-CN" sz="4400" b="1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</a:rPr>
              <a:t>进制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10243" name="Rectangle 4"/>
          <p:cNvSpPr/>
          <p:nvPr/>
        </p:nvSpPr>
        <p:spPr>
          <a:xfrm>
            <a:off x="252413" y="1484313"/>
            <a:ext cx="7775575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1:4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（每位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进制数相当于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进制数）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41" name="Rectangle 49"/>
          <p:cNvSpPr/>
          <p:nvPr/>
        </p:nvSpPr>
        <p:spPr>
          <a:xfrm>
            <a:off x="323850" y="2636838"/>
            <a:ext cx="8820150" cy="13874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36000" rIns="36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(1011010.10)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2</a:t>
            </a:r>
            <a:r>
              <a:rPr lang="en-US" altLang="zh-CN" sz="3200" dirty="0">
                <a:solidFill>
                  <a:srgbClr val="0000FF"/>
                </a:solidFill>
              </a:rPr>
              <a:t>=(0</a:t>
            </a:r>
            <a:r>
              <a:rPr lang="en-US" altLang="zh-CN" sz="3200" u="sng" dirty="0">
                <a:solidFill>
                  <a:srgbClr val="0000FF"/>
                </a:solidFill>
              </a:rPr>
              <a:t>101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u="sng" dirty="0">
                <a:solidFill>
                  <a:srgbClr val="0000FF"/>
                </a:solidFill>
              </a:rPr>
              <a:t>1010</a:t>
            </a:r>
            <a:r>
              <a:rPr lang="en-US" altLang="zh-CN" sz="3200" dirty="0">
                <a:solidFill>
                  <a:srgbClr val="0000FF"/>
                </a:solidFill>
              </a:rPr>
              <a:t> .</a:t>
            </a:r>
            <a:r>
              <a:rPr lang="en-US" altLang="zh-CN" sz="3200" u="sng" dirty="0">
                <a:solidFill>
                  <a:srgbClr val="0000FF"/>
                </a:solidFill>
              </a:rPr>
              <a:t>1000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2</a:t>
            </a:r>
            <a:r>
              <a:rPr lang="en-US" altLang="zh-CN" sz="3200" dirty="0">
                <a:solidFill>
                  <a:srgbClr val="0000FF"/>
                </a:solidFill>
              </a:rPr>
              <a:t>=(5A.8)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16</a:t>
            </a:r>
            <a:endParaRPr lang="en-US" altLang="zh-CN" sz="3200" baseline="-25000" dirty="0">
              <a:solidFill>
                <a:srgbClr val="0000FF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endParaRPr lang="en-US" altLang="zh-CN" sz="3200" baseline="-25000" dirty="0">
              <a:solidFill>
                <a:srgbClr val="0000FF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(F7)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16</a:t>
            </a:r>
            <a:r>
              <a:rPr lang="zh-CN" altLang="en-US" sz="3200" dirty="0">
                <a:solidFill>
                  <a:srgbClr val="0000FF"/>
                </a:solidFill>
              </a:rPr>
              <a:t>＝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en-US" altLang="zh-CN" sz="3200" u="sng" dirty="0">
                <a:solidFill>
                  <a:srgbClr val="0000FF"/>
                </a:solidFill>
              </a:rPr>
              <a:t>1111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u="sng" dirty="0">
                <a:solidFill>
                  <a:srgbClr val="0000FF"/>
                </a:solidFill>
              </a:rPr>
              <a:t>0111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2</a:t>
            </a:r>
            <a:r>
              <a:rPr lang="zh-CN" altLang="en-US" sz="3200" dirty="0">
                <a:solidFill>
                  <a:srgbClr val="0000FF"/>
                </a:solidFill>
              </a:rPr>
              <a:t>＝</a:t>
            </a:r>
            <a:r>
              <a:rPr lang="en-US" altLang="zh-CN" sz="3200" dirty="0">
                <a:solidFill>
                  <a:srgbClr val="0000FF"/>
                </a:solidFill>
              </a:rPr>
              <a:t>(11110111)</a:t>
            </a:r>
            <a:r>
              <a:rPr lang="en-US" altLang="zh-CN" sz="3200" baseline="-25000" dirty="0">
                <a:solidFill>
                  <a:srgbClr val="0000FF"/>
                </a:solidFill>
              </a:rPr>
              <a:t>2</a:t>
            </a:r>
            <a:endParaRPr lang="zh-CN" altLang="en-US" sz="3200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charRg st="4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41">
                                            <p:txEl>
                                              <p:charRg st="4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练习：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进制数到</a:t>
            </a:r>
            <a:r>
              <a:rPr lang="en-US" altLang="zh-CN" sz="4400" dirty="0">
                <a:solidFill>
                  <a:schemeClr val="tx2"/>
                </a:solidFill>
              </a:rPr>
              <a:t>10</a:t>
            </a:r>
            <a:r>
              <a:rPr lang="zh-CN" altLang="en-US" sz="4400" dirty="0">
                <a:solidFill>
                  <a:schemeClr val="tx2"/>
                </a:solidFill>
              </a:rPr>
              <a:t>进制数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graphicFrame>
        <p:nvGraphicFramePr>
          <p:cNvPr id="38967" name="Group 55"/>
          <p:cNvGraphicFramePr>
            <a:graphicFrameLocks noGrp="1"/>
          </p:cNvGraphicFramePr>
          <p:nvPr>
            <p:ph idx="1"/>
          </p:nvPr>
        </p:nvGraphicFramePr>
        <p:xfrm>
          <a:off x="684213" y="1412875"/>
          <a:ext cx="4032250" cy="5200650"/>
        </p:xfrm>
        <a:graphic>
          <a:graphicData uri="http://schemas.openxmlformats.org/drawingml/2006/table">
            <a:tbl>
              <a:tblPr/>
              <a:tblGrid>
                <a:gridCol w="2016125"/>
                <a:gridCol w="2016125"/>
              </a:tblGrid>
              <a:tr h="518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进制数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进制值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00 0000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000 0000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20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00 00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9000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38979" name="Rectangle 67"/>
          <p:cNvSpPr/>
          <p:nvPr/>
        </p:nvSpPr>
        <p:spPr>
          <a:xfrm>
            <a:off x="4716463" y="191611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0" name="Rectangle 68"/>
          <p:cNvSpPr/>
          <p:nvPr/>
        </p:nvSpPr>
        <p:spPr>
          <a:xfrm>
            <a:off x="4716463" y="243522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1" name="Rectangle 69"/>
          <p:cNvSpPr/>
          <p:nvPr/>
        </p:nvSpPr>
        <p:spPr>
          <a:xfrm>
            <a:off x="4716463" y="294322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2" name="Rectangle 70"/>
          <p:cNvSpPr/>
          <p:nvPr/>
        </p:nvSpPr>
        <p:spPr>
          <a:xfrm>
            <a:off x="4716463" y="3481388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3" name="Rectangle 71"/>
          <p:cNvSpPr/>
          <p:nvPr/>
        </p:nvSpPr>
        <p:spPr>
          <a:xfrm>
            <a:off x="4716463" y="398621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4" name="Rectangle 72"/>
          <p:cNvSpPr/>
          <p:nvPr/>
        </p:nvSpPr>
        <p:spPr>
          <a:xfrm>
            <a:off x="4716463" y="4508500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5" name="Rectangle 73"/>
          <p:cNvSpPr/>
          <p:nvPr/>
        </p:nvSpPr>
        <p:spPr>
          <a:xfrm>
            <a:off x="4716463" y="504666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6" name="Rectangle 74"/>
          <p:cNvSpPr/>
          <p:nvPr/>
        </p:nvSpPr>
        <p:spPr>
          <a:xfrm>
            <a:off x="4716463" y="5568950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87" name="Rectangle 75"/>
          <p:cNvSpPr/>
          <p:nvPr/>
        </p:nvSpPr>
        <p:spPr>
          <a:xfrm>
            <a:off x="4716463" y="607377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=?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68" name="Rectangle 56"/>
          <p:cNvSpPr/>
          <p:nvPr/>
        </p:nvSpPr>
        <p:spPr>
          <a:xfrm>
            <a:off x="4716463" y="191611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=1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1" name="Rectangle 59"/>
          <p:cNvSpPr/>
          <p:nvPr/>
        </p:nvSpPr>
        <p:spPr>
          <a:xfrm>
            <a:off x="4716463" y="243522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=2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2" name="Rectangle 60"/>
          <p:cNvSpPr/>
          <p:nvPr/>
        </p:nvSpPr>
        <p:spPr>
          <a:xfrm>
            <a:off x="4716463" y="294322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3" name="Rectangle 61"/>
          <p:cNvSpPr/>
          <p:nvPr/>
        </p:nvSpPr>
        <p:spPr>
          <a:xfrm>
            <a:off x="4716463" y="3481388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4" name="Rectangle 62"/>
          <p:cNvSpPr/>
          <p:nvPr/>
        </p:nvSpPr>
        <p:spPr>
          <a:xfrm>
            <a:off x="4716463" y="398621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=16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5" name="Rectangle 63"/>
          <p:cNvSpPr/>
          <p:nvPr/>
        </p:nvSpPr>
        <p:spPr>
          <a:xfrm>
            <a:off x="4716463" y="4508500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=32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6" name="Rectangle 64"/>
          <p:cNvSpPr/>
          <p:nvPr/>
        </p:nvSpPr>
        <p:spPr>
          <a:xfrm>
            <a:off x="4716463" y="5046663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=64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7" name="Rectangle 65"/>
          <p:cNvSpPr/>
          <p:nvPr/>
        </p:nvSpPr>
        <p:spPr>
          <a:xfrm>
            <a:off x="4716463" y="5568950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=128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8978" name="Rectangle 66"/>
          <p:cNvSpPr/>
          <p:nvPr/>
        </p:nvSpPr>
        <p:spPr>
          <a:xfrm>
            <a:off x="4716463" y="6073775"/>
            <a:ext cx="172720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=66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9" grpId="0" animBg="1"/>
      <p:bldP spid="38980" grpId="0" animBg="1"/>
      <p:bldP spid="38981" grpId="0" animBg="1"/>
      <p:bldP spid="38982" grpId="0" animBg="1"/>
      <p:bldP spid="38983" grpId="0" animBg="1"/>
      <p:bldP spid="38984" grpId="0" animBg="1"/>
      <p:bldP spid="38985" grpId="0" animBg="1"/>
      <p:bldP spid="38986" grpId="0" animBg="1"/>
      <p:bldP spid="38987" grpId="0" animBg="1"/>
      <p:bldP spid="38968" grpId="0" animBg="1"/>
      <p:bldP spid="38971" grpId="0" animBg="1"/>
      <p:bldP spid="38972" grpId="0" animBg="1"/>
      <p:bldP spid="38973" grpId="0" animBg="1"/>
      <p:bldP spid="38974" grpId="0" animBg="1"/>
      <p:bldP spid="38975" grpId="0" animBg="1"/>
      <p:bldP spid="38976" grpId="0" animBg="1"/>
      <p:bldP spid="38977" grpId="0" animBg="1"/>
      <p:bldP spid="3897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0" tIns="45720" rIns="0" bIns="45720" numCol="1" anchor="t" anchorCtr="0" compatLnSpc="1"/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0" tIns="45720" rIns="0" bIns="45720" numCol="1" anchor="t" anchorCtr="0" compatLnSpc="1"/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3428</Words>
  <Application>WPS 演示</Application>
  <PresentationFormat>全屏显示(4:3)</PresentationFormat>
  <Paragraphs>794</Paragraphs>
  <Slides>37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黑体</vt:lpstr>
      <vt:lpstr>楷体_GB2312</vt:lpstr>
      <vt:lpstr>新宋体</vt:lpstr>
      <vt:lpstr>微软雅黑</vt:lpstr>
      <vt:lpstr>Arial Unicode MS</vt:lpstr>
      <vt:lpstr>默认设计模板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zht</dc:creator>
  <cp:lastModifiedBy>HP</cp:lastModifiedBy>
  <cp:revision>222</cp:revision>
  <dcterms:created xsi:type="dcterms:W3CDTF">2007-08-01T14:46:26Z</dcterms:created>
  <dcterms:modified xsi:type="dcterms:W3CDTF">2017-09-26T07:15:01Z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