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26"/>
  </p:notesMasterIdLst>
  <p:handoutMasterIdLst>
    <p:handoutMasterId r:id="rId27"/>
  </p:handoutMasterIdLst>
  <p:sldIdLst>
    <p:sldId id="588" r:id="rId3"/>
    <p:sldId id="699" r:id="rId4"/>
    <p:sldId id="392" r:id="rId5"/>
    <p:sldId id="630" r:id="rId6"/>
    <p:sldId id="710" r:id="rId7"/>
    <p:sldId id="691" r:id="rId8"/>
    <p:sldId id="693" r:id="rId9"/>
    <p:sldId id="694" r:id="rId10"/>
    <p:sldId id="696" r:id="rId11"/>
    <p:sldId id="695" r:id="rId12"/>
    <p:sldId id="697" r:id="rId13"/>
    <p:sldId id="700" r:id="rId14"/>
    <p:sldId id="705" r:id="rId15"/>
    <p:sldId id="701" r:id="rId16"/>
    <p:sldId id="702" r:id="rId17"/>
    <p:sldId id="704" r:id="rId18"/>
    <p:sldId id="706" r:id="rId19"/>
    <p:sldId id="707" r:id="rId20"/>
    <p:sldId id="708" r:id="rId21"/>
    <p:sldId id="709" r:id="rId22"/>
    <p:sldId id="703" r:id="rId23"/>
    <p:sldId id="676" r:id="rId24"/>
    <p:sldId id="677" r:id="rId25"/>
  </p:sldIdLst>
  <p:sldSz cx="9144000" cy="6858000" type="screen4x3"/>
  <p:notesSz cx="6743700" cy="9906000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30000"/>
      </a:spcAft>
      <a:buClr>
        <a:srgbClr val="00458A"/>
      </a:buClr>
      <a:buFont typeface="Monotype Sorts" pitchFamily="2" charset="2"/>
      <a:buChar char="n"/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2"/>
        </a:solidFill>
        <a:latin typeface="Arial Unicode MS" pitchFamily="34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95AB7"/>
    <a:srgbClr val="017EA5"/>
    <a:srgbClr val="FFFF99"/>
    <a:srgbClr val="99FF99"/>
    <a:srgbClr val="004D68"/>
    <a:srgbClr val="B9DCFF"/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9" autoAdjust="0"/>
    <p:restoredTop sz="81804" autoAdjust="0"/>
  </p:normalViewPr>
  <p:slideViewPr>
    <p:cSldViewPr snapToGrid="0">
      <p:cViewPr varScale="1">
        <p:scale>
          <a:sx n="70" d="100"/>
          <a:sy n="70" d="100"/>
        </p:scale>
        <p:origin x="12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810" y="-72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2.xml"/><Relationship Id="rId1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952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28600" y="3910013"/>
            <a:ext cx="6515100" cy="553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7" rIns="90479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0"/>
            <a:r>
              <a:rPr lang="en-GB" noProof="0" smtClean="0"/>
              <a:t>Second level</a:t>
            </a:r>
          </a:p>
          <a:p>
            <a:pPr lvl="0"/>
            <a:r>
              <a:rPr lang="en-GB" noProof="0" smtClean="0"/>
              <a:t>Third level</a:t>
            </a:r>
          </a:p>
          <a:p>
            <a:pPr lvl="0"/>
            <a:r>
              <a:rPr lang="en-GB" noProof="0" smtClean="0"/>
              <a:t>Fourth level</a:t>
            </a:r>
          </a:p>
          <a:p>
            <a:pPr lvl="0"/>
            <a:r>
              <a:rPr lang="en-GB" noProof="0" smtClean="0"/>
              <a:t>Fifth level</a:t>
            </a:r>
          </a:p>
        </p:txBody>
      </p:sp>
      <p:sp>
        <p:nvSpPr>
          <p:cNvPr id="5939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7113" y="277813"/>
            <a:ext cx="4630737" cy="34734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2388" y="9472613"/>
            <a:ext cx="1477962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69863" y="9590088"/>
            <a:ext cx="19383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© 2000 TriReme International Ltd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526088" y="9588500"/>
            <a:ext cx="10366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9" tIns="44447" rIns="90479" bIns="44447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t>uml 5-5-1   2-</a:t>
            </a:r>
            <a:fld id="{00A0403E-E357-4F1C-98BE-B532C5F03114}" type="slidenum">
              <a:rPr lang="en-GB" altLang="zh-CN" sz="1000">
                <a:solidFill>
                  <a:schemeClr val="tx1"/>
                </a:solidFill>
                <a:latin typeface="Times New Roman" pitchFamily="18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t>‹#›</a:t>
            </a:fld>
            <a:endParaRPr lang="en-GB" altLang="zh-CN" sz="10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468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73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413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7882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124641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逆向思维，以目标为导向</a:t>
            </a:r>
            <a:endParaRPr lang="en-US" altLang="zh-CN" dirty="0" smtClean="0"/>
          </a:p>
          <a:p>
            <a:r>
              <a:rPr lang="zh-CN" altLang="en-US" dirty="0" smtClean="0"/>
              <a:t>目标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能力</a:t>
            </a:r>
            <a:r>
              <a:rPr lang="en-US" altLang="zh-CN" baseline="0" dirty="0" smtClean="0"/>
              <a:t>&lt;-</a:t>
            </a:r>
            <a:r>
              <a:rPr lang="zh-CN" altLang="en-US" baseline="0" dirty="0" smtClean="0"/>
              <a:t>投入</a:t>
            </a:r>
            <a:r>
              <a:rPr lang="en-US" altLang="zh-CN" baseline="0" dirty="0" smtClean="0"/>
              <a:t>&lt;-&lt;-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3988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51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zh-CN" altLang="en-US" dirty="0" smtClean="0"/>
              <a:t>目标</a:t>
            </a:r>
            <a:endParaRPr lang="en-US" altLang="zh-CN" dirty="0" smtClean="0"/>
          </a:p>
          <a:p>
            <a:pPr marL="171450" indent="-171450">
              <a:buFontTx/>
              <a:buChar char="-"/>
            </a:pPr>
            <a:r>
              <a:rPr lang="en-US" altLang="zh-CN" dirty="0" smtClean="0"/>
              <a:t>You can code.</a:t>
            </a:r>
            <a:r>
              <a:rPr lang="en-US" altLang="zh-CN" baseline="0" dirty="0" smtClean="0"/>
              <a:t> They cannot. That is pretty damn cool.</a:t>
            </a:r>
          </a:p>
          <a:p>
            <a:pPr marL="171450" indent="-171450">
              <a:buFontTx/>
              <a:buChar char="-"/>
            </a:pPr>
            <a:r>
              <a:rPr lang="zh-CN" altLang="en-US" baseline="0" dirty="0" smtClean="0"/>
              <a:t>开发网站、游戏、</a:t>
            </a:r>
            <a:r>
              <a:rPr lang="en-US" altLang="zh-CN" baseline="0" dirty="0" smtClean="0"/>
              <a:t>dating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ios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android</a:t>
            </a:r>
            <a:r>
              <a:rPr lang="zh-CN" altLang="en-US" baseline="0" dirty="0" smtClean="0"/>
              <a:t>，</a:t>
            </a:r>
            <a:r>
              <a:rPr lang="en-US" altLang="zh-CN" baseline="0" dirty="0" smtClean="0"/>
              <a:t>RS</a:t>
            </a:r>
            <a:r>
              <a:rPr lang="zh-CN" altLang="en-US" baseline="0" dirty="0" smtClean="0"/>
              <a:t>等任意一个目标都是</a:t>
            </a:r>
            <a:endParaRPr lang="en-US" altLang="zh-CN" baseline="0" dirty="0" smtClean="0"/>
          </a:p>
          <a:p>
            <a:pPr marL="171450" indent="-171450">
              <a:buFontTx/>
              <a:buChar char="-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844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0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60363" y="514350"/>
            <a:ext cx="8385175" cy="3086100"/>
          </a:xfrm>
          <a:solidFill>
            <a:srgbClr val="0079A4"/>
          </a:solidFill>
        </p:spPr>
        <p:txBody>
          <a:bodyPr/>
          <a:lstStyle>
            <a:lvl1pPr algn="ctr">
              <a:defRPr sz="4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670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55561377"/>
      </p:ext>
    </p:extLst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642705"/>
      </p:ext>
    </p:extLst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8396"/>
      </p:ext>
    </p:extLst>
  </p:cSld>
  <p:clrMapOvr>
    <a:masterClrMapping/>
  </p:clrMapOvr>
  <p:transition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213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400175"/>
            <a:ext cx="7770813" cy="2381250"/>
          </a:xfrm>
          <a:solidFill>
            <a:srgbClr val="0079A4"/>
          </a:solidFill>
        </p:spPr>
        <p:txBody>
          <a:bodyPr lIns="306000"/>
          <a:lstStyle>
            <a:lvl1pPr>
              <a:defRPr sz="4000" b="0">
                <a:solidFill>
                  <a:schemeClr val="bg1"/>
                </a:solidFill>
                <a:latin typeface="Arial Unicode MS" pitchFamily="34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213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42589281"/>
      </p:ext>
    </p:extLst>
  </p:cSld>
  <p:clrMapOvr>
    <a:masterClrMapping/>
  </p:clrMapOvr>
  <p:transition>
    <p:pull dir="r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3698"/>
      </p:ext>
    </p:extLst>
  </p:cSld>
  <p:clrMapOvr>
    <a:masterClrMapping/>
  </p:clrMapOvr>
  <p:transition>
    <p:pull dir="r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7900510"/>
      </p:ext>
    </p:extLst>
  </p:cSld>
  <p:clrMapOvr>
    <a:masterClrMapping/>
  </p:clrMapOvr>
  <p:transition>
    <p:pull dir="r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265660"/>
      </p:ext>
    </p:extLst>
  </p:cSld>
  <p:clrMapOvr>
    <a:masterClrMapping/>
  </p:clrMapOvr>
  <p:transition>
    <p:pull dir="r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35821"/>
      </p:ext>
    </p:extLst>
  </p:cSld>
  <p:clrMapOvr>
    <a:masterClrMapping/>
  </p:clrMapOvr>
  <p:transition>
    <p:pull dir="r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926852"/>
      </p:ext>
    </p:extLst>
  </p:cSld>
  <p:clrMapOvr>
    <a:masterClrMapping/>
  </p:clrMapOvr>
  <p:transition>
    <p:pull dir="r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301003"/>
      </p:ext>
    </p:extLst>
  </p:cSld>
  <p:clrMapOvr>
    <a:masterClrMapping/>
  </p:clrMapOvr>
  <p:transition>
    <p:pull dir="r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33889338"/>
      </p:ext>
    </p:extLst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073411"/>
      </p:ext>
    </p:extLst>
  </p:cSld>
  <p:clrMapOvr>
    <a:masterClrMapping/>
  </p:clrMapOvr>
  <p:transition>
    <p:pull dir="r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21561338"/>
      </p:ext>
    </p:extLst>
  </p:cSld>
  <p:clrMapOvr>
    <a:masterClrMapping/>
  </p:clrMapOvr>
  <p:transition>
    <p:pull dir="r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797776"/>
      </p:ext>
    </p:extLst>
  </p:cSld>
  <p:clrMapOvr>
    <a:masterClrMapping/>
  </p:clrMapOvr>
  <p:transition>
    <p:pull dir="r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3888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3888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33913"/>
      </p:ext>
    </p:extLst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4396160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798513"/>
            <a:ext cx="4038600" cy="554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125754"/>
      </p:ext>
    </p:extLst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122187"/>
      </p:ext>
    </p:extLst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17336"/>
      </p:ext>
    </p:extLst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754498"/>
      </p:ext>
    </p:extLst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72263860"/>
      </p:ext>
    </p:extLst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9168193"/>
      </p:ext>
    </p:extLst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5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1027" name="Line 7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Unicode MS" pitchFamily="34" charset="-122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o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1508125" y="47656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63500" rIns="63500" bIns="63500">
            <a:spAutoFit/>
          </a:bodyPr>
          <a:lstStyle>
            <a:lvl1pPr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zh-CN" sz="2400" smtClean="0">
              <a:solidFill>
                <a:schemeClr val="tx1"/>
              </a:solidFill>
              <a:latin typeface="Times" pitchFamily="18" charset="0"/>
            </a:endParaRPr>
          </a:p>
        </p:txBody>
      </p:sp>
      <p:sp>
        <p:nvSpPr>
          <p:cNvPr id="2051" name="Line 4"/>
          <p:cNvSpPr>
            <a:spLocks noChangeShapeType="1"/>
          </p:cNvSpPr>
          <p:nvPr/>
        </p:nvSpPr>
        <p:spPr bwMode="auto">
          <a:xfrm>
            <a:off x="0" y="547688"/>
            <a:ext cx="9144000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Line 5"/>
          <p:cNvSpPr>
            <a:spLocks noChangeShapeType="1"/>
          </p:cNvSpPr>
          <p:nvPr/>
        </p:nvSpPr>
        <p:spPr bwMode="auto">
          <a:xfrm>
            <a:off x="0" y="6580188"/>
            <a:ext cx="7364413" cy="0"/>
          </a:xfrm>
          <a:prstGeom prst="line">
            <a:avLst/>
          </a:prstGeom>
          <a:noFill/>
          <a:ln w="38100">
            <a:solidFill>
              <a:srgbClr val="00458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98513"/>
            <a:ext cx="8229600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</p:sldLayoutIdLst>
  <p:transition>
    <p:pull dir="ru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黑体" pitchFamily="49" charset="-122"/>
        </a:defRPr>
      </a:lvl9pPr>
    </p:titleStyle>
    <p:bodyStyle>
      <a:lvl1pPr marL="287338" indent="-287338" algn="l" rtl="0" eaLnBrk="0" fontAlgn="base" hangingPunct="0">
        <a:spcBef>
          <a:spcPct val="30000"/>
        </a:spcBef>
        <a:spcAft>
          <a:spcPct val="30000"/>
        </a:spcAft>
        <a:buClr>
          <a:srgbClr val="00458A"/>
        </a:buClr>
        <a:buFont typeface="Monotype Sorts" pitchFamily="2" charset="2"/>
        <a:buChar char="n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60413" indent="-282575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y"/>
        <a:defRPr sz="2000">
          <a:solidFill>
            <a:schemeClr val="tx2"/>
          </a:solidFill>
          <a:latin typeface="+mn-lt"/>
          <a:ea typeface="+mn-ea"/>
        </a:defRPr>
      </a:lvl2pPr>
      <a:lvl3pPr marL="950913" indent="-36513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>
          <a:solidFill>
            <a:schemeClr val="tx2"/>
          </a:solidFill>
          <a:latin typeface="+mn-lt"/>
          <a:ea typeface="宋体" pitchFamily="2" charset="-122"/>
        </a:defRPr>
      </a:lvl3pPr>
      <a:lvl4pPr marL="1490663" indent="-349250" algn="l" rtl="0" eaLnBrk="0" fontAlgn="base" hangingPunct="0">
        <a:spcBef>
          <a:spcPct val="20000"/>
        </a:spcBef>
        <a:spcAft>
          <a:spcPct val="0"/>
        </a:spcAft>
        <a:buClr>
          <a:srgbClr val="336699"/>
        </a:buClr>
        <a:buFont typeface="Marlett" pitchFamily="2" charset="2"/>
        <a:buChar char="p"/>
        <a:defRPr sz="1600">
          <a:solidFill>
            <a:schemeClr val="tx2"/>
          </a:solidFill>
          <a:latin typeface="+mn-lt"/>
          <a:ea typeface="宋体" pitchFamily="2" charset="-122"/>
        </a:defRPr>
      </a:lvl4pPr>
      <a:lvl5pPr marL="20574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5pPr>
      <a:lvl6pPr marL="25146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6pPr>
      <a:lvl7pPr marL="29718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7pPr>
      <a:lvl8pPr marL="34290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8pPr>
      <a:lvl9pPr marL="3886200" indent="-376238" algn="l" rtl="0" eaLnBrk="0" fontAlgn="base" hangingPunct="0">
        <a:spcBef>
          <a:spcPct val="20000"/>
        </a:spcBef>
        <a:spcAft>
          <a:spcPct val="0"/>
        </a:spcAft>
        <a:buFont typeface="Marlett" pitchFamily="2" charset="2"/>
        <a:buChar char="o"/>
        <a:defRPr sz="1400"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.hk/" TargetMode="External"/><Relationship Id="rId3" Type="http://schemas.openxmlformats.org/officeDocument/2006/relationships/hyperlink" Target="http://www.microsoft.com/china/msdn" TargetMode="External"/><Relationship Id="rId7" Type="http://schemas.openxmlformats.org/officeDocument/2006/relationships/hyperlink" Target="http://www.github.com/" TargetMode="External"/><Relationship Id="rId2" Type="http://schemas.openxmlformats.org/officeDocument/2006/relationships/hyperlink" Target="http://www.csdn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ourceforge.net/" TargetMode="External"/><Relationship Id="rId5" Type="http://schemas.openxmlformats.org/officeDocument/2006/relationships/hyperlink" Target="http://www.codeguru.com/" TargetMode="External"/><Relationship Id="rId4" Type="http://schemas.openxmlformats.org/officeDocument/2006/relationships/hyperlink" Target="http://www.codeproject.com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v.youku.com/v_show/id_XNTIzNzE2NzQ4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"/>
          <a:stretch>
            <a:fillRect/>
          </a:stretch>
        </p:blipFill>
        <p:spPr bwMode="auto">
          <a:xfrm>
            <a:off x="0" y="0"/>
            <a:ext cx="92059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09085" y="2536662"/>
            <a:ext cx="8787740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ctr">
              <a:buFont typeface="Monotype Sorts" pitchFamily="2" charset="2"/>
              <a:buNone/>
              <a:defRPr/>
            </a:pP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面向对象程序设计（</a:t>
            </a:r>
            <a:r>
              <a:rPr lang="en-US" altLang="zh-CN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C++</a:t>
            </a:r>
            <a:r>
              <a:rPr lang="zh-CN" altLang="en-US" sz="4800" b="1" kern="0" dirty="0" smtClean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）</a:t>
            </a:r>
            <a:endParaRPr lang="en-US" altLang="zh-CN" sz="48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084513" y="4868863"/>
            <a:ext cx="3598862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zh-CN" altLang="en-US" sz="2400" b="1" kern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主 讲：王红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平</a:t>
            </a:r>
            <a:endParaRPr lang="en-US" altLang="zh-CN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Email</a:t>
            </a:r>
            <a:r>
              <a:rPr lang="zh-CN" altLang="en-US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kern="0" dirty="0" smtClean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cugwhp@qq.com</a:t>
            </a:r>
            <a:endParaRPr lang="zh-CN" altLang="en-US" sz="2400" b="1" kern="0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021012" y="3435350"/>
            <a:ext cx="3163887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ctr">
              <a:buFont typeface="Monotype Sorts" pitchFamily="2" charset="2"/>
              <a:buNone/>
              <a:defRPr/>
            </a:pPr>
            <a:r>
              <a:rPr lang="zh-CN" altLang="en-US" sz="4000" b="1" kern="0" dirty="0">
                <a:solidFill>
                  <a:srgbClr val="FF0000"/>
                </a:solidFill>
                <a:latin typeface="+mj-lt"/>
                <a:ea typeface="新宋体" pitchFamily="49" charset="-122"/>
                <a:cs typeface="+mj-cs"/>
              </a:rPr>
              <a:t>第一章  绪论</a:t>
            </a:r>
            <a:endParaRPr lang="en-US" altLang="zh-CN" sz="4000" b="1" kern="0" dirty="0">
              <a:solidFill>
                <a:srgbClr val="FF0000"/>
              </a:solidFill>
              <a:latin typeface="+mj-lt"/>
              <a:ea typeface="新宋体" pitchFamily="49" charset="-122"/>
              <a:cs typeface="+mj-cs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820556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考核方式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426420"/>
              </p:ext>
            </p:extLst>
          </p:nvPr>
        </p:nvGraphicFramePr>
        <p:xfrm>
          <a:off x="457200" y="962286"/>
          <a:ext cx="8229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考核名称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分数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华文细黑" pitchFamily="2" charset="-122"/>
                        </a:rPr>
                        <a:t>百分比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到课情况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课堂（后）作业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上机实习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30%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</a:rPr>
                        <a:t>期末考试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itchFamily="18" charset="0"/>
                          <a:ea typeface="宋体" pitchFamily="2" charset="-122"/>
                        </a:rPr>
                        <a:t>50%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0610434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、学习方式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大学学前班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程序设计入门</a:t>
            </a:r>
            <a:endParaRPr lang="en-US" altLang="zh-CN" sz="2400" dirty="0" smtClean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学习资源</a:t>
            </a:r>
            <a:endParaRPr lang="en-US" altLang="zh-CN" sz="2400" dirty="0">
              <a:ea typeface="黑体" pitchFamily="49" charset="-122"/>
            </a:endParaRP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6905306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适应大学生活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大学目标</a:t>
            </a:r>
            <a:endParaRPr lang="en-US" altLang="zh-CN" dirty="0" smtClean="0"/>
          </a:p>
          <a:p>
            <a:r>
              <a:rPr lang="en-US" altLang="zh-CN" dirty="0" smtClean="0"/>
              <a:t>&lt;- </a:t>
            </a:r>
            <a:r>
              <a:rPr lang="zh-CN" altLang="en-US" dirty="0" smtClean="0"/>
              <a:t>需要具备哪些能力</a:t>
            </a:r>
            <a:endParaRPr lang="en-US" altLang="zh-CN" dirty="0" smtClean="0"/>
          </a:p>
          <a:p>
            <a:r>
              <a:rPr lang="en-US" altLang="zh-CN" dirty="0" smtClean="0"/>
              <a:t>&lt;- </a:t>
            </a:r>
            <a:r>
              <a:rPr lang="zh-CN" altLang="en-US" dirty="0" smtClean="0"/>
              <a:t>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保持健康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远离游戏（</a:t>
            </a:r>
            <a:r>
              <a:rPr lang="en-US" altLang="zh-CN" dirty="0" smtClean="0"/>
              <a:t>Don’t Kill Time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金钱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兼职？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啃老？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尝试经济独立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保持思想独立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1942894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应试学习</a:t>
            </a:r>
            <a:r>
              <a:rPr lang="en-US" altLang="zh-CN" dirty="0" smtClean="0"/>
              <a:t>VS.</a:t>
            </a:r>
            <a:r>
              <a:rPr lang="zh-CN" altLang="en-US" dirty="0" smtClean="0"/>
              <a:t>自主学习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98513"/>
            <a:ext cx="3896436" cy="5540375"/>
          </a:xfrm>
        </p:spPr>
        <p:txBody>
          <a:bodyPr/>
          <a:lstStyle/>
          <a:p>
            <a:r>
              <a:rPr lang="zh-CN" altLang="en-US" dirty="0" smtClean="0"/>
              <a:t>应试学习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作业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课本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复习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考试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遗忘。。。</a:t>
            </a:r>
            <a:endParaRPr lang="en-US" altLang="zh-CN" dirty="0" smtClean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35773" y="798513"/>
            <a:ext cx="4107976" cy="554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7338" indent="-287338" algn="l" rtl="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24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6041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y"/>
              <a:defRPr sz="2000">
                <a:solidFill>
                  <a:schemeClr val="tx2"/>
                </a:solidFill>
                <a:latin typeface="+mn-lt"/>
                <a:ea typeface="+mn-ea"/>
              </a:defRPr>
            </a:lvl2pPr>
            <a:lvl3pPr marL="950913" indent="-365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o"/>
              <a:defRPr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490663" indent="-3492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6699"/>
              </a:buClr>
              <a:buFont typeface="Marlett" pitchFamily="2" charset="2"/>
              <a:buChar char="p"/>
              <a:defRPr sz="16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376238" algn="l" rtl="0" eaLnBrk="0" fontAlgn="base" hangingPunct="0">
              <a:spcBef>
                <a:spcPct val="20000"/>
              </a:spcBef>
              <a:spcAft>
                <a:spcPct val="0"/>
              </a:spcAft>
              <a:buFont typeface="Marlett" pitchFamily="2" charset="2"/>
              <a:buChar char="o"/>
              <a:defRPr sz="14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kern="0" dirty="0" smtClean="0"/>
              <a:t>自主学习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阅读参考资料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自主学习与探索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研讨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项目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过程考核</a:t>
            </a:r>
            <a:endParaRPr lang="en-US" altLang="zh-CN" kern="0" dirty="0" smtClean="0"/>
          </a:p>
          <a:p>
            <a:pPr lvl="1"/>
            <a:r>
              <a:rPr lang="zh-CN" altLang="en-US" kern="0" dirty="0" smtClean="0"/>
              <a:t>印象深刻。。。</a:t>
            </a:r>
            <a:endParaRPr lang="en-US" altLang="zh-CN" kern="0" dirty="0" smtClean="0"/>
          </a:p>
          <a:p>
            <a:pPr lvl="1"/>
            <a:endParaRPr lang="en-US" altLang="zh-CN" kern="0" dirty="0" smtClean="0"/>
          </a:p>
        </p:txBody>
      </p:sp>
    </p:spTree>
    <p:extLst>
      <p:ext uri="{BB962C8B-B14F-4D97-AF65-F5344CB8AC3E}">
        <p14:creationId xmlns:p14="http://schemas.microsoft.com/office/powerpoint/2010/main" val="4129399889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大学学前班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学习的正确姿势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看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见识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听</a:t>
            </a:r>
            <a:r>
              <a:rPr lang="en-US" altLang="zh-CN" dirty="0" smtClean="0"/>
              <a:t>——</a:t>
            </a:r>
            <a:r>
              <a:rPr lang="zh-CN" altLang="en-US" dirty="0"/>
              <a:t>接收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读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写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强化</a:t>
            </a:r>
            <a:endParaRPr lang="en-US" altLang="zh-CN" dirty="0" smtClean="0"/>
          </a:p>
          <a:p>
            <a:r>
              <a:rPr lang="zh-CN" altLang="en-US" dirty="0" smtClean="0"/>
              <a:t>思</a:t>
            </a:r>
            <a:r>
              <a:rPr lang="en-US" altLang="zh-CN" dirty="0" smtClean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加工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总结规律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举一反三</a:t>
            </a:r>
            <a:endParaRPr lang="en-US" altLang="zh-CN" dirty="0" smtClean="0"/>
          </a:p>
          <a:p>
            <a:r>
              <a:rPr lang="zh-CN" altLang="en-US" dirty="0" smtClean="0"/>
              <a:t>习</a:t>
            </a:r>
            <a:r>
              <a:rPr lang="en-US" altLang="zh-CN" dirty="0"/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输出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模仿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熟练（熟能生巧）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实践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潜意识（变成习惯）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40373242"/>
      </p:ext>
    </p:extLst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为什么要编程？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可能你有一个伟大的梦想，就只差一个程序员了。</a:t>
            </a:r>
            <a:endParaRPr lang="en-US" altLang="zh-CN" dirty="0" smtClean="0"/>
          </a:p>
          <a:p>
            <a:r>
              <a:rPr lang="zh-CN" altLang="en-US" dirty="0" smtClean="0"/>
              <a:t>或者你对工作不满意，想换一个薪水高的工作。</a:t>
            </a:r>
            <a:endParaRPr lang="en-US" altLang="zh-CN" dirty="0" smtClean="0"/>
          </a:p>
          <a:p>
            <a:r>
              <a:rPr lang="zh-CN" altLang="en-US" dirty="0" smtClean="0"/>
              <a:t>或者你想把自己从乏味的工作中解放出来，了解隐藏在机器背后的高级应用。</a:t>
            </a:r>
            <a:endParaRPr lang="en-US" altLang="zh-CN" dirty="0" smtClean="0"/>
          </a:p>
          <a:p>
            <a:r>
              <a:rPr lang="zh-CN" altLang="en-US" dirty="0" smtClean="0"/>
              <a:t>或者你觉得程序员很酷，就是想成为一名程序员。</a:t>
            </a:r>
            <a:endParaRPr lang="en-US" altLang="zh-CN" dirty="0" smtClean="0"/>
          </a:p>
          <a:p>
            <a:r>
              <a:rPr lang="zh-CN" altLang="en-US" dirty="0" smtClean="0"/>
              <a:t>总之，如果你想获得一种解决问题的能力，编程是个不错的选择。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097355"/>
      </p:ext>
    </p:extLst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程序设计入门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什么才算是真正的编程能力？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8433" name="Picture 1" descr="C://Users/Apple/AppData/Local/YNote/data/qq8E6B44C1A71C6D393BC05B21DAD8C52F/2c207791fd6e4b518bf9b60735353751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51" t="34859" r="24162" b="7712"/>
          <a:stretch/>
        </p:blipFill>
        <p:spPr bwMode="auto">
          <a:xfrm>
            <a:off x="457199" y="798513"/>
            <a:ext cx="8283135" cy="4414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877715"/>
      </p:ext>
    </p:extLst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9457" name="Picture 1" descr="C://Users/Apple/AppData/Local/YNote/data/qq8E6B44C1A71C6D393BC05B21DAD8C52F/447a5de55d36435898ca6d9600086fa4/clipboard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t="69340" r="25421" b="9510"/>
          <a:stretch/>
        </p:blipFill>
        <p:spPr bwMode="auto">
          <a:xfrm>
            <a:off x="457200" y="798513"/>
            <a:ext cx="8229600" cy="1603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//Users/Apple/AppData/Local/YNote/data/qq8E6B44C1A71C6D393BC05B21DAD8C52F/5b4d8d8e6ef448999c756bb748f8606a/clipboard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95" t="35695" r="25420" b="11322"/>
          <a:stretch/>
        </p:blipFill>
        <p:spPr bwMode="auto">
          <a:xfrm>
            <a:off x="457200" y="2412140"/>
            <a:ext cx="8229600" cy="413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01727"/>
      </p:ext>
    </p:extLst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程序设计入门</a:t>
            </a:r>
            <a:r>
              <a:rPr lang="en-US" altLang="zh-CN" dirty="0"/>
              <a:t>——</a:t>
            </a:r>
            <a:r>
              <a:rPr lang="zh-CN" altLang="en-US" dirty="0"/>
              <a:t>什么才算是真正的编程能力？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0481" name="Picture 1" descr="C://Users/Apple/AppData/Local/YNote/data/qq8E6B44C1A71C6D393BC05B21DAD8C52F/180f3a2b3327483c8490430eef4995c5/clipboard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11959" r="25946" b="43137"/>
          <a:stretch/>
        </p:blipFill>
        <p:spPr bwMode="auto">
          <a:xfrm>
            <a:off x="457200" y="798513"/>
            <a:ext cx="8229180" cy="351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4411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Clr>
                <a:srgbClr val="990000"/>
              </a:buClr>
              <a:buSzPct val="75000"/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Tel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13545033460</a:t>
            </a:r>
          </a:p>
          <a:p>
            <a:pPr marL="514350" indent="-514350" eaLnBrk="1" hangingPunct="1">
              <a:lnSpc>
                <a:spcPct val="150000"/>
              </a:lnSpc>
              <a:buClr>
                <a:srgbClr val="990000"/>
              </a:buClr>
              <a:buSzPct val="75000"/>
              <a:buFont typeface="Wingdings" panose="05000000000000000000" pitchFamily="2" charset="2"/>
              <a:buChar char="*"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E-mail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cugwhp@qq.com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5088117"/>
      </p:ext>
    </p:extLst>
  </p:cSld>
  <p:clrMapOvr>
    <a:masterClrMapping/>
  </p:clrMapOvr>
  <p:transition>
    <p:pull dir="r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程序设计</a:t>
            </a:r>
            <a:r>
              <a:rPr lang="zh-CN" altLang="en-US" dirty="0" smtClean="0"/>
              <a:t>入门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调整好心态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制定目标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4699703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电子资源与参考资料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国内网站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2"/>
              </a:rPr>
              <a:t>中国最大的</a:t>
            </a:r>
            <a:r>
              <a:rPr lang="en-US" altLang="zh-CN" dirty="0" smtClean="0">
                <a:hlinkClick r:id="rId2"/>
              </a:rPr>
              <a:t>IT</a:t>
            </a:r>
            <a:r>
              <a:rPr lang="zh-CN" altLang="en-US" dirty="0" smtClean="0">
                <a:hlinkClick r:id="rId2"/>
              </a:rPr>
              <a:t>技术社区</a:t>
            </a:r>
            <a:r>
              <a:rPr lang="en-US" altLang="zh-CN" dirty="0" smtClean="0">
                <a:hlinkClick r:id="rId2"/>
              </a:rPr>
              <a:t>CSDN</a:t>
            </a:r>
            <a:endParaRPr lang="en-US" altLang="zh-CN" dirty="0" smtClean="0"/>
          </a:p>
          <a:p>
            <a:pPr lvl="1"/>
            <a:r>
              <a:rPr lang="zh-CN" altLang="en-US" dirty="0" smtClean="0">
                <a:hlinkClick r:id="rId3"/>
              </a:rPr>
              <a:t>微软中文开发者社区</a:t>
            </a:r>
            <a:r>
              <a:rPr lang="en-US" altLang="zh-CN" dirty="0" smtClean="0">
                <a:hlinkClick r:id="rId3"/>
              </a:rPr>
              <a:t>MSDN</a:t>
            </a:r>
            <a:endParaRPr lang="en-US" altLang="zh-CN" dirty="0"/>
          </a:p>
          <a:p>
            <a:r>
              <a:rPr lang="zh-CN" altLang="en-US" dirty="0" smtClean="0"/>
              <a:t>国外网站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4"/>
              </a:rPr>
              <a:t>www.codeproject.com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5"/>
              </a:rPr>
              <a:t>www.codeguru.com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6"/>
              </a:rPr>
              <a:t>www.sourceforge.net</a:t>
            </a:r>
            <a:endParaRPr lang="en-US" altLang="zh-CN" dirty="0" smtClean="0"/>
          </a:p>
          <a:p>
            <a:pPr lvl="1"/>
            <a:r>
              <a:rPr lang="en-US" altLang="zh-CN" dirty="0" smtClean="0">
                <a:hlinkClick r:id="rId7"/>
              </a:rPr>
              <a:t>www.github.com</a:t>
            </a:r>
            <a:endParaRPr lang="en-US" altLang="zh-CN" dirty="0" smtClean="0"/>
          </a:p>
          <a:p>
            <a:pPr lvl="1"/>
            <a:r>
              <a:rPr lang="en-US" altLang="zh-CN" dirty="0" err="1"/>
              <a:t>e</a:t>
            </a:r>
            <a:r>
              <a:rPr lang="en-US" altLang="zh-CN" dirty="0" err="1" smtClean="0"/>
              <a:t>tc</a:t>
            </a:r>
            <a:r>
              <a:rPr lang="en-US" altLang="zh-CN" dirty="0" smtClean="0"/>
              <a:t>…</a:t>
            </a:r>
          </a:p>
          <a:p>
            <a:r>
              <a:rPr lang="zh-CN" altLang="en-US" sz="3200" dirty="0" smtClean="0"/>
              <a:t>搜索引擎</a:t>
            </a:r>
            <a:endParaRPr lang="en-US" altLang="zh-CN" sz="3200" dirty="0" smtClean="0"/>
          </a:p>
          <a:p>
            <a:pPr lvl="1"/>
            <a:r>
              <a:rPr lang="en-US" altLang="zh-CN" sz="2800" dirty="0" smtClean="0">
                <a:hlinkClick r:id="rId8"/>
              </a:rPr>
              <a:t>www.google.com.hk</a:t>
            </a:r>
            <a:endParaRPr lang="en-US" altLang="zh-CN" sz="2800" dirty="0" smtClean="0"/>
          </a:p>
          <a:p>
            <a:pPr lvl="1"/>
            <a:r>
              <a:rPr lang="en-US" altLang="zh-CN" sz="2800" dirty="0" smtClean="0"/>
              <a:t>www.zhihu.com</a:t>
            </a:r>
            <a:endParaRPr lang="en-US" altLang="zh-CN" sz="2800" dirty="0"/>
          </a:p>
          <a:p>
            <a:pPr marL="0" indent="0" eaLnBrk="1" hangingPunct="1">
              <a:lnSpc>
                <a:spcPct val="110000"/>
              </a:lnSpc>
              <a:spcBef>
                <a:spcPct val="50000"/>
              </a:spcBef>
              <a:buClr>
                <a:srgbClr val="990000"/>
              </a:buClr>
              <a:buSzPct val="75000"/>
              <a:buNone/>
              <a:defRPr/>
            </a:pP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28939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395288" y="333375"/>
            <a:ext cx="8748712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学习</a:t>
            </a:r>
            <a:r>
              <a:rPr lang="en-US" altLang="zh-CN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C++</a:t>
            </a:r>
            <a:r>
              <a:rPr lang="zh-CN" altLang="en-US" sz="4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新魏" pitchFamily="2" charset="-122"/>
              </a:rPr>
              <a:t>和编程的忠告</a:t>
            </a:r>
          </a:p>
        </p:txBody>
      </p:sp>
      <p:graphicFrame>
        <p:nvGraphicFramePr>
          <p:cNvPr id="163843" name="Group 3"/>
          <p:cNvGraphicFramePr>
            <a:graphicFrameLocks noGrp="1"/>
          </p:cNvGraphicFramePr>
          <p:nvPr/>
        </p:nvGraphicFramePr>
        <p:xfrm>
          <a:off x="395288" y="1628775"/>
          <a:ext cx="8351837" cy="733425"/>
        </p:xfrm>
        <a:graphic>
          <a:graphicData uri="http://schemas.openxmlformats.org/drawingml/2006/table">
            <a:tbl>
              <a:tblPr/>
              <a:tblGrid>
                <a:gridCol w="8351837"/>
              </a:tblGrid>
              <a:tr h="733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、要想学得好，一定要</a:t>
                      </a:r>
                      <a:r>
                        <a:rPr kumimoji="0" lang="zh-CN" altLang="en-US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给力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！ </a:t>
                      </a:r>
                    </a:p>
                  </a:txBody>
                  <a:tcPr marT="45725" marB="4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395288" y="2590800"/>
          <a:ext cx="8443912" cy="1079500"/>
        </p:xfrm>
        <a:graphic>
          <a:graphicData uri="http://schemas.openxmlformats.org/drawingml/2006/table">
            <a:tbl>
              <a:tblPr/>
              <a:tblGrid>
                <a:gridCol w="8443912"/>
              </a:tblGrid>
              <a:tr h="1079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、实践是检验真理的标准：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      </a:t>
                      </a:r>
                      <a:r>
                        <a:rPr lang="zh-CN" altLang="en-US" sz="2400" b="1" dirty="0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学习编程的秘诀是：编程，编程，再编程；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T="45746" marB="4574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3"/>
          <p:cNvGraphicFramePr>
            <a:graphicFrameLocks noGrp="1"/>
          </p:cNvGraphicFramePr>
          <p:nvPr/>
        </p:nvGraphicFramePr>
        <p:xfrm>
          <a:off x="409575" y="3733800"/>
          <a:ext cx="8351838" cy="609600"/>
        </p:xfrm>
        <a:graphic>
          <a:graphicData uri="http://schemas.openxmlformats.org/drawingml/2006/table">
            <a:tbl>
              <a:tblPr/>
              <a:tblGrid>
                <a:gridCol w="8351838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、培养好习惯：细心、规范。好代码只是举手之劳。</a:t>
                      </a:r>
                    </a:p>
                  </a:txBody>
                  <a:tcPr marT="45725" marB="4572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3"/>
          <p:cNvGraphicFramePr>
            <a:graphicFrameLocks noGrp="1"/>
          </p:cNvGraphicFramePr>
          <p:nvPr/>
        </p:nvGraphicFramePr>
        <p:xfrm>
          <a:off x="381000" y="4572000"/>
          <a:ext cx="8351838" cy="579438"/>
        </p:xfrm>
        <a:graphic>
          <a:graphicData uri="http://schemas.openxmlformats.org/drawingml/2006/table">
            <a:tbl>
              <a:tblPr/>
              <a:tblGrid>
                <a:gridCol w="8351838"/>
              </a:tblGrid>
              <a:tr h="579438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4</a:t>
                      </a: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</a:rPr>
                        <a:t>、</a:t>
                      </a:r>
                      <a:r>
                        <a:rPr kumimoji="0" lang="zh-CN" altLang="en-US" sz="2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ea typeface="黑体" pitchFamily="2" charset="-122"/>
                          <a:cs typeface="+mn-cs"/>
                        </a:rPr>
                        <a:t>面对电脑游戏，一定要</a:t>
                      </a:r>
                      <a:r>
                        <a:rPr kumimoji="0" lang="en-US" altLang="zh-CN" sz="3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琥珀" pitchFamily="2" charset="-122"/>
                          <a:ea typeface="华文琥珀" pitchFamily="2" charset="-122"/>
                          <a:cs typeface="+mn-cs"/>
                        </a:rPr>
                        <a:t>hold</a:t>
                      </a:r>
                      <a:r>
                        <a:rPr kumimoji="0" lang="zh-CN" altLang="en-US" sz="3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华文琥珀" pitchFamily="2" charset="-122"/>
                          <a:ea typeface="华文琥珀" pitchFamily="2" charset="-122"/>
                          <a:cs typeface="+mn-cs"/>
                        </a:rPr>
                        <a:t>住</a:t>
                      </a:r>
                      <a:endParaRPr kumimoji="0" lang="zh-CN" altLang="en-US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华文琥珀" pitchFamily="2" charset="-122"/>
                        <a:ea typeface="华文琥珀" pitchFamily="2" charset="-122"/>
                        <a:cs typeface="+mn-cs"/>
                      </a:endParaRPr>
                    </a:p>
                  </a:txBody>
                  <a:tcPr marT="45749" marB="4574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4343400"/>
            <a:ext cx="16922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860868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6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1 -0.04926 C 0.1 -0.0518 0.10434 -0.05388 0.10799 -0.05712 C 0.11823 -0.06637 0.13785 -0.08695 0.13785 -0.08695 C 0.14011 -0.10916 0.14566 -0.10846 0.15417 -0.12673 C 0.15972 -0.13853 0.16528 -0.15194 0.17205 -0.16258 C 0.17969 -0.1746 0.18785 -0.18039 0.19445 -0.19426 C 0.19809 -0.20189 0.20052 -0.21022 0.20347 -0.21831 C 0.20521 -0.22271 0.21094 -0.23103 0.21233 -0.23404 C 0.21719 -0.24422 0.21893 -0.25439 0.22431 -0.26387 C 0.22743 -0.2759 0.23004 -0.287 0.23177 -0.29972 C 0.22934 -0.33233 0.22917 -0.37118 0.21545 -0.39916 C 0.21337 -0.40934 0.21007 -0.42113 0.20347 -0.42692 C 0.20035 -0.43547 0.19948 -0.43802 0.19306 -0.44102 C 0.18906 -0.44611 0.18646 -0.45166 0.18247 -0.45675 C 0.18143 -0.45953 0.1809 -0.4623 0.17952 -0.46484 C 0.1783 -0.46716 0.17604 -0.46831 0.175 -0.47063 C 0.17188 -0.4778 0.1691 -0.48866 0.16615 -0.49653 C 0.16302 -0.50462 0.16372 -0.5178 0.15868 -0.52451 C 0.15643 -0.52752 0.15261 -0.52706 0.14965 -0.52844 C 0.14809 -0.53515 0.14983 -0.53446 0.1467 -0.53446 " pathEditMode="relative" ptsTypes="fffffffffffffffffffA">
                                      <p:cBhvr>
                                        <p:cTn id="4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434975" y="990600"/>
            <a:ext cx="8280400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5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、学习语言一门就够，关键是要精通。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6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、学习编程最好的方法之一是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阅读源代码；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7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、保存好你写过的所有的程序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那是你最好的积累之一；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你难，别人也难！</a:t>
            </a:r>
            <a:endParaRPr lang="en-US" altLang="zh-CN" sz="2400" b="1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、请不要做浮躁的人；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、请热爱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黑体" pitchFamily="2" charset="-122"/>
              </a:rPr>
              <a:t>C++!   </a:t>
            </a:r>
          </a:p>
        </p:txBody>
      </p:sp>
      <p:pic>
        <p:nvPicPr>
          <p:cNvPr id="1433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0"/>
            <a:ext cx="169068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599369"/>
      </p:ext>
    </p:extLst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楷体_GB2312" pitchFamily="49" charset="-122"/>
              </a:rPr>
              <a:t>内容提要</a:t>
            </a:r>
            <a:endParaRPr lang="en-US" altLang="zh-CN" dirty="0" smtClean="0">
              <a:ea typeface="楷体_GB2312" pitchFamily="49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关于课程</a:t>
            </a:r>
            <a:endParaRPr lang="zh-CN" altLang="en-US" sz="2800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-609600">
              <a:buFont typeface="Wingdings" pitchFamily="2" charset="2"/>
              <a:buChar char="n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学习方式</a:t>
            </a:r>
            <a:endParaRPr lang="en-US" altLang="zh-CN" sz="2800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760561"/>
          </a:xfrm>
        </p:spPr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、关于课程</a:t>
            </a:r>
            <a:endParaRPr lang="en-US" altLang="zh-CN" sz="4400" dirty="0" smtClean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2291" name="内容占位符 2"/>
          <p:cNvSpPr txBox="1">
            <a:spLocks/>
          </p:cNvSpPr>
          <p:nvPr/>
        </p:nvSpPr>
        <p:spPr bwMode="auto">
          <a:xfrm>
            <a:off x="2908300" y="2374900"/>
            <a:ext cx="5671256" cy="3316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1pPr>
            <a:lvl2pPr marL="742950" indent="-28575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2pPr>
            <a:lvl3pPr marL="11430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3pPr>
            <a:lvl4pPr marL="16002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4pPr>
            <a:lvl5pPr marL="2057400" indent="-228600"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Font typeface="Monotype Sorts" pitchFamily="2" charset="2"/>
              <a:buChar char="n"/>
              <a:defRPr sz="1400">
                <a:solidFill>
                  <a:schemeClr val="tx2"/>
                </a:solidFill>
                <a:latin typeface="Arial Unicode MS" pitchFamily="34" charset="-122"/>
                <a:ea typeface="宋体" pitchFamily="2" charset="-122"/>
              </a:defRPr>
            </a:lvl9pPr>
          </a:lstStyle>
          <a:p>
            <a:r>
              <a:rPr lang="zh-CN" altLang="en-US" sz="2400" dirty="0" smtClean="0">
                <a:ea typeface="黑体" pitchFamily="49" charset="-122"/>
              </a:rPr>
              <a:t>课程体系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 smtClean="0">
                <a:ea typeface="黑体" pitchFamily="49" charset="-122"/>
              </a:rPr>
              <a:t>授课方式</a:t>
            </a:r>
          </a:p>
          <a:p>
            <a:r>
              <a:rPr lang="zh-CN" altLang="en-US" sz="2400" dirty="0" smtClean="0">
                <a:ea typeface="黑体" pitchFamily="49" charset="-122"/>
              </a:rPr>
              <a:t>参考书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教学</a:t>
            </a:r>
            <a:r>
              <a:rPr lang="zh-CN" altLang="en-US" sz="2400" dirty="0" smtClean="0">
                <a:ea typeface="黑体" pitchFamily="49" charset="-122"/>
              </a:rPr>
              <a:t>安排</a:t>
            </a:r>
            <a:endParaRPr lang="zh-CN" altLang="en-US" sz="2400" dirty="0">
              <a:ea typeface="黑体" pitchFamily="49" charset="-122"/>
            </a:endParaRPr>
          </a:p>
          <a:p>
            <a:r>
              <a:rPr lang="zh-CN" altLang="en-US" sz="2400" dirty="0">
                <a:ea typeface="黑体" pitchFamily="49" charset="-122"/>
              </a:rPr>
              <a:t>考核办法</a:t>
            </a:r>
          </a:p>
          <a:p>
            <a:endParaRPr lang="en-US" altLang="zh-CN" sz="2400" dirty="0">
              <a:ea typeface="黑体" pitchFamily="49" charset="-122"/>
            </a:endParaRPr>
          </a:p>
        </p:txBody>
      </p:sp>
    </p:spTree>
  </p:cSld>
  <p:clrMapOvr>
    <a:masterClrMapping/>
  </p:clrMapOvr>
  <p:transition>
    <p:pull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learning programming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477838" lvl="1" indent="0">
              <a:buNone/>
            </a:pPr>
            <a:endParaRPr lang="en-US" altLang="zh-CN" dirty="0"/>
          </a:p>
          <a:p>
            <a:pPr marL="477838" lvl="1" indent="0">
              <a:buNone/>
            </a:pPr>
            <a:endParaRPr lang="en-US" altLang="zh-CN" dirty="0" smtClean="0"/>
          </a:p>
          <a:p>
            <a:pPr marL="477838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		</a:t>
            </a:r>
            <a:r>
              <a:rPr lang="en-US" altLang="zh-CN" sz="3600" dirty="0" smtClean="0"/>
              <a:t>——Steven Jobs</a:t>
            </a:r>
          </a:p>
          <a:p>
            <a:pPr marL="477838" lvl="1" indent="0">
              <a:buNone/>
            </a:pPr>
            <a:endParaRPr lang="en-US" altLang="zh-CN" sz="3600" dirty="0"/>
          </a:p>
          <a:p>
            <a:pPr marL="477838" lvl="1" indent="0">
              <a:buNone/>
            </a:pPr>
            <a:r>
              <a:rPr lang="en-US" altLang="zh-CN" dirty="0" smtClean="0">
                <a:hlinkClick r:id="rId2"/>
              </a:rPr>
              <a:t>http://v.youku.com/v_show/id_XNTIzNzE2NzQ4.html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/>
          <a:srcRect l="6940" t="35358" r="37388" b="31192"/>
          <a:stretch/>
        </p:blipFill>
        <p:spPr>
          <a:xfrm>
            <a:off x="457200" y="770909"/>
            <a:ext cx="8282349" cy="279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3239"/>
      </p:ext>
    </p:extLst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课程体系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1"/>
          <a:stretch/>
        </p:blipFill>
        <p:spPr>
          <a:xfrm>
            <a:off x="16688" y="914921"/>
            <a:ext cx="9127312" cy="4380931"/>
          </a:xfrm>
        </p:spPr>
      </p:pic>
    </p:spTree>
    <p:extLst>
      <p:ext uri="{BB962C8B-B14F-4D97-AF65-F5344CB8AC3E}">
        <p14:creationId xmlns:p14="http://schemas.microsoft.com/office/powerpoint/2010/main" val="4010064658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授课方式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授课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/>
              <a:t>学时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随时提问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随时被问</a:t>
            </a:r>
            <a:endParaRPr lang="en-US" altLang="zh-CN" dirty="0" smtClean="0"/>
          </a:p>
          <a:p>
            <a:r>
              <a:rPr lang="zh-CN" altLang="en-US" dirty="0" smtClean="0"/>
              <a:t>上机实习</a:t>
            </a:r>
            <a:endParaRPr lang="en-US" altLang="zh-CN" dirty="0" smtClean="0"/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16</a:t>
            </a:r>
            <a:r>
              <a:rPr lang="zh-CN" altLang="en-US" dirty="0" smtClean="0"/>
              <a:t>学时（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7508006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教学参考书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教材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语言程序设计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（第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版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），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郑莉等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,《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</a:rPr>
              <a:t>钱能著，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清华大学出版社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 Primer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Stanley 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B.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Lippman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Josée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Lajoie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著，潘爱民、张丽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，中国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电力出版社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程序设计语言（特别版）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Bjarne </a:t>
            </a:r>
            <a:r>
              <a:rPr lang="en-US" altLang="zh-CN" sz="2200" b="1" dirty="0" err="1">
                <a:latin typeface="楷体_GB2312" pitchFamily="49" charset="-122"/>
                <a:ea typeface="楷体_GB2312" pitchFamily="49" charset="-122"/>
                <a:cs typeface="+mn-cs"/>
              </a:rPr>
              <a:t>Stroustrup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和 贝尔实验室 著，裘宗燕 译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，机械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工业出版社</a:t>
            </a: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实用</a:t>
            </a:r>
            <a:r>
              <a:rPr lang="en-US" altLang="zh-CN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>
                <a:latin typeface="楷体_GB2312" pitchFamily="49" charset="-122"/>
                <a:ea typeface="楷体_GB2312" pitchFamily="49" charset="-122"/>
                <a:cs typeface="+mn-cs"/>
              </a:rPr>
              <a:t>调试指南</a:t>
            </a:r>
            <a:r>
              <a:rPr lang="en-US" altLang="zh-CN" sz="2200" b="1" dirty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>
                <a:latin typeface="楷体_GB2312" pitchFamily="49" charset="-122"/>
                <a:ea typeface="楷体_GB2312" pitchFamily="49" charset="-122"/>
                <a:cs typeface="+mn-cs"/>
              </a:rPr>
              <a:t>，於春景 译，华中科技大学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出版社</a:t>
            </a:r>
            <a:endParaRPr lang="en-US" altLang="zh-CN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lvl="2" indent="-342900">
              <a:lnSpc>
                <a:spcPct val="110000"/>
              </a:lnSpc>
              <a:spcBef>
                <a:spcPct val="30000"/>
              </a:spcBef>
              <a:spcAft>
                <a:spcPct val="30000"/>
              </a:spcAft>
              <a:buClr>
                <a:srgbClr val="00458A"/>
              </a:buClr>
              <a:buSzPct val="75000"/>
              <a:buFont typeface="Wingdings" panose="05000000000000000000" pitchFamily="2" charset="2"/>
              <a:buChar char="l"/>
              <a:defRPr/>
            </a:pP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lang="en-US" altLang="zh-CN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C++</a:t>
            </a:r>
            <a:r>
              <a:rPr lang="zh-CN" altLang="en-US" sz="2200" b="1" u="sng" dirty="0" smtClean="0">
                <a:latin typeface="楷体_GB2312" pitchFamily="49" charset="-122"/>
                <a:ea typeface="楷体_GB2312" pitchFamily="49" charset="-122"/>
                <a:cs typeface="+mn-cs"/>
              </a:rPr>
              <a:t>语言程序设计教程</a:t>
            </a:r>
            <a:r>
              <a:rPr lang="en-US" altLang="zh-CN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lang="zh-CN" altLang="en-US" sz="2200" b="1" dirty="0" smtClean="0">
                <a:latin typeface="楷体_GB2312" pitchFamily="49" charset="-122"/>
                <a:ea typeface="楷体_GB2312" pitchFamily="49" charset="-122"/>
                <a:cs typeface="+mn-cs"/>
              </a:rPr>
              <a:t>，谭浩强，清华大学出版社</a:t>
            </a:r>
            <a:endParaRPr lang="zh-CN" altLang="en-US" sz="2200" b="1" dirty="0"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819600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974690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uml30">
      <a:majorFont>
        <a:latin typeface="Arial Unicode MS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l30">
  <a:themeElements>
    <a:clrScheme name="">
      <a:dk1>
        <a:srgbClr val="003366"/>
      </a:dk1>
      <a:lt1>
        <a:srgbClr val="FFFFFF"/>
      </a:lt1>
      <a:dk2>
        <a:srgbClr val="003366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2A56"/>
      </a:accent4>
      <a:accent5>
        <a:srgbClr val="FFFFFF"/>
      </a:accent5>
      <a:accent6>
        <a:srgbClr val="2D2DB9"/>
      </a:accent6>
      <a:hlink>
        <a:srgbClr val="CC0099"/>
      </a:hlink>
      <a:folHlink>
        <a:srgbClr val="B2B2B2"/>
      </a:folHlink>
    </a:clrScheme>
    <a:fontScheme name="1_uml30">
      <a:majorFont>
        <a:latin typeface="Arial"/>
        <a:ea typeface="黑体"/>
        <a:cs typeface=""/>
      </a:majorFont>
      <a:minorFont>
        <a:latin typeface="Arial Unicode M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DCFF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287338" marR="0" indent="-287338" algn="l" defTabSz="914400" rtl="0" eaLnBrk="0" fontAlgn="base" latinLnBrk="0" hangingPunct="0">
          <a:lnSpc>
            <a:spcPct val="100000"/>
          </a:lnSpc>
          <a:spcBef>
            <a:spcPct val="30000"/>
          </a:spcBef>
          <a:spcAft>
            <a:spcPct val="30000"/>
          </a:spcAft>
          <a:buClr>
            <a:srgbClr val="00458A"/>
          </a:buClr>
          <a:buSzTx/>
          <a:buFont typeface="Monotype Sorts" pitchFamily="2" charset="2"/>
          <a:buChar char="n"/>
          <a:tabLst/>
          <a:defRPr kumimoji="0" lang="en-GB" altLang="en-GB" sz="1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Unicode MS" pitchFamily="34" charset="-122"/>
            <a:ea typeface="宋体" pitchFamily="2" charset="-122"/>
          </a:defRPr>
        </a:defPPr>
      </a:lstStyle>
    </a:lnDef>
  </a:objectDefaults>
  <a:extraClrSchemeLst>
    <a:extraClrScheme>
      <a:clrScheme name="1_uml3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uml30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uml3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FFFFFF"/>
      </a:accent1>
      <a:accent2>
        <a:srgbClr val="00AE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20394</TotalTime>
  <Pages>19</Pages>
  <Words>678</Words>
  <Application>Microsoft Office PowerPoint</Application>
  <PresentationFormat>全屏显示(4:3)</PresentationFormat>
  <Paragraphs>147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 Unicode MS</vt:lpstr>
      <vt:lpstr>Monotype Sorts</vt:lpstr>
      <vt:lpstr>黑体</vt:lpstr>
      <vt:lpstr>华文琥珀</vt:lpstr>
      <vt:lpstr>华文细黑</vt:lpstr>
      <vt:lpstr>华文新魏</vt:lpstr>
      <vt:lpstr>楷体_GB2312</vt:lpstr>
      <vt:lpstr>宋体</vt:lpstr>
      <vt:lpstr>新宋体</vt:lpstr>
      <vt:lpstr>Arial</vt:lpstr>
      <vt:lpstr>Garamond</vt:lpstr>
      <vt:lpstr>Marlett</vt:lpstr>
      <vt:lpstr>Times</vt:lpstr>
      <vt:lpstr>Times New Roman</vt:lpstr>
      <vt:lpstr>Wingdings</vt:lpstr>
      <vt:lpstr>uml30</vt:lpstr>
      <vt:lpstr>1_uml30</vt:lpstr>
      <vt:lpstr>PowerPoint 演示文稿</vt:lpstr>
      <vt:lpstr>联系方式</vt:lpstr>
      <vt:lpstr>内容提要</vt:lpstr>
      <vt:lpstr>1、关于课程</vt:lpstr>
      <vt:lpstr>Why learning programming？</vt:lpstr>
      <vt:lpstr>课程体系</vt:lpstr>
      <vt:lpstr>授课方式</vt:lpstr>
      <vt:lpstr>教学参考书</vt:lpstr>
      <vt:lpstr>教学安排</vt:lpstr>
      <vt:lpstr>教学安排</vt:lpstr>
      <vt:lpstr>考核方式</vt:lpstr>
      <vt:lpstr>2、学习方式</vt:lpstr>
      <vt:lpstr>大学学前班——适应大学生活</vt:lpstr>
      <vt:lpstr>大学学前班——应试学习VS.自主学习</vt:lpstr>
      <vt:lpstr>大学学前班——学习的正确姿势</vt:lpstr>
      <vt:lpstr>程序设计入门——为什么要编程？</vt:lpstr>
      <vt:lpstr>程序设计入门——什么才算是真正的编程能力？</vt:lpstr>
      <vt:lpstr>程序设计入门——什么才算是真正的编程能力？</vt:lpstr>
      <vt:lpstr>程序设计入门——什么才算是真正的编程能力？</vt:lpstr>
      <vt:lpstr>程序设计入门</vt:lpstr>
      <vt:lpstr>电子资源与参考资料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CBD</dc:title>
  <dc:creator>Alan Wills</dc:creator>
  <cp:lastModifiedBy>Apple</cp:lastModifiedBy>
  <cp:revision>1148</cp:revision>
  <cp:lastPrinted>2002-11-28T14:30:28Z</cp:lastPrinted>
  <dcterms:created xsi:type="dcterms:W3CDTF">1998-05-17T20:25:51Z</dcterms:created>
  <dcterms:modified xsi:type="dcterms:W3CDTF">2017-09-23T14:00:51Z</dcterms:modified>
</cp:coreProperties>
</file>