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97" r:id="rId2"/>
    <p:sldId id="370" r:id="rId3"/>
    <p:sldId id="274" r:id="rId4"/>
    <p:sldId id="258" r:id="rId5"/>
    <p:sldId id="294" r:id="rId6"/>
    <p:sldId id="295" r:id="rId7"/>
    <p:sldId id="371" r:id="rId8"/>
    <p:sldId id="293" r:id="rId9"/>
    <p:sldId id="267" r:id="rId10"/>
    <p:sldId id="268" r:id="rId11"/>
    <p:sldId id="269" r:id="rId12"/>
    <p:sldId id="272" r:id="rId13"/>
    <p:sldId id="26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69" r:id="rId4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604"/>
    <a:srgbClr val="FF66CC"/>
    <a:srgbClr val="E5EEB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55"/>
  </p:normalViewPr>
  <p:slideViewPr>
    <p:cSldViewPr showGuides="1">
      <p:cViewPr varScale="1">
        <p:scale>
          <a:sx n="56" d="100"/>
          <a:sy n="56" d="100"/>
        </p:scale>
        <p:origin x="18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4BF8D3-0CAF-4C68-8780-933BEFCDE1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865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A72F13-017C-40A1-8198-51C51165B42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2214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Linux</a:t>
            </a:r>
            <a:r>
              <a:rPr lang="zh-CN" altLang="en-US" dirty="0"/>
              <a:t>是目前十分火爆的操作系统。它是由芬兰赫尔辛基大学的一个大学生</a:t>
            </a:r>
            <a:r>
              <a:rPr lang="en-US" altLang="zh-CN" dirty="0"/>
              <a:t>Linus B. Torvolds</a:t>
            </a:r>
            <a:r>
              <a:rPr lang="zh-CN" altLang="en-US" dirty="0"/>
              <a:t>在</a:t>
            </a:r>
            <a:r>
              <a:rPr lang="en-US" altLang="zh-CN" dirty="0"/>
              <a:t>1991</a:t>
            </a:r>
            <a:r>
              <a:rPr lang="zh-CN" altLang="en-US" dirty="0"/>
              <a:t>年首次编写的。标志性图标是一个可爱的小企鹅。由于其源代码的免费开放，使其在很多高级应用中占有很大市场。这也被业界视为打破微软</a:t>
            </a:r>
            <a:r>
              <a:rPr lang="en-US" altLang="zh-CN" dirty="0"/>
              <a:t>Windows</a:t>
            </a:r>
            <a:r>
              <a:rPr lang="zh-CN" altLang="en-US" dirty="0"/>
              <a:t>垄断的希望。 </a:t>
            </a: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所有的苹果机统称为</a:t>
            </a:r>
            <a:r>
              <a:rPr lang="en-US" altLang="zh-CN" dirty="0"/>
              <a:t>Macintosh</a:t>
            </a:r>
            <a:r>
              <a:rPr lang="zh-CN" altLang="en-US" dirty="0"/>
              <a:t>，简称为</a:t>
            </a:r>
            <a:r>
              <a:rPr lang="en-US" altLang="zh-CN" dirty="0"/>
              <a:t>MAC</a:t>
            </a:r>
            <a:r>
              <a:rPr lang="zh-CN" altLang="en-US" dirty="0"/>
              <a:t>。苹果机的操作系统是</a:t>
            </a:r>
            <a:r>
              <a:rPr lang="en-US" altLang="zh-CN" dirty="0"/>
              <a:t>MAC OSX</a:t>
            </a:r>
            <a:r>
              <a:rPr lang="zh-CN" altLang="en-US" dirty="0"/>
              <a:t>，这个基于</a:t>
            </a:r>
            <a:r>
              <a:rPr lang="en-US" altLang="zh-CN" dirty="0"/>
              <a:t>UNIX</a:t>
            </a:r>
            <a:r>
              <a:rPr lang="zh-CN" altLang="en-US" dirty="0"/>
              <a:t>的核心系统增强了系统的稳定性、性能以及响应能力。它能通过对称多处理技术充分发挥双处理器的优势，提供无与伦比的</a:t>
            </a:r>
            <a:r>
              <a:rPr lang="en-US" altLang="zh-CN" dirty="0"/>
              <a:t>2D</a:t>
            </a:r>
            <a:r>
              <a:rPr lang="zh-CN" altLang="en-US" dirty="0"/>
              <a:t>、</a:t>
            </a:r>
            <a:r>
              <a:rPr lang="en-US" altLang="zh-CN" dirty="0"/>
              <a:t>3D</a:t>
            </a:r>
            <a:r>
              <a:rPr lang="zh-CN" altLang="en-US" dirty="0"/>
              <a:t>和多媒体图形性能以及广泛的字体支持和集成的</a:t>
            </a:r>
            <a:r>
              <a:rPr lang="en-US" altLang="zh-CN" dirty="0"/>
              <a:t>PDA</a:t>
            </a:r>
            <a:r>
              <a:rPr lang="zh-CN" altLang="en-US" dirty="0"/>
              <a:t>功能。</a:t>
            </a:r>
            <a:r>
              <a:rPr lang="en-US" altLang="zh-CN" dirty="0"/>
              <a:t>MAC OSX</a:t>
            </a:r>
            <a:r>
              <a:rPr lang="zh-CN" altLang="en-US" dirty="0"/>
              <a:t>通过</a:t>
            </a:r>
            <a:r>
              <a:rPr lang="en-US" altLang="zh-CN" dirty="0"/>
              <a:t>Classic</a:t>
            </a:r>
            <a:r>
              <a:rPr lang="zh-CN" altLang="en-US" dirty="0"/>
              <a:t>环境几乎可以支持所有的</a:t>
            </a:r>
            <a:r>
              <a:rPr lang="en-US" altLang="zh-CN" dirty="0"/>
              <a:t>MAC OS 9</a:t>
            </a:r>
            <a:r>
              <a:rPr lang="zh-CN" altLang="en-US" dirty="0"/>
              <a:t>应用程序，直观的</a:t>
            </a:r>
            <a:r>
              <a:rPr lang="en-US" altLang="zh-CN" dirty="0"/>
              <a:t>Aqua</a:t>
            </a:r>
            <a:r>
              <a:rPr lang="zh-CN" altLang="en-US" dirty="0"/>
              <a:t>用户界面使</a:t>
            </a:r>
            <a:r>
              <a:rPr lang="en-US" altLang="zh-CN" dirty="0"/>
              <a:t>MACintosh</a:t>
            </a:r>
            <a:r>
              <a:rPr lang="zh-CN" altLang="en-US" dirty="0"/>
              <a:t>的易用性又达到了一个全新的水平。 </a:t>
            </a: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目前最强大的操作系统</a:t>
            </a:r>
            <a:r>
              <a:rPr lang="en-US" altLang="zh-CN" dirty="0"/>
              <a:t>--VMS</a:t>
            </a:r>
            <a:br>
              <a:rPr lang="en-US" altLang="zh-CN" dirty="0"/>
            </a:br>
            <a:r>
              <a:rPr lang="en-US" altLang="zh-CN" dirty="0"/>
              <a:t>Virtual Memory System </a:t>
            </a:r>
            <a:r>
              <a:rPr lang="zh-CN" altLang="en-US" dirty="0"/>
              <a:t>即虚拟内存系统是目前最强大的网络操作系统。美国几乎所有的涉及军事机密的部门都采用这个系统！他是如此的强大，庞大，安全和稳定！有数不清的选项和进程，通常用在大型机，超大型机和巨型机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VAX)</a:t>
            </a:r>
            <a:r>
              <a:rPr lang="zh-CN" altLang="en-US" dirty="0"/>
              <a:t>，目前能运行</a:t>
            </a:r>
            <a:r>
              <a:rPr lang="en-US" altLang="zh-CN" dirty="0"/>
              <a:t>VMS</a:t>
            </a:r>
            <a:r>
              <a:rPr lang="zh-CN" altLang="en-US" dirty="0"/>
              <a:t>的小型机好像只有</a:t>
            </a:r>
            <a:r>
              <a:rPr lang="en-US" altLang="zh-CN" dirty="0"/>
              <a:t>COMPAQ</a:t>
            </a:r>
            <a:r>
              <a:rPr lang="zh-CN" altLang="en-US" dirty="0"/>
              <a:t>的</a:t>
            </a:r>
            <a:r>
              <a:rPr lang="en-US" altLang="zh-CN" dirty="0"/>
              <a:t>Alpha</a:t>
            </a:r>
            <a:r>
              <a:rPr lang="zh-CN" altLang="en-US" dirty="0"/>
              <a:t>工作站。稳定是因为它他的诞生就是为了这个，美国国会图书馆的很多</a:t>
            </a:r>
            <a:r>
              <a:rPr lang="en-US" altLang="zh-CN" dirty="0"/>
              <a:t>VAX</a:t>
            </a:r>
            <a:r>
              <a:rPr lang="zh-CN" altLang="en-US" dirty="0"/>
              <a:t>主机不停机运行了接近</a:t>
            </a:r>
            <a:r>
              <a:rPr lang="en-US" altLang="zh-CN" dirty="0"/>
              <a:t>20</a:t>
            </a:r>
            <a:r>
              <a:rPr lang="zh-CN" altLang="en-US" dirty="0"/>
              <a:t>年都没有死过机！</a:t>
            </a:r>
            <a:r>
              <a:rPr lang="en-US" altLang="zh-CN" dirty="0"/>
              <a:t>(</a:t>
            </a:r>
            <a:r>
              <a:rPr lang="zh-CN" altLang="en-US" dirty="0"/>
              <a:t>当然，硬件也是无比优秀的</a:t>
            </a:r>
            <a:r>
              <a:rPr lang="en-US" altLang="zh-CN" dirty="0"/>
              <a:t>)openVMS</a:t>
            </a:r>
            <a:r>
              <a:rPr lang="zh-CN" altLang="en-US" dirty="0"/>
              <a:t>是其中比较娇小的</a:t>
            </a:r>
            <a:r>
              <a:rPr lang="en-US" altLang="zh-CN" dirty="0"/>
              <a:t>(</a:t>
            </a:r>
            <a:r>
              <a:rPr lang="zh-CN" altLang="en-US" dirty="0"/>
              <a:t>相对而言</a:t>
            </a:r>
            <a:r>
              <a:rPr lang="en-US" altLang="zh-CN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57145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6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28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52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丹麦人，</a:t>
            </a:r>
            <a:r>
              <a:rPr lang="en-US" altLang="zh-CN" dirty="0"/>
              <a:t>51</a:t>
            </a:r>
            <a:r>
              <a:rPr lang="zh-CN" altLang="en-US" dirty="0"/>
              <a:t>岁，现在执教于美国德克萨斯州</a:t>
            </a:r>
            <a:r>
              <a:rPr lang="en-US" altLang="zh-CN" dirty="0"/>
              <a:t>A&amp;M</a:t>
            </a:r>
            <a:r>
              <a:rPr lang="zh-CN" altLang="en-US" dirty="0"/>
              <a:t>大学，计算机系的主任、特聘教授。数学硕士，计算机博士</a:t>
            </a:r>
          </a:p>
        </p:txBody>
      </p:sp>
    </p:spTree>
    <p:extLst>
      <p:ext uri="{BB962C8B-B14F-4D97-AF65-F5344CB8AC3E}">
        <p14:creationId xmlns:p14="http://schemas.microsoft.com/office/powerpoint/2010/main" val="183507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计算机发展到今天，培养一个具有相当的应用软件开发能力的人才的周期大大缩短。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我们推荐新的软件开发工具</a:t>
            </a:r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C++ 2010</a:t>
            </a:r>
            <a:r>
              <a:rPr lang="zh-CN" altLang="en-US" dirty="0"/>
              <a:t>，因为它是优秀的开发工具，可以充分发挥</a:t>
            </a:r>
            <a:r>
              <a:rPr lang="en-US" altLang="zh-CN" dirty="0"/>
              <a:t>C++</a:t>
            </a:r>
            <a:r>
              <a:rPr lang="zh-CN" altLang="en-US" dirty="0"/>
              <a:t>语言强大灵活的特点。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40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31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55B31A-A252-4827-8D34-5B075DE4298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2017/9/29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4E0E25-046A-40F8-ACB0-6B9591A10B4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2017/9/29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2017/9/29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2017/9/29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2017/9/29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2017/9/29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5"/>
          <p:cNvSpPr>
            <a:spLocks noGrp="1"/>
          </p:cNvSpPr>
          <p:nvPr>
            <p:ph type="dt" sz="half" idx="1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21C77B-3C59-4E32-B154-A65C6F08259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2017/9/29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3D56E9-30DA-45AF-8870-0A214B4B42B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绪论：程序设计语言的发展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9E8708-0FF4-4C4A-9DD1-ED0E6D96F11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2017/9/29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BBCBBA-A05D-4754-96BF-E151F097A9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2017/9/29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2017/9/29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2017/9/29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2017/9/29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2017/9/29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2017/9/29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2017/9/29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B6EAC-9393-4C8F-9B46-293330DA05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2017/9/29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绪论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：计算机基础知识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3DD22D-186D-418C-B633-B73C11AD427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" name="肘形连接符 8"/>
          <p:cNvCxnSpPr/>
          <p:nvPr/>
        </p:nvCxnSpPr>
        <p:spPr>
          <a:xfrm flipV="1">
            <a:off x="285750" y="214313"/>
            <a:ext cx="8643938" cy="642938"/>
          </a:xfrm>
          <a:prstGeom prst="bentConnector3">
            <a:avLst>
              <a:gd name="adj1" fmla="val -206"/>
            </a:avLst>
          </a:prstGeom>
          <a:ln w="19050">
            <a:solidFill>
              <a:srgbClr val="FC86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71475" y="6184900"/>
            <a:ext cx="8429625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ctrTitle"/>
          </p:nvPr>
        </p:nvSpPr>
        <p:spPr>
          <a:xfrm>
            <a:off x="611188" y="1341438"/>
            <a:ext cx="8280400" cy="2447925"/>
          </a:xfrm>
        </p:spPr>
        <p:txBody>
          <a:bodyPr vert="horz" wrap="square" lIns="91440" tIns="45720" rIns="91440" bIns="45720" anchor="ctr"/>
          <a:lstStyle/>
          <a:p>
            <a:pPr>
              <a:lnSpc>
                <a:spcPct val="120000"/>
              </a:lnSpc>
            </a:pPr>
            <a:r>
              <a:rPr lang="zh-CN" altLang="en-US" sz="5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计算机高级语言程序设计</a:t>
            </a:r>
            <a:br>
              <a:rPr lang="zh-CN" altLang="en-US" sz="56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5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之</a:t>
            </a:r>
            <a:r>
              <a:rPr lang="en-US" altLang="zh-CN" sz="5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5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篇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2051050" y="4103053"/>
            <a:ext cx="5040313" cy="20840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授课班级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:113171-2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班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任课教师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王红平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2017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年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秋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172" name="页脚占位符 3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7173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</a:t>
            </a:fld>
            <a:endParaRPr lang="zh-CN" altLang="en-US" sz="1400" dirty="0"/>
          </a:p>
        </p:txBody>
      </p:sp>
      <p:sp>
        <p:nvSpPr>
          <p:cNvPr id="7174" name="日期占位符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/>
          <p:nvPr/>
        </p:nvSpPr>
        <p:spPr>
          <a:xfrm>
            <a:off x="900113" y="476250"/>
            <a:ext cx="76327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内存储器（</a:t>
            </a:r>
            <a:r>
              <a:rPr lang="en-US" altLang="zh-CN" sz="3600" dirty="0">
                <a:solidFill>
                  <a:schemeClr val="tx2"/>
                </a:solidFill>
              </a:rPr>
              <a:t>Memory</a:t>
            </a:r>
            <a:r>
              <a:rPr lang="zh-CN" altLang="en-US" sz="3600" dirty="0">
                <a:solidFill>
                  <a:schemeClr val="tx2"/>
                </a:solidFill>
              </a:rPr>
              <a:t>）</a:t>
            </a:r>
          </a:p>
        </p:txBody>
      </p:sp>
      <p:pic>
        <p:nvPicPr>
          <p:cNvPr id="18435" name="Picture 4" descr="Memo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3" y="3213100"/>
            <a:ext cx="4298950" cy="2763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Rectangle 5"/>
          <p:cNvSpPr/>
          <p:nvPr/>
        </p:nvSpPr>
        <p:spPr>
          <a:xfrm>
            <a:off x="0" y="1268413"/>
            <a:ext cx="9144000" cy="194468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RAM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Random-access Memory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）随机存储器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ROM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Read-only Memory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）只读存储器，又称为固件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firmware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CMOS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Complementary Metal-oxide Semiconductor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Flash RAM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（闪存）</a:t>
            </a:r>
          </a:p>
        </p:txBody>
      </p:sp>
      <p:sp>
        <p:nvSpPr>
          <p:cNvPr id="18437" name="Rectangle 6"/>
          <p:cNvSpPr/>
          <p:nvPr/>
        </p:nvSpPr>
        <p:spPr>
          <a:xfrm>
            <a:off x="250825" y="3933825"/>
            <a:ext cx="4249738" cy="1584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内存容量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虚拟内存（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virtual Memory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18438" name="页脚占位符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18439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10</a:t>
            </a:fld>
            <a:endParaRPr lang="zh-CN" altLang="en-US" sz="1400" dirty="0"/>
          </a:p>
        </p:txBody>
      </p:sp>
      <p:sp>
        <p:nvSpPr>
          <p:cNvPr id="18440" name="日期占位符 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/>
          <p:nvPr/>
        </p:nvSpPr>
        <p:spPr>
          <a:xfrm>
            <a:off x="900113" y="476250"/>
            <a:ext cx="76327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计算机存储体系</a:t>
            </a:r>
          </a:p>
        </p:txBody>
      </p:sp>
      <p:sp>
        <p:nvSpPr>
          <p:cNvPr id="19459" name="Rectangle 5"/>
          <p:cNvSpPr/>
          <p:nvPr/>
        </p:nvSpPr>
        <p:spPr>
          <a:xfrm>
            <a:off x="0" y="1268413"/>
            <a:ext cx="9144000" cy="1584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）缓存（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）：在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中，速度最快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少量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RAM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（内存）：存储程序和数据，速度比缓存慢，中等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）二级存储器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外存：硬盘、光盘、磁带、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盘等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，最慢，海量</a:t>
            </a:r>
          </a:p>
        </p:txBody>
      </p:sp>
      <p:grpSp>
        <p:nvGrpSpPr>
          <p:cNvPr id="19460" name="Group 20"/>
          <p:cNvGrpSpPr/>
          <p:nvPr/>
        </p:nvGrpSpPr>
        <p:grpSpPr>
          <a:xfrm>
            <a:off x="1973263" y="2708275"/>
            <a:ext cx="2093912" cy="1465263"/>
            <a:chOff x="1519" y="1781"/>
            <a:chExt cx="1319" cy="923"/>
          </a:xfrm>
        </p:grpSpPr>
        <p:pic>
          <p:nvPicPr>
            <p:cNvPr id="19480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9" y="1797"/>
              <a:ext cx="1270" cy="8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81" name="Rectangle 13"/>
            <p:cNvSpPr/>
            <p:nvPr/>
          </p:nvSpPr>
          <p:spPr>
            <a:xfrm>
              <a:off x="1519" y="1797"/>
              <a:ext cx="1270" cy="907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9482" name="Rectangle 17"/>
            <p:cNvSpPr/>
            <p:nvPr/>
          </p:nvSpPr>
          <p:spPr>
            <a:xfrm>
              <a:off x="2562" y="1781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ea typeface="楷体_GB2312" pitchFamily="49" charset="-122"/>
                </a:rPr>
                <a:t>①</a:t>
              </a:r>
            </a:p>
          </p:txBody>
        </p:sp>
      </p:grpSp>
      <p:grpSp>
        <p:nvGrpSpPr>
          <p:cNvPr id="19461" name="Group 25"/>
          <p:cNvGrpSpPr/>
          <p:nvPr/>
        </p:nvGrpSpPr>
        <p:grpSpPr>
          <a:xfrm>
            <a:off x="3995738" y="3213100"/>
            <a:ext cx="3173412" cy="1177925"/>
            <a:chOff x="2517" y="2024"/>
            <a:chExt cx="1999" cy="742"/>
          </a:xfrm>
        </p:grpSpPr>
        <p:grpSp>
          <p:nvGrpSpPr>
            <p:cNvPr id="19475" name="Group 21"/>
            <p:cNvGrpSpPr/>
            <p:nvPr/>
          </p:nvGrpSpPr>
          <p:grpSpPr>
            <a:xfrm>
              <a:off x="2925" y="2024"/>
              <a:ext cx="1591" cy="742"/>
              <a:chOff x="2880" y="2053"/>
              <a:chExt cx="1591" cy="742"/>
            </a:xfrm>
          </p:grpSpPr>
          <p:pic>
            <p:nvPicPr>
              <p:cNvPr id="19477" name="Picture 8" descr="Memory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" y="2069"/>
                <a:ext cx="1587" cy="72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9478" name="Rectangle 14"/>
              <p:cNvSpPr/>
              <p:nvPr/>
            </p:nvSpPr>
            <p:spPr>
              <a:xfrm>
                <a:off x="2925" y="2069"/>
                <a:ext cx="1543" cy="726"/>
              </a:xfrm>
              <a:prstGeom prst="rect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9479" name="Rectangle 18"/>
              <p:cNvSpPr/>
              <p:nvPr/>
            </p:nvSpPr>
            <p:spPr>
              <a:xfrm>
                <a:off x="4195" y="2053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FF0000"/>
                    </a:solidFill>
                    <a:ea typeface="楷体_GB2312" pitchFamily="49" charset="-122"/>
                  </a:rPr>
                  <a:t>②</a:t>
                </a:r>
              </a:p>
            </p:txBody>
          </p:sp>
        </p:grpSp>
        <p:sp>
          <p:nvSpPr>
            <p:cNvPr id="19476" name="Line 23"/>
            <p:cNvSpPr/>
            <p:nvPr/>
          </p:nvSpPr>
          <p:spPr>
            <a:xfrm>
              <a:off x="2517" y="2341"/>
              <a:ext cx="454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</p:sp>
      </p:grpSp>
      <p:grpSp>
        <p:nvGrpSpPr>
          <p:cNvPr id="19462" name="Group 26"/>
          <p:cNvGrpSpPr/>
          <p:nvPr/>
        </p:nvGrpSpPr>
        <p:grpSpPr>
          <a:xfrm>
            <a:off x="0" y="4365625"/>
            <a:ext cx="9144000" cy="2035175"/>
            <a:chOff x="0" y="2750"/>
            <a:chExt cx="5760" cy="1282"/>
          </a:xfrm>
        </p:grpSpPr>
        <p:grpSp>
          <p:nvGrpSpPr>
            <p:cNvPr id="19466" name="Group 22"/>
            <p:cNvGrpSpPr/>
            <p:nvPr/>
          </p:nvGrpSpPr>
          <p:grpSpPr>
            <a:xfrm>
              <a:off x="0" y="3067"/>
              <a:ext cx="5760" cy="965"/>
              <a:chOff x="0" y="3067"/>
              <a:chExt cx="5760" cy="965"/>
            </a:xfrm>
          </p:grpSpPr>
          <p:pic>
            <p:nvPicPr>
              <p:cNvPr id="19468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" y="3067"/>
                <a:ext cx="1452" cy="95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9469" name="Picture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3" y="3067"/>
                <a:ext cx="1452" cy="95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9470" name="Picture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96" y="3067"/>
                <a:ext cx="1361" cy="95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9471" name="Picture 1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80" y="3067"/>
                <a:ext cx="1380" cy="96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9472" name="Rectangle 15"/>
              <p:cNvSpPr/>
              <p:nvPr/>
            </p:nvSpPr>
            <p:spPr>
              <a:xfrm>
                <a:off x="0" y="3067"/>
                <a:ext cx="5760" cy="953"/>
              </a:xfrm>
              <a:prstGeom prst="rect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19473" name="Rectangle 16"/>
              <p:cNvSpPr/>
              <p:nvPr/>
            </p:nvSpPr>
            <p:spPr>
              <a:xfrm>
                <a:off x="4513" y="3748"/>
                <a:ext cx="454" cy="2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U</a:t>
                </a:r>
                <a:r>
                  <a:rPr lang="zh-CN" altLang="en-US" sz="2000" b="1" dirty="0"/>
                  <a:t>盘</a:t>
                </a:r>
              </a:p>
            </p:txBody>
          </p:sp>
          <p:sp>
            <p:nvSpPr>
              <p:cNvPr id="19474" name="Rectangle 19"/>
              <p:cNvSpPr/>
              <p:nvPr/>
            </p:nvSpPr>
            <p:spPr>
              <a:xfrm>
                <a:off x="5375" y="3097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FF0000"/>
                    </a:solidFill>
                    <a:ea typeface="楷体_GB2312" pitchFamily="49" charset="-122"/>
                  </a:rPr>
                  <a:t>③</a:t>
                </a:r>
              </a:p>
            </p:txBody>
          </p:sp>
        </p:grpSp>
        <p:sp>
          <p:nvSpPr>
            <p:cNvPr id="19467" name="Line 24"/>
            <p:cNvSpPr/>
            <p:nvPr/>
          </p:nvSpPr>
          <p:spPr>
            <a:xfrm>
              <a:off x="3424" y="2750"/>
              <a:ext cx="0" cy="317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</p:sp>
      </p:grpSp>
      <p:sp>
        <p:nvSpPr>
          <p:cNvPr id="19463" name="页脚占位符 23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19464" name="灯片编号占位符 2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11</a:t>
            </a:fld>
            <a:endParaRPr lang="zh-CN" altLang="en-US" sz="1400" dirty="0"/>
          </a:p>
        </p:txBody>
      </p:sp>
      <p:sp>
        <p:nvSpPr>
          <p:cNvPr id="19465" name="日期占位符 2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/>
          <p:nvPr/>
        </p:nvSpPr>
        <p:spPr>
          <a:xfrm>
            <a:off x="900113" y="476250"/>
            <a:ext cx="76327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存储器中存什么</a:t>
            </a:r>
          </a:p>
        </p:txBody>
      </p:sp>
      <p:sp>
        <p:nvSpPr>
          <p:cNvPr id="20483" name="Rectangle 4"/>
          <p:cNvSpPr/>
          <p:nvPr/>
        </p:nvSpPr>
        <p:spPr>
          <a:xfrm>
            <a:off x="250825" y="1268413"/>
            <a:ext cx="8642350" cy="1584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）所有的存储器中存储的都是</a:t>
            </a:r>
            <a:r>
              <a:rPr lang="zh-CN" altLang="en-US" sz="2400" b="1" dirty="0"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zh-CN" altLang="en-US" sz="2400" b="1" dirty="0"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Bit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）每一位只能表示两种状态：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位组成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sz="2400" b="1" dirty="0"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字节</a:t>
            </a:r>
            <a:r>
              <a:rPr lang="zh-CN" altLang="en-US" sz="2400" b="1" dirty="0"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Byte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pic>
        <p:nvPicPr>
          <p:cNvPr id="20484" name="Picture 5" descr="晶体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935413"/>
            <a:ext cx="2819400" cy="19335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485" name="Group 6"/>
          <p:cNvGrpSpPr/>
          <p:nvPr/>
        </p:nvGrpSpPr>
        <p:grpSpPr>
          <a:xfrm rot="-4615">
            <a:off x="4649788" y="3143250"/>
            <a:ext cx="3810000" cy="1277938"/>
            <a:chOff x="3129" y="1480"/>
            <a:chExt cx="2177" cy="771"/>
          </a:xfrm>
        </p:grpSpPr>
        <p:sp>
          <p:nvSpPr>
            <p:cNvPr id="20491" name="Rectangle 7"/>
            <p:cNvSpPr/>
            <p:nvPr/>
          </p:nvSpPr>
          <p:spPr>
            <a:xfrm>
              <a:off x="3129" y="1480"/>
              <a:ext cx="2177" cy="77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0492" name="Group 8"/>
            <p:cNvGrpSpPr/>
            <p:nvPr/>
          </p:nvGrpSpPr>
          <p:grpSpPr>
            <a:xfrm>
              <a:off x="3221" y="1524"/>
              <a:ext cx="1972" cy="681"/>
              <a:chOff x="3255" y="1434"/>
              <a:chExt cx="1972" cy="681"/>
            </a:xfrm>
          </p:grpSpPr>
          <p:grpSp>
            <p:nvGrpSpPr>
              <p:cNvPr id="20493" name="Group 9"/>
              <p:cNvGrpSpPr/>
              <p:nvPr/>
            </p:nvGrpSpPr>
            <p:grpSpPr>
              <a:xfrm>
                <a:off x="3255" y="1434"/>
                <a:ext cx="79" cy="680"/>
                <a:chOff x="3481" y="1434"/>
                <a:chExt cx="79" cy="680"/>
              </a:xfrm>
            </p:grpSpPr>
            <p:grpSp>
              <p:nvGrpSpPr>
                <p:cNvPr id="20550" name="Group 10"/>
                <p:cNvGrpSpPr/>
                <p:nvPr/>
              </p:nvGrpSpPr>
              <p:grpSpPr>
                <a:xfrm>
                  <a:off x="3492" y="1434"/>
                  <a:ext cx="68" cy="283"/>
                  <a:chOff x="3492" y="1480"/>
                  <a:chExt cx="68" cy="283"/>
                </a:xfrm>
              </p:grpSpPr>
              <p:sp>
                <p:nvSpPr>
                  <p:cNvPr id="20555" name="Line 11"/>
                  <p:cNvSpPr/>
                  <p:nvPr/>
                </p:nvSpPr>
                <p:spPr>
                  <a:xfrm flipH="1">
                    <a:off x="3496" y="1475"/>
                    <a:ext cx="12" cy="223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56" name="Oval 12"/>
                  <p:cNvSpPr/>
                  <p:nvPr/>
                </p:nvSpPr>
                <p:spPr>
                  <a:xfrm>
                    <a:off x="3477" y="1686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20551" name="Group 13"/>
                <p:cNvGrpSpPr/>
                <p:nvPr/>
              </p:nvGrpSpPr>
              <p:grpSpPr>
                <a:xfrm>
                  <a:off x="3492" y="1842"/>
                  <a:ext cx="68" cy="272"/>
                  <a:chOff x="3492" y="1842"/>
                  <a:chExt cx="68" cy="272"/>
                </a:xfrm>
              </p:grpSpPr>
              <p:sp>
                <p:nvSpPr>
                  <p:cNvPr id="20553" name="Line 14"/>
                  <p:cNvSpPr/>
                  <p:nvPr/>
                </p:nvSpPr>
                <p:spPr>
                  <a:xfrm>
                    <a:off x="3513" y="1882"/>
                    <a:ext cx="0" cy="22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54" name="Oval 15"/>
                  <p:cNvSpPr/>
                  <p:nvPr/>
                </p:nvSpPr>
                <p:spPr>
                  <a:xfrm>
                    <a:off x="3476" y="1837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sp>
              <p:nvSpPr>
                <p:cNvPr id="20552" name="Line 16"/>
                <p:cNvSpPr/>
                <p:nvPr/>
              </p:nvSpPr>
              <p:spPr>
                <a:xfrm>
                  <a:off x="3470" y="1638"/>
                  <a:ext cx="0" cy="27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dist="107763" dir="2699999" algn="ctr" rotWithShape="0">
                    <a:schemeClr val="bg2">
                      <a:alpha val="50000"/>
                    </a:schemeClr>
                  </a:outerShdw>
                </a:effectLst>
              </p:spPr>
            </p:sp>
          </p:grpSp>
          <p:grpSp>
            <p:nvGrpSpPr>
              <p:cNvPr id="20494" name="Group 17"/>
              <p:cNvGrpSpPr/>
              <p:nvPr/>
            </p:nvGrpSpPr>
            <p:grpSpPr>
              <a:xfrm>
                <a:off x="3696" y="1435"/>
                <a:ext cx="170" cy="680"/>
                <a:chOff x="3651" y="1434"/>
                <a:chExt cx="170" cy="680"/>
              </a:xfrm>
            </p:grpSpPr>
            <p:grpSp>
              <p:nvGrpSpPr>
                <p:cNvPr id="20543" name="Group 18"/>
                <p:cNvGrpSpPr/>
                <p:nvPr/>
              </p:nvGrpSpPr>
              <p:grpSpPr>
                <a:xfrm>
                  <a:off x="3753" y="1434"/>
                  <a:ext cx="68" cy="283"/>
                  <a:chOff x="3492" y="1480"/>
                  <a:chExt cx="68" cy="283"/>
                </a:xfrm>
              </p:grpSpPr>
              <p:sp>
                <p:nvSpPr>
                  <p:cNvPr id="20548" name="Line 19"/>
                  <p:cNvSpPr/>
                  <p:nvPr/>
                </p:nvSpPr>
                <p:spPr>
                  <a:xfrm flipH="1">
                    <a:off x="3502" y="1474"/>
                    <a:ext cx="13" cy="222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49" name="Oval 20"/>
                  <p:cNvSpPr/>
                  <p:nvPr/>
                </p:nvSpPr>
                <p:spPr>
                  <a:xfrm>
                    <a:off x="3483" y="1684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20544" name="Group 21"/>
                <p:cNvGrpSpPr/>
                <p:nvPr/>
              </p:nvGrpSpPr>
              <p:grpSpPr>
                <a:xfrm>
                  <a:off x="3753" y="1842"/>
                  <a:ext cx="68" cy="272"/>
                  <a:chOff x="3492" y="1842"/>
                  <a:chExt cx="68" cy="272"/>
                </a:xfrm>
              </p:grpSpPr>
              <p:sp>
                <p:nvSpPr>
                  <p:cNvPr id="20546" name="Line 22"/>
                  <p:cNvSpPr/>
                  <p:nvPr/>
                </p:nvSpPr>
                <p:spPr>
                  <a:xfrm>
                    <a:off x="3520" y="1881"/>
                    <a:ext cx="0" cy="22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47" name="Oval 23"/>
                  <p:cNvSpPr/>
                  <p:nvPr/>
                </p:nvSpPr>
                <p:spPr>
                  <a:xfrm>
                    <a:off x="3482" y="1836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sp>
              <p:nvSpPr>
                <p:cNvPr id="20545" name="Line 24"/>
                <p:cNvSpPr/>
                <p:nvPr/>
              </p:nvSpPr>
              <p:spPr>
                <a:xfrm>
                  <a:off x="3646" y="1656"/>
                  <a:ext cx="93" cy="249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dist="107763" dir="2699999" algn="ctr" rotWithShape="0">
                    <a:schemeClr val="bg2">
                      <a:alpha val="50000"/>
                    </a:schemeClr>
                  </a:outerShdw>
                </a:effectLst>
              </p:spPr>
            </p:sp>
          </p:grpSp>
          <p:grpSp>
            <p:nvGrpSpPr>
              <p:cNvPr id="20495" name="Group 25"/>
              <p:cNvGrpSpPr/>
              <p:nvPr/>
            </p:nvGrpSpPr>
            <p:grpSpPr>
              <a:xfrm>
                <a:off x="4513" y="1434"/>
                <a:ext cx="170" cy="680"/>
                <a:chOff x="3651" y="1434"/>
                <a:chExt cx="170" cy="680"/>
              </a:xfrm>
            </p:grpSpPr>
            <p:grpSp>
              <p:nvGrpSpPr>
                <p:cNvPr id="20536" name="Group 26"/>
                <p:cNvGrpSpPr/>
                <p:nvPr/>
              </p:nvGrpSpPr>
              <p:grpSpPr>
                <a:xfrm>
                  <a:off x="3753" y="1434"/>
                  <a:ext cx="68" cy="283"/>
                  <a:chOff x="3492" y="1480"/>
                  <a:chExt cx="68" cy="283"/>
                </a:xfrm>
              </p:grpSpPr>
              <p:sp>
                <p:nvSpPr>
                  <p:cNvPr id="20541" name="Line 27"/>
                  <p:cNvSpPr/>
                  <p:nvPr/>
                </p:nvSpPr>
                <p:spPr>
                  <a:xfrm flipH="1">
                    <a:off x="3495" y="1475"/>
                    <a:ext cx="12" cy="223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42" name="Oval 28"/>
                  <p:cNvSpPr/>
                  <p:nvPr/>
                </p:nvSpPr>
                <p:spPr>
                  <a:xfrm>
                    <a:off x="3476" y="1686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20537" name="Group 29"/>
                <p:cNvGrpSpPr/>
                <p:nvPr/>
              </p:nvGrpSpPr>
              <p:grpSpPr>
                <a:xfrm>
                  <a:off x="3753" y="1842"/>
                  <a:ext cx="68" cy="272"/>
                  <a:chOff x="3492" y="1842"/>
                  <a:chExt cx="68" cy="272"/>
                </a:xfrm>
              </p:grpSpPr>
              <p:sp>
                <p:nvSpPr>
                  <p:cNvPr id="20539" name="Line 30"/>
                  <p:cNvSpPr/>
                  <p:nvPr/>
                </p:nvSpPr>
                <p:spPr>
                  <a:xfrm>
                    <a:off x="3513" y="1882"/>
                    <a:ext cx="0" cy="22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40" name="Oval 31"/>
                  <p:cNvSpPr/>
                  <p:nvPr/>
                </p:nvSpPr>
                <p:spPr>
                  <a:xfrm>
                    <a:off x="3475" y="1837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sp>
              <p:nvSpPr>
                <p:cNvPr id="20538" name="Line 32"/>
                <p:cNvSpPr/>
                <p:nvPr/>
              </p:nvSpPr>
              <p:spPr>
                <a:xfrm>
                  <a:off x="3641" y="1661"/>
                  <a:ext cx="92" cy="249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dist="107763" dir="2699999" algn="ctr" rotWithShape="0">
                    <a:schemeClr val="bg2">
                      <a:alpha val="50000"/>
                    </a:schemeClr>
                  </a:outerShdw>
                </a:effectLst>
              </p:spPr>
            </p:sp>
          </p:grpSp>
          <p:grpSp>
            <p:nvGrpSpPr>
              <p:cNvPr id="20496" name="Group 33"/>
              <p:cNvGrpSpPr/>
              <p:nvPr/>
            </p:nvGrpSpPr>
            <p:grpSpPr>
              <a:xfrm>
                <a:off x="4059" y="1434"/>
                <a:ext cx="79" cy="680"/>
                <a:chOff x="3481" y="1434"/>
                <a:chExt cx="79" cy="680"/>
              </a:xfrm>
            </p:grpSpPr>
            <p:grpSp>
              <p:nvGrpSpPr>
                <p:cNvPr id="20529" name="Group 34"/>
                <p:cNvGrpSpPr/>
                <p:nvPr/>
              </p:nvGrpSpPr>
              <p:grpSpPr>
                <a:xfrm>
                  <a:off x="3492" y="1434"/>
                  <a:ext cx="68" cy="283"/>
                  <a:chOff x="3492" y="1480"/>
                  <a:chExt cx="68" cy="283"/>
                </a:xfrm>
              </p:grpSpPr>
              <p:sp>
                <p:nvSpPr>
                  <p:cNvPr id="20534" name="Line 35"/>
                  <p:cNvSpPr/>
                  <p:nvPr/>
                </p:nvSpPr>
                <p:spPr>
                  <a:xfrm flipH="1">
                    <a:off x="3495" y="1475"/>
                    <a:ext cx="12" cy="223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35" name="Oval 36"/>
                  <p:cNvSpPr/>
                  <p:nvPr/>
                </p:nvSpPr>
                <p:spPr>
                  <a:xfrm>
                    <a:off x="3476" y="1688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20530" name="Group 37"/>
                <p:cNvGrpSpPr/>
                <p:nvPr/>
              </p:nvGrpSpPr>
              <p:grpSpPr>
                <a:xfrm>
                  <a:off x="3492" y="1842"/>
                  <a:ext cx="68" cy="272"/>
                  <a:chOff x="3492" y="1842"/>
                  <a:chExt cx="68" cy="272"/>
                </a:xfrm>
              </p:grpSpPr>
              <p:sp>
                <p:nvSpPr>
                  <p:cNvPr id="20532" name="Line 38"/>
                  <p:cNvSpPr/>
                  <p:nvPr/>
                </p:nvSpPr>
                <p:spPr>
                  <a:xfrm>
                    <a:off x="3512" y="1882"/>
                    <a:ext cx="0" cy="22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33" name="Oval 39"/>
                  <p:cNvSpPr/>
                  <p:nvPr/>
                </p:nvSpPr>
                <p:spPr>
                  <a:xfrm>
                    <a:off x="3473" y="1837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sp>
              <p:nvSpPr>
                <p:cNvPr id="20531" name="Line 40"/>
                <p:cNvSpPr/>
                <p:nvPr/>
              </p:nvSpPr>
              <p:spPr>
                <a:xfrm>
                  <a:off x="3468" y="1638"/>
                  <a:ext cx="0" cy="27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dist="107763" dir="2699999" algn="ctr" rotWithShape="0">
                    <a:schemeClr val="bg2">
                      <a:alpha val="50000"/>
                    </a:schemeClr>
                  </a:outerShdw>
                </a:effectLst>
              </p:spPr>
            </p:sp>
          </p:grpSp>
          <p:grpSp>
            <p:nvGrpSpPr>
              <p:cNvPr id="20497" name="Group 41"/>
              <p:cNvGrpSpPr/>
              <p:nvPr/>
            </p:nvGrpSpPr>
            <p:grpSpPr>
              <a:xfrm>
                <a:off x="4332" y="1434"/>
                <a:ext cx="79" cy="680"/>
                <a:chOff x="3481" y="1434"/>
                <a:chExt cx="79" cy="680"/>
              </a:xfrm>
            </p:grpSpPr>
            <p:grpSp>
              <p:nvGrpSpPr>
                <p:cNvPr id="20522" name="Group 42"/>
                <p:cNvGrpSpPr/>
                <p:nvPr/>
              </p:nvGrpSpPr>
              <p:grpSpPr>
                <a:xfrm>
                  <a:off x="3492" y="1434"/>
                  <a:ext cx="68" cy="283"/>
                  <a:chOff x="3492" y="1480"/>
                  <a:chExt cx="68" cy="283"/>
                </a:xfrm>
              </p:grpSpPr>
              <p:sp>
                <p:nvSpPr>
                  <p:cNvPr id="20527" name="Line 43"/>
                  <p:cNvSpPr/>
                  <p:nvPr/>
                </p:nvSpPr>
                <p:spPr>
                  <a:xfrm flipH="1">
                    <a:off x="3495" y="1472"/>
                    <a:ext cx="12" cy="222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28" name="Oval 44"/>
                  <p:cNvSpPr/>
                  <p:nvPr/>
                </p:nvSpPr>
                <p:spPr>
                  <a:xfrm>
                    <a:off x="3476" y="1684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20523" name="Group 45"/>
                <p:cNvGrpSpPr/>
                <p:nvPr/>
              </p:nvGrpSpPr>
              <p:grpSpPr>
                <a:xfrm>
                  <a:off x="3492" y="1842"/>
                  <a:ext cx="68" cy="272"/>
                  <a:chOff x="3492" y="1842"/>
                  <a:chExt cx="68" cy="272"/>
                </a:xfrm>
              </p:grpSpPr>
              <p:sp>
                <p:nvSpPr>
                  <p:cNvPr id="20525" name="Line 46"/>
                  <p:cNvSpPr/>
                  <p:nvPr/>
                </p:nvSpPr>
                <p:spPr>
                  <a:xfrm>
                    <a:off x="3512" y="1880"/>
                    <a:ext cx="0" cy="22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26" name="Oval 47"/>
                  <p:cNvSpPr/>
                  <p:nvPr/>
                </p:nvSpPr>
                <p:spPr>
                  <a:xfrm>
                    <a:off x="3473" y="1834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sp>
              <p:nvSpPr>
                <p:cNvPr id="20524" name="Line 48"/>
                <p:cNvSpPr/>
                <p:nvPr/>
              </p:nvSpPr>
              <p:spPr>
                <a:xfrm>
                  <a:off x="3466" y="1633"/>
                  <a:ext cx="0" cy="27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dist="107763" dir="2699999" algn="ctr" rotWithShape="0">
                    <a:schemeClr val="bg2">
                      <a:alpha val="50000"/>
                    </a:schemeClr>
                  </a:outerShdw>
                </a:effectLst>
              </p:spPr>
            </p:sp>
          </p:grpSp>
          <p:grpSp>
            <p:nvGrpSpPr>
              <p:cNvPr id="20498" name="Group 49"/>
              <p:cNvGrpSpPr/>
              <p:nvPr/>
            </p:nvGrpSpPr>
            <p:grpSpPr>
              <a:xfrm>
                <a:off x="3527" y="1434"/>
                <a:ext cx="79" cy="680"/>
                <a:chOff x="3481" y="1434"/>
                <a:chExt cx="79" cy="680"/>
              </a:xfrm>
            </p:grpSpPr>
            <p:grpSp>
              <p:nvGrpSpPr>
                <p:cNvPr id="20515" name="Group 50"/>
                <p:cNvGrpSpPr/>
                <p:nvPr/>
              </p:nvGrpSpPr>
              <p:grpSpPr>
                <a:xfrm>
                  <a:off x="3492" y="1434"/>
                  <a:ext cx="68" cy="283"/>
                  <a:chOff x="3492" y="1480"/>
                  <a:chExt cx="68" cy="283"/>
                </a:xfrm>
              </p:grpSpPr>
              <p:sp>
                <p:nvSpPr>
                  <p:cNvPr id="20520" name="Line 51"/>
                  <p:cNvSpPr/>
                  <p:nvPr/>
                </p:nvSpPr>
                <p:spPr>
                  <a:xfrm flipH="1">
                    <a:off x="3496" y="1470"/>
                    <a:ext cx="12" cy="222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21" name="Oval 52"/>
                  <p:cNvSpPr/>
                  <p:nvPr/>
                </p:nvSpPr>
                <p:spPr>
                  <a:xfrm>
                    <a:off x="3477" y="1684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20516" name="Group 53"/>
                <p:cNvGrpSpPr/>
                <p:nvPr/>
              </p:nvGrpSpPr>
              <p:grpSpPr>
                <a:xfrm>
                  <a:off x="3492" y="1842"/>
                  <a:ext cx="68" cy="272"/>
                  <a:chOff x="3492" y="1842"/>
                  <a:chExt cx="68" cy="272"/>
                </a:xfrm>
              </p:grpSpPr>
              <p:sp>
                <p:nvSpPr>
                  <p:cNvPr id="20518" name="Line 54"/>
                  <p:cNvSpPr/>
                  <p:nvPr/>
                </p:nvSpPr>
                <p:spPr>
                  <a:xfrm>
                    <a:off x="3515" y="1877"/>
                    <a:ext cx="0" cy="22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19" name="Oval 55"/>
                  <p:cNvSpPr/>
                  <p:nvPr/>
                </p:nvSpPr>
                <p:spPr>
                  <a:xfrm>
                    <a:off x="3476" y="1832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sp>
              <p:nvSpPr>
                <p:cNvPr id="20517" name="Line 56"/>
                <p:cNvSpPr/>
                <p:nvPr/>
              </p:nvSpPr>
              <p:spPr>
                <a:xfrm>
                  <a:off x="3467" y="1633"/>
                  <a:ext cx="0" cy="27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dist="107763" dir="2699999" algn="ctr" rotWithShape="0">
                    <a:schemeClr val="bg2">
                      <a:alpha val="50000"/>
                    </a:schemeClr>
                  </a:outerShdw>
                </a:effectLst>
              </p:spPr>
            </p:sp>
          </p:grpSp>
          <p:grpSp>
            <p:nvGrpSpPr>
              <p:cNvPr id="20499" name="Group 57"/>
              <p:cNvGrpSpPr/>
              <p:nvPr/>
            </p:nvGrpSpPr>
            <p:grpSpPr>
              <a:xfrm>
                <a:off x="5057" y="1434"/>
                <a:ext cx="170" cy="680"/>
                <a:chOff x="3651" y="1434"/>
                <a:chExt cx="170" cy="680"/>
              </a:xfrm>
            </p:grpSpPr>
            <p:grpSp>
              <p:nvGrpSpPr>
                <p:cNvPr id="20508" name="Group 58"/>
                <p:cNvGrpSpPr/>
                <p:nvPr/>
              </p:nvGrpSpPr>
              <p:grpSpPr>
                <a:xfrm>
                  <a:off x="3753" y="1434"/>
                  <a:ext cx="68" cy="283"/>
                  <a:chOff x="3492" y="1480"/>
                  <a:chExt cx="68" cy="283"/>
                </a:xfrm>
              </p:grpSpPr>
              <p:sp>
                <p:nvSpPr>
                  <p:cNvPr id="20513" name="Line 59"/>
                  <p:cNvSpPr/>
                  <p:nvPr/>
                </p:nvSpPr>
                <p:spPr>
                  <a:xfrm flipH="1">
                    <a:off x="3496" y="1475"/>
                    <a:ext cx="12" cy="223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14" name="Oval 60"/>
                  <p:cNvSpPr/>
                  <p:nvPr/>
                </p:nvSpPr>
                <p:spPr>
                  <a:xfrm>
                    <a:off x="3477" y="1684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20509" name="Group 61"/>
                <p:cNvGrpSpPr/>
                <p:nvPr/>
              </p:nvGrpSpPr>
              <p:grpSpPr>
                <a:xfrm>
                  <a:off x="3753" y="1842"/>
                  <a:ext cx="68" cy="272"/>
                  <a:chOff x="3492" y="1842"/>
                  <a:chExt cx="68" cy="272"/>
                </a:xfrm>
              </p:grpSpPr>
              <p:sp>
                <p:nvSpPr>
                  <p:cNvPr id="20511" name="Line 62"/>
                  <p:cNvSpPr/>
                  <p:nvPr/>
                </p:nvSpPr>
                <p:spPr>
                  <a:xfrm>
                    <a:off x="3515" y="1882"/>
                    <a:ext cx="0" cy="22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12" name="Oval 63"/>
                  <p:cNvSpPr/>
                  <p:nvPr/>
                </p:nvSpPr>
                <p:spPr>
                  <a:xfrm>
                    <a:off x="3476" y="1837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sp>
              <p:nvSpPr>
                <p:cNvPr id="20510" name="Line 64"/>
                <p:cNvSpPr/>
                <p:nvPr/>
              </p:nvSpPr>
              <p:spPr>
                <a:xfrm>
                  <a:off x="3642" y="1656"/>
                  <a:ext cx="93" cy="249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dist="107763" dir="2699999" algn="ctr" rotWithShape="0">
                    <a:schemeClr val="bg2">
                      <a:alpha val="50000"/>
                    </a:schemeClr>
                  </a:outerShdw>
                </a:effectLst>
              </p:spPr>
            </p:sp>
          </p:grpSp>
          <p:grpSp>
            <p:nvGrpSpPr>
              <p:cNvPr id="20500" name="Group 65"/>
              <p:cNvGrpSpPr/>
              <p:nvPr/>
            </p:nvGrpSpPr>
            <p:grpSpPr>
              <a:xfrm>
                <a:off x="4876" y="1434"/>
                <a:ext cx="79" cy="680"/>
                <a:chOff x="3481" y="1434"/>
                <a:chExt cx="79" cy="680"/>
              </a:xfrm>
            </p:grpSpPr>
            <p:grpSp>
              <p:nvGrpSpPr>
                <p:cNvPr id="20501" name="Group 66"/>
                <p:cNvGrpSpPr/>
                <p:nvPr/>
              </p:nvGrpSpPr>
              <p:grpSpPr>
                <a:xfrm>
                  <a:off x="3492" y="1434"/>
                  <a:ext cx="68" cy="283"/>
                  <a:chOff x="3492" y="1480"/>
                  <a:chExt cx="68" cy="283"/>
                </a:xfrm>
              </p:grpSpPr>
              <p:sp>
                <p:nvSpPr>
                  <p:cNvPr id="20506" name="Line 67"/>
                  <p:cNvSpPr/>
                  <p:nvPr/>
                </p:nvSpPr>
                <p:spPr>
                  <a:xfrm flipH="1">
                    <a:off x="3496" y="1475"/>
                    <a:ext cx="12" cy="223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07" name="Oval 68"/>
                  <p:cNvSpPr/>
                  <p:nvPr/>
                </p:nvSpPr>
                <p:spPr>
                  <a:xfrm>
                    <a:off x="3477" y="1689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grpSp>
              <p:nvGrpSpPr>
                <p:cNvPr id="20502" name="Group 69"/>
                <p:cNvGrpSpPr/>
                <p:nvPr/>
              </p:nvGrpSpPr>
              <p:grpSpPr>
                <a:xfrm>
                  <a:off x="3492" y="1842"/>
                  <a:ext cx="68" cy="272"/>
                  <a:chOff x="3492" y="1842"/>
                  <a:chExt cx="68" cy="272"/>
                </a:xfrm>
              </p:grpSpPr>
              <p:sp>
                <p:nvSpPr>
                  <p:cNvPr id="20504" name="Line 70"/>
                  <p:cNvSpPr/>
                  <p:nvPr/>
                </p:nvSpPr>
                <p:spPr>
                  <a:xfrm>
                    <a:off x="3513" y="1882"/>
                    <a:ext cx="0" cy="22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</p:sp>
              <p:sp>
                <p:nvSpPr>
                  <p:cNvPr id="20505" name="Oval 71"/>
                  <p:cNvSpPr/>
                  <p:nvPr/>
                </p:nvSpPr>
                <p:spPr>
                  <a:xfrm>
                    <a:off x="3476" y="1837"/>
                    <a:ext cx="68" cy="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107763" dir="2699999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</p:grpSp>
            <p:sp>
              <p:nvSpPr>
                <p:cNvPr id="20503" name="Line 72"/>
                <p:cNvSpPr/>
                <p:nvPr/>
              </p:nvSpPr>
              <p:spPr>
                <a:xfrm>
                  <a:off x="3470" y="1638"/>
                  <a:ext cx="0" cy="27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>
                  <a:outerShdw dist="107763" dir="2699999" algn="ctr" rotWithShape="0">
                    <a:schemeClr val="bg2">
                      <a:alpha val="50000"/>
                    </a:schemeClr>
                  </a:outerShdw>
                </a:effectLst>
              </p:spPr>
            </p:sp>
          </p:grpSp>
        </p:grpSp>
      </p:grpSp>
      <p:sp>
        <p:nvSpPr>
          <p:cNvPr id="18506" name="Text Box 74"/>
          <p:cNvSpPr txBox="1">
            <a:spLocks noChangeArrowheads="1"/>
          </p:cNvSpPr>
          <p:nvPr/>
        </p:nvSpPr>
        <p:spPr bwMode="auto">
          <a:xfrm>
            <a:off x="2516188" y="3295650"/>
            <a:ext cx="160020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600" b="1" kern="1200" cap="none" spc="0" normalizeH="0" baseline="0" noProof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11011010</a:t>
            </a:r>
          </a:p>
        </p:txBody>
      </p:sp>
      <p:sp>
        <p:nvSpPr>
          <p:cNvPr id="20487" name="Line 75"/>
          <p:cNvSpPr/>
          <p:nvPr/>
        </p:nvSpPr>
        <p:spPr>
          <a:xfrm>
            <a:off x="4116388" y="3524250"/>
            <a:ext cx="411162" cy="0"/>
          </a:xfrm>
          <a:prstGeom prst="line">
            <a:avLst/>
          </a:prstGeom>
          <a:ln w="38100" cap="flat" cmpd="sng">
            <a:solidFill>
              <a:srgbClr val="002368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20488" name="页脚占位符 74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20489" name="灯片编号占位符 7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12</a:t>
            </a:fld>
            <a:endParaRPr lang="zh-CN" altLang="en-US" sz="1400" dirty="0"/>
          </a:p>
        </p:txBody>
      </p:sp>
      <p:sp>
        <p:nvSpPr>
          <p:cNvPr id="20490" name="日期占位符 7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/>
          <p:nvPr/>
        </p:nvSpPr>
        <p:spPr>
          <a:xfrm>
            <a:off x="900113" y="476250"/>
            <a:ext cx="76327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存储器中存什么</a:t>
            </a:r>
          </a:p>
        </p:txBody>
      </p:sp>
      <p:sp>
        <p:nvSpPr>
          <p:cNvPr id="21507" name="Rectangle 5"/>
          <p:cNvSpPr/>
          <p:nvPr/>
        </p:nvSpPr>
        <p:spPr>
          <a:xfrm>
            <a:off x="4356100" y="1268413"/>
            <a:ext cx="4787900" cy="1655762"/>
          </a:xfrm>
          <a:prstGeom prst="rect">
            <a:avLst/>
          </a:prstGeom>
          <a:solidFill>
            <a:srgbClr val="E5EEB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）存储器中的所有存储单元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都按照字节给定地址（字节地址）</a:t>
            </a:r>
          </a:p>
        </p:txBody>
      </p:sp>
      <p:graphicFrame>
        <p:nvGraphicFramePr>
          <p:cNvPr id="12444" name="Group 156"/>
          <p:cNvGraphicFramePr>
            <a:graphicFrameLocks noGrp="1"/>
          </p:cNvGraphicFramePr>
          <p:nvPr/>
        </p:nvGraphicFramePr>
        <p:xfrm>
          <a:off x="250825" y="333375"/>
          <a:ext cx="2663825" cy="5668990"/>
        </p:xfrm>
        <a:graphic>
          <a:graphicData uri="http://schemas.openxmlformats.org/drawingml/2006/table">
            <a:tbl>
              <a:tblPr/>
              <a:tblGrid>
                <a:gridCol w="963613"/>
                <a:gridCol w="1700212"/>
              </a:tblGrid>
              <a:tr h="420602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00100101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20602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20602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20602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20602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00100111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13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00001100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00080"/>
                        </a:gs>
                        <a:gs pos="100000">
                          <a:srgbClr val="800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1554" name="Object 139"/>
          <p:cNvGraphicFramePr>
            <a:graphicFrameLocks noChangeAspect="1"/>
          </p:cNvGraphicFramePr>
          <p:nvPr/>
        </p:nvGraphicFramePr>
        <p:xfrm>
          <a:off x="3275013" y="4149725"/>
          <a:ext cx="4681537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3" imgW="2686050" imgH="771525" progId="Paint.Picture">
                  <p:embed/>
                </p:oleObj>
              </mc:Choice>
              <mc:Fallback>
                <p:oleObj r:id="rId3" imgW="2686050" imgH="77152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013" y="4149725"/>
                        <a:ext cx="4681537" cy="134461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5" name="AutoShape 140"/>
          <p:cNvSpPr/>
          <p:nvPr/>
        </p:nvSpPr>
        <p:spPr>
          <a:xfrm rot="-9176621">
            <a:off x="2870200" y="3255963"/>
            <a:ext cx="2333625" cy="360362"/>
          </a:xfrm>
          <a:prstGeom prst="curvedUpArrow">
            <a:avLst>
              <a:gd name="adj1" fmla="val -8153"/>
              <a:gd name="adj2" fmla="val 3840"/>
              <a:gd name="adj3" fmla="val 0"/>
            </a:avLst>
          </a:prstGeom>
          <a:solidFill>
            <a:srgbClr val="FF0000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1556" name="页脚占位符 6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21557" name="灯片编号占位符 7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13</a:t>
            </a:fld>
            <a:endParaRPr lang="zh-CN" altLang="en-US" sz="1400" dirty="0"/>
          </a:p>
        </p:txBody>
      </p:sp>
      <p:sp>
        <p:nvSpPr>
          <p:cNvPr id="21558" name="日期占位符 8"/>
          <p:cNvSpPr txBox="1">
            <a:spLocks noGrp="1"/>
          </p:cNvSpPr>
          <p:nvPr>
            <p:ph type="dt" sz="half" idx="10"/>
          </p:nvPr>
        </p:nvSpPr>
        <p:spPr>
          <a:xfrm>
            <a:off x="457200" y="6029325"/>
            <a:ext cx="2133600" cy="47625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/>
          <p:nvPr/>
        </p:nvSpPr>
        <p:spPr>
          <a:xfrm>
            <a:off x="395288" y="2103438"/>
            <a:ext cx="8424862" cy="965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fontAlgn="ctr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rgbClr val="990000"/>
                </a:solidFill>
                <a:ea typeface="黑体" panose="02010609060101010101" pitchFamily="2" charset="-122"/>
              </a:rPr>
              <a:t>2</a:t>
            </a:r>
            <a:r>
              <a:rPr lang="zh-CN" altLang="en-US" sz="4400" b="1" dirty="0">
                <a:solidFill>
                  <a:srgbClr val="990000"/>
                </a:solidFill>
                <a:ea typeface="黑体" panose="02010609060101010101" pitchFamily="2" charset="-122"/>
              </a:rPr>
              <a:t>：软件体系结构入门</a:t>
            </a:r>
            <a:endParaRPr lang="zh-CN" altLang="zh-CN" sz="4400" b="1" dirty="0">
              <a:solidFill>
                <a:srgbClr val="9900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/>
          <p:nvPr/>
        </p:nvSpPr>
        <p:spPr>
          <a:xfrm>
            <a:off x="1357313" y="273050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0000FF"/>
                </a:solidFill>
              </a:rPr>
              <a:t>软件是什么？</a:t>
            </a:r>
          </a:p>
        </p:txBody>
      </p:sp>
      <p:sp>
        <p:nvSpPr>
          <p:cNvPr id="23555" name="Rectangle 68"/>
          <p:cNvSpPr/>
          <p:nvPr/>
        </p:nvSpPr>
        <p:spPr>
          <a:xfrm>
            <a:off x="314325" y="1285875"/>
            <a:ext cx="5400675" cy="720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软件（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Software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）的概念</a:t>
            </a:r>
          </a:p>
        </p:txBody>
      </p:sp>
      <p:sp>
        <p:nvSpPr>
          <p:cNvPr id="23556" name="Rectangle 89"/>
          <p:cNvSpPr/>
          <p:nvPr/>
        </p:nvSpPr>
        <p:spPr>
          <a:xfrm>
            <a:off x="395288" y="1800225"/>
            <a:ext cx="8497887" cy="16430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）狭义：计算机程序（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Program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）广义：计算机程序和相关文档（如：需求规格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说明书、软件设计说明书、使用手册）的总称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7" name="Rectangle 90"/>
          <p:cNvSpPr/>
          <p:nvPr/>
        </p:nvSpPr>
        <p:spPr>
          <a:xfrm>
            <a:off x="215900" y="3228975"/>
            <a:ext cx="8928100" cy="31083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软件的含义根据上下文理解，一般是指计算机程序的集合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algn="just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软件是由一组用“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编程语言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”编写的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程序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组成。程序则由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指令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组成。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algn="just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软件通常由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专业编程人员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开发，并存放在磁盘、光盘上，或通过因特网在线提供。</a:t>
            </a:r>
          </a:p>
          <a:p>
            <a:pPr marL="0" lvl="0" indent="0" algn="just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8" name="日期占位符 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8625" y="28575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两类软件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5327650" cy="4525962"/>
          </a:xfrm>
        </p:spPr>
        <p:txBody>
          <a:bodyPr vert="horz" wrap="square" lIns="91440" tIns="45720" rIns="91440" bIns="45720" anchor="t"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ea typeface="华文细黑" panose="02010600040101010101" pitchFamily="2" charset="-122"/>
              </a:rPr>
              <a:t>软件通常可以分为两类</a:t>
            </a:r>
            <a:r>
              <a:rPr lang="zh-CN" altLang="en-US" sz="2800" b="1" dirty="0"/>
              <a:t>：</a:t>
            </a:r>
          </a:p>
          <a:p>
            <a:pPr marL="0" indent="0">
              <a:buChar char="•"/>
            </a:pPr>
            <a:r>
              <a:rPr lang="zh-CN" altLang="en-US" sz="2600" b="1" dirty="0">
                <a:solidFill>
                  <a:srgbClr val="339966"/>
                </a:solidFill>
              </a:rPr>
              <a:t> </a:t>
            </a:r>
            <a:r>
              <a:rPr lang="en-US" altLang="zh-CN" sz="2600" b="1" dirty="0">
                <a:solidFill>
                  <a:srgbClr val="339966"/>
                </a:solidFill>
              </a:rPr>
              <a:t>System Software (</a:t>
            </a:r>
            <a:r>
              <a:rPr lang="zh-CN" altLang="en-US" sz="2600" b="1" dirty="0">
                <a:solidFill>
                  <a:srgbClr val="339966"/>
                </a:solidFill>
                <a:ea typeface="楷体_GB2312" pitchFamily="49" charset="-122"/>
              </a:rPr>
              <a:t>系统软件</a:t>
            </a:r>
            <a:r>
              <a:rPr lang="en-US" altLang="zh-CN" sz="2600" b="1" dirty="0">
                <a:solidFill>
                  <a:srgbClr val="339966"/>
                </a:solidFill>
              </a:rPr>
              <a:t>)</a:t>
            </a:r>
            <a:endParaRPr lang="en-US" altLang="zh-CN" sz="2600" b="1" i="1" dirty="0">
              <a:solidFill>
                <a:srgbClr val="339966"/>
              </a:solidFill>
            </a:endParaRPr>
          </a:p>
          <a:p>
            <a:pPr marL="0" indent="0"/>
            <a:r>
              <a:rPr lang="en-US" altLang="zh-CN" sz="2600" b="1" dirty="0">
                <a:solidFill>
                  <a:srgbClr val="339966"/>
                </a:solidFill>
              </a:rPr>
              <a:t> Application Software (</a:t>
            </a:r>
            <a:r>
              <a:rPr lang="zh-CN" altLang="en-US" sz="2600" b="1" dirty="0">
                <a:solidFill>
                  <a:srgbClr val="339966"/>
                </a:solidFill>
                <a:ea typeface="楷体_GB2312" pitchFamily="49" charset="-122"/>
              </a:rPr>
              <a:t>应用软件</a:t>
            </a:r>
            <a:r>
              <a:rPr lang="en-US" altLang="zh-CN" sz="2600" b="1" dirty="0">
                <a:solidFill>
                  <a:srgbClr val="339966"/>
                </a:solidFill>
              </a:rPr>
              <a:t>)</a:t>
            </a:r>
          </a:p>
          <a:p>
            <a:pPr marL="0" indent="0">
              <a:spcBef>
                <a:spcPct val="5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endParaRPr lang="en-US" altLang="zh-CN" sz="2800" b="1" dirty="0">
              <a:ea typeface="华文细黑" panose="02010600040101010101" pitchFamily="2" charset="-122"/>
            </a:endParaRPr>
          </a:p>
        </p:txBody>
      </p:sp>
      <p:pic>
        <p:nvPicPr>
          <p:cNvPr id="324625" name="Picture 17" descr="Most creative Tablet PC use yet?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308850" y="4437063"/>
            <a:ext cx="1368425" cy="1185862"/>
          </a:xfrm>
          <a:ln w="12700">
            <a:solidFill>
              <a:srgbClr val="FF9900">
                <a:alpha val="100000"/>
              </a:srgbClr>
            </a:solidFill>
            <a:miter lim="800000"/>
            <a:headEnd/>
            <a:tailEnd/>
          </a:ln>
        </p:spPr>
      </p:pic>
      <p:pic>
        <p:nvPicPr>
          <p:cNvPr id="324627" name="Picture 19" descr="10 ways to save time on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50" y="1268413"/>
            <a:ext cx="1511300" cy="1309687"/>
          </a:xfrm>
          <a:prstGeom prst="rect">
            <a:avLst/>
          </a:prstGeom>
          <a:noFill/>
          <a:ln w="1587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24628" name="Text Box 20"/>
          <p:cNvSpPr txBox="1"/>
          <p:nvPr/>
        </p:nvSpPr>
        <p:spPr>
          <a:xfrm>
            <a:off x="6084888" y="3519488"/>
            <a:ext cx="26511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339966"/>
                </a:solidFill>
                <a:ea typeface="华文细黑" panose="02010600040101010101" pitchFamily="2" charset="-122"/>
              </a:rPr>
              <a:t>应用软件：</a:t>
            </a: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我用的</a:t>
            </a:r>
          </a:p>
        </p:txBody>
      </p:sp>
      <p:sp>
        <p:nvSpPr>
          <p:cNvPr id="324629" name="Text Box 21"/>
          <p:cNvSpPr txBox="1"/>
          <p:nvPr/>
        </p:nvSpPr>
        <p:spPr>
          <a:xfrm>
            <a:off x="5795963" y="5661025"/>
            <a:ext cx="2651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B050"/>
                </a:solidFill>
                <a:ea typeface="华文细黑" panose="02010600040101010101" pitchFamily="2" charset="-122"/>
              </a:rPr>
              <a:t>系统软件：</a:t>
            </a: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它用的</a:t>
            </a:r>
          </a:p>
        </p:txBody>
      </p:sp>
      <p:pic>
        <p:nvPicPr>
          <p:cNvPr id="324632" name="Picture 24" descr="Microsoft(R) Windows(R)"/>
          <p:cNvPicPr>
            <a:picLocks noGrp="1" noChangeAspect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645025" y="4941888"/>
            <a:ext cx="2519363" cy="665162"/>
          </a:xfrm>
          <a:ln>
            <a:solidFill>
              <a:srgbClr val="FFFF00">
                <a:alpha val="0"/>
              </a:srgbClr>
            </a:solidFill>
            <a:miter lim="800000"/>
            <a:headEnd/>
            <a:tailEnd/>
          </a:ln>
        </p:spPr>
      </p:pic>
      <p:pic>
        <p:nvPicPr>
          <p:cNvPr id="324634" name="Picture 26" descr="Microsoft Internet Explore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863" y="2708275"/>
            <a:ext cx="1943100" cy="638175"/>
          </a:xfrm>
          <a:prstGeom prst="rect">
            <a:avLst/>
          </a:prstGeom>
          <a:noFill/>
          <a:ln w="15875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24635" name="Picture 27" descr="pc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338" y="4797425"/>
            <a:ext cx="1223962" cy="1223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4636" name="Text Box 28"/>
          <p:cNvSpPr txBox="1"/>
          <p:nvPr/>
        </p:nvSpPr>
        <p:spPr>
          <a:xfrm>
            <a:off x="468313" y="4076700"/>
            <a:ext cx="2374900" cy="1570038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你可以认为应用软件是 </a:t>
            </a:r>
            <a:r>
              <a:rPr lang="zh-CN" altLang="en-US" sz="24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你用的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，而系统软件是 </a:t>
            </a:r>
            <a:r>
              <a:rPr lang="zh-CN" altLang="en-US" sz="24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计算机用的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</p:txBody>
      </p:sp>
      <p:sp>
        <p:nvSpPr>
          <p:cNvPr id="24588" name="日期占位符 12"/>
          <p:cNvSpPr txBox="1"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>
                <a:latin typeface="+mn-lt"/>
                <a:ea typeface="+mn-ea"/>
                <a:cs typeface="+mn-cs"/>
              </a:rPr>
              <a:t>2017/9/29</a:t>
            </a:fld>
            <a:endParaRPr lang="zh-CN" altLang="en-US" sz="14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28" grpId="0"/>
      <p:bldP spid="324629" grpId="0"/>
      <p:bldP spid="3246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l"/>
            <a:r>
              <a:rPr lang="en-US" altLang="zh-CN" sz="4000" dirty="0">
                <a:solidFill>
                  <a:srgbClr val="C00000"/>
                </a:solidFill>
                <a:latin typeface="Arial Narrow" panose="020B0606020202030204" pitchFamily="34" charset="0"/>
              </a:rPr>
              <a:t>System Software:</a:t>
            </a:r>
            <a:r>
              <a:rPr lang="en-US" altLang="zh-CN" sz="4000" dirty="0">
                <a:latin typeface="Arial Narrow" panose="020B0606020202030204" pitchFamily="34" charset="0"/>
              </a:rPr>
              <a:t> </a:t>
            </a:r>
            <a:r>
              <a:rPr lang="en-US" altLang="zh-CN" sz="4000" dirty="0">
                <a:solidFill>
                  <a:srgbClr val="92D050"/>
                </a:solidFill>
                <a:latin typeface="Arial Narrow" panose="020B0606020202030204" pitchFamily="34" charset="0"/>
              </a:rPr>
              <a:t>The Computer’s Boss</a:t>
            </a:r>
          </a:p>
        </p:txBody>
      </p:sp>
      <p:sp>
        <p:nvSpPr>
          <p:cNvPr id="25603" name="Rectangle 102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663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  <a:spcAft>
                <a:spcPct val="45000"/>
              </a:spcAft>
            </a:pPr>
            <a:r>
              <a:rPr lang="zh-CN" altLang="en-US" b="1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功能  </a:t>
            </a:r>
            <a:endParaRPr lang="en-US" altLang="zh-CN" b="1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90000"/>
              </a:lnSpc>
              <a:spcAft>
                <a:spcPct val="45000"/>
              </a:spcAft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管理计算机的内部资源，控制硬件的运行，执行各种基本操作。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90000"/>
              </a:lnSpc>
              <a:spcAft>
                <a:spcPct val="45000"/>
              </a:spcAft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不用于解决各种业务性或专业性的具体问题。</a:t>
            </a:r>
          </a:p>
        </p:txBody>
      </p:sp>
      <p:sp>
        <p:nvSpPr>
          <p:cNvPr id="25604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84213" y="4221163"/>
            <a:ext cx="7632700" cy="1058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最重要的一种系统软件是“操作系统”</a:t>
            </a:r>
          </a:p>
          <a:p>
            <a:pPr marL="742950" lvl="1" indent="-285750">
              <a:lnSpc>
                <a:spcPct val="90000"/>
              </a:lnSpc>
              <a:spcAft>
                <a:spcPct val="45000"/>
              </a:spcAft>
              <a:buNone/>
            </a:pPr>
            <a:r>
              <a:rPr lang="en-US" altLang="zh-CN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Windows</a:t>
            </a:r>
            <a:r>
              <a:rPr lang="zh-CN" altLang="en-US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、</a:t>
            </a:r>
            <a:r>
              <a:rPr lang="en-US" altLang="zh-CN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Linux</a:t>
            </a:r>
            <a:r>
              <a:rPr lang="zh-CN" altLang="en-US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、</a:t>
            </a:r>
            <a:r>
              <a:rPr lang="en-US" altLang="zh-CN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Unix…..</a:t>
            </a:r>
            <a:endParaRPr lang="zh-CN" altLang="en-US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sz="4000" dirty="0">
                <a:solidFill>
                  <a:srgbClr val="C00000"/>
                </a:solidFill>
                <a:latin typeface="Arial Narrow" panose="020B0606020202030204" pitchFamily="34" charset="0"/>
              </a:rPr>
              <a:t>Application Software:  </a:t>
            </a:r>
            <a:r>
              <a:rPr lang="en-US" altLang="zh-CN" sz="4000" dirty="0">
                <a:solidFill>
                  <a:srgbClr val="00B050"/>
                </a:solidFill>
                <a:latin typeface="Arial Narrow" panose="020B0606020202030204" pitchFamily="34" charset="0"/>
              </a:rPr>
              <a:t>Your  Servant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zh-CN" altLang="en-US" b="1" dirty="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功能 </a:t>
            </a:r>
            <a:endParaRPr lang="en-US" altLang="zh-CN" b="1" dirty="0">
              <a:solidFill>
                <a:srgbClr val="00B05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用于提高计算机用户的工作效率和创造力。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628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68313" y="3327400"/>
            <a:ext cx="8207375" cy="2622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1200" cap="none" spc="0" normalizeH="0" baseline="0" noProof="0" dirty="0"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PC</a:t>
            </a:r>
            <a:r>
              <a:rPr kumimoji="0" lang="zh-CN" altLang="en-US" sz="3200" b="1" kern="1200" cap="none" spc="0" normalizeH="0" baseline="0" noProof="0" dirty="0"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最常用的应用软件是</a:t>
            </a:r>
            <a:endParaRPr kumimoji="0" lang="en-US" altLang="zh-CN" sz="3200" b="1" kern="1200" cap="none" spc="0" normalizeH="0" baseline="0" noProof="0" dirty="0"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anose="02010600040101010101" pitchFamily="2" charset="-122"/>
                <a:cs typeface="+mn-cs"/>
              </a:rPr>
              <a:t>Office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anose="02010600040101010101" pitchFamily="2" charset="-122"/>
                <a:cs typeface="+mn-cs"/>
              </a:rPr>
              <a:t>系列办公软件和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anose="02010600040101010101" pitchFamily="2" charset="-122"/>
                <a:cs typeface="+mn-cs"/>
              </a:rPr>
              <a:t>Internet Explorer Browser  ( IE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anose="02010600040101010101" pitchFamily="2" charset="-122"/>
                <a:cs typeface="+mn-cs"/>
              </a:rPr>
              <a:t>浏览器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anose="0201060004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anose="02010600040101010101" pitchFamily="2" charset="-122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细黑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anose="02010600040101010101" pitchFamily="2" charset="-122"/>
                <a:cs typeface="+mn-cs"/>
              </a:rPr>
              <a:t>QQ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anose="02010600040101010101" pitchFamily="2" charset="-122"/>
                <a:cs typeface="+mn-cs"/>
              </a:rPr>
              <a:t>杀毒软件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细黑" panose="0201060004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/>
          <p:nvPr/>
        </p:nvSpPr>
        <p:spPr>
          <a:xfrm>
            <a:off x="395288" y="2103438"/>
            <a:ext cx="8424862" cy="965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fontAlgn="ctr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rgbClr val="990000"/>
                </a:solidFill>
                <a:ea typeface="黑体" panose="02010609060101010101" pitchFamily="2" charset="-122"/>
              </a:rPr>
              <a:t>3</a:t>
            </a:r>
            <a:r>
              <a:rPr lang="zh-CN" altLang="en-US" sz="4400" b="1" dirty="0">
                <a:solidFill>
                  <a:srgbClr val="990000"/>
                </a:solidFill>
                <a:ea typeface="黑体" panose="02010609060101010101" pitchFamily="2" charset="-122"/>
              </a:rPr>
              <a:t>：计算机编程基础 </a:t>
            </a:r>
            <a:endParaRPr lang="en-US" altLang="zh-CN" sz="4400" b="1" dirty="0">
              <a:solidFill>
                <a:srgbClr val="9900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8"/>
          <p:cNvSpPr/>
          <p:nvPr/>
        </p:nvSpPr>
        <p:spPr>
          <a:xfrm>
            <a:off x="1547813" y="1341438"/>
            <a:ext cx="6119812" cy="30130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）计算机基础知识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）软件体系结构入门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）计算机编程基础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）程序设计语言的发展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）面向对象的软件开发过程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）程序开发过程及开发工具</a:t>
            </a:r>
          </a:p>
        </p:txBody>
      </p:sp>
      <p:sp>
        <p:nvSpPr>
          <p:cNvPr id="8195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  <p:sp>
        <p:nvSpPr>
          <p:cNvPr id="8196" name="TextBox 2"/>
          <p:cNvSpPr txBox="1"/>
          <p:nvPr/>
        </p:nvSpPr>
        <p:spPr>
          <a:xfrm>
            <a:off x="571500" y="571500"/>
            <a:ext cx="7072313" cy="769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b="1" dirty="0"/>
              <a:t>第一章   绪论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1187450" y="692150"/>
            <a:ext cx="6781800" cy="709613"/>
          </a:xfrm>
        </p:spPr>
        <p:txBody>
          <a:bodyPr vert="horz" wrap="square" lIns="91440" tIns="45720" rIns="91440" bIns="45720" anchor="ctr"/>
          <a:lstStyle/>
          <a:p>
            <a:pPr marL="514350" indent="0"/>
            <a:r>
              <a:rPr lang="zh-CN" altLang="en-US" b="1" dirty="0"/>
              <a:t>计算机程序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785813" y="1785938"/>
            <a:ext cx="7467600" cy="2857500"/>
          </a:xfrm>
        </p:spPr>
        <p:txBody>
          <a:bodyPr vert="horz" wrap="square" lIns="91440" tIns="45720" rIns="91440" bIns="45720" anchor="t"/>
          <a:lstStyle/>
          <a:p>
            <a:pPr marL="971550">
              <a:lnSpc>
                <a:spcPct val="16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计算机的工作是用程序来控制的</a:t>
            </a:r>
          </a:p>
          <a:p>
            <a:pPr marL="971550">
              <a:lnSpc>
                <a:spcPct val="16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程序是指令的集合。</a:t>
            </a:r>
          </a:p>
          <a:p>
            <a:pPr marL="971550">
              <a:lnSpc>
                <a:spcPct val="16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指令是计算机可以识别的命令。</a:t>
            </a:r>
          </a:p>
        </p:txBody>
      </p:sp>
      <p:sp>
        <p:nvSpPr>
          <p:cNvPr id="28676" name="日期占位符 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/>
          </p:cNvSpPr>
          <p:nvPr>
            <p:ph type="title"/>
          </p:nvPr>
        </p:nvSpPr>
        <p:spPr>
          <a:xfrm>
            <a:off x="1285875" y="115888"/>
            <a:ext cx="6781800" cy="785812"/>
          </a:xfrm>
        </p:spPr>
        <p:txBody>
          <a:bodyPr vert="horz" wrap="square" lIns="91440" tIns="45720" rIns="91440" bIns="45720" anchor="ctr"/>
          <a:lstStyle/>
          <a:p>
            <a:pPr marL="514350" indent="0"/>
            <a:r>
              <a:rPr lang="zh-CN" altLang="en-US" dirty="0"/>
              <a:t>计算机程序</a:t>
            </a:r>
          </a:p>
        </p:txBody>
      </p:sp>
      <p:sp>
        <p:nvSpPr>
          <p:cNvPr id="29699" name="Rectangle 1027"/>
          <p:cNvSpPr>
            <a:spLocks noGrp="1"/>
          </p:cNvSpPr>
          <p:nvPr>
            <p:ph idx="1"/>
          </p:nvPr>
        </p:nvSpPr>
        <p:spPr>
          <a:xfrm>
            <a:off x="0" y="1412875"/>
            <a:ext cx="8786813" cy="4643438"/>
          </a:xfrm>
        </p:spPr>
        <p:txBody>
          <a:bodyPr vert="horz" wrap="square" lIns="0" tIns="0" rIns="0" bIns="0" anchor="t"/>
          <a:lstStyle/>
          <a:p>
            <a:pPr marL="971550">
              <a:lnSpc>
                <a:spcPct val="160000"/>
              </a:lnSpc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对数据的描述。在程序中要指定数据的类型和数据的组织形式，即数据结构。</a:t>
            </a:r>
          </a:p>
          <a:p>
            <a:pPr marL="971550">
              <a:lnSpc>
                <a:spcPct val="16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对操作的描述。即操作步骤，也就是算法。</a:t>
            </a:r>
          </a:p>
          <a:p>
            <a:pPr marL="971550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著名的计算机科学家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Nikiklaus Wirth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提出了一个公式：                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 ＝ 数据结构 ＋ 算法</a:t>
            </a:r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16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9700" name="日期占位符 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684213" y="476250"/>
            <a:ext cx="8229600" cy="69215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b="1" dirty="0"/>
              <a:t>什么样的程序是好的程序？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程序有两层含义：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一个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告诉计算机要做什么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的方法；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一个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让其他人看懂你想要计算机做什么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的方法；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“优美”的程序能让其他人很快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明白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甚至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欣赏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编程者的想法。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072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/>
              <a:t>程序的组成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4968875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一串指令</a:t>
            </a:r>
            <a:endParaRPr lang="en-US" altLang="zh-CN" b="1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E.g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：教师上课准备        顺序执行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条件句</a:t>
            </a:r>
            <a:endParaRPr lang="en-US" altLang="zh-CN" b="1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E.g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：“如果”条件执行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重复行为</a:t>
            </a:r>
            <a:endParaRPr lang="en-US" altLang="zh-CN" b="1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E.g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：“如果盒子里还有饼干，就一直吃饼干”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将一个大问题分解成几个小问题</a:t>
            </a:r>
            <a:endParaRPr lang="en-US" altLang="zh-CN" b="1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问题分解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计算结果</a:t>
            </a:r>
          </a:p>
        </p:txBody>
      </p:sp>
      <p:sp>
        <p:nvSpPr>
          <p:cNvPr id="3174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/>
              <a:t>程序学习的实质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编程就是上述简单概念的组合，其难点在于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复杂度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学会如何合理地规划指令序列去完成一个任务（即怎样设计一个程序）是编程学习中最有价值的收获。</a:t>
            </a:r>
            <a:endParaRPr lang="en-US" altLang="zh-CN" b="1" dirty="0">
              <a:solidFill>
                <a:srgbClr val="FFC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方法：做好规划     流程图</a:t>
            </a:r>
          </a:p>
        </p:txBody>
      </p:sp>
      <p:sp>
        <p:nvSpPr>
          <p:cNvPr id="3277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/>
          <p:nvPr/>
        </p:nvSpPr>
        <p:spPr>
          <a:xfrm>
            <a:off x="323850" y="57150"/>
            <a:ext cx="9215438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FF"/>
                </a:solidFill>
              </a:rPr>
              <a:t>计算机程序的表现和实质是什么？</a:t>
            </a:r>
            <a:r>
              <a:rPr lang="zh-CN" altLang="en-US" sz="4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60424" name="Rectangle 8"/>
          <p:cNvSpPr/>
          <p:nvPr/>
        </p:nvSpPr>
        <p:spPr>
          <a:xfrm>
            <a:off x="-71437" y="2420938"/>
            <a:ext cx="6192837" cy="647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）程序员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(Programmer)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看到的程序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425" name="Rectangle 9"/>
          <p:cNvSpPr/>
          <p:nvPr/>
        </p:nvSpPr>
        <p:spPr>
          <a:xfrm>
            <a:off x="-36512" y="5229225"/>
            <a:ext cx="6192837" cy="647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）计算机可执行程序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0506" name="Group 90"/>
          <p:cNvGraphicFramePr>
            <a:graphicFrameLocks noGrp="1"/>
          </p:cNvGraphicFramePr>
          <p:nvPr>
            <p:ph idx="1"/>
          </p:nvPr>
        </p:nvGraphicFramePr>
        <p:xfrm>
          <a:off x="6804025" y="1773238"/>
          <a:ext cx="2016125" cy="4700589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450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┉ ┉</a:t>
                      </a:r>
                    </a:p>
                  </a:txBody>
                  <a:tcPr marT="45726" marB="457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7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int  a;</a:t>
                      </a:r>
                    </a:p>
                  </a:txBody>
                  <a:tcPr marT="45726" marB="457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7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int  b;</a:t>
                      </a:r>
                    </a:p>
                  </a:txBody>
                  <a:tcPr marT="45726" marB="457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1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a=100;</a:t>
                      </a:r>
                    </a:p>
                  </a:txBody>
                  <a:tcPr marT="45726" marB="457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7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b=64;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0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┉ ┉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0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┉ ┉</a:t>
                      </a:r>
                    </a:p>
                  </a:txBody>
                  <a:tcPr marT="45726" marB="457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1005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l-PL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66 C7 45 EC 64 00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66 C7 45 E0 40 00</a:t>
                      </a:r>
                    </a:p>
                  </a:txBody>
                  <a:tcPr marT="45726" marB="457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450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┉ ┉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85"/>
          <p:cNvGrpSpPr/>
          <p:nvPr/>
        </p:nvGrpSpPr>
        <p:grpSpPr>
          <a:xfrm>
            <a:off x="6156325" y="2276475"/>
            <a:ext cx="2592388" cy="1800225"/>
            <a:chOff x="3878" y="1434"/>
            <a:chExt cx="1633" cy="1134"/>
          </a:xfrm>
        </p:grpSpPr>
        <p:sp>
          <p:nvSpPr>
            <p:cNvPr id="33825" name="Rectangle 71"/>
            <p:cNvSpPr/>
            <p:nvPr/>
          </p:nvSpPr>
          <p:spPr>
            <a:xfrm>
              <a:off x="4286" y="1434"/>
              <a:ext cx="1225" cy="1134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3826" name="Line 72"/>
            <p:cNvSpPr/>
            <p:nvPr/>
          </p:nvSpPr>
          <p:spPr>
            <a:xfrm>
              <a:off x="3878" y="1752"/>
              <a:ext cx="363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3" name="Group 86"/>
          <p:cNvGrpSpPr/>
          <p:nvPr/>
        </p:nvGrpSpPr>
        <p:grpSpPr>
          <a:xfrm>
            <a:off x="6156325" y="4941888"/>
            <a:ext cx="2592388" cy="1150937"/>
            <a:chOff x="3878" y="3113"/>
            <a:chExt cx="1633" cy="725"/>
          </a:xfrm>
        </p:grpSpPr>
        <p:sp>
          <p:nvSpPr>
            <p:cNvPr id="33823" name="Line 73"/>
            <p:cNvSpPr/>
            <p:nvPr/>
          </p:nvSpPr>
          <p:spPr>
            <a:xfrm>
              <a:off x="3878" y="3475"/>
              <a:ext cx="363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3824" name="Rectangle 74"/>
            <p:cNvSpPr/>
            <p:nvPr/>
          </p:nvSpPr>
          <p:spPr>
            <a:xfrm>
              <a:off x="4286" y="3113"/>
              <a:ext cx="1225" cy="725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4" name="Group 87"/>
          <p:cNvGrpSpPr/>
          <p:nvPr/>
        </p:nvGrpSpPr>
        <p:grpSpPr>
          <a:xfrm>
            <a:off x="3348038" y="1484313"/>
            <a:ext cx="3384550" cy="960437"/>
            <a:chOff x="2109" y="935"/>
            <a:chExt cx="2132" cy="605"/>
          </a:xfrm>
        </p:grpSpPr>
        <p:sp>
          <p:nvSpPr>
            <p:cNvPr id="33821" name="AutoShape 75"/>
            <p:cNvSpPr/>
            <p:nvPr/>
          </p:nvSpPr>
          <p:spPr>
            <a:xfrm>
              <a:off x="2109" y="935"/>
              <a:ext cx="1361" cy="454"/>
            </a:xfrm>
            <a:prstGeom prst="flowChartMultidocument">
              <a:avLst/>
            </a:prstGeom>
            <a:solidFill>
              <a:schemeClr val="accent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输入、修改</a:t>
              </a:r>
            </a:p>
          </p:txBody>
        </p:sp>
        <p:sp>
          <p:nvSpPr>
            <p:cNvPr id="33822" name="Freeform 76"/>
            <p:cNvSpPr/>
            <p:nvPr/>
          </p:nvSpPr>
          <p:spPr>
            <a:xfrm>
              <a:off x="3424" y="1071"/>
              <a:ext cx="817" cy="469"/>
            </a:xfrm>
            <a:custGeom>
              <a:avLst/>
              <a:gdLst>
                <a:gd name="txL" fmla="*/ 0 w 817"/>
                <a:gd name="txT" fmla="*/ 0 h 469"/>
                <a:gd name="txR" fmla="*/ 817 w 817"/>
                <a:gd name="txB" fmla="*/ 469 h 469"/>
              </a:gdLst>
              <a:ahLst/>
              <a:cxnLst>
                <a:cxn ang="0">
                  <a:pos x="0" y="0"/>
                </a:cxn>
                <a:cxn ang="0">
                  <a:pos x="318" y="46"/>
                </a:cxn>
                <a:cxn ang="0">
                  <a:pos x="499" y="227"/>
                </a:cxn>
                <a:cxn ang="0">
                  <a:pos x="590" y="363"/>
                </a:cxn>
                <a:cxn ang="0">
                  <a:pos x="726" y="454"/>
                </a:cxn>
                <a:cxn ang="0">
                  <a:pos x="817" y="454"/>
                </a:cxn>
              </a:cxnLst>
              <a:rect l="txL" t="txT" r="txR" b="txB"/>
              <a:pathLst>
                <a:path w="817" h="469">
                  <a:moveTo>
                    <a:pt x="0" y="0"/>
                  </a:moveTo>
                  <a:cubicBezTo>
                    <a:pt x="117" y="4"/>
                    <a:pt x="235" y="8"/>
                    <a:pt x="318" y="46"/>
                  </a:cubicBezTo>
                  <a:cubicBezTo>
                    <a:pt x="401" y="84"/>
                    <a:pt x="454" y="174"/>
                    <a:pt x="499" y="227"/>
                  </a:cubicBezTo>
                  <a:cubicBezTo>
                    <a:pt x="544" y="280"/>
                    <a:pt x="552" y="325"/>
                    <a:pt x="590" y="363"/>
                  </a:cubicBezTo>
                  <a:cubicBezTo>
                    <a:pt x="628" y="401"/>
                    <a:pt x="688" y="439"/>
                    <a:pt x="726" y="454"/>
                  </a:cubicBezTo>
                  <a:cubicBezTo>
                    <a:pt x="764" y="469"/>
                    <a:pt x="790" y="461"/>
                    <a:pt x="817" y="454"/>
                  </a:cubicBezTo>
                </a:path>
              </a:pathLst>
            </a:custGeom>
            <a:noFill/>
            <a:ln w="571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8"/>
          <p:cNvGrpSpPr/>
          <p:nvPr/>
        </p:nvGrpSpPr>
        <p:grpSpPr>
          <a:xfrm>
            <a:off x="3348038" y="3271838"/>
            <a:ext cx="3384550" cy="733425"/>
            <a:chOff x="2109" y="2061"/>
            <a:chExt cx="2132" cy="462"/>
          </a:xfrm>
        </p:grpSpPr>
        <p:sp>
          <p:nvSpPr>
            <p:cNvPr id="33819" name="AutoShape 77"/>
            <p:cNvSpPr/>
            <p:nvPr/>
          </p:nvSpPr>
          <p:spPr>
            <a:xfrm>
              <a:off x="2109" y="2251"/>
              <a:ext cx="1225" cy="272"/>
            </a:xfrm>
            <a:prstGeom prst="flowChartMagneticTape">
              <a:avLst/>
            </a:prstGeom>
            <a:solidFill>
              <a:schemeClr val="accent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编译</a:t>
              </a:r>
            </a:p>
          </p:txBody>
        </p:sp>
        <p:sp>
          <p:nvSpPr>
            <p:cNvPr id="33820" name="Freeform 79"/>
            <p:cNvSpPr/>
            <p:nvPr/>
          </p:nvSpPr>
          <p:spPr>
            <a:xfrm>
              <a:off x="3288" y="2061"/>
              <a:ext cx="953" cy="280"/>
            </a:xfrm>
            <a:custGeom>
              <a:avLst/>
              <a:gdLst>
                <a:gd name="txL" fmla="*/ 0 w 1180"/>
                <a:gd name="txT" fmla="*/ 0 h 198"/>
                <a:gd name="txR" fmla="*/ 1180 w 1180"/>
                <a:gd name="txB" fmla="*/ 198 h 198"/>
              </a:gdLst>
              <a:ahLst/>
              <a:cxnLst>
                <a:cxn ang="0">
                  <a:pos x="13" y="11923"/>
                </a:cxn>
                <a:cxn ang="0">
                  <a:pos x="10" y="11923"/>
                </a:cxn>
                <a:cxn ang="0">
                  <a:pos x="8" y="77457"/>
                </a:cxn>
                <a:cxn ang="0">
                  <a:pos x="8" y="208604"/>
                </a:cxn>
                <a:cxn ang="0">
                  <a:pos x="6" y="274317"/>
                </a:cxn>
                <a:cxn ang="0">
                  <a:pos x="4" y="274317"/>
                </a:cxn>
                <a:cxn ang="0">
                  <a:pos x="0" y="274317"/>
                </a:cxn>
              </a:cxnLst>
              <a:rect l="txL" t="txT" r="txR" b="txB"/>
              <a:pathLst>
                <a:path w="1180" h="198">
                  <a:moveTo>
                    <a:pt x="1180" y="8"/>
                  </a:moveTo>
                  <a:cubicBezTo>
                    <a:pt x="1078" y="4"/>
                    <a:pt x="976" y="0"/>
                    <a:pt x="908" y="8"/>
                  </a:cubicBezTo>
                  <a:cubicBezTo>
                    <a:pt x="840" y="16"/>
                    <a:pt x="810" y="31"/>
                    <a:pt x="772" y="54"/>
                  </a:cubicBezTo>
                  <a:cubicBezTo>
                    <a:pt x="734" y="77"/>
                    <a:pt x="719" y="121"/>
                    <a:pt x="681" y="144"/>
                  </a:cubicBezTo>
                  <a:cubicBezTo>
                    <a:pt x="643" y="167"/>
                    <a:pt x="598" y="182"/>
                    <a:pt x="545" y="190"/>
                  </a:cubicBezTo>
                  <a:cubicBezTo>
                    <a:pt x="492" y="198"/>
                    <a:pt x="454" y="190"/>
                    <a:pt x="363" y="190"/>
                  </a:cubicBezTo>
                  <a:cubicBezTo>
                    <a:pt x="272" y="190"/>
                    <a:pt x="136" y="190"/>
                    <a:pt x="0" y="190"/>
                  </a:cubicBezTo>
                </a:path>
              </a:pathLst>
            </a:custGeom>
            <a:noFill/>
            <a:ln w="571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3348038" y="3933825"/>
            <a:ext cx="2171700" cy="1150938"/>
            <a:chOff x="2109" y="2478"/>
            <a:chExt cx="1368" cy="725"/>
          </a:xfrm>
        </p:grpSpPr>
        <p:sp>
          <p:nvSpPr>
            <p:cNvPr id="33817" name="Rectangle 81" descr="横向砖形"/>
            <p:cNvSpPr/>
            <p:nvPr/>
          </p:nvSpPr>
          <p:spPr>
            <a:xfrm>
              <a:off x="2109" y="2750"/>
              <a:ext cx="1315" cy="453"/>
            </a:xfrm>
            <a:prstGeom prst="rect">
              <a:avLst/>
            </a:prstGeom>
            <a:pattFill prst="horzBrick">
              <a:fgClr>
                <a:srgbClr val="00FF00"/>
              </a:fgClr>
              <a:bgClr>
                <a:schemeClr val="bg1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连接</a:t>
              </a:r>
            </a:p>
          </p:txBody>
        </p:sp>
        <p:sp>
          <p:nvSpPr>
            <p:cNvPr id="33818" name="Freeform 83"/>
            <p:cNvSpPr/>
            <p:nvPr/>
          </p:nvSpPr>
          <p:spPr>
            <a:xfrm>
              <a:off x="3061" y="2478"/>
              <a:ext cx="416" cy="272"/>
            </a:xfrm>
            <a:custGeom>
              <a:avLst/>
              <a:gdLst>
                <a:gd name="txL" fmla="*/ 0 w 370"/>
                <a:gd name="txT" fmla="*/ 0 h 287"/>
                <a:gd name="txR" fmla="*/ 370 w 370"/>
                <a:gd name="txB" fmla="*/ 287 h 287"/>
              </a:gdLst>
              <a:ahLst/>
              <a:cxnLst>
                <a:cxn ang="0">
                  <a:pos x="2108" y="9"/>
                </a:cxn>
                <a:cxn ang="0">
                  <a:pos x="3715" y="9"/>
                </a:cxn>
                <a:cxn ang="0">
                  <a:pos x="4243" y="35"/>
                </a:cxn>
                <a:cxn ang="0">
                  <a:pos x="3185" y="63"/>
                </a:cxn>
                <a:cxn ang="0">
                  <a:pos x="1586" y="49"/>
                </a:cxn>
                <a:cxn ang="0">
                  <a:pos x="526" y="63"/>
                </a:cxn>
                <a:cxn ang="0">
                  <a:pos x="0" y="94"/>
                </a:cxn>
              </a:cxnLst>
              <a:rect l="txL" t="txT" r="txR" b="txB"/>
              <a:pathLst>
                <a:path w="370" h="287">
                  <a:moveTo>
                    <a:pt x="181" y="15"/>
                  </a:moveTo>
                  <a:cubicBezTo>
                    <a:pt x="234" y="7"/>
                    <a:pt x="287" y="0"/>
                    <a:pt x="317" y="15"/>
                  </a:cubicBezTo>
                  <a:cubicBezTo>
                    <a:pt x="347" y="30"/>
                    <a:pt x="370" y="75"/>
                    <a:pt x="363" y="105"/>
                  </a:cubicBezTo>
                  <a:cubicBezTo>
                    <a:pt x="356" y="135"/>
                    <a:pt x="310" y="188"/>
                    <a:pt x="272" y="196"/>
                  </a:cubicBezTo>
                  <a:cubicBezTo>
                    <a:pt x="234" y="204"/>
                    <a:pt x="174" y="151"/>
                    <a:pt x="136" y="151"/>
                  </a:cubicBezTo>
                  <a:cubicBezTo>
                    <a:pt x="98" y="151"/>
                    <a:pt x="68" y="173"/>
                    <a:pt x="45" y="196"/>
                  </a:cubicBezTo>
                  <a:cubicBezTo>
                    <a:pt x="22" y="219"/>
                    <a:pt x="11" y="253"/>
                    <a:pt x="0" y="287"/>
                  </a:cubicBezTo>
                </a:path>
              </a:pathLst>
            </a:custGeom>
            <a:noFill/>
            <a:ln w="571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500" name="Freeform 84"/>
          <p:cNvSpPr/>
          <p:nvPr/>
        </p:nvSpPr>
        <p:spPr>
          <a:xfrm>
            <a:off x="5435600" y="4652963"/>
            <a:ext cx="1368425" cy="744537"/>
          </a:xfrm>
          <a:custGeom>
            <a:avLst/>
            <a:gdLst>
              <a:gd name="txL" fmla="*/ 0 w 817"/>
              <a:gd name="txT" fmla="*/ 0 h 469"/>
              <a:gd name="txR" fmla="*/ 817 w 817"/>
              <a:gd name="txB" fmla="*/ 469 h 469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817" h="469">
                <a:moveTo>
                  <a:pt x="0" y="0"/>
                </a:moveTo>
                <a:cubicBezTo>
                  <a:pt x="117" y="4"/>
                  <a:pt x="235" y="8"/>
                  <a:pt x="318" y="46"/>
                </a:cubicBezTo>
                <a:cubicBezTo>
                  <a:pt x="401" y="84"/>
                  <a:pt x="454" y="174"/>
                  <a:pt x="499" y="227"/>
                </a:cubicBezTo>
                <a:cubicBezTo>
                  <a:pt x="544" y="280"/>
                  <a:pt x="552" y="325"/>
                  <a:pt x="590" y="363"/>
                </a:cubicBezTo>
                <a:cubicBezTo>
                  <a:pt x="628" y="401"/>
                  <a:pt x="688" y="439"/>
                  <a:pt x="726" y="454"/>
                </a:cubicBezTo>
                <a:cubicBezTo>
                  <a:pt x="764" y="469"/>
                  <a:pt x="790" y="461"/>
                  <a:pt x="817" y="454"/>
                </a:cubicBezTo>
              </a:path>
            </a:pathLst>
          </a:custGeom>
          <a:noFill/>
          <a:ln w="5715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5" name="Rectangle 91"/>
          <p:cNvSpPr/>
          <p:nvPr/>
        </p:nvSpPr>
        <p:spPr>
          <a:xfrm>
            <a:off x="6877050" y="1341438"/>
            <a:ext cx="1798638" cy="4318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楷体_GB2312" pitchFamily="49" charset="-122"/>
              </a:rPr>
              <a:t>内  存</a:t>
            </a:r>
          </a:p>
        </p:txBody>
      </p:sp>
      <p:sp>
        <p:nvSpPr>
          <p:cNvPr id="33816" name="日期占位符 2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 animBg="1"/>
      <p:bldP spid="604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/>
          <p:nvPr/>
        </p:nvSpPr>
        <p:spPr>
          <a:xfrm>
            <a:off x="395288" y="2103438"/>
            <a:ext cx="8424862" cy="965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fontAlgn="ctr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rgbClr val="990000"/>
                </a:solidFill>
                <a:ea typeface="黑体" panose="02010609060101010101" pitchFamily="2" charset="-122"/>
              </a:rPr>
              <a:t>4</a:t>
            </a:r>
            <a:r>
              <a:rPr lang="zh-CN" altLang="en-US" sz="4400" dirty="0">
                <a:solidFill>
                  <a:srgbClr val="990000"/>
                </a:solidFill>
                <a:ea typeface="黑体" panose="02010609060101010101" pitchFamily="2" charset="-122"/>
              </a:rPr>
              <a:t>：程序设计语言的发展</a:t>
            </a:r>
            <a:endParaRPr lang="en-US" altLang="zh-CN" sz="4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914400"/>
          </a:xfrm>
        </p:spPr>
        <p:txBody>
          <a:bodyPr vert="horz" wrap="square" lIns="91440" tIns="45720" rIns="91440" bIns="45720" anchor="ctr"/>
          <a:lstStyle/>
          <a:p>
            <a:pPr>
              <a:lnSpc>
                <a:spcPct val="80000"/>
              </a:lnSpc>
            </a:pPr>
            <a:r>
              <a:rPr lang="zh-CN" altLang="en-US" b="1" dirty="0"/>
              <a:t>机器语言与汇编语言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14438"/>
            <a:ext cx="74676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由计算机硬件系统可以识别的二进制指令组成的语言称为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机器语言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457200" marR="0" lvl="1" indent="628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计算机发展的初期，软件工程师们只能用机器语言来编写程序。这一阶段，在人类的自然语言和计算机编程语言之间存在着巨大的鸿沟。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628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汇编语言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将机器指令映射为一些可以被人读懂的助记符，如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等。</a:t>
            </a:r>
          </a:p>
          <a:p>
            <a:pPr marL="457200" marR="0" lvl="1" indent="6286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此时编程语言与人类自然语言间的鸿沟略有缩小，但仍与人类的思维相差甚远。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35844" name="日期占位符 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066800"/>
          </a:xfrm>
        </p:spPr>
        <p:txBody>
          <a:bodyPr vert="horz" wrap="square" lIns="91440" tIns="45720" rIns="91440" bIns="45720" anchor="ctr"/>
          <a:lstStyle/>
          <a:p>
            <a:pPr marL="514350" indent="0">
              <a:lnSpc>
                <a:spcPct val="80000"/>
              </a:lnSpc>
            </a:pPr>
            <a:r>
              <a:rPr lang="zh-CN" altLang="en-US" b="1" dirty="0"/>
              <a:t>高级语言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642938" y="1428750"/>
            <a:ext cx="7896225" cy="4114800"/>
          </a:xfrm>
        </p:spPr>
        <p:txBody>
          <a:bodyPr vert="horz" wrap="square" lIns="91440" tIns="45720" rIns="91440" bIns="45720" anchor="t"/>
          <a:lstStyle/>
          <a:p>
            <a:pPr marL="0" indent="57150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高级语言</a:t>
            </a:r>
            <a:r>
              <a:rPr lang="zh-CN" altLang="en-US" b="1" dirty="0">
                <a:solidFill>
                  <a:srgbClr val="FF0000"/>
                </a:solidFill>
              </a:rPr>
              <a:t>屏蔽了机器的细节</a:t>
            </a:r>
            <a:r>
              <a:rPr lang="zh-CN" altLang="en-US" b="1" dirty="0"/>
              <a:t>，提高了语言的抽象层次，程序中可以采用具有一定涵义的数据命名和</a:t>
            </a:r>
            <a:r>
              <a:rPr lang="zh-CN" altLang="en-US" b="1" dirty="0">
                <a:solidFill>
                  <a:srgbClr val="FF0000"/>
                </a:solidFill>
              </a:rPr>
              <a:t>容易理解</a:t>
            </a:r>
            <a:r>
              <a:rPr lang="zh-CN" altLang="en-US" b="1" dirty="0"/>
              <a:t>的执行语句。这使得在书写程序时可以联系到程序所描述的具体事物。</a:t>
            </a:r>
          </a:p>
        </p:txBody>
      </p:sp>
      <p:sp>
        <p:nvSpPr>
          <p:cNvPr id="36868" name="日期占位符 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/>
          <p:nvPr/>
        </p:nvSpPr>
        <p:spPr>
          <a:xfrm>
            <a:off x="395288" y="333375"/>
            <a:ext cx="91440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机器语言、汇编语言和高级语言间的对应关系</a:t>
            </a:r>
          </a:p>
        </p:txBody>
      </p:sp>
      <p:sp>
        <p:nvSpPr>
          <p:cNvPr id="38915" name="Rectangle 4"/>
          <p:cNvSpPr/>
          <p:nvPr/>
        </p:nvSpPr>
        <p:spPr>
          <a:xfrm>
            <a:off x="1692275" y="1052513"/>
            <a:ext cx="2808288" cy="5472112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2200" b="1" dirty="0">
                <a:solidFill>
                  <a:schemeClr val="bg1"/>
                </a:solidFill>
              </a:rPr>
              <a:t>55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8B EC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81 EC D0 00 00 00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53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56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57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8D BD 30 FF FF FF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B9 34 00 00 00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B8 CC CC CC CC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F3 AB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DD 45 10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DC 5D 08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DF E0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F6 C4 01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 75 08</a:t>
            </a:r>
            <a:endParaRPr lang="en-US" altLang="zh-CN" sz="2200" dirty="0">
              <a:solidFill>
                <a:schemeClr val="bg1"/>
              </a:solidFill>
            </a:endParaRPr>
          </a:p>
        </p:txBody>
      </p:sp>
      <p:sp>
        <p:nvSpPr>
          <p:cNvPr id="38916" name="Rectangle 6"/>
          <p:cNvSpPr/>
          <p:nvPr/>
        </p:nvSpPr>
        <p:spPr>
          <a:xfrm>
            <a:off x="4572000" y="1052513"/>
            <a:ext cx="4321175" cy="5472112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push        ebp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mov         ebp,esp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sub          esp,0D0h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push        ebx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push        esi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push        edi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lea           edi,[ebp+FFFFFF30h]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mov         ecx,34h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mov         eax,0CCCCCCCCh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rep stos  dword ptr es:[edi]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fld           qword ptr [ebp+10h]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fcomp    qword ptr [ebp+8]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fnstsw   ax 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test        ah,1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bg1"/>
                </a:solidFill>
              </a:rPr>
              <a:t>jne         00415003</a:t>
            </a:r>
          </a:p>
        </p:txBody>
      </p:sp>
      <p:sp>
        <p:nvSpPr>
          <p:cNvPr id="38917" name="Rectangle 7"/>
          <p:cNvSpPr/>
          <p:nvPr/>
        </p:nvSpPr>
        <p:spPr>
          <a:xfrm>
            <a:off x="107950" y="1052513"/>
            <a:ext cx="1511300" cy="5472112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00414FD0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00414FD1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00414FD3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00414FD9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00414FDA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00414FDB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00414FDC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00414FE2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00414FE7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00414FEC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00414FEE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00414FF1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00414FF4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00414FF6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00414FF9</a:t>
            </a:r>
          </a:p>
        </p:txBody>
      </p:sp>
      <p:grpSp>
        <p:nvGrpSpPr>
          <p:cNvPr id="31754" name="Group 10"/>
          <p:cNvGrpSpPr/>
          <p:nvPr/>
        </p:nvGrpSpPr>
        <p:grpSpPr>
          <a:xfrm>
            <a:off x="57150" y="1268413"/>
            <a:ext cx="8893175" cy="4968875"/>
            <a:chOff x="36" y="799"/>
            <a:chExt cx="5602" cy="3130"/>
          </a:xfrm>
        </p:grpSpPr>
        <p:sp>
          <p:nvSpPr>
            <p:cNvPr id="38922" name="Rectangle 8"/>
            <p:cNvSpPr/>
            <p:nvPr/>
          </p:nvSpPr>
          <p:spPr>
            <a:xfrm>
              <a:off x="36" y="799"/>
              <a:ext cx="5602" cy="2087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8923" name="AutoShape 9"/>
            <p:cNvSpPr/>
            <p:nvPr/>
          </p:nvSpPr>
          <p:spPr>
            <a:xfrm>
              <a:off x="476" y="3158"/>
              <a:ext cx="4310" cy="771"/>
            </a:xfrm>
            <a:prstGeom prst="wedgeRectCallout">
              <a:avLst>
                <a:gd name="adj1" fmla="val -6449"/>
                <a:gd name="adj2" fmla="val -85537"/>
              </a:avLst>
            </a:prstGeom>
            <a:solidFill>
              <a:schemeClr val="accent1"/>
            </a:solidFill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440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double cal_Min(double x,double y)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{</a:t>
              </a:r>
              <a:endParaRPr lang="zh-CN" altLang="en-US" sz="2400" b="1" dirty="0"/>
            </a:p>
          </p:txBody>
        </p:sp>
      </p:grpSp>
      <p:grpSp>
        <p:nvGrpSpPr>
          <p:cNvPr id="31757" name="Group 13"/>
          <p:cNvGrpSpPr/>
          <p:nvPr/>
        </p:nvGrpSpPr>
        <p:grpSpPr>
          <a:xfrm>
            <a:off x="57150" y="2636838"/>
            <a:ext cx="8893175" cy="3671887"/>
            <a:chOff x="36" y="1661"/>
            <a:chExt cx="5602" cy="2313"/>
          </a:xfrm>
        </p:grpSpPr>
        <p:sp>
          <p:nvSpPr>
            <p:cNvPr id="38920" name="Rectangle 11"/>
            <p:cNvSpPr/>
            <p:nvPr/>
          </p:nvSpPr>
          <p:spPr>
            <a:xfrm>
              <a:off x="36" y="2931"/>
              <a:ext cx="5602" cy="1043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8921" name="AutoShape 12"/>
            <p:cNvSpPr/>
            <p:nvPr/>
          </p:nvSpPr>
          <p:spPr>
            <a:xfrm>
              <a:off x="521" y="1661"/>
              <a:ext cx="4672" cy="1043"/>
            </a:xfrm>
            <a:prstGeom prst="wedgeRectCallout">
              <a:avLst>
                <a:gd name="adj1" fmla="val -5995"/>
                <a:gd name="adj2" fmla="val 7090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800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en-US" sz="2400" b="1" dirty="0"/>
                <a:t>		</a:t>
              </a:r>
              <a:r>
                <a:rPr lang="en-US" altLang="zh-CN" sz="2400" b="1" dirty="0"/>
                <a:t>double minxy;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endParaRPr lang="en-US" altLang="zh-CN" sz="2400" b="1" dirty="0"/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	if(x&lt;=y)</a:t>
              </a:r>
              <a:endParaRPr lang="zh-CN" altLang="en-US" sz="2400" b="1"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8"/>
          <p:cNvSpPr/>
          <p:nvPr/>
        </p:nvSpPr>
        <p:spPr>
          <a:xfrm>
            <a:off x="1187450" y="2205038"/>
            <a:ext cx="6769100" cy="22320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）计算机组成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）计算机的存储体系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）计算机中数据和程序的存储与组织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）指令、汇编语言、高级语言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）数据类型、字符编码</a:t>
            </a:r>
          </a:p>
        </p:txBody>
      </p:sp>
      <p:sp>
        <p:nvSpPr>
          <p:cNvPr id="9219" name="Rectangle 29"/>
          <p:cNvSpPr/>
          <p:nvPr/>
        </p:nvSpPr>
        <p:spPr>
          <a:xfrm>
            <a:off x="900113" y="1136650"/>
            <a:ext cx="7127875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rgbClr val="990000"/>
                </a:solidFill>
                <a:ea typeface="黑体" panose="02010609060101010101" pitchFamily="2" charset="-122"/>
              </a:rPr>
              <a:t>1</a:t>
            </a:r>
            <a:r>
              <a:rPr lang="zh-CN" altLang="en-US" sz="4400" b="1" dirty="0">
                <a:solidFill>
                  <a:srgbClr val="990000"/>
                </a:solidFill>
                <a:ea typeface="黑体" panose="02010609060101010101" pitchFamily="2" charset="-122"/>
              </a:rPr>
              <a:t>：计算机基础知识</a:t>
            </a:r>
            <a:endParaRPr lang="zh-CN" altLang="zh-CN" sz="4400" b="1" dirty="0">
              <a:solidFill>
                <a:srgbClr val="990000"/>
              </a:solidFill>
              <a:ea typeface="黑体" panose="0201060906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4400" b="1" dirty="0">
              <a:solidFill>
                <a:schemeClr val="tx2"/>
              </a:solidFill>
            </a:endParaRPr>
          </a:p>
        </p:txBody>
      </p:sp>
      <p:sp>
        <p:nvSpPr>
          <p:cNvPr id="9220" name="页脚占位符 3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9221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3</a:t>
            </a:fld>
            <a:endParaRPr lang="zh-CN" altLang="en-US" sz="1400" dirty="0"/>
          </a:p>
        </p:txBody>
      </p:sp>
      <p:sp>
        <p:nvSpPr>
          <p:cNvPr id="9222" name="日期占位符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有哪些高级语言？</a:t>
            </a:r>
          </a:p>
        </p:txBody>
      </p:sp>
      <p:sp>
        <p:nvSpPr>
          <p:cNvPr id="39939" name="Rectangle 10"/>
          <p:cNvSpPr/>
          <p:nvPr/>
        </p:nvSpPr>
        <p:spPr>
          <a:xfrm>
            <a:off x="250825" y="1785938"/>
            <a:ext cx="864235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1954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年，世界上第一种计算机高级语言诞生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             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——FORTRAN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语言。 </a:t>
            </a:r>
          </a:p>
        </p:txBody>
      </p:sp>
      <p:sp>
        <p:nvSpPr>
          <p:cNvPr id="39940" name="Rectangle 11"/>
          <p:cNvSpPr/>
          <p:nvPr/>
        </p:nvSpPr>
        <p:spPr>
          <a:xfrm>
            <a:off x="323850" y="3586163"/>
            <a:ext cx="864235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随着计算机的推广应用，先后出现了多种计算机高级语言，如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BASIC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Pascal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COBOL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ADA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等。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/>
          <p:nvPr/>
        </p:nvSpPr>
        <p:spPr>
          <a:xfrm>
            <a:off x="1214438" y="285750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00FF"/>
                </a:solidFill>
              </a:rPr>
              <a:t>C++</a:t>
            </a:r>
            <a:r>
              <a:rPr lang="zh-CN" altLang="en-US" sz="3600" b="1" dirty="0">
                <a:solidFill>
                  <a:srgbClr val="0000FF"/>
                </a:solidFill>
              </a:rPr>
              <a:t>语言的发展：</a:t>
            </a:r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2" charset="-122"/>
              </a:rPr>
              <a:t>从</a:t>
            </a:r>
            <a:r>
              <a:rPr lang="en-US" altLang="zh-CN" sz="3600" b="1" dirty="0">
                <a:solidFill>
                  <a:srgbClr val="0000FF"/>
                </a:solidFill>
                <a:ea typeface="黑体" panose="02010609060101010101" pitchFamily="2" charset="-122"/>
              </a:rPr>
              <a:t>C</a:t>
            </a:r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2" charset="-122"/>
              </a:rPr>
              <a:t>到</a:t>
            </a:r>
            <a:r>
              <a:rPr lang="en-US" altLang="zh-CN" sz="3600" b="1" dirty="0">
                <a:solidFill>
                  <a:srgbClr val="0000FF"/>
                </a:solidFill>
                <a:ea typeface="黑体" panose="02010609060101010101" pitchFamily="2" charset="-122"/>
              </a:rPr>
              <a:t>C++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58372" name="Rectangle 4"/>
          <p:cNvSpPr/>
          <p:nvPr/>
        </p:nvSpPr>
        <p:spPr>
          <a:xfrm>
            <a:off x="323850" y="1214438"/>
            <a:ext cx="8569325" cy="52387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贝尔实验室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1972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年发明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，优点：简洁、灵活、高效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1980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开始改造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，称为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C++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1994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年制定了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ANSI C++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标准草案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1998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ISO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收录为国际标准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被称为带</a:t>
            </a:r>
            <a:r>
              <a:rPr lang="zh-CN" altLang="en-US" b="1" dirty="0"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类</a:t>
            </a:r>
            <a:r>
              <a:rPr lang="zh-CN" altLang="en-US" b="1" dirty="0"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完全兼容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注意 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没必要把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看成是学习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的必备基础，应该直接学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C++</a:t>
            </a:r>
          </a:p>
        </p:txBody>
      </p:sp>
      <p:sp>
        <p:nvSpPr>
          <p:cNvPr id="40964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  <p:sp>
        <p:nvSpPr>
          <p:cNvPr id="41987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32</a:t>
            </a:fld>
            <a:endParaRPr lang="zh-CN" altLang="en-US" sz="1400" dirty="0"/>
          </a:p>
        </p:txBody>
      </p:sp>
      <p:graphicFrame>
        <p:nvGraphicFramePr>
          <p:cNvPr id="4198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68313" y="836613"/>
          <a:ext cx="7559675" cy="561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4" imgW="4114800" imgH="3086100" progId="PBrush">
                  <p:embed/>
                </p:oleObj>
              </mc:Choice>
              <mc:Fallback>
                <p:oleObj r:id="rId4" imgW="4114800" imgH="3086100" progId="PBrush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468313" y="836613"/>
                        <a:ext cx="7559675" cy="56181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3"/>
          <p:cNvSpPr txBox="1"/>
          <p:nvPr/>
        </p:nvSpPr>
        <p:spPr>
          <a:xfrm>
            <a:off x="6084888" y="549275"/>
            <a:ext cx="3059112" cy="1311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Bjarne Stroustrup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博士（</a:t>
            </a: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C++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发明人，英国剑桥大学计算技术实验室</a:t>
            </a:r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&amp;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贝尔实验室）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620713"/>
            <a:ext cx="8229600" cy="676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10199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6"/>
          <p:cNvSpPr>
            <a:spLocks noGrp="1"/>
          </p:cNvSpPr>
          <p:nvPr>
            <p:ph idx="1"/>
          </p:nvPr>
        </p:nvSpPr>
        <p:spPr>
          <a:xfrm>
            <a:off x="642938" y="214313"/>
            <a:ext cx="8229600" cy="720725"/>
          </a:xfrm>
        </p:spPr>
        <p:txBody>
          <a:bodyPr vert="horz" wrap="square" lIns="91440" tIns="45720" rIns="91440" bIns="45720" anchor="t"/>
          <a:lstStyle/>
          <a:p>
            <a:pPr algn="ctr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C++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的特点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4036" name="Rectangle 7"/>
          <p:cNvSpPr/>
          <p:nvPr/>
        </p:nvSpPr>
        <p:spPr>
          <a:xfrm>
            <a:off x="611188" y="1196975"/>
            <a:ext cx="2427287" cy="560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、全面兼容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</a:p>
        </p:txBody>
      </p:sp>
      <p:sp>
        <p:nvSpPr>
          <p:cNvPr id="44037" name="Rectangle 8"/>
          <p:cNvSpPr/>
          <p:nvPr/>
        </p:nvSpPr>
        <p:spPr>
          <a:xfrm>
            <a:off x="539750" y="1943100"/>
            <a:ext cx="8280400" cy="2998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它保持了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的简洁、高效和接近汇编语言等特点；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 对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的类型系统进行了改革和扩充；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4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C++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也支持面向过程的程序设计，不是一个纯正的面向对象的语言；</a:t>
            </a:r>
          </a:p>
        </p:txBody>
      </p:sp>
      <p:sp>
        <p:nvSpPr>
          <p:cNvPr id="44038" name="Rectangle 9"/>
          <p:cNvSpPr/>
          <p:nvPr/>
        </p:nvSpPr>
        <p:spPr>
          <a:xfrm>
            <a:off x="611188" y="5373688"/>
            <a:ext cx="5473700" cy="560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、支持面向对象的方法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/>
          <p:nvPr/>
        </p:nvSpPr>
        <p:spPr>
          <a:xfrm>
            <a:off x="395288" y="2103438"/>
            <a:ext cx="8424862" cy="965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fontAlgn="ctr" hangingPunct="1">
              <a:spcBef>
                <a:spcPct val="0"/>
              </a:spcBef>
              <a:buNone/>
            </a:pPr>
            <a:r>
              <a:rPr lang="en-US" altLang="zh-CN" sz="4400" dirty="0">
                <a:solidFill>
                  <a:srgbClr val="990000"/>
                </a:solidFill>
                <a:ea typeface="黑体" panose="02010609060101010101" pitchFamily="2" charset="-122"/>
              </a:rPr>
              <a:t>5</a:t>
            </a:r>
            <a:r>
              <a:rPr lang="zh-CN" altLang="en-US" sz="4400" dirty="0">
                <a:solidFill>
                  <a:srgbClr val="990000"/>
                </a:solidFill>
                <a:ea typeface="黑体" panose="02010609060101010101" pitchFamily="2" charset="-122"/>
              </a:rPr>
              <a:t>：面向对象的软件开发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928688" y="357188"/>
            <a:ext cx="784860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面向对象的软件开发过程</a:t>
            </a:r>
          </a:p>
        </p:txBody>
      </p:sp>
      <p:sp>
        <p:nvSpPr>
          <p:cNvPr id="61444" name="Rectangle 4"/>
          <p:cNvSpPr/>
          <p:nvPr/>
        </p:nvSpPr>
        <p:spPr>
          <a:xfrm>
            <a:off x="395288" y="1700213"/>
            <a:ext cx="27368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分析（</a:t>
            </a:r>
            <a:r>
              <a:rPr lang="en-US" altLang="zh-CN" sz="2400" b="1" dirty="0">
                <a:solidFill>
                  <a:schemeClr val="bg1"/>
                </a:solidFill>
                <a:ea typeface="楷体_GB2312" pitchFamily="49" charset="-122"/>
              </a:rPr>
              <a:t>Analysis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）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827088" y="1844675"/>
            <a:ext cx="2736850" cy="1008063"/>
            <a:chOff x="521" y="1162"/>
            <a:chExt cx="1724" cy="635"/>
          </a:xfrm>
        </p:grpSpPr>
        <p:sp>
          <p:nvSpPr>
            <p:cNvPr id="46111" name="Rectangle 6"/>
            <p:cNvSpPr/>
            <p:nvPr/>
          </p:nvSpPr>
          <p:spPr>
            <a:xfrm>
              <a:off x="521" y="1479"/>
              <a:ext cx="1724" cy="318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设计（</a:t>
              </a:r>
              <a:r>
                <a:rPr lang="en-US" altLang="zh-CN" sz="2400" b="1" dirty="0">
                  <a:solidFill>
                    <a:schemeClr val="bg1"/>
                  </a:solidFill>
                  <a:ea typeface="楷体_GB2312" pitchFamily="49" charset="-122"/>
                </a:rPr>
                <a:t>Design</a:t>
              </a: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46112" name="Arc 7"/>
            <p:cNvSpPr/>
            <p:nvPr/>
          </p:nvSpPr>
          <p:spPr>
            <a:xfrm>
              <a:off x="1973" y="1162"/>
              <a:ext cx="181" cy="31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1258888" y="2492375"/>
            <a:ext cx="2736850" cy="1008063"/>
            <a:chOff x="793" y="1570"/>
            <a:chExt cx="1724" cy="635"/>
          </a:xfrm>
        </p:grpSpPr>
        <p:sp>
          <p:nvSpPr>
            <p:cNvPr id="46109" name="Rectangle 9"/>
            <p:cNvSpPr/>
            <p:nvPr/>
          </p:nvSpPr>
          <p:spPr>
            <a:xfrm>
              <a:off x="793" y="1887"/>
              <a:ext cx="1724" cy="318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编码（</a:t>
              </a:r>
              <a:r>
                <a:rPr lang="en-US" altLang="zh-CN" sz="2400" b="1" dirty="0">
                  <a:solidFill>
                    <a:schemeClr val="bg1"/>
                  </a:solidFill>
                  <a:ea typeface="楷体_GB2312" pitchFamily="49" charset="-122"/>
                </a:rPr>
                <a:t>Code</a:t>
              </a: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46110" name="Arc 10"/>
            <p:cNvSpPr/>
            <p:nvPr/>
          </p:nvSpPr>
          <p:spPr>
            <a:xfrm>
              <a:off x="2245" y="1570"/>
              <a:ext cx="181" cy="31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690688" y="3140075"/>
            <a:ext cx="2736850" cy="1009650"/>
            <a:chOff x="1065" y="1978"/>
            <a:chExt cx="1724" cy="636"/>
          </a:xfrm>
        </p:grpSpPr>
        <p:sp>
          <p:nvSpPr>
            <p:cNvPr id="46107" name="Rectangle 12"/>
            <p:cNvSpPr/>
            <p:nvPr/>
          </p:nvSpPr>
          <p:spPr>
            <a:xfrm>
              <a:off x="1065" y="2296"/>
              <a:ext cx="1724" cy="318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测试（</a:t>
              </a:r>
              <a:r>
                <a:rPr lang="en-US" altLang="zh-CN" sz="2400" b="1" dirty="0">
                  <a:solidFill>
                    <a:schemeClr val="bg1"/>
                  </a:solidFill>
                  <a:ea typeface="楷体_GB2312" pitchFamily="49" charset="-122"/>
                </a:rPr>
                <a:t>Test</a:t>
              </a: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46108" name="Arc 13"/>
            <p:cNvSpPr/>
            <p:nvPr/>
          </p:nvSpPr>
          <p:spPr>
            <a:xfrm>
              <a:off x="2518" y="1978"/>
              <a:ext cx="181" cy="31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124075" y="3789363"/>
            <a:ext cx="2735263" cy="1008062"/>
            <a:chOff x="1338" y="2387"/>
            <a:chExt cx="1723" cy="635"/>
          </a:xfrm>
        </p:grpSpPr>
        <p:sp>
          <p:nvSpPr>
            <p:cNvPr id="46105" name="Rectangle 15"/>
            <p:cNvSpPr/>
            <p:nvPr/>
          </p:nvSpPr>
          <p:spPr>
            <a:xfrm>
              <a:off x="1338" y="2704"/>
              <a:ext cx="1723" cy="318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维护</a:t>
              </a:r>
              <a:r>
                <a:rPr lang="en-US" altLang="zh-CN" sz="2400" b="1" dirty="0">
                  <a:solidFill>
                    <a:schemeClr val="bg1"/>
                  </a:solidFill>
                  <a:ea typeface="楷体_GB2312" pitchFamily="49" charset="-122"/>
                </a:rPr>
                <a:t>(Maintenance)</a:t>
              </a:r>
              <a:endParaRPr lang="zh-CN" altLang="en-US" sz="2400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6106" name="Arc 16"/>
            <p:cNvSpPr/>
            <p:nvPr/>
          </p:nvSpPr>
          <p:spPr>
            <a:xfrm>
              <a:off x="2789" y="2387"/>
              <a:ext cx="181" cy="31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77" name="Rectangle 37"/>
          <p:cNvSpPr/>
          <p:nvPr/>
        </p:nvSpPr>
        <p:spPr>
          <a:xfrm>
            <a:off x="2051050" y="5084763"/>
            <a:ext cx="5473700" cy="64928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ea typeface="楷体_GB2312" pitchFamily="49" charset="-122"/>
              </a:rPr>
              <a:t>面向对象的软件开发</a:t>
            </a:r>
            <a:r>
              <a:rPr lang="zh-CN" altLang="en-US" sz="2800" b="1" u="sng" dirty="0">
                <a:solidFill>
                  <a:srgbClr val="FF0000"/>
                </a:solidFill>
                <a:ea typeface="楷体_GB2312" pitchFamily="49" charset="-122"/>
              </a:rPr>
              <a:t>瀑布模型</a:t>
            </a:r>
          </a:p>
        </p:txBody>
      </p:sp>
      <p:grpSp>
        <p:nvGrpSpPr>
          <p:cNvPr id="6" name="Group 48"/>
          <p:cNvGrpSpPr/>
          <p:nvPr/>
        </p:nvGrpSpPr>
        <p:grpSpPr>
          <a:xfrm>
            <a:off x="3779838" y="1700213"/>
            <a:ext cx="4392612" cy="504825"/>
            <a:chOff x="2381" y="1071"/>
            <a:chExt cx="2767" cy="318"/>
          </a:xfrm>
        </p:grpSpPr>
        <p:sp>
          <p:nvSpPr>
            <p:cNvPr id="46103" name="Rectangle 38"/>
            <p:cNvSpPr/>
            <p:nvPr/>
          </p:nvSpPr>
          <p:spPr>
            <a:xfrm>
              <a:off x="3969" y="1071"/>
              <a:ext cx="1179" cy="31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OOA</a:t>
              </a:r>
            </a:p>
          </p:txBody>
        </p:sp>
        <p:sp>
          <p:nvSpPr>
            <p:cNvPr id="46104" name="Line 43"/>
            <p:cNvSpPr/>
            <p:nvPr/>
          </p:nvSpPr>
          <p:spPr>
            <a:xfrm>
              <a:off x="2381" y="1207"/>
              <a:ext cx="15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7" name="Group 49"/>
          <p:cNvGrpSpPr/>
          <p:nvPr/>
        </p:nvGrpSpPr>
        <p:grpSpPr>
          <a:xfrm>
            <a:off x="4067175" y="2347913"/>
            <a:ext cx="4105275" cy="504825"/>
            <a:chOff x="2562" y="1479"/>
            <a:chExt cx="2586" cy="318"/>
          </a:xfrm>
        </p:grpSpPr>
        <p:sp>
          <p:nvSpPr>
            <p:cNvPr id="46101" name="Rectangle 39"/>
            <p:cNvSpPr/>
            <p:nvPr/>
          </p:nvSpPr>
          <p:spPr>
            <a:xfrm>
              <a:off x="3969" y="1479"/>
              <a:ext cx="1179" cy="31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OOD</a:t>
              </a:r>
            </a:p>
          </p:txBody>
        </p:sp>
        <p:sp>
          <p:nvSpPr>
            <p:cNvPr id="46102" name="Line 44"/>
            <p:cNvSpPr/>
            <p:nvPr/>
          </p:nvSpPr>
          <p:spPr>
            <a:xfrm>
              <a:off x="2562" y="1661"/>
              <a:ext cx="136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8" name="Group 50"/>
          <p:cNvGrpSpPr/>
          <p:nvPr/>
        </p:nvGrpSpPr>
        <p:grpSpPr>
          <a:xfrm>
            <a:off x="4427538" y="2997200"/>
            <a:ext cx="3744912" cy="504825"/>
            <a:chOff x="2789" y="1888"/>
            <a:chExt cx="2359" cy="318"/>
          </a:xfrm>
        </p:grpSpPr>
        <p:sp>
          <p:nvSpPr>
            <p:cNvPr id="46099" name="Rectangle 40"/>
            <p:cNvSpPr/>
            <p:nvPr/>
          </p:nvSpPr>
          <p:spPr>
            <a:xfrm>
              <a:off x="3969" y="1888"/>
              <a:ext cx="1179" cy="31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 smtClean="0"/>
                <a:t>OOC</a:t>
              </a:r>
              <a:endParaRPr lang="en-US" altLang="zh-CN" sz="2800" b="1" dirty="0"/>
            </a:p>
          </p:txBody>
        </p:sp>
        <p:sp>
          <p:nvSpPr>
            <p:cNvPr id="46100" name="Line 45"/>
            <p:cNvSpPr/>
            <p:nvPr/>
          </p:nvSpPr>
          <p:spPr>
            <a:xfrm>
              <a:off x="2789" y="2069"/>
              <a:ext cx="11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9" name="Group 51"/>
          <p:cNvGrpSpPr/>
          <p:nvPr/>
        </p:nvGrpSpPr>
        <p:grpSpPr>
          <a:xfrm>
            <a:off x="4859338" y="3644900"/>
            <a:ext cx="3313112" cy="504825"/>
            <a:chOff x="3061" y="2296"/>
            <a:chExt cx="2087" cy="318"/>
          </a:xfrm>
        </p:grpSpPr>
        <p:sp>
          <p:nvSpPr>
            <p:cNvPr id="46097" name="Rectangle 41"/>
            <p:cNvSpPr/>
            <p:nvPr/>
          </p:nvSpPr>
          <p:spPr>
            <a:xfrm>
              <a:off x="3969" y="2296"/>
              <a:ext cx="1179" cy="31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OOT</a:t>
              </a:r>
            </a:p>
          </p:txBody>
        </p:sp>
        <p:sp>
          <p:nvSpPr>
            <p:cNvPr id="46098" name="Line 46"/>
            <p:cNvSpPr/>
            <p:nvPr/>
          </p:nvSpPr>
          <p:spPr>
            <a:xfrm>
              <a:off x="3061" y="2478"/>
              <a:ext cx="9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10" name="Group 52"/>
          <p:cNvGrpSpPr/>
          <p:nvPr/>
        </p:nvGrpSpPr>
        <p:grpSpPr>
          <a:xfrm>
            <a:off x="5003800" y="4292600"/>
            <a:ext cx="3168650" cy="504825"/>
            <a:chOff x="3152" y="2704"/>
            <a:chExt cx="1996" cy="318"/>
          </a:xfrm>
        </p:grpSpPr>
        <p:sp>
          <p:nvSpPr>
            <p:cNvPr id="46095" name="Rectangle 42"/>
            <p:cNvSpPr/>
            <p:nvPr/>
          </p:nvSpPr>
          <p:spPr>
            <a:xfrm>
              <a:off x="3969" y="2704"/>
              <a:ext cx="1179" cy="31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/>
                <a:t>OOSM</a:t>
              </a:r>
            </a:p>
          </p:txBody>
        </p:sp>
        <p:sp>
          <p:nvSpPr>
            <p:cNvPr id="46096" name="Line 47"/>
            <p:cNvSpPr/>
            <p:nvPr/>
          </p:nvSpPr>
          <p:spPr>
            <a:xfrm>
              <a:off x="3152" y="2840"/>
              <a:ext cx="81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46094" name="日期占位符 32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/>
      <p:bldP spid="6147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1357313" y="214313"/>
            <a:ext cx="735965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面向对象的软件开发过程</a:t>
            </a:r>
          </a:p>
        </p:txBody>
      </p:sp>
      <p:sp>
        <p:nvSpPr>
          <p:cNvPr id="37978" name="Rectangle 90"/>
          <p:cNvSpPr/>
          <p:nvPr/>
        </p:nvSpPr>
        <p:spPr>
          <a:xfrm>
            <a:off x="395288" y="1700213"/>
            <a:ext cx="2736850" cy="504825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分析（</a:t>
            </a:r>
            <a:r>
              <a:rPr lang="en-US" altLang="zh-CN" sz="2400" b="1" dirty="0">
                <a:solidFill>
                  <a:schemeClr val="bg1"/>
                </a:solidFill>
                <a:ea typeface="楷体_GB2312" pitchFamily="49" charset="-122"/>
              </a:rPr>
              <a:t>Analysis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）</a:t>
            </a:r>
          </a:p>
        </p:txBody>
      </p:sp>
      <p:grpSp>
        <p:nvGrpSpPr>
          <p:cNvPr id="2" name="Group 115"/>
          <p:cNvGrpSpPr/>
          <p:nvPr/>
        </p:nvGrpSpPr>
        <p:grpSpPr>
          <a:xfrm>
            <a:off x="827088" y="1844675"/>
            <a:ext cx="2736850" cy="1008063"/>
            <a:chOff x="521" y="1162"/>
            <a:chExt cx="1724" cy="635"/>
          </a:xfrm>
        </p:grpSpPr>
        <p:sp>
          <p:nvSpPr>
            <p:cNvPr id="47140" name="Rectangle 95"/>
            <p:cNvSpPr/>
            <p:nvPr/>
          </p:nvSpPr>
          <p:spPr>
            <a:xfrm>
              <a:off x="521" y="1479"/>
              <a:ext cx="1724" cy="318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设计（</a:t>
              </a:r>
              <a:r>
                <a:rPr lang="en-US" altLang="zh-CN" sz="2400" b="1" dirty="0">
                  <a:solidFill>
                    <a:schemeClr val="bg1"/>
                  </a:solidFill>
                  <a:ea typeface="楷体_GB2312" pitchFamily="49" charset="-122"/>
                </a:rPr>
                <a:t>Design</a:t>
              </a: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47141" name="Arc 99"/>
            <p:cNvSpPr/>
            <p:nvPr/>
          </p:nvSpPr>
          <p:spPr>
            <a:xfrm>
              <a:off x="1973" y="1162"/>
              <a:ext cx="181" cy="31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6"/>
          <p:cNvGrpSpPr/>
          <p:nvPr/>
        </p:nvGrpSpPr>
        <p:grpSpPr>
          <a:xfrm>
            <a:off x="1258888" y="2492375"/>
            <a:ext cx="2736850" cy="1008063"/>
            <a:chOff x="793" y="1570"/>
            <a:chExt cx="1724" cy="635"/>
          </a:xfrm>
        </p:grpSpPr>
        <p:sp>
          <p:nvSpPr>
            <p:cNvPr id="47138" name="Rectangle 96"/>
            <p:cNvSpPr/>
            <p:nvPr/>
          </p:nvSpPr>
          <p:spPr>
            <a:xfrm>
              <a:off x="793" y="1887"/>
              <a:ext cx="1724" cy="318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编码（</a:t>
              </a:r>
              <a:r>
                <a:rPr lang="en-US" altLang="zh-CN" sz="2400" b="1" dirty="0">
                  <a:solidFill>
                    <a:schemeClr val="bg1"/>
                  </a:solidFill>
                  <a:ea typeface="楷体_GB2312" pitchFamily="49" charset="-122"/>
                </a:rPr>
                <a:t>Code</a:t>
              </a: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47139" name="Arc 100"/>
            <p:cNvSpPr/>
            <p:nvPr/>
          </p:nvSpPr>
          <p:spPr>
            <a:xfrm>
              <a:off x="2245" y="1570"/>
              <a:ext cx="181" cy="31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7"/>
          <p:cNvGrpSpPr/>
          <p:nvPr/>
        </p:nvGrpSpPr>
        <p:grpSpPr>
          <a:xfrm>
            <a:off x="1690688" y="3140075"/>
            <a:ext cx="2736850" cy="1009650"/>
            <a:chOff x="1065" y="1978"/>
            <a:chExt cx="1724" cy="636"/>
          </a:xfrm>
        </p:grpSpPr>
        <p:sp>
          <p:nvSpPr>
            <p:cNvPr id="47136" name="Rectangle 97"/>
            <p:cNvSpPr/>
            <p:nvPr/>
          </p:nvSpPr>
          <p:spPr>
            <a:xfrm>
              <a:off x="1065" y="2296"/>
              <a:ext cx="1724" cy="318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测试（</a:t>
              </a:r>
              <a:r>
                <a:rPr lang="en-US" altLang="zh-CN" sz="2400" b="1" dirty="0">
                  <a:solidFill>
                    <a:schemeClr val="bg1"/>
                  </a:solidFill>
                  <a:ea typeface="楷体_GB2312" pitchFamily="49" charset="-122"/>
                </a:rPr>
                <a:t>Test</a:t>
              </a: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47137" name="Arc 101"/>
            <p:cNvSpPr/>
            <p:nvPr/>
          </p:nvSpPr>
          <p:spPr>
            <a:xfrm>
              <a:off x="2518" y="1978"/>
              <a:ext cx="181" cy="31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8"/>
          <p:cNvGrpSpPr/>
          <p:nvPr/>
        </p:nvGrpSpPr>
        <p:grpSpPr>
          <a:xfrm>
            <a:off x="2124075" y="3789363"/>
            <a:ext cx="2735263" cy="1008062"/>
            <a:chOff x="1338" y="2387"/>
            <a:chExt cx="1723" cy="635"/>
          </a:xfrm>
        </p:grpSpPr>
        <p:sp>
          <p:nvSpPr>
            <p:cNvPr id="47134" name="Rectangle 98"/>
            <p:cNvSpPr/>
            <p:nvPr/>
          </p:nvSpPr>
          <p:spPr>
            <a:xfrm>
              <a:off x="1338" y="2704"/>
              <a:ext cx="1723" cy="318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维护</a:t>
              </a:r>
              <a:r>
                <a:rPr lang="en-US" altLang="zh-CN" sz="2400" b="1" dirty="0">
                  <a:solidFill>
                    <a:schemeClr val="bg1"/>
                  </a:solidFill>
                  <a:ea typeface="楷体_GB2312" pitchFamily="49" charset="-122"/>
                </a:rPr>
                <a:t>(Maintenance)</a:t>
              </a:r>
              <a:endParaRPr lang="zh-CN" altLang="en-US" sz="2400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47135" name="Arc 102"/>
            <p:cNvSpPr/>
            <p:nvPr/>
          </p:nvSpPr>
          <p:spPr>
            <a:xfrm>
              <a:off x="2789" y="2387"/>
              <a:ext cx="181" cy="31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11"/>
          <p:cNvGrpSpPr/>
          <p:nvPr/>
        </p:nvGrpSpPr>
        <p:grpSpPr>
          <a:xfrm>
            <a:off x="3635375" y="1628775"/>
            <a:ext cx="5184775" cy="576263"/>
            <a:chOff x="2290" y="1026"/>
            <a:chExt cx="3221" cy="363"/>
          </a:xfrm>
        </p:grpSpPr>
        <p:sp>
          <p:nvSpPr>
            <p:cNvPr id="47132" name="Line 103"/>
            <p:cNvSpPr/>
            <p:nvPr/>
          </p:nvSpPr>
          <p:spPr>
            <a:xfrm>
              <a:off x="2290" y="1253"/>
              <a:ext cx="1724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47133" name="Rectangle 104"/>
            <p:cNvSpPr/>
            <p:nvPr/>
          </p:nvSpPr>
          <p:spPr>
            <a:xfrm>
              <a:off x="4014" y="1026"/>
              <a:ext cx="1497" cy="36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ea typeface="楷体_GB2312" pitchFamily="49" charset="-122"/>
                </a:rPr>
                <a:t>需求规格说明书</a:t>
              </a:r>
            </a:p>
          </p:txBody>
        </p:sp>
      </p:grpSp>
      <p:grpSp>
        <p:nvGrpSpPr>
          <p:cNvPr id="7" name="Group 112"/>
          <p:cNvGrpSpPr/>
          <p:nvPr/>
        </p:nvGrpSpPr>
        <p:grpSpPr>
          <a:xfrm>
            <a:off x="3995738" y="2276475"/>
            <a:ext cx="4824412" cy="576263"/>
            <a:chOff x="2516" y="1446"/>
            <a:chExt cx="2995" cy="363"/>
          </a:xfrm>
        </p:grpSpPr>
        <p:sp>
          <p:nvSpPr>
            <p:cNvPr id="47130" name="Rectangle 105"/>
            <p:cNvSpPr/>
            <p:nvPr/>
          </p:nvSpPr>
          <p:spPr>
            <a:xfrm>
              <a:off x="4014" y="1446"/>
              <a:ext cx="1497" cy="36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ea typeface="楷体_GB2312" pitchFamily="49" charset="-122"/>
                </a:rPr>
                <a:t>软件设计说明书</a:t>
              </a:r>
            </a:p>
          </p:txBody>
        </p:sp>
        <p:sp>
          <p:nvSpPr>
            <p:cNvPr id="47131" name="Line 108"/>
            <p:cNvSpPr/>
            <p:nvPr/>
          </p:nvSpPr>
          <p:spPr>
            <a:xfrm>
              <a:off x="2516" y="1661"/>
              <a:ext cx="1498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</p:grpSp>
      <p:grpSp>
        <p:nvGrpSpPr>
          <p:cNvPr id="8" name="Group 113"/>
          <p:cNvGrpSpPr/>
          <p:nvPr/>
        </p:nvGrpSpPr>
        <p:grpSpPr>
          <a:xfrm>
            <a:off x="4356100" y="2943225"/>
            <a:ext cx="4464050" cy="576263"/>
            <a:chOff x="2744" y="1854"/>
            <a:chExt cx="2767" cy="363"/>
          </a:xfrm>
        </p:grpSpPr>
        <p:sp>
          <p:nvSpPr>
            <p:cNvPr id="47128" name="Rectangle 106"/>
            <p:cNvSpPr/>
            <p:nvPr/>
          </p:nvSpPr>
          <p:spPr>
            <a:xfrm>
              <a:off x="4014" y="1854"/>
              <a:ext cx="1497" cy="36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ea typeface="楷体_GB2312" pitchFamily="49" charset="-122"/>
                </a:rPr>
                <a:t>源程序</a:t>
              </a:r>
            </a:p>
          </p:txBody>
        </p:sp>
        <p:sp>
          <p:nvSpPr>
            <p:cNvPr id="47129" name="Line 109"/>
            <p:cNvSpPr/>
            <p:nvPr/>
          </p:nvSpPr>
          <p:spPr>
            <a:xfrm>
              <a:off x="2744" y="2024"/>
              <a:ext cx="1270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</p:grpSp>
      <p:grpSp>
        <p:nvGrpSpPr>
          <p:cNvPr id="9" name="Group 114"/>
          <p:cNvGrpSpPr/>
          <p:nvPr/>
        </p:nvGrpSpPr>
        <p:grpSpPr>
          <a:xfrm>
            <a:off x="4643438" y="3592513"/>
            <a:ext cx="4178300" cy="576262"/>
            <a:chOff x="2970" y="2263"/>
            <a:chExt cx="2541" cy="363"/>
          </a:xfrm>
        </p:grpSpPr>
        <p:sp>
          <p:nvSpPr>
            <p:cNvPr id="47126" name="Rectangle 107"/>
            <p:cNvSpPr/>
            <p:nvPr/>
          </p:nvSpPr>
          <p:spPr>
            <a:xfrm>
              <a:off x="4014" y="2263"/>
              <a:ext cx="1497" cy="36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ea typeface="楷体_GB2312" pitchFamily="49" charset="-122"/>
                </a:rPr>
                <a:t>可执行程序</a:t>
              </a:r>
            </a:p>
          </p:txBody>
        </p:sp>
        <p:sp>
          <p:nvSpPr>
            <p:cNvPr id="47127" name="Line 110"/>
            <p:cNvSpPr/>
            <p:nvPr/>
          </p:nvSpPr>
          <p:spPr>
            <a:xfrm>
              <a:off x="2970" y="2432"/>
              <a:ext cx="1044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</p:grpSp>
      <p:sp>
        <p:nvSpPr>
          <p:cNvPr id="38007" name="AutoShape 119"/>
          <p:cNvSpPr/>
          <p:nvPr/>
        </p:nvSpPr>
        <p:spPr>
          <a:xfrm>
            <a:off x="3995738" y="1341438"/>
            <a:ext cx="4897437" cy="574675"/>
          </a:xfrm>
          <a:prstGeom prst="wedgeRectCallout">
            <a:avLst>
              <a:gd name="adj1" fmla="val -69352"/>
              <a:gd name="adj2" fmla="val 61324"/>
            </a:avLst>
          </a:prstGeom>
          <a:solidFill>
            <a:schemeClr val="accent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楷体_GB2312" pitchFamily="49" charset="-122"/>
              </a:rPr>
              <a:t>软件做什么？计算？绘图？通讯？</a:t>
            </a:r>
          </a:p>
        </p:txBody>
      </p:sp>
      <p:sp>
        <p:nvSpPr>
          <p:cNvPr id="38008" name="AutoShape 120"/>
          <p:cNvSpPr/>
          <p:nvPr/>
        </p:nvSpPr>
        <p:spPr>
          <a:xfrm>
            <a:off x="4067175" y="1989138"/>
            <a:ext cx="4826000" cy="574675"/>
          </a:xfrm>
          <a:prstGeom prst="wedgeRectCallout">
            <a:avLst>
              <a:gd name="adj1" fmla="val -62370"/>
              <a:gd name="adj2" fmla="val 7126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楷体_GB2312" pitchFamily="49" charset="-122"/>
              </a:rPr>
              <a:t>怎么开发软件？由哪些部分组成？</a:t>
            </a:r>
          </a:p>
        </p:txBody>
      </p:sp>
      <p:sp>
        <p:nvSpPr>
          <p:cNvPr id="38009" name="AutoShape 121"/>
          <p:cNvSpPr/>
          <p:nvPr/>
        </p:nvSpPr>
        <p:spPr>
          <a:xfrm>
            <a:off x="4572000" y="2636838"/>
            <a:ext cx="4321175" cy="792162"/>
          </a:xfrm>
          <a:prstGeom prst="wedgeRectCallout">
            <a:avLst>
              <a:gd name="adj1" fmla="val -65319"/>
              <a:gd name="adj2" fmla="val 331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楷体_GB2312" pitchFamily="49" charset="-122"/>
              </a:rPr>
              <a:t>输入源程序。编写符合语法和功能要求的程序</a:t>
            </a:r>
          </a:p>
        </p:txBody>
      </p:sp>
      <p:sp>
        <p:nvSpPr>
          <p:cNvPr id="38010" name="AutoShape 122"/>
          <p:cNvSpPr/>
          <p:nvPr/>
        </p:nvSpPr>
        <p:spPr>
          <a:xfrm>
            <a:off x="4787900" y="3284538"/>
            <a:ext cx="4032250" cy="792162"/>
          </a:xfrm>
          <a:prstGeom prst="wedgeRectCallout">
            <a:avLst>
              <a:gd name="adj1" fmla="val -60750"/>
              <a:gd name="adj2" fmla="val 331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楷体_GB2312" pitchFamily="49" charset="-122"/>
              </a:rPr>
              <a:t>程序是否正常？消除程序中的缺陷。</a:t>
            </a:r>
          </a:p>
        </p:txBody>
      </p:sp>
      <p:sp>
        <p:nvSpPr>
          <p:cNvPr id="38011" name="AutoShape 123"/>
          <p:cNvSpPr/>
          <p:nvPr/>
        </p:nvSpPr>
        <p:spPr>
          <a:xfrm>
            <a:off x="5076825" y="3860800"/>
            <a:ext cx="3743325" cy="790575"/>
          </a:xfrm>
          <a:prstGeom prst="wedgeRectCallout">
            <a:avLst>
              <a:gd name="adj1" fmla="val -55981"/>
              <a:gd name="adj2" fmla="val 5019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楷体_GB2312" pitchFamily="49" charset="-122"/>
              </a:rPr>
              <a:t>修正程序使用过程中发现的错误或缺陷</a:t>
            </a:r>
          </a:p>
        </p:txBody>
      </p:sp>
      <p:sp>
        <p:nvSpPr>
          <p:cNvPr id="38015" name="Rectangle 127"/>
          <p:cNvSpPr/>
          <p:nvPr/>
        </p:nvSpPr>
        <p:spPr>
          <a:xfrm>
            <a:off x="2051050" y="5084763"/>
            <a:ext cx="5473700" cy="64928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ea typeface="楷体_GB2312" pitchFamily="49" charset="-122"/>
              </a:rPr>
              <a:t>软件开发</a:t>
            </a:r>
            <a:r>
              <a:rPr lang="zh-CN" altLang="en-US" sz="2800" b="1" u="sng" dirty="0">
                <a:solidFill>
                  <a:srgbClr val="FF0000"/>
                </a:solidFill>
                <a:ea typeface="楷体_GB2312" pitchFamily="49" charset="-122"/>
              </a:rPr>
              <a:t>瀑布模型</a:t>
            </a:r>
          </a:p>
        </p:txBody>
      </p:sp>
      <p:grpSp>
        <p:nvGrpSpPr>
          <p:cNvPr id="10" name="Group 130"/>
          <p:cNvGrpSpPr/>
          <p:nvPr/>
        </p:nvGrpSpPr>
        <p:grpSpPr>
          <a:xfrm>
            <a:off x="34925" y="2276475"/>
            <a:ext cx="3962400" cy="3384550"/>
            <a:chOff x="249" y="1752"/>
            <a:chExt cx="2496" cy="1769"/>
          </a:xfrm>
        </p:grpSpPr>
        <p:sp>
          <p:nvSpPr>
            <p:cNvPr id="47124" name="Oval 128"/>
            <p:cNvSpPr/>
            <p:nvPr/>
          </p:nvSpPr>
          <p:spPr>
            <a:xfrm>
              <a:off x="566" y="1752"/>
              <a:ext cx="2179" cy="998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7125" name="AutoShape 129"/>
            <p:cNvSpPr/>
            <p:nvPr/>
          </p:nvSpPr>
          <p:spPr>
            <a:xfrm>
              <a:off x="249" y="2750"/>
              <a:ext cx="1542" cy="771"/>
            </a:xfrm>
            <a:prstGeom prst="wedgeRectCallout">
              <a:avLst>
                <a:gd name="adj1" fmla="val -1532"/>
                <a:gd name="adj2" fmla="val -114722"/>
              </a:avLst>
            </a:prstGeom>
            <a:solidFill>
              <a:srgbClr val="0000FF"/>
            </a:solidFill>
            <a:ln w="571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本课程主要掌握</a:t>
              </a:r>
              <a:r>
                <a:rPr lang="en-US" altLang="zh-CN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C++</a:t>
              </a:r>
              <a:r>
                <a:rPr lang="zh-CN" altLang="en-US" sz="24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的设计、编码和测试方法</a:t>
              </a:r>
            </a:p>
          </p:txBody>
        </p:sp>
      </p:grpSp>
      <p:sp>
        <p:nvSpPr>
          <p:cNvPr id="47123" name="日期占位符 3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38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38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38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38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38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78" grpId="0" animBg="1"/>
      <p:bldP spid="38007" grpId="0" animBg="1"/>
      <p:bldP spid="38007" grpId="1" animBg="1"/>
      <p:bldP spid="38008" grpId="0" animBg="1"/>
      <p:bldP spid="38008" grpId="1" animBg="1"/>
      <p:bldP spid="38009" grpId="0" animBg="1"/>
      <p:bldP spid="38009" grpId="1" animBg="1"/>
      <p:bldP spid="38010" grpId="0" animBg="1"/>
      <p:bldP spid="38010" grpId="1" animBg="1"/>
      <p:bldP spid="38011" grpId="0" animBg="1"/>
      <p:bldP spid="38011" grpId="1" animBg="1"/>
      <p:bldP spid="380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/>
          <p:nvPr/>
        </p:nvSpPr>
        <p:spPr>
          <a:xfrm>
            <a:off x="395288" y="2103438"/>
            <a:ext cx="8424862" cy="965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fontAlgn="ctr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rgbClr val="990000"/>
                </a:solidFill>
                <a:ea typeface="黑体" panose="02010609060101010101" pitchFamily="2" charset="-122"/>
              </a:rPr>
              <a:t>6</a:t>
            </a:r>
            <a:r>
              <a:rPr lang="zh-CN" altLang="en-US" sz="4400" b="1" dirty="0">
                <a:solidFill>
                  <a:srgbClr val="990000"/>
                </a:solidFill>
                <a:ea typeface="黑体" panose="02010609060101010101" pitchFamily="2" charset="-122"/>
              </a:rPr>
              <a:t>：程序开发过程及开发工具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/>
              <a:t>程序的开发过程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1357313" y="1571625"/>
            <a:ext cx="6829425" cy="4530725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源程序、目标程序、翻译程序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三种不同类型的翻译程序：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汇编程序、编译程序、解释程序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程序的开发过程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编辑、编译、连接、运行调试</a:t>
            </a:r>
          </a:p>
          <a:p>
            <a:pPr>
              <a:lnSpc>
                <a:spcPct val="120000"/>
              </a:lnSpc>
            </a:pP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156" name="日期占位符 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程序的开发过程</a:t>
            </a:r>
          </a:p>
        </p:txBody>
      </p:sp>
      <p:sp>
        <p:nvSpPr>
          <p:cNvPr id="50179" name="Rectangle 4"/>
          <p:cNvSpPr/>
          <p:nvPr/>
        </p:nvSpPr>
        <p:spPr>
          <a:xfrm>
            <a:off x="179388" y="1412875"/>
            <a:ext cx="8713787" cy="11525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利用开发工具完成源程序的编辑、编译、连接、运行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基本术语：源程序、目标程序、可执行程序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P16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7235825" y="2852738"/>
            <a:ext cx="1657350" cy="3187700"/>
            <a:chOff x="4558" y="2012"/>
            <a:chExt cx="1044" cy="2008"/>
          </a:xfrm>
        </p:grpSpPr>
        <p:sp>
          <p:nvSpPr>
            <p:cNvPr id="50197" name="Rectangle 13"/>
            <p:cNvSpPr/>
            <p:nvPr/>
          </p:nvSpPr>
          <p:spPr>
            <a:xfrm>
              <a:off x="4558" y="2341"/>
              <a:ext cx="1044" cy="167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pl-PL" altLang="zh-CN" sz="2000" b="1" dirty="0"/>
                <a:t>66 C7</a:t>
              </a:r>
              <a:r>
                <a:rPr lang="en-US" altLang="zh-CN" sz="2000" b="1" dirty="0"/>
                <a:t> </a:t>
              </a:r>
              <a:r>
                <a:rPr lang="pl-PL" altLang="zh-CN" sz="2000" b="1" dirty="0"/>
                <a:t>45</a:t>
              </a:r>
              <a:r>
                <a:rPr lang="en-US" altLang="zh-CN" sz="2000" b="1" dirty="0"/>
                <a:t> </a:t>
              </a:r>
              <a:r>
                <a:rPr lang="pl-PL" altLang="zh-CN" sz="2000" b="1" dirty="0"/>
                <a:t>EC</a:t>
              </a:r>
              <a:endParaRPr lang="en-US" altLang="zh-CN" sz="2000" b="1" dirty="0"/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pl-PL" altLang="zh-CN" sz="2000" b="1" dirty="0"/>
                <a:t>64 00</a:t>
              </a:r>
              <a:r>
                <a:rPr lang="en-US" altLang="zh-CN" sz="2000" b="1" dirty="0"/>
                <a:t> 66 C7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/>
                <a:t>45 E0 40 00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‥‥‥‥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55 1C 90 90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90 90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‥‥‥‥</a:t>
              </a:r>
            </a:p>
          </p:txBody>
        </p:sp>
        <p:sp>
          <p:nvSpPr>
            <p:cNvPr id="50198" name="Rectangle 14"/>
            <p:cNvSpPr/>
            <p:nvPr/>
          </p:nvSpPr>
          <p:spPr>
            <a:xfrm>
              <a:off x="4558" y="2012"/>
              <a:ext cx="1044" cy="31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a typeface="楷体_GB2312" pitchFamily="49" charset="-122"/>
                </a:rPr>
                <a:t>可执行程序</a:t>
              </a:r>
            </a:p>
          </p:txBody>
        </p:sp>
      </p:grpSp>
      <p:sp>
        <p:nvSpPr>
          <p:cNvPr id="56336" name="AutoShape 16"/>
          <p:cNvSpPr/>
          <p:nvPr/>
        </p:nvSpPr>
        <p:spPr>
          <a:xfrm>
            <a:off x="1763713" y="3808413"/>
            <a:ext cx="1871662" cy="1296987"/>
          </a:xfrm>
          <a:prstGeom prst="flowChartMagneticTape">
            <a:avLst/>
          </a:prstGeom>
          <a:solidFill>
            <a:schemeClr val="accent1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翻译程序</a:t>
            </a:r>
          </a:p>
        </p:txBody>
      </p:sp>
      <p:grpSp>
        <p:nvGrpSpPr>
          <p:cNvPr id="3" name="Group 27"/>
          <p:cNvGrpSpPr/>
          <p:nvPr/>
        </p:nvGrpSpPr>
        <p:grpSpPr>
          <a:xfrm>
            <a:off x="323850" y="2852738"/>
            <a:ext cx="1223963" cy="3403600"/>
            <a:chOff x="204" y="2012"/>
            <a:chExt cx="771" cy="2144"/>
          </a:xfrm>
        </p:grpSpPr>
        <p:sp>
          <p:nvSpPr>
            <p:cNvPr id="50194" name="Rectangle 8"/>
            <p:cNvSpPr/>
            <p:nvPr/>
          </p:nvSpPr>
          <p:spPr>
            <a:xfrm>
              <a:off x="204" y="2341"/>
              <a:ext cx="771" cy="95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int  a;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int  b;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a=100;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b=64;</a:t>
              </a:r>
              <a:endParaRPr lang="zh-CN" altLang="en-US" sz="2400" b="1" dirty="0"/>
            </a:p>
          </p:txBody>
        </p:sp>
        <p:sp>
          <p:nvSpPr>
            <p:cNvPr id="50195" name="Rectangle 10"/>
            <p:cNvSpPr/>
            <p:nvPr/>
          </p:nvSpPr>
          <p:spPr>
            <a:xfrm>
              <a:off x="204" y="2012"/>
              <a:ext cx="771" cy="31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a typeface="楷体_GB2312" pitchFamily="49" charset="-122"/>
                </a:rPr>
                <a:t>源程序</a:t>
              </a:r>
            </a:p>
          </p:txBody>
        </p:sp>
        <p:sp>
          <p:nvSpPr>
            <p:cNvPr id="50196" name="Rectangle 18"/>
            <p:cNvSpPr/>
            <p:nvPr/>
          </p:nvSpPr>
          <p:spPr>
            <a:xfrm>
              <a:off x="204" y="3339"/>
              <a:ext cx="771" cy="81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/>
                <a:t>#include 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000" b="1" dirty="0"/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/>
                <a:t>Int main(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/>
                <a:t>{</a:t>
              </a:r>
              <a:endParaRPr lang="zh-CN" altLang="en-US" sz="2000" b="1" dirty="0"/>
            </a:p>
          </p:txBody>
        </p:sp>
      </p:grpSp>
      <p:grpSp>
        <p:nvGrpSpPr>
          <p:cNvPr id="4" name="Group 28"/>
          <p:cNvGrpSpPr/>
          <p:nvPr/>
        </p:nvGrpSpPr>
        <p:grpSpPr>
          <a:xfrm>
            <a:off x="3851275" y="2852738"/>
            <a:ext cx="1584325" cy="3330575"/>
            <a:chOff x="2426" y="2012"/>
            <a:chExt cx="998" cy="2098"/>
          </a:xfrm>
        </p:grpSpPr>
        <p:sp>
          <p:nvSpPr>
            <p:cNvPr id="50191" name="Rectangle 11"/>
            <p:cNvSpPr/>
            <p:nvPr/>
          </p:nvSpPr>
          <p:spPr>
            <a:xfrm>
              <a:off x="2426" y="2341"/>
              <a:ext cx="998" cy="95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pl-PL" altLang="zh-CN" sz="2000" b="1" dirty="0"/>
                <a:t>66 C7</a:t>
              </a:r>
              <a:r>
                <a:rPr lang="en-US" altLang="zh-CN" sz="2000" b="1" dirty="0"/>
                <a:t> </a:t>
              </a:r>
              <a:r>
                <a:rPr lang="pl-PL" altLang="zh-CN" sz="2000" b="1" dirty="0"/>
                <a:t>45</a:t>
              </a:r>
              <a:r>
                <a:rPr lang="en-US" altLang="zh-CN" sz="2000" b="1" dirty="0"/>
                <a:t> </a:t>
              </a:r>
              <a:r>
                <a:rPr lang="pl-PL" altLang="zh-CN" sz="2000" b="1" dirty="0"/>
                <a:t>EC</a:t>
              </a:r>
              <a:endParaRPr lang="en-US" altLang="zh-CN" sz="2000" b="1" dirty="0"/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pl-PL" altLang="zh-CN" sz="2000" b="1" dirty="0"/>
                <a:t>64 00</a:t>
              </a:r>
              <a:r>
                <a:rPr lang="en-US" altLang="zh-CN" sz="2000" b="1" dirty="0"/>
                <a:t> 66 C7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/>
                <a:t>45 E0 40 00</a:t>
              </a:r>
              <a:endParaRPr lang="zh-CN" altLang="en-US" sz="2000" b="1" dirty="0"/>
            </a:p>
          </p:txBody>
        </p:sp>
        <p:sp>
          <p:nvSpPr>
            <p:cNvPr id="50192" name="Rectangle 12"/>
            <p:cNvSpPr/>
            <p:nvPr/>
          </p:nvSpPr>
          <p:spPr>
            <a:xfrm>
              <a:off x="2426" y="2012"/>
              <a:ext cx="998" cy="31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a typeface="楷体_GB2312" pitchFamily="49" charset="-122"/>
                </a:rPr>
                <a:t>目标程序</a:t>
              </a:r>
            </a:p>
          </p:txBody>
        </p:sp>
        <p:sp>
          <p:nvSpPr>
            <p:cNvPr id="50193" name="Rectangle 19"/>
            <p:cNvSpPr/>
            <p:nvPr/>
          </p:nvSpPr>
          <p:spPr>
            <a:xfrm>
              <a:off x="2426" y="3339"/>
              <a:ext cx="998" cy="77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55 1C 90 90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90 90</a:t>
              </a:r>
              <a:endParaRPr lang="zh-CN" altLang="en-US" sz="1800" b="1" dirty="0"/>
            </a:p>
          </p:txBody>
        </p:sp>
      </p:grpSp>
      <p:sp>
        <p:nvSpPr>
          <p:cNvPr id="56340" name="Freeform 20"/>
          <p:cNvSpPr/>
          <p:nvPr/>
        </p:nvSpPr>
        <p:spPr>
          <a:xfrm>
            <a:off x="1547813" y="3735388"/>
            <a:ext cx="2303462" cy="396875"/>
          </a:xfrm>
          <a:custGeom>
            <a:avLst/>
            <a:gdLst>
              <a:gd name="txL" fmla="*/ 0 w 1451"/>
              <a:gd name="txT" fmla="*/ 0 h 250"/>
              <a:gd name="txR" fmla="*/ 1451 w 1451"/>
              <a:gd name="txB" fmla="*/ 250 h 250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451" h="250">
                <a:moveTo>
                  <a:pt x="0" y="0"/>
                </a:moveTo>
                <a:cubicBezTo>
                  <a:pt x="83" y="49"/>
                  <a:pt x="166" y="98"/>
                  <a:pt x="272" y="136"/>
                </a:cubicBezTo>
                <a:cubicBezTo>
                  <a:pt x="378" y="174"/>
                  <a:pt x="499" y="212"/>
                  <a:pt x="635" y="227"/>
                </a:cubicBezTo>
                <a:cubicBezTo>
                  <a:pt x="771" y="242"/>
                  <a:pt x="953" y="250"/>
                  <a:pt x="1089" y="227"/>
                </a:cubicBezTo>
                <a:cubicBezTo>
                  <a:pt x="1225" y="204"/>
                  <a:pt x="1338" y="147"/>
                  <a:pt x="1451" y="91"/>
                </a:cubicBezTo>
              </a:path>
            </a:pathLst>
          </a:custGeom>
          <a:noFill/>
          <a:ln w="5715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1" name="Freeform 21"/>
          <p:cNvSpPr/>
          <p:nvPr/>
        </p:nvSpPr>
        <p:spPr>
          <a:xfrm>
            <a:off x="1547813" y="4935538"/>
            <a:ext cx="2303462" cy="528637"/>
          </a:xfrm>
          <a:custGeom>
            <a:avLst/>
            <a:gdLst>
              <a:gd name="txL" fmla="*/ 0 w 1451"/>
              <a:gd name="txT" fmla="*/ 0 h 333"/>
              <a:gd name="txR" fmla="*/ 1451 w 1451"/>
              <a:gd name="txB" fmla="*/ 333 h 333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451" h="333">
                <a:moveTo>
                  <a:pt x="0" y="333"/>
                </a:moveTo>
                <a:cubicBezTo>
                  <a:pt x="105" y="246"/>
                  <a:pt x="211" y="159"/>
                  <a:pt x="317" y="106"/>
                </a:cubicBezTo>
                <a:cubicBezTo>
                  <a:pt x="423" y="53"/>
                  <a:pt x="537" y="30"/>
                  <a:pt x="635" y="15"/>
                </a:cubicBezTo>
                <a:cubicBezTo>
                  <a:pt x="733" y="0"/>
                  <a:pt x="816" y="7"/>
                  <a:pt x="907" y="15"/>
                </a:cubicBezTo>
                <a:cubicBezTo>
                  <a:pt x="998" y="23"/>
                  <a:pt x="1088" y="23"/>
                  <a:pt x="1179" y="61"/>
                </a:cubicBezTo>
                <a:cubicBezTo>
                  <a:pt x="1270" y="99"/>
                  <a:pt x="1360" y="170"/>
                  <a:pt x="1451" y="242"/>
                </a:cubicBezTo>
              </a:path>
            </a:pathLst>
          </a:custGeom>
          <a:noFill/>
          <a:ln w="5715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2" name="AutoShape 22"/>
          <p:cNvSpPr/>
          <p:nvPr/>
        </p:nvSpPr>
        <p:spPr>
          <a:xfrm>
            <a:off x="5651500" y="4095750"/>
            <a:ext cx="1368425" cy="1512888"/>
          </a:xfrm>
          <a:prstGeom prst="flowChartOr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连接程序</a:t>
            </a:r>
          </a:p>
        </p:txBody>
      </p:sp>
      <p:grpSp>
        <p:nvGrpSpPr>
          <p:cNvPr id="5" name="Group 26"/>
          <p:cNvGrpSpPr/>
          <p:nvPr/>
        </p:nvGrpSpPr>
        <p:grpSpPr>
          <a:xfrm>
            <a:off x="5435600" y="3951288"/>
            <a:ext cx="1800225" cy="1728787"/>
            <a:chOff x="3424" y="2704"/>
            <a:chExt cx="1134" cy="1089"/>
          </a:xfrm>
        </p:grpSpPr>
        <p:sp>
          <p:nvSpPr>
            <p:cNvPr id="50189" name="Freeform 23"/>
            <p:cNvSpPr/>
            <p:nvPr/>
          </p:nvSpPr>
          <p:spPr>
            <a:xfrm>
              <a:off x="3424" y="2704"/>
              <a:ext cx="1134" cy="506"/>
            </a:xfrm>
            <a:custGeom>
              <a:avLst/>
              <a:gdLst>
                <a:gd name="txL" fmla="*/ 0 w 1134"/>
                <a:gd name="txT" fmla="*/ 0 h 506"/>
                <a:gd name="txR" fmla="*/ 1134 w 1134"/>
                <a:gd name="txB" fmla="*/ 506 h 506"/>
              </a:gdLst>
              <a:ahLst/>
              <a:cxnLst>
                <a:cxn ang="0">
                  <a:pos x="0" y="0"/>
                </a:cxn>
                <a:cxn ang="0">
                  <a:pos x="227" y="182"/>
                </a:cxn>
                <a:cxn ang="0">
                  <a:pos x="363" y="318"/>
                </a:cxn>
                <a:cxn ang="0">
                  <a:pos x="771" y="454"/>
                </a:cxn>
                <a:cxn ang="0">
                  <a:pos x="953" y="499"/>
                </a:cxn>
                <a:cxn ang="0">
                  <a:pos x="1134" y="499"/>
                </a:cxn>
              </a:cxnLst>
              <a:rect l="txL" t="txT" r="txR" b="txB"/>
              <a:pathLst>
                <a:path w="1134" h="506">
                  <a:moveTo>
                    <a:pt x="0" y="0"/>
                  </a:moveTo>
                  <a:cubicBezTo>
                    <a:pt x="83" y="64"/>
                    <a:pt x="167" y="129"/>
                    <a:pt x="227" y="182"/>
                  </a:cubicBezTo>
                  <a:cubicBezTo>
                    <a:pt x="287" y="235"/>
                    <a:pt x="272" y="273"/>
                    <a:pt x="363" y="318"/>
                  </a:cubicBezTo>
                  <a:cubicBezTo>
                    <a:pt x="454" y="363"/>
                    <a:pt x="673" y="424"/>
                    <a:pt x="771" y="454"/>
                  </a:cubicBezTo>
                  <a:cubicBezTo>
                    <a:pt x="869" y="484"/>
                    <a:pt x="892" y="492"/>
                    <a:pt x="953" y="499"/>
                  </a:cubicBezTo>
                  <a:cubicBezTo>
                    <a:pt x="1014" y="506"/>
                    <a:pt x="1081" y="491"/>
                    <a:pt x="1134" y="499"/>
                  </a:cubicBezTo>
                </a:path>
              </a:pathLst>
            </a:custGeom>
            <a:noFill/>
            <a:ln w="571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Freeform 24"/>
            <p:cNvSpPr/>
            <p:nvPr/>
          </p:nvSpPr>
          <p:spPr>
            <a:xfrm>
              <a:off x="3424" y="3173"/>
              <a:ext cx="1134" cy="620"/>
            </a:xfrm>
            <a:custGeom>
              <a:avLst/>
              <a:gdLst>
                <a:gd name="txL" fmla="*/ 0 w 1134"/>
                <a:gd name="txT" fmla="*/ 0 h 620"/>
                <a:gd name="txR" fmla="*/ 1134 w 1134"/>
                <a:gd name="txB" fmla="*/ 620 h 620"/>
              </a:gdLst>
              <a:ahLst/>
              <a:cxnLst>
                <a:cxn ang="0">
                  <a:pos x="0" y="620"/>
                </a:cxn>
                <a:cxn ang="0">
                  <a:pos x="272" y="348"/>
                </a:cxn>
                <a:cxn ang="0">
                  <a:pos x="635" y="212"/>
                </a:cxn>
                <a:cxn ang="0">
                  <a:pos x="998" y="30"/>
                </a:cxn>
                <a:cxn ang="0">
                  <a:pos x="1134" y="30"/>
                </a:cxn>
              </a:cxnLst>
              <a:rect l="txL" t="txT" r="txR" b="txB"/>
              <a:pathLst>
                <a:path w="1134" h="620">
                  <a:moveTo>
                    <a:pt x="0" y="620"/>
                  </a:moveTo>
                  <a:cubicBezTo>
                    <a:pt x="83" y="518"/>
                    <a:pt x="166" y="416"/>
                    <a:pt x="272" y="348"/>
                  </a:cubicBezTo>
                  <a:cubicBezTo>
                    <a:pt x="378" y="280"/>
                    <a:pt x="514" y="265"/>
                    <a:pt x="635" y="212"/>
                  </a:cubicBezTo>
                  <a:cubicBezTo>
                    <a:pt x="756" y="159"/>
                    <a:pt x="915" y="60"/>
                    <a:pt x="998" y="30"/>
                  </a:cubicBezTo>
                  <a:cubicBezTo>
                    <a:pt x="1081" y="0"/>
                    <a:pt x="1119" y="30"/>
                    <a:pt x="1134" y="30"/>
                  </a:cubicBezTo>
                </a:path>
              </a:pathLst>
            </a:custGeom>
            <a:noFill/>
            <a:ln w="571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88" name="日期占位符 22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6" grpId="0" animBg="1"/>
      <p:bldP spid="563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/>
          <p:nvPr/>
        </p:nvSpPr>
        <p:spPr>
          <a:xfrm>
            <a:off x="971550" y="54927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dirty="0">
                <a:solidFill>
                  <a:schemeClr val="tx2"/>
                </a:solidFill>
              </a:rPr>
              <a:t>信息系统的五个组成</a:t>
            </a:r>
          </a:p>
        </p:txBody>
      </p:sp>
      <p:pic>
        <p:nvPicPr>
          <p:cNvPr id="10243" name="Picture 6" descr="信息系统的5个组成部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412875"/>
            <a:ext cx="8821738" cy="5072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4" name="AutoShape 8"/>
          <p:cNvSpPr/>
          <p:nvPr/>
        </p:nvSpPr>
        <p:spPr>
          <a:xfrm>
            <a:off x="323850" y="2060575"/>
            <a:ext cx="5040313" cy="1008063"/>
          </a:xfrm>
          <a:prstGeom prst="wedgeRectCallout">
            <a:avLst>
              <a:gd name="adj1" fmla="val 13403"/>
              <a:gd name="adj2" fmla="val 12685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系统软件</a:t>
            </a:r>
            <a:r>
              <a:rPr lang="zh-CN" altLang="en-US" sz="2400" dirty="0"/>
              <a:t>：</a:t>
            </a:r>
            <a:r>
              <a:rPr lang="en-US" altLang="zh-CN" sz="2400" dirty="0"/>
              <a:t>OS</a:t>
            </a:r>
            <a:r>
              <a:rPr lang="zh-CN" altLang="en-US" sz="2400" dirty="0"/>
              <a:t>、</a:t>
            </a:r>
            <a:r>
              <a:rPr lang="en-US" altLang="zh-CN" sz="2400" dirty="0"/>
              <a:t>DBMS</a:t>
            </a:r>
            <a:r>
              <a:rPr lang="zh-CN" altLang="en-US" sz="2400" dirty="0"/>
              <a:t>等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应用软件</a:t>
            </a:r>
            <a:r>
              <a:rPr lang="zh-CN" altLang="en-US" sz="2400" dirty="0"/>
              <a:t>：</a:t>
            </a:r>
            <a:r>
              <a:rPr lang="en-US" altLang="zh-CN" sz="2400" dirty="0"/>
              <a:t>Word</a:t>
            </a:r>
            <a:r>
              <a:rPr lang="zh-CN" altLang="en-US" sz="2400" dirty="0"/>
              <a:t>、</a:t>
            </a:r>
            <a:r>
              <a:rPr lang="en-US" altLang="zh-CN" sz="2400" dirty="0"/>
              <a:t>excel</a:t>
            </a:r>
            <a:r>
              <a:rPr lang="zh-CN" altLang="en-US" sz="2400" dirty="0"/>
              <a:t>、</a:t>
            </a:r>
            <a:r>
              <a:rPr lang="en-US" altLang="zh-CN" sz="2400" dirty="0"/>
              <a:t>VC</a:t>
            </a:r>
            <a:r>
              <a:rPr lang="zh-CN" altLang="en-US" sz="2400" dirty="0"/>
              <a:t>等</a:t>
            </a:r>
          </a:p>
        </p:txBody>
      </p:sp>
      <p:sp>
        <p:nvSpPr>
          <p:cNvPr id="4105" name="AutoShape 9"/>
          <p:cNvSpPr/>
          <p:nvPr/>
        </p:nvSpPr>
        <p:spPr>
          <a:xfrm>
            <a:off x="539750" y="1628775"/>
            <a:ext cx="8208963" cy="1655763"/>
          </a:xfrm>
          <a:prstGeom prst="wedgeRectCallout">
            <a:avLst>
              <a:gd name="adj1" fmla="val 8190"/>
              <a:gd name="adj2" fmla="val 13705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巨型机</a:t>
            </a:r>
            <a:r>
              <a:rPr lang="zh-CN" altLang="en-US" sz="2400" dirty="0"/>
              <a:t>：</a:t>
            </a:r>
            <a:r>
              <a:rPr lang="en-US" altLang="zh-CN" sz="2400" dirty="0"/>
              <a:t>Supercomper</a:t>
            </a: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大型机</a:t>
            </a:r>
            <a:r>
              <a:rPr lang="zh-CN" altLang="en-US" sz="2400" dirty="0"/>
              <a:t>：</a:t>
            </a:r>
            <a:r>
              <a:rPr lang="en-US" altLang="zh-CN" sz="2400" dirty="0"/>
              <a:t>Mainframe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小型机</a:t>
            </a:r>
            <a:r>
              <a:rPr lang="zh-CN" altLang="en-US" sz="2400" dirty="0"/>
              <a:t>：</a:t>
            </a:r>
            <a:r>
              <a:rPr lang="en-US" altLang="zh-CN" sz="2400" dirty="0"/>
              <a:t>Minicomputer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微型机</a:t>
            </a:r>
            <a:r>
              <a:rPr lang="zh-CN" altLang="en-US" sz="2400" dirty="0"/>
              <a:t>：</a:t>
            </a:r>
            <a:r>
              <a:rPr lang="en-US" altLang="zh-CN" sz="2400" dirty="0"/>
              <a:t>Microcomputer</a:t>
            </a:r>
            <a:r>
              <a:rPr lang="zh-CN" altLang="en-US" sz="2400" dirty="0"/>
              <a:t>（</a:t>
            </a:r>
            <a:r>
              <a:rPr lang="en-US" altLang="zh-CN" sz="2400" dirty="0"/>
              <a:t>desktop</a:t>
            </a:r>
            <a:r>
              <a:rPr lang="zh-CN" altLang="en-US" sz="2400" dirty="0"/>
              <a:t>、</a:t>
            </a:r>
            <a:r>
              <a:rPr lang="en-US" altLang="zh-CN" sz="2400" dirty="0"/>
              <a:t>notebook</a:t>
            </a:r>
            <a:r>
              <a:rPr lang="zh-CN" altLang="en-US" sz="2400" dirty="0"/>
              <a:t>、</a:t>
            </a:r>
            <a:r>
              <a:rPr lang="en-US" altLang="zh-CN" sz="2400" dirty="0"/>
              <a:t>PDA</a:t>
            </a:r>
            <a:r>
              <a:rPr lang="zh-CN" altLang="en-US" sz="2400" dirty="0"/>
              <a:t>）</a:t>
            </a:r>
          </a:p>
        </p:txBody>
      </p:sp>
      <p:sp>
        <p:nvSpPr>
          <p:cNvPr id="4106" name="AutoShape 10"/>
          <p:cNvSpPr/>
          <p:nvPr/>
        </p:nvSpPr>
        <p:spPr>
          <a:xfrm>
            <a:off x="0" y="1844675"/>
            <a:ext cx="9144000" cy="1655763"/>
          </a:xfrm>
          <a:prstGeom prst="wedgeRectCallout">
            <a:avLst>
              <a:gd name="adj1" fmla="val 10505"/>
              <a:gd name="adj2" fmla="val 13705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系统单元</a:t>
            </a:r>
            <a:r>
              <a:rPr lang="zh-CN" altLang="en-US" sz="2400" dirty="0"/>
              <a:t>：包括中央处理单元（</a:t>
            </a:r>
            <a:r>
              <a:rPr lang="en-US" altLang="zh-CN" sz="2400" dirty="0"/>
              <a:t>CPU</a:t>
            </a:r>
            <a:r>
              <a:rPr lang="zh-CN" altLang="en-US" sz="2400" dirty="0"/>
              <a:t>）和内存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I/O</a:t>
            </a:r>
            <a:r>
              <a:rPr lang="zh-CN" altLang="en-US" sz="2400" b="1" dirty="0">
                <a:solidFill>
                  <a:srgbClr val="FF0000"/>
                </a:solidFill>
              </a:rPr>
              <a:t>设备</a:t>
            </a:r>
            <a:r>
              <a:rPr lang="zh-CN" altLang="en-US" sz="2400" dirty="0"/>
              <a:t>：键盘、鼠标、扫描仪、数码相机、显示器、打印机等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二级存储设备</a:t>
            </a:r>
            <a:r>
              <a:rPr lang="zh-CN" altLang="en-US" sz="2400" dirty="0"/>
              <a:t>：如 软盘、硬盘、光盘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通讯设备</a:t>
            </a:r>
            <a:r>
              <a:rPr lang="zh-CN" altLang="en-US" sz="2400" dirty="0"/>
              <a:t>：如 </a:t>
            </a:r>
            <a:r>
              <a:rPr lang="en-US" altLang="zh-CN" sz="2400" dirty="0"/>
              <a:t>Modem</a:t>
            </a:r>
            <a:r>
              <a:rPr lang="zh-CN" altLang="en-US" sz="2400" dirty="0"/>
              <a:t>、</a:t>
            </a:r>
            <a:r>
              <a:rPr lang="en-US" altLang="zh-CN" sz="2400" dirty="0"/>
              <a:t>Hub</a:t>
            </a:r>
            <a:r>
              <a:rPr lang="zh-CN" altLang="en-US" sz="2400" dirty="0"/>
              <a:t>、路由器等</a:t>
            </a:r>
          </a:p>
        </p:txBody>
      </p:sp>
      <p:sp>
        <p:nvSpPr>
          <p:cNvPr id="10247" name="矩形 9"/>
          <p:cNvSpPr/>
          <p:nvPr/>
        </p:nvSpPr>
        <p:spPr>
          <a:xfrm>
            <a:off x="3787775" y="3244850"/>
            <a:ext cx="15684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2"/>
                </a:solidFill>
              </a:rPr>
              <a:t>软件体系结构</a:t>
            </a:r>
            <a:endParaRPr lang="zh-CN" altLang="en-US" sz="1800" dirty="0"/>
          </a:p>
        </p:txBody>
      </p:sp>
      <p:sp>
        <p:nvSpPr>
          <p:cNvPr id="10248" name="页脚占位符 7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10249" name="灯片编号占位符 8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4</a:t>
            </a:fld>
            <a:endParaRPr lang="zh-CN" altLang="en-US" sz="1400" dirty="0"/>
          </a:p>
        </p:txBody>
      </p:sp>
      <p:sp>
        <p:nvSpPr>
          <p:cNvPr id="10250" name="日期占位符 9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nimBg="1"/>
      <p:bldP spid="4105" grpId="0" animBg="1"/>
      <p:bldP spid="410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1331913" y="476250"/>
            <a:ext cx="735965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程序的开发过程与工具</a:t>
            </a:r>
          </a:p>
        </p:txBody>
      </p:sp>
      <p:pic>
        <p:nvPicPr>
          <p:cNvPr id="51203" name="Picture 23" descr="ste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1196975"/>
            <a:ext cx="2913063" cy="5183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60" name="Rectangle 24"/>
          <p:cNvSpPr>
            <a:spLocks noChangeArrowheads="1"/>
          </p:cNvSpPr>
          <p:nvPr/>
        </p:nvSpPr>
        <p:spPr bwMode="auto">
          <a:xfrm>
            <a:off x="3059113" y="1412875"/>
            <a:ext cx="6084888" cy="4968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早期的程序开发工具是分离的，如：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）源程序输入工具，如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edlin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）源程序编译工具，如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compile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masm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）目标程序连接工具，如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）程序测试和调试工具，如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debug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现在的程序开发工具是集成的，即用同一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个工具可以完成编辑、编译、连接、调试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集成开发工具有时也叫集成开发环境</a:t>
            </a:r>
          </a:p>
        </p:txBody>
      </p:sp>
      <p:sp>
        <p:nvSpPr>
          <p:cNvPr id="51205" name="Rectangle 25"/>
          <p:cNvSpPr/>
          <p:nvPr/>
        </p:nvSpPr>
        <p:spPr>
          <a:xfrm>
            <a:off x="1476375" y="1916113"/>
            <a:ext cx="1008063" cy="28892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1206" name="Rectangle 26"/>
          <p:cNvSpPr/>
          <p:nvPr/>
        </p:nvSpPr>
        <p:spPr>
          <a:xfrm>
            <a:off x="1476375" y="2420938"/>
            <a:ext cx="1008063" cy="28892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1207" name="Rectangle 27"/>
          <p:cNvSpPr/>
          <p:nvPr/>
        </p:nvSpPr>
        <p:spPr>
          <a:xfrm>
            <a:off x="1476375" y="3500438"/>
            <a:ext cx="1008063" cy="28892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1208" name="Rectangle 28"/>
          <p:cNvSpPr/>
          <p:nvPr/>
        </p:nvSpPr>
        <p:spPr>
          <a:xfrm>
            <a:off x="1476375" y="4508500"/>
            <a:ext cx="1008063" cy="28892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1209" name="日期占位符 9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5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55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55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1"/>
          <p:cNvSpPr>
            <a:spLocks noGrp="1"/>
          </p:cNvSpPr>
          <p:nvPr>
            <p:ph/>
          </p:nvPr>
        </p:nvSpPr>
        <p:spPr>
          <a:xfrm>
            <a:off x="457200" y="1571625"/>
            <a:ext cx="8229600" cy="45545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集成开发工具（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IDE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）主要有：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Microsoft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公司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Visual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Borland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公司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Borland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C++ Builder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IBM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VisualAge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3251" name="日期占位符 2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827088" y="692150"/>
            <a:ext cx="735965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程序的开发工具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/>
          <p:nvPr/>
        </p:nvSpPr>
        <p:spPr>
          <a:xfrm>
            <a:off x="1000125" y="428625"/>
            <a:ext cx="735965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程序开发工具</a:t>
            </a:r>
          </a:p>
        </p:txBody>
      </p:sp>
      <p:sp>
        <p:nvSpPr>
          <p:cNvPr id="54275" name="Rectangle 4"/>
          <p:cNvSpPr/>
          <p:nvPr/>
        </p:nvSpPr>
        <p:spPr>
          <a:xfrm>
            <a:off x="539750" y="1916113"/>
            <a:ext cx="7272338" cy="1584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ea typeface="楷体_GB2312" pitchFamily="49" charset="-122"/>
              </a:rPr>
              <a:t>集成开发工具</a:t>
            </a:r>
            <a:r>
              <a:rPr lang="en-US" altLang="zh-CN" sz="2400" b="1" dirty="0">
                <a:ea typeface="楷体_GB2312" pitchFamily="49" charset="-122"/>
              </a:rPr>
              <a:t>Microsoft Visual Studio</a:t>
            </a:r>
            <a:r>
              <a:rPr lang="zh-CN" altLang="en-US" sz="2400" b="1" dirty="0">
                <a:ea typeface="楷体_GB2312" pitchFamily="49" charset="-122"/>
              </a:rPr>
              <a:t>演示</a:t>
            </a:r>
          </a:p>
        </p:txBody>
      </p:sp>
      <p:sp>
        <p:nvSpPr>
          <p:cNvPr id="54276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/>
          <p:nvPr/>
        </p:nvSpPr>
        <p:spPr>
          <a:xfrm>
            <a:off x="1857375" y="785813"/>
            <a:ext cx="5184775" cy="6746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fontAlgn="ctr" hangingPunct="1">
              <a:spcBef>
                <a:spcPct val="0"/>
              </a:spcBef>
              <a:buNone/>
            </a:pPr>
            <a:r>
              <a:rPr lang="zh-CN" altLang="en-US" sz="5400" b="1" dirty="0">
                <a:solidFill>
                  <a:srgbClr val="99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谢   谢！</a:t>
            </a:r>
          </a:p>
        </p:txBody>
      </p:sp>
      <p:sp>
        <p:nvSpPr>
          <p:cNvPr id="55299" name="日期占位符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  <p:graphicFrame>
        <p:nvGraphicFramePr>
          <p:cNvPr id="55300" name="Object 9"/>
          <p:cNvGraphicFramePr>
            <a:graphicFrameLocks noChangeAspect="1"/>
          </p:cNvGraphicFramePr>
          <p:nvPr/>
        </p:nvGraphicFramePr>
        <p:xfrm>
          <a:off x="2214563" y="2000250"/>
          <a:ext cx="4143375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3" imgW="1132205" imgH="1054100" progId="">
                  <p:embed/>
                </p:oleObj>
              </mc:Choice>
              <mc:Fallback>
                <p:oleObj r:id="rId3" imgW="1132205" imgH="10541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4563" y="2000250"/>
                        <a:ext cx="4143375" cy="385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23850" y="1773238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4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9350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1.1.2 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软件（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Software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）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395288" y="1412875"/>
            <a:ext cx="820896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操作系统（</a:t>
            </a:r>
            <a:r>
              <a:rPr kumimoji="0" lang="en-US" altLang="zh-CN" sz="3200" b="1" kern="1200" cap="none" spc="0" normalizeH="0" baseline="0" noProof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O</a:t>
            </a:r>
            <a:r>
              <a: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perating </a:t>
            </a:r>
            <a:r>
              <a:rPr kumimoji="0" lang="en-US" altLang="zh-CN" sz="3200" b="1" kern="1200" cap="none" spc="0" normalizeH="0" baseline="0" noProof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S</a:t>
            </a:r>
            <a:r>
              <a: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ystem</a:t>
            </a:r>
            <a:r>
              <a:rPr kumimoji="0" lang="zh-CN" altLang="en-US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0" lang="en-US" altLang="zh-CN" sz="3200" b="1" kern="1200" cap="none" spc="0" normalizeH="0" baseline="0" noProof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OS</a:t>
            </a:r>
            <a:r>
              <a:rPr kumimoji="0" lang="zh-CN" altLang="en-US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）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606425" y="2349500"/>
            <a:ext cx="7239000" cy="2057400"/>
            <a:chOff x="204" y="1888"/>
            <a:chExt cx="4560" cy="1296"/>
          </a:xfrm>
        </p:grpSpPr>
        <p:sp>
          <p:nvSpPr>
            <p:cNvPr id="11283" name="Oval 14"/>
            <p:cNvSpPr/>
            <p:nvPr/>
          </p:nvSpPr>
          <p:spPr>
            <a:xfrm>
              <a:off x="204" y="1888"/>
              <a:ext cx="4560" cy="1296"/>
            </a:xfrm>
            <a:prstGeom prst="ellipse">
              <a:avLst/>
            </a:prstGeom>
            <a:gradFill rotWithShape="1">
              <a:gsLst>
                <a:gs pos="0">
                  <a:srgbClr val="990000"/>
                </a:gs>
                <a:gs pos="100000">
                  <a:schemeClr val="bg1"/>
                </a:gs>
              </a:gsLst>
              <a:lin ang="5400000" scaled="1"/>
              <a:tileRect/>
            </a:gradFill>
            <a:ln w="38100" cap="flat" cmpd="sng">
              <a:solidFill>
                <a:srgbClr val="808080"/>
              </a:solidFill>
              <a:prstDash val="solid"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284" name="Oval 15"/>
            <p:cNvSpPr/>
            <p:nvPr/>
          </p:nvSpPr>
          <p:spPr>
            <a:xfrm>
              <a:off x="300" y="2032"/>
              <a:ext cx="3264" cy="1008"/>
            </a:xfrm>
            <a:prstGeom prst="ellipse">
              <a:avLst/>
            </a:prstGeom>
            <a:gradFill rotWithShape="1">
              <a:gsLst>
                <a:gs pos="0">
                  <a:srgbClr val="990000"/>
                </a:gs>
                <a:gs pos="100000">
                  <a:schemeClr val="bg1"/>
                </a:gs>
              </a:gsLst>
              <a:lin ang="5400000" scaled="1"/>
              <a:tileRect/>
            </a:gradFill>
            <a:ln w="38100" cap="flat" cmpd="sng">
              <a:solidFill>
                <a:srgbClr val="808080"/>
              </a:solidFill>
              <a:prstDash val="solid"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285" name="Oval 16"/>
            <p:cNvSpPr/>
            <p:nvPr/>
          </p:nvSpPr>
          <p:spPr>
            <a:xfrm>
              <a:off x="396" y="2176"/>
              <a:ext cx="1920" cy="672"/>
            </a:xfrm>
            <a:prstGeom prst="ellipse">
              <a:avLst/>
            </a:prstGeom>
            <a:gradFill rotWithShape="1">
              <a:gsLst>
                <a:gs pos="0">
                  <a:srgbClr val="990000"/>
                </a:gs>
                <a:gs pos="100000">
                  <a:schemeClr val="bg1"/>
                </a:gs>
              </a:gsLst>
              <a:lin ang="5400000" scaled="1"/>
              <a:tileRect/>
            </a:gradFill>
            <a:ln w="38100" cap="flat" cmpd="sng">
              <a:solidFill>
                <a:srgbClr val="808080"/>
              </a:solidFill>
              <a:prstDash val="solid"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1286" name="Oval 17"/>
            <p:cNvSpPr/>
            <p:nvPr/>
          </p:nvSpPr>
          <p:spPr>
            <a:xfrm>
              <a:off x="521" y="2250"/>
              <a:ext cx="960" cy="480"/>
            </a:xfrm>
            <a:prstGeom prst="ellipse">
              <a:avLst/>
            </a:prstGeom>
            <a:gradFill rotWithShape="1">
              <a:gsLst>
                <a:gs pos="0">
                  <a:srgbClr val="990000"/>
                </a:gs>
                <a:gs pos="100000">
                  <a:schemeClr val="bg1"/>
                </a:gs>
              </a:gsLst>
              <a:lin ang="5400000" scaled="1"/>
              <a:tileRect/>
            </a:gradFill>
            <a:ln w="38100" cap="flat" cmpd="sng">
              <a:solidFill>
                <a:srgbClr val="808080"/>
              </a:solidFill>
              <a:prstDash val="solid"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1368425" y="3043238"/>
            <a:ext cx="1143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硬件</a:t>
            </a: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2740025" y="3043238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OS</a:t>
            </a:r>
          </a:p>
        </p:txBody>
      </p:sp>
      <p:sp>
        <p:nvSpPr>
          <p:cNvPr id="100372" name="Text Box 20"/>
          <p:cNvSpPr txBox="1">
            <a:spLocks noChangeArrowheads="1"/>
          </p:cNvSpPr>
          <p:nvPr/>
        </p:nvSpPr>
        <p:spPr bwMode="auto">
          <a:xfrm>
            <a:off x="3846513" y="3043238"/>
            <a:ext cx="2114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软件开发工具</a:t>
            </a:r>
          </a:p>
        </p:txBody>
      </p:sp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6092825" y="3043238"/>
            <a:ext cx="15700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应用软件</a:t>
            </a:r>
          </a:p>
        </p:txBody>
      </p: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3095625" y="3573463"/>
            <a:ext cx="14478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7848600" y="2967038"/>
            <a:ext cx="13319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用户</a:t>
            </a: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539750" y="5084763"/>
            <a:ext cx="367347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管理计算机资源</a:t>
            </a:r>
          </a:p>
        </p:txBody>
      </p:sp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539750" y="5661025"/>
            <a:ext cx="7704138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响应用户需求运行程序</a:t>
            </a: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539750" y="4508500"/>
            <a:ext cx="6985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实现用户与计算机之间的通信</a:t>
            </a: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6084888" y="5013325"/>
            <a:ext cx="2590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——“</a:t>
            </a:r>
            <a:r>
              <a:rPr kumimoji="0" lang="zh-CN" altLang="en-US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管家”</a:t>
            </a:r>
          </a:p>
        </p:txBody>
      </p:sp>
      <p:sp>
        <p:nvSpPr>
          <p:cNvPr id="11280" name="页脚占位符 19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11281" name="灯片编号占位符 20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5</a:t>
            </a:fld>
            <a:endParaRPr lang="zh-CN" altLang="en-US" sz="1400" dirty="0"/>
          </a:p>
        </p:txBody>
      </p:sp>
      <p:sp>
        <p:nvSpPr>
          <p:cNvPr id="11282" name="日期占位符 21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3" presetClass="emph" presetSubtype="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0" grpId="0"/>
      <p:bldP spid="100371" grpId="0"/>
      <p:bldP spid="100371" grpId="1"/>
      <p:bldP spid="100372" grpId="0"/>
      <p:bldP spid="100373" grpId="0"/>
      <p:bldP spid="100374" grpId="0"/>
      <p:bldP spid="100375" grpId="0"/>
      <p:bldP spid="100376" grpId="0"/>
      <p:bldP spid="100377" grpId="0"/>
      <p:bldP spid="100378" grpId="0"/>
      <p:bldP spid="1003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971550" y="1484313"/>
            <a:ext cx="7777163" cy="3725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DOS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Windows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UNIX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Linux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Macintosh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VMS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Virtual Memory System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，虚拟内存系统）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827088" y="692150"/>
            <a:ext cx="51847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常用的操作系统</a:t>
            </a:r>
          </a:p>
        </p:txBody>
      </p:sp>
      <p:sp>
        <p:nvSpPr>
          <p:cNvPr id="12292" name="页脚占位符 3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12293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6</a:t>
            </a:fld>
            <a:endParaRPr lang="zh-CN" altLang="en-US" sz="1400" dirty="0"/>
          </a:p>
        </p:txBody>
      </p:sp>
      <p:sp>
        <p:nvSpPr>
          <p:cNvPr id="12294" name="日期占位符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 descr="连接好的计算机＿正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06638"/>
            <a:ext cx="4754563" cy="3567112"/>
          </a:xfrm>
          <a:prstGeom prst="rect">
            <a:avLst/>
          </a:prstGeom>
          <a:noFill/>
          <a:ln w="9525">
            <a:noFill/>
          </a:ln>
          <a:effectLst>
            <a:outerShdw dist="107763" dir="2699999" algn="ctr" rotWithShape="0">
              <a:srgbClr val="808080">
                <a:alpha val="50000"/>
              </a:srgbClr>
            </a:outerShdw>
          </a:effectLst>
        </p:spPr>
      </p:pic>
      <p:graphicFrame>
        <p:nvGraphicFramePr>
          <p:cNvPr id="14339" name="Object 9"/>
          <p:cNvGraphicFramePr>
            <a:graphicFrameLocks noChangeAspect="1"/>
          </p:cNvGraphicFramePr>
          <p:nvPr/>
        </p:nvGraphicFramePr>
        <p:xfrm>
          <a:off x="6003925" y="2349500"/>
          <a:ext cx="2073275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4" imgW="2743200" imgH="3524250" progId="Photoshop.Image.3">
                  <p:embed/>
                </p:oleObj>
              </mc:Choice>
              <mc:Fallback>
                <p:oleObj r:id="rId4" imgW="2743200" imgH="3524250" progId="Photoshop.Image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03925" y="2349500"/>
                        <a:ext cx="2073275" cy="266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  <a:effectLst>
                        <a:outerShdw dist="107763" dir="2699999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10"/>
          <p:cNvSpPr/>
          <p:nvPr/>
        </p:nvSpPr>
        <p:spPr>
          <a:xfrm>
            <a:off x="5522913" y="5084763"/>
            <a:ext cx="300990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762000">
              <a:spcBef>
                <a:spcPct val="0"/>
              </a:spcBef>
              <a:buNone/>
            </a:pPr>
            <a:r>
              <a:rPr lang="en-US" altLang="zh-CN" sz="2400" b="1" dirty="0">
                <a:ea typeface="幼圆" panose="02010509060101010101" pitchFamily="49" charset="-122"/>
              </a:rPr>
              <a:t>John von Neumann</a:t>
            </a:r>
          </a:p>
          <a:p>
            <a:pPr marL="0" lvl="0" indent="0" algn="ctr" defTabSz="762000">
              <a:spcBef>
                <a:spcPct val="0"/>
              </a:spcBef>
              <a:buNone/>
            </a:pPr>
            <a:r>
              <a:rPr lang="zh-CN" altLang="en-US" sz="2400" b="1" dirty="0">
                <a:ea typeface="幼圆" panose="02010509060101010101" pitchFamily="49" charset="-122"/>
              </a:rPr>
              <a:t>冯</a:t>
            </a:r>
            <a:r>
              <a:rPr lang="zh-CN" altLang="en-US" sz="2400" b="1" dirty="0">
                <a:ea typeface="幼圆" panose="02010509060101010101" pitchFamily="49" charset="-122"/>
                <a:sym typeface="Symbol" panose="05050102010706020507" pitchFamily="18" charset="2"/>
              </a:rPr>
              <a:t></a:t>
            </a:r>
            <a:r>
              <a:rPr lang="zh-CN" altLang="en-US" sz="2400" b="1" dirty="0">
                <a:ea typeface="幼圆" panose="02010509060101010101" pitchFamily="49" charset="-122"/>
              </a:rPr>
              <a:t>诺依曼</a:t>
            </a:r>
          </a:p>
        </p:txBody>
      </p:sp>
      <p:sp>
        <p:nvSpPr>
          <p:cNvPr id="14341" name="Rectangle 11"/>
          <p:cNvSpPr/>
          <p:nvPr/>
        </p:nvSpPr>
        <p:spPr>
          <a:xfrm>
            <a:off x="501650" y="260350"/>
            <a:ext cx="7958138" cy="20161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计算机种类繁多，但基本原理是相同的。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计算机的基本特点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）采用二进制的形式表示数据和指令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）采用存储程序的工作方式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）由运算器、控制器、存储器、输入、输出设备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组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成。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2" name="页脚占位符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14343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7</a:t>
            </a:fld>
            <a:endParaRPr lang="zh-CN" altLang="en-US" sz="1400" dirty="0"/>
          </a:p>
        </p:txBody>
      </p:sp>
      <p:sp>
        <p:nvSpPr>
          <p:cNvPr id="14344" name="日期占位符 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395288" y="1052513"/>
            <a:ext cx="72739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计算机的五个主要组件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684213" y="1916113"/>
            <a:ext cx="7848600" cy="3084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输入设备（</a:t>
            </a:r>
            <a:r>
              <a: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Input Devices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）</a:t>
            </a:r>
          </a:p>
          <a:p>
            <a:pPr marR="0" defTabSz="914400" eaLnBrk="1" hangingPunct="1"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输出设备（</a:t>
            </a:r>
            <a:r>
              <a: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Output Devices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）</a:t>
            </a:r>
          </a:p>
          <a:p>
            <a:pPr marR="0" defTabSz="914400" eaLnBrk="1" hangingPunct="1"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处理器（</a:t>
            </a:r>
            <a:r>
              <a: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CPU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）</a:t>
            </a:r>
          </a:p>
          <a:p>
            <a:pPr marR="0" defTabSz="914400" eaLnBrk="1" hangingPunct="1"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主存储器（内存）（</a:t>
            </a:r>
            <a:r>
              <a: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Main Memory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）</a:t>
            </a:r>
          </a:p>
          <a:p>
            <a:pPr marR="0" defTabSz="914400" eaLnBrk="1" hangingPunct="1">
              <a:spcBef>
                <a:spcPct val="5000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辅助存储器（外存）（</a:t>
            </a:r>
            <a:r>
              <a: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Secondary Memory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）</a:t>
            </a:r>
          </a:p>
        </p:txBody>
      </p:sp>
      <p:sp>
        <p:nvSpPr>
          <p:cNvPr id="15364" name="页脚占位符 3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15365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8</a:t>
            </a:fld>
            <a:endParaRPr lang="zh-CN" altLang="en-US" sz="1400" dirty="0"/>
          </a:p>
        </p:txBody>
      </p:sp>
      <p:sp>
        <p:nvSpPr>
          <p:cNvPr id="15366" name="日期占位符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/>
          <p:nvPr/>
        </p:nvSpPr>
        <p:spPr>
          <a:xfrm>
            <a:off x="900113" y="476250"/>
            <a:ext cx="76327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tx2"/>
                </a:solidFill>
              </a:rPr>
              <a:t>微处理器（</a:t>
            </a:r>
            <a:r>
              <a:rPr lang="en-US" altLang="zh-CN" sz="3600" dirty="0">
                <a:solidFill>
                  <a:schemeClr val="tx2"/>
                </a:solidFill>
              </a:rPr>
              <a:t>Microprocessor</a:t>
            </a:r>
            <a:r>
              <a:rPr lang="zh-CN" altLang="en-US" sz="3600" dirty="0">
                <a:solidFill>
                  <a:schemeClr val="tx2"/>
                </a:solidFill>
              </a:rPr>
              <a:t>）</a:t>
            </a:r>
          </a:p>
        </p:txBody>
      </p:sp>
      <p:pic>
        <p:nvPicPr>
          <p:cNvPr id="1741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1196975"/>
            <a:ext cx="3168650" cy="2232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Rectangle 5"/>
          <p:cNvSpPr/>
          <p:nvPr/>
        </p:nvSpPr>
        <p:spPr>
          <a:xfrm>
            <a:off x="250825" y="3573463"/>
            <a:ext cx="8642350" cy="25193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由两部分组成：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控制单元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Control Unit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）：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	告诉计算机的其余部分如何执行指令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算术逻辑单元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Arithmetic-Logic Unit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ALU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）：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	完成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算术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 </a:t>
            </a:r>
            <a:r>
              <a:rPr lang="zh-CN" altLang="en-US" sz="2400" b="1" dirty="0"/>
              <a:t>＋ － </a:t>
            </a:r>
            <a:r>
              <a:rPr lang="en-US" altLang="zh-CN" sz="2400" b="1" dirty="0"/>
              <a:t>X  /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）和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逻辑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 </a:t>
            </a:r>
            <a:r>
              <a:rPr lang="zh-CN" altLang="en-US" sz="2400" b="1" dirty="0"/>
              <a:t>＝  </a:t>
            </a:r>
            <a:r>
              <a:rPr lang="en-US" altLang="zh-CN" sz="2400" b="1" dirty="0"/>
              <a:t>&lt;  &gt;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）两种操作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3" name="Rectangle 6"/>
          <p:cNvSpPr/>
          <p:nvPr/>
        </p:nvSpPr>
        <p:spPr>
          <a:xfrm>
            <a:off x="323850" y="1268413"/>
            <a:ext cx="5327650" cy="194468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中央处理器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Central Processing Unit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处理器（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Processor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17414" name="页脚占位符 5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zh-CN" altLang="en-US" sz="1400" dirty="0"/>
              <a:t>绪论</a:t>
            </a:r>
            <a:r>
              <a:rPr lang="en-US" altLang="zh-CN" sz="1400" dirty="0"/>
              <a:t>1</a:t>
            </a:r>
            <a:r>
              <a:rPr lang="zh-CN" altLang="en-US" sz="1400" dirty="0"/>
              <a:t>：计算机基础知识</a:t>
            </a:r>
            <a:endParaRPr lang="en-US" altLang="zh-CN" sz="1400" dirty="0"/>
          </a:p>
        </p:txBody>
      </p:sp>
      <p:sp>
        <p:nvSpPr>
          <p:cNvPr id="17415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9</a:t>
            </a:fld>
            <a:endParaRPr lang="zh-CN" altLang="en-US" sz="1400" dirty="0"/>
          </a:p>
        </p:txBody>
      </p:sp>
      <p:sp>
        <p:nvSpPr>
          <p:cNvPr id="17416" name="日期占位符 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400" dirty="0"/>
              <a:t>2017/9/29</a:t>
            </a:fld>
            <a:endParaRPr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2365</Words>
  <Application>Microsoft Office PowerPoint</Application>
  <PresentationFormat>全屏显示(4:3)</PresentationFormat>
  <Paragraphs>431</Paragraphs>
  <Slides>43</Slides>
  <Notes>5</Notes>
  <HiddenSlides>2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63" baseType="lpstr">
      <vt:lpstr>黑体</vt:lpstr>
      <vt:lpstr>华文行楷</vt:lpstr>
      <vt:lpstr>华文楷体</vt:lpstr>
      <vt:lpstr>华文隶书</vt:lpstr>
      <vt:lpstr>华文宋体</vt:lpstr>
      <vt:lpstr>华文细黑</vt:lpstr>
      <vt:lpstr>华文新魏</vt:lpstr>
      <vt:lpstr>楷体_GB2312</vt:lpstr>
      <vt:lpstr>宋体</vt:lpstr>
      <vt:lpstr>新宋体</vt:lpstr>
      <vt:lpstr>幼圆</vt:lpstr>
      <vt:lpstr>Arial</vt:lpstr>
      <vt:lpstr>Arial Narrow</vt:lpstr>
      <vt:lpstr>Calibri</vt:lpstr>
      <vt:lpstr>Symbol</vt:lpstr>
      <vt:lpstr>Times New Roman</vt:lpstr>
      <vt:lpstr>Wingdings</vt:lpstr>
      <vt:lpstr>默认设计模板</vt:lpstr>
      <vt:lpstr>Photoshop.Image.3</vt:lpstr>
      <vt:lpstr>Bitmap Image</vt:lpstr>
      <vt:lpstr>计算机高级语言程序设计 之C++篇</vt:lpstr>
      <vt:lpstr>PowerPoint 演示文稿</vt:lpstr>
      <vt:lpstr>PowerPoint 演示文稿</vt:lpstr>
      <vt:lpstr>PowerPoint 演示文稿</vt:lpstr>
      <vt:lpstr>1.1.2  软件（Software）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两类软件</vt:lpstr>
      <vt:lpstr>System Software: The Computer’s Boss</vt:lpstr>
      <vt:lpstr>Application Software:  Your  Servant</vt:lpstr>
      <vt:lpstr>PowerPoint 演示文稿</vt:lpstr>
      <vt:lpstr>计算机程序</vt:lpstr>
      <vt:lpstr>计算机程序</vt:lpstr>
      <vt:lpstr>什么样的程序是好的程序？</vt:lpstr>
      <vt:lpstr>程序的组成</vt:lpstr>
      <vt:lpstr>程序学习的实质</vt:lpstr>
      <vt:lpstr>PowerPoint 演示文稿</vt:lpstr>
      <vt:lpstr>PowerPoint 演示文稿</vt:lpstr>
      <vt:lpstr>机器语言与汇编语言</vt:lpstr>
      <vt:lpstr>高级语言</vt:lpstr>
      <vt:lpstr>PowerPoint 演示文稿</vt:lpstr>
      <vt:lpstr>有哪些高级语言？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程序的开发过程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zht</dc:creator>
  <cp:lastModifiedBy>Apple</cp:lastModifiedBy>
  <cp:revision>180</cp:revision>
  <dcterms:created xsi:type="dcterms:W3CDTF">2007-08-01T14:46:00Z</dcterms:created>
  <dcterms:modified xsi:type="dcterms:W3CDTF">2017-09-29T06:03:08Z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