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67000" y="2794000"/>
            <a:ext cx="39116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228600" algn="l"/>
              </a:tabLst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3600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Hello,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World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开始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主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讲：王红平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Email：wanghp@cug.edu.cn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188200" y="6591300"/>
            <a:ext cx="2108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面向对象程序设计（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C++</a:t>
            </a:r>
            <a:r>
              <a:rPr lang="en-US" altLang="zh-CN" sz="1403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511300"/>
            <a:ext cx="8407400" cy="189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50800"/>
            <a:ext cx="3200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cerr,clog,cout</a:t>
            </a: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的区别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25500"/>
            <a:ext cx="3429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试试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std::endl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的作用？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760220"/>
          </a:xfrm>
          <a:custGeom>
            <a:avLst/>
            <a:gdLst>
              <a:gd name="connsiteX0" fmla="*/ 0 w 9144000"/>
              <a:gd name="connsiteY0" fmla="*/ 1760220 h 1760220"/>
              <a:gd name="connsiteX1" fmla="*/ 9144000 w 9144000"/>
              <a:gd name="connsiteY1" fmla="*/ 1760220 h 1760220"/>
              <a:gd name="connsiteX2" fmla="*/ 9144000 w 9144000"/>
              <a:gd name="connsiteY2" fmla="*/ 0 h 1760220"/>
              <a:gd name="connsiteX3" fmla="*/ 0 w 9144000"/>
              <a:gd name="connsiteY3" fmla="*/ 0 h 1760220"/>
              <a:gd name="connsiteX4" fmla="*/ 0 w 9144000"/>
              <a:gd name="connsiteY4" fmla="*/ 1760220 h 1760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760220">
                <a:moveTo>
                  <a:pt x="0" y="1760220"/>
                </a:moveTo>
                <a:lnTo>
                  <a:pt x="9144000" y="1760220"/>
                </a:lnTo>
                <a:lnTo>
                  <a:pt x="9144000" y="0"/>
                </a:lnTo>
                <a:lnTo>
                  <a:pt x="0" y="0"/>
                </a:lnTo>
                <a:lnTo>
                  <a:pt x="0" y="1760220"/>
                </a:lnTo>
              </a:path>
            </a:pathLst>
          </a:custGeom>
          <a:solidFill>
            <a:srgbClr val="0079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49600" y="533400"/>
            <a:ext cx="2819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3</a:t>
            </a:r>
            <a:r>
              <a:rPr lang="en-US" altLang="zh-CN" sz="39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、注释简介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1790700"/>
            <a:ext cx="1752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当行注释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//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2374900"/>
            <a:ext cx="2692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界定符对注释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/*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600" y="571500"/>
            <a:ext cx="6121400" cy="608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1270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注释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890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注释界定符不能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25500" y="12446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嵌套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8415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单行注释中的任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25500" y="2235200"/>
            <a:ext cx="2133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何内容都会被忽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"/>
            <a:ext cx="9144000" cy="300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1270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760220"/>
          </a:xfrm>
          <a:custGeom>
            <a:avLst/>
            <a:gdLst>
              <a:gd name="connsiteX0" fmla="*/ 0 w 9144000"/>
              <a:gd name="connsiteY0" fmla="*/ 1760220 h 1760220"/>
              <a:gd name="connsiteX1" fmla="*/ 9144000 w 9144000"/>
              <a:gd name="connsiteY1" fmla="*/ 1760220 h 1760220"/>
              <a:gd name="connsiteX2" fmla="*/ 9144000 w 9144000"/>
              <a:gd name="connsiteY2" fmla="*/ 0 h 1760220"/>
              <a:gd name="connsiteX3" fmla="*/ 0 w 9144000"/>
              <a:gd name="connsiteY3" fmla="*/ 0 h 1760220"/>
              <a:gd name="connsiteX4" fmla="*/ 0 w 9144000"/>
              <a:gd name="connsiteY4" fmla="*/ 1760220 h 1760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760220">
                <a:moveTo>
                  <a:pt x="0" y="1760220"/>
                </a:moveTo>
                <a:lnTo>
                  <a:pt x="9144000" y="1760220"/>
                </a:lnTo>
                <a:lnTo>
                  <a:pt x="9144000" y="0"/>
                </a:lnTo>
                <a:lnTo>
                  <a:pt x="0" y="0"/>
                </a:lnTo>
                <a:lnTo>
                  <a:pt x="0" y="1760220"/>
                </a:lnTo>
              </a:path>
            </a:pathLst>
          </a:custGeom>
          <a:solidFill>
            <a:srgbClr val="0079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03600" y="533400"/>
            <a:ext cx="2311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4</a:t>
            </a:r>
            <a:r>
              <a:rPr lang="en-US" altLang="zh-CN" sz="39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、控制流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1879600"/>
            <a:ext cx="889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顺序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循环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分支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3556000"/>
            <a:ext cx="6096000" cy="233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1270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控制流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89000"/>
            <a:ext cx="789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语句一般是顺序执行的：语句块的第一条语句首先执行，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25500" y="1244600"/>
            <a:ext cx="4267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然后是第二条语句，以此类推。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1816100"/>
            <a:ext cx="119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控制流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2374900"/>
            <a:ext cx="7874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顺序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循环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分支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2984500"/>
            <a:ext cx="6337300" cy="320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127000"/>
            <a:ext cx="2844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顺序、循环、分支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76300"/>
            <a:ext cx="889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题目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16000" y="1358900"/>
            <a:ext cx="398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）输入某个数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，输出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n*n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的值。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1727200"/>
            <a:ext cx="5194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2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）输入某个数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，输出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1*1+2*2+…+n*n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的值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2095500"/>
            <a:ext cx="5930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3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）输入某个数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，输出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1—n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之间的奇数的平方和。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31619" y="3785615"/>
            <a:ext cx="1542288" cy="281940"/>
          </a:xfrm>
          <a:custGeom>
            <a:avLst/>
            <a:gdLst>
              <a:gd name="connsiteX0" fmla="*/ 14477 w 1542288"/>
              <a:gd name="connsiteY0" fmla="*/ 56642 h 281940"/>
              <a:gd name="connsiteX1" fmla="*/ 56641 w 1542288"/>
              <a:gd name="connsiteY1" fmla="*/ 14478 h 281940"/>
              <a:gd name="connsiteX2" fmla="*/ 1485646 w 1542288"/>
              <a:gd name="connsiteY2" fmla="*/ 14478 h 281940"/>
              <a:gd name="connsiteX3" fmla="*/ 1527809 w 1542288"/>
              <a:gd name="connsiteY3" fmla="*/ 56642 h 281940"/>
              <a:gd name="connsiteX4" fmla="*/ 1527809 w 1542288"/>
              <a:gd name="connsiteY4" fmla="*/ 225298 h 281940"/>
              <a:gd name="connsiteX5" fmla="*/ 1485646 w 1542288"/>
              <a:gd name="connsiteY5" fmla="*/ 267462 h 281940"/>
              <a:gd name="connsiteX6" fmla="*/ 56641 w 1542288"/>
              <a:gd name="connsiteY6" fmla="*/ 267462 h 281940"/>
              <a:gd name="connsiteX7" fmla="*/ 14477 w 1542288"/>
              <a:gd name="connsiteY7" fmla="*/ 225298 h 281940"/>
              <a:gd name="connsiteX8" fmla="*/ 14477 w 1542288"/>
              <a:gd name="connsiteY8" fmla="*/ 56642 h 281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42288" h="281940">
                <a:moveTo>
                  <a:pt x="14477" y="56642"/>
                </a:moveTo>
                <a:cubicBezTo>
                  <a:pt x="14477" y="33401"/>
                  <a:pt x="33401" y="14478"/>
                  <a:pt x="56641" y="14478"/>
                </a:cubicBezTo>
                <a:lnTo>
                  <a:pt x="1485646" y="14478"/>
                </a:lnTo>
                <a:cubicBezTo>
                  <a:pt x="1508887" y="14478"/>
                  <a:pt x="1527809" y="33401"/>
                  <a:pt x="1527809" y="56642"/>
                </a:cubicBezTo>
                <a:lnTo>
                  <a:pt x="1527809" y="225298"/>
                </a:lnTo>
                <a:cubicBezTo>
                  <a:pt x="1527809" y="248539"/>
                  <a:pt x="1508887" y="267462"/>
                  <a:pt x="1485646" y="267462"/>
                </a:cubicBezTo>
                <a:lnTo>
                  <a:pt x="56641" y="267462"/>
                </a:lnTo>
                <a:cubicBezTo>
                  <a:pt x="33401" y="267462"/>
                  <a:pt x="14477" y="248539"/>
                  <a:pt x="14477" y="225298"/>
                </a:cubicBezTo>
                <a:lnTo>
                  <a:pt x="14477" y="5664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33700" y="3130309"/>
            <a:ext cx="2252506" cy="870063"/>
          </a:xfrm>
          <a:custGeom>
            <a:avLst/>
            <a:gdLst>
              <a:gd name="connsiteX0" fmla="*/ 0 w 2252506"/>
              <a:gd name="connsiteY0" fmla="*/ 870062 h 870063"/>
              <a:gd name="connsiteX1" fmla="*/ 256285 w 2252506"/>
              <a:gd name="connsiteY1" fmla="*/ 655941 h 870063"/>
              <a:gd name="connsiteX2" fmla="*/ 535559 w 2252506"/>
              <a:gd name="connsiteY2" fmla="*/ 74027 h 870063"/>
              <a:gd name="connsiteX3" fmla="*/ 2058670 w 2252506"/>
              <a:gd name="connsiteY3" fmla="*/ 180706 h 870063"/>
              <a:gd name="connsiteX4" fmla="*/ 1779396 w 2252506"/>
              <a:gd name="connsiteY4" fmla="*/ 762621 h 870063"/>
              <a:gd name="connsiteX5" fmla="*/ 554863 w 2252506"/>
              <a:gd name="connsiteY5" fmla="*/ 767574 h 870063"/>
              <a:gd name="connsiteX6" fmla="*/ 0 w 2252506"/>
              <a:gd name="connsiteY6" fmla="*/ 870062 h 8700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52506" h="870063">
                <a:moveTo>
                  <a:pt x="0" y="870062"/>
                </a:moveTo>
                <a:lnTo>
                  <a:pt x="256285" y="655941"/>
                </a:lnTo>
                <a:cubicBezTo>
                  <a:pt x="-87248" y="465822"/>
                  <a:pt x="37845" y="205218"/>
                  <a:pt x="535559" y="74027"/>
                </a:cubicBezTo>
                <a:cubicBezTo>
                  <a:pt x="1033271" y="-57163"/>
                  <a:pt x="1715261" y="-9411"/>
                  <a:pt x="2058670" y="180706"/>
                </a:cubicBezTo>
                <a:cubicBezTo>
                  <a:pt x="2402204" y="370826"/>
                  <a:pt x="2277109" y="631430"/>
                  <a:pt x="1779396" y="762621"/>
                </a:cubicBezTo>
                <a:cubicBezTo>
                  <a:pt x="1411985" y="859522"/>
                  <a:pt x="927480" y="861427"/>
                  <a:pt x="554863" y="767574"/>
                </a:cubicBezTo>
                <a:lnTo>
                  <a:pt x="0" y="870062"/>
                </a:lnTo>
              </a:path>
            </a:pathLst>
          </a:custGeom>
          <a:solidFill>
            <a:srgbClr val="B9D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282700"/>
            <a:ext cx="7835900" cy="506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50800"/>
            <a:ext cx="1524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while</a:t>
            </a: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语句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825500"/>
            <a:ext cx="7683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while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语句反复执行一段代码，直至给定的条件为假为止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632200" y="34163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循环条件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91528" y="1636776"/>
            <a:ext cx="1824227" cy="1540763"/>
          </a:xfrm>
          <a:custGeom>
            <a:avLst/>
            <a:gdLst>
              <a:gd name="connsiteX0" fmla="*/ 14478 w 1824227"/>
              <a:gd name="connsiteY0" fmla="*/ 1526285 h 1540763"/>
              <a:gd name="connsiteX1" fmla="*/ 1809750 w 1824227"/>
              <a:gd name="connsiteY1" fmla="*/ 1526285 h 1540763"/>
              <a:gd name="connsiteX2" fmla="*/ 1809750 w 1824227"/>
              <a:gd name="connsiteY2" fmla="*/ 14477 h 1540763"/>
              <a:gd name="connsiteX3" fmla="*/ 14478 w 1824227"/>
              <a:gd name="connsiteY3" fmla="*/ 14477 h 1540763"/>
              <a:gd name="connsiteX4" fmla="*/ 14478 w 1824227"/>
              <a:gd name="connsiteY4" fmla="*/ 1526285 h 154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4227" h="1540763">
                <a:moveTo>
                  <a:pt x="14478" y="1526285"/>
                </a:moveTo>
                <a:lnTo>
                  <a:pt x="1809750" y="1526285"/>
                </a:lnTo>
                <a:lnTo>
                  <a:pt x="1809750" y="14477"/>
                </a:lnTo>
                <a:lnTo>
                  <a:pt x="14478" y="14477"/>
                </a:lnTo>
                <a:lnTo>
                  <a:pt x="14478" y="152628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10868" y="4017263"/>
            <a:ext cx="5277611" cy="1011935"/>
          </a:xfrm>
          <a:custGeom>
            <a:avLst/>
            <a:gdLst>
              <a:gd name="connsiteX0" fmla="*/ 14477 w 5277611"/>
              <a:gd name="connsiteY0" fmla="*/ 178308 h 1011935"/>
              <a:gd name="connsiteX1" fmla="*/ 178308 w 5277611"/>
              <a:gd name="connsiteY1" fmla="*/ 14478 h 1011935"/>
              <a:gd name="connsiteX2" fmla="*/ 5099303 w 5277611"/>
              <a:gd name="connsiteY2" fmla="*/ 14478 h 1011935"/>
              <a:gd name="connsiteX3" fmla="*/ 5263134 w 5277611"/>
              <a:gd name="connsiteY3" fmla="*/ 178308 h 1011935"/>
              <a:gd name="connsiteX4" fmla="*/ 5263134 w 5277611"/>
              <a:gd name="connsiteY4" fmla="*/ 833628 h 1011935"/>
              <a:gd name="connsiteX5" fmla="*/ 5099303 w 5277611"/>
              <a:gd name="connsiteY5" fmla="*/ 997458 h 1011935"/>
              <a:gd name="connsiteX6" fmla="*/ 178308 w 5277611"/>
              <a:gd name="connsiteY6" fmla="*/ 997458 h 1011935"/>
              <a:gd name="connsiteX7" fmla="*/ 14477 w 5277611"/>
              <a:gd name="connsiteY7" fmla="*/ 833628 h 1011935"/>
              <a:gd name="connsiteX8" fmla="*/ 14477 w 5277611"/>
              <a:gd name="connsiteY8" fmla="*/ 178308 h 1011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77611" h="1011935">
                <a:moveTo>
                  <a:pt x="14477" y="178308"/>
                </a:moveTo>
                <a:cubicBezTo>
                  <a:pt x="14477" y="87884"/>
                  <a:pt x="87883" y="14478"/>
                  <a:pt x="178308" y="14478"/>
                </a:cubicBezTo>
                <a:lnTo>
                  <a:pt x="5099303" y="14478"/>
                </a:lnTo>
                <a:cubicBezTo>
                  <a:pt x="5189727" y="14478"/>
                  <a:pt x="5263134" y="87884"/>
                  <a:pt x="5263134" y="178308"/>
                </a:cubicBezTo>
                <a:lnTo>
                  <a:pt x="5263134" y="833628"/>
                </a:lnTo>
                <a:cubicBezTo>
                  <a:pt x="5263134" y="924052"/>
                  <a:pt x="5189727" y="997458"/>
                  <a:pt x="5099303" y="997458"/>
                </a:cubicBezTo>
                <a:lnTo>
                  <a:pt x="178308" y="997458"/>
                </a:lnTo>
                <a:cubicBezTo>
                  <a:pt x="87883" y="997458"/>
                  <a:pt x="14477" y="924052"/>
                  <a:pt x="14477" y="833628"/>
                </a:cubicBezTo>
                <a:lnTo>
                  <a:pt x="14477" y="1783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749415" y="3221989"/>
            <a:ext cx="728471" cy="815086"/>
          </a:xfrm>
          <a:custGeom>
            <a:avLst/>
            <a:gdLst>
              <a:gd name="connsiteX0" fmla="*/ 728471 w 728471"/>
              <a:gd name="connsiteY0" fmla="*/ 169418 h 815086"/>
              <a:gd name="connsiteX1" fmla="*/ 322579 w 728471"/>
              <a:gd name="connsiteY1" fmla="*/ 684783 h 815086"/>
              <a:gd name="connsiteX2" fmla="*/ 430021 w 728471"/>
              <a:gd name="connsiteY2" fmla="*/ 769493 h 815086"/>
              <a:gd name="connsiteX3" fmla="*/ 45592 w 728471"/>
              <a:gd name="connsiteY3" fmla="*/ 815086 h 815086"/>
              <a:gd name="connsiteX4" fmla="*/ 0 w 728471"/>
              <a:gd name="connsiteY4" fmla="*/ 430656 h 815086"/>
              <a:gd name="connsiteX5" fmla="*/ 107568 w 728471"/>
              <a:gd name="connsiteY5" fmla="*/ 515366 h 815086"/>
              <a:gd name="connsiteX6" fmla="*/ 513460 w 728471"/>
              <a:gd name="connsiteY6" fmla="*/ 0 h 815086"/>
              <a:gd name="connsiteX7" fmla="*/ 728471 w 728471"/>
              <a:gd name="connsiteY7" fmla="*/ 169418 h 815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28471" h="815086">
                <a:moveTo>
                  <a:pt x="728471" y="169418"/>
                </a:moveTo>
                <a:lnTo>
                  <a:pt x="322579" y="684783"/>
                </a:lnTo>
                <a:lnTo>
                  <a:pt x="430021" y="769493"/>
                </a:lnTo>
                <a:lnTo>
                  <a:pt x="45592" y="815086"/>
                </a:lnTo>
                <a:lnTo>
                  <a:pt x="0" y="430656"/>
                </a:lnTo>
                <a:lnTo>
                  <a:pt x="107568" y="515366"/>
                </a:lnTo>
                <a:lnTo>
                  <a:pt x="513460" y="0"/>
                </a:lnTo>
                <a:lnTo>
                  <a:pt x="728471" y="169418"/>
                </a:lnTo>
              </a:path>
            </a:pathLst>
          </a:custGeom>
          <a:solidFill>
            <a:srgbClr val="B9D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549400"/>
            <a:ext cx="8255000" cy="480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50800"/>
            <a:ext cx="1130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for</a:t>
            </a: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语句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8763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符合循环语句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5359400"/>
            <a:ext cx="2451100" cy="121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73100" y="1460500"/>
            <a:ext cx="1600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#include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&lt;iostream&gt;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#include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&lt;cstdlib&gt;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73100" y="2120900"/>
            <a:ext cx="133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06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#include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&lt;ctime&gt;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" y="88900"/>
            <a:ext cx="3327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57200" algn="l"/>
                <a:tab pos="2451100" algn="l"/>
              </a:tabLst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if</a:t>
            </a: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语句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2451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if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语句支持条件判断</a:t>
            </a:r>
          </a:p>
          <a:p>
            <a:pPr>
              <a:lnSpc>
                <a:spcPts val="1800"/>
              </a:lnSpc>
              <a:tabLst>
                <a:tab pos="457200" algn="l"/>
                <a:tab pos="24511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main()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40000" y="1549400"/>
            <a:ext cx="50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{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92400" y="1892300"/>
            <a:ext cx="1485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iSecret,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iGuess;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641600" y="2235200"/>
            <a:ext cx="156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srand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(time(NULL));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419600" y="2235200"/>
            <a:ext cx="2095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/*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initialize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random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seed: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*/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40000" y="2717800"/>
            <a:ext cx="5892800" cy="397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iSecret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rand()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%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+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/*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generate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secret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number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between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10: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*/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do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{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std::cout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"Guess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number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(1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10):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";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std::cin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&gt;&gt;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iGuess;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(iSecret&lt;iGuess)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std::cout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"The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secret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number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lower"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std::endl;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else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(iSecret&gt;iGuess)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std::cout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"The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secret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number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higher"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std::endl;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}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while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(iSecret!=iGuess);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std::cout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"Congratulations!"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std::endl;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0;</a:t>
            </a:r>
          </a:p>
          <a:p>
            <a:pPr>
              <a:lnSpc>
                <a:spcPts val="2600"/>
              </a:lnSpc>
              <a:tabLst>
                <a:tab pos="101600" algn="l"/>
                <a:tab pos="203200" algn="l"/>
                <a:tab pos="393700" algn="l"/>
              </a:tabLst>
            </a:pPr>
            <a:r>
              <a:rPr lang="en-US" altLang="zh-CN" sz="1406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127000"/>
            <a:ext cx="142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内容提要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977900"/>
            <a:ext cx="215900" cy="266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977900"/>
            <a:ext cx="19812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简单的C++程序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初识输入输出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注释简介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控制流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类简介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760220"/>
          </a:xfrm>
          <a:custGeom>
            <a:avLst/>
            <a:gdLst>
              <a:gd name="connsiteX0" fmla="*/ 0 w 9144000"/>
              <a:gd name="connsiteY0" fmla="*/ 1760220 h 1760220"/>
              <a:gd name="connsiteX1" fmla="*/ 9144000 w 9144000"/>
              <a:gd name="connsiteY1" fmla="*/ 1760220 h 1760220"/>
              <a:gd name="connsiteX2" fmla="*/ 9144000 w 9144000"/>
              <a:gd name="connsiteY2" fmla="*/ 0 h 1760220"/>
              <a:gd name="connsiteX3" fmla="*/ 0 w 9144000"/>
              <a:gd name="connsiteY3" fmla="*/ 0 h 1760220"/>
              <a:gd name="connsiteX4" fmla="*/ 0 w 9144000"/>
              <a:gd name="connsiteY4" fmla="*/ 1760220 h 1760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760220">
                <a:moveTo>
                  <a:pt x="0" y="1760220"/>
                </a:moveTo>
                <a:lnTo>
                  <a:pt x="9144000" y="1760220"/>
                </a:lnTo>
                <a:lnTo>
                  <a:pt x="9144000" y="0"/>
                </a:lnTo>
                <a:lnTo>
                  <a:pt x="0" y="0"/>
                </a:lnTo>
                <a:lnTo>
                  <a:pt x="0" y="1760220"/>
                </a:lnTo>
              </a:path>
            </a:pathLst>
          </a:custGeom>
          <a:solidFill>
            <a:srgbClr val="0079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03600" y="533400"/>
            <a:ext cx="2311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5</a:t>
            </a:r>
            <a:r>
              <a:rPr lang="en-US" altLang="zh-CN" sz="39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、类简介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1879600"/>
            <a:ext cx="889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封装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成员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方法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17014" y="4495165"/>
            <a:ext cx="1062482" cy="990219"/>
          </a:xfrm>
          <a:custGeom>
            <a:avLst/>
            <a:gdLst>
              <a:gd name="connsiteX0" fmla="*/ 258571 w 1062482"/>
              <a:gd name="connsiteY0" fmla="*/ 0 h 990219"/>
              <a:gd name="connsiteX1" fmla="*/ 886967 w 1062482"/>
              <a:gd name="connsiteY1" fmla="*/ 533145 h 990219"/>
              <a:gd name="connsiteX2" fmla="*/ 1016253 w 1062482"/>
              <a:gd name="connsiteY2" fmla="*/ 380872 h 990219"/>
              <a:gd name="connsiteX3" fmla="*/ 1062481 w 1062482"/>
              <a:gd name="connsiteY3" fmla="*/ 944117 h 990219"/>
              <a:gd name="connsiteX4" fmla="*/ 499236 w 1062482"/>
              <a:gd name="connsiteY4" fmla="*/ 990219 h 990219"/>
              <a:gd name="connsiteX5" fmla="*/ 628522 w 1062482"/>
              <a:gd name="connsiteY5" fmla="*/ 837819 h 990219"/>
              <a:gd name="connsiteX6" fmla="*/ 0 w 1062482"/>
              <a:gd name="connsiteY6" fmla="*/ 304672 h 990219"/>
              <a:gd name="connsiteX7" fmla="*/ 258571 w 1062482"/>
              <a:gd name="connsiteY7" fmla="*/ 0 h 9902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62482" h="990219">
                <a:moveTo>
                  <a:pt x="258571" y="0"/>
                </a:moveTo>
                <a:lnTo>
                  <a:pt x="886967" y="533145"/>
                </a:lnTo>
                <a:lnTo>
                  <a:pt x="1016253" y="380872"/>
                </a:lnTo>
                <a:lnTo>
                  <a:pt x="1062481" y="944117"/>
                </a:lnTo>
                <a:lnTo>
                  <a:pt x="499236" y="990219"/>
                </a:lnTo>
                <a:lnTo>
                  <a:pt x="628522" y="837819"/>
                </a:lnTo>
                <a:lnTo>
                  <a:pt x="0" y="304672"/>
                </a:lnTo>
                <a:lnTo>
                  <a:pt x="258571" y="0"/>
                </a:lnTo>
              </a:path>
            </a:pathLst>
          </a:custGeom>
          <a:solidFill>
            <a:srgbClr val="B9D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787400"/>
            <a:ext cx="7632700" cy="3886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3500" y="4864100"/>
            <a:ext cx="3314700" cy="162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1270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封装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346200"/>
            <a:ext cx="6731000" cy="521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50800"/>
            <a:ext cx="2133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Student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class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763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输入学生的姓名、学号和各科分数，计算学分绩点。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50800"/>
            <a:ext cx="1879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Home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Work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25500"/>
            <a:ext cx="6375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1.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修改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Hello,World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程序，输出另外一个内容。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409700"/>
            <a:ext cx="7886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以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Hello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World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程序为基础，学习使用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IDE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环境，编码，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500" y="1828800"/>
            <a:ext cx="1828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编译工程等。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362200"/>
            <a:ext cx="7848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3.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动手输入本章的例子程序，并努力调试使之能够正常运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25500" y="27813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行。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127000"/>
            <a:ext cx="142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下讲预告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76300"/>
            <a:ext cx="889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变量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473200"/>
            <a:ext cx="14986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数据类型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二进制码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40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760220"/>
          </a:xfrm>
          <a:custGeom>
            <a:avLst/>
            <a:gdLst>
              <a:gd name="connsiteX0" fmla="*/ 0 w 9144000"/>
              <a:gd name="connsiteY0" fmla="*/ 1760220 h 1760220"/>
              <a:gd name="connsiteX1" fmla="*/ 9144000 w 9144000"/>
              <a:gd name="connsiteY1" fmla="*/ 1760220 h 1760220"/>
              <a:gd name="connsiteX2" fmla="*/ 9144000 w 9144000"/>
              <a:gd name="connsiteY2" fmla="*/ 0 h 1760220"/>
              <a:gd name="connsiteX3" fmla="*/ 0 w 9144000"/>
              <a:gd name="connsiteY3" fmla="*/ 0 h 1760220"/>
              <a:gd name="connsiteX4" fmla="*/ 0 w 9144000"/>
              <a:gd name="connsiteY4" fmla="*/ 1760220 h 1760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760220">
                <a:moveTo>
                  <a:pt x="0" y="1760220"/>
                </a:moveTo>
                <a:lnTo>
                  <a:pt x="9144000" y="1760220"/>
                </a:lnTo>
                <a:lnTo>
                  <a:pt x="9144000" y="0"/>
                </a:lnTo>
                <a:lnTo>
                  <a:pt x="0" y="0"/>
                </a:lnTo>
                <a:lnTo>
                  <a:pt x="0" y="1760220"/>
                </a:lnTo>
              </a:path>
            </a:pathLst>
          </a:custGeom>
          <a:solidFill>
            <a:srgbClr val="0079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90153" y="2326898"/>
            <a:ext cx="2237757" cy="1119881"/>
          </a:xfrm>
          <a:custGeom>
            <a:avLst/>
            <a:gdLst>
              <a:gd name="connsiteX0" fmla="*/ 244102 w 2237757"/>
              <a:gd name="connsiteY0" fmla="*/ 1113531 h 1119881"/>
              <a:gd name="connsiteX1" fmla="*/ 413775 w 2237757"/>
              <a:gd name="connsiteY1" fmla="*/ 805048 h 1119881"/>
              <a:gd name="connsiteX2" fmla="*/ 258326 w 2237757"/>
              <a:gd name="connsiteY2" fmla="*/ 171318 h 1119881"/>
              <a:gd name="connsiteX3" fmla="*/ 1823982 w 2237757"/>
              <a:gd name="connsiteY3" fmla="*/ 108326 h 1119881"/>
              <a:gd name="connsiteX4" fmla="*/ 1979431 w 2237757"/>
              <a:gd name="connsiteY4" fmla="*/ 742056 h 1119881"/>
              <a:gd name="connsiteX5" fmla="*/ 787536 w 2237757"/>
              <a:gd name="connsiteY5" fmla="*/ 886582 h 1119881"/>
              <a:gd name="connsiteX6" fmla="*/ 244102 w 2237757"/>
              <a:gd name="connsiteY6" fmla="*/ 1113531 h 1119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37757" h="1119881">
                <a:moveTo>
                  <a:pt x="244102" y="1113531"/>
                </a:moveTo>
                <a:lnTo>
                  <a:pt x="413775" y="805048"/>
                </a:lnTo>
                <a:cubicBezTo>
                  <a:pt x="-61459" y="647441"/>
                  <a:pt x="-131055" y="363723"/>
                  <a:pt x="258326" y="171318"/>
                </a:cubicBezTo>
                <a:cubicBezTo>
                  <a:pt x="647708" y="-21086"/>
                  <a:pt x="1348749" y="-49280"/>
                  <a:pt x="1823982" y="108326"/>
                </a:cubicBezTo>
                <a:cubicBezTo>
                  <a:pt x="2299217" y="265933"/>
                  <a:pt x="2368812" y="549778"/>
                  <a:pt x="1979431" y="742056"/>
                </a:cubicBezTo>
                <a:cubicBezTo>
                  <a:pt x="1692030" y="884042"/>
                  <a:pt x="1220478" y="941319"/>
                  <a:pt x="787536" y="886582"/>
                </a:cubicBezTo>
                <a:lnTo>
                  <a:pt x="244102" y="111353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70543" y="2169838"/>
            <a:ext cx="2099705" cy="1266781"/>
          </a:xfrm>
          <a:custGeom>
            <a:avLst/>
            <a:gdLst>
              <a:gd name="connsiteX0" fmla="*/ 1685075 w 2099705"/>
              <a:gd name="connsiteY0" fmla="*/ 1260431 h 1266781"/>
              <a:gd name="connsiteX1" fmla="*/ 1213905 w 2099705"/>
              <a:gd name="connsiteY1" fmla="*/ 940899 h 1266781"/>
              <a:gd name="connsiteX2" fmla="*/ 18581 w 2099705"/>
              <a:gd name="connsiteY2" fmla="*/ 550628 h 1266781"/>
              <a:gd name="connsiteX3" fmla="*/ 884975 w 2099705"/>
              <a:gd name="connsiteY3" fmla="*/ 12275 h 1266781"/>
              <a:gd name="connsiteX4" fmla="*/ 2080299 w 2099705"/>
              <a:gd name="connsiteY4" fmla="*/ 402546 h 1266781"/>
              <a:gd name="connsiteX5" fmla="*/ 1588174 w 2099705"/>
              <a:gd name="connsiteY5" fmla="*/ 879304 h 1266781"/>
              <a:gd name="connsiteX6" fmla="*/ 1685075 w 2099705"/>
              <a:gd name="connsiteY6" fmla="*/ 1260431 h 12667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099705" h="1266781">
                <a:moveTo>
                  <a:pt x="1685075" y="1260431"/>
                </a:moveTo>
                <a:lnTo>
                  <a:pt x="1213905" y="940899"/>
                </a:lnTo>
                <a:cubicBezTo>
                  <a:pt x="644564" y="981793"/>
                  <a:pt x="109386" y="807041"/>
                  <a:pt x="18581" y="550628"/>
                </a:cubicBezTo>
                <a:cubicBezTo>
                  <a:pt x="-72350" y="294215"/>
                  <a:pt x="315634" y="53169"/>
                  <a:pt x="884975" y="12275"/>
                </a:cubicBezTo>
                <a:cubicBezTo>
                  <a:pt x="1454316" y="-28618"/>
                  <a:pt x="1989494" y="146133"/>
                  <a:pt x="2080299" y="402546"/>
                </a:cubicBezTo>
                <a:cubicBezTo>
                  <a:pt x="2147355" y="591776"/>
                  <a:pt x="1952664" y="780371"/>
                  <a:pt x="1588174" y="879304"/>
                </a:cubicBezTo>
                <a:lnTo>
                  <a:pt x="1685075" y="126043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24400" y="3227526"/>
            <a:ext cx="3344641" cy="1044550"/>
          </a:xfrm>
          <a:custGeom>
            <a:avLst/>
            <a:gdLst>
              <a:gd name="connsiteX0" fmla="*/ 6350 w 3344641"/>
              <a:gd name="connsiteY0" fmla="*/ 566471 h 1044550"/>
              <a:gd name="connsiteX1" fmla="*/ 806323 w 3344641"/>
              <a:gd name="connsiteY1" fmla="*/ 450774 h 1044550"/>
              <a:gd name="connsiteX2" fmla="*/ 2242946 w 3344641"/>
              <a:gd name="connsiteY2" fmla="*/ 11354 h 1044550"/>
              <a:gd name="connsiteX3" fmla="*/ 3326765 w 3344641"/>
              <a:gd name="connsiteY3" fmla="*/ 593776 h 1044550"/>
              <a:gd name="connsiteX4" fmla="*/ 1890141 w 3344641"/>
              <a:gd name="connsiteY4" fmla="*/ 1033196 h 1044550"/>
              <a:gd name="connsiteX5" fmla="*/ 831977 w 3344641"/>
              <a:gd name="connsiteY5" fmla="*/ 647370 h 1044550"/>
              <a:gd name="connsiteX6" fmla="*/ 6350 w 3344641"/>
              <a:gd name="connsiteY6" fmla="*/ 566471 h 1044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44641" h="1044550">
                <a:moveTo>
                  <a:pt x="6350" y="566471"/>
                </a:moveTo>
                <a:lnTo>
                  <a:pt x="806323" y="450774"/>
                </a:lnTo>
                <a:cubicBezTo>
                  <a:pt x="903732" y="168580"/>
                  <a:pt x="1546860" y="-28142"/>
                  <a:pt x="2242946" y="11354"/>
                </a:cubicBezTo>
                <a:cubicBezTo>
                  <a:pt x="2938907" y="50851"/>
                  <a:pt x="3424173" y="311582"/>
                  <a:pt x="3326765" y="593776"/>
                </a:cubicBezTo>
                <a:cubicBezTo>
                  <a:pt x="3229356" y="875970"/>
                  <a:pt x="2586228" y="1072693"/>
                  <a:pt x="1890141" y="1033196"/>
                </a:cubicBezTo>
                <a:cubicBezTo>
                  <a:pt x="1376426" y="1003986"/>
                  <a:pt x="957707" y="851332"/>
                  <a:pt x="831977" y="647370"/>
                </a:cubicBezTo>
                <a:lnTo>
                  <a:pt x="6350" y="56647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81489" y="4195319"/>
            <a:ext cx="2020257" cy="954528"/>
          </a:xfrm>
          <a:custGeom>
            <a:avLst/>
            <a:gdLst>
              <a:gd name="connsiteX0" fmla="*/ 2013907 w 2020257"/>
              <a:gd name="connsiteY0" fmla="*/ 567814 h 954528"/>
              <a:gd name="connsiteX1" fmla="*/ 1933135 w 2020257"/>
              <a:gd name="connsiteY1" fmla="*/ 652016 h 954528"/>
              <a:gd name="connsiteX2" fmla="*/ 634814 w 2020257"/>
              <a:gd name="connsiteY2" fmla="*/ 914525 h 954528"/>
              <a:gd name="connsiteX3" fmla="*/ 77716 w 2020257"/>
              <a:gd name="connsiteY3" fmla="*/ 302512 h 954528"/>
              <a:gd name="connsiteX4" fmla="*/ 1375986 w 2020257"/>
              <a:gd name="connsiteY4" fmla="*/ 40002 h 954528"/>
              <a:gd name="connsiteX5" fmla="*/ 2004382 w 2020257"/>
              <a:gd name="connsiteY5" fmla="*/ 475486 h 954528"/>
              <a:gd name="connsiteX6" fmla="*/ 2013907 w 2020257"/>
              <a:gd name="connsiteY6" fmla="*/ 567814 h 954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020257" h="954528">
                <a:moveTo>
                  <a:pt x="2013907" y="567814"/>
                </a:moveTo>
                <a:lnTo>
                  <a:pt x="1933135" y="652016"/>
                </a:lnTo>
                <a:cubicBezTo>
                  <a:pt x="1728411" y="893443"/>
                  <a:pt x="1147132" y="1011045"/>
                  <a:pt x="634814" y="914525"/>
                </a:cubicBezTo>
                <a:cubicBezTo>
                  <a:pt x="122420" y="818132"/>
                  <a:pt x="-126982" y="544066"/>
                  <a:pt x="77716" y="302512"/>
                </a:cubicBezTo>
                <a:cubicBezTo>
                  <a:pt x="282401" y="61085"/>
                  <a:pt x="863668" y="-56516"/>
                  <a:pt x="1375986" y="40002"/>
                </a:cubicBezTo>
                <a:cubicBezTo>
                  <a:pt x="1754192" y="111123"/>
                  <a:pt x="2002731" y="283462"/>
                  <a:pt x="2004382" y="475486"/>
                </a:cubicBezTo>
                <a:lnTo>
                  <a:pt x="2013907" y="5678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805683" y="4094987"/>
            <a:ext cx="489203" cy="1232915"/>
          </a:xfrm>
          <a:custGeom>
            <a:avLst/>
            <a:gdLst>
              <a:gd name="connsiteX0" fmla="*/ 474725 w 489203"/>
              <a:gd name="connsiteY0" fmla="*/ 1218438 h 1232915"/>
              <a:gd name="connsiteX1" fmla="*/ 244601 w 489203"/>
              <a:gd name="connsiteY1" fmla="*/ 1180084 h 1232915"/>
              <a:gd name="connsiteX2" fmla="*/ 244601 w 489203"/>
              <a:gd name="connsiteY2" fmla="*/ 654812 h 1232915"/>
              <a:gd name="connsiteX3" fmla="*/ 14477 w 489203"/>
              <a:gd name="connsiteY3" fmla="*/ 616458 h 1232915"/>
              <a:gd name="connsiteX4" fmla="*/ 244601 w 489203"/>
              <a:gd name="connsiteY4" fmla="*/ 578104 h 1232915"/>
              <a:gd name="connsiteX5" fmla="*/ 244601 w 489203"/>
              <a:gd name="connsiteY5" fmla="*/ 52832 h 1232915"/>
              <a:gd name="connsiteX6" fmla="*/ 474725 w 489203"/>
              <a:gd name="connsiteY6" fmla="*/ 14478 h 1232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89203" h="1232915">
                <a:moveTo>
                  <a:pt x="474725" y="1218438"/>
                </a:moveTo>
                <a:cubicBezTo>
                  <a:pt x="347598" y="1218438"/>
                  <a:pt x="244601" y="1201293"/>
                  <a:pt x="244601" y="1180084"/>
                </a:cubicBezTo>
                <a:lnTo>
                  <a:pt x="244601" y="654812"/>
                </a:lnTo>
                <a:cubicBezTo>
                  <a:pt x="244601" y="633603"/>
                  <a:pt x="141605" y="616458"/>
                  <a:pt x="14477" y="616458"/>
                </a:cubicBezTo>
                <a:cubicBezTo>
                  <a:pt x="141605" y="616458"/>
                  <a:pt x="244601" y="599313"/>
                  <a:pt x="244601" y="578104"/>
                </a:cubicBezTo>
                <a:lnTo>
                  <a:pt x="244601" y="52832"/>
                </a:lnTo>
                <a:cubicBezTo>
                  <a:pt x="244601" y="31623"/>
                  <a:pt x="347598" y="14478"/>
                  <a:pt x="474725" y="14478"/>
                </a:cubicBezTo>
              </a:path>
            </a:pathLst>
          </a:custGeom>
          <a:ln w="25400">
            <a:solidFill>
              <a:srgbClr val="004D6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0200" y="3098800"/>
            <a:ext cx="43307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25700" y="533400"/>
            <a:ext cx="42799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1</a:t>
            </a:r>
            <a:r>
              <a:rPr lang="en-US" altLang="zh-CN" sz="39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、简单的</a:t>
            </a:r>
            <a:r>
              <a:rPr lang="en-US" altLang="zh-CN" sz="3995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C++</a:t>
            </a:r>
            <a:r>
              <a:rPr lang="en-US" altLang="zh-CN" sz="39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程序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84700" y="2552700"/>
            <a:ext cx="121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②函数名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298700" y="2400300"/>
            <a:ext cx="121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①返回值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8400" y="3505200"/>
            <a:ext cx="6489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965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③形参列表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965700" algn="l"/>
              </a:tabLst>
            </a:pPr>
            <a:r>
              <a:rPr lang="en-US" altLang="zh-CN" sz="24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④函数体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127000"/>
            <a:ext cx="2133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再次认识程序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25500"/>
            <a:ext cx="5181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每个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C++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程序默认都有一个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main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函数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409700"/>
            <a:ext cx="792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main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函数是程序运行时的入口，毫无例外，所有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C++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程序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500" y="1778000"/>
            <a:ext cx="3086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都从</a:t>
            </a:r>
            <a:r>
              <a:rPr lang="en-US" altLang="zh-CN" sz="2402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main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函数开始启动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374900"/>
            <a:ext cx="80010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程序运行在何处？（硬盘、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CPU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、内存、显卡等？）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程序</a:t>
            </a:r>
            <a:r>
              <a:rPr lang="en-US" altLang="zh-CN" sz="2402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=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数据</a:t>
            </a:r>
            <a:r>
              <a:rPr lang="en-US" altLang="zh-CN" sz="2402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+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指令集，也可以理解为：程序</a:t>
            </a:r>
            <a:r>
              <a:rPr lang="en-US" altLang="zh-CN" sz="2402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=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数据结构</a:t>
            </a:r>
            <a:r>
              <a:rPr lang="en-US" altLang="zh-CN" sz="2402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+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算法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594100"/>
            <a:ext cx="789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指令集可以理解为计算机系统能够执行的操作，如：加减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25500" y="3949700"/>
            <a:ext cx="396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乘除四则运算、逻辑运算等。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4546600"/>
            <a:ext cx="789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数据是什么呢？简单而言，在计算机系统里，数据就是一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25500" y="4851400"/>
            <a:ext cx="3683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串串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0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1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所组成的数据串。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5486400"/>
            <a:ext cx="364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那么数据从何而来呢？？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6700" y="571500"/>
            <a:ext cx="6121400" cy="624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50800"/>
            <a:ext cx="584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u="sng" dirty="0" smtClean="0">
                <a:solidFill>
                  <a:srgbClr val="CC0099"/>
                </a:solidFill>
                <a:latin typeface="Arial Unicode MS" pitchFamily="18" charset="0"/>
                <a:cs typeface="Arial Unicode MS" pitchFamily="18" charset="0"/>
              </a:rPr>
              <a:t>IDE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93900"/>
            <a:ext cx="2057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u="sng" dirty="0" smtClean="0">
                <a:solidFill>
                  <a:srgbClr val="CC0099"/>
                </a:solidFill>
                <a:latin typeface="Arial Unicode MS" pitchFamily="18" charset="0"/>
                <a:cs typeface="Arial Unicode MS" pitchFamily="18" charset="0"/>
              </a:rPr>
              <a:t>Visual Studio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5283200"/>
            <a:ext cx="1905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u="sng" dirty="0" smtClean="0">
                <a:solidFill>
                  <a:srgbClr val="CC0099"/>
                </a:solidFill>
                <a:latin typeface="Arial Unicode MS" pitchFamily="18" charset="0"/>
                <a:cs typeface="Arial Unicode MS" pitchFamily="18" charset="0"/>
              </a:rPr>
              <a:t>CodeBlocks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1760220"/>
          </a:xfrm>
          <a:custGeom>
            <a:avLst/>
            <a:gdLst>
              <a:gd name="connsiteX0" fmla="*/ 0 w 9144000"/>
              <a:gd name="connsiteY0" fmla="*/ 1760220 h 1760220"/>
              <a:gd name="connsiteX1" fmla="*/ 9144000 w 9144000"/>
              <a:gd name="connsiteY1" fmla="*/ 1760220 h 1760220"/>
              <a:gd name="connsiteX2" fmla="*/ 9144000 w 9144000"/>
              <a:gd name="connsiteY2" fmla="*/ 0 h 1760220"/>
              <a:gd name="connsiteX3" fmla="*/ 0 w 9144000"/>
              <a:gd name="connsiteY3" fmla="*/ 0 h 1760220"/>
              <a:gd name="connsiteX4" fmla="*/ 0 w 9144000"/>
              <a:gd name="connsiteY4" fmla="*/ 1760220 h 1760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1760220">
                <a:moveTo>
                  <a:pt x="0" y="1760220"/>
                </a:moveTo>
                <a:lnTo>
                  <a:pt x="9144000" y="1760220"/>
                </a:lnTo>
                <a:lnTo>
                  <a:pt x="9144000" y="0"/>
                </a:lnTo>
                <a:lnTo>
                  <a:pt x="0" y="0"/>
                </a:lnTo>
                <a:lnTo>
                  <a:pt x="0" y="1760220"/>
                </a:lnTo>
              </a:path>
            </a:pathLst>
          </a:custGeom>
          <a:solidFill>
            <a:srgbClr val="0079A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41600" y="533400"/>
            <a:ext cx="3835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Arial Unicode MS" pitchFamily="18" charset="0"/>
                <a:cs typeface="Arial Unicode MS" pitchFamily="18" charset="0"/>
              </a:rPr>
              <a:t>2</a:t>
            </a:r>
            <a:r>
              <a:rPr lang="en-US" altLang="zh-CN" sz="39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、初识输入输出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1816100"/>
            <a:ext cx="1410643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iostream</a:t>
            </a:r>
            <a:endParaRPr lang="en-US" altLang="zh-CN" sz="2400" dirty="0" smtClean="0">
              <a:solidFill>
                <a:srgbClr val="FF0000"/>
              </a:solidFill>
              <a:latin typeface="Arial Unicode MS" pitchFamily="18" charset="0"/>
              <a:cs typeface="Arial Unicode M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cin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98500" y="2997200"/>
            <a:ext cx="8636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cout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2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cerr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18" charset="0"/>
                <a:cs typeface="Arial Unicode MS" pitchFamily="18" charset="0"/>
              </a:rPr>
              <a:t>clog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50800"/>
            <a:ext cx="1358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iostream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25500"/>
            <a:ext cx="4521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来自于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C++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标准库的输入输出流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422400"/>
            <a:ext cx="7924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输入输出流提供程序与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IO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设备交互的操作，有如人体的听</a:t>
            </a:r>
          </a:p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觉、视觉、嗅觉、触觉等器官。其作用是程序与</a:t>
            </a:r>
            <a:r>
              <a:rPr lang="en-US" altLang="zh-CN" sz="2402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IO</a:t>
            </a:r>
            <a:r>
              <a:rPr lang="en-US" altLang="zh-CN" sz="2402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设备交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500" y="21971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互而用的。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717800"/>
            <a:ext cx="3810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包括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4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种标准的输入输出：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16000" y="3302000"/>
            <a:ext cx="18669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006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6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标准输入</a:t>
            </a:r>
            <a:r>
              <a:rPr lang="en-US" altLang="zh-CN" sz="2006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-cin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标准输出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-cout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标准错误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-cerr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标准日志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-clog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397000"/>
            <a:ext cx="2451100" cy="1524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1244600"/>
            <a:ext cx="6108700" cy="233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50800"/>
            <a:ext cx="1841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Hello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World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825500"/>
            <a:ext cx="5511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在简单的程序基础上输出：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Hello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World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7973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程序解读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16000" y="4318000"/>
            <a:ext cx="28956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#include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&lt;iostream&gt;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6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6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②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std::cout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&lt;&lt;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16000" y="5384800"/>
            <a:ext cx="1562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336699"/>
                </a:solidFill>
                <a:latin typeface="Marlett" pitchFamily="18" charset="0"/>
                <a:cs typeface="Marlett" pitchFamily="18" charset="0"/>
              </a:rPr>
              <a:t></a:t>
            </a:r>
            <a:r>
              <a:rPr lang="en-US" altLang="zh-CN" sz="2004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④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std::endl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-18288" y="528827"/>
            <a:ext cx="9182100" cy="76200"/>
          </a:xfrm>
          <a:custGeom>
            <a:avLst/>
            <a:gdLst>
              <a:gd name="connsiteX0" fmla="*/ 19050 w 9182100"/>
              <a:gd name="connsiteY0" fmla="*/ 19050 h 76200"/>
              <a:gd name="connsiteX1" fmla="*/ 9163049 w 91821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182100" h="76200">
                <a:moveTo>
                  <a:pt x="19050" y="19050"/>
                </a:moveTo>
                <a:lnTo>
                  <a:pt x="9163049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-18288" y="6562343"/>
            <a:ext cx="7402068" cy="76200"/>
          </a:xfrm>
          <a:custGeom>
            <a:avLst/>
            <a:gdLst>
              <a:gd name="connsiteX0" fmla="*/ 19050 w 7402068"/>
              <a:gd name="connsiteY0" fmla="*/ 19050 h 76200"/>
              <a:gd name="connsiteX1" fmla="*/ 7383018 w 740206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02068" h="76200">
                <a:moveTo>
                  <a:pt x="19050" y="19050"/>
                </a:moveTo>
                <a:lnTo>
                  <a:pt x="7383018" y="19050"/>
                </a:lnTo>
              </a:path>
            </a:pathLst>
          </a:custGeom>
          <a:ln w="38100">
            <a:solidFill>
              <a:srgbClr val="00458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2311400"/>
            <a:ext cx="5842000" cy="383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50800"/>
            <a:ext cx="4343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标准输入</a:t>
            </a: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cin</a:t>
            </a:r>
            <a:r>
              <a:rPr lang="en-US" altLang="zh-CN" sz="2795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与标准输出</a:t>
            </a:r>
            <a:r>
              <a:rPr lang="en-US" altLang="zh-CN" sz="2795" dirty="0" smtClean="0">
                <a:solidFill>
                  <a:srgbClr val="003366"/>
                </a:solidFill>
                <a:latin typeface="Arial Unicode MS" pitchFamily="18" charset="0"/>
                <a:cs typeface="Arial Unicode MS" pitchFamily="18" charset="0"/>
              </a:rPr>
              <a:t>cout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8763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收集从输入设备输入的变量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460500"/>
            <a:ext cx="759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458A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3366"/>
                </a:solidFill>
                <a:latin typeface="黑体" pitchFamily="18" charset="0"/>
                <a:cs typeface="黑体" pitchFamily="18" charset="0"/>
              </a:rPr>
              <a:t>从键盘输入两个整数，程序计算二者之和，并输出和。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397</Words>
  <Application>Microsoft Office PowerPoint</Application>
  <PresentationFormat>全屏显示(4:3)</PresentationFormat>
  <Paragraphs>168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黑体</vt:lpstr>
      <vt:lpstr>宋体</vt:lpstr>
      <vt:lpstr>Arial</vt:lpstr>
      <vt:lpstr>Calibri</vt:lpstr>
      <vt:lpstr>Marlett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Apple</cp:lastModifiedBy>
  <cp:revision>4</cp:revision>
  <dcterms:created xsi:type="dcterms:W3CDTF">2006-08-16T00:00:00Z</dcterms:created>
  <dcterms:modified xsi:type="dcterms:W3CDTF">2018-11-07T13:14:25Z</dcterms:modified>
</cp:coreProperties>
</file>