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588" r:id="rId3"/>
    <p:sldId id="392" r:id="rId4"/>
    <p:sldId id="725" r:id="rId5"/>
    <p:sldId id="726" r:id="rId6"/>
    <p:sldId id="727" r:id="rId7"/>
    <p:sldId id="728" r:id="rId8"/>
    <p:sldId id="729" r:id="rId9"/>
    <p:sldId id="730" r:id="rId10"/>
    <p:sldId id="630" r:id="rId11"/>
    <p:sldId id="691" r:id="rId12"/>
    <p:sldId id="693" r:id="rId13"/>
    <p:sldId id="694" r:id="rId14"/>
    <p:sldId id="695" r:id="rId15"/>
    <p:sldId id="696" r:id="rId16"/>
    <p:sldId id="697" r:id="rId17"/>
    <p:sldId id="700" r:id="rId18"/>
    <p:sldId id="701" r:id="rId19"/>
    <p:sldId id="702" r:id="rId20"/>
    <p:sldId id="714" r:id="rId21"/>
    <p:sldId id="709" r:id="rId22"/>
    <p:sldId id="711" r:id="rId23"/>
    <p:sldId id="712" r:id="rId24"/>
    <p:sldId id="703" r:id="rId25"/>
    <p:sldId id="713" r:id="rId26"/>
    <p:sldId id="731" r:id="rId27"/>
  </p:sldIdLst>
  <p:sldSz cx="9144000" cy="6858000" type="screen4x3"/>
  <p:notesSz cx="6743700" cy="99060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2"/>
        </a:solidFill>
        <a:latin typeface="Arial Unicode MS" pitchFamily="34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2"/>
        </a:solidFill>
        <a:latin typeface="Arial Unicode MS" pitchFamily="34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2"/>
        </a:solidFill>
        <a:latin typeface="Arial Unicode MS" pitchFamily="34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2"/>
        </a:solidFill>
        <a:latin typeface="Arial Unicode MS" pitchFamily="34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5AB7"/>
    <a:srgbClr val="017EA5"/>
    <a:srgbClr val="FFFF99"/>
    <a:srgbClr val="99FF99"/>
    <a:srgbClr val="004D68"/>
    <a:srgbClr val="B9DCFF"/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1" autoAdjust="0"/>
    <p:restoredTop sz="81804" autoAdjust="0"/>
  </p:normalViewPr>
  <p:slideViewPr>
    <p:cSldViewPr snapToGrid="0">
      <p:cViewPr varScale="1">
        <p:scale>
          <a:sx n="61" d="100"/>
          <a:sy n="61" d="100"/>
        </p:scale>
        <p:origin x="156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810" y="-72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6.xml"/><Relationship Id="rId1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33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600" y="3910013"/>
            <a:ext cx="6515100" cy="553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7" rIns="90479" bIns="44447" numCol="1" anchor="t" anchorCtr="0" compatLnSpc="1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0"/>
            <a:r>
              <a:rPr lang="en-GB" noProof="0" smtClean="0"/>
              <a:t>Second level</a:t>
            </a:r>
          </a:p>
          <a:p>
            <a:pPr lvl="0"/>
            <a:r>
              <a:rPr lang="en-GB" noProof="0" smtClean="0"/>
              <a:t>Third level</a:t>
            </a:r>
          </a:p>
          <a:p>
            <a:pPr lvl="0"/>
            <a:r>
              <a:rPr lang="en-GB" noProof="0" smtClean="0"/>
              <a:t>Fourth level</a:t>
            </a:r>
          </a:p>
          <a:p>
            <a:pPr lvl="0"/>
            <a:r>
              <a:rPr lang="en-GB" noProof="0" smtClean="0"/>
              <a:t>Fifth level</a:t>
            </a:r>
          </a:p>
        </p:txBody>
      </p:sp>
      <p:sp>
        <p:nvSpPr>
          <p:cNvPr id="5939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7113" y="277813"/>
            <a:ext cx="4630737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2388" y="9472613"/>
            <a:ext cx="147796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69863" y="9590088"/>
            <a:ext cx="1938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9" tIns="44447" rIns="90479" bIns="44447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zh-CN" sz="1000">
                <a:solidFill>
                  <a:schemeClr val="tx1"/>
                </a:solidFill>
                <a:latin typeface="Times New Roman" panose="02020603050405020304" pitchFamily="18" charset="0"/>
              </a:rPr>
              <a:t>© 2000 TriReme International Ltd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5526088" y="9588500"/>
            <a:ext cx="10366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9" tIns="44447" rIns="90479" bIns="44447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zh-CN" sz="1000">
                <a:solidFill>
                  <a:schemeClr val="tx1"/>
                </a:solidFill>
                <a:latin typeface="Times New Roman" panose="02020603050405020304" pitchFamily="18" charset="0"/>
              </a:rPr>
              <a:t>uml 5-5-1   2-</a:t>
            </a:r>
            <a:fld id="{00A0403E-E357-4F1C-98BE-B532C5F03114}" type="slidenum">
              <a:rPr lang="en-GB" altLang="zh-CN" sz="1000">
                <a:solidFill>
                  <a:schemeClr val="tx1"/>
                </a:solidFill>
                <a:latin typeface="Times New Roman" panose="02020603050405020304" pitchFamily="18" charset="0"/>
              </a:rPr>
              <a:t>‹#›</a:t>
            </a:fld>
            <a:endParaRPr lang="en-GB" altLang="zh-CN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85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520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099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8750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67143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082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41395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49729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- </a:t>
            </a:r>
            <a:r>
              <a:rPr lang="zh-CN" altLang="en-US" dirty="0" smtClean="0"/>
              <a:t>常规的学习路径</a:t>
            </a:r>
          </a:p>
          <a:p>
            <a:r>
              <a:rPr lang="zh-CN" altLang="en-US" dirty="0" smtClean="0"/>
              <a:t> 语法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程序片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设计思想 </a:t>
            </a:r>
            <a:r>
              <a:rPr lang="en-US" altLang="zh-CN" dirty="0" smtClean="0"/>
              <a:t>-&gt; C++</a:t>
            </a:r>
            <a:r>
              <a:rPr lang="zh-CN" altLang="en-US" dirty="0" smtClean="0"/>
              <a:t>项目 </a:t>
            </a:r>
            <a:r>
              <a:rPr lang="en-US" altLang="zh-CN" smtClean="0"/>
              <a:t>-&gt; 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633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CN" altLang="en-US" dirty="0" smtClean="0"/>
              <a:t>目标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You can code.</a:t>
            </a:r>
            <a:r>
              <a:rPr lang="en-US" altLang="zh-CN" baseline="0" dirty="0" smtClean="0"/>
              <a:t> They cannot. That is pretty damn cool.</a:t>
            </a:r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开发网站、游戏、</a:t>
            </a:r>
            <a:r>
              <a:rPr lang="en-US" altLang="zh-CN" baseline="0" dirty="0" smtClean="0"/>
              <a:t>dating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ios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android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RS</a:t>
            </a:r>
            <a:r>
              <a:rPr lang="zh-CN" altLang="en-US" baseline="0" dirty="0" smtClean="0"/>
              <a:t>等任意一个目标都是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03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如何学习程序设计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</a:t>
            </a:r>
            <a:r>
              <a:rPr lang="en-US" altLang="zh-CN" baseline="0" dirty="0" smtClean="0"/>
              <a:t>C++</a:t>
            </a:r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</a:t>
            </a:r>
            <a:r>
              <a:rPr lang="en-US" altLang="zh-CN" baseline="0" dirty="0" smtClean="0"/>
              <a:t>C++</a:t>
            </a:r>
            <a:r>
              <a:rPr lang="zh-CN" altLang="en-US" baseline="0" dirty="0" smtClean="0"/>
              <a:t>语法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如何学习循环语句的语法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如何学习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循环语句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Bug</a:t>
            </a:r>
          </a:p>
          <a:p>
            <a:pPr marL="0" indent="0">
              <a:buNone/>
            </a:pPr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老师为什么为死机（编译不通过，有这么多错误）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 </a:t>
            </a:r>
            <a:r>
              <a:rPr lang="zh-CN" altLang="en-US" baseline="0" dirty="0" smtClean="0"/>
              <a:t>为什么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循环死机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baseline="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20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60363" y="514350"/>
            <a:ext cx="8385175" cy="3086100"/>
          </a:xfrm>
          <a:solidFill>
            <a:srgbClr val="0079A4"/>
          </a:solidFill>
        </p:spPr>
        <p:txBody>
          <a:bodyPr/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0670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3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38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0" y="6580188"/>
            <a:ext cx="7364413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1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400175"/>
            <a:ext cx="7770813" cy="2381250"/>
          </a:xfrm>
          <a:solidFill>
            <a:srgbClr val="0079A4"/>
          </a:solidFill>
        </p:spPr>
        <p:txBody>
          <a:bodyPr lIns="306000"/>
          <a:lstStyle>
            <a:lvl1pPr>
              <a:defRPr sz="4000" b="0">
                <a:solidFill>
                  <a:schemeClr val="bg1"/>
                </a:solidFill>
                <a:latin typeface="Arial Unicode MS" pitchFamily="34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721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985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985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3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38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985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985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5"/>
          <p:cNvSpPr txBox="1">
            <a:spLocks noChangeArrowheads="1"/>
          </p:cNvSpPr>
          <p:nvPr/>
        </p:nvSpPr>
        <p:spPr bwMode="auto">
          <a:xfrm>
            <a:off x="1508125" y="4765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63500" rIns="63500" bIns="63500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zh-CN" sz="240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027" name="Line 7"/>
          <p:cNvSpPr>
            <a:spLocks noChangeShapeType="1"/>
          </p:cNvSpPr>
          <p:nvPr/>
        </p:nvSpPr>
        <p:spPr bwMode="auto">
          <a:xfrm>
            <a:off x="0" y="547688"/>
            <a:ext cx="9144000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0" y="6580188"/>
            <a:ext cx="7364413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98513"/>
            <a:ext cx="8229600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 dir="r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anose="02010609060101010101" pitchFamily="49" charset="-122"/>
        </a:defRPr>
      </a:lvl9pPr>
    </p:titleStyle>
    <p:bodyStyle>
      <a:lvl1pPr marL="287655" indent="-287655" algn="l" rtl="0" eaLnBrk="0" fontAlgn="base" hangingPunct="0">
        <a:spcBef>
          <a:spcPct val="30000"/>
        </a:spcBef>
        <a:spcAft>
          <a:spcPct val="30000"/>
        </a:spcAft>
        <a:buClr>
          <a:srgbClr val="00458A"/>
        </a:buClr>
        <a:buFont typeface="Monotype Sort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60730" indent="-282575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y"/>
        <a:defRPr sz="2000">
          <a:solidFill>
            <a:schemeClr val="tx2"/>
          </a:solidFill>
          <a:latin typeface="+mn-lt"/>
          <a:ea typeface="+mn-ea"/>
        </a:defRPr>
      </a:lvl2pPr>
      <a:lvl3pPr marL="951230" indent="-36830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o"/>
        <a:defRPr>
          <a:solidFill>
            <a:schemeClr val="tx2"/>
          </a:solidFill>
          <a:latin typeface="+mn-lt"/>
          <a:ea typeface="宋体" panose="02010600030101010101" pitchFamily="2" charset="-122"/>
        </a:defRPr>
      </a:lvl3pPr>
      <a:lvl4pPr marL="1490980" indent="-349250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p"/>
        <a:defRPr sz="1600">
          <a:solidFill>
            <a:schemeClr val="tx2"/>
          </a:solidFill>
          <a:latin typeface="+mn-lt"/>
          <a:ea typeface="宋体" panose="02010600030101010101" pitchFamily="2" charset="-122"/>
        </a:defRPr>
      </a:lvl4pPr>
      <a:lvl5pPr marL="2057400" indent="-376555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anose="02010600030101010101" pitchFamily="2" charset="-122"/>
        </a:defRPr>
      </a:lvl5pPr>
      <a:lvl6pPr marL="2514600" indent="-376555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anose="02010600030101010101" pitchFamily="2" charset="-122"/>
        </a:defRPr>
      </a:lvl6pPr>
      <a:lvl7pPr marL="2971800" indent="-376555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anose="02010600030101010101" pitchFamily="2" charset="-122"/>
        </a:defRPr>
      </a:lvl7pPr>
      <a:lvl8pPr marL="3429000" indent="-376555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anose="02010600030101010101" pitchFamily="2" charset="-122"/>
        </a:defRPr>
      </a:lvl8pPr>
      <a:lvl9pPr marL="3886200" indent="-376555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1508125" y="4765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63500" rIns="63500" bIns="63500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zh-CN" sz="240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051" name="Line 4"/>
          <p:cNvSpPr>
            <a:spLocks noChangeShapeType="1"/>
          </p:cNvSpPr>
          <p:nvPr/>
        </p:nvSpPr>
        <p:spPr bwMode="auto">
          <a:xfrm>
            <a:off x="0" y="547688"/>
            <a:ext cx="9144000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Line 5"/>
          <p:cNvSpPr>
            <a:spLocks noChangeShapeType="1"/>
          </p:cNvSpPr>
          <p:nvPr/>
        </p:nvSpPr>
        <p:spPr bwMode="auto">
          <a:xfrm>
            <a:off x="0" y="6580188"/>
            <a:ext cx="7364413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98513"/>
            <a:ext cx="8229600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r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287655" indent="-287655" algn="l" rtl="0" eaLnBrk="0" fontAlgn="base" hangingPunct="0">
        <a:spcBef>
          <a:spcPct val="30000"/>
        </a:spcBef>
        <a:spcAft>
          <a:spcPct val="30000"/>
        </a:spcAft>
        <a:buClr>
          <a:srgbClr val="00458A"/>
        </a:buClr>
        <a:buFont typeface="Monotype Sort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60730" indent="-282575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y"/>
        <a:defRPr sz="2000">
          <a:solidFill>
            <a:schemeClr val="tx2"/>
          </a:solidFill>
          <a:latin typeface="+mn-lt"/>
          <a:ea typeface="+mn-ea"/>
        </a:defRPr>
      </a:lvl2pPr>
      <a:lvl3pPr marL="951230" indent="-36830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p"/>
        <a:defRPr>
          <a:solidFill>
            <a:schemeClr val="tx2"/>
          </a:solidFill>
          <a:latin typeface="+mn-lt"/>
          <a:ea typeface="宋体" panose="02010600030101010101" pitchFamily="2" charset="-122"/>
        </a:defRPr>
      </a:lvl3pPr>
      <a:lvl4pPr marL="1490980" indent="-349250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p"/>
        <a:defRPr sz="1600">
          <a:solidFill>
            <a:schemeClr val="tx2"/>
          </a:solidFill>
          <a:latin typeface="+mn-lt"/>
          <a:ea typeface="宋体" panose="02010600030101010101" pitchFamily="2" charset="-122"/>
        </a:defRPr>
      </a:lvl4pPr>
      <a:lvl5pPr marL="2057400" indent="-376555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anose="02010600030101010101" pitchFamily="2" charset="-122"/>
        </a:defRPr>
      </a:lvl5pPr>
      <a:lvl6pPr marL="2514600" indent="-376555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anose="02010600030101010101" pitchFamily="2" charset="-122"/>
        </a:defRPr>
      </a:lvl6pPr>
      <a:lvl7pPr marL="2971800" indent="-376555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anose="02010600030101010101" pitchFamily="2" charset="-122"/>
        </a:defRPr>
      </a:lvl7pPr>
      <a:lvl8pPr marL="3429000" indent="-376555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anose="02010600030101010101" pitchFamily="2" charset="-122"/>
        </a:defRPr>
      </a:lvl8pPr>
      <a:lvl9pPr marL="3886200" indent="-376555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tudy.163.com/course/courseMain.htm?courseId=271005" TargetMode="External"/><Relationship Id="rId7" Type="http://schemas.openxmlformats.org/officeDocument/2006/relationships/hyperlink" Target="http://www.github.com/" TargetMode="External"/><Relationship Id="rId2" Type="http://schemas.openxmlformats.org/officeDocument/2006/relationships/hyperlink" Target="http://www.learncp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ourceforge.net/" TargetMode="External"/><Relationship Id="rId5" Type="http://schemas.openxmlformats.org/officeDocument/2006/relationships/hyperlink" Target="http://www.csdn.net/" TargetMode="External"/><Relationship Id="rId4" Type="http://schemas.openxmlformats.org/officeDocument/2006/relationships/hyperlink" Target="http://www.google.com.hk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ugwhp.github.io/OOPCPP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publications/weekly/19550511" TargetMode="External"/><Relationship Id="rId2" Type="http://schemas.openxmlformats.org/officeDocument/2006/relationships/hyperlink" Target="https://github.com/cugwhp/OOPCPP/blob/master/docs/Reference/eBooks/%E7%9F%A5%E4%B9%8E%E5%91%A8%E5%88%8A-%E7%BC%96%E7%A8%8B%E5%B0%8F%E7%99%BD%E5%AD%A6%20Python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slide" Target="slide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org/educate/resources/inspire" TargetMode="External"/><Relationship Id="rId2" Type="http://schemas.openxmlformats.org/officeDocument/2006/relationships/hyperlink" Target="http://v.youku.com/v_show/id_XNTIzNzE2NzQ4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"/>
          <a:stretch>
            <a:fillRect/>
          </a:stretch>
        </p:blipFill>
        <p:spPr bwMode="auto">
          <a:xfrm>
            <a:off x="0" y="0"/>
            <a:ext cx="92059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09085" y="2536662"/>
            <a:ext cx="8787740" cy="965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 fontAlgn="ctr">
              <a:buNone/>
              <a:defRPr/>
            </a:pPr>
            <a:r>
              <a:rPr lang="zh-CN" altLang="en-US" sz="4800" b="1" kern="0" dirty="0" smtClean="0">
                <a:solidFill>
                  <a:srgbClr val="FF0000"/>
                </a:solidFill>
                <a:latin typeface="+mj-lt"/>
                <a:ea typeface="新宋体" panose="02010609030101010101" pitchFamily="49" charset="-122"/>
                <a:cs typeface="+mj-cs"/>
              </a:rPr>
              <a:t>绪论</a:t>
            </a:r>
            <a:r>
              <a:rPr lang="en-US" altLang="zh-CN" sz="4800" b="1" kern="0" dirty="0" smtClean="0">
                <a:solidFill>
                  <a:srgbClr val="FF0000"/>
                </a:solidFill>
                <a:latin typeface="+mj-lt"/>
                <a:ea typeface="新宋体" panose="02010609030101010101" pitchFamily="49" charset="-122"/>
                <a:cs typeface="+mj-cs"/>
              </a:rPr>
              <a:t>——</a:t>
            </a:r>
            <a:r>
              <a:rPr lang="zh-CN" altLang="en-US" sz="4800" b="1" kern="0" dirty="0" smtClean="0">
                <a:solidFill>
                  <a:srgbClr val="FF0000"/>
                </a:solidFill>
                <a:latin typeface="+mj-lt"/>
                <a:ea typeface="新宋体" panose="02010609030101010101" pitchFamily="49" charset="-122"/>
                <a:cs typeface="+mj-cs"/>
              </a:rPr>
              <a:t>关于课程</a:t>
            </a:r>
            <a:endParaRPr lang="en-US" altLang="zh-CN" sz="4800" b="1" kern="0" dirty="0">
              <a:solidFill>
                <a:srgbClr val="FF0000"/>
              </a:solidFill>
              <a:latin typeface="+mj-lt"/>
              <a:ea typeface="新宋体" panose="02010609030101010101" pitchFamily="49" charset="-122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803525" y="4127500"/>
            <a:ext cx="4284980" cy="10521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zh-CN" altLang="en-US" sz="2400" b="1" kern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主 讲：王红平</a:t>
            </a:r>
            <a:endParaRPr lang="en-US" altLang="zh-CN" sz="2400" b="1" kern="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altLang="zh-CN" sz="2400" b="1" kern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Email</a:t>
            </a:r>
            <a:r>
              <a:rPr lang="zh-CN" altLang="en-US" sz="2400" b="1" kern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 kern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wanghp@cug.edu.cn</a:t>
            </a:r>
          </a:p>
        </p:txBody>
      </p:sp>
      <p:sp>
        <p:nvSpPr>
          <p:cNvPr id="2" name="矩形 1"/>
          <p:cNvSpPr/>
          <p:nvPr/>
        </p:nvSpPr>
        <p:spPr>
          <a:xfrm>
            <a:off x="6887650" y="6550223"/>
            <a:ext cx="2318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buNone/>
              <a:defRPr/>
            </a:pPr>
            <a:r>
              <a:rPr lang="zh-CN" altLang="en-US" b="1" dirty="0"/>
              <a:t>面向对象程序设计（</a:t>
            </a:r>
            <a:r>
              <a:rPr lang="en-US" altLang="zh-CN" b="1" dirty="0"/>
              <a:t>C++</a:t>
            </a:r>
            <a:r>
              <a:rPr lang="zh-CN" altLang="en-US" b="1" dirty="0"/>
              <a:t>）</a:t>
            </a:r>
            <a:endParaRPr lang="en-US" altLang="zh-CN" b="1" kern="0" dirty="0">
              <a:solidFill>
                <a:srgbClr val="FF0000"/>
              </a:solidFill>
              <a:ea typeface="新宋体" panose="02010609030101010101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课程体系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1"/>
          <a:stretch>
            <a:fillRect/>
          </a:stretch>
        </p:blipFill>
        <p:spPr>
          <a:xfrm>
            <a:off x="16688" y="914921"/>
            <a:ext cx="9127312" cy="43809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授课方式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授课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36</a:t>
            </a:r>
            <a:r>
              <a:rPr lang="zh-CN" altLang="en-US" dirty="0" smtClean="0"/>
              <a:t>学时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随时提问</a:t>
            </a:r>
            <a:endParaRPr lang="en-US" altLang="zh-CN" dirty="0" smtClean="0"/>
          </a:p>
          <a:p>
            <a:r>
              <a:rPr lang="zh-CN" altLang="en-US" dirty="0" smtClean="0"/>
              <a:t>上机实习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20</a:t>
            </a:r>
            <a:r>
              <a:rPr lang="zh-CN" altLang="en-US" dirty="0" smtClean="0"/>
              <a:t>学时（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次）</a:t>
            </a:r>
            <a:endParaRPr lang="zh-CN" altLang="en-US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教学参考书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教材</a:t>
            </a:r>
            <a:endParaRPr lang="en-US" altLang="zh-CN" dirty="0" smtClean="0"/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 smtClean="0">
                <a:latin typeface="楷体_GB2312" pitchFamily="49" charset="-122"/>
                <a:ea typeface="楷体_GB2312" pitchFamily="49" charset="-122"/>
                <a:cs typeface="+mn-cs"/>
              </a:rPr>
              <a:t>C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++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语言程序设计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（第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版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），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郑莉等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,《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清华大学出版社</a:t>
            </a:r>
            <a:endParaRPr lang="en-US" altLang="zh-CN" sz="2200" b="1" dirty="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r>
              <a:rPr lang="zh-CN" altLang="en-US" dirty="0" smtClean="0"/>
              <a:t>参考书</a:t>
            </a:r>
            <a:endParaRPr lang="en-US" altLang="zh-CN" dirty="0" smtClean="0"/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C++ Primer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Stanley 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B. </a:t>
            </a:r>
            <a:r>
              <a:rPr lang="en-US" altLang="zh-CN" sz="2200" b="1" dirty="0" err="1">
                <a:latin typeface="楷体_GB2312" pitchFamily="49" charset="-122"/>
                <a:ea typeface="楷体_GB2312" pitchFamily="49" charset="-122"/>
                <a:cs typeface="+mn-cs"/>
              </a:rPr>
              <a:t>Lippman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和 </a:t>
            </a:r>
            <a:r>
              <a:rPr lang="en-US" altLang="zh-CN" sz="2200" b="1" dirty="0" err="1">
                <a:latin typeface="楷体_GB2312" pitchFamily="49" charset="-122"/>
                <a:ea typeface="楷体_GB2312" pitchFamily="49" charset="-122"/>
                <a:cs typeface="+mn-cs"/>
              </a:rPr>
              <a:t>Josée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lang="en-US" altLang="zh-CN" sz="2200" b="1" dirty="0" err="1">
                <a:latin typeface="楷体_GB2312" pitchFamily="49" charset="-122"/>
                <a:ea typeface="楷体_GB2312" pitchFamily="49" charset="-122"/>
                <a:cs typeface="+mn-cs"/>
              </a:rPr>
              <a:t>Lajoie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著，潘爱民、张丽 译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，中国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电力出版社</a:t>
            </a:r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C++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程序设计语言（特别版）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Bjarne </a:t>
            </a:r>
            <a:r>
              <a:rPr lang="en-US" altLang="zh-CN" sz="2200" b="1" dirty="0" err="1">
                <a:latin typeface="楷体_GB2312" pitchFamily="49" charset="-122"/>
                <a:ea typeface="楷体_GB2312" pitchFamily="49" charset="-122"/>
                <a:cs typeface="+mn-cs"/>
              </a:rPr>
              <a:t>Stroustrup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和 贝尔实验室 著，裘宗燕 译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，机械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工业出版社</a:t>
            </a:r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zh-CN" altLang="en-US" sz="2200" b="1" u="sng" dirty="0" smtClean="0">
                <a:latin typeface="楷体_GB2312" pitchFamily="49" charset="-122"/>
                <a:ea typeface="楷体_GB2312" pitchFamily="49" charset="-122"/>
                <a:cs typeface="+mn-cs"/>
              </a:rPr>
              <a:t>实用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C++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调试指南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，於春景 译，华中科技大学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出版社</a:t>
            </a:r>
            <a:endParaRPr lang="en-US" altLang="zh-CN" sz="2200" b="1" dirty="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 smtClean="0">
                <a:latin typeface="楷体_GB2312" pitchFamily="49" charset="-122"/>
                <a:ea typeface="楷体_GB2312" pitchFamily="49" charset="-122"/>
                <a:cs typeface="+mn-cs"/>
              </a:rPr>
              <a:t>C++</a:t>
            </a:r>
            <a:r>
              <a:rPr lang="zh-CN" altLang="en-US" sz="2200" b="1" u="sng" dirty="0" smtClean="0">
                <a:latin typeface="楷体_GB2312" pitchFamily="49" charset="-122"/>
                <a:ea typeface="楷体_GB2312" pitchFamily="49" charset="-122"/>
                <a:cs typeface="+mn-cs"/>
              </a:rPr>
              <a:t>语言程序设计教程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，谭浩强，清华大学出版社</a:t>
            </a:r>
            <a:endParaRPr lang="zh-CN" altLang="en-US" sz="2200" b="1" dirty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" name="内容占位符 5"/>
          <p:cNvGraphicFramePr/>
          <p:nvPr/>
        </p:nvGraphicFramePr>
        <p:xfrm>
          <a:off x="457200" y="1270649"/>
          <a:ext cx="8229600" cy="42177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3848"/>
                <a:gridCol w="66057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序号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内容</a:t>
                      </a:r>
                      <a:endParaRPr lang="zh-CN" altLang="en-US" sz="2400" dirty="0"/>
                    </a:p>
                  </a:txBody>
                  <a:tcPr/>
                </a:tc>
              </a:tr>
              <a:tr h="4229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第一章 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绪论</a:t>
                      </a: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＋＋语言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概述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第二章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++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基本数据类型、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表达式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第三章 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算法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的基本控制结构：循环、其它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第三章 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自定义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数据类型：枚举、结构、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联合体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C++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程序构成与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IDE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环境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介绍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第四章 函数（函数的定义与使用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第四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章</a:t>
                      </a:r>
                      <a:r>
                        <a:rPr lang="en-US" alt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联函数、函数重载、标准库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函数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第五章 类与对象基本</a:t>
                      </a:r>
                      <a:r>
                        <a:rPr 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概念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9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第五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章</a:t>
                      </a:r>
                      <a:r>
                        <a:rPr lang="en-US" altLang="zh-CN" sz="2400" kern="1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构造</a:t>
                      </a: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和析构函数、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引用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第一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~ </a:t>
                      </a: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五章 习题课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</a:t>
            </a:r>
            <a:r>
              <a:rPr lang="zh-CN" altLang="en-US" dirty="0"/>
              <a:t>安排（续）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908871"/>
          <a:ext cx="8229600" cy="3053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3848"/>
                <a:gridCol w="66057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序号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内容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11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第六章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作用域</a:t>
                      </a: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、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生存期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12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第六章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多</a:t>
                      </a: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文件结构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+</a:t>
                      </a: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课堂</a:t>
                      </a:r>
                      <a:r>
                        <a:rPr lang="zh-CN" sz="2400" kern="1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练习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13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第七章 数组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14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第七章 指针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15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第七章 字符串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16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第六</a:t>
                      </a: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~</a:t>
                      </a: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七章 习题课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17</a:t>
                      </a:r>
                      <a:endParaRPr lang="zh-CN" sz="2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课程复习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考核方式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28065" y="995306"/>
          <a:ext cx="607377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080"/>
                <a:gridCol w="390969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考核名称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华文细黑" pitchFamily="2" charset="-122"/>
                        </a:rPr>
                        <a:t>百分比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到课情况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课堂（后）作业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上机实习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rPr>
                        <a:t>30%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期末考试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anose="02010600030101010101" pitchFamily="2" charset="-122"/>
                        </a:rPr>
                        <a:t>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760561"/>
          </a:xfrm>
        </p:spPr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、学习方式</a:t>
            </a:r>
            <a:endParaRPr lang="en-US" altLang="zh-CN" sz="44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291" name="内容占位符 2"/>
          <p:cNvSpPr txBox="1"/>
          <p:nvPr/>
        </p:nvSpPr>
        <p:spPr bwMode="auto">
          <a:xfrm>
            <a:off x="2908300" y="2374900"/>
            <a:ext cx="5671256" cy="331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655" indent="-287655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>
                <a:ea typeface="黑体" panose="02010609060101010101" pitchFamily="49" charset="-122"/>
              </a:rPr>
              <a:t>大学学前班</a:t>
            </a:r>
            <a:endParaRPr lang="en-US" altLang="zh-CN" sz="2400" dirty="0" smtClean="0"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ea typeface="黑体" panose="02010609060101010101" pitchFamily="49" charset="-122"/>
              </a:rPr>
              <a:t>程序设计入门</a:t>
            </a:r>
            <a:endParaRPr lang="en-US" altLang="zh-CN" sz="2400" dirty="0" smtClean="0"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ea typeface="黑体" panose="02010609060101010101" pitchFamily="49" charset="-122"/>
              </a:rPr>
              <a:t>学习资源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endParaRPr lang="en-US" altLang="zh-CN" sz="24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大学学前班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应试学习</a:t>
            </a:r>
            <a:r>
              <a:rPr lang="en-US" altLang="zh-CN" dirty="0" smtClean="0"/>
              <a:t>VS.</a:t>
            </a:r>
            <a:r>
              <a:rPr lang="zh-CN" altLang="en-US" dirty="0" smtClean="0"/>
              <a:t>自主学习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98514"/>
            <a:ext cx="3896436" cy="2883150"/>
          </a:xfrm>
        </p:spPr>
        <p:txBody>
          <a:bodyPr/>
          <a:lstStyle/>
          <a:p>
            <a:r>
              <a:rPr lang="zh-CN" altLang="en-US" dirty="0" smtClean="0"/>
              <a:t>应试学习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授课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遗忘。。。</a:t>
            </a:r>
            <a:endParaRPr lang="en-US" altLang="zh-CN" dirty="0" smtClean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735773" y="798513"/>
            <a:ext cx="4107976" cy="288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87655" indent="-287655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073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y"/>
              <a:defRPr sz="2000">
                <a:solidFill>
                  <a:schemeClr val="tx2"/>
                </a:solidFill>
                <a:latin typeface="+mn-lt"/>
                <a:ea typeface="+mn-ea"/>
              </a:defRPr>
            </a:lvl2pPr>
            <a:lvl3pPr marL="951230" indent="-368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o"/>
              <a:defRPr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490980" indent="-349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p"/>
              <a:defRPr sz="16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376555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376555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376555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376555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376555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r>
              <a:rPr lang="zh-CN" altLang="en-US" kern="0" dirty="0" smtClean="0"/>
              <a:t>自主学习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阅读参考资料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自主学习与探索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研讨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项目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过程考核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印象深刻。。。</a:t>
            </a:r>
            <a:endParaRPr lang="en-US" altLang="zh-CN" kern="0" dirty="0" smtClean="0"/>
          </a:p>
          <a:p>
            <a:pPr lvl="1"/>
            <a:endParaRPr lang="en-US" altLang="zh-CN" kern="0" dirty="0" smtClean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27797" y="4313907"/>
            <a:ext cx="8215952" cy="1052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87655" indent="-287655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073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y"/>
              <a:defRPr sz="2000">
                <a:solidFill>
                  <a:schemeClr val="tx2"/>
                </a:solidFill>
                <a:latin typeface="+mn-lt"/>
                <a:ea typeface="+mn-ea"/>
              </a:defRPr>
            </a:lvl2pPr>
            <a:lvl3pPr marL="951230" indent="-368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o"/>
              <a:defRPr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490980" indent="-349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p"/>
              <a:defRPr sz="16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376555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376555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376555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376555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376555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indent="0" algn="ctr">
              <a:buNone/>
            </a:pPr>
            <a:r>
              <a:rPr lang="zh-CN" altLang="en-US" sz="6000" kern="0" dirty="0" smtClean="0">
                <a:solidFill>
                  <a:srgbClr val="FF0000"/>
                </a:solidFill>
              </a:rPr>
              <a:t>兴趣是最好的老师！</a:t>
            </a:r>
            <a:endParaRPr lang="en-US" altLang="zh-CN" sz="6000" kern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大学学前班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学习的正确姿势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输入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见识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听</a:t>
            </a:r>
            <a:r>
              <a:rPr lang="en-US" altLang="zh-CN" dirty="0" smtClean="0"/>
              <a:t>——</a:t>
            </a:r>
            <a:r>
              <a:rPr lang="zh-CN" altLang="en-US" dirty="0"/>
              <a:t>接收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强化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强化</a:t>
            </a:r>
            <a:endParaRPr lang="en-US" altLang="zh-CN" dirty="0" smtClean="0"/>
          </a:p>
          <a:p>
            <a:r>
              <a:rPr lang="zh-CN" altLang="en-US" dirty="0" smtClean="0"/>
              <a:t>思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加工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总结规律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举一反三</a:t>
            </a:r>
            <a:endParaRPr lang="en-US" altLang="zh-CN" dirty="0" smtClean="0"/>
          </a:p>
          <a:p>
            <a:r>
              <a:rPr lang="zh-CN" altLang="en-US" dirty="0" smtClean="0"/>
              <a:t>习</a:t>
            </a:r>
            <a:r>
              <a:rPr lang="en-US" altLang="zh-CN" dirty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输出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模仿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熟练（熟能生巧）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潜意识（变成习惯）</a:t>
            </a:r>
            <a:endParaRPr lang="en-US" altLang="zh-CN" dirty="0" smtClean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的路线图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简单</a:t>
            </a:r>
            <a:r>
              <a:rPr lang="zh-CN" altLang="en-US" dirty="0">
                <a:solidFill>
                  <a:srgbClr val="FF0000"/>
                </a:solidFill>
              </a:rPr>
              <a:t>程序 </a:t>
            </a:r>
            <a:r>
              <a:rPr lang="en-US" altLang="zh-CN" dirty="0"/>
              <a:t>-&gt;  </a:t>
            </a:r>
            <a:r>
              <a:rPr lang="zh-CN" altLang="en-US" dirty="0" smtClean="0"/>
              <a:t>熟悉简单程序的框架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标准库</a:t>
            </a:r>
            <a:r>
              <a:rPr lang="zh-CN" altLang="en-US" dirty="0"/>
              <a:t>  </a:t>
            </a:r>
            <a:r>
              <a:rPr lang="en-US" altLang="zh-CN" dirty="0"/>
              <a:t>-&gt;  </a:t>
            </a:r>
            <a:r>
              <a:rPr lang="zh-CN" altLang="en-US" dirty="0" smtClean="0"/>
              <a:t>模仿，入门要正，从优秀库开始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小规模的程序</a:t>
            </a:r>
            <a:r>
              <a:rPr lang="zh-CN" altLang="en-US" dirty="0"/>
              <a:t> </a:t>
            </a:r>
            <a:r>
              <a:rPr lang="en-US" altLang="zh-CN" dirty="0"/>
              <a:t>-&gt; </a:t>
            </a:r>
            <a:r>
              <a:rPr lang="zh-CN" altLang="en-US" dirty="0" smtClean="0"/>
              <a:t>通过写小程序，建立成就感</a:t>
            </a:r>
            <a:r>
              <a:rPr lang="en-US" altLang="zh-CN" dirty="0" smtClean="0"/>
              <a:t>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量变到质变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大量的积累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建立面向对象思想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通过模仿，写程序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设计自己的类  </a:t>
            </a:r>
            <a:r>
              <a:rPr lang="en-US" altLang="zh-CN" dirty="0"/>
              <a:t>-&gt; </a:t>
            </a:r>
            <a:r>
              <a:rPr lang="zh-CN" altLang="en-US" dirty="0" smtClean="0"/>
              <a:t>转换问题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迈向大型开发 </a:t>
            </a:r>
            <a:r>
              <a:rPr lang="en-US" altLang="zh-CN" dirty="0" smtClean="0"/>
              <a:t>-&gt;</a:t>
            </a:r>
            <a:r>
              <a:rPr lang="zh-CN" altLang="en-US" smtClean="0"/>
              <a:t> 积累经验</a:t>
            </a:r>
            <a:endParaRPr lang="zh-CN" altLang="en-US" dirty="0"/>
          </a:p>
        </p:txBody>
      </p:sp>
    </p:spTree>
  </p:cSld>
  <p:clrMapOvr>
    <a:masterClrMapping/>
  </p:clrMapOvr>
  <p:transition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楷体_GB2312" pitchFamily="49" charset="-122"/>
              </a:rPr>
              <a:t>内容提要</a:t>
            </a:r>
            <a:endParaRPr lang="en-US" altLang="zh-CN" dirty="0" smtClean="0">
              <a:ea typeface="楷体_GB2312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学习动机</a:t>
            </a:r>
          </a:p>
          <a:p>
            <a:pPr marL="609600" indent="-6096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关于课程</a:t>
            </a:r>
          </a:p>
          <a:p>
            <a:pPr marL="609600" indent="-60960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学习方式</a:t>
            </a:r>
            <a:endParaRPr lang="en-US" altLang="zh-CN" sz="2800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</a:t>
            </a:r>
            <a:r>
              <a:rPr lang="zh-CN" altLang="en-US" dirty="0" smtClean="0"/>
              <a:t>入门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几点忠告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98830"/>
            <a:ext cx="8054975" cy="5540375"/>
          </a:xfrm>
        </p:spPr>
        <p:txBody>
          <a:bodyPr/>
          <a:lstStyle/>
          <a:p>
            <a:r>
              <a:rPr lang="zh-CN" altLang="en-US" dirty="0" smtClean="0"/>
              <a:t>制定</a:t>
            </a:r>
            <a:r>
              <a:rPr lang="zh-CN" altLang="en-US" dirty="0" smtClean="0">
                <a:solidFill>
                  <a:srgbClr val="FF0000"/>
                </a:solidFill>
              </a:rPr>
              <a:t>目标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开发专业系统、搭建网站、实现算法、</a:t>
            </a:r>
            <a:r>
              <a:rPr lang="en-US" altLang="zh-CN" dirty="0" smtClean="0"/>
              <a:t>iOS</a:t>
            </a:r>
            <a:r>
              <a:rPr lang="zh-CN" altLang="en-US" dirty="0"/>
              <a:t>或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不要急躁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培养兴趣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78155" lvl="1" indent="0">
              <a:buNone/>
            </a:pP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4780427"/>
            <a:ext cx="6817995" cy="12928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30" y="2184765"/>
            <a:ext cx="6857365" cy="17824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rcRect l="12242" r="13000"/>
          <a:stretch>
            <a:fillRect/>
          </a:stretch>
        </p:blipFill>
        <p:spPr>
          <a:xfrm>
            <a:off x="7508875" y="2313940"/>
            <a:ext cx="1566545" cy="1400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8875" y="4571929"/>
            <a:ext cx="1274445" cy="177292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程序设计入门</a:t>
            </a:r>
            <a:r>
              <a:rPr lang="en-US" altLang="zh-CN" dirty="0"/>
              <a:t>——</a:t>
            </a:r>
            <a:r>
              <a:rPr lang="zh-CN" altLang="en-US" dirty="0"/>
              <a:t>几点</a:t>
            </a:r>
            <a:r>
              <a:rPr lang="zh-CN" altLang="en-US" dirty="0" smtClean="0"/>
              <a:t>忠告（续）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 smtClean="0"/>
              <a:t>好</a:t>
            </a:r>
            <a:r>
              <a:rPr lang="zh-CN" altLang="en-US" dirty="0" smtClean="0">
                <a:solidFill>
                  <a:srgbClr val="FF0000"/>
                </a:solidFill>
              </a:rPr>
              <a:t>英语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大多数的资源都是用英语写成的，尽管机器翻译很厉害，但却容易丢失情感和思想。</a:t>
            </a:r>
            <a:endParaRPr lang="en-US" altLang="zh-CN" dirty="0" smtClean="0"/>
          </a:p>
          <a:p>
            <a:r>
              <a:rPr lang="zh-CN" altLang="en-US" dirty="0" smtClean="0"/>
              <a:t>学会</a:t>
            </a:r>
            <a:r>
              <a:rPr lang="zh-CN" altLang="en-US" dirty="0" smtClean="0">
                <a:solidFill>
                  <a:srgbClr val="FF0000"/>
                </a:solidFill>
              </a:rPr>
              <a:t>提问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提问要</a:t>
            </a:r>
            <a:r>
              <a:rPr lang="zh-CN" altLang="en-US" u="sng" dirty="0" smtClean="0">
                <a:solidFill>
                  <a:srgbClr val="FF0000"/>
                </a:solidFill>
              </a:rPr>
              <a:t>明确、清楚而具体</a:t>
            </a:r>
            <a:r>
              <a:rPr lang="zh-CN" altLang="en-US" dirty="0" smtClean="0"/>
              <a:t>，而不是含糊、宏观的问题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不要做一匹孤狼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互联网改变了我们的世界，他的本质就是</a:t>
            </a:r>
            <a:r>
              <a:rPr lang="zh-CN" altLang="en-US" u="sng" dirty="0" smtClean="0">
                <a:solidFill>
                  <a:srgbClr val="FF0000"/>
                </a:solidFill>
              </a:rPr>
              <a:t>自由与分享</a:t>
            </a:r>
            <a:r>
              <a:rPr lang="zh-CN" altLang="en-US" dirty="0" smtClean="0"/>
              <a:t>。不要埋头苦干，自我封闭，而应该</a:t>
            </a:r>
            <a:r>
              <a:rPr lang="zh-CN" altLang="en-US" u="sng" dirty="0" smtClean="0">
                <a:solidFill>
                  <a:srgbClr val="FF0000"/>
                </a:solidFill>
              </a:rPr>
              <a:t>开放、分享并乐于助人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程序语言入门，</a:t>
            </a:r>
            <a:r>
              <a:rPr lang="zh-CN" altLang="en-US" u="sng" dirty="0"/>
              <a:t>不在于多而在于</a:t>
            </a:r>
            <a:r>
              <a:rPr lang="zh-CN" altLang="en-US" u="sng" dirty="0" smtClean="0">
                <a:solidFill>
                  <a:srgbClr val="FF0000"/>
                </a:solidFill>
              </a:rPr>
              <a:t>精</a:t>
            </a:r>
            <a:endParaRPr lang="en-US" altLang="zh-CN" u="sng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世上的编程语言多达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多种，不知如何选择？那就从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开始。</a:t>
            </a:r>
            <a:endParaRPr lang="en-US" altLang="zh-CN" u="sng" dirty="0">
              <a:solidFill>
                <a:srgbClr val="FF0000"/>
              </a:solidFill>
            </a:endParaRPr>
          </a:p>
          <a:p>
            <a:r>
              <a:rPr lang="zh-CN" altLang="en-US" dirty="0"/>
              <a:t>完事开头难，</a:t>
            </a:r>
            <a:r>
              <a:rPr lang="zh-CN" altLang="en-US" u="sng" dirty="0" smtClean="0">
                <a:solidFill>
                  <a:srgbClr val="FF0000"/>
                </a:solidFill>
              </a:rPr>
              <a:t>坚持不懈</a:t>
            </a:r>
            <a:r>
              <a:rPr lang="zh-CN" altLang="en-US" dirty="0" smtClean="0"/>
              <a:t>就</a:t>
            </a:r>
            <a:r>
              <a:rPr lang="zh-CN" altLang="en-US" dirty="0"/>
              <a:t>会上升到新</a:t>
            </a:r>
            <a:r>
              <a:rPr lang="zh-CN" altLang="en-US" dirty="0" smtClean="0"/>
              <a:t>境界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勇敢跳出“舒适区”，会有不一样的体验</a:t>
            </a:r>
            <a:endParaRPr lang="en-US" altLang="zh-CN" dirty="0" smtClean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程序设计入门</a:t>
            </a:r>
            <a:r>
              <a:rPr lang="en-US" altLang="zh-CN" dirty="0"/>
              <a:t>——</a:t>
            </a:r>
            <a:r>
              <a:rPr lang="zh-CN" altLang="en-US" dirty="0"/>
              <a:t>几点忠告（续）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不要纠结，</a:t>
            </a:r>
            <a:r>
              <a:rPr lang="zh-CN" altLang="en-US" dirty="0" smtClean="0">
                <a:solidFill>
                  <a:srgbClr val="FF0000"/>
                </a:solidFill>
              </a:rPr>
              <a:t>上路就好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与其踌躇不前，</a:t>
            </a:r>
            <a:r>
              <a:rPr lang="zh-CN" altLang="en-US" dirty="0" smtClean="0"/>
              <a:t>不如保留好奇之心，就此上路</a:t>
            </a:r>
            <a:endParaRPr lang="en-US" altLang="zh-CN" dirty="0" smtClean="0"/>
          </a:p>
          <a:p>
            <a:r>
              <a:rPr lang="zh-CN" altLang="en-US" dirty="0" smtClean="0"/>
              <a:t>学习程序的</a:t>
            </a:r>
            <a:r>
              <a:rPr lang="zh-CN" altLang="en-US" dirty="0" smtClean="0">
                <a:solidFill>
                  <a:srgbClr val="FF0000"/>
                </a:solidFill>
              </a:rPr>
              <a:t>秘诀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编程、编程、再编程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要</a:t>
            </a:r>
            <a:r>
              <a:rPr lang="zh-CN" altLang="en-US" dirty="0"/>
              <a:t>说有的话，</a:t>
            </a:r>
            <a:r>
              <a:rPr lang="zh-CN" altLang="en-US" dirty="0" smtClean="0"/>
              <a:t>那就是</a:t>
            </a:r>
            <a:r>
              <a:rPr lang="zh-CN" altLang="en-US" dirty="0"/>
              <a:t>上机</a:t>
            </a:r>
            <a:r>
              <a:rPr lang="en-US" altLang="zh-CN" dirty="0">
                <a:solidFill>
                  <a:srgbClr val="FF0000"/>
                </a:solidFill>
              </a:rPr>
              <a:t>coding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debug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reading and thinking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遇到错误</a:t>
            </a:r>
            <a:r>
              <a:rPr lang="zh-CN" altLang="en-US" dirty="0" smtClean="0">
                <a:solidFill>
                  <a:srgbClr val="FF0000"/>
                </a:solidFill>
              </a:rPr>
              <a:t>不要惊慌失措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新的技能就是在不断的犯错、改错中获得的，错误没什么大不了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入门要正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/>
              <a:t>养成良好的编程习惯：细心、遵守编码规范、添加足够的注释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请热爱</a:t>
            </a:r>
            <a:r>
              <a:rPr lang="en-US" altLang="zh-CN" dirty="0" smtClean="0">
                <a:solidFill>
                  <a:srgbClr val="FF0000"/>
                </a:solidFill>
              </a:rPr>
              <a:t>C++</a:t>
            </a:r>
            <a:r>
              <a:rPr lang="zh-CN" altLang="en-US" dirty="0" smtClean="0">
                <a:solidFill>
                  <a:srgbClr val="FF0000"/>
                </a:solidFill>
              </a:rPr>
              <a:t>！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/>
              <a:t>没有真心的付出，是没有资格</a:t>
            </a:r>
            <a:r>
              <a:rPr lang="zh-CN" altLang="en-US" dirty="0" smtClean="0"/>
              <a:t>评价编程语言优劣的 </a:t>
            </a:r>
            <a:endParaRPr lang="en-US" altLang="zh-CN" dirty="0" smtClean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电子资源与参考资料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网络课程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Learn C++</a:t>
            </a:r>
            <a:r>
              <a:rPr lang="en-US" altLang="zh-CN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English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>
                <a:hlinkClick r:id="rId3"/>
              </a:rPr>
              <a:t>面向对象程序设计</a:t>
            </a:r>
            <a:r>
              <a:rPr lang="en-US" altLang="zh-CN" dirty="0">
                <a:hlinkClick r:id="rId3"/>
              </a:rPr>
              <a:t>-C++ - </a:t>
            </a:r>
            <a:r>
              <a:rPr lang="zh-CN" altLang="en-US" dirty="0">
                <a:hlinkClick r:id="rId3"/>
              </a:rPr>
              <a:t>网易云</a:t>
            </a:r>
            <a:r>
              <a:rPr lang="zh-CN" altLang="en-US" dirty="0" smtClean="0">
                <a:hlinkClick r:id="rId3"/>
              </a:rPr>
              <a:t>课堂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www.code.org</a:t>
            </a:r>
          </a:p>
          <a:p>
            <a:r>
              <a:rPr lang="zh-CN" altLang="en-US" dirty="0" smtClean="0"/>
              <a:t>查询问题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Google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www.stackoverflow.com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5"/>
              </a:rPr>
              <a:t>中国</a:t>
            </a:r>
            <a:r>
              <a:rPr lang="zh-CN" altLang="en-US" dirty="0">
                <a:hlinkClick r:id="rId5"/>
              </a:rPr>
              <a:t>最大的</a:t>
            </a:r>
            <a:r>
              <a:rPr lang="en-US" altLang="zh-CN" dirty="0">
                <a:hlinkClick r:id="rId5"/>
              </a:rPr>
              <a:t>IT</a:t>
            </a:r>
            <a:r>
              <a:rPr lang="zh-CN" altLang="en-US" dirty="0">
                <a:hlinkClick r:id="rId5"/>
              </a:rPr>
              <a:t>技术社区</a:t>
            </a:r>
            <a:r>
              <a:rPr lang="en-US" altLang="zh-CN" dirty="0" smtClean="0">
                <a:hlinkClick r:id="rId5"/>
              </a:rPr>
              <a:t>CSDN</a:t>
            </a:r>
            <a:endParaRPr lang="en-US" altLang="zh-CN" dirty="0"/>
          </a:p>
          <a:p>
            <a:r>
              <a:rPr lang="zh-CN" altLang="en-US" dirty="0" smtClean="0"/>
              <a:t>国外网站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6"/>
              </a:rPr>
              <a:t>www.sourceforge.net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7"/>
              </a:rPr>
              <a:t>www.github.com</a:t>
            </a:r>
            <a:endParaRPr lang="zh-CN" altLang="en-US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课件资源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https://cugwhp.github.io/OOPCPP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3232" t="-306" r="14310" b="38500"/>
          <a:stretch>
            <a:fillRect/>
          </a:stretch>
        </p:blipFill>
        <p:spPr>
          <a:xfrm>
            <a:off x="457200" y="1552188"/>
            <a:ext cx="8630844" cy="4139164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阅读</a:t>
            </a:r>
            <a:r>
              <a:rPr lang="zh-CN" altLang="en-US" dirty="0" smtClean="0">
                <a:hlinkClick r:id="rId2"/>
              </a:rPr>
              <a:t>编程小白学</a:t>
            </a:r>
            <a:r>
              <a:rPr lang="en-US" altLang="zh-CN" dirty="0" smtClean="0">
                <a:hlinkClick r:id="rId2"/>
              </a:rPr>
              <a:t>Python</a:t>
            </a:r>
            <a:r>
              <a:rPr lang="zh-CN" altLang="en-US" dirty="0" smtClean="0"/>
              <a:t>节选（</a:t>
            </a:r>
            <a:r>
              <a:rPr lang="zh-CN" altLang="en-US" dirty="0" smtClean="0">
                <a:hlinkClick r:id="rId3"/>
              </a:rPr>
              <a:t>完整版</a:t>
            </a:r>
            <a:r>
              <a:rPr lang="zh-CN" altLang="en-US" dirty="0" smtClean="0"/>
              <a:t>），完成一篇读后感即课程学习目标。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登录</a:t>
            </a:r>
            <a:r>
              <a:rPr lang="zh-CN" altLang="en-US" dirty="0" smtClean="0">
                <a:hlinkClick r:id="rId4" action="ppaction://hlinksldjump"/>
              </a:rPr>
              <a:t>电子资源和参考资料</a:t>
            </a:r>
            <a:r>
              <a:rPr lang="zh-CN" altLang="en-US" dirty="0" smtClean="0"/>
              <a:t>提供的网站，了解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备用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选读</a:t>
            </a:r>
            <a:r>
              <a:rPr lang="zh-CN" altLang="en-US" dirty="0" smtClean="0">
                <a:hlinkClick r:id="rId3"/>
              </a:rPr>
              <a:t>大学学前班</a:t>
            </a:r>
            <a:r>
              <a:rPr lang="zh-CN" altLang="en-US" dirty="0" smtClean="0"/>
              <a:t>，好好思考大学规划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/>
          <a:srcRect l="13029" t="35753" r="66106" b="20996"/>
          <a:stretch/>
        </p:blipFill>
        <p:spPr>
          <a:xfrm>
            <a:off x="1429787" y="2699945"/>
            <a:ext cx="5785659" cy="363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99255"/>
      </p:ext>
    </p:extLst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760561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、学习动机</a:t>
            </a:r>
            <a:endParaRPr lang="en-US" altLang="zh-CN" sz="44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291" name="内容占位符 2"/>
          <p:cNvSpPr txBox="1"/>
          <p:nvPr/>
        </p:nvSpPr>
        <p:spPr bwMode="auto">
          <a:xfrm>
            <a:off x="615950" y="1771015"/>
            <a:ext cx="7912735" cy="3315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655" indent="-287655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>
                <a:ea typeface="黑体" panose="02010609060101010101" pitchFamily="49" charset="-122"/>
                <a:sym typeface="+mn-ea"/>
              </a:rPr>
              <a:t>为什么要学习面向对象程序设计？</a:t>
            </a:r>
            <a:endParaRPr lang="en-US" altLang="zh-CN" sz="2400" dirty="0" smtClean="0">
              <a:ea typeface="黑体" panose="02010609060101010101" pitchFamily="49" charset="-122"/>
              <a:sym typeface="+mn-ea"/>
            </a:endParaRPr>
          </a:p>
          <a:p>
            <a:r>
              <a:rPr lang="zh-CN" altLang="en-US" sz="2400" dirty="0" smtClean="0">
                <a:ea typeface="黑体" panose="02010609060101010101" pitchFamily="49" charset="-122"/>
              </a:rPr>
              <a:t>你将学到什么技能？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学习动机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为什么要编程？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编程是</a:t>
            </a:r>
            <a:r>
              <a:rPr lang="zh-CN" altLang="en-US" u="sng" dirty="0" smtClean="0">
                <a:solidFill>
                  <a:srgbClr val="FF0000"/>
                </a:solidFill>
              </a:rPr>
              <a:t>人工智能</a:t>
            </a:r>
            <a:r>
              <a:rPr lang="zh-CN" altLang="en-US" dirty="0" smtClean="0"/>
              <a:t>时代</a:t>
            </a:r>
            <a:r>
              <a:rPr lang="zh-CN" altLang="en-US" u="sng" dirty="0" smtClean="0">
                <a:solidFill>
                  <a:srgbClr val="FF0000"/>
                </a:solidFill>
              </a:rPr>
              <a:t>必备的技能包</a:t>
            </a:r>
            <a:endParaRPr lang="zh-CN" altLang="en-US" dirty="0" smtClean="0"/>
          </a:p>
          <a:p>
            <a:r>
              <a:rPr lang="zh-CN" altLang="en-US" dirty="0" smtClean="0"/>
              <a:t>可能你对工作不满意，想换一个</a:t>
            </a:r>
            <a:r>
              <a:rPr lang="zh-CN" altLang="en-US" u="sng" dirty="0" smtClean="0">
                <a:solidFill>
                  <a:srgbClr val="FF0000"/>
                </a:solidFill>
                <a:sym typeface="+mn-ea"/>
              </a:rPr>
              <a:t>高</a:t>
            </a:r>
            <a:r>
              <a:rPr lang="zh-CN" altLang="en-US" u="sng" dirty="0" smtClean="0">
                <a:solidFill>
                  <a:srgbClr val="FF0000"/>
                </a:solidFill>
              </a:rPr>
              <a:t>薪水的工作</a:t>
            </a:r>
            <a:endParaRPr lang="en-US" altLang="zh-CN" dirty="0" smtClean="0"/>
          </a:p>
          <a:p>
            <a:r>
              <a:rPr lang="zh-CN" altLang="en-US" dirty="0" smtClean="0"/>
              <a:t>或者你想把自己从乏味的工作中</a:t>
            </a:r>
            <a:r>
              <a:rPr lang="zh-CN" altLang="en-US" u="sng" dirty="0" smtClean="0">
                <a:solidFill>
                  <a:srgbClr val="FF0000"/>
                </a:solidFill>
              </a:rPr>
              <a:t>解放</a:t>
            </a:r>
            <a:r>
              <a:rPr lang="zh-CN" altLang="en-US" dirty="0" smtClean="0"/>
              <a:t>出来，了解隐藏在机器背后的高级应用</a:t>
            </a:r>
            <a:endParaRPr lang="en-US" altLang="zh-CN" dirty="0" smtClean="0"/>
          </a:p>
          <a:p>
            <a:r>
              <a:rPr lang="zh-CN" altLang="en-US" dirty="0" smtClean="0"/>
              <a:t>总之，如果你想获得一种</a:t>
            </a:r>
            <a:r>
              <a:rPr lang="zh-CN" altLang="en-US" u="sng" dirty="0" smtClean="0">
                <a:solidFill>
                  <a:srgbClr val="FF0000"/>
                </a:solidFill>
              </a:rPr>
              <a:t>解决问题的能力</a:t>
            </a:r>
            <a:r>
              <a:rPr lang="zh-CN" altLang="en-US" dirty="0" smtClean="0"/>
              <a:t>，编程是个不错的选择</a:t>
            </a:r>
            <a:endParaRPr lang="zh-CN" altLang="en-US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学习动机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听听牛人们怎么说？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</a:t>
            </a:r>
          </a:p>
          <a:p>
            <a:pPr marL="0" indent="0" algn="r">
              <a:buNone/>
            </a:pPr>
            <a:r>
              <a:rPr lang="en-US" altLang="zh-CN" sz="3600" dirty="0" smtClean="0"/>
              <a:t>			</a:t>
            </a:r>
            <a:r>
              <a:rPr lang="en-US" altLang="zh-CN" sz="3600" dirty="0" smtClean="0"/>
              <a:t>——</a:t>
            </a:r>
            <a:r>
              <a:rPr lang="en-US" altLang="zh-CN" sz="3600" dirty="0" smtClean="0"/>
              <a:t>Steven Jobs</a:t>
            </a:r>
            <a:endParaRPr lang="en-US" altLang="zh-CN" sz="3600" dirty="0"/>
          </a:p>
          <a:p>
            <a:r>
              <a:rPr lang="en-US" altLang="zh-CN" dirty="0" smtClean="0">
                <a:hlinkClick r:id="rId2"/>
              </a:rPr>
              <a:t>Watch Video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What Most School don’t teach</a:t>
            </a:r>
            <a:r>
              <a:rPr lang="zh-CN" altLang="en-US" dirty="0" smtClean="0"/>
              <a:t>（中文版）</a:t>
            </a:r>
            <a:endParaRPr lang="en-US" altLang="zh-CN" dirty="0"/>
          </a:p>
          <a:p>
            <a:pPr lvl="1"/>
            <a:r>
              <a:rPr lang="en-US" altLang="zh-CN" dirty="0" smtClean="0">
                <a:hlinkClick r:id="rId3"/>
              </a:rPr>
              <a:t>Inspire Students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6940" t="35358" r="37388" b="31192"/>
          <a:stretch>
            <a:fillRect/>
          </a:stretch>
        </p:blipFill>
        <p:spPr>
          <a:xfrm>
            <a:off x="157653" y="798830"/>
            <a:ext cx="7341402" cy="2480398"/>
          </a:xfrm>
          <a:prstGeom prst="rect">
            <a:avLst/>
          </a:prstGeom>
        </p:spPr>
      </p:pic>
      <p:pic>
        <p:nvPicPr>
          <p:cNvPr id="1028" name="Picture 4" descr="âSteve Jobsâçå¾çæç´¢ç»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152" y="798513"/>
            <a:ext cx="1643847" cy="248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什么是真正的编程能力？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8433" name="Picture 1" descr="C://Users/Apple/AppData/Local/YNote/data/qq8E6B44C1A71C6D393BC05B21DAD8C52F/2c207791fd6e4b518bf9b60735353751/clipboar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t="34859" r="24162" b="7712"/>
          <a:stretch>
            <a:fillRect/>
          </a:stretch>
        </p:blipFill>
        <p:spPr bwMode="auto">
          <a:xfrm>
            <a:off x="457199" y="798513"/>
            <a:ext cx="8283135" cy="441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842211" y="914400"/>
            <a:ext cx="3332747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7655" marR="0" indent="-2876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42211" y="2045369"/>
            <a:ext cx="4199021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7655" marR="0" indent="-2876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42211" y="4559969"/>
            <a:ext cx="3332747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7655" marR="0" indent="-2876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什么才算是真正的编程能力？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7" name="Picture 1" descr="C://Users/Apple/AppData/Local/YNote/data/qq8E6B44C1A71C6D393BC05B21DAD8C52F/447a5de55d36435898ca6d9600086fa4/clipboar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6" t="69340" r="25421" b="9510"/>
          <a:stretch>
            <a:fillRect/>
          </a:stretch>
        </p:blipFill>
        <p:spPr bwMode="auto">
          <a:xfrm>
            <a:off x="457200" y="798513"/>
            <a:ext cx="8229600" cy="16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C://Users/Apple/AppData/Local/YNote/data/qq8E6B44C1A71C6D393BC05B21DAD8C52F/5b4d8d8e6ef448999c756bb748f8606a/clipboar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5" t="35695" r="25420" b="11322"/>
          <a:stretch>
            <a:fillRect/>
          </a:stretch>
        </p:blipFill>
        <p:spPr bwMode="auto">
          <a:xfrm>
            <a:off x="457200" y="2412140"/>
            <a:ext cx="8229600" cy="413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1009626" y="637664"/>
            <a:ext cx="4032624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7655" marR="0" indent="-2876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14400" y="5157462"/>
            <a:ext cx="3353818" cy="5534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7655" marR="0" indent="-2876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914400" y="2348673"/>
            <a:ext cx="2839453" cy="394527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7655" marR="0" indent="-2876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什么才算是真正的编程能力？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1" name="Picture 1" descr="C://Users/Apple/AppData/Local/YNote/data/qq8E6B44C1A71C6D393BC05B21DAD8C52F/180f3a2b3327483c8490430eef4995c5/clipboar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5" t="11959" r="25946" b="43137"/>
          <a:stretch>
            <a:fillRect/>
          </a:stretch>
        </p:blipFill>
        <p:spPr bwMode="auto">
          <a:xfrm>
            <a:off x="457200" y="798513"/>
            <a:ext cx="8229180" cy="351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925402" y="727068"/>
            <a:ext cx="2768293" cy="464049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7655" marR="0" indent="-2876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949466" y="1502550"/>
            <a:ext cx="3369871" cy="45315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7655" marR="0" indent="-2876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053734" y="3860280"/>
            <a:ext cx="6141150" cy="40505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7655" marR="0" indent="-2876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Tx/>
              <a:buFont typeface="Monotype Sorts" pitchFamily="2" charset="2"/>
              <a:buChar char="n"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760561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、关于课程</a:t>
            </a:r>
            <a:endParaRPr lang="en-US" altLang="zh-CN" sz="44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291" name="内容占位符 2"/>
          <p:cNvSpPr txBox="1"/>
          <p:nvPr/>
        </p:nvSpPr>
        <p:spPr bwMode="auto">
          <a:xfrm>
            <a:off x="2908300" y="2374900"/>
            <a:ext cx="5671256" cy="331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655" indent="-287655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>
                <a:ea typeface="黑体" panose="02010609060101010101" pitchFamily="49" charset="-122"/>
              </a:rPr>
              <a:t>课程体系</a:t>
            </a:r>
            <a:endParaRPr lang="zh-CN" altLang="en-US" sz="2400" dirty="0"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ea typeface="黑体" panose="02010609060101010101" pitchFamily="49" charset="-122"/>
              </a:rPr>
              <a:t>授课方式</a:t>
            </a:r>
          </a:p>
          <a:p>
            <a:r>
              <a:rPr lang="zh-CN" altLang="en-US" sz="2400" dirty="0" smtClean="0">
                <a:ea typeface="黑体" panose="02010609060101010101" pitchFamily="49" charset="-122"/>
              </a:rPr>
              <a:t>参考书</a:t>
            </a:r>
            <a:endParaRPr lang="zh-CN" altLang="en-US" sz="2400" dirty="0">
              <a:ea typeface="黑体" panose="02010609060101010101" pitchFamily="49" charset="-122"/>
            </a:endParaRPr>
          </a:p>
          <a:p>
            <a:r>
              <a:rPr lang="zh-CN" altLang="en-US" sz="2400" dirty="0">
                <a:ea typeface="黑体" panose="02010609060101010101" pitchFamily="49" charset="-122"/>
              </a:rPr>
              <a:t>教学</a:t>
            </a:r>
            <a:r>
              <a:rPr lang="zh-CN" altLang="en-US" sz="2400" dirty="0" smtClean="0">
                <a:ea typeface="黑体" panose="02010609060101010101" pitchFamily="49" charset="-122"/>
              </a:rPr>
              <a:t>安排</a:t>
            </a:r>
            <a:endParaRPr lang="zh-CN" altLang="en-US" sz="2400" dirty="0">
              <a:ea typeface="黑体" panose="02010609060101010101" pitchFamily="49" charset="-122"/>
            </a:endParaRPr>
          </a:p>
          <a:p>
            <a:r>
              <a:rPr lang="zh-CN" altLang="en-US" sz="2400" dirty="0">
                <a:ea typeface="黑体" panose="02010609060101010101" pitchFamily="49" charset="-122"/>
              </a:rPr>
              <a:t>考核办法</a:t>
            </a:r>
          </a:p>
          <a:p>
            <a:endParaRPr lang="en-US" altLang="zh-CN" sz="24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l30">
  <a:themeElements>
    <a:clrScheme name="">
      <a:dk1>
        <a:srgbClr val="003366"/>
      </a:dk1>
      <a:lt1>
        <a:srgbClr val="FFFFFF"/>
      </a:lt1>
      <a:dk2>
        <a:srgbClr val="003366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2A56"/>
      </a:accent4>
      <a:accent5>
        <a:srgbClr val="FFFFFF"/>
      </a:accent5>
      <a:accent6>
        <a:srgbClr val="2D2DB9"/>
      </a:accent6>
      <a:hlink>
        <a:srgbClr val="CC0099"/>
      </a:hlink>
      <a:folHlink>
        <a:srgbClr val="B2B2B2"/>
      </a:folHlink>
    </a:clrScheme>
    <a:fontScheme name="uml30">
      <a:majorFont>
        <a:latin typeface="Arial Unicode MS"/>
        <a:ea typeface="黑体"/>
        <a:cs typeface=""/>
      </a:majorFont>
      <a:minorFont>
        <a:latin typeface="Arial Unicode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DCFF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287655" marR="0" indent="-287655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30000"/>
          </a:spcAft>
          <a:buClr>
            <a:srgbClr val="00458A"/>
          </a:buClr>
          <a:buSzTx/>
          <a:buFont typeface="Monotype Sorts" pitchFamily="2" charset="2"/>
          <a:buChar char="n"/>
          <a:defRPr kumimoji="0" lang="en-GB" altLang="en-GB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DCFF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287655" marR="0" indent="-287655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30000"/>
          </a:spcAft>
          <a:buClr>
            <a:srgbClr val="00458A"/>
          </a:buClr>
          <a:buSzTx/>
          <a:buFont typeface="Monotype Sorts" pitchFamily="2" charset="2"/>
          <a:buChar char="n"/>
          <a:defRPr kumimoji="0" lang="en-GB" altLang="en-GB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uml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l3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uml30">
  <a:themeElements>
    <a:clrScheme name="">
      <a:dk1>
        <a:srgbClr val="003366"/>
      </a:dk1>
      <a:lt1>
        <a:srgbClr val="FFFFFF"/>
      </a:lt1>
      <a:dk2>
        <a:srgbClr val="003366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2A56"/>
      </a:accent4>
      <a:accent5>
        <a:srgbClr val="FFFFFF"/>
      </a:accent5>
      <a:accent6>
        <a:srgbClr val="2D2DB9"/>
      </a:accent6>
      <a:hlink>
        <a:srgbClr val="CC0099"/>
      </a:hlink>
      <a:folHlink>
        <a:srgbClr val="B2B2B2"/>
      </a:folHlink>
    </a:clrScheme>
    <a:fontScheme name="1_uml30">
      <a:majorFont>
        <a:latin typeface="Arial"/>
        <a:ea typeface="黑体"/>
        <a:cs typeface=""/>
      </a:majorFont>
      <a:minorFont>
        <a:latin typeface="Arial Unicode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DCFF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287655" marR="0" indent="-287655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30000"/>
          </a:spcAft>
          <a:buClr>
            <a:srgbClr val="00458A"/>
          </a:buClr>
          <a:buSzTx/>
          <a:buFont typeface="Monotype Sorts" pitchFamily="2" charset="2"/>
          <a:buChar char="n"/>
          <a:defRPr kumimoji="0" lang="en-GB" altLang="en-GB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DCFF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287655" marR="0" indent="-287655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30000"/>
          </a:spcAft>
          <a:buClr>
            <a:srgbClr val="00458A"/>
          </a:buClr>
          <a:buSzTx/>
          <a:buFont typeface="Monotype Sorts" pitchFamily="2" charset="2"/>
          <a:buChar char="n"/>
          <a:defRPr kumimoji="0" lang="en-GB" altLang="en-GB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1_uml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ml3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Pages>19</Pages>
  <Words>1051</Words>
  <Application>Microsoft Office PowerPoint</Application>
  <PresentationFormat>全屏显示(4:3)</PresentationFormat>
  <Paragraphs>208</Paragraphs>
  <Slides>25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1" baseType="lpstr">
      <vt:lpstr>Arial Unicode MS</vt:lpstr>
      <vt:lpstr>Monotype Sorts</vt:lpstr>
      <vt:lpstr>黑体</vt:lpstr>
      <vt:lpstr>华文细黑</vt:lpstr>
      <vt:lpstr>华文新魏</vt:lpstr>
      <vt:lpstr>楷体_GB2312</vt:lpstr>
      <vt:lpstr>宋体</vt:lpstr>
      <vt:lpstr>新宋体</vt:lpstr>
      <vt:lpstr>Arial</vt:lpstr>
      <vt:lpstr>Garamond</vt:lpstr>
      <vt:lpstr>Marlett</vt:lpstr>
      <vt:lpstr>Times</vt:lpstr>
      <vt:lpstr>Times New Roman</vt:lpstr>
      <vt:lpstr>Wingdings</vt:lpstr>
      <vt:lpstr>uml30</vt:lpstr>
      <vt:lpstr>1_uml30</vt:lpstr>
      <vt:lpstr>PowerPoint 演示文稿</vt:lpstr>
      <vt:lpstr>内容提要</vt:lpstr>
      <vt:lpstr>1、学习动机</vt:lpstr>
      <vt:lpstr>学习动机——为什么要编程？</vt:lpstr>
      <vt:lpstr>学习动机——听听牛人们怎么说？</vt:lpstr>
      <vt:lpstr>什么是真正的编程能力？</vt:lpstr>
      <vt:lpstr>什么才算是真正的编程能力？</vt:lpstr>
      <vt:lpstr>什么才算是真正的编程能力？</vt:lpstr>
      <vt:lpstr>2、关于课程</vt:lpstr>
      <vt:lpstr>课程体系</vt:lpstr>
      <vt:lpstr>授课方式</vt:lpstr>
      <vt:lpstr>教学参考书</vt:lpstr>
      <vt:lpstr>教学安排</vt:lpstr>
      <vt:lpstr>教学安排（续）</vt:lpstr>
      <vt:lpstr>考核方式</vt:lpstr>
      <vt:lpstr>3、学习方式</vt:lpstr>
      <vt:lpstr>大学学前班——应试学习VS.自主学习</vt:lpstr>
      <vt:lpstr>大学学前班——学习的正确姿势</vt:lpstr>
      <vt:lpstr>学习C++的路线图</vt:lpstr>
      <vt:lpstr>程序设计入门——几点忠告</vt:lpstr>
      <vt:lpstr>程序设计入门——几点忠告（续）</vt:lpstr>
      <vt:lpstr>程序设计入门——几点忠告（续）</vt:lpstr>
      <vt:lpstr>电子资源与参考资料</vt:lpstr>
      <vt:lpstr>课件资源</vt:lpstr>
      <vt:lpstr>Home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CBD</dc:title>
  <dc:creator>Alan Wills</dc:creator>
  <cp:lastModifiedBy>Apple</cp:lastModifiedBy>
  <cp:revision>1234</cp:revision>
  <cp:lastPrinted>2002-11-28T14:30:00Z</cp:lastPrinted>
  <dcterms:created xsi:type="dcterms:W3CDTF">1998-05-17T20:25:00Z</dcterms:created>
  <dcterms:modified xsi:type="dcterms:W3CDTF">2018-11-01T13:36:07Z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