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handoutMasterIdLst>
    <p:handoutMasterId r:id="rId30"/>
  </p:handoutMasterIdLst>
  <p:sldIdLst>
    <p:sldId id="588" r:id="rId3"/>
    <p:sldId id="392" r:id="rId4"/>
    <p:sldId id="725" r:id="rId5"/>
    <p:sldId id="755" r:id="rId6"/>
    <p:sldId id="756" r:id="rId7"/>
    <p:sldId id="748" r:id="rId8"/>
    <p:sldId id="749" r:id="rId9"/>
    <p:sldId id="750" r:id="rId10"/>
    <p:sldId id="771" r:id="rId11"/>
    <p:sldId id="751" r:id="rId12"/>
    <p:sldId id="752" r:id="rId13"/>
    <p:sldId id="754" r:id="rId14"/>
    <p:sldId id="753" r:id="rId15"/>
    <p:sldId id="757" r:id="rId16"/>
    <p:sldId id="758" r:id="rId17"/>
    <p:sldId id="759" r:id="rId18"/>
    <p:sldId id="760" r:id="rId19"/>
    <p:sldId id="763" r:id="rId20"/>
    <p:sldId id="761" r:id="rId21"/>
    <p:sldId id="764" r:id="rId22"/>
    <p:sldId id="765" r:id="rId23"/>
    <p:sldId id="766" r:id="rId24"/>
    <p:sldId id="767" r:id="rId25"/>
    <p:sldId id="768" r:id="rId26"/>
    <p:sldId id="769" r:id="rId27"/>
    <p:sldId id="770" r:id="rId28"/>
  </p:sldIdLst>
  <p:sldSz cx="9144000" cy="6858000" type="screen4x3"/>
  <p:notesSz cx="6743700" cy="9906000"/>
  <p:kinsoku lang="zh-CN" invalStChars="、。，．・：；？！゛゜ヽヾゝゞ々ー’”）〕］｝〉》」』】°‰′″℃￠％ぁぃぅぇぉっゃゅょゎァィゥェォッャュョヮヵヶ!%),.:;?]}｡｣､･ｧｨｩｪｫｬｭｮｯｰﾞﾟ" invalEndChars="‘“（〔［｛〈《「『【￥＄$([\{｢￡"/>
  <p:defaultTextStyle>
    <a:defPPr>
      <a:defRPr lang="en-GB"/>
    </a:defPPr>
    <a:lvl1pPr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1pPr>
    <a:lvl2pPr marL="4572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2pPr>
    <a:lvl3pPr marL="9144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3pPr>
    <a:lvl4pPr marL="13716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4pPr>
    <a:lvl5pPr marL="18288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5pPr>
    <a:lvl6pPr marL="22860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6pPr>
    <a:lvl7pPr marL="27432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7pPr>
    <a:lvl8pPr marL="32004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8pPr>
    <a:lvl9pPr marL="36576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5AB7"/>
    <a:srgbClr val="017EA5"/>
    <a:srgbClr val="FFFF99"/>
    <a:srgbClr val="99FF99"/>
    <a:srgbClr val="004D68"/>
    <a:srgbClr val="B9DCFF"/>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81804" autoAdjust="0"/>
  </p:normalViewPr>
  <p:slideViewPr>
    <p:cSldViewPr snapToGrid="0">
      <p:cViewPr varScale="1">
        <p:scale>
          <a:sx n="61" d="100"/>
          <a:sy n="61" d="100"/>
        </p:scale>
        <p:origin x="15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9" d="100"/>
          <a:sy n="59" d="100"/>
        </p:scale>
        <p:origin x="-1810" y="-72"/>
      </p:cViewPr>
      <p:guideLst>
        <p:guide orient="horz" pos="3120"/>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278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28600" y="3910013"/>
            <a:ext cx="6515100" cy="553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7" rIns="90479" bIns="44447" numCol="1" anchor="t" anchorCtr="0" compatLnSpc="1"/>
          <a:lstStyle/>
          <a:p>
            <a:pPr lvl="0"/>
            <a:r>
              <a:rPr lang="en-GB" noProof="0" smtClean="0"/>
              <a:t>Click to edit Master text styles</a:t>
            </a:r>
          </a:p>
          <a:p>
            <a:pPr lvl="0"/>
            <a:r>
              <a:rPr lang="en-GB" noProof="0" smtClean="0"/>
              <a:t>Second level</a:t>
            </a:r>
          </a:p>
          <a:p>
            <a:pPr lvl="0"/>
            <a:r>
              <a:rPr lang="en-GB" noProof="0" smtClean="0"/>
              <a:t>Third level</a:t>
            </a:r>
          </a:p>
          <a:p>
            <a:pPr lvl="0"/>
            <a:r>
              <a:rPr lang="en-GB" noProof="0" smtClean="0"/>
              <a:t>Fourth level</a:t>
            </a:r>
          </a:p>
          <a:p>
            <a:pPr lvl="0"/>
            <a:r>
              <a:rPr lang="en-GB" noProof="0" smtClean="0"/>
              <a:t>Fifth level</a:t>
            </a:r>
          </a:p>
        </p:txBody>
      </p:sp>
      <p:sp>
        <p:nvSpPr>
          <p:cNvPr id="59395" name="Rectangle 3"/>
          <p:cNvSpPr>
            <a:spLocks noGrp="1" noRot="1" noChangeAspect="1" noChangeArrowheads="1" noTextEdit="1"/>
          </p:cNvSpPr>
          <p:nvPr>
            <p:ph type="sldImg" idx="2"/>
          </p:nvPr>
        </p:nvSpPr>
        <p:spPr bwMode="auto">
          <a:xfrm>
            <a:off x="1027113" y="277813"/>
            <a:ext cx="4630737" cy="347345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4"/>
          <p:cNvSpPr>
            <a:spLocks noChangeArrowheads="1"/>
          </p:cNvSpPr>
          <p:nvPr/>
        </p:nvSpPr>
        <p:spPr bwMode="auto">
          <a:xfrm>
            <a:off x="52388" y="9472613"/>
            <a:ext cx="1477962"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Rectangle 5"/>
          <p:cNvSpPr>
            <a:spLocks noChangeArrowheads="1"/>
          </p:cNvSpPr>
          <p:nvPr/>
        </p:nvSpPr>
        <p:spPr bwMode="auto">
          <a:xfrm>
            <a:off x="169863" y="9590088"/>
            <a:ext cx="19383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7" rIns="90479" bIns="44447">
            <a:spAutoFit/>
          </a:bodyPr>
          <a:lstStyle/>
          <a:p>
            <a:pPr>
              <a:spcBef>
                <a:spcPct val="0"/>
              </a:spcBef>
              <a:spcAft>
                <a:spcPct val="0"/>
              </a:spcAft>
              <a:buClrTx/>
              <a:buFontTx/>
              <a:buNone/>
            </a:pPr>
            <a:r>
              <a:rPr lang="en-GB" altLang="zh-CN" sz="1000">
                <a:solidFill>
                  <a:schemeClr val="tx1"/>
                </a:solidFill>
                <a:latin typeface="Times New Roman" panose="02020603050405020304" pitchFamily="18" charset="0"/>
              </a:rPr>
              <a:t>© 2000 TriReme International Ltd</a:t>
            </a:r>
          </a:p>
        </p:txBody>
      </p:sp>
      <p:sp>
        <p:nvSpPr>
          <p:cNvPr id="59398" name="Rectangle 6"/>
          <p:cNvSpPr>
            <a:spLocks noChangeArrowheads="1"/>
          </p:cNvSpPr>
          <p:nvPr/>
        </p:nvSpPr>
        <p:spPr bwMode="auto">
          <a:xfrm>
            <a:off x="5526088" y="9588500"/>
            <a:ext cx="10366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7" rIns="90479" bIns="44447">
            <a:spAutoFit/>
          </a:bodyPr>
          <a:lstStyle/>
          <a:p>
            <a:pPr>
              <a:spcBef>
                <a:spcPct val="0"/>
              </a:spcBef>
              <a:spcAft>
                <a:spcPct val="0"/>
              </a:spcAft>
              <a:buClrTx/>
              <a:buFontTx/>
              <a:buNone/>
            </a:pPr>
            <a:r>
              <a:rPr lang="en-GB" altLang="zh-CN" sz="1000">
                <a:solidFill>
                  <a:schemeClr val="tx1"/>
                </a:solidFill>
                <a:latin typeface="Times New Roman" panose="02020603050405020304" pitchFamily="18" charset="0"/>
              </a:rPr>
              <a:t>uml 5-5-1   2-</a:t>
            </a:r>
            <a:fld id="{00A0403E-E357-4F1C-98BE-B532C5F03114}" type="slidenum">
              <a:rPr lang="en-GB" altLang="zh-CN" sz="1000">
                <a:solidFill>
                  <a:schemeClr val="tx1"/>
                </a:solidFill>
                <a:latin typeface="Times New Roman" panose="02020603050405020304" pitchFamily="18" charset="0"/>
              </a:rPr>
              <a:t>‹#›</a:t>
            </a:fld>
            <a:endParaRPr lang="en-GB" altLang="zh-CN" sz="1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8740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577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t>可移植性有两个常见的例外。首先，许多操作系统（如Microsoft Windows）包含可在代码中使用的特定于平台的功能。这些可以使编写特定操作系统的程序变得更加容易，但代价是可移植性。在这些教程中，我们将避免任何特定于平台的代码。</a:t>
            </a:r>
          </a:p>
          <a:p>
            <a:endParaRPr lang="zh-CN" altLang="en-US"/>
          </a:p>
          <a:p>
            <a:r>
              <a:rPr lang="zh-CN" altLang="en-US"/>
              <a:t>某些编译器还支持特定于编译器的扩展 - 如果您使用这些扩展，您的程序将无法由其他不支持相同扩展的编译器编译而无需修改。一旦安装了编译器，我们稍后会详细讨论这些内容。</a:t>
            </a:r>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17812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5535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dirty="0">
                <a:sym typeface="+mn-ea"/>
              </a:rPr>
              <a:t>Ritchie的主要目标是生成一种易于编译的简约语言，允许有效访问内存，生成高效代码，并且是独立的（不依赖于其他程序）。对于高级语言，它旨在为程序员提供大量控制，同时仍然鼓励平台（硬件和操作系统）独立（不必为每个平台重写代码）</a:t>
            </a:r>
            <a:r>
              <a:rPr lang="zh-CN" altLang="en-US" dirty="0" smtClean="0">
                <a:sym typeface="+mn-ea"/>
              </a:rPr>
              <a:t>。</a:t>
            </a:r>
            <a:endParaRPr lang="en-US" altLang="zh-CN"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与仅生成只能在特定CPU上运行的程序的程序集不同，C具有出色的可移植性，允许在许多不同类型的计算机上轻松地重新编译UNIX并加速其采用。</a:t>
            </a:r>
          </a:p>
          <a:p>
            <a:endParaRPr lang="en-US" altLang="zh-CN" dirty="0" smtClean="0">
              <a:sym typeface="+mn-ea"/>
            </a:endParaRPr>
          </a:p>
          <a:p>
            <a:endParaRPr lang="en-US" altLang="zh-CN" dirty="0" smtClean="0">
              <a:sym typeface="+mn-ea"/>
            </a:endParaRPr>
          </a:p>
          <a:p>
            <a:endParaRPr lang="en-US" altLang="zh-CN" dirty="0" smtClean="0">
              <a:sym typeface="+mn-ea"/>
            </a:endParaRPr>
          </a:p>
          <a:p>
            <a:r>
              <a:rPr lang="zh-CN" altLang="en-US" dirty="0" smtClean="0"/>
              <a:t>1983年，美国国家标准协会（ANSI）成立了一个委员会来建立C的正式标准。在1989年（委员会永远做任何事情），他们完成并发布了C89标准，通常称为ANSI C. 1990年，国际标准化组织（ISO）采用了ANSI C（稍作修改）。这个版本的C被称为C90。编译器最终符合ANSI C / C90标准，并且希望最大可移植性的程序被编码为此标准。</a:t>
            </a:r>
          </a:p>
          <a:p>
            <a:endParaRPr lang="zh-CN" altLang="en-US" dirty="0" smtClean="0"/>
          </a:p>
          <a:p>
            <a:r>
              <a:rPr lang="zh-CN" altLang="en-US" dirty="0" smtClean="0"/>
              <a:t>1999年，ANSI委员会发布了一个名为C99的新版C语言。C99采用了许多功能，这些功能已经作为扩展进入编译器，或者已经在C ++中实现。</a:t>
            </a:r>
          </a:p>
          <a:p>
            <a:endParaRPr lang="zh-CN" altLang="en-US" dirty="0"/>
          </a:p>
          <a:p>
            <a:endParaRPr lang="zh-CN" altLang="en-US" dirty="0"/>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824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459823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pPr marL="0" lvl="1"/>
            <a:r>
              <a:rPr lang="zh-CN" altLang="en-US">
                <a:sym typeface="+mn-ea"/>
              </a:rPr>
              <a:t>当你坐下来立即开始编码时，你通常会想“我想做_this_”，所以你实施的解决方案让你最快。这可能导致程序脆弱，以后难以更改或扩展，或者存在大量错误（技术缺陷）。</a:t>
            </a:r>
            <a:endParaRPr lang="zh-CN" altLang="en-US"/>
          </a:p>
          <a:p>
            <a:endParaRPr lang="zh-CN" altLang="en-US"/>
          </a:p>
          <a:p>
            <a:r>
              <a:rPr lang="zh-CN" altLang="en-US"/>
              <a:t>研究表明，程序员只有20％的时间用于编写初始程序。另外80％用于维护，可以包括调试（删除错误），更新以应对环境中的更改（例如，在新的操作系统版本上运行），增强功能（用于改进可用性或功能的微小更改），或者内部改进（提高可靠性或可维护性）。</a:t>
            </a:r>
          </a:p>
          <a:p>
            <a:endParaRPr lang="zh-CN" altLang="en-US"/>
          </a:p>
          <a:p>
            <a:r>
              <a:rPr lang="zh-CN" altLang="en-US"/>
              <a:t>因此，在你开始编写思考解决问题的最佳方法，你正在做出什么样的假设，以及如何为将来做计划之前，为了节省很多自己，你还是值得花些时间在前面花一点时间。时间和麻烦在路上。</a:t>
            </a:r>
          </a:p>
          <a:p>
            <a:endParaRPr lang="zh-CN" altLang="en-US"/>
          </a:p>
          <a:p>
            <a:r>
              <a:rPr lang="zh-CN" altLang="en-US"/>
              <a:t>我们将在未来的课程中更多地讨论如何有效地设计问题的解决方案。</a:t>
            </a:r>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4937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dirty="0">
                <a:sym typeface="+mn-ea"/>
              </a:rPr>
              <a:t>但是，我们强烈</a:t>
            </a:r>
            <a:r>
              <a:rPr lang="zh-CN" altLang="en-US" dirty="0" smtClean="0">
                <a:sym typeface="+mn-ea"/>
              </a:rPr>
              <a:t>建议</a:t>
            </a:r>
            <a:r>
              <a:rPr lang="zh-CN" altLang="en-US" dirty="0" smtClean="0"/>
              <a:t>在C ++中，您的程序通常称为name.cpp，其中name替换为您为程序选择的名称（例如计算器，hi-lo等等）。该的.cpp扩展告诉编译器（和你），这是一个包含C ++指令的C ++源代码文件。请注意，有些人使用扩展名.cc而不是.cpp，但我们建议您使用.cpp。</a:t>
            </a:r>
          </a:p>
          <a:p>
            <a:endParaRPr lang="en-US" altLang="zh-CN" dirty="0" smtClean="0">
              <a:sym typeface="+mn-ea"/>
            </a:endParaRPr>
          </a:p>
          <a:p>
            <a:r>
              <a:rPr lang="zh-CN" altLang="en-US" dirty="0" smtClean="0">
                <a:sym typeface="+mn-ea"/>
              </a:rPr>
              <a:t>您</a:t>
            </a:r>
            <a:r>
              <a:rPr lang="zh-CN" altLang="en-US" dirty="0">
                <a:sym typeface="+mn-ea"/>
              </a:rPr>
              <a:t>使用专为编码而设计的编辑器。如果你还没有，请不要担心。我们将简要介绍如何安装代码编辑器。</a:t>
            </a:r>
            <a:endParaRPr lang="zh-CN" altLang="en-US" dirty="0"/>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10260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86886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5240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0249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如何组织这些指令超出了本介绍的范围，但有两点需要注意。首先，每条指令由1和0的序列组成。每个单独的0或1称为二进制数字，或简称为位。组成单个命令的位数会有所不同 - 例如，某些CPU处理总是32位长的指令，而某些其他CPU（例如x86系列，您可能使用的）具有可以是可变长度。</a:t>
            </a:r>
          </a:p>
          <a:p>
            <a:endParaRPr lang="zh-CN" altLang="en-US"/>
          </a:p>
          <a:p>
            <a:r>
              <a:rPr lang="zh-CN" altLang="en-US">
                <a:sym typeface="+mn-ea"/>
              </a:rPr>
              <a:t>其次，每组二进制数字由CPU解释为执行特定工作的命令，例如比较这两个数字，或将此数字放在该存储器位置。但是，由于不同的CPU具有不同的指令集，因此不能在不共享相同指令集的CPU上使用为一种CPU类型编写的指令。这意味着程序通常不可移植（可以在没有重大返工的情况下）用于不同类型的系统，并且必须重新编写。</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370346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如何组织这些指令超出了本介绍的范围，但有两点需要注意。首先，每条指令由1和0的序列组成。每个单独的0或1称为二进制数字，或简称为位。组成单个命令的位数会有所不同 - 例如，某些CPU处理总是32位长的指令，而某些其他CPU（例如x86系列，您可能使用的）具有可以是可变长度。</a:t>
            </a:r>
          </a:p>
          <a:p>
            <a:endParaRPr lang="zh-CN" altLang="en-US"/>
          </a:p>
          <a:p>
            <a:r>
              <a:rPr lang="zh-CN" altLang="en-US">
                <a:sym typeface="+mn-ea"/>
              </a:rPr>
              <a:t>其次，每组二进制数字由CPU解释为执行特定工作的命令，例如比较这两个数字，或将此数字放在该存储器位置。但是，由于不同的CPU具有不同的指令集，因此不能在不共享相同指令集的CPU上使用为一种CPU类型编写的指令。这意味着程序通常不可移植（可以在没有重大返工的情况下）用于不同类型的系统，并且必须重新编写。</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309218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相反，必须先将汇编程序翻译成机器语言，然后才能由计算机执行。用汇编语言编写的程序执行效率非常高，当速度至关重要时，指导今天仍然会使用汇编。</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96294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235646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编译器是一个程序，读取源代码，然后产生可以运行一个独立的可执行程序。将代码转换为可执行文件后，您无需编译器即可运行该程序。最初，编译器是原始的，并且生成缓慢，未经优化的代码。然而，多年来，编译器已经非常擅长生成快速，优化的代码，并且在某些情况下可以比人类在汇编语言方面做得更好！</a:t>
            </a:r>
          </a:p>
          <a:p>
            <a:endParaRPr lang="en-US" altLang="zh-CN">
              <a:sym typeface="+mn-ea"/>
            </a:endParaRPr>
          </a:p>
          <a:p>
            <a:r>
              <a:rPr lang="en-US" altLang="zh-CN">
                <a:sym typeface="+mn-ea"/>
              </a:rPr>
              <a:t>解释器是直接执行在源代码中的指令，而不需要他们首先被编译成可执行的程序。解释器往往比编译器更灵活，但在运行程序时效率较低，因为每次运行程序时都需要完成解释过程。这意味着每次运行程序时都需要解释器。</a:t>
            </a:r>
          </a:p>
          <a:p>
            <a:endParaRPr lang="zh-CN" altLang="en-US"/>
          </a:p>
          <a:p>
            <a:r>
              <a:rPr lang="zh-CN" altLang="en-US"/>
              <a:t>大多数语言都可以编译或解释，但是，传统上编译的语言如C，C ++和Pascal，而像Perl和Javascript这样的“脚本”语言往往被解释。有些语言，比如Java，使用两种语言的混合。</a:t>
            </a:r>
          </a:p>
          <a:p>
            <a:endParaRPr lang="zh-CN" altLang="en-US"/>
          </a:p>
          <a:p>
            <a:r>
              <a:rPr lang="zh-CN" altLang="en-US"/>
              <a:t>高级语言具有许多理想的属性。</a:t>
            </a:r>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73167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67015" name="Rectangle 7"/>
          <p:cNvSpPr>
            <a:spLocks noGrp="1" noChangeArrowheads="1"/>
          </p:cNvSpPr>
          <p:nvPr>
            <p:ph type="ctrTitle" sz="quarter"/>
          </p:nvPr>
        </p:nvSpPr>
        <p:spPr>
          <a:xfrm>
            <a:off x="360363" y="514350"/>
            <a:ext cx="8385175" cy="3086100"/>
          </a:xfrm>
          <a:solidFill>
            <a:srgbClr val="0079A4"/>
          </a:solidFill>
        </p:spPr>
        <p:txBody>
          <a:bodyPr/>
          <a:lstStyle>
            <a:lvl1pPr algn="ctr">
              <a:defRPr sz="4000" b="0">
                <a:solidFill>
                  <a:schemeClr val="bg1"/>
                </a:solidFill>
              </a:defRPr>
            </a:lvl1pPr>
          </a:lstStyle>
          <a:p>
            <a:pPr lvl="0"/>
            <a:r>
              <a:rPr lang="zh-CN" altLang="en-US" noProof="0" smtClean="0"/>
              <a:t>单击此处编辑母版标题样式</a:t>
            </a:r>
          </a:p>
        </p:txBody>
      </p:sp>
      <p:sp>
        <p:nvSpPr>
          <p:cNvPr id="1067016" name="Rectangle 8"/>
          <p:cNvSpPr>
            <a:spLocks noGrp="1" noChangeArrowheads="1"/>
          </p:cNvSpPr>
          <p:nvPr>
            <p:ph type="subTitle" sz="quarter" idx="1"/>
          </p:nvPr>
        </p:nvSpPr>
        <p:spPr>
          <a:xfrm>
            <a:off x="1371600" y="3886200"/>
            <a:ext cx="6400800" cy="1752600"/>
          </a:xfrm>
        </p:spPr>
        <p:txBody>
          <a:bodyPr/>
          <a:lstStyle>
            <a:lvl1pPr>
              <a:defRPr/>
            </a:lvl1pPr>
          </a:lstStyle>
          <a:p>
            <a:pPr lvl="0"/>
            <a:r>
              <a:rPr lang="zh-CN" altLang="en-US" noProof="0" smtClean="0"/>
              <a:t>单击此处编辑母版副标题样式</a:t>
            </a: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38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38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8"/>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1346" name="Rectangle 2"/>
          <p:cNvSpPr>
            <a:spLocks noGrp="1" noChangeArrowheads="1"/>
          </p:cNvSpPr>
          <p:nvPr>
            <p:ph type="ctrTitle" sz="quarter"/>
          </p:nvPr>
        </p:nvSpPr>
        <p:spPr>
          <a:xfrm>
            <a:off x="0" y="1400175"/>
            <a:ext cx="7770813" cy="2381250"/>
          </a:xfrm>
          <a:solidFill>
            <a:srgbClr val="0079A4"/>
          </a:solidFill>
        </p:spPr>
        <p:txBody>
          <a:bodyPr lIns="306000"/>
          <a:lstStyle>
            <a:lvl1pPr>
              <a:defRPr sz="4000" b="0">
                <a:solidFill>
                  <a:schemeClr val="bg1"/>
                </a:solidFill>
                <a:latin typeface="Arial Unicode MS" pitchFamily="34" charset="-122"/>
              </a:defRPr>
            </a:lvl1pPr>
          </a:lstStyle>
          <a:p>
            <a:pPr lvl="0"/>
            <a:r>
              <a:rPr lang="zh-CN" altLang="en-US" noProof="0" smtClean="0"/>
              <a:t>单击此处编辑母版标题样式</a:t>
            </a:r>
          </a:p>
        </p:txBody>
      </p:sp>
      <p:sp>
        <p:nvSpPr>
          <p:cNvPr id="1721347" name="Rectangle 3"/>
          <p:cNvSpPr>
            <a:spLocks noGrp="1" noChangeArrowheads="1"/>
          </p:cNvSpPr>
          <p:nvPr>
            <p:ph type="subTitle" sz="quarter" idx="1"/>
          </p:nvPr>
        </p:nvSpPr>
        <p:spPr>
          <a:xfrm>
            <a:off x="1371600" y="3886200"/>
            <a:ext cx="6400800" cy="1752600"/>
          </a:xfrm>
        </p:spPr>
        <p:txBody>
          <a:bodyPr/>
          <a:lstStyle>
            <a:lvl1pPr>
              <a:defRPr/>
            </a:lvl1pPr>
          </a:lstStyle>
          <a:p>
            <a:pPr lvl="0"/>
            <a:r>
              <a:rPr lang="zh-CN" altLang="en-US" noProof="0" smtClean="0"/>
              <a:t>单击此处编辑母版副标题样式</a:t>
            </a:r>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38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38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5"/>
          <p:cNvSpPr txBox="1">
            <a:spLocks noChangeArrowheads="1"/>
          </p:cNvSpPr>
          <p:nvPr/>
        </p:nvSpPr>
        <p:spPr bwMode="auto">
          <a:xfrm>
            <a:off x="1508125" y="4765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63500" rIns="63500" bIns="63500">
            <a:spAutoFit/>
          </a:bodyPr>
          <a:lstStyle>
            <a:lvl1pPr>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pPr>
              <a:spcBef>
                <a:spcPct val="0"/>
              </a:spcBef>
              <a:spcAft>
                <a:spcPct val="0"/>
              </a:spcAft>
              <a:buClrTx/>
              <a:buFontTx/>
              <a:buNone/>
              <a:defRPr/>
            </a:pPr>
            <a:endParaRPr lang="en-US" altLang="zh-CN" sz="2400" smtClean="0">
              <a:solidFill>
                <a:schemeClr val="tx1"/>
              </a:solidFill>
              <a:latin typeface="Times" pitchFamily="18" charset="0"/>
            </a:endParaRPr>
          </a:p>
        </p:txBody>
      </p:sp>
      <p:sp>
        <p:nvSpPr>
          <p:cNvPr id="1027" name="Line 7"/>
          <p:cNvSpPr>
            <a:spLocks noChangeShapeType="1"/>
          </p:cNvSpPr>
          <p:nvPr/>
        </p:nvSpPr>
        <p:spPr bwMode="auto">
          <a:xfrm>
            <a:off x="0" y="547688"/>
            <a:ext cx="9144000"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Line 8"/>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Rectangle 11"/>
          <p:cNvSpPr>
            <a:spLocks noGrp="1" noChangeArrowheads="1"/>
          </p:cNvSpPr>
          <p:nvPr>
            <p:ph type="title"/>
          </p:nvPr>
        </p:nvSpPr>
        <p:spPr bwMode="auto">
          <a:xfrm>
            <a:off x="0" y="0"/>
            <a:ext cx="9144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Rectangle 12"/>
          <p:cNvSpPr>
            <a:spLocks noGrp="1" noChangeArrowheads="1"/>
          </p:cNvSpPr>
          <p:nvPr>
            <p:ph type="body" idx="1"/>
          </p:nvPr>
        </p:nvSpPr>
        <p:spPr bwMode="auto">
          <a:xfrm>
            <a:off x="457200" y="798513"/>
            <a:ext cx="8229600"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u"/>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2pPr>
      <a:lvl3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3pPr>
      <a:lvl4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4pPr>
      <a:lvl5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5pPr>
      <a:lvl6pPr marL="4572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6pPr>
      <a:lvl7pPr marL="9144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7pPr>
      <a:lvl8pPr marL="13716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8pPr>
      <a:lvl9pPr marL="18288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9pPr>
    </p:titleStyle>
    <p:bodyStyle>
      <a:lvl1pPr marL="287655" indent="-287655" algn="l" rtl="0" eaLnBrk="0" fontAlgn="base" hangingPunct="0">
        <a:spcBef>
          <a:spcPct val="30000"/>
        </a:spcBef>
        <a:spcAft>
          <a:spcPct val="30000"/>
        </a:spcAft>
        <a:buClr>
          <a:srgbClr val="00458A"/>
        </a:buClr>
        <a:buFont typeface="Monotype Sorts" pitchFamily="2" charset="2"/>
        <a:buChar char="n"/>
        <a:defRPr sz="2400">
          <a:solidFill>
            <a:schemeClr val="tx2"/>
          </a:solidFill>
          <a:latin typeface="+mn-lt"/>
          <a:ea typeface="+mn-ea"/>
          <a:cs typeface="+mn-cs"/>
        </a:defRPr>
      </a:lvl1pPr>
      <a:lvl2pPr marL="760730" indent="-282575" algn="l" rtl="0" eaLnBrk="0" fontAlgn="base" hangingPunct="0">
        <a:spcBef>
          <a:spcPct val="20000"/>
        </a:spcBef>
        <a:spcAft>
          <a:spcPct val="0"/>
        </a:spcAft>
        <a:buClr>
          <a:srgbClr val="336699"/>
        </a:buClr>
        <a:buFont typeface="Marlett" pitchFamily="2" charset="2"/>
        <a:buChar char="y"/>
        <a:defRPr sz="2000">
          <a:solidFill>
            <a:schemeClr val="tx2"/>
          </a:solidFill>
          <a:latin typeface="+mn-lt"/>
          <a:ea typeface="+mn-ea"/>
        </a:defRPr>
      </a:lvl2pPr>
      <a:lvl3pPr marL="951230" indent="-36830" algn="l" rtl="0" eaLnBrk="0" fontAlgn="base" hangingPunct="0">
        <a:spcBef>
          <a:spcPct val="20000"/>
        </a:spcBef>
        <a:spcAft>
          <a:spcPct val="0"/>
        </a:spcAft>
        <a:buClr>
          <a:srgbClr val="336699"/>
        </a:buClr>
        <a:buFont typeface="Marlett" pitchFamily="2" charset="2"/>
        <a:buChar char="o"/>
        <a:defRPr>
          <a:solidFill>
            <a:schemeClr val="tx2"/>
          </a:solidFill>
          <a:latin typeface="+mn-lt"/>
          <a:ea typeface="宋体" panose="02010600030101010101" pitchFamily="2" charset="-122"/>
        </a:defRPr>
      </a:lvl3pPr>
      <a:lvl4pPr marL="1490980" indent="-349250" algn="l" rtl="0" eaLnBrk="0" fontAlgn="base" hangingPunct="0">
        <a:spcBef>
          <a:spcPct val="20000"/>
        </a:spcBef>
        <a:spcAft>
          <a:spcPct val="0"/>
        </a:spcAft>
        <a:buClr>
          <a:srgbClr val="336699"/>
        </a:buClr>
        <a:buFont typeface="Marlett" pitchFamily="2" charset="2"/>
        <a:buChar char="p"/>
        <a:defRPr sz="1600">
          <a:solidFill>
            <a:schemeClr val="tx2"/>
          </a:solidFill>
          <a:latin typeface="+mn-lt"/>
          <a:ea typeface="宋体" panose="02010600030101010101" pitchFamily="2" charset="-122"/>
        </a:defRPr>
      </a:lvl4pPr>
      <a:lvl5pPr marL="20574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5pPr>
      <a:lvl6pPr marL="25146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6pPr>
      <a:lvl7pPr marL="29718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7pPr>
      <a:lvl8pPr marL="34290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8pPr>
      <a:lvl9pPr marL="38862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508125" y="4765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63500" rIns="63500" bIns="63500">
            <a:spAutoFit/>
          </a:bodyPr>
          <a:lstStyle>
            <a:lvl1pPr>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pPr>
              <a:spcBef>
                <a:spcPct val="0"/>
              </a:spcBef>
              <a:spcAft>
                <a:spcPct val="0"/>
              </a:spcAft>
              <a:buClrTx/>
              <a:buFontTx/>
              <a:buNone/>
              <a:defRPr/>
            </a:pPr>
            <a:endParaRPr lang="en-US" altLang="zh-CN" sz="2400" smtClean="0">
              <a:solidFill>
                <a:schemeClr val="tx1"/>
              </a:solidFill>
              <a:latin typeface="Times" pitchFamily="18" charset="0"/>
            </a:endParaRPr>
          </a:p>
        </p:txBody>
      </p:sp>
      <p:sp>
        <p:nvSpPr>
          <p:cNvPr id="2051" name="Line 4"/>
          <p:cNvSpPr>
            <a:spLocks noChangeShapeType="1"/>
          </p:cNvSpPr>
          <p:nvPr/>
        </p:nvSpPr>
        <p:spPr bwMode="auto">
          <a:xfrm>
            <a:off x="0" y="547688"/>
            <a:ext cx="9144000"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 name="Line 5"/>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6"/>
          <p:cNvSpPr>
            <a:spLocks noGrp="1" noChangeArrowheads="1"/>
          </p:cNvSpPr>
          <p:nvPr>
            <p:ph type="title"/>
          </p:nvPr>
        </p:nvSpPr>
        <p:spPr bwMode="auto">
          <a:xfrm>
            <a:off x="0" y="0"/>
            <a:ext cx="9144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4" name="Rectangle 7"/>
          <p:cNvSpPr>
            <a:spLocks noGrp="1" noChangeArrowheads="1"/>
          </p:cNvSpPr>
          <p:nvPr>
            <p:ph type="body" idx="1"/>
          </p:nvPr>
        </p:nvSpPr>
        <p:spPr bwMode="auto">
          <a:xfrm>
            <a:off x="457200" y="798513"/>
            <a:ext cx="8229600"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9pPr>
    </p:titleStyle>
    <p:bodyStyle>
      <a:lvl1pPr marL="287655" indent="-287655" algn="l" rtl="0" eaLnBrk="0" fontAlgn="base" hangingPunct="0">
        <a:spcBef>
          <a:spcPct val="30000"/>
        </a:spcBef>
        <a:spcAft>
          <a:spcPct val="30000"/>
        </a:spcAft>
        <a:buClr>
          <a:srgbClr val="00458A"/>
        </a:buClr>
        <a:buFont typeface="Monotype Sorts" pitchFamily="2" charset="2"/>
        <a:buChar char="n"/>
        <a:defRPr sz="2400">
          <a:solidFill>
            <a:schemeClr val="tx2"/>
          </a:solidFill>
          <a:latin typeface="+mn-lt"/>
          <a:ea typeface="+mn-ea"/>
          <a:cs typeface="+mn-cs"/>
        </a:defRPr>
      </a:lvl1pPr>
      <a:lvl2pPr marL="760730" indent="-282575" algn="l" rtl="0" eaLnBrk="0" fontAlgn="base" hangingPunct="0">
        <a:spcBef>
          <a:spcPct val="20000"/>
        </a:spcBef>
        <a:spcAft>
          <a:spcPct val="0"/>
        </a:spcAft>
        <a:buClr>
          <a:srgbClr val="336699"/>
        </a:buClr>
        <a:buFont typeface="Marlett" pitchFamily="2" charset="2"/>
        <a:buChar char="y"/>
        <a:defRPr sz="2000">
          <a:solidFill>
            <a:schemeClr val="tx2"/>
          </a:solidFill>
          <a:latin typeface="+mn-lt"/>
          <a:ea typeface="+mn-ea"/>
        </a:defRPr>
      </a:lvl2pPr>
      <a:lvl3pPr marL="951230" indent="-36830" algn="l" rtl="0" eaLnBrk="0" fontAlgn="base" hangingPunct="0">
        <a:spcBef>
          <a:spcPct val="20000"/>
        </a:spcBef>
        <a:spcAft>
          <a:spcPct val="0"/>
        </a:spcAft>
        <a:buClr>
          <a:srgbClr val="336699"/>
        </a:buClr>
        <a:buFont typeface="Marlett" pitchFamily="2" charset="2"/>
        <a:buChar char="p"/>
        <a:defRPr>
          <a:solidFill>
            <a:schemeClr val="tx2"/>
          </a:solidFill>
          <a:latin typeface="+mn-lt"/>
          <a:ea typeface="宋体" panose="02010600030101010101" pitchFamily="2" charset="-122"/>
        </a:defRPr>
      </a:lvl3pPr>
      <a:lvl4pPr marL="1490980" indent="-349250" algn="l" rtl="0" eaLnBrk="0" fontAlgn="base" hangingPunct="0">
        <a:spcBef>
          <a:spcPct val="20000"/>
        </a:spcBef>
        <a:spcAft>
          <a:spcPct val="0"/>
        </a:spcAft>
        <a:buClr>
          <a:srgbClr val="336699"/>
        </a:buClr>
        <a:buFont typeface="Marlett" pitchFamily="2" charset="2"/>
        <a:buChar char="p"/>
        <a:defRPr sz="1600">
          <a:solidFill>
            <a:schemeClr val="tx2"/>
          </a:solidFill>
          <a:latin typeface="+mn-lt"/>
          <a:ea typeface="宋体" panose="02010600030101010101" pitchFamily="2" charset="-122"/>
        </a:defRPr>
      </a:lvl4pPr>
      <a:lvl5pPr marL="20574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5pPr>
      <a:lvl6pPr marL="25146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6pPr>
      <a:lvl7pPr marL="29718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7pPr>
      <a:lvl8pPr marL="34290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8pPr>
      <a:lvl9pPr marL="38862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38491212/which-is-better-a-compiler-or-an-interpreter/38491646#384916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ennis_Ritchi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s://en.wikipedia.org/wiki/Brian_Kernigha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Bjarne_Stroustr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6%9C%BA%E5%99%A8%E8%AF%AD%E8%A8%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b="2222"/>
          <a:stretch>
            <a:fillRect/>
          </a:stretch>
        </p:blipFill>
        <p:spPr bwMode="auto">
          <a:xfrm>
            <a:off x="0" y="0"/>
            <a:ext cx="92059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209085" y="2536662"/>
            <a:ext cx="8787740" cy="965200"/>
          </a:xfrm>
          <a:prstGeom prst="rect">
            <a:avLst/>
          </a:prstGeom>
          <a:noFill/>
          <a:ln w="9525">
            <a:noFill/>
            <a:miter lim="800000"/>
          </a:ln>
          <a:effectLst/>
        </p:spPr>
        <p:txBody>
          <a:bodyPr anchor="ctr"/>
          <a:lstStyle/>
          <a:p>
            <a:pPr algn="ctr" fontAlgn="ctr">
              <a:buNone/>
              <a:defRPr/>
            </a:pPr>
            <a:r>
              <a:rPr lang="zh-CN" altLang="en-US" sz="3600" b="1" kern="0" dirty="0" smtClean="0">
                <a:solidFill>
                  <a:srgbClr val="FF0000"/>
                </a:solidFill>
                <a:latin typeface="+mj-lt"/>
                <a:ea typeface="新宋体" panose="02010609030101010101" pitchFamily="49" charset="-122"/>
                <a:cs typeface="+mj-cs"/>
              </a:rPr>
              <a:t>绪论</a:t>
            </a:r>
            <a:r>
              <a:rPr lang="en-US" altLang="zh-CN" sz="3600" b="1" kern="0" dirty="0" smtClean="0">
                <a:solidFill>
                  <a:srgbClr val="FF0000"/>
                </a:solidFill>
                <a:latin typeface="+mj-lt"/>
                <a:ea typeface="新宋体" panose="02010609030101010101" pitchFamily="49" charset="-122"/>
                <a:cs typeface="+mj-cs"/>
              </a:rPr>
              <a:t>——C</a:t>
            </a:r>
            <a:r>
              <a:rPr lang="en-US" altLang="zh-CN" sz="3600" b="1" kern="0" dirty="0">
                <a:solidFill>
                  <a:srgbClr val="FF0000"/>
                </a:solidFill>
                <a:latin typeface="+mj-lt"/>
                <a:ea typeface="新宋体" panose="02010609030101010101" pitchFamily="49" charset="-122"/>
                <a:cs typeface="+mj-cs"/>
              </a:rPr>
              <a:t>++ Introduction</a:t>
            </a:r>
          </a:p>
        </p:txBody>
      </p:sp>
      <p:sp>
        <p:nvSpPr>
          <p:cNvPr id="9" name="Rectangle 3"/>
          <p:cNvSpPr txBox="1">
            <a:spLocks noChangeArrowheads="1"/>
          </p:cNvSpPr>
          <p:nvPr/>
        </p:nvSpPr>
        <p:spPr bwMode="auto">
          <a:xfrm>
            <a:off x="2803525" y="4127500"/>
            <a:ext cx="4284980" cy="1052195"/>
          </a:xfrm>
          <a:prstGeom prst="rect">
            <a:avLst/>
          </a:prstGeom>
          <a:noFill/>
          <a:ln w="9525">
            <a:noFill/>
            <a:miter lim="800000"/>
          </a:ln>
          <a:effectLst/>
        </p:spPr>
        <p:txBody>
          <a:bodyPr/>
          <a:lstStyle/>
          <a:p>
            <a:pPr marL="342900" indent="-342900">
              <a:lnSpc>
                <a:spcPct val="90000"/>
              </a:lnSpc>
              <a:spcBef>
                <a:spcPct val="20000"/>
              </a:spcBef>
              <a:buFont typeface="Monotype Sorts" pitchFamily="2" charset="2"/>
              <a:buNone/>
              <a:defRPr/>
            </a:pPr>
            <a:r>
              <a:rPr lang="zh-CN" altLang="en-US" sz="2400" b="1" kern="0" dirty="0" smtClean="0">
                <a:solidFill>
                  <a:srgbClr val="000099"/>
                </a:solidFill>
                <a:latin typeface="楷体_GB2312" pitchFamily="49" charset="-122"/>
                <a:ea typeface="楷体_GB2312" pitchFamily="49" charset="-122"/>
              </a:rPr>
              <a:t>主 讲：王红平</a:t>
            </a:r>
            <a:endParaRPr lang="en-US" altLang="zh-CN" sz="2400" b="1" kern="0" dirty="0">
              <a:solidFill>
                <a:srgbClr val="000099"/>
              </a:solidFill>
              <a:latin typeface="楷体_GB2312" pitchFamily="49" charset="-122"/>
              <a:ea typeface="楷体_GB2312" pitchFamily="49" charset="-122"/>
            </a:endParaRPr>
          </a:p>
          <a:p>
            <a:pPr marL="342900" indent="-342900">
              <a:lnSpc>
                <a:spcPct val="90000"/>
              </a:lnSpc>
              <a:spcBef>
                <a:spcPct val="20000"/>
              </a:spcBef>
              <a:buFont typeface="Monotype Sorts" pitchFamily="2" charset="2"/>
              <a:buNone/>
              <a:defRPr/>
            </a:pPr>
            <a:r>
              <a:rPr lang="en-US" altLang="zh-CN" sz="2400" b="1" kern="0" dirty="0" smtClean="0">
                <a:solidFill>
                  <a:srgbClr val="000099"/>
                </a:solidFill>
                <a:latin typeface="楷体_GB2312" pitchFamily="49" charset="-122"/>
                <a:ea typeface="楷体_GB2312" pitchFamily="49" charset="-122"/>
              </a:rPr>
              <a:t>Email</a:t>
            </a:r>
            <a:r>
              <a:rPr lang="zh-CN" altLang="en-US" sz="2400" b="1" kern="0" dirty="0" smtClean="0">
                <a:solidFill>
                  <a:srgbClr val="000099"/>
                </a:solidFill>
                <a:latin typeface="楷体_GB2312" pitchFamily="49" charset="-122"/>
                <a:ea typeface="楷体_GB2312" pitchFamily="49" charset="-122"/>
              </a:rPr>
              <a:t>：</a:t>
            </a:r>
            <a:r>
              <a:rPr lang="en-US" altLang="zh-CN" sz="2400" b="1" kern="0" dirty="0" smtClean="0">
                <a:solidFill>
                  <a:srgbClr val="000099"/>
                </a:solidFill>
                <a:latin typeface="楷体_GB2312" pitchFamily="49" charset="-122"/>
                <a:ea typeface="楷体_GB2312" pitchFamily="49" charset="-122"/>
              </a:rPr>
              <a:t>wanghp@cug.edu.cn</a:t>
            </a:r>
          </a:p>
        </p:txBody>
      </p:sp>
      <p:sp>
        <p:nvSpPr>
          <p:cNvPr id="2" name="矩形 1"/>
          <p:cNvSpPr/>
          <p:nvPr/>
        </p:nvSpPr>
        <p:spPr>
          <a:xfrm>
            <a:off x="7088505" y="6550223"/>
            <a:ext cx="2318263" cy="307777"/>
          </a:xfrm>
          <a:prstGeom prst="rect">
            <a:avLst/>
          </a:prstGeom>
        </p:spPr>
        <p:txBody>
          <a:bodyPr wrap="none">
            <a:spAutoFit/>
          </a:bodyPr>
          <a:lstStyle/>
          <a:p>
            <a:pPr algn="ctr" fontAlgn="ctr">
              <a:buNone/>
              <a:defRPr/>
            </a:pPr>
            <a:r>
              <a:rPr lang="zh-CN" altLang="en-US" b="1" dirty="0"/>
              <a:t>面向对象程序设计（</a:t>
            </a:r>
            <a:r>
              <a:rPr lang="en-US" altLang="zh-CN" b="1" dirty="0"/>
              <a:t>C++</a:t>
            </a:r>
            <a:r>
              <a:rPr lang="zh-CN" altLang="en-US" b="1" dirty="0"/>
              <a:t>）</a:t>
            </a: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a:t>
            </a:r>
            <a:r>
              <a:rPr lang="en-US" altLang="zh-CN"/>
              <a:t>VS.</a:t>
            </a:r>
            <a:r>
              <a:rPr lang="zh-CN" altLang="en-US"/>
              <a:t>解释器</a:t>
            </a:r>
          </a:p>
        </p:txBody>
      </p:sp>
      <p:sp>
        <p:nvSpPr>
          <p:cNvPr id="5" name="内容占位符 4"/>
          <p:cNvSpPr>
            <a:spLocks noGrp="1"/>
          </p:cNvSpPr>
          <p:nvPr>
            <p:ph idx="1"/>
          </p:nvPr>
        </p:nvSpPr>
        <p:spPr/>
        <p:txBody>
          <a:bodyPr/>
          <a:lstStyle/>
          <a:p>
            <a:r>
              <a:rPr lang="en-US" altLang="zh-CN"/>
              <a:t>编译过程的简化表示</a:t>
            </a:r>
          </a:p>
          <a:p>
            <a:endParaRPr lang="en-US" altLang="zh-CN"/>
          </a:p>
          <a:p>
            <a:endParaRPr lang="en-US" altLang="zh-CN"/>
          </a:p>
          <a:p>
            <a:endParaRPr lang="en-US" altLang="zh-CN"/>
          </a:p>
          <a:p>
            <a:endParaRPr lang="en-US" altLang="zh-CN">
              <a:sym typeface="+mn-ea"/>
            </a:endParaRPr>
          </a:p>
          <a:p>
            <a:r>
              <a:rPr lang="en-US" altLang="zh-CN">
                <a:sym typeface="+mn-ea"/>
              </a:rPr>
              <a:t>解释过程的简化表示</a:t>
            </a:r>
          </a:p>
          <a:p>
            <a:endParaRPr lang="en-US" altLang="zh-CN"/>
          </a:p>
          <a:p>
            <a:endParaRPr lang="en-US" altLang="zh-CN"/>
          </a:p>
          <a:p>
            <a:r>
              <a:rPr lang="zh-CN" altLang="en-US">
                <a:hlinkClick r:id="rId3" action="ppaction://hlinkfile"/>
              </a:rPr>
              <a:t>有关编译与解释的讨论</a:t>
            </a:r>
            <a:endParaRPr lang="zh-CN" altLang="en-US"/>
          </a:p>
        </p:txBody>
      </p:sp>
      <p:pic>
        <p:nvPicPr>
          <p:cNvPr id="9" name="图片 8"/>
          <p:cNvPicPr>
            <a:picLocks noChangeAspect="1"/>
          </p:cNvPicPr>
          <p:nvPr/>
        </p:nvPicPr>
        <p:blipFill>
          <a:blip r:embed="rId4"/>
          <a:stretch>
            <a:fillRect/>
          </a:stretch>
        </p:blipFill>
        <p:spPr>
          <a:xfrm>
            <a:off x="730885" y="1315085"/>
            <a:ext cx="6109970" cy="1949450"/>
          </a:xfrm>
          <a:prstGeom prst="rect">
            <a:avLst/>
          </a:prstGeom>
        </p:spPr>
      </p:pic>
      <p:pic>
        <p:nvPicPr>
          <p:cNvPr id="10" name="图片 9"/>
          <p:cNvPicPr>
            <a:picLocks noChangeAspect="1"/>
          </p:cNvPicPr>
          <p:nvPr/>
        </p:nvPicPr>
        <p:blipFill>
          <a:blip r:embed="rId5"/>
          <a:stretch>
            <a:fillRect/>
          </a:stretch>
        </p:blipFill>
        <p:spPr>
          <a:xfrm>
            <a:off x="730885" y="4277995"/>
            <a:ext cx="8176895" cy="857885"/>
          </a:xfrm>
          <a:prstGeom prst="rect">
            <a:avLst/>
          </a:prstGeom>
        </p:spPr>
      </p:pic>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高级语言的特性</a:t>
            </a:r>
          </a:p>
        </p:txBody>
      </p:sp>
      <p:sp>
        <p:nvSpPr>
          <p:cNvPr id="3" name="内容占位符 2"/>
          <p:cNvSpPr>
            <a:spLocks noGrp="1"/>
          </p:cNvSpPr>
          <p:nvPr>
            <p:ph idx="1"/>
          </p:nvPr>
        </p:nvSpPr>
        <p:spPr/>
        <p:txBody>
          <a:bodyPr/>
          <a:lstStyle/>
          <a:p>
            <a:r>
              <a:rPr lang="zh-CN" altLang="en-US" sz="2000"/>
              <a:t>高级语言更容易读写，因为命令更接近我们每天使用的自然语言。</a:t>
            </a:r>
          </a:p>
          <a:p>
            <a:r>
              <a:rPr lang="zh-CN" altLang="en-US" sz="2000"/>
              <a:t>高级语言程序更为简洁</a:t>
            </a:r>
            <a:r>
              <a:rPr lang="zh-CN" altLang="en-US" sz="2000">
                <a:sym typeface="+mn-ea"/>
              </a:rPr>
              <a:t>，也更容易理解</a:t>
            </a:r>
            <a:r>
              <a:rPr lang="zh-CN" altLang="en-US" sz="2000"/>
              <a:t>，相同的任务所需的指令比与低级语言少。如在C++中，a=b*2+5;在汇编语言中，这将需要5或6个不同的指令。</a:t>
            </a:r>
          </a:p>
          <a:p>
            <a:r>
              <a:rPr lang="zh-CN" altLang="en-US" sz="2000"/>
              <a:t>可以为许多不同的系统编译（或解释）程序，并且不必将程序更改为在不同的CPU上运行（您只需为该CPU重新编译）。如：</a:t>
            </a:r>
          </a:p>
        </p:txBody>
      </p:sp>
      <p:pic>
        <p:nvPicPr>
          <p:cNvPr id="4" name="图片 3"/>
          <p:cNvPicPr>
            <a:picLocks noChangeAspect="1"/>
          </p:cNvPicPr>
          <p:nvPr/>
        </p:nvPicPr>
        <p:blipFill>
          <a:blip r:embed="rId3"/>
          <a:stretch>
            <a:fillRect/>
          </a:stretch>
        </p:blipFill>
        <p:spPr>
          <a:xfrm>
            <a:off x="1856105" y="3255010"/>
            <a:ext cx="4809490" cy="2590165"/>
          </a:xfrm>
          <a:prstGeom prst="rect">
            <a:avLst/>
          </a:prstGeom>
        </p:spPr>
      </p:pic>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2</a:t>
            </a:r>
            <a:r>
              <a:rPr lang="zh-CN" altLang="en-US" dirty="0" smtClean="0"/>
              <a:t>、</a:t>
            </a:r>
            <a:r>
              <a:rPr lang="en-US" altLang="zh-CN" dirty="0" smtClean="0"/>
              <a:t>Introduction to C/C++</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C++</a:t>
            </a:r>
            <a:r>
              <a:rPr lang="zh-CN" altLang="en-US" sz="2400" dirty="0">
                <a:solidFill>
                  <a:srgbClr val="FF0000"/>
                </a:solidFill>
                <a:ea typeface="黑体" panose="02010609060101010101" pitchFamily="49" charset="-122"/>
              </a:rPr>
              <a:t>的前世</a:t>
            </a:r>
            <a:r>
              <a:rPr lang="en-US" altLang="zh-CN" sz="2400" dirty="0">
                <a:solidFill>
                  <a:srgbClr val="FF0000"/>
                </a:solidFill>
                <a:ea typeface="黑体" panose="02010609060101010101" pitchFamily="49" charset="-122"/>
              </a:rPr>
              <a:t>C</a:t>
            </a:r>
          </a:p>
          <a:p>
            <a:r>
              <a:rPr lang="zh-CN" altLang="en-US" sz="2400" dirty="0">
                <a:solidFill>
                  <a:srgbClr val="FF0000"/>
                </a:solidFill>
                <a:ea typeface="黑体" panose="02010609060101010101" pitchFamily="49" charset="-122"/>
              </a:rPr>
              <a:t>C++的诞生</a:t>
            </a:r>
          </a:p>
          <a:p>
            <a:r>
              <a:rPr lang="zh-CN" altLang="en-US" sz="2400" dirty="0">
                <a:solidFill>
                  <a:srgbClr val="FF0000"/>
                </a:solidFill>
                <a:ea typeface="黑体" panose="02010609060101010101" pitchFamily="49" charset="-122"/>
              </a:rPr>
              <a:t>C和C++的哲学</a:t>
            </a:r>
          </a:p>
          <a:p>
            <a:r>
              <a:rPr lang="zh-CN" altLang="en-US" sz="2400" dirty="0">
                <a:solidFill>
                  <a:srgbClr val="FF0000"/>
                </a:solidFill>
                <a:ea typeface="黑体" panose="02010609060101010101" pitchFamily="49" charset="-122"/>
                <a:sym typeface="+mn-ea"/>
              </a:rPr>
              <a:t>Question</a:t>
            </a:r>
            <a:r>
              <a:rPr lang="zh-CN" altLang="en-US" sz="2400" dirty="0">
                <a:solidFill>
                  <a:srgbClr val="FF0000"/>
                </a:solidFill>
                <a:ea typeface="黑体" panose="02010609060101010101" pitchFamily="49" charset="-122"/>
              </a:rPr>
              <a:t> about C++？</a:t>
            </a:r>
          </a:p>
          <a:p>
            <a:endParaRPr lang="zh-CN" altLang="en-US" sz="2400" dirty="0">
              <a:ea typeface="黑体" panose="02010609060101010101" pitchFamily="49" charset="-122"/>
            </a:endParaRPr>
          </a:p>
        </p:txBody>
      </p:sp>
    </p:spTree>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的前世</a:t>
            </a:r>
            <a:r>
              <a:rPr lang="en-US" altLang="zh-CN"/>
              <a:t>C</a:t>
            </a:r>
          </a:p>
        </p:txBody>
      </p:sp>
      <p:sp>
        <p:nvSpPr>
          <p:cNvPr id="3" name="内容占位符 2"/>
          <p:cNvSpPr>
            <a:spLocks noGrp="1"/>
          </p:cNvSpPr>
          <p:nvPr>
            <p:ph idx="1"/>
          </p:nvPr>
        </p:nvSpPr>
        <p:spPr>
          <a:xfrm>
            <a:off x="457200" y="798513"/>
            <a:ext cx="6591300" cy="5540375"/>
          </a:xfrm>
        </p:spPr>
        <p:txBody>
          <a:bodyPr/>
          <a:lstStyle/>
          <a:p>
            <a:r>
              <a:rPr lang="zh-CN" altLang="en-US" dirty="0"/>
              <a:t>C语言由贝尔电话实验室</a:t>
            </a:r>
            <a:r>
              <a:rPr lang="zh-CN" altLang="en-US" dirty="0" smtClean="0"/>
              <a:t>的</a:t>
            </a:r>
            <a:r>
              <a:rPr lang="zh-CN" altLang="en-US" dirty="0" smtClean="0">
                <a:hlinkClick r:id="rId3"/>
              </a:rPr>
              <a:t>Dennis Ritchie</a:t>
            </a:r>
            <a:r>
              <a:rPr lang="zh-CN" altLang="en-US" dirty="0" smtClean="0"/>
              <a:t>于</a:t>
            </a:r>
            <a:r>
              <a:rPr lang="zh-CN" altLang="en-US" dirty="0"/>
              <a:t>1972年开发而成，主要用于系统编程语言（编写操作系统的语言）</a:t>
            </a:r>
          </a:p>
          <a:p>
            <a:r>
              <a:rPr lang="zh-CN" altLang="en-US" dirty="0"/>
              <a:t>C最终变得如此高效和灵活，以至于1973年，Ritchie和Ken Thompson使用C重写了大部分UNIX操作系统</a:t>
            </a:r>
            <a:r>
              <a:rPr lang="zh-CN" altLang="en-US" dirty="0" smtClean="0"/>
              <a:t>。</a:t>
            </a:r>
            <a:endParaRPr lang="en-US" altLang="zh-CN" dirty="0" smtClean="0"/>
          </a:p>
          <a:p>
            <a:r>
              <a:rPr lang="zh-CN" altLang="en-US" dirty="0" smtClean="0"/>
              <a:t>1978年</a:t>
            </a:r>
            <a:r>
              <a:rPr lang="zh-CN" altLang="en-US" dirty="0"/>
              <a:t>，</a:t>
            </a:r>
            <a:r>
              <a:rPr lang="zh-CN" altLang="en-US" dirty="0">
                <a:hlinkClick r:id="rId4"/>
              </a:rPr>
              <a:t>Brian Kernighan</a:t>
            </a:r>
            <a:r>
              <a:rPr lang="zh-CN" altLang="en-US" dirty="0" smtClean="0"/>
              <a:t>和</a:t>
            </a:r>
            <a:r>
              <a:rPr lang="zh-CN" altLang="en-US" dirty="0">
                <a:hlinkClick r:id="rId3"/>
              </a:rPr>
              <a:t>Dennis Ritchie</a:t>
            </a:r>
            <a:r>
              <a:rPr lang="zh-CN" altLang="en-US" dirty="0" smtClean="0"/>
              <a:t>出版</a:t>
            </a:r>
            <a:r>
              <a:rPr lang="zh-CN" altLang="en-US" dirty="0"/>
              <a:t>了一本名为“The C Programming Language”的书。</a:t>
            </a:r>
            <a:r>
              <a:rPr lang="zh-CN" altLang="en-US" dirty="0">
                <a:sym typeface="+mn-ea"/>
              </a:rPr>
              <a:t>K＆R</a:t>
            </a:r>
            <a:r>
              <a:rPr lang="zh-CN" altLang="en-US" dirty="0"/>
              <a:t>书中提供了</a:t>
            </a:r>
            <a:r>
              <a:rPr lang="en-US" altLang="zh-CN" dirty="0"/>
              <a:t>C</a:t>
            </a:r>
            <a:r>
              <a:rPr lang="zh-CN" altLang="en-US" dirty="0"/>
              <a:t>语言的非正式规范，并成为事实上的标准。当需要最大的可移植性时，程序员会坚持K＆R中的建议，因为当时大多数编译器都是按照K＆R标准实现的。</a:t>
            </a:r>
          </a:p>
          <a:p>
            <a:pPr marL="0" indent="0">
              <a:buNone/>
            </a:pPr>
            <a:endParaRPr lang="zh-CN" altLang="en-US" dirty="0"/>
          </a:p>
        </p:txBody>
      </p:sp>
      <p:pic>
        <p:nvPicPr>
          <p:cNvPr id="1026" name="Picture 2" descr="Dennis Ritchie 20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0" y="798513"/>
            <a:ext cx="209550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an Kernighan in 2012 at Bell Labs 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8500" y="4244975"/>
            <a:ext cx="2095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427938" y="5645150"/>
            <a:ext cx="1468672" cy="307777"/>
          </a:xfrm>
          <a:prstGeom prst="rect">
            <a:avLst/>
          </a:prstGeom>
        </p:spPr>
        <p:txBody>
          <a:bodyPr wrap="none">
            <a:spAutoFit/>
          </a:bodyPr>
          <a:lstStyle/>
          <a:p>
            <a:pPr>
              <a:buNone/>
            </a:pPr>
            <a:r>
              <a:rPr lang="zh-CN" altLang="en-US" dirty="0">
                <a:hlinkClick r:id="rId4"/>
              </a:rPr>
              <a:t>Brian Kernighan</a:t>
            </a:r>
            <a:endParaRPr lang="zh-CN" altLang="en-US" dirty="0"/>
          </a:p>
        </p:txBody>
      </p:sp>
      <p:sp>
        <p:nvSpPr>
          <p:cNvPr id="6" name="矩形 5"/>
          <p:cNvSpPr/>
          <p:nvPr/>
        </p:nvSpPr>
        <p:spPr>
          <a:xfrm>
            <a:off x="7421526" y="3551237"/>
            <a:ext cx="1340432" cy="307777"/>
          </a:xfrm>
          <a:prstGeom prst="rect">
            <a:avLst/>
          </a:prstGeom>
        </p:spPr>
        <p:txBody>
          <a:bodyPr wrap="none">
            <a:spAutoFit/>
          </a:bodyPr>
          <a:lstStyle/>
          <a:p>
            <a:pPr>
              <a:buNone/>
            </a:pPr>
            <a:r>
              <a:rPr lang="zh-CN" altLang="en-US" dirty="0">
                <a:hlinkClick r:id="rId3"/>
              </a:rPr>
              <a:t>Dennis Ritchie</a:t>
            </a:r>
            <a:endParaRPr lang="zh-CN" altLang="en-US" dirty="0"/>
          </a:p>
        </p:txBody>
      </p:sp>
    </p:spTree>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的诞生</a:t>
            </a:r>
          </a:p>
        </p:txBody>
      </p:sp>
      <p:sp>
        <p:nvSpPr>
          <p:cNvPr id="3" name="内容占位符 2"/>
          <p:cNvSpPr>
            <a:spLocks noGrp="1"/>
          </p:cNvSpPr>
          <p:nvPr>
            <p:ph idx="1"/>
          </p:nvPr>
        </p:nvSpPr>
        <p:spPr>
          <a:xfrm>
            <a:off x="457200" y="798513"/>
            <a:ext cx="5505559" cy="5649584"/>
          </a:xfrm>
        </p:spPr>
        <p:txBody>
          <a:bodyPr/>
          <a:lstStyle/>
          <a:p>
            <a:r>
              <a:rPr lang="zh-CN" altLang="en-US" dirty="0"/>
              <a:t>C++（发音为see plus plus）是由</a:t>
            </a:r>
            <a:r>
              <a:rPr lang="zh-CN" altLang="en-US" dirty="0">
                <a:hlinkClick r:id="rId2"/>
              </a:rPr>
              <a:t>Bjarne Stroustrup</a:t>
            </a:r>
            <a:r>
              <a:rPr lang="zh-CN" altLang="en-US" dirty="0"/>
              <a:t>在贝尔</a:t>
            </a:r>
            <a:r>
              <a:rPr lang="zh-CN" altLang="en-US" dirty="0"/>
              <a:t>实验室从1979年开始</a:t>
            </a:r>
            <a:r>
              <a:rPr lang="zh-CN" altLang="en-US" dirty="0" smtClean="0"/>
              <a:t>开发的。</a:t>
            </a:r>
            <a:r>
              <a:rPr lang="zh-CN" altLang="en-US" dirty="0" smtClean="0"/>
              <a:t>作为</a:t>
            </a:r>
            <a:r>
              <a:rPr lang="zh-CN" altLang="en-US" dirty="0"/>
              <a:t>C的扩展</a:t>
            </a:r>
            <a:r>
              <a:rPr lang="zh-CN" altLang="en-US" dirty="0" smtClean="0"/>
              <a:t>，C </a:t>
            </a:r>
            <a:r>
              <a:rPr lang="zh-CN" altLang="en-US" dirty="0"/>
              <a:t>++为C语言添加了许多新</a:t>
            </a:r>
            <a:r>
              <a:rPr lang="zh-CN" altLang="en-US" dirty="0" smtClean="0"/>
              <a:t>功能。</a:t>
            </a:r>
            <a:r>
              <a:rPr lang="zh-CN" altLang="en-US" dirty="0"/>
              <a:t>C++声名鹊起的主要原因在于它是一种面向对象的语言。</a:t>
            </a:r>
          </a:p>
          <a:p>
            <a:r>
              <a:rPr lang="zh-CN" altLang="en-US" dirty="0"/>
              <a:t>C++于1998年由ISO委员会批准，并于2003年再次批准（称为C++ 03）。自那时起，C ++语言（C++ 11，C++ 14和C++ 17，在2011年，2014年和2017年得到批准）的三个主要更新已经完成，为该语言添加了额外的功能。特别是C++ 11为该语言添加了大量新功能。</a:t>
            </a:r>
          </a:p>
        </p:txBody>
      </p:sp>
      <p:pic>
        <p:nvPicPr>
          <p:cNvPr id="2050" name="Picture 2" descr="Bjarne-stroustrup (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759" y="927591"/>
            <a:ext cx="3181241" cy="480078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697215" y="5703563"/>
            <a:ext cx="1577676" cy="307777"/>
          </a:xfrm>
          <a:prstGeom prst="rect">
            <a:avLst/>
          </a:prstGeom>
        </p:spPr>
        <p:txBody>
          <a:bodyPr wrap="none">
            <a:spAutoFit/>
          </a:bodyPr>
          <a:lstStyle/>
          <a:p>
            <a:pPr>
              <a:buNone/>
            </a:pPr>
            <a:r>
              <a:rPr lang="zh-CN" altLang="en-US" dirty="0">
                <a:hlinkClick r:id="rId2"/>
              </a:rPr>
              <a:t>Bjarne Stroustrup</a:t>
            </a:r>
            <a:endParaRPr lang="zh-CN" altLang="en-US" dirty="0"/>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和</a:t>
            </a:r>
            <a:r>
              <a:rPr lang="en-US" altLang="zh-CN"/>
              <a:t>C++</a:t>
            </a:r>
            <a:r>
              <a:rPr lang="zh-CN" altLang="en-US"/>
              <a:t>的哲学</a:t>
            </a:r>
          </a:p>
        </p:txBody>
      </p:sp>
      <p:sp>
        <p:nvSpPr>
          <p:cNvPr id="3" name="内容占位符 2"/>
          <p:cNvSpPr>
            <a:spLocks noGrp="1"/>
          </p:cNvSpPr>
          <p:nvPr>
            <p:ph idx="1"/>
          </p:nvPr>
        </p:nvSpPr>
        <p:spPr/>
        <p:txBody>
          <a:bodyPr/>
          <a:lstStyle/>
          <a:p>
            <a:r>
              <a:rPr lang="zh-CN" altLang="en-US" dirty="0"/>
              <a:t>C和C++的基本设计理念可以概括</a:t>
            </a:r>
            <a:r>
              <a:rPr lang="zh-CN" altLang="en-US" dirty="0" smtClean="0"/>
              <a:t>为：“</a:t>
            </a:r>
            <a:r>
              <a:rPr lang="zh-CN" altLang="en-US" dirty="0" smtClean="0">
                <a:solidFill>
                  <a:srgbClr val="FF0000"/>
                </a:solidFill>
              </a:rPr>
              <a:t>信任程序员</a:t>
            </a:r>
            <a:r>
              <a:rPr lang="zh-CN" altLang="en-US" dirty="0" smtClean="0"/>
              <a:t>” </a:t>
            </a:r>
            <a:r>
              <a:rPr lang="en-US" altLang="zh-CN" dirty="0"/>
              <a:t>——</a:t>
            </a:r>
            <a:r>
              <a:rPr lang="zh-CN" altLang="en-US" dirty="0"/>
              <a:t> 既美妙又危险。</a:t>
            </a:r>
          </a:p>
          <a:p>
            <a:r>
              <a:rPr lang="zh-CN" altLang="en-US" dirty="0"/>
              <a:t>C++旨在让程序员可以</a:t>
            </a:r>
            <a:r>
              <a:rPr lang="zh-CN" altLang="en-US" dirty="0">
                <a:solidFill>
                  <a:srgbClr val="FF0000"/>
                </a:solidFill>
              </a:rPr>
              <a:t>高度自由地完成他们想要的任务</a:t>
            </a:r>
            <a:r>
              <a:rPr lang="zh-CN" altLang="en-US" dirty="0"/>
              <a:t>。然而，这也意味着语言通常不会阻止你做一些没有意义的</a:t>
            </a:r>
            <a:r>
              <a:rPr lang="zh-CN" altLang="en-US" dirty="0" smtClean="0"/>
              <a:t>事情。</a:t>
            </a:r>
            <a:r>
              <a:rPr lang="zh-CN" altLang="en-US" dirty="0"/>
              <a:t>如果没有意识到，新程序员可能会陷入相当多的陷阱。这就是为什么你应该知道在C/C ++中做什么和不能做</a:t>
            </a:r>
            <a:r>
              <a:rPr lang="zh-CN" altLang="en-US" dirty="0" smtClean="0"/>
              <a:t>什么几乎一样</a:t>
            </a:r>
            <a:r>
              <a:rPr lang="zh-CN" altLang="en-US" dirty="0"/>
              <a:t>重要的原因之一。</a:t>
            </a:r>
            <a:endParaRPr lang="zh-CN" altLang="en-US" dirty="0"/>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r>
              <a:rPr lang="zh-CN" altLang="en-US"/>
              <a:t>：</a:t>
            </a:r>
            <a:r>
              <a:rPr lang="en-US" altLang="zh-CN"/>
              <a:t>C++</a:t>
            </a:r>
            <a:r>
              <a:rPr lang="zh-CN" altLang="en-US"/>
              <a:t>擅长什么？</a:t>
            </a:r>
          </a:p>
        </p:txBody>
      </p:sp>
      <p:sp>
        <p:nvSpPr>
          <p:cNvPr id="3" name="内容占位符 2"/>
          <p:cNvSpPr>
            <a:spLocks noGrp="1"/>
          </p:cNvSpPr>
          <p:nvPr>
            <p:ph idx="1"/>
          </p:nvPr>
        </p:nvSpPr>
        <p:spPr/>
        <p:txBody>
          <a:bodyPr/>
          <a:lstStyle/>
          <a:p>
            <a:r>
              <a:rPr lang="zh-CN" altLang="en-US" dirty="0" smtClean="0"/>
              <a:t>答</a:t>
            </a:r>
            <a:r>
              <a:rPr lang="zh-CN" altLang="en-US" dirty="0"/>
              <a:t>：C++在需要</a:t>
            </a:r>
            <a:r>
              <a:rPr lang="zh-CN" altLang="en-US" dirty="0">
                <a:solidFill>
                  <a:srgbClr val="FF0000"/>
                </a:solidFill>
              </a:rPr>
              <a:t>高性能</a:t>
            </a:r>
            <a:r>
              <a:rPr lang="zh-CN" altLang="en-US" dirty="0"/>
              <a:t>和</a:t>
            </a:r>
            <a:r>
              <a:rPr lang="zh-CN" altLang="en-US" dirty="0">
                <a:solidFill>
                  <a:srgbClr val="FF0000"/>
                </a:solidFill>
              </a:rPr>
              <a:t>精确控制内存和其他资源</a:t>
            </a:r>
            <a:r>
              <a:rPr lang="zh-CN" altLang="en-US" dirty="0"/>
              <a:t>的情况下表现出色。以下是一些常见的应用程序类型，最有可能用C ++编写：</a:t>
            </a:r>
          </a:p>
          <a:p>
            <a:pPr lvl="1"/>
            <a:r>
              <a:rPr lang="zh-CN" altLang="en-US" dirty="0"/>
              <a:t>视频游戏</a:t>
            </a:r>
          </a:p>
          <a:p>
            <a:pPr lvl="1"/>
            <a:r>
              <a:rPr lang="zh-CN" altLang="en-US" dirty="0"/>
              <a:t>实时系统（例如运输，制造等......）</a:t>
            </a:r>
          </a:p>
          <a:p>
            <a:pPr lvl="1"/>
            <a:r>
              <a:rPr lang="zh-CN" altLang="en-US" dirty="0"/>
              <a:t>高性能金融应用（例如高频交易）</a:t>
            </a:r>
          </a:p>
          <a:p>
            <a:pPr lvl="1"/>
            <a:r>
              <a:rPr lang="zh-CN" altLang="en-US" dirty="0">
                <a:solidFill>
                  <a:srgbClr val="FF0000"/>
                </a:solidFill>
              </a:rPr>
              <a:t>图形应用程序</a:t>
            </a:r>
            <a:r>
              <a:rPr lang="zh-CN" altLang="en-US" dirty="0"/>
              <a:t>和模拟</a:t>
            </a:r>
          </a:p>
          <a:p>
            <a:pPr lvl="1"/>
            <a:r>
              <a:rPr lang="zh-CN" altLang="en-US" dirty="0"/>
              <a:t>生产力/办公应用</a:t>
            </a:r>
          </a:p>
          <a:p>
            <a:pPr lvl="1"/>
            <a:r>
              <a:rPr lang="zh-CN" altLang="en-US" dirty="0"/>
              <a:t>嵌入式软件</a:t>
            </a:r>
          </a:p>
          <a:p>
            <a:pPr lvl="1"/>
            <a:r>
              <a:rPr lang="zh-CN" altLang="en-US" dirty="0"/>
              <a:t>音视频处理</a:t>
            </a:r>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r>
              <a:rPr lang="zh-CN" altLang="en-US"/>
              <a:t>是否需要先行了解</a:t>
            </a:r>
            <a:r>
              <a:rPr lang="en-US" altLang="zh-CN"/>
              <a:t>C</a:t>
            </a:r>
            <a:r>
              <a:rPr lang="zh-CN" altLang="en-US"/>
              <a:t>？</a:t>
            </a:r>
          </a:p>
        </p:txBody>
      </p:sp>
      <p:sp>
        <p:nvSpPr>
          <p:cNvPr id="3" name="内容占位符 2"/>
          <p:cNvSpPr>
            <a:spLocks noGrp="1"/>
          </p:cNvSpPr>
          <p:nvPr>
            <p:ph idx="1"/>
          </p:nvPr>
        </p:nvSpPr>
        <p:spPr/>
        <p:txBody>
          <a:bodyPr/>
          <a:lstStyle/>
          <a:p>
            <a:r>
              <a:rPr lang="zh-CN" altLang="en-US" dirty="0"/>
              <a:t>问：</a:t>
            </a:r>
            <a:r>
              <a:rPr lang="zh-CN" altLang="en-US" dirty="0" smtClean="0"/>
              <a:t>在学习</a:t>
            </a:r>
            <a:r>
              <a:rPr lang="en-US" altLang="zh-CN" dirty="0" smtClean="0"/>
              <a:t>C++</a:t>
            </a:r>
            <a:r>
              <a:rPr lang="zh-CN" altLang="en-US" dirty="0" smtClean="0"/>
              <a:t>之前</a:t>
            </a:r>
            <a:r>
              <a:rPr lang="zh-CN" altLang="en-US" dirty="0"/>
              <a:t>，我是否需要了解C？</a:t>
            </a:r>
          </a:p>
          <a:p>
            <a:r>
              <a:rPr lang="zh-CN" altLang="en-US" dirty="0"/>
              <a:t>答：</a:t>
            </a:r>
            <a:r>
              <a:rPr lang="zh-CN" altLang="en-US" dirty="0">
                <a:solidFill>
                  <a:srgbClr val="FF0000"/>
                </a:solidFill>
              </a:rPr>
              <a:t>不！</a:t>
            </a:r>
            <a:r>
              <a:rPr lang="zh-CN" altLang="en-US" dirty="0"/>
              <a:t>从C++开始是完美的，我们会教你一路上需要知道的一切（包括要避免的陷阱）。</a:t>
            </a:r>
          </a:p>
          <a:p>
            <a:r>
              <a:rPr lang="zh-CN" altLang="en-US" dirty="0"/>
              <a:t>一旦你了解了C ++，如果你有需要，学习标准C应该很容易。目前，C主要用于小众用例：在嵌入式设备上运行的代码，当您需要与只能与C接口等的其他语言进行交互时......对于大多数其他情况，建议使用C ++。</a:t>
            </a:r>
          </a:p>
        </p:txBody>
      </p:sp>
    </p:spTree>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3</a:t>
            </a:r>
            <a:r>
              <a:rPr lang="zh-CN" altLang="en-US" dirty="0" smtClean="0"/>
              <a:t>、</a:t>
            </a:r>
            <a:r>
              <a:rPr lang="en-US" altLang="zh-CN" dirty="0" smtClean="0"/>
              <a:t>Introduction to C++ development</a:t>
            </a: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C++</a:t>
            </a:r>
            <a:r>
              <a:rPr lang="zh-CN" altLang="en-US" sz="2400" dirty="0">
                <a:solidFill>
                  <a:srgbClr val="FF0000"/>
                </a:solidFill>
                <a:ea typeface="黑体" panose="02010609060101010101" pitchFamily="49" charset="-122"/>
              </a:rPr>
              <a:t>开发</a:t>
            </a:r>
            <a:r>
              <a:rPr lang="zh-CN" altLang="en-US" sz="2400" dirty="0" smtClean="0">
                <a:solidFill>
                  <a:srgbClr val="FF0000"/>
                </a:solidFill>
                <a:ea typeface="黑体" panose="02010609060101010101" pitchFamily="49" charset="-122"/>
              </a:rPr>
              <a:t>流程</a:t>
            </a:r>
            <a:endParaRPr lang="en-US" altLang="zh-CN" sz="2400" dirty="0" smtClean="0">
              <a:solidFill>
                <a:srgbClr val="FF0000"/>
              </a:solidFill>
              <a:ea typeface="黑体" panose="02010609060101010101" pitchFamily="49" charset="-122"/>
            </a:endParaRPr>
          </a:p>
          <a:p>
            <a:pPr lvl="1">
              <a:buFont typeface="Wingdings" panose="05000000000000000000" pitchFamily="2" charset="2"/>
              <a:buChar char="ü"/>
            </a:pPr>
            <a:r>
              <a:rPr lang="en-US" altLang="zh-CN" sz="2400" dirty="0">
                <a:solidFill>
                  <a:srgbClr val="FF0000"/>
                </a:solidFill>
              </a:rPr>
              <a:t>Step 1</a:t>
            </a:r>
            <a:r>
              <a:rPr lang="zh-CN" altLang="en-US" sz="2400" dirty="0">
                <a:solidFill>
                  <a:srgbClr val="FF0000"/>
                </a:solidFill>
              </a:rPr>
              <a:t>：定义要解决的</a:t>
            </a:r>
            <a:r>
              <a:rPr lang="zh-CN" altLang="en-US" sz="2400" dirty="0" smtClean="0">
                <a:solidFill>
                  <a:srgbClr val="FF0000"/>
                </a:solidFill>
              </a:rPr>
              <a:t>问题</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2</a:t>
            </a:r>
            <a:r>
              <a:rPr lang="zh-CN" altLang="en-US" sz="2400" dirty="0">
                <a:solidFill>
                  <a:srgbClr val="FF0000"/>
                </a:solidFill>
              </a:rPr>
              <a:t>：确定如何</a:t>
            </a:r>
            <a:r>
              <a:rPr lang="zh-CN" altLang="en-US" sz="2400" dirty="0" smtClean="0">
                <a:solidFill>
                  <a:srgbClr val="FF0000"/>
                </a:solidFill>
              </a:rPr>
              <a:t>解决问题</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3</a:t>
            </a:r>
            <a:r>
              <a:rPr lang="zh-CN" altLang="en-US" sz="2400" dirty="0">
                <a:solidFill>
                  <a:srgbClr val="FF0000"/>
                </a:solidFill>
              </a:rPr>
              <a:t>：编写</a:t>
            </a:r>
            <a:r>
              <a:rPr lang="zh-CN" altLang="en-US" sz="2400" dirty="0" smtClean="0">
                <a:solidFill>
                  <a:srgbClr val="FF0000"/>
                </a:solidFill>
              </a:rPr>
              <a:t>程序</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4</a:t>
            </a:r>
            <a:r>
              <a:rPr lang="zh-CN" altLang="en-US" sz="2400" dirty="0">
                <a:solidFill>
                  <a:srgbClr val="FF0000"/>
                </a:solidFill>
              </a:rPr>
              <a:t>：编译</a:t>
            </a:r>
            <a:r>
              <a:rPr lang="zh-CN" altLang="en-US" sz="2400" dirty="0" smtClean="0">
                <a:solidFill>
                  <a:srgbClr val="FF0000"/>
                </a:solidFill>
              </a:rPr>
              <a:t>源代码</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5</a:t>
            </a:r>
            <a:r>
              <a:rPr lang="zh-CN" altLang="en-US" sz="2400" dirty="0">
                <a:solidFill>
                  <a:srgbClr val="FF0000"/>
                </a:solidFill>
              </a:rPr>
              <a:t>：链接目标文件和</a:t>
            </a:r>
            <a:r>
              <a:rPr lang="zh-CN" altLang="en-US" sz="2400" dirty="0" smtClean="0">
                <a:solidFill>
                  <a:srgbClr val="FF0000"/>
                </a:solidFill>
              </a:rPr>
              <a:t>库</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6</a:t>
            </a:r>
            <a:r>
              <a:rPr lang="zh-CN" altLang="en-US" sz="2400" dirty="0">
                <a:solidFill>
                  <a:srgbClr val="FF0000"/>
                </a:solidFill>
              </a:rPr>
              <a:t>：</a:t>
            </a:r>
            <a:r>
              <a:rPr lang="zh-CN" altLang="en-US" sz="2400" dirty="0" smtClean="0">
                <a:solidFill>
                  <a:srgbClr val="FF0000"/>
                </a:solidFill>
              </a:rPr>
              <a:t>调试</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7</a:t>
            </a:r>
            <a:r>
              <a:rPr lang="zh-CN" altLang="en-US" sz="2400" dirty="0">
                <a:solidFill>
                  <a:srgbClr val="FF0000"/>
                </a:solidFill>
              </a:rPr>
              <a:t>：测试</a:t>
            </a:r>
            <a:r>
              <a:rPr lang="zh-CN" altLang="en-US" sz="2400" dirty="0"/>
              <a:t> </a:t>
            </a:r>
            <a:br>
              <a:rPr lang="zh-CN" altLang="en-US" sz="2400" dirty="0"/>
            </a:br>
            <a:endParaRPr lang="zh-CN" altLang="en-US" sz="2400" dirty="0">
              <a:solidFill>
                <a:srgbClr val="FF0000"/>
              </a:solidFill>
              <a:ea typeface="黑体" panose="02010609060101010101" pitchFamily="49" charset="-122"/>
            </a:endParaRPr>
          </a:p>
          <a:p>
            <a:endParaRPr lang="zh-CN" altLang="en-US" sz="2400" dirty="0">
              <a:ea typeface="黑体" panose="02010609060101010101" pitchFamily="49" charset="-122"/>
            </a:endParaRPr>
          </a:p>
        </p:txBody>
      </p:sp>
    </p:spTree>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开发流程</a:t>
            </a:r>
          </a:p>
        </p:txBody>
      </p:sp>
      <p:sp>
        <p:nvSpPr>
          <p:cNvPr id="3" name="内容占位符 2"/>
          <p:cNvSpPr>
            <a:spLocks noGrp="1"/>
          </p:cNvSpPr>
          <p:nvPr>
            <p:ph idx="1"/>
          </p:nvPr>
        </p:nvSpPr>
        <p:spPr>
          <a:xfrm>
            <a:off x="457200" y="798513"/>
            <a:ext cx="8229600" cy="5540375"/>
          </a:xfrm>
        </p:spPr>
        <p:txBody>
          <a:bodyPr/>
          <a:lstStyle/>
          <a:p>
            <a:r>
              <a:rPr lang="en-US" altLang="zh-CN"/>
              <a:t>C++</a:t>
            </a:r>
            <a:r>
              <a:rPr lang="zh-CN" altLang="en-US"/>
              <a:t>开发流程简图</a:t>
            </a:r>
          </a:p>
          <a:p>
            <a:pPr lvl="1"/>
            <a:r>
              <a:rPr lang="zh-CN" altLang="en-US"/>
              <a:t>定义问题</a:t>
            </a:r>
          </a:p>
          <a:p>
            <a:pPr lvl="1"/>
            <a:r>
              <a:rPr lang="zh-CN" altLang="en-US"/>
              <a:t>设计解决方案</a:t>
            </a:r>
          </a:p>
          <a:p>
            <a:pPr lvl="1"/>
            <a:r>
              <a:rPr lang="zh-CN" altLang="en-US"/>
              <a:t>编码实现</a:t>
            </a:r>
          </a:p>
          <a:p>
            <a:pPr lvl="1"/>
            <a:r>
              <a:rPr lang="zh-CN" altLang="en-US"/>
              <a:t>编译代码</a:t>
            </a:r>
          </a:p>
          <a:p>
            <a:pPr lvl="1"/>
            <a:r>
              <a:rPr lang="zh-CN" altLang="en-US"/>
              <a:t>链接程序</a:t>
            </a:r>
          </a:p>
          <a:p>
            <a:pPr lvl="1"/>
            <a:r>
              <a:rPr lang="zh-CN" altLang="en-US"/>
              <a:t>测试程序</a:t>
            </a:r>
          </a:p>
          <a:p>
            <a:pPr lvl="1"/>
            <a:r>
              <a:rPr lang="zh-CN" altLang="en-US"/>
              <a:t>调试程序</a:t>
            </a:r>
          </a:p>
        </p:txBody>
      </p:sp>
      <p:pic>
        <p:nvPicPr>
          <p:cNvPr id="4" name="图片 3"/>
          <p:cNvPicPr>
            <a:picLocks noChangeAspect="1"/>
          </p:cNvPicPr>
          <p:nvPr/>
        </p:nvPicPr>
        <p:blipFill>
          <a:blip r:embed="rId2"/>
          <a:stretch>
            <a:fillRect/>
          </a:stretch>
        </p:blipFill>
        <p:spPr>
          <a:xfrm>
            <a:off x="3263462" y="798513"/>
            <a:ext cx="5880538" cy="5400237"/>
          </a:xfrm>
          <a:prstGeom prst="rect">
            <a:avLst/>
          </a:prstGeom>
        </p:spPr>
      </p:pic>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ea typeface="楷体_GB2312" pitchFamily="49" charset="-122"/>
              </a:rPr>
              <a:t>内容提要</a:t>
            </a:r>
            <a:endParaRPr lang="en-US" altLang="zh-CN" dirty="0" smtClean="0">
              <a:ea typeface="楷体_GB2312" pitchFamily="49" charset="-122"/>
            </a:endParaRPr>
          </a:p>
        </p:txBody>
      </p:sp>
      <p:sp>
        <p:nvSpPr>
          <p:cNvPr id="6147" name="Rectangle 3"/>
          <p:cNvSpPr>
            <a:spLocks noGrp="1" noChangeArrowheads="1"/>
          </p:cNvSpPr>
          <p:nvPr>
            <p:ph type="body" idx="1"/>
          </p:nvPr>
        </p:nvSpPr>
        <p:spPr/>
        <p:txBody>
          <a:bodyPr/>
          <a:lstStyle/>
          <a:p>
            <a:pPr marL="609600" indent="-609600">
              <a:buFont typeface="Wingdings" panose="05000000000000000000" pitchFamily="2" charset="2"/>
              <a:buChar char="n"/>
            </a:pPr>
            <a:r>
              <a:rPr lang="zh-CN" altLang="en-US" dirty="0" smtClean="0">
                <a:latin typeface="楷体_GB2312" pitchFamily="49" charset="-122"/>
                <a:ea typeface="楷体_GB2312" pitchFamily="49" charset="-122"/>
              </a:rPr>
              <a:t>程序语言简介 </a:t>
            </a:r>
            <a:r>
              <a:rPr lang="en-US" altLang="zh-CN" dirty="0" smtClean="0">
                <a:latin typeface="楷体_GB2312" pitchFamily="49" charset="-122"/>
                <a:ea typeface="楷体_GB2312" pitchFamily="49" charset="-122"/>
              </a:rPr>
              <a:t>- Introduction to Programming Languages</a:t>
            </a:r>
          </a:p>
          <a:p>
            <a:pPr marL="609600" indent="-609600">
              <a:buFont typeface="Wingdings" panose="05000000000000000000" pitchFamily="2" charset="2"/>
              <a:buChar char="n"/>
            </a:pPr>
            <a:r>
              <a:rPr lang="en-US" altLang="zh-CN" dirty="0" smtClean="0">
                <a:latin typeface="楷体_GB2312" pitchFamily="49" charset="-122"/>
                <a:ea typeface="楷体_GB2312" pitchFamily="49" charset="-122"/>
              </a:rPr>
              <a:t>C/C++</a:t>
            </a:r>
            <a:r>
              <a:rPr lang="zh-CN" altLang="en-US" dirty="0" smtClean="0">
                <a:latin typeface="楷体_GB2312" pitchFamily="49" charset="-122"/>
                <a:ea typeface="楷体_GB2312" pitchFamily="49" charset="-122"/>
              </a:rPr>
              <a:t>简介 </a:t>
            </a:r>
            <a:r>
              <a:rPr lang="en-US" altLang="zh-CN" dirty="0" smtClean="0">
                <a:latin typeface="楷体_GB2312" pitchFamily="49" charset="-122"/>
                <a:ea typeface="楷体_GB2312" pitchFamily="49" charset="-122"/>
              </a:rPr>
              <a:t>- Introduction to C++</a:t>
            </a:r>
            <a:endParaRPr lang="en-US" altLang="zh-CN" sz="2000" dirty="0" smtClean="0">
              <a:latin typeface="楷体_GB2312" pitchFamily="49" charset="-122"/>
              <a:ea typeface="楷体_GB2312" pitchFamily="49" charset="-122"/>
            </a:endParaRPr>
          </a:p>
          <a:p>
            <a:pPr marL="609600" indent="-609600">
              <a:buFont typeface="Wingdings" panose="05000000000000000000" pitchFamily="2" charset="2"/>
              <a:buChar char="n"/>
            </a:pPr>
            <a:r>
              <a:rPr lang="en-US" altLang="zh-CN" dirty="0" smtClean="0">
                <a:latin typeface="楷体_GB2312" pitchFamily="49" charset="-122"/>
                <a:ea typeface="楷体_GB2312" pitchFamily="49" charset="-122"/>
                <a:sym typeface="+mn-ea"/>
              </a:rPr>
              <a:t>C++</a:t>
            </a:r>
            <a:r>
              <a:rPr lang="zh-CN" altLang="en-US" dirty="0" smtClean="0">
                <a:latin typeface="楷体_GB2312" pitchFamily="49" charset="-122"/>
                <a:ea typeface="楷体_GB2312" pitchFamily="49" charset="-122"/>
                <a:sym typeface="+mn-ea"/>
              </a:rPr>
              <a:t>开发简介 </a:t>
            </a:r>
            <a:r>
              <a:rPr lang="en-US" altLang="zh-CN" dirty="0" smtClean="0">
                <a:latin typeface="楷体_GB2312" pitchFamily="49" charset="-122"/>
                <a:ea typeface="楷体_GB2312" pitchFamily="49" charset="-122"/>
                <a:sym typeface="+mn-ea"/>
              </a:rPr>
              <a:t>- Introduction to C++ Development</a:t>
            </a:r>
            <a:endParaRPr lang="en-US" altLang="zh-CN"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zh-CN" altLang="en-US" sz="2800"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zh-CN" altLang="en-US" sz="2800"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en-US" altLang="zh-CN" sz="2800" dirty="0" smtClean="0">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第</a:t>
            </a:r>
            <a:r>
              <a:rPr lang="en-US" altLang="zh-CN"/>
              <a:t>1</a:t>
            </a:r>
            <a:r>
              <a:rPr lang="zh-CN" altLang="zh-CN"/>
              <a:t>步：定义要解决的问题</a:t>
            </a:r>
          </a:p>
        </p:txBody>
      </p:sp>
      <p:sp>
        <p:nvSpPr>
          <p:cNvPr id="3" name="内容占位符 2"/>
          <p:cNvSpPr>
            <a:spLocks noGrp="1"/>
          </p:cNvSpPr>
          <p:nvPr>
            <p:ph idx="1"/>
          </p:nvPr>
        </p:nvSpPr>
        <p:spPr/>
        <p:txBody>
          <a:bodyPr/>
          <a:lstStyle/>
          <a:p>
            <a:r>
              <a:rPr lang="zh-CN" altLang="en-US" dirty="0"/>
              <a:t>这是“</a:t>
            </a:r>
            <a:r>
              <a:rPr lang="zh-CN" altLang="en-US" dirty="0">
                <a:solidFill>
                  <a:srgbClr val="FF0000"/>
                </a:solidFill>
              </a:rPr>
              <a:t>什么</a:t>
            </a:r>
            <a:r>
              <a:rPr lang="zh-CN" altLang="en-US" dirty="0"/>
              <a:t>”步骤</a:t>
            </a:r>
            <a:r>
              <a:rPr lang="zh-CN" altLang="en-US" dirty="0" smtClean="0"/>
              <a:t>，你需要找出需要解决</a:t>
            </a:r>
            <a:r>
              <a:rPr lang="zh-CN" altLang="en-US" dirty="0"/>
              <a:t>的问题。提出你想要编程的最初想法可能是最简单的步骤，也可能是最难的步骤。但从概念上讲，它是最简单的</a:t>
            </a:r>
            <a:r>
              <a:rPr lang="zh-CN" altLang="en-US" dirty="0" smtClean="0"/>
              <a:t>。你</a:t>
            </a:r>
            <a:r>
              <a:rPr lang="zh-CN" altLang="en-US" dirty="0" smtClean="0">
                <a:solidFill>
                  <a:srgbClr val="FF0000"/>
                </a:solidFill>
              </a:rPr>
              <a:t>只需</a:t>
            </a:r>
            <a:r>
              <a:rPr lang="zh-CN" altLang="en-US" dirty="0">
                <a:solidFill>
                  <a:srgbClr val="FF0000"/>
                </a:solidFill>
              </a:rPr>
              <a:t>要一个可以很好定义的想法</a:t>
            </a:r>
            <a:r>
              <a:rPr lang="zh-CN" altLang="en-US" dirty="0"/>
              <a:t>，并为下一步做好准备。</a:t>
            </a:r>
          </a:p>
          <a:p>
            <a:r>
              <a:rPr lang="zh-CN" altLang="en-US" dirty="0"/>
              <a:t>这里有一些例子：</a:t>
            </a:r>
          </a:p>
          <a:p>
            <a:pPr lvl="1"/>
            <a:r>
              <a:rPr lang="zh-CN" altLang="en-US" dirty="0"/>
              <a:t>我想编写一个程序，允许我输入许多数字，然后计算平均值。</a:t>
            </a:r>
          </a:p>
          <a:p>
            <a:pPr lvl="1"/>
            <a:r>
              <a:rPr lang="zh-CN" altLang="en-US" dirty="0"/>
              <a:t>我想写一个生成</a:t>
            </a:r>
            <a:r>
              <a:rPr lang="zh-CN" altLang="en-US" dirty="0">
                <a:solidFill>
                  <a:srgbClr val="FF0000"/>
                </a:solidFill>
              </a:rPr>
              <a:t>二维迷宫的程序</a:t>
            </a:r>
            <a:r>
              <a:rPr lang="zh-CN" altLang="en-US" dirty="0"/>
              <a:t>，让用户浏览它。如果用户到达目的地，用户将获胜。</a:t>
            </a:r>
          </a:p>
          <a:p>
            <a:pPr lvl="1"/>
            <a:r>
              <a:rPr lang="zh-CN" altLang="en-US" dirty="0"/>
              <a:t>我想写一个程序，读取股票价格文件并预测股票是涨</a:t>
            </a:r>
            <a:r>
              <a:rPr lang="zh-CN" altLang="en-US" dirty="0" smtClean="0"/>
              <a:t>还是</a:t>
            </a:r>
            <a:r>
              <a:rPr lang="zh-CN" altLang="en-US" dirty="0"/>
              <a:t>跌</a:t>
            </a:r>
            <a:r>
              <a:rPr lang="zh-CN" altLang="en-US" dirty="0" smtClean="0"/>
              <a:t>。</a:t>
            </a:r>
            <a:endParaRPr lang="zh-CN" altLang="en-US" dirty="0"/>
          </a:p>
        </p:txBody>
      </p:sp>
    </p:spTree>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第2步：确定如何解决问题</a:t>
            </a:r>
            <a:endParaRPr lang="zh-CN" altLang="en-US"/>
          </a:p>
        </p:txBody>
      </p:sp>
      <p:sp>
        <p:nvSpPr>
          <p:cNvPr id="3" name="内容占位符 2"/>
          <p:cNvSpPr>
            <a:spLocks noGrp="1"/>
          </p:cNvSpPr>
          <p:nvPr>
            <p:ph idx="1"/>
          </p:nvPr>
        </p:nvSpPr>
        <p:spPr/>
        <p:txBody>
          <a:bodyPr/>
          <a:lstStyle/>
          <a:p>
            <a:r>
              <a:rPr lang="zh-CN" altLang="en-US" dirty="0"/>
              <a:t>这是“</a:t>
            </a:r>
            <a:r>
              <a:rPr lang="zh-CN" altLang="en-US" dirty="0">
                <a:solidFill>
                  <a:srgbClr val="FF0000"/>
                </a:solidFill>
              </a:rPr>
              <a:t>如何</a:t>
            </a:r>
            <a:r>
              <a:rPr lang="zh-CN" altLang="en-US" dirty="0"/>
              <a:t>”步骤</a:t>
            </a:r>
            <a:r>
              <a:rPr lang="zh-CN" altLang="en-US" dirty="0" smtClean="0"/>
              <a:t>，你可以</a:t>
            </a:r>
            <a:r>
              <a:rPr lang="zh-CN" altLang="en-US" dirty="0"/>
              <a:t>在其中确定如何解决步骤1中提出的问题。这也是软件开发中最容易忽略的步骤。问题的关键在于有很多方法可以</a:t>
            </a:r>
            <a:r>
              <a:rPr lang="zh-CN" altLang="en-US" dirty="0" smtClean="0"/>
              <a:t>解决问题。但是</a:t>
            </a:r>
            <a:r>
              <a:rPr lang="zh-CN" altLang="en-US" dirty="0"/>
              <a:t>，其中一些解决方案很好，而其中一些解决方案很糟糕。通常，程序员会得到一个想法，坐下来，并立即开始编写解决方案。这通常会产生一个属于坏类别的解决方案</a:t>
            </a:r>
            <a:r>
              <a:rPr lang="zh-CN" altLang="en-US" dirty="0" smtClean="0"/>
              <a:t>。（</a:t>
            </a:r>
            <a:r>
              <a:rPr lang="zh-CN" altLang="en-US" dirty="0" smtClean="0">
                <a:solidFill>
                  <a:srgbClr val="FF0000"/>
                </a:solidFill>
              </a:rPr>
              <a:t>权衡、取舍</a:t>
            </a:r>
            <a:r>
              <a:rPr lang="zh-CN" altLang="en-US" dirty="0" smtClean="0"/>
              <a:t>）</a:t>
            </a:r>
            <a:endParaRPr lang="zh-CN" altLang="en-US" dirty="0"/>
          </a:p>
          <a:p>
            <a:r>
              <a:rPr lang="zh-CN" altLang="en-US" dirty="0"/>
              <a:t>通常，良好的解决方案具有以下特征：</a:t>
            </a:r>
          </a:p>
          <a:p>
            <a:pPr lvl="1"/>
            <a:r>
              <a:rPr lang="zh-CN" altLang="en-US" dirty="0"/>
              <a:t>它们</a:t>
            </a:r>
            <a:r>
              <a:rPr lang="zh-CN" altLang="en-US" dirty="0">
                <a:solidFill>
                  <a:srgbClr val="FF0000"/>
                </a:solidFill>
              </a:rPr>
              <a:t>很简单</a:t>
            </a:r>
            <a:r>
              <a:rPr lang="zh-CN" altLang="en-US" dirty="0"/>
              <a:t>（不会过于复杂或混乱）。</a:t>
            </a:r>
          </a:p>
          <a:p>
            <a:pPr lvl="1"/>
            <a:r>
              <a:rPr lang="zh-CN" altLang="en-US" dirty="0"/>
              <a:t>它们</a:t>
            </a:r>
            <a:r>
              <a:rPr lang="zh-CN" altLang="en-US" dirty="0">
                <a:solidFill>
                  <a:srgbClr val="FF0000"/>
                </a:solidFill>
              </a:rPr>
              <a:t>有很好的文件记录</a:t>
            </a:r>
            <a:r>
              <a:rPr lang="zh-CN" altLang="en-US" dirty="0"/>
              <a:t>（特别是在任何假设或限制的情况下）。</a:t>
            </a:r>
          </a:p>
          <a:p>
            <a:pPr lvl="1"/>
            <a:r>
              <a:rPr lang="zh-CN" altLang="en-US" dirty="0"/>
              <a:t>它们是</a:t>
            </a:r>
            <a:r>
              <a:rPr lang="zh-CN" altLang="en-US" dirty="0">
                <a:solidFill>
                  <a:srgbClr val="FF0000"/>
                </a:solidFill>
              </a:rPr>
              <a:t>模块化构建的</a:t>
            </a:r>
            <a:r>
              <a:rPr lang="zh-CN" altLang="en-US" dirty="0"/>
              <a:t>，因此可以在以后重复使用或更改部件，而不会影响程序的其他部分。</a:t>
            </a:r>
          </a:p>
          <a:p>
            <a:pPr lvl="1"/>
            <a:r>
              <a:rPr lang="zh-CN" altLang="en-US" dirty="0"/>
              <a:t>它们</a:t>
            </a:r>
            <a:r>
              <a:rPr lang="zh-CN" altLang="en-US" dirty="0" smtClean="0">
                <a:solidFill>
                  <a:srgbClr val="FF0000"/>
                </a:solidFill>
              </a:rPr>
              <a:t>非常稳健</a:t>
            </a:r>
            <a:r>
              <a:rPr lang="zh-CN" altLang="en-US" dirty="0" smtClean="0"/>
              <a:t>，</a:t>
            </a:r>
            <a:r>
              <a:rPr lang="zh-CN" altLang="en-US" dirty="0"/>
              <a:t>可以在出现意外情况时恢复或提供有用的错误消息。</a:t>
            </a:r>
          </a:p>
        </p:txBody>
      </p:sp>
    </p:spTree>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第3步：编写程序</a:t>
            </a:r>
            <a:endParaRPr lang="zh-CN" altLang="en-US"/>
          </a:p>
        </p:txBody>
      </p:sp>
      <p:sp>
        <p:nvSpPr>
          <p:cNvPr id="3" name="内容占位符 2"/>
          <p:cNvSpPr>
            <a:spLocks noGrp="1"/>
          </p:cNvSpPr>
          <p:nvPr>
            <p:ph idx="1"/>
          </p:nvPr>
        </p:nvSpPr>
        <p:spPr/>
        <p:txBody>
          <a:bodyPr/>
          <a:lstStyle/>
          <a:p>
            <a:r>
              <a:rPr lang="zh-CN" altLang="en-US" dirty="0"/>
              <a:t>为了</a:t>
            </a:r>
            <a:r>
              <a:rPr lang="zh-CN" altLang="en-US" dirty="0">
                <a:solidFill>
                  <a:srgbClr val="FF0000"/>
                </a:solidFill>
              </a:rPr>
              <a:t>编写</a:t>
            </a:r>
            <a:r>
              <a:rPr lang="zh-CN" altLang="en-US" dirty="0"/>
              <a:t>程序，我们需要两件事</a:t>
            </a:r>
            <a:r>
              <a:rPr lang="zh-CN" altLang="en-US" dirty="0" smtClean="0"/>
              <a:t>：</a:t>
            </a:r>
            <a:endParaRPr lang="en-US" altLang="zh-CN" dirty="0" smtClean="0"/>
          </a:p>
          <a:p>
            <a:pPr lvl="1"/>
            <a:r>
              <a:rPr lang="zh-CN" altLang="en-US" dirty="0" smtClean="0"/>
              <a:t>首先</a:t>
            </a:r>
            <a:r>
              <a:rPr lang="zh-CN" altLang="en-US" dirty="0"/>
              <a:t>我们需要编程语言的</a:t>
            </a:r>
            <a:r>
              <a:rPr lang="zh-CN" altLang="en-US" dirty="0" smtClean="0"/>
              <a:t>知识，这正是本门课程所学的内容！</a:t>
            </a:r>
            <a:endParaRPr lang="en-US" altLang="zh-CN" dirty="0" smtClean="0"/>
          </a:p>
          <a:p>
            <a:pPr lvl="1"/>
            <a:r>
              <a:rPr lang="zh-CN" altLang="en-US" dirty="0" smtClean="0"/>
              <a:t>其次</a:t>
            </a:r>
            <a:r>
              <a:rPr lang="zh-CN" altLang="en-US" dirty="0"/>
              <a:t>，我们需要一名编辑。可以使用您想要的任何编辑器编写程序，甚至可以</a:t>
            </a:r>
            <a:r>
              <a:rPr lang="zh-CN" altLang="en-US" dirty="0" smtClean="0"/>
              <a:t>像记事本</a:t>
            </a:r>
            <a:r>
              <a:rPr lang="zh-CN" altLang="en-US" dirty="0"/>
              <a:t>或Unix的vi或pico那样简单。</a:t>
            </a:r>
          </a:p>
          <a:p>
            <a:r>
              <a:rPr lang="zh-CN" altLang="en-US" dirty="0"/>
              <a:t>专为编码而设计的典型编辑器具有一些使编程更容易的功能，包括：</a:t>
            </a:r>
          </a:p>
          <a:p>
            <a:pPr lvl="1"/>
            <a:r>
              <a:rPr lang="zh-CN" altLang="en-US" dirty="0">
                <a:solidFill>
                  <a:srgbClr val="FF0000"/>
                </a:solidFill>
              </a:rPr>
              <a:t>行号</a:t>
            </a:r>
            <a:r>
              <a:rPr lang="zh-CN" altLang="en-US" dirty="0"/>
              <a:t>。当编译器给我们一个错误时，行编号很有用，因为典型的编译器错误会说明：某些错误代码/消息，第64行。如果没有显示行号的编辑器，找到第64行可能会非常麻烦。</a:t>
            </a:r>
          </a:p>
          <a:p>
            <a:pPr lvl="1"/>
            <a:r>
              <a:rPr lang="zh-CN" altLang="en-US" dirty="0">
                <a:solidFill>
                  <a:srgbClr val="FF0000"/>
                </a:solidFill>
              </a:rPr>
              <a:t>语法高亮和着色</a:t>
            </a:r>
            <a:r>
              <a:rPr lang="zh-CN" altLang="en-US" dirty="0"/>
              <a:t>。语法高亮和着色会更改程序各个部分的颜色，以便更容易识别程序的不同组件。这是一个包含行号和语法高亮的C ++程序示例：</a:t>
            </a:r>
          </a:p>
          <a:p>
            <a:pPr lvl="1"/>
            <a:r>
              <a:rPr lang="zh-CN" altLang="en-US" dirty="0">
                <a:solidFill>
                  <a:srgbClr val="FF0000"/>
                </a:solidFill>
              </a:rPr>
              <a:t>明确的字体</a:t>
            </a:r>
            <a:r>
              <a:rPr lang="zh-CN" altLang="en-US" dirty="0"/>
              <a:t>。非编程字体通常使得难以区分数字0和字母O，或数字1，字母l（小写字母L）和字母I（大写字母i）之间。一个好的编程字体将区分这些符号，以确保不会意外地使用一个符号代替另一个符号</a:t>
            </a:r>
            <a:r>
              <a:rPr lang="zh-CN" altLang="en-US" dirty="0" smtClean="0"/>
              <a:t>。</a:t>
            </a:r>
            <a:endParaRPr lang="zh-CN" altLang="en-US" dirty="0"/>
          </a:p>
        </p:txBody>
      </p:sp>
    </p:spTree>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4</a:t>
            </a:r>
            <a:r>
              <a:rPr lang="zh-CN" altLang="en-US" b="0" dirty="0"/>
              <a:t>步：编译源代码</a:t>
            </a:r>
            <a:r>
              <a:rPr lang="zh-CN" altLang="en-US" dirty="0"/>
              <a:t> </a:t>
            </a:r>
          </a:p>
        </p:txBody>
      </p:sp>
      <p:sp>
        <p:nvSpPr>
          <p:cNvPr id="3" name="内容占位符 2"/>
          <p:cNvSpPr>
            <a:spLocks noGrp="1"/>
          </p:cNvSpPr>
          <p:nvPr>
            <p:ph idx="1"/>
          </p:nvPr>
        </p:nvSpPr>
        <p:spPr/>
        <p:txBody>
          <a:bodyPr/>
          <a:lstStyle/>
          <a:p>
            <a:r>
              <a:rPr lang="en-US" altLang="zh-CN" dirty="0"/>
              <a:t>C++</a:t>
            </a:r>
            <a:r>
              <a:rPr lang="zh-CN" altLang="en-US" dirty="0"/>
              <a:t>编译器的工作是按顺序遍历程序中的每个源代码（</a:t>
            </a:r>
            <a:br>
              <a:rPr lang="zh-CN" altLang="en-US" dirty="0"/>
            </a:br>
            <a:r>
              <a:rPr lang="en-US" altLang="zh-CN" dirty="0"/>
              <a:t>.</a:t>
            </a:r>
            <a:r>
              <a:rPr lang="en-US" altLang="zh-CN" dirty="0" err="1"/>
              <a:t>cpp</a:t>
            </a:r>
            <a:r>
              <a:rPr lang="zh-CN" altLang="en-US" dirty="0"/>
              <a:t>）文件，并执行两项重要任务</a:t>
            </a:r>
            <a:r>
              <a:rPr lang="zh-CN" altLang="en-US" dirty="0" smtClean="0"/>
              <a:t>：</a:t>
            </a:r>
            <a:endParaRPr lang="en-US" altLang="zh-CN" dirty="0"/>
          </a:p>
          <a:p>
            <a:pPr lvl="1"/>
            <a:r>
              <a:rPr lang="en-US" altLang="zh-CN" dirty="0" smtClean="0"/>
              <a:t>1</a:t>
            </a:r>
            <a:r>
              <a:rPr lang="en-US" altLang="zh-CN" dirty="0"/>
              <a:t>. </a:t>
            </a:r>
            <a:r>
              <a:rPr lang="zh-CN" altLang="en-US" dirty="0">
                <a:solidFill>
                  <a:srgbClr val="FF0000"/>
                </a:solidFill>
              </a:rPr>
              <a:t>检查代码</a:t>
            </a:r>
            <a:r>
              <a:rPr lang="zh-CN" altLang="en-US" dirty="0"/>
              <a:t>确保其遵循</a:t>
            </a:r>
            <a:r>
              <a:rPr lang="en-US" altLang="zh-CN" dirty="0"/>
              <a:t>C ++</a:t>
            </a:r>
            <a:r>
              <a:rPr lang="zh-CN" altLang="en-US" dirty="0"/>
              <a:t>语言的</a:t>
            </a:r>
            <a:r>
              <a:rPr lang="zh-CN" altLang="en-US" dirty="0" smtClean="0"/>
              <a:t>规则</a:t>
            </a:r>
            <a:endParaRPr lang="en-US" altLang="zh-CN" dirty="0" smtClean="0"/>
          </a:p>
          <a:p>
            <a:pPr lvl="1"/>
            <a:r>
              <a:rPr lang="en-US" altLang="zh-CN" dirty="0" smtClean="0"/>
              <a:t>2</a:t>
            </a:r>
            <a:r>
              <a:rPr lang="en-US" altLang="zh-CN" dirty="0"/>
              <a:t>. </a:t>
            </a:r>
            <a:r>
              <a:rPr lang="zh-CN" altLang="en-US" dirty="0"/>
              <a:t>将</a:t>
            </a:r>
            <a:r>
              <a:rPr lang="en-US" altLang="zh-CN" dirty="0"/>
              <a:t>C++</a:t>
            </a:r>
            <a:r>
              <a:rPr lang="zh-CN" altLang="en-US" dirty="0"/>
              <a:t>源代码</a:t>
            </a:r>
            <a:r>
              <a:rPr lang="zh-CN" altLang="en-US" dirty="0">
                <a:solidFill>
                  <a:srgbClr val="FF0000"/>
                </a:solidFill>
              </a:rPr>
              <a:t>转换</a:t>
            </a:r>
            <a:r>
              <a:rPr lang="zh-CN" altLang="en-US" dirty="0" smtClean="0">
                <a:solidFill>
                  <a:srgbClr val="FF0000"/>
                </a:solidFill>
              </a:rPr>
              <a:t>为与机器语言对应的目标文件</a:t>
            </a:r>
            <a:endParaRPr lang="en-US" altLang="zh-CN" dirty="0"/>
          </a:p>
          <a:p>
            <a:r>
              <a:rPr lang="zh-CN" altLang="en-US" dirty="0" smtClean="0"/>
              <a:t>如</a:t>
            </a:r>
            <a:r>
              <a:rPr lang="zh-CN" altLang="en-US" dirty="0"/>
              <a:t>程序中有</a:t>
            </a:r>
            <a:r>
              <a:rPr lang="en-US" altLang="zh-CN" dirty="0"/>
              <a:t>3</a:t>
            </a:r>
            <a:r>
              <a:rPr lang="zh-CN" altLang="en-US" dirty="0"/>
              <a:t>个</a:t>
            </a:r>
            <a:r>
              <a:rPr lang="en-US" altLang="zh-CN" dirty="0"/>
              <a:t>.</a:t>
            </a:r>
            <a:r>
              <a:rPr lang="en-US" altLang="zh-CN" dirty="0" err="1"/>
              <a:t>cpp</a:t>
            </a:r>
            <a:r>
              <a:rPr lang="zh-CN" altLang="en-US" dirty="0"/>
              <a:t>文件，编译器将生成</a:t>
            </a:r>
            <a:r>
              <a:rPr lang="en-US" altLang="zh-CN" dirty="0"/>
              <a:t>3</a:t>
            </a:r>
            <a:r>
              <a:rPr lang="zh-CN" altLang="en-US" dirty="0"/>
              <a:t>个目标文件： </a:t>
            </a:r>
          </a:p>
        </p:txBody>
      </p:sp>
      <p:pic>
        <p:nvPicPr>
          <p:cNvPr id="4" name="图片 3"/>
          <p:cNvPicPr>
            <a:picLocks noChangeAspect="1"/>
          </p:cNvPicPr>
          <p:nvPr/>
        </p:nvPicPr>
        <p:blipFill>
          <a:blip r:embed="rId2"/>
          <a:stretch>
            <a:fillRect/>
          </a:stretch>
        </p:blipFill>
        <p:spPr>
          <a:xfrm>
            <a:off x="986495" y="3196568"/>
            <a:ext cx="6934545" cy="2794327"/>
          </a:xfrm>
          <a:prstGeom prst="rect">
            <a:avLst/>
          </a:prstGeom>
        </p:spPr>
      </p:pic>
    </p:spTree>
    <p:extLst>
      <p:ext uri="{BB962C8B-B14F-4D97-AF65-F5344CB8AC3E}">
        <p14:creationId xmlns:p14="http://schemas.microsoft.com/office/powerpoint/2010/main" val="1608707898"/>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5</a:t>
            </a:r>
            <a:r>
              <a:rPr lang="zh-CN" altLang="en-US" b="0" dirty="0"/>
              <a:t>步：链接目标文件和库</a:t>
            </a:r>
            <a:r>
              <a:rPr lang="zh-CN" altLang="en-US" dirty="0"/>
              <a:t> </a:t>
            </a:r>
          </a:p>
        </p:txBody>
      </p:sp>
      <p:sp>
        <p:nvSpPr>
          <p:cNvPr id="3" name="内容占位符 2"/>
          <p:cNvSpPr>
            <a:spLocks noGrp="1"/>
          </p:cNvSpPr>
          <p:nvPr>
            <p:ph idx="1"/>
          </p:nvPr>
        </p:nvSpPr>
        <p:spPr/>
        <p:txBody>
          <a:bodyPr/>
          <a:lstStyle/>
          <a:p>
            <a:r>
              <a:rPr lang="zh-CN" altLang="en-US" dirty="0"/>
              <a:t>在编译器创建一个或多个目标文件之后，另一个称为</a:t>
            </a:r>
            <a:r>
              <a:rPr lang="zh-CN" altLang="en-US" dirty="0">
                <a:solidFill>
                  <a:srgbClr val="FF0000"/>
                </a:solidFill>
              </a:rPr>
              <a:t>链接</a:t>
            </a:r>
            <a:br>
              <a:rPr lang="zh-CN" altLang="en-US" dirty="0">
                <a:solidFill>
                  <a:srgbClr val="FF0000"/>
                </a:solidFill>
              </a:rPr>
            </a:br>
            <a:r>
              <a:rPr lang="zh-CN" altLang="en-US" dirty="0">
                <a:solidFill>
                  <a:srgbClr val="FF0000"/>
                </a:solidFill>
              </a:rPr>
              <a:t>器</a:t>
            </a:r>
            <a:r>
              <a:rPr lang="zh-CN" altLang="en-US" dirty="0"/>
              <a:t>的程序启动。 链接器的工作有三个</a:t>
            </a:r>
            <a:r>
              <a:rPr lang="zh-CN" altLang="en-US" dirty="0" smtClean="0"/>
              <a:t>：</a:t>
            </a:r>
            <a:endParaRPr lang="en-US" altLang="zh-CN" dirty="0"/>
          </a:p>
          <a:p>
            <a:pPr lvl="1"/>
            <a:r>
              <a:rPr lang="en-US" altLang="zh-CN" dirty="0" smtClean="0"/>
              <a:t>1</a:t>
            </a:r>
            <a:r>
              <a:rPr lang="en-US" altLang="zh-CN" dirty="0"/>
              <a:t>. </a:t>
            </a:r>
            <a:r>
              <a:rPr lang="zh-CN" altLang="en-US" dirty="0"/>
              <a:t>将编译器所生成的所有目标文件</a:t>
            </a:r>
            <a:r>
              <a:rPr lang="zh-CN" altLang="en-US" dirty="0">
                <a:solidFill>
                  <a:srgbClr val="FF0000"/>
                </a:solidFill>
              </a:rPr>
              <a:t>组合成一个可执行</a:t>
            </a:r>
            <a:r>
              <a:rPr lang="zh-CN" altLang="en-US" dirty="0" smtClean="0">
                <a:solidFill>
                  <a:srgbClr val="FF0000"/>
                </a:solidFill>
              </a:rPr>
              <a:t>程序</a:t>
            </a:r>
            <a:endParaRPr lang="en-US" altLang="zh-CN" dirty="0">
              <a:solidFill>
                <a:srgbClr val="FF0000"/>
              </a:solidFill>
            </a:endParaRPr>
          </a:p>
          <a:p>
            <a:pPr lvl="1"/>
            <a:r>
              <a:rPr lang="en-US" altLang="zh-CN" dirty="0" smtClean="0"/>
              <a:t>2</a:t>
            </a:r>
            <a:r>
              <a:rPr lang="en-US" altLang="zh-CN" dirty="0"/>
              <a:t>. </a:t>
            </a:r>
            <a:r>
              <a:rPr lang="zh-CN" altLang="en-US" dirty="0"/>
              <a:t>除了能够链接目标文件之外，链接器还能够</a:t>
            </a:r>
            <a:r>
              <a:rPr lang="zh-CN" altLang="en-US" dirty="0">
                <a:solidFill>
                  <a:srgbClr val="FF0000"/>
                </a:solidFill>
              </a:rPr>
              <a:t>链接库</a:t>
            </a:r>
            <a:r>
              <a:rPr lang="zh-CN" altLang="en-US" dirty="0" smtClean="0">
                <a:solidFill>
                  <a:srgbClr val="FF0000"/>
                </a:solidFill>
              </a:rPr>
              <a:t>文件</a:t>
            </a:r>
            <a:endParaRPr lang="en-US" altLang="zh-CN" dirty="0">
              <a:solidFill>
                <a:srgbClr val="FF0000"/>
              </a:solidFill>
            </a:endParaRPr>
          </a:p>
          <a:p>
            <a:pPr lvl="1"/>
            <a:r>
              <a:rPr lang="en-US" altLang="zh-CN" dirty="0" smtClean="0"/>
              <a:t>3</a:t>
            </a:r>
            <a:r>
              <a:rPr lang="en-US" altLang="zh-CN" dirty="0"/>
              <a:t>. </a:t>
            </a:r>
            <a:r>
              <a:rPr lang="zh-CN" altLang="en-US" dirty="0"/>
              <a:t>确保所有跨</a:t>
            </a:r>
            <a:r>
              <a:rPr lang="zh-CN" altLang="en-US" dirty="0">
                <a:solidFill>
                  <a:srgbClr val="FF0000"/>
                </a:solidFill>
              </a:rPr>
              <a:t>文件依赖关系</a:t>
            </a:r>
            <a:r>
              <a:rPr lang="zh-CN" altLang="en-US" dirty="0"/>
              <a:t>的正确性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871662" y="2919413"/>
            <a:ext cx="5538131" cy="3506506"/>
          </a:xfrm>
          <a:prstGeom prst="rect">
            <a:avLst/>
          </a:prstGeom>
        </p:spPr>
      </p:pic>
    </p:spTree>
    <p:extLst>
      <p:ext uri="{BB962C8B-B14F-4D97-AF65-F5344CB8AC3E}">
        <p14:creationId xmlns:p14="http://schemas.microsoft.com/office/powerpoint/2010/main" val="3751525880"/>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步骤</a:t>
            </a:r>
            <a:r>
              <a:rPr lang="en-US" altLang="zh-CN" dirty="0" smtClean="0"/>
              <a:t>6</a:t>
            </a:r>
            <a:r>
              <a:rPr lang="zh-CN" altLang="en-US" dirty="0" smtClean="0"/>
              <a:t>和</a:t>
            </a:r>
            <a:r>
              <a:rPr lang="en-US" altLang="zh-CN" dirty="0" smtClean="0"/>
              <a:t>7</a:t>
            </a:r>
            <a:r>
              <a:rPr lang="zh-CN" altLang="en-US" dirty="0" smtClean="0"/>
              <a:t>：调试和测试</a:t>
            </a:r>
            <a:endParaRPr lang="zh-CN" altLang="en-US" dirty="0"/>
          </a:p>
        </p:txBody>
      </p:sp>
      <p:sp>
        <p:nvSpPr>
          <p:cNvPr id="3" name="内容占位符 2"/>
          <p:cNvSpPr>
            <a:spLocks noGrp="1"/>
          </p:cNvSpPr>
          <p:nvPr>
            <p:ph idx="1"/>
          </p:nvPr>
        </p:nvSpPr>
        <p:spPr/>
        <p:txBody>
          <a:bodyPr/>
          <a:lstStyle/>
          <a:p>
            <a:r>
              <a:rPr lang="zh-CN" altLang="en-US" dirty="0"/>
              <a:t>这是有趣的部分（希望如此）！您可以运行可执行文件，</a:t>
            </a:r>
            <a:br>
              <a:rPr lang="zh-CN" altLang="en-US" dirty="0"/>
            </a:br>
            <a:r>
              <a:rPr lang="zh-CN" altLang="en-US" dirty="0"/>
              <a:t>看看它是否产生您期望的输出</a:t>
            </a:r>
            <a:r>
              <a:rPr lang="zh-CN" altLang="en-US" dirty="0" smtClean="0"/>
              <a:t>！</a:t>
            </a:r>
            <a:endParaRPr lang="en-US" altLang="zh-CN" dirty="0" smtClean="0"/>
          </a:p>
          <a:p>
            <a:r>
              <a:rPr lang="zh-CN" altLang="en-US" dirty="0" smtClean="0"/>
              <a:t>如果</a:t>
            </a:r>
            <a:r>
              <a:rPr lang="zh-CN" altLang="en-US" dirty="0"/>
              <a:t>您的程序运行但无法正常工作，那么现在是时候进行</a:t>
            </a:r>
            <a:br>
              <a:rPr lang="zh-CN" altLang="en-US" dirty="0"/>
            </a:br>
            <a:r>
              <a:rPr lang="zh-CN" altLang="en-US" dirty="0"/>
              <a:t>一些调试以找出问题所在。我们将在后面的部分讨论如何</a:t>
            </a:r>
            <a:br>
              <a:rPr lang="zh-CN" altLang="en-US" dirty="0"/>
            </a:br>
            <a:r>
              <a:rPr lang="zh-CN" altLang="en-US" dirty="0"/>
              <a:t>测试程序以及如何更快地调试它们。 </a:t>
            </a:r>
            <a:endParaRPr lang="en-US" altLang="zh-CN" dirty="0" smtClean="0"/>
          </a:p>
          <a:p>
            <a:r>
              <a:rPr lang="zh-CN" altLang="en-US" dirty="0" smtClean="0"/>
              <a:t>调试和测试工作特别</a:t>
            </a:r>
            <a:r>
              <a:rPr lang="zh-CN" altLang="en-US" dirty="0" smtClean="0">
                <a:solidFill>
                  <a:srgbClr val="FF0000"/>
                </a:solidFill>
              </a:rPr>
              <a:t>重要</a:t>
            </a:r>
            <a:r>
              <a:rPr lang="zh-CN" altLang="en-US" dirty="0" smtClean="0"/>
              <a:t>。一般而言，调试和测试的工作量占到软件开发</a:t>
            </a:r>
            <a:r>
              <a:rPr lang="en-US" altLang="zh-CN" dirty="0" smtClean="0">
                <a:solidFill>
                  <a:srgbClr val="FF0000"/>
                </a:solidFill>
              </a:rPr>
              <a:t>80%</a:t>
            </a:r>
            <a:r>
              <a:rPr lang="zh-CN" altLang="en-US" dirty="0" smtClean="0">
                <a:solidFill>
                  <a:srgbClr val="FF0000"/>
                </a:solidFill>
              </a:rPr>
              <a:t>以上的工作量</a:t>
            </a:r>
            <a:r>
              <a:rPr lang="zh-CN" altLang="en-US" dirty="0" smtClean="0"/>
              <a:t>。</a:t>
            </a:r>
            <a:endParaRPr lang="zh-CN" altLang="en-US" dirty="0"/>
          </a:p>
        </p:txBody>
      </p:sp>
    </p:spTree>
    <p:extLst>
      <p:ext uri="{BB962C8B-B14F-4D97-AF65-F5344CB8AC3E}">
        <p14:creationId xmlns:p14="http://schemas.microsoft.com/office/powerpoint/2010/main" val="2735244951"/>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 Work</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查找资料，整理一份</a:t>
            </a:r>
            <a:r>
              <a:rPr lang="en-US" altLang="zh-CN" dirty="0"/>
              <a:t>C++</a:t>
            </a:r>
            <a:r>
              <a:rPr lang="zh-CN" altLang="en-US" dirty="0"/>
              <a:t>发展史的</a:t>
            </a:r>
            <a:r>
              <a:rPr lang="zh-CN" altLang="en-US" dirty="0" smtClean="0"/>
              <a:t>里程碑</a:t>
            </a:r>
            <a:endParaRPr lang="en-US" altLang="zh-CN" dirty="0" smtClean="0"/>
          </a:p>
          <a:p>
            <a:r>
              <a:rPr lang="en-US" altLang="zh-CN" dirty="0" smtClean="0"/>
              <a:t>2</a:t>
            </a:r>
            <a:r>
              <a:rPr lang="en-US" altLang="zh-CN" dirty="0"/>
              <a:t>. </a:t>
            </a:r>
            <a:r>
              <a:rPr lang="zh-CN" altLang="en-US" dirty="0"/>
              <a:t>编译器与解释器的各自特点与</a:t>
            </a:r>
            <a:r>
              <a:rPr lang="zh-CN" altLang="en-US" dirty="0" smtClean="0"/>
              <a:t>优势</a:t>
            </a:r>
            <a:endParaRPr lang="en-US" altLang="zh-CN" dirty="0" smtClean="0"/>
          </a:p>
          <a:p>
            <a:r>
              <a:rPr lang="en-US" altLang="zh-CN" dirty="0" smtClean="0"/>
              <a:t>3</a:t>
            </a:r>
            <a:r>
              <a:rPr lang="en-US" altLang="zh-CN" dirty="0"/>
              <a:t>. </a:t>
            </a:r>
            <a:r>
              <a:rPr lang="zh-CN" altLang="en-US" dirty="0"/>
              <a:t>在你的机器上试着安装一个</a:t>
            </a:r>
            <a:r>
              <a:rPr lang="en-US" altLang="zh-CN" dirty="0"/>
              <a:t>IDE</a:t>
            </a:r>
            <a:r>
              <a:rPr lang="zh-CN" altLang="en-US" dirty="0"/>
              <a:t>环境，参考</a:t>
            </a:r>
            <a:br>
              <a:rPr lang="zh-CN" altLang="en-US" dirty="0"/>
            </a:br>
            <a:r>
              <a:rPr lang="en-US" altLang="zh-CN" dirty="0"/>
              <a:t>https://www.learncpp.com/cpp-tutorial/installing-anintegrated-development-environment-ide/</a:t>
            </a:r>
            <a:r>
              <a:rPr lang="zh-CN" altLang="en-US" dirty="0"/>
              <a:t> </a:t>
            </a:r>
            <a:br>
              <a:rPr lang="zh-CN" altLang="en-US" dirty="0"/>
            </a:br>
            <a:endParaRPr lang="zh-CN" altLang="en-US" dirty="0"/>
          </a:p>
        </p:txBody>
      </p:sp>
    </p:spTree>
    <p:extLst>
      <p:ext uri="{BB962C8B-B14F-4D97-AF65-F5344CB8AC3E}">
        <p14:creationId xmlns:p14="http://schemas.microsoft.com/office/powerpoint/2010/main" val="852390286"/>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1</a:t>
            </a:r>
            <a:r>
              <a:rPr lang="zh-CN" altLang="en-US" dirty="0" smtClean="0"/>
              <a:t>、</a:t>
            </a:r>
            <a:r>
              <a:rPr lang="en-US" altLang="zh-CN" dirty="0" smtClean="0"/>
              <a:t>Introduction to Programming Language</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计算机程序</a:t>
            </a:r>
            <a:r>
              <a:rPr lang="en-US" altLang="zh-CN" sz="2400" dirty="0">
                <a:ea typeface="黑体" panose="02010609060101010101" pitchFamily="49" charset="-122"/>
              </a:rPr>
              <a:t>（通常也被称为</a:t>
            </a:r>
            <a:r>
              <a:rPr lang="en-US" altLang="zh-CN" sz="2400" dirty="0">
                <a:solidFill>
                  <a:srgbClr val="FF0000"/>
                </a:solidFill>
                <a:ea typeface="黑体" panose="02010609060101010101" pitchFamily="49" charset="-122"/>
              </a:rPr>
              <a:t>应用程序</a:t>
            </a:r>
            <a:r>
              <a:rPr lang="en-US" altLang="zh-CN" sz="2400" dirty="0">
                <a:ea typeface="黑体" panose="02010609060101010101" pitchFamily="49" charset="-122"/>
              </a:rPr>
              <a:t>）是一组计算机可以执行一些任务的指令。创建程序的过程称为</a:t>
            </a:r>
            <a:r>
              <a:rPr lang="en-US" altLang="zh-CN" sz="2400" dirty="0">
                <a:solidFill>
                  <a:srgbClr val="FF0000"/>
                </a:solidFill>
                <a:ea typeface="黑体" panose="02010609060101010101" pitchFamily="49" charset="-122"/>
              </a:rPr>
              <a:t>编程</a:t>
            </a:r>
            <a:r>
              <a:rPr lang="en-US" altLang="zh-CN" sz="2400" dirty="0">
                <a:ea typeface="黑体" panose="02010609060101010101" pitchFamily="49" charset="-122"/>
              </a:rPr>
              <a:t>。程序员通常通过生成源代码（通常缩写为代码）来创建程序，</a:t>
            </a:r>
            <a:r>
              <a:rPr lang="en-US" altLang="zh-CN" sz="2400" dirty="0">
                <a:solidFill>
                  <a:srgbClr val="FF0000"/>
                </a:solidFill>
                <a:ea typeface="黑体" panose="02010609060101010101" pitchFamily="49" charset="-122"/>
              </a:rPr>
              <a:t>源代码</a:t>
            </a:r>
            <a:r>
              <a:rPr lang="en-US" altLang="zh-CN" sz="2400" dirty="0">
                <a:ea typeface="黑体" panose="02010609060101010101" pitchFamily="49" charset="-122"/>
              </a:rPr>
              <a:t>是键入一个或多个文本文件的命令列表。</a:t>
            </a:r>
          </a:p>
          <a:p>
            <a:r>
              <a:rPr lang="en-US" altLang="zh-CN" sz="2400" dirty="0">
                <a:ea typeface="黑体" panose="02010609060101010101" pitchFamily="49" charset="-122"/>
              </a:rPr>
              <a:t>组成计算机和执行程序的物理计算机部件的集合称为</a:t>
            </a:r>
            <a:r>
              <a:rPr lang="en-US" altLang="zh-CN" sz="2400" dirty="0">
                <a:solidFill>
                  <a:srgbClr val="FF0000"/>
                </a:solidFill>
                <a:ea typeface="黑体" panose="02010609060101010101" pitchFamily="49" charset="-122"/>
              </a:rPr>
              <a:t>硬件</a:t>
            </a:r>
            <a:r>
              <a:rPr lang="en-US" altLang="zh-CN" sz="2400" dirty="0">
                <a:ea typeface="黑体" panose="02010609060101010101" pitchFamily="49" charset="-122"/>
              </a:rPr>
              <a:t>。当计算机程序被加载到存储器中并且硬件顺序执行每个指令时，这称为</a:t>
            </a:r>
            <a:r>
              <a:rPr lang="en-US" altLang="zh-CN" sz="2400" dirty="0">
                <a:solidFill>
                  <a:srgbClr val="FF0000"/>
                </a:solidFill>
                <a:ea typeface="黑体" panose="02010609060101010101" pitchFamily="49" charset="-122"/>
              </a:rPr>
              <a:t>运行或执行程序</a:t>
            </a:r>
            <a:r>
              <a:rPr lang="en-US" altLang="zh-CN" sz="2400" dirty="0">
                <a:ea typeface="黑体" panose="02010609060101010101" pitchFamily="49" charset="-122"/>
              </a:rPr>
              <a:t>。</a:t>
            </a: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1</a:t>
            </a:r>
            <a:r>
              <a:rPr lang="zh-CN" altLang="en-US" dirty="0" smtClean="0"/>
              <a:t>、</a:t>
            </a:r>
            <a:r>
              <a:rPr lang="en-US" altLang="zh-CN" dirty="0" smtClean="0"/>
              <a:t>Introduction to Programming Language</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计算机程序</a:t>
            </a:r>
            <a:r>
              <a:rPr lang="zh-CN" altLang="en-US" sz="2400" dirty="0">
                <a:solidFill>
                  <a:srgbClr val="FF0000"/>
                </a:solidFill>
                <a:ea typeface="黑体" panose="02010609060101010101" pitchFamily="49" charset="-122"/>
              </a:rPr>
              <a:t>与</a:t>
            </a:r>
            <a:r>
              <a:rPr lang="en-US" altLang="zh-CN" sz="2400" dirty="0">
                <a:solidFill>
                  <a:srgbClr val="FF0000"/>
                </a:solidFill>
                <a:ea typeface="黑体" panose="02010609060101010101" pitchFamily="49" charset="-122"/>
              </a:rPr>
              <a:t>源代码</a:t>
            </a:r>
          </a:p>
          <a:p>
            <a:r>
              <a:rPr lang="en-US" altLang="zh-CN" sz="2400" dirty="0">
                <a:solidFill>
                  <a:srgbClr val="FF0000"/>
                </a:solidFill>
                <a:ea typeface="黑体" panose="02010609060101010101" pitchFamily="49" charset="-122"/>
              </a:rPr>
              <a:t>机器语言</a:t>
            </a:r>
          </a:p>
          <a:p>
            <a:r>
              <a:rPr lang="en-US" altLang="zh-CN" sz="2400" dirty="0">
                <a:solidFill>
                  <a:srgbClr val="FF0000"/>
                </a:solidFill>
                <a:ea typeface="黑体" panose="02010609060101010101" pitchFamily="49" charset="-122"/>
              </a:rPr>
              <a:t>汇编语言</a:t>
            </a:r>
          </a:p>
          <a:p>
            <a:r>
              <a:rPr lang="en-US" altLang="zh-CN" sz="2400" dirty="0">
                <a:solidFill>
                  <a:srgbClr val="FF0000"/>
                </a:solidFill>
                <a:ea typeface="黑体" panose="02010609060101010101" pitchFamily="49" charset="-122"/>
              </a:rPr>
              <a:t>高级语言</a:t>
            </a:r>
          </a:p>
          <a:p>
            <a:r>
              <a:rPr lang="en-US" altLang="zh-CN" sz="2400" dirty="0">
                <a:solidFill>
                  <a:srgbClr val="FF0000"/>
                </a:solidFill>
                <a:ea typeface="黑体" panose="02010609060101010101" pitchFamily="49" charset="-122"/>
              </a:rPr>
              <a:t>编译与解释</a:t>
            </a:r>
          </a:p>
        </p:txBody>
      </p:sp>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计算机程序和源代码</a:t>
            </a:r>
          </a:p>
        </p:txBody>
      </p:sp>
      <p:sp>
        <p:nvSpPr>
          <p:cNvPr id="3" name="内容占位符 2"/>
          <p:cNvSpPr>
            <a:spLocks noGrp="1"/>
          </p:cNvSpPr>
          <p:nvPr>
            <p:ph idx="1"/>
          </p:nvPr>
        </p:nvSpPr>
        <p:spPr/>
        <p:txBody>
          <a:bodyPr/>
          <a:lstStyle/>
          <a:p>
            <a:r>
              <a:rPr lang="en-US" altLang="zh-CN" dirty="0">
                <a:solidFill>
                  <a:srgbClr val="FF0000"/>
                </a:solidFill>
                <a:ea typeface="黑体" panose="02010609060101010101" pitchFamily="49" charset="-122"/>
                <a:sym typeface="+mn-ea"/>
              </a:rPr>
              <a:t>计算机程序</a:t>
            </a:r>
            <a:r>
              <a:rPr lang="en-US" altLang="zh-CN" dirty="0">
                <a:ea typeface="黑体" panose="02010609060101010101" pitchFamily="49" charset="-122"/>
                <a:sym typeface="+mn-ea"/>
              </a:rPr>
              <a:t>（通常也被称为</a:t>
            </a:r>
            <a:r>
              <a:rPr lang="en-US" altLang="zh-CN" dirty="0">
                <a:solidFill>
                  <a:srgbClr val="FF0000"/>
                </a:solidFill>
                <a:ea typeface="黑体" panose="02010609060101010101" pitchFamily="49" charset="-122"/>
                <a:sym typeface="+mn-ea"/>
              </a:rPr>
              <a:t>应用程序</a:t>
            </a:r>
            <a:r>
              <a:rPr lang="en-US" altLang="zh-CN" dirty="0">
                <a:ea typeface="黑体" panose="02010609060101010101" pitchFamily="49" charset="-122"/>
                <a:sym typeface="+mn-ea"/>
              </a:rPr>
              <a:t>）是一组计算机可以执行一些任务的指令。创建程序的过程称为</a:t>
            </a:r>
            <a:r>
              <a:rPr lang="en-US" altLang="zh-CN" dirty="0">
                <a:solidFill>
                  <a:srgbClr val="FF0000"/>
                </a:solidFill>
                <a:ea typeface="黑体" panose="02010609060101010101" pitchFamily="49" charset="-122"/>
                <a:sym typeface="+mn-ea"/>
              </a:rPr>
              <a:t>编程</a:t>
            </a:r>
            <a:r>
              <a:rPr lang="en-US" altLang="zh-CN" dirty="0">
                <a:ea typeface="黑体" panose="02010609060101010101" pitchFamily="49" charset="-122"/>
                <a:sym typeface="+mn-ea"/>
              </a:rPr>
              <a:t>。程序员通常通过生成源代码（通常缩写为代码）来创建程序，</a:t>
            </a:r>
            <a:r>
              <a:rPr lang="en-US" altLang="zh-CN" dirty="0">
                <a:solidFill>
                  <a:srgbClr val="FF0000"/>
                </a:solidFill>
                <a:ea typeface="黑体" panose="02010609060101010101" pitchFamily="49" charset="-122"/>
                <a:sym typeface="+mn-ea"/>
              </a:rPr>
              <a:t>源代码</a:t>
            </a:r>
            <a:r>
              <a:rPr lang="en-US" altLang="zh-CN" dirty="0">
                <a:ea typeface="黑体" panose="02010609060101010101" pitchFamily="49" charset="-122"/>
                <a:sym typeface="+mn-ea"/>
              </a:rPr>
              <a:t>是键入一个或多个文本文件的命令列表。</a:t>
            </a:r>
            <a:endParaRPr lang="en-US" altLang="zh-CN" dirty="0">
              <a:ea typeface="黑体" panose="02010609060101010101" pitchFamily="49" charset="-122"/>
            </a:endParaRPr>
          </a:p>
          <a:p>
            <a:r>
              <a:rPr lang="en-US" altLang="zh-CN" dirty="0">
                <a:ea typeface="黑体" panose="02010609060101010101" pitchFamily="49" charset="-122"/>
                <a:sym typeface="+mn-ea"/>
              </a:rPr>
              <a:t>组成计算机和执行程序的物理计算机部件的集合称为</a:t>
            </a:r>
            <a:r>
              <a:rPr lang="en-US" altLang="zh-CN" dirty="0">
                <a:solidFill>
                  <a:srgbClr val="FF0000"/>
                </a:solidFill>
                <a:ea typeface="黑体" panose="02010609060101010101" pitchFamily="49" charset="-122"/>
                <a:sym typeface="+mn-ea"/>
              </a:rPr>
              <a:t>硬件</a:t>
            </a:r>
            <a:r>
              <a:rPr lang="en-US" altLang="zh-CN" dirty="0">
                <a:ea typeface="黑体" panose="02010609060101010101" pitchFamily="49" charset="-122"/>
                <a:sym typeface="+mn-ea"/>
              </a:rPr>
              <a:t>。当计算机程序被加载到存储器中并且硬件顺序执行每个指令时，这称为</a:t>
            </a:r>
            <a:r>
              <a:rPr lang="en-US" altLang="zh-CN" dirty="0">
                <a:solidFill>
                  <a:srgbClr val="FF0000"/>
                </a:solidFill>
                <a:ea typeface="黑体" panose="02010609060101010101" pitchFamily="49" charset="-122"/>
                <a:sym typeface="+mn-ea"/>
              </a:rPr>
              <a:t>运行或执行程序</a:t>
            </a:r>
            <a:r>
              <a:rPr lang="en-US" altLang="zh-CN" dirty="0">
                <a:ea typeface="黑体" panose="02010609060101010101" pitchFamily="49" charset="-122"/>
                <a:sym typeface="+mn-ea"/>
              </a:rPr>
              <a:t>。</a:t>
            </a:r>
            <a:endParaRPr lang="zh-CN" altLang="en-US" dirty="0"/>
          </a:p>
        </p:txBody>
      </p:sp>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p:txBody>
          <a:bodyPr/>
          <a:lstStyle/>
          <a:p>
            <a:r>
              <a:rPr lang="zh-CN" altLang="en-US" dirty="0"/>
              <a:t>计算机CPU是无法解读C++语言的。CPU可以直接理解的有限指令集称为</a:t>
            </a:r>
            <a:r>
              <a:rPr lang="zh-CN" altLang="en-US" dirty="0">
                <a:solidFill>
                  <a:srgbClr val="FF0000"/>
                </a:solidFill>
              </a:rPr>
              <a:t>机器代码</a:t>
            </a:r>
            <a:r>
              <a:rPr lang="zh-CN" altLang="en-US" dirty="0" smtClean="0"/>
              <a:t>（</a:t>
            </a:r>
            <a:r>
              <a:rPr lang="zh-CN" altLang="en-US" dirty="0" smtClean="0">
                <a:solidFill>
                  <a:srgbClr val="FF0000"/>
                </a:solidFill>
              </a:rPr>
              <a:t>机器语言</a:t>
            </a:r>
            <a:r>
              <a:rPr lang="zh-CN" altLang="en-US" dirty="0">
                <a:solidFill>
                  <a:srgbClr val="FF0000"/>
                </a:solidFill>
              </a:rPr>
              <a:t>或指令集</a:t>
            </a:r>
            <a:r>
              <a:rPr lang="zh-CN" altLang="en-US" dirty="0"/>
              <a:t>）。</a:t>
            </a:r>
          </a:p>
          <a:p>
            <a:r>
              <a:rPr lang="zh-CN" altLang="en-US" dirty="0"/>
              <a:t>这是一个示例机器语言指令： 10110000 01100001</a:t>
            </a:r>
          </a:p>
          <a:p>
            <a:r>
              <a:rPr lang="zh-CN" altLang="en-US" dirty="0"/>
              <a:t>当计算机最初发明时，程序员必须直接用机器语言编写程序，这是一件非常困难和耗时的事情。</a:t>
            </a:r>
          </a:p>
          <a:p>
            <a:r>
              <a:rPr lang="zh-CN" altLang="en-US" dirty="0">
                <a:hlinkClick r:id="rId3" action="ppaction://hlinkfile"/>
              </a:rPr>
              <a:t>机器语言</a:t>
            </a:r>
            <a:r>
              <a:rPr lang="en-US" altLang="zh-CN" dirty="0">
                <a:hlinkClick r:id="rId3" action="ppaction://hlinkfile"/>
              </a:rPr>
              <a:t>Wikipedia</a:t>
            </a:r>
            <a:endParaRPr lang="zh-CN" altLang="en-US" dirty="0"/>
          </a:p>
        </p:txBody>
      </p:sp>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p:txBody>
          <a:bodyPr/>
          <a:lstStyle/>
          <a:p>
            <a:r>
              <a:rPr lang="zh-CN" altLang="en-US" dirty="0" smtClean="0"/>
              <a:t>因为人类对</a:t>
            </a:r>
            <a:r>
              <a:rPr lang="zh-CN" altLang="en-US" dirty="0" smtClean="0"/>
              <a:t>阅读</a:t>
            </a:r>
            <a:r>
              <a:rPr lang="zh-CN" altLang="en-US" dirty="0"/>
              <a:t>和</a:t>
            </a:r>
            <a:r>
              <a:rPr lang="zh-CN" altLang="en-US" dirty="0"/>
              <a:t>理解</a:t>
            </a:r>
            <a:r>
              <a:rPr lang="zh-CN" altLang="en-US" dirty="0" smtClean="0"/>
              <a:t>机器语言很难理解，</a:t>
            </a:r>
            <a:r>
              <a:rPr lang="zh-CN" altLang="en-US" dirty="0"/>
              <a:t>所以就发明了</a:t>
            </a:r>
            <a:r>
              <a:rPr lang="zh-CN" altLang="en-US" dirty="0">
                <a:solidFill>
                  <a:srgbClr val="FF0000"/>
                </a:solidFill>
              </a:rPr>
              <a:t>汇编语言</a:t>
            </a:r>
            <a:r>
              <a:rPr lang="zh-CN" altLang="en-US" dirty="0"/>
              <a:t>。在汇编语言中，每个指令由</a:t>
            </a:r>
            <a:r>
              <a:rPr lang="zh-CN" altLang="en-US" dirty="0">
                <a:solidFill>
                  <a:srgbClr val="FF0000"/>
                </a:solidFill>
              </a:rPr>
              <a:t>短缩写</a:t>
            </a:r>
            <a:r>
              <a:rPr lang="zh-CN" altLang="en-US" dirty="0"/>
              <a:t>（而不是一组位）标识，并且可以使用</a:t>
            </a:r>
            <a:r>
              <a:rPr lang="zh-CN" altLang="en-US" dirty="0">
                <a:solidFill>
                  <a:srgbClr val="FF0000"/>
                </a:solidFill>
              </a:rPr>
              <a:t>名称和其他数字</a:t>
            </a:r>
            <a:r>
              <a:rPr lang="zh-CN" altLang="en-US" dirty="0"/>
              <a:t>。</a:t>
            </a:r>
          </a:p>
          <a:p>
            <a:r>
              <a:rPr lang="zh-CN" altLang="en-US" dirty="0"/>
              <a:t>以下是汇编语言中与上述相同的指令： mov al, 061h</a:t>
            </a:r>
          </a:p>
          <a:p>
            <a:r>
              <a:rPr lang="zh-CN" altLang="en-US" dirty="0"/>
              <a:t>汇编语言比机器语言更容易读取和写入。但是，CPU无法直接理解汇编语言。</a:t>
            </a:r>
          </a:p>
          <a:p>
            <a:r>
              <a:rPr lang="zh-CN" altLang="en-US" dirty="0"/>
              <a:t>汇编语言也</a:t>
            </a:r>
            <a:r>
              <a:rPr lang="zh-CN" altLang="en-US" dirty="0" smtClean="0"/>
              <a:t>有缺点</a:t>
            </a:r>
            <a:endParaRPr lang="zh-CN" altLang="en-US" dirty="0"/>
          </a:p>
          <a:p>
            <a:pPr lvl="1"/>
            <a:r>
              <a:rPr lang="zh-CN" altLang="en-US" dirty="0" smtClean="0"/>
              <a:t>汇编语言</a:t>
            </a:r>
            <a:r>
              <a:rPr lang="zh-CN" altLang="en-US" dirty="0"/>
              <a:t>仍需要大量指令来完成简单的任务。虽然单个指令本身在某种程度上是人类可读的，但了解整个程序正在做什么可能具有挑战性（这有点像试图通过单独查看每个字母来理解句子）。</a:t>
            </a:r>
          </a:p>
          <a:p>
            <a:pPr lvl="1"/>
            <a:r>
              <a:rPr lang="zh-CN" altLang="en-US" dirty="0" smtClean="0"/>
              <a:t>汇编语言是面向指令集的，针对不同指令集的硬件，需要重写或修改相应的代码。如：</a:t>
            </a:r>
            <a:r>
              <a:rPr lang="en-US" altLang="zh-CN" dirty="0" smtClean="0"/>
              <a:t>Intel CPU </a:t>
            </a:r>
            <a:r>
              <a:rPr lang="zh-CN" altLang="en-US" dirty="0" smtClean="0"/>
              <a:t>和 </a:t>
            </a:r>
            <a:r>
              <a:rPr lang="en-US" altLang="zh-CN" dirty="0" smtClean="0"/>
              <a:t>AMD CPU</a:t>
            </a:r>
            <a:r>
              <a:rPr lang="zh-CN" altLang="en-US" dirty="0" smtClean="0"/>
              <a:t>的指令集就不完全相同</a:t>
            </a:r>
            <a:r>
              <a:rPr lang="zh-CN" altLang="en-US" dirty="0" smtClean="0"/>
              <a:t>。</a:t>
            </a:r>
            <a:endParaRPr lang="zh-CN" altLang="en-US" dirty="0"/>
          </a:p>
        </p:txBody>
      </p:sp>
    </p:spTree>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高级语言</a:t>
            </a:r>
            <a:endParaRPr lang="zh-CN" altLang="en-US"/>
          </a:p>
        </p:txBody>
      </p:sp>
      <p:sp>
        <p:nvSpPr>
          <p:cNvPr id="3" name="内容占位符 2"/>
          <p:cNvSpPr>
            <a:spLocks noGrp="1"/>
          </p:cNvSpPr>
          <p:nvPr>
            <p:ph idx="1"/>
          </p:nvPr>
        </p:nvSpPr>
        <p:spPr/>
        <p:txBody>
          <a:bodyPr/>
          <a:lstStyle/>
          <a:p>
            <a:r>
              <a:rPr lang="zh-CN" altLang="en-US" dirty="0"/>
              <a:t>为了解决可读性和可移植性问题，出现了新的编程语言，如C，C ++，Pascal（以及后来的Java，Javascript和Perl等语言）。这些语言被称为高级语言，它们旨在允许程序员编写程序而无需关心程序将运行在何种类型的计算机上。</a:t>
            </a:r>
          </a:p>
          <a:p>
            <a:r>
              <a:rPr lang="zh-CN" altLang="en-US" dirty="0"/>
              <a:t>这是与C/C ++中相同的指令： a = 97;</a:t>
            </a:r>
          </a:p>
          <a:p>
            <a:r>
              <a:rPr lang="zh-CN" altLang="en-US" dirty="0"/>
              <a:t>与汇编程序非常相似，用高级语言编写的程序必须翻译成计算机可以运行的格式。两种主要方式：编译和解释。</a:t>
            </a:r>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不同类程序语言间的对比</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27447904"/>
              </p:ext>
            </p:extLst>
          </p:nvPr>
        </p:nvGraphicFramePr>
        <p:xfrm>
          <a:off x="457200" y="1145359"/>
          <a:ext cx="8229599" cy="2225040"/>
        </p:xfrm>
        <a:graphic>
          <a:graphicData uri="http://schemas.openxmlformats.org/drawingml/2006/table">
            <a:tbl>
              <a:tblPr firstRow="1" bandRow="1">
                <a:tableStyleId>{21E4AEA4-8DFA-4A89-87EB-49C32662AFE0}</a:tableStyleId>
              </a:tblPr>
              <a:tblGrid>
                <a:gridCol w="1324303"/>
                <a:gridCol w="1434663"/>
                <a:gridCol w="3831020"/>
                <a:gridCol w="1639613"/>
              </a:tblGrid>
              <a:tr h="370840">
                <a:tc>
                  <a:txBody>
                    <a:bodyPr/>
                    <a:lstStyle/>
                    <a:p>
                      <a:pPr algn="ctr"/>
                      <a:r>
                        <a:rPr lang="zh-CN" altLang="en-US" dirty="0" smtClean="0"/>
                        <a:t>语言</a:t>
                      </a:r>
                      <a:endParaRPr lang="zh-CN" altLang="en-US" dirty="0">
                        <a:solidFill>
                          <a:schemeClr val="tx1"/>
                        </a:solidFill>
                      </a:endParaRPr>
                    </a:p>
                  </a:txBody>
                  <a:tcPr/>
                </a:tc>
                <a:tc>
                  <a:txBody>
                    <a:bodyPr/>
                    <a:lstStyle/>
                    <a:p>
                      <a:pPr algn="ctr"/>
                      <a:r>
                        <a:rPr lang="zh-CN" altLang="en-US" dirty="0" smtClean="0"/>
                        <a:t>执行效率</a:t>
                      </a:r>
                      <a:endParaRPr lang="zh-CN" altLang="en-US" dirty="0">
                        <a:solidFill>
                          <a:schemeClr val="tx1"/>
                        </a:solidFill>
                      </a:endParaRPr>
                    </a:p>
                  </a:txBody>
                  <a:tcPr/>
                </a:tc>
                <a:tc>
                  <a:txBody>
                    <a:bodyPr/>
                    <a:lstStyle/>
                    <a:p>
                      <a:pPr algn="ctr"/>
                      <a:r>
                        <a:rPr lang="zh-CN" altLang="en-US" dirty="0" smtClean="0"/>
                        <a:t>可读性</a:t>
                      </a:r>
                      <a:endParaRPr lang="zh-CN" altLang="en-US" dirty="0">
                        <a:solidFill>
                          <a:schemeClr val="tx1"/>
                        </a:solidFill>
                      </a:endParaRPr>
                    </a:p>
                  </a:txBody>
                  <a:tcPr/>
                </a:tc>
                <a:tc>
                  <a:txBody>
                    <a:bodyPr/>
                    <a:lstStyle/>
                    <a:p>
                      <a:pPr algn="ctr"/>
                      <a:r>
                        <a:rPr lang="zh-CN" altLang="en-US" dirty="0" smtClean="0"/>
                        <a:t>移植性</a:t>
                      </a:r>
                      <a:endParaRPr lang="zh-CN" altLang="en-US" dirty="0">
                        <a:solidFill>
                          <a:schemeClr val="tx1"/>
                        </a:solidFill>
                      </a:endParaRPr>
                    </a:p>
                  </a:txBody>
                  <a:tcPr/>
                </a:tc>
              </a:tr>
              <a:tr h="370840">
                <a:tc>
                  <a:txBody>
                    <a:bodyPr/>
                    <a:lstStyle/>
                    <a:p>
                      <a:r>
                        <a:rPr lang="zh-CN" altLang="en-US" dirty="0" smtClean="0"/>
                        <a:t>机器语言</a:t>
                      </a:r>
                      <a:endParaRPr lang="zh-CN" altLang="en-US" dirty="0"/>
                    </a:p>
                  </a:txBody>
                  <a:tcPr/>
                </a:tc>
                <a:tc>
                  <a:txBody>
                    <a:bodyPr/>
                    <a:lstStyle/>
                    <a:p>
                      <a:pPr algn="ctr"/>
                      <a:r>
                        <a:rPr lang="zh-CN" altLang="en-US" dirty="0" smtClean="0"/>
                        <a:t>高</a:t>
                      </a:r>
                      <a:endParaRPr lang="zh-CN" altLang="en-US" dirty="0"/>
                    </a:p>
                  </a:txBody>
                  <a:tcPr/>
                </a:tc>
                <a:tc>
                  <a:txBody>
                    <a:bodyPr/>
                    <a:lstStyle/>
                    <a:p>
                      <a:pPr algn="ctr"/>
                      <a:r>
                        <a:rPr lang="zh-CN" altLang="en-US" dirty="0" smtClean="0"/>
                        <a:t>晦涩难懂</a:t>
                      </a:r>
                      <a:endParaRPr lang="zh-CN" altLang="en-US" dirty="0"/>
                    </a:p>
                  </a:txBody>
                  <a:tcPr/>
                </a:tc>
                <a:tc>
                  <a:txBody>
                    <a:bodyPr/>
                    <a:lstStyle/>
                    <a:p>
                      <a:pPr algn="ctr"/>
                      <a:endParaRPr lang="zh-CN" altLang="en-US" dirty="0"/>
                    </a:p>
                  </a:txBody>
                  <a:tcPr/>
                </a:tc>
              </a:tr>
              <a:tr h="370840">
                <a:tc>
                  <a:txBody>
                    <a:bodyPr/>
                    <a:lstStyle/>
                    <a:p>
                      <a:r>
                        <a:rPr lang="zh-CN" altLang="en-US" dirty="0" smtClean="0"/>
                        <a:t>汇编语言</a:t>
                      </a:r>
                      <a:endParaRPr lang="zh-CN" altLang="en-US" dirty="0"/>
                    </a:p>
                  </a:txBody>
                  <a:tcPr/>
                </a:tc>
                <a:tc>
                  <a:txBody>
                    <a:bodyPr/>
                    <a:lstStyle/>
                    <a:p>
                      <a:pPr algn="ctr"/>
                      <a:r>
                        <a:rPr lang="zh-CN" altLang="en-US" dirty="0" smtClean="0"/>
                        <a:t>高</a:t>
                      </a:r>
                      <a:endParaRPr lang="zh-CN" altLang="en-US" dirty="0"/>
                    </a:p>
                  </a:txBody>
                  <a:tcPr/>
                </a:tc>
                <a:tc>
                  <a:txBody>
                    <a:bodyPr/>
                    <a:lstStyle/>
                    <a:p>
                      <a:pPr algn="ctr"/>
                      <a:r>
                        <a:rPr lang="zh-CN" altLang="en-US" dirty="0" smtClean="0"/>
                        <a:t>指令别名，程序逻辑仍难理解</a:t>
                      </a:r>
                      <a:endParaRPr lang="zh-CN" altLang="en-US" dirty="0"/>
                    </a:p>
                  </a:txBody>
                  <a:tcPr/>
                </a:tc>
                <a:tc>
                  <a:txBody>
                    <a:bodyPr/>
                    <a:lstStyle/>
                    <a:p>
                      <a:pPr algn="ctr"/>
                      <a:endParaRPr lang="zh-CN" altLang="en-US" dirty="0"/>
                    </a:p>
                  </a:txBody>
                  <a:tcPr/>
                </a:tc>
              </a:tr>
              <a:tr h="370840">
                <a:tc rowSpan="2">
                  <a:txBody>
                    <a:bodyPr/>
                    <a:lstStyle/>
                    <a:p>
                      <a:r>
                        <a:rPr lang="zh-CN" altLang="en-US" dirty="0" smtClean="0"/>
                        <a:t>高级语言</a:t>
                      </a:r>
                      <a:endParaRPr lang="zh-CN" altLang="en-US" dirty="0"/>
                    </a:p>
                  </a:txBody>
                  <a:tcPr anchor="ctr"/>
                </a:tc>
                <a:tc>
                  <a:txBody>
                    <a:bodyPr/>
                    <a:lstStyle/>
                    <a:p>
                      <a:pPr algn="ctr"/>
                      <a:r>
                        <a:rPr lang="zh-CN" altLang="en-US" dirty="0" smtClean="0"/>
                        <a:t>高</a:t>
                      </a:r>
                      <a:endParaRPr lang="zh-CN" altLang="en-US" dirty="0"/>
                    </a:p>
                  </a:txBody>
                  <a:tcPr/>
                </a:tc>
                <a:tc>
                  <a:txBody>
                    <a:bodyPr/>
                    <a:lstStyle/>
                    <a:p>
                      <a:pPr algn="ctr"/>
                      <a:r>
                        <a:rPr lang="zh-CN" altLang="en-US" dirty="0" smtClean="0"/>
                        <a:t>可读性好</a:t>
                      </a:r>
                      <a:endParaRPr lang="zh-CN" altLang="en-US" dirty="0"/>
                    </a:p>
                  </a:txBody>
                  <a:tcPr/>
                </a:tc>
                <a:tc>
                  <a:txBody>
                    <a:bodyPr/>
                    <a:lstStyle/>
                    <a:p>
                      <a:pPr algn="ctr"/>
                      <a:endParaRPr lang="zh-CN" altLang="en-US" dirty="0"/>
                    </a:p>
                  </a:txBody>
                  <a:tcPr/>
                </a:tc>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中</a:t>
                      </a:r>
                      <a:endParaRPr lang="zh-CN" altLang="en-US" dirty="0"/>
                    </a:p>
                  </a:txBody>
                  <a:tcPr/>
                </a:tc>
                <a:tc>
                  <a:txBody>
                    <a:bodyPr/>
                    <a:lstStyle/>
                    <a:p>
                      <a:pPr algn="ctr"/>
                      <a:r>
                        <a:rPr lang="zh-CN" altLang="en-US" dirty="0" smtClean="0"/>
                        <a:t>接近自然语言</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r>
              <a:tr h="370840">
                <a:tc>
                  <a:txBody>
                    <a:bodyPr/>
                    <a:lstStyle/>
                    <a:p>
                      <a:r>
                        <a:rPr lang="zh-CN" altLang="en-US" dirty="0" smtClean="0"/>
                        <a:t>自然语言</a:t>
                      </a:r>
                      <a:endParaRPr lang="zh-CN" altLang="en-US" dirty="0"/>
                    </a:p>
                  </a:txBody>
                  <a:tcPr/>
                </a:tc>
                <a:tc>
                  <a:txBody>
                    <a:bodyPr/>
                    <a:lstStyle/>
                    <a:p>
                      <a:pPr algn="ctr"/>
                      <a:r>
                        <a:rPr lang="zh-CN" altLang="en-US" dirty="0" smtClean="0"/>
                        <a:t>？</a:t>
                      </a:r>
                      <a:endParaRPr lang="zh-CN" altLang="en-US" dirty="0"/>
                    </a:p>
                  </a:txBody>
                  <a:tcPr/>
                </a:tc>
                <a:tc>
                  <a:txBody>
                    <a:bodyPr/>
                    <a:lstStyle/>
                    <a:p>
                      <a:pPr algn="ctr"/>
                      <a:r>
                        <a:rPr lang="zh-CN" altLang="en-US" dirty="0" smtClean="0"/>
                        <a:t>自然语言</a:t>
                      </a:r>
                      <a:endParaRPr lang="zh-CN" altLang="en-US" dirty="0"/>
                    </a:p>
                  </a:txBody>
                  <a:tcPr/>
                </a:tc>
                <a:tc>
                  <a:txBody>
                    <a:bodyPr/>
                    <a:lstStyle/>
                    <a:p>
                      <a:pPr algn="ctr"/>
                      <a:endParaRPr lang="zh-CN" altLang="en-US" dirty="0"/>
                    </a:p>
                  </a:txBody>
                  <a:tcPr/>
                </a:tc>
              </a:tr>
            </a:tbl>
          </a:graphicData>
        </a:graphic>
      </p:graphicFrame>
      <p:pic>
        <p:nvPicPr>
          <p:cNvPr id="6" name="图片 5"/>
          <p:cNvPicPr>
            <a:picLocks noChangeAspect="1"/>
          </p:cNvPicPr>
          <p:nvPr/>
        </p:nvPicPr>
        <p:blipFill>
          <a:blip r:embed="rId2"/>
          <a:stretch>
            <a:fillRect/>
          </a:stretch>
        </p:blipFill>
        <p:spPr>
          <a:xfrm>
            <a:off x="7325250" y="2273764"/>
            <a:ext cx="303472" cy="328762"/>
          </a:xfrm>
          <a:prstGeom prst="rect">
            <a:avLst/>
          </a:prstGeom>
        </p:spPr>
      </p:pic>
      <p:pic>
        <p:nvPicPr>
          <p:cNvPr id="7" name="图片 6"/>
          <p:cNvPicPr>
            <a:picLocks noChangeAspect="1"/>
          </p:cNvPicPr>
          <p:nvPr/>
        </p:nvPicPr>
        <p:blipFill>
          <a:blip r:embed="rId2"/>
          <a:stretch>
            <a:fillRect/>
          </a:stretch>
        </p:blipFill>
        <p:spPr>
          <a:xfrm>
            <a:off x="7668618" y="2629549"/>
            <a:ext cx="303472" cy="328762"/>
          </a:xfrm>
          <a:prstGeom prst="rect">
            <a:avLst/>
          </a:prstGeom>
        </p:spPr>
      </p:pic>
      <p:pic>
        <p:nvPicPr>
          <p:cNvPr id="8" name="图片 7"/>
          <p:cNvPicPr>
            <a:picLocks noChangeAspect="1"/>
          </p:cNvPicPr>
          <p:nvPr/>
        </p:nvPicPr>
        <p:blipFill>
          <a:blip r:embed="rId2"/>
          <a:stretch>
            <a:fillRect/>
          </a:stretch>
        </p:blipFill>
        <p:spPr>
          <a:xfrm>
            <a:off x="7658112" y="3021013"/>
            <a:ext cx="303472" cy="328762"/>
          </a:xfrm>
          <a:prstGeom prst="rect">
            <a:avLst/>
          </a:prstGeom>
        </p:spPr>
      </p:pic>
      <p:pic>
        <p:nvPicPr>
          <p:cNvPr id="10" name="图片 9"/>
          <p:cNvPicPr>
            <a:picLocks noChangeAspect="1"/>
          </p:cNvPicPr>
          <p:nvPr/>
        </p:nvPicPr>
        <p:blipFill>
          <a:blip r:embed="rId2"/>
          <a:stretch>
            <a:fillRect/>
          </a:stretch>
        </p:blipFill>
        <p:spPr>
          <a:xfrm>
            <a:off x="7334919" y="3006001"/>
            <a:ext cx="303472" cy="328762"/>
          </a:xfrm>
          <a:prstGeom prst="rect">
            <a:avLst/>
          </a:prstGeom>
        </p:spPr>
      </p:pic>
      <p:pic>
        <p:nvPicPr>
          <p:cNvPr id="11" name="图片 10"/>
          <p:cNvPicPr>
            <a:picLocks noChangeAspect="1"/>
          </p:cNvPicPr>
          <p:nvPr/>
        </p:nvPicPr>
        <p:blipFill>
          <a:blip r:embed="rId2"/>
          <a:stretch>
            <a:fillRect/>
          </a:stretch>
        </p:blipFill>
        <p:spPr>
          <a:xfrm>
            <a:off x="7365146" y="2645134"/>
            <a:ext cx="303472" cy="328762"/>
          </a:xfrm>
          <a:prstGeom prst="rect">
            <a:avLst/>
          </a:prstGeom>
        </p:spPr>
      </p:pic>
      <p:pic>
        <p:nvPicPr>
          <p:cNvPr id="13" name="图片 12"/>
          <p:cNvPicPr>
            <a:picLocks noChangeAspect="1"/>
          </p:cNvPicPr>
          <p:nvPr/>
        </p:nvPicPr>
        <p:blipFill>
          <a:blip r:embed="rId3"/>
          <a:stretch>
            <a:fillRect/>
          </a:stretch>
        </p:blipFill>
        <p:spPr>
          <a:xfrm>
            <a:off x="7735637" y="1538985"/>
            <a:ext cx="395105" cy="342425"/>
          </a:xfrm>
          <a:prstGeom prst="rect">
            <a:avLst/>
          </a:prstGeom>
        </p:spPr>
      </p:pic>
      <p:pic>
        <p:nvPicPr>
          <p:cNvPr id="14" name="图片 13"/>
          <p:cNvPicPr>
            <a:picLocks noChangeAspect="1"/>
          </p:cNvPicPr>
          <p:nvPr/>
        </p:nvPicPr>
        <p:blipFill>
          <a:blip r:embed="rId3"/>
          <a:stretch>
            <a:fillRect/>
          </a:stretch>
        </p:blipFill>
        <p:spPr>
          <a:xfrm>
            <a:off x="5607292" y="1527988"/>
            <a:ext cx="395105" cy="342425"/>
          </a:xfrm>
          <a:prstGeom prst="rect">
            <a:avLst/>
          </a:prstGeom>
        </p:spPr>
      </p:pic>
      <p:pic>
        <p:nvPicPr>
          <p:cNvPr id="16" name="图片 15"/>
          <p:cNvPicPr>
            <a:picLocks noChangeAspect="1"/>
          </p:cNvPicPr>
          <p:nvPr/>
        </p:nvPicPr>
        <p:blipFill>
          <a:blip r:embed="rId3"/>
          <a:stretch>
            <a:fillRect/>
          </a:stretch>
        </p:blipFill>
        <p:spPr>
          <a:xfrm>
            <a:off x="7367932" y="1527853"/>
            <a:ext cx="395105" cy="342425"/>
          </a:xfrm>
          <a:prstGeom prst="rect">
            <a:avLst/>
          </a:prstGeom>
        </p:spPr>
      </p:pic>
      <p:pic>
        <p:nvPicPr>
          <p:cNvPr id="17" name="图片 16"/>
          <p:cNvPicPr>
            <a:picLocks noChangeAspect="1"/>
          </p:cNvPicPr>
          <p:nvPr/>
        </p:nvPicPr>
        <p:blipFill>
          <a:blip r:embed="rId3"/>
          <a:stretch>
            <a:fillRect/>
          </a:stretch>
        </p:blipFill>
        <p:spPr>
          <a:xfrm>
            <a:off x="7325250" y="1918091"/>
            <a:ext cx="395105" cy="342425"/>
          </a:xfrm>
          <a:prstGeom prst="rect">
            <a:avLst/>
          </a:prstGeom>
        </p:spPr>
      </p:pic>
      <p:pic>
        <p:nvPicPr>
          <p:cNvPr id="18" name="图片 17"/>
          <p:cNvPicPr>
            <a:picLocks noChangeAspect="1"/>
          </p:cNvPicPr>
          <p:nvPr/>
        </p:nvPicPr>
        <p:blipFill>
          <a:blip r:embed="rId3"/>
          <a:stretch>
            <a:fillRect/>
          </a:stretch>
        </p:blipFill>
        <p:spPr>
          <a:xfrm>
            <a:off x="6002397" y="1524238"/>
            <a:ext cx="395105" cy="342425"/>
          </a:xfrm>
          <a:prstGeom prst="rect">
            <a:avLst/>
          </a:prstGeom>
        </p:spPr>
      </p:pic>
      <p:pic>
        <p:nvPicPr>
          <p:cNvPr id="19" name="图片 18"/>
          <p:cNvPicPr>
            <a:picLocks noChangeAspect="1"/>
          </p:cNvPicPr>
          <p:nvPr/>
        </p:nvPicPr>
        <p:blipFill>
          <a:blip r:embed="rId3"/>
          <a:stretch>
            <a:fillRect/>
          </a:stretch>
        </p:blipFill>
        <p:spPr>
          <a:xfrm>
            <a:off x="6659800" y="1881410"/>
            <a:ext cx="395105" cy="342425"/>
          </a:xfrm>
          <a:prstGeom prst="rect">
            <a:avLst/>
          </a:prstGeom>
        </p:spPr>
      </p:pic>
      <p:pic>
        <p:nvPicPr>
          <p:cNvPr id="20" name="图片 19"/>
          <p:cNvPicPr>
            <a:picLocks noChangeAspect="1"/>
          </p:cNvPicPr>
          <p:nvPr/>
        </p:nvPicPr>
        <p:blipFill>
          <a:blip r:embed="rId2"/>
          <a:stretch>
            <a:fillRect/>
          </a:stretch>
        </p:blipFill>
        <p:spPr>
          <a:xfrm>
            <a:off x="5619788" y="2260516"/>
            <a:ext cx="303472" cy="328762"/>
          </a:xfrm>
          <a:prstGeom prst="rect">
            <a:avLst/>
          </a:prstGeom>
        </p:spPr>
      </p:pic>
      <p:pic>
        <p:nvPicPr>
          <p:cNvPr id="21" name="图片 20"/>
          <p:cNvPicPr>
            <a:picLocks noChangeAspect="1"/>
          </p:cNvPicPr>
          <p:nvPr/>
        </p:nvPicPr>
        <p:blipFill>
          <a:blip r:embed="rId2"/>
          <a:stretch>
            <a:fillRect/>
          </a:stretch>
        </p:blipFill>
        <p:spPr>
          <a:xfrm>
            <a:off x="6154133" y="2629549"/>
            <a:ext cx="303472" cy="328762"/>
          </a:xfrm>
          <a:prstGeom prst="rect">
            <a:avLst/>
          </a:prstGeom>
        </p:spPr>
      </p:pic>
      <p:pic>
        <p:nvPicPr>
          <p:cNvPr id="22" name="图片 21"/>
          <p:cNvPicPr>
            <a:picLocks noChangeAspect="1"/>
          </p:cNvPicPr>
          <p:nvPr/>
        </p:nvPicPr>
        <p:blipFill>
          <a:blip r:embed="rId2"/>
          <a:stretch>
            <a:fillRect/>
          </a:stretch>
        </p:blipFill>
        <p:spPr>
          <a:xfrm>
            <a:off x="5850661" y="2645134"/>
            <a:ext cx="303472" cy="328762"/>
          </a:xfrm>
          <a:prstGeom prst="rect">
            <a:avLst/>
          </a:prstGeom>
        </p:spPr>
      </p:pic>
      <p:pic>
        <p:nvPicPr>
          <p:cNvPr id="23" name="图片 22"/>
          <p:cNvPicPr>
            <a:picLocks noChangeAspect="1"/>
          </p:cNvPicPr>
          <p:nvPr/>
        </p:nvPicPr>
        <p:blipFill>
          <a:blip r:embed="rId2"/>
          <a:stretch>
            <a:fillRect/>
          </a:stretch>
        </p:blipFill>
        <p:spPr>
          <a:xfrm>
            <a:off x="5942981" y="3021013"/>
            <a:ext cx="303472" cy="328762"/>
          </a:xfrm>
          <a:prstGeom prst="rect">
            <a:avLst/>
          </a:prstGeom>
        </p:spPr>
      </p:pic>
      <p:pic>
        <p:nvPicPr>
          <p:cNvPr id="24" name="图片 23"/>
          <p:cNvPicPr>
            <a:picLocks noChangeAspect="1"/>
          </p:cNvPicPr>
          <p:nvPr/>
        </p:nvPicPr>
        <p:blipFill>
          <a:blip r:embed="rId2"/>
          <a:stretch>
            <a:fillRect/>
          </a:stretch>
        </p:blipFill>
        <p:spPr>
          <a:xfrm>
            <a:off x="6266173" y="3011121"/>
            <a:ext cx="303472" cy="328762"/>
          </a:xfrm>
          <a:prstGeom prst="rect">
            <a:avLst/>
          </a:prstGeom>
        </p:spPr>
      </p:pic>
      <p:pic>
        <p:nvPicPr>
          <p:cNvPr id="25" name="图片 24"/>
          <p:cNvPicPr>
            <a:picLocks noChangeAspect="1"/>
          </p:cNvPicPr>
          <p:nvPr/>
        </p:nvPicPr>
        <p:blipFill>
          <a:blip r:embed="rId2"/>
          <a:stretch>
            <a:fillRect/>
          </a:stretch>
        </p:blipFill>
        <p:spPr>
          <a:xfrm>
            <a:off x="5619788" y="3006001"/>
            <a:ext cx="303472" cy="328762"/>
          </a:xfrm>
          <a:prstGeom prst="rect">
            <a:avLst/>
          </a:prstGeom>
        </p:spPr>
      </p:pic>
      <p:cxnSp>
        <p:nvCxnSpPr>
          <p:cNvPr id="29" name="直接箭头连接符 28"/>
          <p:cNvCxnSpPr/>
          <p:nvPr/>
        </p:nvCxnSpPr>
        <p:spPr bwMode="auto">
          <a:xfrm>
            <a:off x="2157508" y="1552505"/>
            <a:ext cx="10506" cy="1781504"/>
          </a:xfrm>
          <a:prstGeom prst="straightConnector1">
            <a:avLst/>
          </a:prstGeom>
          <a:solidFill>
            <a:srgbClr val="B9DCFF"/>
          </a:solidFill>
          <a:ln w="38100">
            <a:solidFill>
              <a:srgbClr val="00B0F0"/>
            </a:solidFill>
            <a:headEnd type="none" w="med" len="med"/>
            <a:tailEnd type="arrow" w="med" len="med"/>
          </a:ln>
        </p:spPr>
      </p:cxnSp>
    </p:spTree>
    <p:extLst>
      <p:ext uri="{BB962C8B-B14F-4D97-AF65-F5344CB8AC3E}">
        <p14:creationId xmlns:p14="http://schemas.microsoft.com/office/powerpoint/2010/main" val="2606480746"/>
      </p:ext>
    </p:extLst>
  </p:cSld>
  <p:clrMapOvr>
    <a:masterClrMapping/>
  </p:clrMapOvr>
  <p:transition>
    <p:pull dir="ru"/>
  </p:transition>
</p:sld>
</file>

<file path=ppt/theme/theme1.xml><?xml version="1.0" encoding="utf-8"?>
<a:theme xmlns:a="http://schemas.openxmlformats.org/drawingml/2006/main" name="uml30">
  <a:themeElements>
    <a:clrScheme name="">
      <a:dk1>
        <a:srgbClr val="003366"/>
      </a:dk1>
      <a:lt1>
        <a:srgbClr val="FFFFFF"/>
      </a:lt1>
      <a:dk2>
        <a:srgbClr val="003366"/>
      </a:dk2>
      <a:lt2>
        <a:srgbClr val="808080"/>
      </a:lt2>
      <a:accent1>
        <a:srgbClr val="FFFFFF"/>
      </a:accent1>
      <a:accent2>
        <a:srgbClr val="3333CC"/>
      </a:accent2>
      <a:accent3>
        <a:srgbClr val="FFFFFF"/>
      </a:accent3>
      <a:accent4>
        <a:srgbClr val="002A56"/>
      </a:accent4>
      <a:accent5>
        <a:srgbClr val="FFFFFF"/>
      </a:accent5>
      <a:accent6>
        <a:srgbClr val="2D2DB9"/>
      </a:accent6>
      <a:hlink>
        <a:srgbClr val="CC0099"/>
      </a:hlink>
      <a:folHlink>
        <a:srgbClr val="B2B2B2"/>
      </a:folHlink>
    </a:clrScheme>
    <a:fontScheme name="uml30">
      <a:majorFont>
        <a:latin typeface="Arial Unicode MS"/>
        <a:ea typeface="黑体"/>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spDef>
    <a:ln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lnDef>
  </a:objectDefaults>
  <a:extraClrSchemeLst>
    <a:extraClrScheme>
      <a:clrScheme name="uml3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3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ml3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3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3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3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ml3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30">
  <a:themeElements>
    <a:clrScheme name="">
      <a:dk1>
        <a:srgbClr val="003366"/>
      </a:dk1>
      <a:lt1>
        <a:srgbClr val="FFFFFF"/>
      </a:lt1>
      <a:dk2>
        <a:srgbClr val="003366"/>
      </a:dk2>
      <a:lt2>
        <a:srgbClr val="808080"/>
      </a:lt2>
      <a:accent1>
        <a:srgbClr val="FFFFFF"/>
      </a:accent1>
      <a:accent2>
        <a:srgbClr val="3333CC"/>
      </a:accent2>
      <a:accent3>
        <a:srgbClr val="FFFFFF"/>
      </a:accent3>
      <a:accent4>
        <a:srgbClr val="002A56"/>
      </a:accent4>
      <a:accent5>
        <a:srgbClr val="FFFFFF"/>
      </a:accent5>
      <a:accent6>
        <a:srgbClr val="2D2DB9"/>
      </a:accent6>
      <a:hlink>
        <a:srgbClr val="CC0099"/>
      </a:hlink>
      <a:folHlink>
        <a:srgbClr val="B2B2B2"/>
      </a:folHlink>
    </a:clrScheme>
    <a:fontScheme name="1_uml30">
      <a:majorFont>
        <a:latin typeface="Arial"/>
        <a:ea typeface="黑体"/>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spDef>
    <a:ln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lnDef>
  </a:objectDefaults>
  <a:extraClrSchemeLst>
    <a:extraClrScheme>
      <a:clrScheme name="1_uml3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3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uml3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3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3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3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uml3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FFFFFF"/>
      </a:accent1>
      <a:accent2>
        <a:srgbClr val="00AE00"/>
      </a:accent2>
      <a:accent3>
        <a:srgbClr val="FFFFFF"/>
      </a:accent3>
      <a:accent4>
        <a:srgbClr val="000000"/>
      </a:accent4>
      <a:accent5>
        <a:srgbClr val="FFFFFF"/>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Pages>19</Pages>
  <Words>3105</Words>
  <Application>Microsoft Office PowerPoint</Application>
  <PresentationFormat>全屏显示(4:3)</PresentationFormat>
  <Paragraphs>194</Paragraphs>
  <Slides>26</Slides>
  <Notes>15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Arial Unicode MS</vt:lpstr>
      <vt:lpstr>Monotype Sorts</vt:lpstr>
      <vt:lpstr>黑体</vt:lpstr>
      <vt:lpstr>华文新魏</vt:lpstr>
      <vt:lpstr>楷体_GB2312</vt:lpstr>
      <vt:lpstr>宋体</vt:lpstr>
      <vt:lpstr>新宋体</vt:lpstr>
      <vt:lpstr>Arial</vt:lpstr>
      <vt:lpstr>Marlett</vt:lpstr>
      <vt:lpstr>Times</vt:lpstr>
      <vt:lpstr>Times New Roman</vt:lpstr>
      <vt:lpstr>Wingdings</vt:lpstr>
      <vt:lpstr>uml30</vt:lpstr>
      <vt:lpstr>1_uml30</vt:lpstr>
      <vt:lpstr>PowerPoint 演示文稿</vt:lpstr>
      <vt:lpstr>内容提要</vt:lpstr>
      <vt:lpstr>1、Introduction to Programming Language</vt:lpstr>
      <vt:lpstr>1、Introduction to Programming Language</vt:lpstr>
      <vt:lpstr>计算机程序和源代码</vt:lpstr>
      <vt:lpstr>机器语言</vt:lpstr>
      <vt:lpstr>汇编语言</vt:lpstr>
      <vt:lpstr>高级语言</vt:lpstr>
      <vt:lpstr>不同类程序语言间的对比</vt:lpstr>
      <vt:lpstr>编译器VS.解释器</vt:lpstr>
      <vt:lpstr>高级语言的特性</vt:lpstr>
      <vt:lpstr>2、Introduction to C/C++</vt:lpstr>
      <vt:lpstr>C++的前世C</vt:lpstr>
      <vt:lpstr>C++的诞生</vt:lpstr>
      <vt:lpstr>C和C++的哲学</vt:lpstr>
      <vt:lpstr>Question：C++擅长什么？</vt:lpstr>
      <vt:lpstr>Question:是否需要先行了解C？</vt:lpstr>
      <vt:lpstr>3、Introduction to C++ development</vt:lpstr>
      <vt:lpstr>C++开发流程</vt:lpstr>
      <vt:lpstr>第1步：定义要解决的问题</vt:lpstr>
      <vt:lpstr>第2步：确定如何解决问题</vt:lpstr>
      <vt:lpstr>第3步：编写程序</vt:lpstr>
      <vt:lpstr>第4步：编译源代码 </vt:lpstr>
      <vt:lpstr>第5步：链接目标文件和库 </vt:lpstr>
      <vt:lpstr>步骤6和7：调试和测试</vt:lpstr>
      <vt:lpstr>Home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CBD</dc:title>
  <dc:creator>Alan Wills</dc:creator>
  <cp:lastModifiedBy>Apple</cp:lastModifiedBy>
  <cp:revision>1304</cp:revision>
  <cp:lastPrinted>2002-11-28T14:30:00Z</cp:lastPrinted>
  <dcterms:created xsi:type="dcterms:W3CDTF">1998-05-17T20:25:00Z</dcterms:created>
  <dcterms:modified xsi:type="dcterms:W3CDTF">2018-11-01T14:57:57Z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