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4850" y="1122363"/>
            <a:ext cx="5772150" cy="2387600"/>
          </a:xfrm>
        </p:spPr>
        <p:txBody>
          <a:bodyPr anchor="b"/>
          <a:lstStyle>
            <a:lvl1pPr algn="l">
              <a:defRPr sz="6000">
                <a:solidFill>
                  <a:srgbClr val="FBFBFB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4850" y="3602038"/>
            <a:ext cx="577215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FBFBF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 userDrawn="1"/>
        </p:nvSpPr>
        <p:spPr>
          <a:xfrm>
            <a:off x="2711624" y="1561541"/>
            <a:ext cx="6446837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TextBox 7"/>
          <p:cNvSpPr txBox="1"/>
          <p:nvPr userDrawn="1"/>
        </p:nvSpPr>
        <p:spPr>
          <a:xfrm>
            <a:off x="3780183" y="1247775"/>
            <a:ext cx="4468468" cy="507106"/>
          </a:xfrm>
          <a:prstGeom prst="roundRect">
            <a:avLst/>
          </a:prstGeom>
          <a:solidFill>
            <a:schemeClr val="accent1"/>
          </a:solidFill>
          <a:ln w="5715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endParaRPr lang="zh-CN" altLang="en-US" sz="2400" dirty="0">
              <a:solidFill>
                <a:srgbClr val="FBFBFB"/>
              </a:solidFill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12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586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0000" y="1249200"/>
            <a:ext cx="4467600" cy="511200"/>
          </a:xfrm>
        </p:spPr>
        <p:txBody>
          <a:bodyPr anchor="t" anchorCtr="0">
            <a:norm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710800" y="1562400"/>
            <a:ext cx="6447600" cy="381600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0"/>
              </a:spcBef>
              <a:buFont typeface="Arial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/>
        </p:nvGrpSpPr>
        <p:grpSpPr>
          <a:xfrm>
            <a:off x="1655954" y="900974"/>
            <a:ext cx="9052996" cy="4378928"/>
            <a:chOff x="1655954" y="900974"/>
            <a:chExt cx="9052996" cy="4378928"/>
          </a:xfrm>
        </p:grpSpPr>
        <p:sp>
          <p:nvSpPr>
            <p:cNvPr id="7" name="菱形 6"/>
            <p:cNvSpPr/>
            <p:nvPr userDrawn="1"/>
          </p:nvSpPr>
          <p:spPr>
            <a:xfrm>
              <a:off x="1849119" y="1689809"/>
              <a:ext cx="2801258" cy="2801258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7200" dirty="0">
                <a:solidFill>
                  <a:srgbClr val="FBFBFB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cxnSp>
          <p:nvCxnSpPr>
            <p:cNvPr id="8" name="直接连接符 7"/>
            <p:cNvCxnSpPr/>
            <p:nvPr userDrawn="1"/>
          </p:nvCxnSpPr>
          <p:spPr>
            <a:xfrm>
              <a:off x="2844673" y="900974"/>
              <a:ext cx="1356215" cy="135621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 flipH="1">
              <a:off x="1655954" y="1305560"/>
              <a:ext cx="1581548" cy="158154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 userDrawn="1"/>
          </p:nvCxnSpPr>
          <p:spPr>
            <a:xfrm flipV="1">
              <a:off x="2452334" y="2624773"/>
              <a:ext cx="2655129" cy="265512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平行四边形 10"/>
            <p:cNvSpPr/>
            <p:nvPr userDrawn="1"/>
          </p:nvSpPr>
          <p:spPr>
            <a:xfrm>
              <a:off x="3249748" y="3655060"/>
              <a:ext cx="7459202" cy="604520"/>
            </a:xfrm>
            <a:prstGeom prst="parallelogram">
              <a:avLst>
                <a:gd name="adj" fmla="val 9603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200" dirty="0">
                <a:solidFill>
                  <a:srgbClr val="FBFBFB"/>
                </a:solidFill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50800" y="3654000"/>
            <a:ext cx="7459200" cy="604800"/>
          </a:xfrm>
        </p:spPr>
        <p:txBody>
          <a:bodyPr anchor="ctr" anchorCtr="0">
            <a:no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 userDrawn="1"/>
        </p:nvSpPr>
        <p:spPr>
          <a:xfrm>
            <a:off x="1092521" y="1561541"/>
            <a:ext cx="4755976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TextBox 7"/>
          <p:cNvSpPr txBox="1"/>
          <p:nvPr userDrawn="1"/>
        </p:nvSpPr>
        <p:spPr>
          <a:xfrm>
            <a:off x="1441938" y="389013"/>
            <a:ext cx="9355016" cy="507106"/>
          </a:xfrm>
          <a:prstGeom prst="roundRect">
            <a:avLst/>
          </a:prstGeom>
          <a:solidFill>
            <a:schemeClr val="accent1"/>
          </a:solidFill>
          <a:ln w="5715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endParaRPr lang="zh-CN" altLang="en-US" sz="2400" dirty="0">
              <a:solidFill>
                <a:srgbClr val="FBFBFB"/>
              </a:solidFill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10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678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圆角矩形 10"/>
          <p:cNvSpPr/>
          <p:nvPr userDrawn="1"/>
        </p:nvSpPr>
        <p:spPr>
          <a:xfrm>
            <a:off x="6332736" y="1561541"/>
            <a:ext cx="4755976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12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893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1938" y="389013"/>
            <a:ext cx="9355016" cy="511176"/>
          </a:xfrm>
        </p:spPr>
        <p:txBody>
          <a:bodyPr anchor="ctr" anchorCtr="0">
            <a:norm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166377" y="1561541"/>
            <a:ext cx="4603576" cy="3814762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Font typeface="Arial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 typeface="Arial" pitchFamily="34" charset="0"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 typeface="Arial" pitchFamily="34" charset="0"/>
              <a:buNone/>
              <a:defRPr sz="1800">
                <a:solidFill>
                  <a:schemeClr val="tx1"/>
                </a:solidFill>
              </a:defRPr>
            </a:lvl4pPr>
            <a:lvl5pPr marL="1828800" indent="0" algn="ctr">
              <a:buFont typeface="Arial" pitchFamily="34" charset="0"/>
              <a:buNone/>
              <a:defRPr sz="1800">
                <a:solidFill>
                  <a:schemeClr val="tx1"/>
                </a:solidFill>
              </a:defRPr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78456" y="1561541"/>
            <a:ext cx="4679776" cy="3814762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Font typeface="Arial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 typeface="Arial" pitchFamily="34" charset="0"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 typeface="Arial" pitchFamily="34" charset="0"/>
              <a:buNone/>
              <a:defRPr sz="1800">
                <a:solidFill>
                  <a:schemeClr val="tx1"/>
                </a:solidFill>
              </a:defRPr>
            </a:lvl4pPr>
            <a:lvl5pPr marL="1828800" indent="0" algn="ctr">
              <a:buFont typeface="Arial" pitchFamily="34" charset="0"/>
              <a:buNone/>
              <a:defRPr sz="1800">
                <a:solidFill>
                  <a:schemeClr val="tx1"/>
                </a:solidFill>
              </a:defRPr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0" y="724678"/>
            <a:ext cx="579120" cy="5302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629920" y="724678"/>
            <a:ext cx="121920" cy="530255"/>
          </a:xfrm>
          <a:prstGeom prst="rect">
            <a:avLst/>
          </a:prstGeom>
          <a:solidFill>
            <a:srgbClr val="8C8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05600" y="1123200"/>
            <a:ext cx="5770800" cy="2386800"/>
          </a:xfrm>
        </p:spPr>
        <p:txBody>
          <a:bodyPr anchor="b" anchorCtr="0">
            <a:noAutofit/>
          </a:bodyPr>
          <a:lstStyle>
            <a:lvl1pPr>
              <a:defRPr sz="8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7" y="457200"/>
            <a:ext cx="4165200" cy="160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9509760" y="471805"/>
            <a:ext cx="1844040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471805"/>
            <a:ext cx="8534400" cy="5811838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4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1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 dirty="0"/>
              <a:t>HOG And SIFT</a:t>
            </a:r>
            <a:endParaRPr lang="en-US" altLang="zh-CN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 dirty="0"/>
              <a:t>                                        --SHI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计算图像横坐标和纵坐标方向的梯度，并据此计算每个像素位置的梯度方向值；求导操作不仅能够捕获轮廓，人影和一些纹理信息，还能进一步弱化光照的影响。 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区别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86035" y="1562400"/>
            <a:ext cx="6447600" cy="3816000"/>
          </a:xfrm>
        </p:spPr>
        <p:txBody>
          <a:bodyPr/>
          <a:p>
            <a:r>
              <a:rPr lang="zh-CN" altLang="en-US"/>
              <a:t>Hog没有旋转和尺度不变性，因此计算量小；而SIFT中每个feature需要用128维的向量来描述，因此计算量相对很大。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如何应用</a:t>
            </a:r>
            <a:r>
              <a:rPr lang="en-US" altLang="zh-CN"/>
              <a:t>HOG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zh-CN" altLang="en-US"/>
              <a:t>对于解决Scale-invariant 的问题：将图片进行不同尺度的缩放，就相当于对模板进行不同尺度scale的缩放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对于解决Rotation-invariant 的问题：建立不同方向的模版（一般取15*7的）进行匹配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总的来说，就是在不同尺度上的图像进行不同方向的模板（15*7）匹配，每个点形成一个8方向的梯度描述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SIFT由于其庞大计算量不用与行人检测，而PCA-SIFT的方法过滤掉很多维度的信息，只保留20个主分量，因此只适用于行为变化不大的物体检测。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82900" y="2524760"/>
            <a:ext cx="6214745" cy="186309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b"/>
  <p:tag name="KSO_WM_UNIT_INDEX" val="1"/>
  <p:tag name="KSO_WM_UNIT_ID" val="custom160161_1*b*1"/>
  <p:tag name="KSO_WM_UNIT_CLEAR" val="1"/>
  <p:tag name="KSO_WM_UNIT_LAYERLEVEL" val="1"/>
  <p:tag name="KSO_WM_UNIT_VALUE" val="6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p="http://schemas.openxmlformats.org/presentationml/2006/main">
  <p:tag name="KSO_WM_TEMPLATE_THUMBS_INDEX" val="1、4、8、13、17、21、24、25"/>
  <p:tag name="KSO_WM_TEMPLATE_CATEGORY" val="custom"/>
  <p:tag name="KSO_WM_TEMPLATE_INDEX" val="160161"/>
  <p:tag name="KSO_WM_TAG_VERSION" val="1.0"/>
  <p:tag name="KSO_WM_SLIDE_ID" val="custom16016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heme/theme1.xml><?xml version="1.0" encoding="utf-8"?>
<a:theme xmlns:a="http://schemas.openxmlformats.org/drawingml/2006/main" name="自定义设计方案">
  <a:themeElements>
    <a:clrScheme name="自定义 12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4A5F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426</Words>
  <Application>WPS 演示</Application>
  <PresentationFormat>宽屏</PresentationFormat>
  <Paragraphs>20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自定义设计方案</vt:lpstr>
      <vt:lpstr>HOG And SIFT</vt:lpstr>
      <vt:lpstr>PowerPoint 演示文稿</vt:lpstr>
      <vt:lpstr>区别</vt:lpstr>
      <vt:lpstr>如何应用HOG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Xiafu Shi</cp:lastModifiedBy>
  <cp:revision>3</cp:revision>
  <dcterms:created xsi:type="dcterms:W3CDTF">2015-05-05T08:02:00Z</dcterms:created>
  <dcterms:modified xsi:type="dcterms:W3CDTF">2016-03-22T04:44:34Z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</Properties>
</file>