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57" r:id="rId5"/>
    <p:sldId id="290" r:id="rId6"/>
    <p:sldId id="270" r:id="rId7"/>
    <p:sldId id="288" r:id="rId8"/>
    <p:sldId id="292" r:id="rId9"/>
    <p:sldId id="293" r:id="rId10"/>
    <p:sldId id="294" r:id="rId11"/>
    <p:sldId id="295" r:id="rId12"/>
    <p:sldId id="272" r:id="rId13"/>
    <p:sldId id="271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A4F"/>
    <a:srgbClr val="26354C"/>
    <a:srgbClr val="6AAC90"/>
    <a:srgbClr val="FFB901"/>
    <a:srgbClr val="281C03"/>
    <a:srgbClr val="24595E"/>
    <a:srgbClr val="275A5C"/>
    <a:srgbClr val="D1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59"/>
        <p:guide pos="3843"/>
        <p:guide pos="691"/>
        <p:guide pos="6992"/>
        <p:guide orient="horz" pos="558"/>
        <p:guide orient="horz" pos="3868"/>
        <p:guide orient="horz" pos="3868"/>
        <p:guide pos="6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1AB3F-F293-43F7-AB1A-4A3268560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AB5A-252E-4D21-ACA7-20ACDF8846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移动彩云是浙江移动推出的移动办公APP [1]  ，以沟通协作为基础，提供丰富免费的SaaS办公工具，专注云沟通、云管理、云共享、云协同、云服务，构建智能云办公矩阵。</a:t>
            </a:r>
            <a:endParaRPr lang="zh-CN" altLang="en-US"/>
          </a:p>
          <a:p>
            <a:r>
              <a:rPr lang="zh-CN" altLang="en-US"/>
              <a:t>队标产品钉钉 </a:t>
            </a:r>
            <a:r>
              <a:rPr lang="en-US" altLang="zh-CN"/>
              <a:t>18 </a:t>
            </a:r>
            <a:r>
              <a:rPr lang="zh-CN" altLang="en-US"/>
              <a:t>年的时候浙江省市场占有率超过钉钉。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平安好医生，集“家庭医生、名医问诊、健康社区、健康评测、健康习惯、健康档案”六大特色服务于一体，为用户提供一站式健康咨询及健康管理服务。上线</a:t>
            </a:r>
            <a:endParaRPr lang="zh-CN" altLang="en-US"/>
          </a:p>
          <a:p>
            <a:r>
              <a:rPr lang="zh-CN" altLang="en-US"/>
              <a:t>家庭医生：</a:t>
            </a:r>
            <a:endParaRPr lang="zh-CN" altLang="en-US"/>
          </a:p>
          <a:p>
            <a:r>
              <a:rPr lang="zh-CN" altLang="en-US"/>
              <a:t>一对一的私人专属服务，实时解答疾病、用药、营养及运动等问题；</a:t>
            </a:r>
            <a:endParaRPr lang="zh-CN" altLang="en-US"/>
          </a:p>
          <a:p>
            <a:r>
              <a:rPr lang="zh-CN" altLang="en-US"/>
              <a:t>问诊大厅：</a:t>
            </a:r>
            <a:endParaRPr lang="zh-CN" altLang="en-US"/>
          </a:p>
          <a:p>
            <a:r>
              <a:rPr lang="zh-CN" altLang="en-US"/>
              <a:t>科室齐全，数百位自聘全职医生在线坐诊，图文语音，实时对话；</a:t>
            </a:r>
            <a:endParaRPr lang="zh-CN" altLang="en-US"/>
          </a:p>
          <a:p>
            <a:r>
              <a:rPr lang="zh-CN" altLang="en-US"/>
              <a:t>名 医 馆：</a:t>
            </a:r>
            <a:endParaRPr lang="zh-CN" altLang="en-US"/>
          </a:p>
          <a:p>
            <a:r>
              <a:rPr lang="zh-CN" altLang="en-US"/>
              <a:t>荟萃北上广三甲名医，疑难杂症，有问必答，在线咨询无法解决问题的患者，签约名医额外提供门诊加号、手术主刀服务。</a:t>
            </a:r>
            <a:endParaRPr lang="zh-CN" altLang="en-US"/>
          </a:p>
          <a:p>
            <a:r>
              <a:rPr lang="zh-CN" altLang="en-US"/>
              <a:t>健康社区：</a:t>
            </a:r>
            <a:endParaRPr lang="zh-CN" altLang="en-US"/>
          </a:p>
          <a:p>
            <a:r>
              <a:rPr lang="zh-CN" altLang="en-US"/>
              <a:t>加活动、看话题、玩圈子，定习惯，360°动起来，结识健康专家，共享健康 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谊品生鲜是一家生鲜零售品牌，基于自有种养殖基地，为用户提供生鲜蔬果、酸奶、零食、鲜肉及家庭快消品等产品以及现场加工服务，24小时营业，主要开设在社区底商及购物中心内，主打高性价比，从生鲜品类切入社区居民的一日三餐消费，进而再去覆盖整个家庭消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HTML/CSS:</a:t>
            </a:r>
            <a:endParaRPr lang="zh-CN" altLang="en-US"/>
          </a:p>
          <a:p>
            <a:r>
              <a:rPr lang="zh-CN" altLang="en-US"/>
              <a:t>熟悉W3C规范，掌握DIV+CSS布局，优化代码，能高速完成PC端的项目和移动端的项目</a:t>
            </a:r>
            <a:endParaRPr lang="zh-CN" altLang="en-US"/>
          </a:p>
          <a:p>
            <a:r>
              <a:rPr lang="zh-CN" altLang="en-US"/>
              <a:t>。熟悉HTML5/CSS3新特性进行页面结构和样式的优化。</a:t>
            </a:r>
            <a:endParaRPr lang="zh-CN" altLang="en-US"/>
          </a:p>
          <a:p>
            <a:r>
              <a:rPr lang="zh-CN" altLang="en-US"/>
              <a:t>熟练使用Less,熟练使用flex布局， 对通用组件样式的开发，节约开发成本。</a:t>
            </a:r>
            <a:endParaRPr lang="zh-CN" altLang="en-US"/>
          </a:p>
          <a:p>
            <a:r>
              <a:rPr lang="zh-CN" altLang="en-US"/>
              <a:t>JavaScript:</a:t>
            </a:r>
            <a:endParaRPr lang="zh-CN" altLang="en-US"/>
          </a:p>
          <a:p>
            <a:r>
              <a:rPr lang="zh-CN" altLang="en-US"/>
              <a:t>熟悉React、Vue.js框架， 了解node.js</a:t>
            </a:r>
            <a:endParaRPr lang="zh-CN" altLang="en-US"/>
          </a:p>
          <a:p>
            <a:r>
              <a:rPr lang="zh-CN" altLang="en-US"/>
              <a:t>熟悉Redux、Ant Design、Ant DesignMobile、Mobx等框架，熟悉es6语法</a:t>
            </a:r>
            <a:endParaRPr lang="zh-CN" altLang="en-US"/>
          </a:p>
          <a:p>
            <a:r>
              <a:rPr lang="zh-CN" altLang="en-US"/>
              <a:t>深度掌握JavaScript语言核心技术DOM、BOM、 JSON,掌握多浏览器兼容性，了解面向对</a:t>
            </a:r>
            <a:endParaRPr lang="zh-CN" altLang="en-US"/>
          </a:p>
          <a:p>
            <a:r>
              <a:rPr lang="zh-CN" altLang="en-US"/>
              <a:t>象编程，实现组件封装</a:t>
            </a:r>
            <a:endParaRPr lang="zh-CN" altLang="en-US"/>
          </a:p>
          <a:p>
            <a:r>
              <a:rPr lang="zh-CN" altLang="en-US"/>
              <a:t>语义化命名、遵循命名规范、代码规范，注重代码模块化、可扩展性、可维护性，同一页面</a:t>
            </a:r>
            <a:endParaRPr lang="zh-CN" altLang="en-US"/>
          </a:p>
          <a:p>
            <a:r>
              <a:rPr lang="zh-CN" altLang="en-US"/>
              <a:t>不出现相同代码块，便于协怍开发和项目后期维护</a:t>
            </a:r>
            <a:endParaRPr lang="zh-CN" altLang="en-US"/>
          </a:p>
          <a:p>
            <a:r>
              <a:rPr lang="zh-CN" altLang="en-US"/>
              <a:t>。熟练掌握Ajax前后台交互，井拥有Javascript对复杂数据处理能力</a:t>
            </a:r>
            <a:endParaRPr lang="zh-CN" altLang="en-US"/>
          </a:p>
          <a:p>
            <a:r>
              <a:rPr lang="zh-CN" altLang="en-US"/>
              <a:t>项目工具:</a:t>
            </a:r>
            <a:endParaRPr lang="zh-CN" altLang="en-US"/>
          </a:p>
          <a:p>
            <a:r>
              <a:rPr lang="zh-CN" altLang="en-US"/>
              <a:t>，熟练使用npm包管理工具，配合webpack的进行项目脚手架的搭建。</a:t>
            </a:r>
            <a:endParaRPr lang="zh-CN" altLang="en-US"/>
          </a:p>
          <a:p>
            <a:r>
              <a:rPr lang="zh-CN" altLang="en-US"/>
              <a:t>会使用gt版本控制工具，进行多人协作项目开发。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9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9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11" name="图片 10" descr="图片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-8255"/>
            <a:ext cx="12203430" cy="686625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  <p:sp>
        <p:nvSpPr>
          <p:cNvPr id="178" name="文本框 177"/>
          <p:cNvSpPr txBox="1"/>
          <p:nvPr/>
        </p:nvSpPr>
        <p:spPr>
          <a:xfrm>
            <a:off x="887586" y="2290866"/>
            <a:ext cx="3540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accent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lt"/>
              </a:rPr>
              <a:t>自我介绍</a:t>
            </a:r>
            <a:endParaRPr lang="zh-CN" altLang="en-US" sz="6600" b="1" dirty="0">
              <a:solidFill>
                <a:schemeClr val="accent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lt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982836" y="3539111"/>
            <a:ext cx="525418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0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742" y="4171397"/>
            <a:ext cx="38417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汇报时间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2020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月    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：王菁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3160" y="953870"/>
            <a:ext cx="17582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endParaRPr lang="en-US" altLang="zh-CN" sz="24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6761" y="1315671"/>
            <a:ext cx="164575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6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15155918511</a:t>
            </a:r>
            <a:endParaRPr lang="en-US" altLang="zh-CN" sz="16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6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专业技能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06873" y="312740"/>
              <a:ext cx="565150" cy="531986"/>
              <a:chOff x="506873" y="312740"/>
              <a:chExt cx="565150" cy="53198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6873" y="347901"/>
                <a:ext cx="56515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247951" y="3204972"/>
            <a:ext cx="1572126" cy="1572126"/>
            <a:chOff x="2229853" y="2642937"/>
            <a:chExt cx="1572126" cy="1572126"/>
          </a:xfrm>
        </p:grpSpPr>
        <p:sp>
          <p:nvSpPr>
            <p:cNvPr id="4" name="椭圆 3"/>
            <p:cNvSpPr/>
            <p:nvPr/>
          </p:nvSpPr>
          <p:spPr>
            <a:xfrm>
              <a:off x="2229853" y="2642937"/>
              <a:ext cx="1572126" cy="1572126"/>
            </a:xfrm>
            <a:prstGeom prst="ellipse">
              <a:avLst/>
            </a:prstGeom>
            <a:gradFill flip="none" rotWithShape="1">
              <a:gsLst>
                <a:gs pos="19000">
                  <a:schemeClr val="tx1"/>
                </a:gs>
                <a:gs pos="20000">
                  <a:srgbClr val="FFB901"/>
                </a:gs>
              </a:gsLst>
              <a:lin ang="5400000" scaled="1"/>
              <a:tileRect/>
            </a:gradFill>
            <a:ln w="25400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42674" y="3228945"/>
              <a:ext cx="94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Arial" panose="020B0604020202090204" pitchFamily="34" charset="0"/>
                  <a:cs typeface="Arial" panose="020B0604020202090204" pitchFamily="34" charset="0"/>
                </a:rPr>
                <a:t>80</a:t>
              </a:r>
              <a:r>
                <a:rPr lang="en-US" altLang="zh-CN" sz="1200" b="1" dirty="0">
                  <a:latin typeface="Arial" panose="020B0604020202090204" pitchFamily="34" charset="0"/>
                  <a:cs typeface="Arial" panose="020B0604020202090204" pitchFamily="34" charset="0"/>
                </a:rPr>
                <a:t>%</a:t>
              </a:r>
              <a:endParaRPr lang="zh-CN" altLang="en-US" sz="12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58625" y="2338862"/>
            <a:ext cx="1461135" cy="521205"/>
            <a:chOff x="1814464" y="1772816"/>
            <a:chExt cx="1461135" cy="521205"/>
          </a:xfrm>
        </p:grpSpPr>
        <p:sp>
          <p:nvSpPr>
            <p:cNvPr id="26" name="矩形 25"/>
            <p:cNvSpPr/>
            <p:nvPr/>
          </p:nvSpPr>
          <p:spPr>
            <a:xfrm>
              <a:off x="1814464" y="1772816"/>
              <a:ext cx="1461135" cy="400685"/>
            </a:xfrm>
            <a:prstGeom prst="rect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Arial" panose="020B0604020202090204" pitchFamily="34" charset="0"/>
                  <a:cs typeface="Arial" panose="020B0604020202090204" pitchFamily="34" charset="0"/>
                </a:rPr>
                <a:t>JS/Node</a:t>
              </a:r>
              <a:endParaRPr lang="zh-CN" altLang="en-US" sz="20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2379577" y="2133600"/>
              <a:ext cx="158214" cy="160421"/>
            </a:xfrm>
            <a:custGeom>
              <a:avLst/>
              <a:gdLst>
                <a:gd name="connsiteX0" fmla="*/ 0 w 158214"/>
                <a:gd name="connsiteY0" fmla="*/ 160421 h 160421"/>
                <a:gd name="connsiteX1" fmla="*/ 79107 w 158214"/>
                <a:gd name="connsiteY1" fmla="*/ 0 h 160421"/>
                <a:gd name="connsiteX2" fmla="*/ 158214 w 158214"/>
                <a:gd name="connsiteY2" fmla="*/ 160421 h 160421"/>
                <a:gd name="connsiteX3" fmla="*/ 0 w 158214"/>
                <a:gd name="connsiteY3" fmla="*/ 160421 h 160421"/>
                <a:gd name="connsiteX0-1" fmla="*/ 0 w 158214"/>
                <a:gd name="connsiteY0-2" fmla="*/ 160421 h 160421"/>
                <a:gd name="connsiteX1-3" fmla="*/ 79107 w 158214"/>
                <a:gd name="connsiteY1-4" fmla="*/ 0 h 160421"/>
                <a:gd name="connsiteX2-5" fmla="*/ 158214 w 158214"/>
                <a:gd name="connsiteY2-6" fmla="*/ 160421 h 160421"/>
                <a:gd name="connsiteX3-7" fmla="*/ 0 w 158214"/>
                <a:gd name="connsiteY3-8" fmla="*/ 160421 h 160421"/>
                <a:gd name="connsiteX0-9" fmla="*/ 0 w 158214"/>
                <a:gd name="connsiteY0-10" fmla="*/ 160421 h 160421"/>
                <a:gd name="connsiteX1-11" fmla="*/ 79107 w 158214"/>
                <a:gd name="connsiteY1-12" fmla="*/ 0 h 160421"/>
                <a:gd name="connsiteX2-13" fmla="*/ 158214 w 158214"/>
                <a:gd name="connsiteY2-14" fmla="*/ 160421 h 160421"/>
                <a:gd name="connsiteX3-15" fmla="*/ 0 w 158214"/>
                <a:gd name="connsiteY3-16" fmla="*/ 160421 h 160421"/>
                <a:gd name="connsiteX0-17" fmla="*/ 0 w 158214"/>
                <a:gd name="connsiteY0-18" fmla="*/ 160421 h 160421"/>
                <a:gd name="connsiteX1-19" fmla="*/ 34657 w 158214"/>
                <a:gd name="connsiteY1-20" fmla="*/ 0 h 160421"/>
                <a:gd name="connsiteX2-21" fmla="*/ 158214 w 158214"/>
                <a:gd name="connsiteY2-22" fmla="*/ 160421 h 160421"/>
                <a:gd name="connsiteX3-23" fmla="*/ 0 w 158214"/>
                <a:gd name="connsiteY3-24" fmla="*/ 160421 h 160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214" h="160421">
                  <a:moveTo>
                    <a:pt x="0" y="160421"/>
                  </a:moveTo>
                  <a:lnTo>
                    <a:pt x="34657" y="0"/>
                  </a:lnTo>
                  <a:cubicBezTo>
                    <a:pt x="80076" y="47124"/>
                    <a:pt x="131845" y="106947"/>
                    <a:pt x="158214" y="160421"/>
                  </a:cubicBezTo>
                  <a:lnTo>
                    <a:pt x="0" y="160421"/>
                  </a:lnTo>
                  <a:close/>
                </a:path>
              </a:pathLst>
            </a:cu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553736" y="2338862"/>
            <a:ext cx="1572126" cy="2442247"/>
            <a:chOff x="4108986" y="1772816"/>
            <a:chExt cx="1572126" cy="2442247"/>
          </a:xfrm>
        </p:grpSpPr>
        <p:grpSp>
          <p:nvGrpSpPr>
            <p:cNvPr id="23" name="组合 22"/>
            <p:cNvGrpSpPr/>
            <p:nvPr/>
          </p:nvGrpSpPr>
          <p:grpSpPr>
            <a:xfrm>
              <a:off x="4108986" y="2642937"/>
              <a:ext cx="1572126" cy="1572126"/>
              <a:chOff x="4393420" y="2642937"/>
              <a:chExt cx="1572126" cy="157212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393420" y="2642937"/>
                <a:ext cx="1572126" cy="1572126"/>
              </a:xfrm>
              <a:prstGeom prst="ellipse">
                <a:avLst/>
              </a:prstGeom>
              <a:gradFill flip="none" rotWithShape="1">
                <a:gsLst>
                  <a:gs pos="16000">
                    <a:schemeClr val="tx1"/>
                  </a:gs>
                  <a:gs pos="18000">
                    <a:srgbClr val="FFB901"/>
                  </a:gs>
                </a:gsLst>
                <a:lin ang="5400000" scaled="1"/>
                <a:tileRect/>
              </a:gradFill>
              <a:ln w="25400">
                <a:solidFill>
                  <a:srgbClr val="FFB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06241" y="3228945"/>
                <a:ext cx="94648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Arial" panose="020B0604020202090204" pitchFamily="34" charset="0"/>
                    <a:cs typeface="Arial" panose="020B0604020202090204" pitchFamily="34" charset="0"/>
                  </a:rPr>
                  <a:t>80</a:t>
                </a:r>
                <a:r>
                  <a:rPr lang="en-US" altLang="zh-CN" sz="1200" b="1" dirty="0">
                    <a:latin typeface="Arial" panose="020B0604020202090204" pitchFamily="34" charset="0"/>
                    <a:cs typeface="Arial" panose="020B0604020202090204" pitchFamily="34" charset="0"/>
                  </a:rPr>
                  <a:t>%</a:t>
                </a:r>
                <a:endParaRPr lang="zh-CN" altLang="en-US" sz="2000" b="1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19660" y="1772816"/>
              <a:ext cx="1350779" cy="521205"/>
              <a:chOff x="1814464" y="1772816"/>
              <a:chExt cx="1350779" cy="52120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14464" y="1772816"/>
                <a:ext cx="1350779" cy="400728"/>
              </a:xfrm>
              <a:prstGeom prst="rect">
                <a:avLst/>
              </a:prstGeom>
              <a:solidFill>
                <a:srgbClr val="273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latin typeface="Arial" panose="020B0604020202090204" pitchFamily="34" charset="0"/>
                    <a:cs typeface="Arial" panose="020B0604020202090204" pitchFamily="34" charset="0"/>
                  </a:rPr>
                  <a:t>React/RN</a:t>
                </a:r>
                <a:endParaRPr lang="zh-CN" altLang="en-US" sz="2000" b="1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33" name="等腰三角形 26"/>
              <p:cNvSpPr/>
              <p:nvPr/>
            </p:nvSpPr>
            <p:spPr>
              <a:xfrm flipV="1">
                <a:off x="2379577" y="2133600"/>
                <a:ext cx="158214" cy="160421"/>
              </a:xfrm>
              <a:custGeom>
                <a:avLst/>
                <a:gdLst>
                  <a:gd name="connsiteX0" fmla="*/ 0 w 158214"/>
                  <a:gd name="connsiteY0" fmla="*/ 160421 h 160421"/>
                  <a:gd name="connsiteX1" fmla="*/ 79107 w 158214"/>
                  <a:gd name="connsiteY1" fmla="*/ 0 h 160421"/>
                  <a:gd name="connsiteX2" fmla="*/ 158214 w 158214"/>
                  <a:gd name="connsiteY2" fmla="*/ 160421 h 160421"/>
                  <a:gd name="connsiteX3" fmla="*/ 0 w 158214"/>
                  <a:gd name="connsiteY3" fmla="*/ 160421 h 160421"/>
                  <a:gd name="connsiteX0-1" fmla="*/ 0 w 158214"/>
                  <a:gd name="connsiteY0-2" fmla="*/ 160421 h 160421"/>
                  <a:gd name="connsiteX1-3" fmla="*/ 79107 w 158214"/>
                  <a:gd name="connsiteY1-4" fmla="*/ 0 h 160421"/>
                  <a:gd name="connsiteX2-5" fmla="*/ 158214 w 158214"/>
                  <a:gd name="connsiteY2-6" fmla="*/ 160421 h 160421"/>
                  <a:gd name="connsiteX3-7" fmla="*/ 0 w 158214"/>
                  <a:gd name="connsiteY3-8" fmla="*/ 160421 h 160421"/>
                  <a:gd name="connsiteX0-9" fmla="*/ 0 w 158214"/>
                  <a:gd name="connsiteY0-10" fmla="*/ 160421 h 160421"/>
                  <a:gd name="connsiteX1-11" fmla="*/ 79107 w 158214"/>
                  <a:gd name="connsiteY1-12" fmla="*/ 0 h 160421"/>
                  <a:gd name="connsiteX2-13" fmla="*/ 158214 w 158214"/>
                  <a:gd name="connsiteY2-14" fmla="*/ 160421 h 160421"/>
                  <a:gd name="connsiteX3-15" fmla="*/ 0 w 158214"/>
                  <a:gd name="connsiteY3-16" fmla="*/ 160421 h 160421"/>
                  <a:gd name="connsiteX0-17" fmla="*/ 0 w 158214"/>
                  <a:gd name="connsiteY0-18" fmla="*/ 160421 h 160421"/>
                  <a:gd name="connsiteX1-19" fmla="*/ 34657 w 158214"/>
                  <a:gd name="connsiteY1-20" fmla="*/ 0 h 160421"/>
                  <a:gd name="connsiteX2-21" fmla="*/ 158214 w 158214"/>
                  <a:gd name="connsiteY2-22" fmla="*/ 160421 h 160421"/>
                  <a:gd name="connsiteX3-23" fmla="*/ 0 w 158214"/>
                  <a:gd name="connsiteY3-24" fmla="*/ 160421 h 1604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8214" h="160421">
                    <a:moveTo>
                      <a:pt x="0" y="160421"/>
                    </a:moveTo>
                    <a:lnTo>
                      <a:pt x="34657" y="0"/>
                    </a:lnTo>
                    <a:cubicBezTo>
                      <a:pt x="80076" y="47124"/>
                      <a:pt x="131845" y="106947"/>
                      <a:pt x="158214" y="160421"/>
                    </a:cubicBezTo>
                    <a:lnTo>
                      <a:pt x="0" y="160421"/>
                    </a:ln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2125530" y="2338862"/>
            <a:ext cx="1350779" cy="1854909"/>
            <a:chOff x="6525445" y="1772816"/>
            <a:chExt cx="1350779" cy="1854909"/>
          </a:xfrm>
        </p:grpSpPr>
        <p:sp>
          <p:nvSpPr>
            <p:cNvPr id="20" name="TextBox 19"/>
            <p:cNvSpPr txBox="1"/>
            <p:nvPr/>
          </p:nvSpPr>
          <p:spPr>
            <a:xfrm>
              <a:off x="6727592" y="3228945"/>
              <a:ext cx="94648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Arial" panose="020B0604020202090204" pitchFamily="34" charset="0"/>
                  <a:cs typeface="Arial" panose="020B0604020202090204" pitchFamily="34" charset="0"/>
                </a:rPr>
                <a:t>70</a:t>
              </a:r>
              <a:r>
                <a:rPr lang="en-US" altLang="zh-CN" sz="1200" b="1" dirty="0">
                  <a:latin typeface="Arial" panose="020B0604020202090204" pitchFamily="34" charset="0"/>
                  <a:cs typeface="Arial" panose="020B0604020202090204" pitchFamily="34" charset="0"/>
                </a:rPr>
                <a:t>%</a:t>
              </a:r>
              <a:endParaRPr lang="zh-CN" altLang="en-US" sz="12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525445" y="1772816"/>
              <a:ext cx="1350779" cy="521205"/>
              <a:chOff x="1814464" y="1772816"/>
              <a:chExt cx="1350779" cy="52120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814464" y="1772816"/>
                <a:ext cx="1350779" cy="400728"/>
              </a:xfrm>
              <a:prstGeom prst="rect">
                <a:avLst/>
              </a:prstGeom>
              <a:solidFill>
                <a:srgbClr val="273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latin typeface="Arial" panose="020B0604020202090204" pitchFamily="34" charset="0"/>
                    <a:cs typeface="Arial" panose="020B0604020202090204" pitchFamily="34" charset="0"/>
                  </a:rPr>
                  <a:t>Html/CSS</a:t>
                </a:r>
                <a:endParaRPr lang="en-US" altLang="zh-CN" sz="2000" b="1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36" name="等腰三角形 26"/>
              <p:cNvSpPr/>
              <p:nvPr/>
            </p:nvSpPr>
            <p:spPr>
              <a:xfrm flipV="1">
                <a:off x="2379577" y="2133600"/>
                <a:ext cx="158214" cy="160421"/>
              </a:xfrm>
              <a:custGeom>
                <a:avLst/>
                <a:gdLst>
                  <a:gd name="connsiteX0" fmla="*/ 0 w 158214"/>
                  <a:gd name="connsiteY0" fmla="*/ 160421 h 160421"/>
                  <a:gd name="connsiteX1" fmla="*/ 79107 w 158214"/>
                  <a:gd name="connsiteY1" fmla="*/ 0 h 160421"/>
                  <a:gd name="connsiteX2" fmla="*/ 158214 w 158214"/>
                  <a:gd name="connsiteY2" fmla="*/ 160421 h 160421"/>
                  <a:gd name="connsiteX3" fmla="*/ 0 w 158214"/>
                  <a:gd name="connsiteY3" fmla="*/ 160421 h 160421"/>
                  <a:gd name="connsiteX0-1" fmla="*/ 0 w 158214"/>
                  <a:gd name="connsiteY0-2" fmla="*/ 160421 h 160421"/>
                  <a:gd name="connsiteX1-3" fmla="*/ 79107 w 158214"/>
                  <a:gd name="connsiteY1-4" fmla="*/ 0 h 160421"/>
                  <a:gd name="connsiteX2-5" fmla="*/ 158214 w 158214"/>
                  <a:gd name="connsiteY2-6" fmla="*/ 160421 h 160421"/>
                  <a:gd name="connsiteX3-7" fmla="*/ 0 w 158214"/>
                  <a:gd name="connsiteY3-8" fmla="*/ 160421 h 160421"/>
                  <a:gd name="connsiteX0-9" fmla="*/ 0 w 158214"/>
                  <a:gd name="connsiteY0-10" fmla="*/ 160421 h 160421"/>
                  <a:gd name="connsiteX1-11" fmla="*/ 79107 w 158214"/>
                  <a:gd name="connsiteY1-12" fmla="*/ 0 h 160421"/>
                  <a:gd name="connsiteX2-13" fmla="*/ 158214 w 158214"/>
                  <a:gd name="connsiteY2-14" fmla="*/ 160421 h 160421"/>
                  <a:gd name="connsiteX3-15" fmla="*/ 0 w 158214"/>
                  <a:gd name="connsiteY3-16" fmla="*/ 160421 h 160421"/>
                  <a:gd name="connsiteX0-17" fmla="*/ 0 w 158214"/>
                  <a:gd name="connsiteY0-18" fmla="*/ 160421 h 160421"/>
                  <a:gd name="connsiteX1-19" fmla="*/ 34657 w 158214"/>
                  <a:gd name="connsiteY1-20" fmla="*/ 0 h 160421"/>
                  <a:gd name="connsiteX2-21" fmla="*/ 158214 w 158214"/>
                  <a:gd name="connsiteY2-22" fmla="*/ 160421 h 160421"/>
                  <a:gd name="connsiteX3-23" fmla="*/ 0 w 158214"/>
                  <a:gd name="connsiteY3-24" fmla="*/ 160421 h 1604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8214" h="160421">
                    <a:moveTo>
                      <a:pt x="0" y="160421"/>
                    </a:moveTo>
                    <a:lnTo>
                      <a:pt x="34657" y="0"/>
                    </a:lnTo>
                    <a:cubicBezTo>
                      <a:pt x="80076" y="47124"/>
                      <a:pt x="131845" y="106947"/>
                      <a:pt x="158214" y="160421"/>
                    </a:cubicBezTo>
                    <a:lnTo>
                      <a:pt x="0" y="160421"/>
                    </a:ln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910604" y="2338862"/>
            <a:ext cx="1350779" cy="1789504"/>
            <a:chOff x="8831229" y="1772816"/>
            <a:chExt cx="1350779" cy="1789504"/>
          </a:xfrm>
        </p:grpSpPr>
        <p:sp>
          <p:nvSpPr>
            <p:cNvPr id="21" name="TextBox 20"/>
            <p:cNvSpPr txBox="1"/>
            <p:nvPr/>
          </p:nvSpPr>
          <p:spPr>
            <a:xfrm>
              <a:off x="9002261" y="3225135"/>
              <a:ext cx="94648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Arial" panose="020B0604020202090204" pitchFamily="34" charset="0"/>
                  <a:cs typeface="Arial" panose="020B0604020202090204" pitchFamily="34" charset="0"/>
                </a:rPr>
                <a:t>70%</a:t>
              </a:r>
              <a:endParaRPr lang="en-US" altLang="zh-CN" sz="16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831229" y="1772816"/>
              <a:ext cx="1350779" cy="521205"/>
              <a:chOff x="1814464" y="1772816"/>
              <a:chExt cx="1350779" cy="5212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814464" y="1772816"/>
                <a:ext cx="1350779" cy="400728"/>
              </a:xfrm>
              <a:prstGeom prst="rect">
                <a:avLst/>
              </a:prstGeom>
              <a:solidFill>
                <a:srgbClr val="273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latin typeface="Arial" panose="020B0604020202090204" pitchFamily="34" charset="0"/>
                    <a:cs typeface="Arial" panose="020B0604020202090204" pitchFamily="34" charset="0"/>
                  </a:rPr>
                  <a:t>Npm/Git</a:t>
                </a:r>
                <a:endParaRPr lang="en-US" altLang="zh-CN" sz="2000" b="1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39" name="等腰三角形 26"/>
              <p:cNvSpPr/>
              <p:nvPr/>
            </p:nvSpPr>
            <p:spPr>
              <a:xfrm flipV="1">
                <a:off x="2379577" y="2133600"/>
                <a:ext cx="158214" cy="160421"/>
              </a:xfrm>
              <a:custGeom>
                <a:avLst/>
                <a:gdLst>
                  <a:gd name="connsiteX0" fmla="*/ 0 w 158214"/>
                  <a:gd name="connsiteY0" fmla="*/ 160421 h 160421"/>
                  <a:gd name="connsiteX1" fmla="*/ 79107 w 158214"/>
                  <a:gd name="connsiteY1" fmla="*/ 0 h 160421"/>
                  <a:gd name="connsiteX2" fmla="*/ 158214 w 158214"/>
                  <a:gd name="connsiteY2" fmla="*/ 160421 h 160421"/>
                  <a:gd name="connsiteX3" fmla="*/ 0 w 158214"/>
                  <a:gd name="connsiteY3" fmla="*/ 160421 h 160421"/>
                  <a:gd name="connsiteX0-1" fmla="*/ 0 w 158214"/>
                  <a:gd name="connsiteY0-2" fmla="*/ 160421 h 160421"/>
                  <a:gd name="connsiteX1-3" fmla="*/ 79107 w 158214"/>
                  <a:gd name="connsiteY1-4" fmla="*/ 0 h 160421"/>
                  <a:gd name="connsiteX2-5" fmla="*/ 158214 w 158214"/>
                  <a:gd name="connsiteY2-6" fmla="*/ 160421 h 160421"/>
                  <a:gd name="connsiteX3-7" fmla="*/ 0 w 158214"/>
                  <a:gd name="connsiteY3-8" fmla="*/ 160421 h 160421"/>
                  <a:gd name="connsiteX0-9" fmla="*/ 0 w 158214"/>
                  <a:gd name="connsiteY0-10" fmla="*/ 160421 h 160421"/>
                  <a:gd name="connsiteX1-11" fmla="*/ 79107 w 158214"/>
                  <a:gd name="connsiteY1-12" fmla="*/ 0 h 160421"/>
                  <a:gd name="connsiteX2-13" fmla="*/ 158214 w 158214"/>
                  <a:gd name="connsiteY2-14" fmla="*/ 160421 h 160421"/>
                  <a:gd name="connsiteX3-15" fmla="*/ 0 w 158214"/>
                  <a:gd name="connsiteY3-16" fmla="*/ 160421 h 160421"/>
                  <a:gd name="connsiteX0-17" fmla="*/ 0 w 158214"/>
                  <a:gd name="connsiteY0-18" fmla="*/ 160421 h 160421"/>
                  <a:gd name="connsiteX1-19" fmla="*/ 34657 w 158214"/>
                  <a:gd name="connsiteY1-20" fmla="*/ 0 h 160421"/>
                  <a:gd name="connsiteX2-21" fmla="*/ 158214 w 158214"/>
                  <a:gd name="connsiteY2-22" fmla="*/ 160421 h 160421"/>
                  <a:gd name="connsiteX3-23" fmla="*/ 0 w 158214"/>
                  <a:gd name="connsiteY3-24" fmla="*/ 160421 h 1604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8214" h="160421">
                    <a:moveTo>
                      <a:pt x="0" y="160421"/>
                    </a:moveTo>
                    <a:lnTo>
                      <a:pt x="34657" y="0"/>
                    </a:lnTo>
                    <a:cubicBezTo>
                      <a:pt x="80076" y="47124"/>
                      <a:pt x="131845" y="106947"/>
                      <a:pt x="158214" y="160421"/>
                    </a:cubicBezTo>
                    <a:lnTo>
                      <a:pt x="0" y="160421"/>
                    </a:ln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15291" y="3209417"/>
            <a:ext cx="1572126" cy="1572126"/>
            <a:chOff x="2229853" y="2642937"/>
            <a:chExt cx="1572126" cy="1572126"/>
          </a:xfrm>
        </p:grpSpPr>
        <p:sp>
          <p:nvSpPr>
            <p:cNvPr id="3" name="椭圆 2"/>
            <p:cNvSpPr/>
            <p:nvPr/>
          </p:nvSpPr>
          <p:spPr>
            <a:xfrm>
              <a:off x="2229853" y="2642937"/>
              <a:ext cx="1572126" cy="1572126"/>
            </a:xfrm>
            <a:prstGeom prst="ellipse">
              <a:avLst/>
            </a:prstGeom>
            <a:gradFill flip="none" rotWithShape="1">
              <a:gsLst>
                <a:gs pos="12000">
                  <a:schemeClr val="tx1"/>
                </a:gs>
                <a:gs pos="13000">
                  <a:srgbClr val="FFB901"/>
                </a:gs>
              </a:gsLst>
              <a:lin ang="5400000" scaled="1"/>
              <a:tileRect/>
            </a:gradFill>
            <a:ln w="25400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extBox 17"/>
            <p:cNvSpPr txBox="1"/>
            <p:nvPr/>
          </p:nvSpPr>
          <p:spPr>
            <a:xfrm>
              <a:off x="2542674" y="3228945"/>
              <a:ext cx="94648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latin typeface="Arial" panose="020B0604020202090204" pitchFamily="34" charset="0"/>
                  <a:cs typeface="Arial" panose="020B0604020202090204" pitchFamily="34" charset="0"/>
                </a:rPr>
                <a:t>90</a:t>
              </a:r>
              <a:r>
                <a:rPr lang="en-US" altLang="zh-CN" sz="1200" b="1" dirty="0">
                  <a:latin typeface="Arial" panose="020B0604020202090204" pitchFamily="34" charset="0"/>
                  <a:cs typeface="Arial" panose="020B0604020202090204" pitchFamily="34" charset="0"/>
                </a:rPr>
                <a:t>%</a:t>
              </a:r>
              <a:endParaRPr lang="zh-CN" altLang="en-US" sz="12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8799731" y="3209618"/>
            <a:ext cx="1572126" cy="1572126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18000">
                <a:srgbClr val="FFB901"/>
              </a:gs>
            </a:gsLst>
            <a:lin ang="5400000" scaled="1"/>
            <a:tileRect/>
          </a:gradFill>
          <a:ln w="25400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TextBox 18"/>
          <p:cNvSpPr txBox="1"/>
          <p:nvPr/>
        </p:nvSpPr>
        <p:spPr>
          <a:xfrm>
            <a:off x="9112552" y="3796896"/>
            <a:ext cx="9464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80</a:t>
            </a:r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%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22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作品展示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06873" y="312740"/>
              <a:ext cx="565150" cy="531986"/>
              <a:chOff x="506873" y="312740"/>
              <a:chExt cx="565150" cy="5319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06873" y="347901"/>
                <a:ext cx="56515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1505" y="1845310"/>
            <a:ext cx="2186305" cy="3876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70" y="1167130"/>
            <a:ext cx="6541135" cy="523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/>
          <p:cNvSpPr txBox="1"/>
          <p:nvPr/>
        </p:nvSpPr>
        <p:spPr>
          <a:xfrm>
            <a:off x="887586" y="2290866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accent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lt"/>
              </a:rPr>
              <a:t>感谢观看</a:t>
            </a:r>
            <a:endParaRPr lang="zh-CN" altLang="en-US" sz="6600" b="1" dirty="0">
              <a:solidFill>
                <a:schemeClr val="accent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lt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982836" y="3539111"/>
            <a:ext cx="52541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0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3160" y="953870"/>
            <a:ext cx="17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endParaRPr lang="en-US" altLang="zh-CN" sz="24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6761" y="1315671"/>
            <a:ext cx="164575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6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15155918511</a:t>
            </a:r>
            <a:endParaRPr lang="en-US" altLang="zh-CN" sz="16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93955" y="2093686"/>
            <a:ext cx="5200650" cy="3179445"/>
            <a:chOff x="1293955" y="2093686"/>
            <a:chExt cx="5200650" cy="3179445"/>
          </a:xfrm>
        </p:grpSpPr>
        <p:sp>
          <p:nvSpPr>
            <p:cNvPr id="6" name="矩形 5"/>
            <p:cNvSpPr/>
            <p:nvPr/>
          </p:nvSpPr>
          <p:spPr>
            <a:xfrm>
              <a:off x="2703284" y="2093686"/>
              <a:ext cx="2670628" cy="2670628"/>
            </a:xfrm>
            <a:prstGeom prst="rect">
              <a:avLst/>
            </a:prstGeom>
            <a:noFill/>
            <a:ln w="31750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93955" y="2275483"/>
              <a:ext cx="16401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 b="1" spc="300" dirty="0">
                <a:solidFill>
                  <a:srgbClr val="FFB9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32840" y="4966426"/>
              <a:ext cx="14662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n-US" altLang="zh-CN" sz="1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03020" y="4942296"/>
              <a:ext cx="3791585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2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 | 男 | 本科 |	5年经验</a:t>
              </a:r>
              <a:endParaRPr lang="zh-CN" altLang="en-US" sz="12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695284" y="4343728"/>
              <a:ext cx="100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977642" y="2253091"/>
            <a:ext cx="4127272" cy="2589530"/>
            <a:chOff x="5977642" y="2133600"/>
            <a:chExt cx="4127272" cy="2589530"/>
          </a:xfrm>
        </p:grpSpPr>
        <p:grpSp>
          <p:nvGrpSpPr>
            <p:cNvPr id="35" name="组合 34"/>
            <p:cNvGrpSpPr/>
            <p:nvPr/>
          </p:nvGrpSpPr>
          <p:grpSpPr>
            <a:xfrm>
              <a:off x="6099167" y="2133600"/>
              <a:ext cx="4005747" cy="1335318"/>
              <a:chOff x="6835767" y="1752600"/>
              <a:chExt cx="4005747" cy="133531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131075" y="1966629"/>
                <a:ext cx="3710439" cy="45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spc="300" dirty="0">
                    <a:solidFill>
                      <a:srgbClr val="2635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我的求职目标是</a:t>
                </a:r>
                <a:endParaRPr lang="zh-CN" altLang="en-US" sz="2000" b="1" spc="300" dirty="0">
                  <a:solidFill>
                    <a:srgbClr val="2635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6835767" y="1752600"/>
                <a:ext cx="1130335" cy="1335318"/>
                <a:chOff x="6835767" y="1752600"/>
                <a:chExt cx="1130335" cy="13353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6835767" y="1752600"/>
                  <a:ext cx="1130335" cy="1335318"/>
                </a:xfrm>
                <a:custGeom>
                  <a:avLst/>
                  <a:gdLst>
                    <a:gd name="connsiteX0" fmla="*/ 0 w 1335318"/>
                    <a:gd name="connsiteY0" fmla="*/ 0 h 1335318"/>
                    <a:gd name="connsiteX1" fmla="*/ 1335318 w 1335318"/>
                    <a:gd name="connsiteY1" fmla="*/ 0 h 1335318"/>
                    <a:gd name="connsiteX2" fmla="*/ 1335318 w 1335318"/>
                    <a:gd name="connsiteY2" fmla="*/ 1335318 h 1335318"/>
                    <a:gd name="connsiteX3" fmla="*/ 0 w 1335318"/>
                    <a:gd name="connsiteY3" fmla="*/ 1335318 h 1335318"/>
                    <a:gd name="connsiteX4" fmla="*/ 0 w 1335318"/>
                    <a:gd name="connsiteY4" fmla="*/ 0 h 1335318"/>
                    <a:gd name="connsiteX0-1" fmla="*/ 0 w 1335318"/>
                    <a:gd name="connsiteY0-2" fmla="*/ 0 h 1335318"/>
                    <a:gd name="connsiteX1-3" fmla="*/ 1335318 w 1335318"/>
                    <a:gd name="connsiteY1-4" fmla="*/ 0 h 1335318"/>
                    <a:gd name="connsiteX2-5" fmla="*/ 1320805 w 1335318"/>
                    <a:gd name="connsiteY2-6" fmla="*/ 374200 h 1335318"/>
                    <a:gd name="connsiteX3-7" fmla="*/ 1335318 w 1335318"/>
                    <a:gd name="connsiteY3-8" fmla="*/ 1335318 h 1335318"/>
                    <a:gd name="connsiteX4-9" fmla="*/ 0 w 1335318"/>
                    <a:gd name="connsiteY4-10" fmla="*/ 1335318 h 1335318"/>
                    <a:gd name="connsiteX5" fmla="*/ 0 w 1335318"/>
                    <a:gd name="connsiteY5" fmla="*/ 0 h 1335318"/>
                    <a:gd name="connsiteX0-11" fmla="*/ 0 w 1335318"/>
                    <a:gd name="connsiteY0-12" fmla="*/ 0 h 1335318"/>
                    <a:gd name="connsiteX1-13" fmla="*/ 1335318 w 1335318"/>
                    <a:gd name="connsiteY1-14" fmla="*/ 0 h 1335318"/>
                    <a:gd name="connsiteX2-15" fmla="*/ 1335318 w 1335318"/>
                    <a:gd name="connsiteY2-16" fmla="*/ 1335318 h 1335318"/>
                    <a:gd name="connsiteX3-17" fmla="*/ 0 w 1335318"/>
                    <a:gd name="connsiteY3-18" fmla="*/ 1335318 h 1335318"/>
                    <a:gd name="connsiteX4-19" fmla="*/ 0 w 1335318"/>
                    <a:gd name="connsiteY4-20" fmla="*/ 0 h 1335318"/>
                    <a:gd name="connsiteX0-21" fmla="*/ 0 w 1335319"/>
                    <a:gd name="connsiteY0-22" fmla="*/ 0 h 1335318"/>
                    <a:gd name="connsiteX1-23" fmla="*/ 1335318 w 1335319"/>
                    <a:gd name="connsiteY1-24" fmla="*/ 0 h 1335318"/>
                    <a:gd name="connsiteX2-25" fmla="*/ 1335319 w 1335319"/>
                    <a:gd name="connsiteY2-26" fmla="*/ 635457 h 1335318"/>
                    <a:gd name="connsiteX3-27" fmla="*/ 1335318 w 1335319"/>
                    <a:gd name="connsiteY3-28" fmla="*/ 1335318 h 1335318"/>
                    <a:gd name="connsiteX4-29" fmla="*/ 0 w 1335319"/>
                    <a:gd name="connsiteY4-30" fmla="*/ 1335318 h 1335318"/>
                    <a:gd name="connsiteX5-31" fmla="*/ 0 w 1335319"/>
                    <a:gd name="connsiteY5-32" fmla="*/ 0 h 1335318"/>
                    <a:gd name="connsiteX0-33" fmla="*/ 0 w 1335319"/>
                    <a:gd name="connsiteY0-34" fmla="*/ 0 h 1335318"/>
                    <a:gd name="connsiteX1-35" fmla="*/ 1335318 w 1335319"/>
                    <a:gd name="connsiteY1-36" fmla="*/ 0 h 1335318"/>
                    <a:gd name="connsiteX2-37" fmla="*/ 1335319 w 1335319"/>
                    <a:gd name="connsiteY2-38" fmla="*/ 809628 h 1335318"/>
                    <a:gd name="connsiteX3-39" fmla="*/ 1335318 w 1335319"/>
                    <a:gd name="connsiteY3-40" fmla="*/ 1335318 h 1335318"/>
                    <a:gd name="connsiteX4-41" fmla="*/ 0 w 1335319"/>
                    <a:gd name="connsiteY4-42" fmla="*/ 1335318 h 1335318"/>
                    <a:gd name="connsiteX5-43" fmla="*/ 0 w 1335319"/>
                    <a:gd name="connsiteY5-44" fmla="*/ 0 h 1335318"/>
                    <a:gd name="connsiteX0-45" fmla="*/ 1335319 w 1443341"/>
                    <a:gd name="connsiteY0-46" fmla="*/ 809628 h 1335318"/>
                    <a:gd name="connsiteX1-47" fmla="*/ 1335318 w 1443341"/>
                    <a:gd name="connsiteY1-48" fmla="*/ 1335318 h 1335318"/>
                    <a:gd name="connsiteX2-49" fmla="*/ 0 w 1443341"/>
                    <a:gd name="connsiteY2-50" fmla="*/ 1335318 h 1335318"/>
                    <a:gd name="connsiteX3-51" fmla="*/ 0 w 1443341"/>
                    <a:gd name="connsiteY3-52" fmla="*/ 0 h 1335318"/>
                    <a:gd name="connsiteX4-53" fmla="*/ 1335318 w 1443341"/>
                    <a:gd name="connsiteY4-54" fmla="*/ 0 h 1335318"/>
                    <a:gd name="connsiteX5-55" fmla="*/ 1443341 w 1443341"/>
                    <a:gd name="connsiteY5-56" fmla="*/ 901068 h 1335318"/>
                    <a:gd name="connsiteX0-57" fmla="*/ 1335319 w 1335319"/>
                    <a:gd name="connsiteY0-58" fmla="*/ 809628 h 1335318"/>
                    <a:gd name="connsiteX1-59" fmla="*/ 1335318 w 1335319"/>
                    <a:gd name="connsiteY1-60" fmla="*/ 1335318 h 1335318"/>
                    <a:gd name="connsiteX2-61" fmla="*/ 0 w 1335319"/>
                    <a:gd name="connsiteY2-62" fmla="*/ 1335318 h 1335318"/>
                    <a:gd name="connsiteX3-63" fmla="*/ 0 w 1335319"/>
                    <a:gd name="connsiteY3-64" fmla="*/ 0 h 1335318"/>
                    <a:gd name="connsiteX4-65" fmla="*/ 1335318 w 1335319"/>
                    <a:gd name="connsiteY4-66" fmla="*/ 0 h 1335318"/>
                    <a:gd name="connsiteX0-67" fmla="*/ 1335318 w 1335318"/>
                    <a:gd name="connsiteY0-68" fmla="*/ 1335318 h 1335318"/>
                    <a:gd name="connsiteX1-69" fmla="*/ 0 w 1335318"/>
                    <a:gd name="connsiteY1-70" fmla="*/ 1335318 h 1335318"/>
                    <a:gd name="connsiteX2-71" fmla="*/ 0 w 1335318"/>
                    <a:gd name="connsiteY2-72" fmla="*/ 0 h 1335318"/>
                    <a:gd name="connsiteX3-73" fmla="*/ 1335318 w 1335318"/>
                    <a:gd name="connsiteY3-74" fmla="*/ 0 h 133531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335318" h="1335318">
                      <a:moveTo>
                        <a:pt x="1335318" y="1335318"/>
                      </a:moveTo>
                      <a:lnTo>
                        <a:pt x="0" y="1335318"/>
                      </a:lnTo>
                      <a:lnTo>
                        <a:pt x="0" y="0"/>
                      </a:lnTo>
                      <a:lnTo>
                        <a:pt x="1335318" y="0"/>
                      </a:lnTo>
                    </a:path>
                  </a:pathLst>
                </a:custGeom>
                <a:noFill/>
                <a:ln w="28575">
                  <a:solidFill>
                    <a:srgbClr val="FFB9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" name="直接连接符 23"/>
                <p:cNvCxnSpPr>
                  <a:stCxn id="15" idx="3"/>
                </p:cNvCxnSpPr>
                <p:nvPr/>
              </p:nvCxnSpPr>
              <p:spPr>
                <a:xfrm>
                  <a:off x="7966102" y="1752600"/>
                  <a:ext cx="0" cy="276225"/>
                </a:xfrm>
                <a:prstGeom prst="line">
                  <a:avLst/>
                </a:prstGeom>
                <a:ln w="28575">
                  <a:solidFill>
                    <a:srgbClr val="FFB9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7966102" y="2811693"/>
                  <a:ext cx="0" cy="276225"/>
                </a:xfrm>
                <a:prstGeom prst="line">
                  <a:avLst/>
                </a:prstGeom>
                <a:ln w="28575">
                  <a:solidFill>
                    <a:srgbClr val="FFB9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矩形 25"/>
              <p:cNvSpPr/>
              <p:nvPr/>
            </p:nvSpPr>
            <p:spPr>
              <a:xfrm>
                <a:off x="7129604" y="2279425"/>
                <a:ext cx="2232025" cy="491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spc="300" dirty="0">
                    <a:solidFill>
                      <a:srgbClr val="FFB90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前端开发工程师</a:t>
                </a:r>
                <a:endParaRPr lang="zh-CN" altLang="en-US" sz="2000" b="1" spc="300" dirty="0">
                  <a:solidFill>
                    <a:srgbClr val="FFB9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5977642" y="3672840"/>
              <a:ext cx="4126230" cy="1050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曾任职于讯盟科技、平安好医生，目前就职于谊品生鲜，从事前端开发工作，涉及领域包含</a:t>
              </a:r>
              <a:r>
                <a:rPr lang="en-US" altLang="zh-CN" sz="1200" b="1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200" b="1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200" b="1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sz="1200" b="1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页面、桌面客户端和手机</a:t>
              </a:r>
              <a:r>
                <a:rPr lang="en-US" altLang="zh-CN" sz="1200" b="1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200" b="1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端开发</a:t>
              </a:r>
              <a:endParaRPr lang="zh-CN" altLang="en-US" sz="1200" b="1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4348" y="188640"/>
            <a:ext cx="2614705" cy="656086"/>
            <a:chOff x="364348" y="188640"/>
            <a:chExt cx="2614705" cy="656086"/>
          </a:xfrm>
        </p:grpSpPr>
        <p:sp>
          <p:nvSpPr>
            <p:cNvPr id="28" name="文本框 27"/>
            <p:cNvSpPr txBox="1"/>
            <p:nvPr/>
          </p:nvSpPr>
          <p:spPr>
            <a:xfrm>
              <a:off x="1210915" y="315905"/>
              <a:ext cx="1768138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635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求职意向</a:t>
              </a:r>
              <a:endParaRPr lang="zh-CN" altLang="en-US" sz="2400" b="1" spc="300" dirty="0">
                <a:solidFill>
                  <a:srgbClr val="2635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07959" y="312740"/>
              <a:ext cx="562976" cy="531986"/>
              <a:chOff x="507959" y="312740"/>
              <a:chExt cx="562976" cy="53198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07959" y="347901"/>
                <a:ext cx="562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矩形 55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2122170"/>
            <a:ext cx="2476500" cy="248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  <p:sp>
        <p:nvSpPr>
          <p:cNvPr id="178" name="文本框 177"/>
          <p:cNvSpPr txBox="1"/>
          <p:nvPr/>
        </p:nvSpPr>
        <p:spPr>
          <a:xfrm>
            <a:off x="887586" y="2290866"/>
            <a:ext cx="3540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accent1"/>
                </a:solidFill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lt"/>
              </a:rPr>
              <a:t>工作经历</a:t>
            </a:r>
            <a:endParaRPr lang="zh-CN" altLang="en-US" sz="6600" b="1" dirty="0">
              <a:solidFill>
                <a:schemeClr val="accent1"/>
              </a:solidFill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lt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982836" y="3539111"/>
            <a:ext cx="525418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000" dirty="0">
              <a:solidFill>
                <a:schemeClr val="tx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742" y="4171397"/>
            <a:ext cx="38417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汇报时间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2020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月    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：王菁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3160" y="953870"/>
            <a:ext cx="17582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endParaRPr lang="en-US" altLang="zh-CN" sz="24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6761" y="1315671"/>
            <a:ext cx="164575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6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15155918511</a:t>
            </a:r>
            <a:endParaRPr lang="en-US" altLang="zh-CN" sz="16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64360" y="188595"/>
            <a:ext cx="5822445" cy="697865"/>
            <a:chOff x="364212" y="188640"/>
            <a:chExt cx="6102102" cy="697865"/>
          </a:xfrm>
        </p:grpSpPr>
        <p:sp>
          <p:nvSpPr>
            <p:cNvPr id="43" name="文本框 27"/>
            <p:cNvSpPr txBox="1"/>
            <p:nvPr/>
          </p:nvSpPr>
          <p:spPr>
            <a:xfrm>
              <a:off x="1210864" y="315640"/>
              <a:ext cx="52554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讯盟科技</a:t>
              </a:r>
              <a:r>
                <a:rPr lang="en-US" altLang="zh-CN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64212" y="312740"/>
              <a:ext cx="817234" cy="531986"/>
              <a:chOff x="364212" y="312740"/>
              <a:chExt cx="817234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212" y="348300"/>
                <a:ext cx="817234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54451" y="1106655"/>
            <a:ext cx="4076382" cy="5143500"/>
            <a:chOff x="3403918" y="1266825"/>
            <a:chExt cx="4076382" cy="5143500"/>
          </a:xfrm>
        </p:grpSpPr>
        <p:cxnSp>
          <p:nvCxnSpPr>
            <p:cNvPr id="6" name="直接连接符 46"/>
            <p:cNvCxnSpPr>
              <a:cxnSpLocks noChangeShapeType="1"/>
            </p:cNvCxnSpPr>
            <p:nvPr/>
          </p:nvCxnSpPr>
          <p:spPr bwMode="auto">
            <a:xfrm>
              <a:off x="7429500" y="1266825"/>
              <a:ext cx="0" cy="5143500"/>
            </a:xfrm>
            <a:prstGeom prst="line">
              <a:avLst/>
            </a:prstGeom>
            <a:noFill/>
            <a:ln w="28575" algn="ctr">
              <a:solidFill>
                <a:srgbClr val="FFB901"/>
              </a:solidFill>
              <a:prstDash val="sys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矩形 1"/>
            <p:cNvSpPr/>
            <p:nvPr/>
          </p:nvSpPr>
          <p:spPr>
            <a:xfrm>
              <a:off x="3403918" y="1426210"/>
              <a:ext cx="3968750" cy="708025"/>
            </a:xfrm>
            <a:custGeom>
              <a:avLst/>
              <a:gdLst/>
              <a:ahLst/>
              <a:cxnLst/>
              <a:rect l="l" t="t" r="r" b="b"/>
              <a:pathLst>
                <a:path w="5512819" h="1584176">
                  <a:moveTo>
                    <a:pt x="0" y="0"/>
                  </a:moveTo>
                  <a:lnTo>
                    <a:pt x="5184576" y="0"/>
                  </a:lnTo>
                  <a:lnTo>
                    <a:pt x="5184576" y="529601"/>
                  </a:lnTo>
                  <a:lnTo>
                    <a:pt x="5512819" y="761350"/>
                  </a:lnTo>
                  <a:lnTo>
                    <a:pt x="5184576" y="993099"/>
                  </a:lnTo>
                  <a:lnTo>
                    <a:pt x="5184576" y="1584176"/>
                  </a:lnTo>
                  <a:lnTo>
                    <a:pt x="528496" y="1584176"/>
                  </a:lnTo>
                  <a:lnTo>
                    <a:pt x="0" y="1175077"/>
                  </a:lnTo>
                  <a:close/>
                </a:path>
              </a:pathLst>
            </a:custGeom>
            <a:solidFill>
              <a:srgbClr val="FFB901"/>
            </a:solidFill>
            <a:ln w="28575" cap="flat" cmpd="sng" algn="ctr">
              <a:noFill/>
              <a:prstDash val="solid"/>
            </a:ln>
            <a:effectLst/>
          </p:spPr>
          <p:txBody>
            <a:bodyPr lIns="360000" tIns="360000" rIns="288000" anchor="ctr"/>
            <a:p>
              <a:pPr algn="just">
                <a:lnSpc>
                  <a:spcPct val="130000"/>
                </a:lnSpc>
                <a:defRPr/>
              </a:pPr>
              <a:r>
                <a:rPr lang="en-US" altLang="zh-CN" sz="1400" kern="0" spc="30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彩云正在为企业解决办公沟通问题</a:t>
              </a:r>
              <a:endPara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03918" y="1425575"/>
              <a:ext cx="3327400" cy="26479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>
                <a:defRPr/>
              </a:pPr>
              <a:r>
                <a:rPr lang="zh-CN" altLang="en-US" sz="1600" kern="0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云沟通</a:t>
              </a:r>
              <a:endPara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321550" y="1726565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372350" y="3665538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372350" y="4677410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 descr="0eb30f2442a7d9339235527ea14bd11373f00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570" y="2487295"/>
            <a:ext cx="2202180" cy="22021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794240" y="4919980"/>
            <a:ext cx="2149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移动彩云</a:t>
            </a:r>
            <a:endParaRPr lang="zh-CN" altLang="en-US" sz="24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22883" y="2554138"/>
            <a:ext cx="107950" cy="107950"/>
          </a:xfrm>
          <a:prstGeom prst="ellipse">
            <a:avLst/>
          </a:prstGeom>
          <a:blipFill rotWithShape="0">
            <a:blip r:embed="rId1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 l="-1016178" t="-653181" r="-1224863" b="-563654"/>
            </a:stretch>
          </a:blipFill>
          <a:ln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454150" y="2253615"/>
            <a:ext cx="3968750" cy="708025"/>
            <a:chOff x="2290" y="3549"/>
            <a:chExt cx="6250" cy="1115"/>
          </a:xfrm>
        </p:grpSpPr>
        <p:sp>
          <p:nvSpPr>
            <p:cNvPr id="39" name="矩形 1"/>
            <p:cNvSpPr/>
            <p:nvPr/>
          </p:nvSpPr>
          <p:spPr>
            <a:xfrm>
              <a:off x="2290" y="3549"/>
              <a:ext cx="6250" cy="1115"/>
            </a:xfrm>
            <a:custGeom>
              <a:avLst/>
              <a:gdLst/>
              <a:ahLst/>
              <a:cxnLst/>
              <a:rect l="l" t="t" r="r" b="b"/>
              <a:pathLst>
                <a:path w="5512819" h="1584176">
                  <a:moveTo>
                    <a:pt x="0" y="0"/>
                  </a:moveTo>
                  <a:lnTo>
                    <a:pt x="5184576" y="0"/>
                  </a:lnTo>
                  <a:lnTo>
                    <a:pt x="5184576" y="529601"/>
                  </a:lnTo>
                  <a:lnTo>
                    <a:pt x="5512819" y="761350"/>
                  </a:lnTo>
                  <a:lnTo>
                    <a:pt x="5184576" y="993099"/>
                  </a:lnTo>
                  <a:lnTo>
                    <a:pt x="5184576" y="1584176"/>
                  </a:lnTo>
                  <a:lnTo>
                    <a:pt x="528496" y="1584176"/>
                  </a:lnTo>
                  <a:lnTo>
                    <a:pt x="0" y="1175077"/>
                  </a:lnTo>
                  <a:close/>
                </a:path>
              </a:pathLst>
            </a:custGeom>
            <a:solidFill>
              <a:srgbClr val="FFB901"/>
            </a:solidFill>
            <a:ln w="28575" cap="flat" cmpd="sng" algn="ctr">
              <a:noFill/>
              <a:prstDash val="solid"/>
            </a:ln>
            <a:effectLst/>
          </p:spPr>
          <p:txBody>
            <a:bodyPr lIns="360000" tIns="360000" rIns="288000" anchor="ctr"/>
            <a:p>
              <a:pPr algn="just">
                <a:lnSpc>
                  <a:spcPct val="130000"/>
                </a:lnSpc>
                <a:defRPr/>
              </a:pPr>
              <a:r>
                <a:rPr lang="en-US" altLang="zh-CN" sz="1400" kern="0" spc="30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彩云正在为企业解决团队管理问题</a:t>
              </a:r>
              <a:endPara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290" y="3573"/>
              <a:ext cx="5240" cy="417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>
                <a:defRPr/>
              </a:pPr>
              <a:r>
                <a:rPr lang="zh-CN" altLang="en-US" sz="1600" kern="0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云管理</a:t>
              </a:r>
              <a:endPara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1"/>
          <p:cNvSpPr/>
          <p:nvPr/>
        </p:nvSpPr>
        <p:spPr>
          <a:xfrm>
            <a:off x="1454150" y="3234055"/>
            <a:ext cx="3968750" cy="708025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B901"/>
          </a:solidFill>
          <a:ln w="28575" cap="flat" cmpd="sng" algn="ctr">
            <a:noFill/>
            <a:prstDash val="solid"/>
          </a:ln>
          <a:effectLst/>
        </p:spPr>
        <p:txBody>
          <a:bodyPr lIns="360000" tIns="360000" rIns="288000" anchor="ctr"/>
          <a:p>
            <a:pPr algn="just">
              <a:lnSpc>
                <a:spcPct val="130000"/>
              </a:lnSpc>
              <a:defRPr/>
            </a:pPr>
            <a:r>
              <a: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彩云正在为企业解决办公协同问题</a:t>
            </a:r>
            <a:endParaRPr lang="en-US" altLang="zh-CN" sz="1400" kern="0" spc="3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54150" y="3234055"/>
            <a:ext cx="3327400" cy="2647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云协同</a:t>
            </a:r>
            <a:endParaRPr lang="zh-CN" altLang="en-US" sz="1600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1"/>
          <p:cNvSpPr/>
          <p:nvPr/>
        </p:nvSpPr>
        <p:spPr>
          <a:xfrm>
            <a:off x="1435100" y="4217670"/>
            <a:ext cx="3968750" cy="708025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B901"/>
          </a:solidFill>
          <a:ln w="28575" cap="flat" cmpd="sng" algn="ctr">
            <a:noFill/>
            <a:prstDash val="solid"/>
          </a:ln>
          <a:effectLst/>
        </p:spPr>
        <p:txBody>
          <a:bodyPr lIns="360000" tIns="360000" rIns="288000" anchor="ctr"/>
          <a:p>
            <a:pPr algn="just">
              <a:lnSpc>
                <a:spcPct val="130000"/>
              </a:lnSpc>
              <a:defRPr/>
            </a:pPr>
            <a:r>
              <a: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彩云正在为企业解决资源共享问题</a:t>
            </a:r>
            <a:endParaRPr lang="en-US" altLang="zh-CN" sz="1400" kern="0" spc="3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03350" y="4217035"/>
            <a:ext cx="3327400" cy="2647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云共享</a:t>
            </a:r>
            <a:endParaRPr lang="zh-CN" altLang="en-US" sz="1600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1"/>
          <p:cNvSpPr/>
          <p:nvPr/>
        </p:nvSpPr>
        <p:spPr>
          <a:xfrm>
            <a:off x="1454150" y="5186045"/>
            <a:ext cx="3968750" cy="708025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B901"/>
          </a:solidFill>
          <a:ln w="28575" cap="flat" cmpd="sng" algn="ctr">
            <a:noFill/>
            <a:prstDash val="solid"/>
          </a:ln>
          <a:effectLst/>
        </p:spPr>
        <p:txBody>
          <a:bodyPr lIns="360000" tIns="360000" rIns="288000" anchor="ctr"/>
          <a:p>
            <a:pPr algn="just">
              <a:lnSpc>
                <a:spcPct val="130000"/>
              </a:lnSpc>
              <a:defRPr/>
            </a:pPr>
            <a:r>
              <a: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彩云正在为企业解决企业服务问题</a:t>
            </a:r>
            <a:endParaRPr lang="en-US" altLang="zh-CN" sz="1400" kern="0" spc="3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54150" y="5185410"/>
            <a:ext cx="3327400" cy="2647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endParaRPr lang="zh-CN" altLang="en-US" sz="1600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426058" y="5486250"/>
            <a:ext cx="107950" cy="107950"/>
          </a:xfrm>
          <a:prstGeom prst="ellipse">
            <a:avLst/>
          </a:prstGeom>
          <a:blipFill rotWithShape="0">
            <a:blip r:embed="rId1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 l="-1016178" t="-653181" r="-1224863" b="-563654"/>
            </a:stretch>
          </a:blipFill>
          <a:ln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任意多边形 28"/>
          <p:cNvSpPr/>
          <p:nvPr/>
        </p:nvSpPr>
        <p:spPr bwMode="auto">
          <a:xfrm>
            <a:off x="5739765" y="145986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IM </a:t>
            </a:r>
            <a:r>
              <a:rPr lang="zh-CN" altLang="en-US"/>
              <a:t>聊天、必答消息</a:t>
            </a:r>
            <a:endParaRPr lang="zh-CN" altLang="en-US"/>
          </a:p>
        </p:txBody>
      </p:sp>
      <p:sp>
        <p:nvSpPr>
          <p:cNvPr id="73" name="任意多边形 28"/>
          <p:cNvSpPr/>
          <p:nvPr/>
        </p:nvSpPr>
        <p:spPr bwMode="auto">
          <a:xfrm>
            <a:off x="5739765" y="244792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</a:t>
            </a:r>
            <a:r>
              <a:rPr lang="zh-CN" altLang="en-US"/>
              <a:t>审批、报销、签到</a:t>
            </a:r>
            <a:endParaRPr lang="zh-CN" altLang="en-US"/>
          </a:p>
        </p:txBody>
      </p:sp>
      <p:sp>
        <p:nvSpPr>
          <p:cNvPr id="75" name="任意多边形 28"/>
          <p:cNvSpPr/>
          <p:nvPr/>
        </p:nvSpPr>
        <p:spPr bwMode="auto">
          <a:xfrm>
            <a:off x="5739765" y="3427730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</a:t>
            </a:r>
            <a:r>
              <a:rPr lang="zh-CN" altLang="en-US"/>
              <a:t>会议邀请、任务</a:t>
            </a:r>
            <a:endParaRPr lang="zh-CN" altLang="en-US"/>
          </a:p>
        </p:txBody>
      </p:sp>
      <p:sp>
        <p:nvSpPr>
          <p:cNvPr id="76" name="任意多边形 28"/>
          <p:cNvSpPr/>
          <p:nvPr/>
        </p:nvSpPr>
        <p:spPr bwMode="auto">
          <a:xfrm>
            <a:off x="5739765" y="4411980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 </a:t>
            </a:r>
            <a:r>
              <a:rPr lang="zh-CN" altLang="en-US"/>
              <a:t>日程助手、云盘</a:t>
            </a:r>
            <a:endParaRPr lang="zh-CN" altLang="en-US"/>
          </a:p>
        </p:txBody>
      </p:sp>
      <p:sp>
        <p:nvSpPr>
          <p:cNvPr id="77" name="任意多边形 28"/>
          <p:cNvSpPr/>
          <p:nvPr/>
        </p:nvSpPr>
        <p:spPr bwMode="auto">
          <a:xfrm>
            <a:off x="5739765" y="538035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</a:t>
            </a:r>
            <a:r>
              <a:rPr lang="zh-CN" altLang="en-US"/>
              <a:t>企业服务、通信服务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549142" y="2701120"/>
            <a:ext cx="0" cy="3110675"/>
          </a:xfrm>
          <a:prstGeom prst="line">
            <a:avLst/>
          </a:prstGeom>
          <a:ln>
            <a:solidFill>
              <a:srgbClr val="FFB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33065" y="3014980"/>
            <a:ext cx="8435975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在规定时间能实现静态页面，及各种动态效果；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跟产品一起讨论交互效果及可行性方案，与后端一起定接口；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前端基础组件的编写，项目架构的搭建，工程化管理；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对页面代码系统优化、重构，提升访问速度，提高用户体验；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负责项目PM工作，把控项目进度、时间节点分配、风险点及时暴露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19605" y="1045210"/>
            <a:ext cx="2080895" cy="1792605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 dirty="0">
              <a:solidFill>
                <a:srgbClr val="281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30518" y="2392297"/>
            <a:ext cx="622384" cy="62291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1097057" y="2837589"/>
            <a:ext cx="297418" cy="297672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1281075" y="3066663"/>
            <a:ext cx="197784" cy="19795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000764" y="1524282"/>
            <a:ext cx="6404776" cy="741018"/>
            <a:chOff x="3769624" y="2200470"/>
            <a:chExt cx="6404776" cy="741018"/>
          </a:xfrm>
        </p:grpSpPr>
        <p:sp>
          <p:nvSpPr>
            <p:cNvPr id="10" name="文本框 9"/>
            <p:cNvSpPr txBox="1"/>
            <p:nvPr/>
          </p:nvSpPr>
          <p:spPr>
            <a:xfrm>
              <a:off x="3769624" y="2200470"/>
              <a:ext cx="320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2000" b="1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36"/>
            <p:cNvSpPr txBox="1"/>
            <p:nvPr/>
          </p:nvSpPr>
          <p:spPr>
            <a:xfrm>
              <a:off x="3769624" y="2570648"/>
              <a:ext cx="6404776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主要负责云管理、云共享业务线开发</a:t>
              </a:r>
              <a:endPara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99771" y="1896445"/>
            <a:ext cx="19865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2015.7-2018.8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2281" y="1497981"/>
            <a:ext cx="22320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zh-CN" altLang="en-US" sz="20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99157" y="3000130"/>
            <a:ext cx="755254" cy="520794"/>
            <a:chOff x="2199157" y="3650095"/>
            <a:chExt cx="755254" cy="520794"/>
          </a:xfrm>
        </p:grpSpPr>
        <p:sp useBgFill="1">
          <p:nvSpPr>
            <p:cNvPr id="31" name="椭圆 30"/>
            <p:cNvSpPr/>
            <p:nvPr/>
          </p:nvSpPr>
          <p:spPr>
            <a:xfrm>
              <a:off x="2285907" y="3650095"/>
              <a:ext cx="520794" cy="520794"/>
            </a:xfrm>
            <a:prstGeom prst="ellipse">
              <a:avLst/>
            </a:prstGeom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99157" y="3756604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</a:t>
              </a:r>
              <a:endParaRPr lang="zh-CN" altLang="en-US" sz="1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52802" y="4612533"/>
            <a:ext cx="755254" cy="520794"/>
            <a:chOff x="2199157" y="4649581"/>
            <a:chExt cx="755254" cy="520794"/>
          </a:xfrm>
        </p:grpSpPr>
        <p:sp useBgFill="1">
          <p:nvSpPr>
            <p:cNvPr id="33" name="椭圆 32"/>
            <p:cNvSpPr/>
            <p:nvPr/>
          </p:nvSpPr>
          <p:spPr>
            <a:xfrm>
              <a:off x="2285907" y="4649581"/>
              <a:ext cx="520794" cy="520794"/>
            </a:xfrm>
            <a:prstGeom prst="ellipse">
              <a:avLst/>
            </a:prstGeom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99157" y="4756089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  <a:endParaRPr lang="zh-CN" altLang="en-US" sz="1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4360" y="188595"/>
            <a:ext cx="5822445" cy="697865"/>
            <a:chOff x="364212" y="188640"/>
            <a:chExt cx="6102102" cy="697865"/>
          </a:xfrm>
        </p:grpSpPr>
        <p:sp>
          <p:nvSpPr>
            <p:cNvPr id="43" name="文本框 27"/>
            <p:cNvSpPr txBox="1"/>
            <p:nvPr/>
          </p:nvSpPr>
          <p:spPr>
            <a:xfrm>
              <a:off x="1210864" y="315640"/>
              <a:ext cx="52554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讯盟科技</a:t>
              </a:r>
              <a:r>
                <a:rPr lang="en-US" altLang="zh-CN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64212" y="312740"/>
              <a:ext cx="817234" cy="531986"/>
              <a:chOff x="364212" y="312740"/>
              <a:chExt cx="817234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212" y="348300"/>
                <a:ext cx="817234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33065" y="4612640"/>
            <a:ext cx="843597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前端私有化npm组件的开发与维护，提高团队项目开发效率，减少维护成本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hybrid前端JSbridge封装，提高移动端开发效率，提高用户体验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开放平台前端sdk封装，加强公司产品对外开放对接能力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通用业务组件的封装，确保企业各系统间视觉UI的统一性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64360" y="188595"/>
            <a:ext cx="5822445" cy="697865"/>
            <a:chOff x="364212" y="188640"/>
            <a:chExt cx="6102102" cy="697865"/>
          </a:xfrm>
        </p:grpSpPr>
        <p:sp>
          <p:nvSpPr>
            <p:cNvPr id="43" name="文本框 27"/>
            <p:cNvSpPr txBox="1"/>
            <p:nvPr/>
          </p:nvSpPr>
          <p:spPr>
            <a:xfrm>
              <a:off x="1210864" y="315640"/>
              <a:ext cx="52554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平安好医生</a:t>
              </a:r>
              <a:r>
                <a:rPr lang="en-US" altLang="zh-CN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</a:t>
              </a: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产品介绍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64212" y="312740"/>
              <a:ext cx="817234" cy="531986"/>
              <a:chOff x="364212" y="312740"/>
              <a:chExt cx="817234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212" y="348300"/>
                <a:ext cx="817234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54451" y="1106655"/>
            <a:ext cx="4076382" cy="5143500"/>
            <a:chOff x="3403918" y="1266825"/>
            <a:chExt cx="4076382" cy="5143500"/>
          </a:xfrm>
        </p:grpSpPr>
        <p:cxnSp>
          <p:nvCxnSpPr>
            <p:cNvPr id="6" name="直接连接符 46"/>
            <p:cNvCxnSpPr>
              <a:cxnSpLocks noChangeShapeType="1"/>
            </p:cNvCxnSpPr>
            <p:nvPr/>
          </p:nvCxnSpPr>
          <p:spPr bwMode="auto">
            <a:xfrm>
              <a:off x="7429500" y="1266825"/>
              <a:ext cx="0" cy="5143500"/>
            </a:xfrm>
            <a:prstGeom prst="line">
              <a:avLst/>
            </a:prstGeom>
            <a:noFill/>
            <a:ln w="28575" algn="ctr">
              <a:solidFill>
                <a:srgbClr val="FFB901"/>
              </a:solidFill>
              <a:prstDash val="sys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矩形 1"/>
            <p:cNvSpPr/>
            <p:nvPr/>
          </p:nvSpPr>
          <p:spPr>
            <a:xfrm>
              <a:off x="3403918" y="1426210"/>
              <a:ext cx="3968750" cy="708025"/>
            </a:xfrm>
            <a:custGeom>
              <a:avLst/>
              <a:gdLst/>
              <a:ahLst/>
              <a:cxnLst/>
              <a:rect l="l" t="t" r="r" b="b"/>
              <a:pathLst>
                <a:path w="5512819" h="1584176">
                  <a:moveTo>
                    <a:pt x="0" y="0"/>
                  </a:moveTo>
                  <a:lnTo>
                    <a:pt x="5184576" y="0"/>
                  </a:lnTo>
                  <a:lnTo>
                    <a:pt x="5184576" y="529601"/>
                  </a:lnTo>
                  <a:lnTo>
                    <a:pt x="5512819" y="761350"/>
                  </a:lnTo>
                  <a:lnTo>
                    <a:pt x="5184576" y="993099"/>
                  </a:lnTo>
                  <a:lnTo>
                    <a:pt x="5184576" y="1584176"/>
                  </a:lnTo>
                  <a:lnTo>
                    <a:pt x="528496" y="1584176"/>
                  </a:lnTo>
                  <a:lnTo>
                    <a:pt x="0" y="1175077"/>
                  </a:lnTo>
                  <a:close/>
                </a:path>
              </a:pathLst>
            </a:custGeom>
            <a:solidFill>
              <a:srgbClr val="FFB901"/>
            </a:solidFill>
            <a:ln w="28575" cap="flat" cmpd="sng" algn="ctr">
              <a:noFill/>
              <a:prstDash val="solid"/>
            </a:ln>
            <a:effectLst/>
          </p:spPr>
          <p:txBody>
            <a:bodyPr lIns="360000" tIns="360000" rIns="288000" anchor="ctr"/>
            <a:p>
              <a:pPr algn="just">
                <a:lnSpc>
                  <a:spcPct val="130000"/>
                </a:lnSpc>
                <a:defRPr/>
              </a:pPr>
              <a:r>
                <a:rPr lang="en-US" altLang="zh-CN" sz="1400" kern="0" spc="30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一对一的私人专属服务</a:t>
              </a:r>
              <a:endPara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03918" y="1425575"/>
              <a:ext cx="3327400" cy="26479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>
                <a:defRPr/>
              </a:pPr>
              <a:r>
                <a:rPr lang="zh-CN" altLang="en-US" sz="1600" kern="0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家庭医生</a:t>
              </a:r>
              <a:endPara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321550" y="1726565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372350" y="3665538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372350" y="4677410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827260" y="4625340"/>
            <a:ext cx="2149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平安好医生</a:t>
            </a:r>
            <a:endParaRPr lang="zh-CN" altLang="en-US" sz="24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22883" y="2554138"/>
            <a:ext cx="107950" cy="107950"/>
          </a:xfrm>
          <a:prstGeom prst="ellipse">
            <a:avLst/>
          </a:prstGeom>
          <a:blipFill rotWithShape="0">
            <a:blip r:embed="rId1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 l="-1016178" t="-653181" r="-1224863" b="-563654"/>
            </a:stretch>
          </a:blipFill>
          <a:ln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454150" y="2253615"/>
            <a:ext cx="3968750" cy="708025"/>
            <a:chOff x="2290" y="3549"/>
            <a:chExt cx="6250" cy="1115"/>
          </a:xfrm>
        </p:grpSpPr>
        <p:sp>
          <p:nvSpPr>
            <p:cNvPr id="39" name="矩形 1"/>
            <p:cNvSpPr/>
            <p:nvPr/>
          </p:nvSpPr>
          <p:spPr>
            <a:xfrm>
              <a:off x="2290" y="3549"/>
              <a:ext cx="6250" cy="1115"/>
            </a:xfrm>
            <a:custGeom>
              <a:avLst/>
              <a:gdLst/>
              <a:ahLst/>
              <a:cxnLst/>
              <a:rect l="l" t="t" r="r" b="b"/>
              <a:pathLst>
                <a:path w="5512819" h="1584176">
                  <a:moveTo>
                    <a:pt x="0" y="0"/>
                  </a:moveTo>
                  <a:lnTo>
                    <a:pt x="5184576" y="0"/>
                  </a:lnTo>
                  <a:lnTo>
                    <a:pt x="5184576" y="529601"/>
                  </a:lnTo>
                  <a:lnTo>
                    <a:pt x="5512819" y="761350"/>
                  </a:lnTo>
                  <a:lnTo>
                    <a:pt x="5184576" y="993099"/>
                  </a:lnTo>
                  <a:lnTo>
                    <a:pt x="5184576" y="1584176"/>
                  </a:lnTo>
                  <a:lnTo>
                    <a:pt x="528496" y="1584176"/>
                  </a:lnTo>
                  <a:lnTo>
                    <a:pt x="0" y="1175077"/>
                  </a:lnTo>
                  <a:close/>
                </a:path>
              </a:pathLst>
            </a:custGeom>
            <a:solidFill>
              <a:srgbClr val="FFB901"/>
            </a:solidFill>
            <a:ln w="28575" cap="flat" cmpd="sng" algn="ctr">
              <a:noFill/>
              <a:prstDash val="solid"/>
            </a:ln>
            <a:effectLst/>
          </p:spPr>
          <p:txBody>
            <a:bodyPr lIns="360000" tIns="360000" rIns="288000" anchor="ctr"/>
            <a:p>
              <a:pPr algn="just">
                <a:lnSpc>
                  <a:spcPct val="130000"/>
                </a:lnSpc>
                <a:defRPr/>
              </a:pPr>
              <a:r>
                <a:rPr lang="en-US" altLang="zh-CN" sz="1400" kern="0" spc="30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数百位自聘全职医生在线坐诊</a:t>
              </a:r>
              <a:endPara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290" y="3573"/>
              <a:ext cx="5240" cy="417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>
                <a:defRPr/>
              </a:pPr>
              <a:r>
                <a:rPr lang="zh-CN" altLang="en-US" sz="1600" kern="0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问诊大厅</a:t>
              </a:r>
              <a:endPara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1"/>
          <p:cNvSpPr/>
          <p:nvPr/>
        </p:nvSpPr>
        <p:spPr>
          <a:xfrm>
            <a:off x="1454150" y="3234055"/>
            <a:ext cx="3968750" cy="708025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B901"/>
          </a:solidFill>
          <a:ln w="28575" cap="flat" cmpd="sng" algn="ctr">
            <a:noFill/>
            <a:prstDash val="solid"/>
          </a:ln>
          <a:effectLst/>
        </p:spPr>
        <p:txBody>
          <a:bodyPr lIns="360000" tIns="360000" rIns="288000" anchor="ctr"/>
          <a:p>
            <a:pPr algn="just">
              <a:lnSpc>
                <a:spcPct val="130000"/>
              </a:lnSpc>
              <a:defRPr/>
            </a:pPr>
            <a:r>
              <a: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荟萃北上广三甲名医</a:t>
            </a:r>
            <a:endParaRPr lang="en-US" altLang="zh-CN" sz="1400" kern="0" spc="3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54150" y="3234055"/>
            <a:ext cx="3327400" cy="2647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1600">
                <a:sym typeface="+mn-ea"/>
              </a:rPr>
              <a:t>名 医</a:t>
            </a:r>
            <a:r>
              <a: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馆</a:t>
            </a:r>
            <a:endParaRPr lang="zh-CN" altLang="en-US" sz="1600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1"/>
          <p:cNvSpPr/>
          <p:nvPr/>
        </p:nvSpPr>
        <p:spPr>
          <a:xfrm>
            <a:off x="1435100" y="4217670"/>
            <a:ext cx="3968750" cy="708025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B901"/>
          </a:solidFill>
          <a:ln w="28575" cap="flat" cmpd="sng" algn="ctr">
            <a:noFill/>
            <a:prstDash val="solid"/>
          </a:ln>
          <a:effectLst/>
        </p:spPr>
        <p:txBody>
          <a:bodyPr lIns="360000" tIns="360000" rIns="288000" anchor="ctr"/>
          <a:p>
            <a:pPr algn="just">
              <a:lnSpc>
                <a:spcPct val="130000"/>
              </a:lnSpc>
              <a:defRPr/>
            </a:pPr>
            <a:r>
              <a:rPr lang="zh-CN" altLang="en-US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一站式购药，药电商第一阵营</a:t>
            </a:r>
            <a:endParaRPr lang="zh-CN" altLang="en-US" sz="1400" kern="0" spc="3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03350" y="4217035"/>
            <a:ext cx="3327400" cy="2647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健康商城</a:t>
            </a:r>
            <a:endParaRPr lang="zh-CN" altLang="en-US" sz="1600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1"/>
          <p:cNvSpPr/>
          <p:nvPr/>
        </p:nvSpPr>
        <p:spPr>
          <a:xfrm>
            <a:off x="1454150" y="5186045"/>
            <a:ext cx="3968750" cy="708025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B901"/>
          </a:solidFill>
          <a:ln w="28575" cap="flat" cmpd="sng" algn="ctr">
            <a:noFill/>
            <a:prstDash val="solid"/>
          </a:ln>
          <a:effectLst/>
        </p:spPr>
        <p:txBody>
          <a:bodyPr lIns="360000" tIns="360000" rIns="288000" anchor="ctr"/>
          <a:p>
            <a:pPr algn="just">
              <a:lnSpc>
                <a:spcPct val="130000"/>
              </a:lnSpc>
              <a:defRPr/>
            </a:pPr>
            <a:r>
              <a: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结识健康专家，共享健康</a:t>
            </a:r>
            <a:endParaRPr lang="en-US" altLang="zh-CN" sz="1400" kern="0" spc="3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54150" y="5185410"/>
            <a:ext cx="3327400" cy="2647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健康社区</a:t>
            </a:r>
            <a:endParaRPr lang="zh-CN" altLang="en-US" sz="1600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372083" y="5486250"/>
            <a:ext cx="107950" cy="107950"/>
          </a:xfrm>
          <a:prstGeom prst="ellipse">
            <a:avLst/>
          </a:prstGeom>
          <a:blipFill rotWithShape="0">
            <a:blip r:embed="rId1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 l="-1016178" t="-653181" r="-1224863" b="-563654"/>
            </a:stretch>
          </a:blipFill>
          <a:ln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任意多边形 28"/>
          <p:cNvSpPr/>
          <p:nvPr/>
        </p:nvSpPr>
        <p:spPr bwMode="auto">
          <a:xfrm>
            <a:off x="5739765" y="145986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解答疾病、用药</a:t>
            </a:r>
            <a:endParaRPr lang="zh-CN" altLang="en-US"/>
          </a:p>
        </p:txBody>
      </p:sp>
      <p:sp>
        <p:nvSpPr>
          <p:cNvPr id="73" name="任意多边形 28"/>
          <p:cNvSpPr/>
          <p:nvPr/>
        </p:nvSpPr>
        <p:spPr bwMode="auto">
          <a:xfrm>
            <a:off x="5739765" y="244792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图文语音、实时对话</a:t>
            </a:r>
            <a:endParaRPr lang="zh-CN" altLang="en-US"/>
          </a:p>
        </p:txBody>
      </p:sp>
      <p:sp>
        <p:nvSpPr>
          <p:cNvPr id="75" name="任意多边形 28"/>
          <p:cNvSpPr/>
          <p:nvPr/>
        </p:nvSpPr>
        <p:spPr bwMode="auto">
          <a:xfrm>
            <a:off x="5739765" y="3427730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疑难杂症</a:t>
            </a:r>
            <a:r>
              <a:rPr lang="zh-CN" altLang="en-US"/>
              <a:t>、</a:t>
            </a:r>
            <a:r>
              <a:rPr lang="en-US" altLang="zh-CN"/>
              <a:t>有问必答</a:t>
            </a:r>
            <a:endParaRPr lang="zh-CN" altLang="en-US"/>
          </a:p>
        </p:txBody>
      </p:sp>
      <p:sp>
        <p:nvSpPr>
          <p:cNvPr id="76" name="任意多边形 28"/>
          <p:cNvSpPr/>
          <p:nvPr/>
        </p:nvSpPr>
        <p:spPr bwMode="auto">
          <a:xfrm>
            <a:off x="5739765" y="4411980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ToC</a:t>
            </a:r>
            <a:r>
              <a:rPr lang="zh-CN" altLang="en-US"/>
              <a:t>商城、商家后台</a:t>
            </a:r>
            <a:endParaRPr lang="zh-CN" altLang="en-US"/>
          </a:p>
        </p:txBody>
      </p:sp>
      <p:sp>
        <p:nvSpPr>
          <p:cNvPr id="77" name="任意多边形 28"/>
          <p:cNvSpPr/>
          <p:nvPr/>
        </p:nvSpPr>
        <p:spPr bwMode="auto">
          <a:xfrm>
            <a:off x="5739765" y="538035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看话题、玩圈子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25" y="2782570"/>
            <a:ext cx="1606550" cy="162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549142" y="2701120"/>
            <a:ext cx="0" cy="3110675"/>
          </a:xfrm>
          <a:prstGeom prst="line">
            <a:avLst/>
          </a:prstGeom>
          <a:ln>
            <a:solidFill>
              <a:srgbClr val="FFB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33065" y="3014980"/>
            <a:ext cx="843597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1.前端基础组件的封装，项目标准的建立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2.前端技术文档的编写，开发流程规范化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3.项目工程化处理，前端微服务架构的搭建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4.参与需求评审，提出合理化的建议，提升项目投入产出比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19605" y="1045210"/>
            <a:ext cx="2080895" cy="1792605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 dirty="0">
              <a:solidFill>
                <a:srgbClr val="281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30518" y="2392297"/>
            <a:ext cx="622384" cy="62291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1097057" y="2837589"/>
            <a:ext cx="297418" cy="297672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1281075" y="3066663"/>
            <a:ext cx="197784" cy="19795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000764" y="1524282"/>
            <a:ext cx="6404776" cy="741018"/>
            <a:chOff x="3769624" y="2200470"/>
            <a:chExt cx="6404776" cy="741018"/>
          </a:xfrm>
        </p:grpSpPr>
        <p:sp>
          <p:nvSpPr>
            <p:cNvPr id="10" name="文本框 9"/>
            <p:cNvSpPr txBox="1"/>
            <p:nvPr/>
          </p:nvSpPr>
          <p:spPr>
            <a:xfrm>
              <a:off x="3769624" y="2200470"/>
              <a:ext cx="320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2000" b="1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36"/>
            <p:cNvSpPr txBox="1"/>
            <p:nvPr/>
          </p:nvSpPr>
          <p:spPr>
            <a:xfrm>
              <a:off x="3769624" y="2570648"/>
              <a:ext cx="6404776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主要负责商家后台、商家入驻系统开发</a:t>
              </a:r>
              <a:endPara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99771" y="1896445"/>
            <a:ext cx="19865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2018.9-2020.3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8649" y="1497981"/>
            <a:ext cx="19392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高级前端开发</a:t>
            </a:r>
            <a:endParaRPr lang="zh-CN" altLang="en-US" sz="20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99157" y="3000130"/>
            <a:ext cx="755254" cy="520794"/>
            <a:chOff x="2199157" y="3650095"/>
            <a:chExt cx="755254" cy="520794"/>
          </a:xfrm>
        </p:grpSpPr>
        <p:sp useBgFill="1">
          <p:nvSpPr>
            <p:cNvPr id="31" name="椭圆 30"/>
            <p:cNvSpPr/>
            <p:nvPr/>
          </p:nvSpPr>
          <p:spPr>
            <a:xfrm>
              <a:off x="2285907" y="3650095"/>
              <a:ext cx="520794" cy="520794"/>
            </a:xfrm>
            <a:prstGeom prst="ellipse">
              <a:avLst/>
            </a:prstGeom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99157" y="3756604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</a:t>
              </a:r>
              <a:endParaRPr lang="zh-CN" altLang="en-US" sz="1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52802" y="4390283"/>
            <a:ext cx="755254" cy="520794"/>
            <a:chOff x="2199157" y="4649581"/>
            <a:chExt cx="755254" cy="520794"/>
          </a:xfrm>
        </p:grpSpPr>
        <p:sp useBgFill="1">
          <p:nvSpPr>
            <p:cNvPr id="33" name="椭圆 32"/>
            <p:cNvSpPr/>
            <p:nvPr/>
          </p:nvSpPr>
          <p:spPr>
            <a:xfrm>
              <a:off x="2285907" y="4649581"/>
              <a:ext cx="520794" cy="520794"/>
            </a:xfrm>
            <a:prstGeom prst="ellipse">
              <a:avLst/>
            </a:prstGeom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99157" y="4756089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  <a:endParaRPr lang="zh-CN" altLang="en-US" sz="1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4360" y="188595"/>
            <a:ext cx="5822445" cy="697865"/>
            <a:chOff x="364212" y="188640"/>
            <a:chExt cx="6102102" cy="697865"/>
          </a:xfrm>
        </p:grpSpPr>
        <p:sp>
          <p:nvSpPr>
            <p:cNvPr id="43" name="文本框 27"/>
            <p:cNvSpPr txBox="1"/>
            <p:nvPr/>
          </p:nvSpPr>
          <p:spPr>
            <a:xfrm>
              <a:off x="1210864" y="315640"/>
              <a:ext cx="52554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平安好医生</a:t>
              </a:r>
              <a:r>
                <a:rPr lang="en-US" altLang="zh-CN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</a:t>
              </a: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工作内容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64212" y="312740"/>
              <a:ext cx="817234" cy="531986"/>
              <a:chOff x="364212" y="312740"/>
              <a:chExt cx="817234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212" y="348300"/>
                <a:ext cx="817234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21330" y="4390390"/>
            <a:ext cx="9170670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1.商城后台拆分，React微服务架构的搭建，减少项目开发耦合性，提升模块的独立性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2.适用于后台form表单类组件的封装，配置化构建，便于团队同学复用，项目间统一性，便于维护，提升开发效率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3.对产品提出的需求，根据业务价值，提出优化建议，避免团队同学做无用功，提升项目产出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4.业余时间学习新技术，开展技术分享，提升团队综合竞争力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64360" y="188595"/>
            <a:ext cx="5822445" cy="697865"/>
            <a:chOff x="364212" y="188640"/>
            <a:chExt cx="6102102" cy="697865"/>
          </a:xfrm>
        </p:grpSpPr>
        <p:sp>
          <p:nvSpPr>
            <p:cNvPr id="43" name="文本框 27"/>
            <p:cNvSpPr txBox="1"/>
            <p:nvPr/>
          </p:nvSpPr>
          <p:spPr>
            <a:xfrm>
              <a:off x="1210864" y="315640"/>
              <a:ext cx="52554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谊品生鲜</a:t>
              </a:r>
              <a:r>
                <a:rPr lang="en-US" altLang="zh-CN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</a:t>
              </a: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产品介绍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64212" y="312740"/>
              <a:ext cx="817234" cy="531986"/>
              <a:chOff x="364212" y="312740"/>
              <a:chExt cx="817234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212" y="348300"/>
                <a:ext cx="817234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54451" y="1900555"/>
            <a:ext cx="4076382" cy="3246755"/>
            <a:chOff x="3403918" y="1266975"/>
            <a:chExt cx="4076382" cy="3246755"/>
          </a:xfrm>
        </p:grpSpPr>
        <p:cxnSp>
          <p:nvCxnSpPr>
            <p:cNvPr id="6" name="直接连接符 46"/>
            <p:cNvCxnSpPr>
              <a:cxnSpLocks noChangeShapeType="1"/>
            </p:cNvCxnSpPr>
            <p:nvPr/>
          </p:nvCxnSpPr>
          <p:spPr bwMode="auto">
            <a:xfrm>
              <a:off x="7429517" y="1266975"/>
              <a:ext cx="14605" cy="3246755"/>
            </a:xfrm>
            <a:prstGeom prst="line">
              <a:avLst/>
            </a:prstGeom>
            <a:noFill/>
            <a:ln w="28575" algn="ctr">
              <a:solidFill>
                <a:srgbClr val="FFB901"/>
              </a:solidFill>
              <a:prstDash val="sys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矩形 1"/>
            <p:cNvSpPr/>
            <p:nvPr/>
          </p:nvSpPr>
          <p:spPr>
            <a:xfrm>
              <a:off x="3403918" y="1426210"/>
              <a:ext cx="3968750" cy="708025"/>
            </a:xfrm>
            <a:custGeom>
              <a:avLst/>
              <a:gdLst/>
              <a:ahLst/>
              <a:cxnLst/>
              <a:rect l="l" t="t" r="r" b="b"/>
              <a:pathLst>
                <a:path w="5512819" h="1584176">
                  <a:moveTo>
                    <a:pt x="0" y="0"/>
                  </a:moveTo>
                  <a:lnTo>
                    <a:pt x="5184576" y="0"/>
                  </a:lnTo>
                  <a:lnTo>
                    <a:pt x="5184576" y="529601"/>
                  </a:lnTo>
                  <a:lnTo>
                    <a:pt x="5512819" y="761350"/>
                  </a:lnTo>
                  <a:lnTo>
                    <a:pt x="5184576" y="993099"/>
                  </a:lnTo>
                  <a:lnTo>
                    <a:pt x="5184576" y="1584176"/>
                  </a:lnTo>
                  <a:lnTo>
                    <a:pt x="528496" y="1584176"/>
                  </a:lnTo>
                  <a:lnTo>
                    <a:pt x="0" y="1175077"/>
                  </a:lnTo>
                  <a:close/>
                </a:path>
              </a:pathLst>
            </a:custGeom>
            <a:solidFill>
              <a:srgbClr val="FFB901"/>
            </a:solidFill>
            <a:ln w="28575" cap="flat" cmpd="sng" algn="ctr">
              <a:noFill/>
              <a:prstDash val="solid"/>
            </a:ln>
            <a:effectLst/>
          </p:spPr>
          <p:txBody>
            <a:bodyPr lIns="360000" tIns="360000" rIns="288000" anchor="ctr"/>
            <a:p>
              <a:pPr algn="just">
                <a:lnSpc>
                  <a:spcPct val="130000"/>
                </a:lnSpc>
                <a:defRPr/>
              </a:pPr>
              <a:r>
                <a:rPr lang="en-US" altLang="zh-CN" sz="1400" kern="0" spc="30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一款线上生鲜超市APP</a:t>
              </a:r>
              <a:endPara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03918" y="1425575"/>
              <a:ext cx="3327400" cy="26479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>
                <a:defRPr/>
              </a:pPr>
              <a:r>
                <a:rPr lang="zh-CN" altLang="en-US" sz="1600" kern="0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谊品到家</a:t>
              </a:r>
              <a:endPara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321550" y="1726565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372350" y="3665538"/>
              <a:ext cx="107950" cy="107950"/>
            </a:xfrm>
            <a:prstGeom prst="ellipse">
              <a:avLst/>
            </a:prstGeom>
            <a:blipFill rotWithShape="0">
              <a:blip r:embed="rId1">
                <a:duotone>
                  <a:schemeClr val="bg2">
                    <a:shade val="69000"/>
                    <a:hueMod val="108000"/>
                    <a:satMod val="164000"/>
                    <a:lumMod val="74000"/>
                  </a:schemeClr>
                  <a:schemeClr val="bg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 l="-1016178" t="-653181" r="-1224863" b="-563654"/>
              </a:stretch>
            </a:blipFill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827260" y="4625340"/>
            <a:ext cx="2149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谊品弘科技</a:t>
            </a:r>
            <a:endParaRPr lang="zh-CN" altLang="en-US" sz="24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22883" y="3347888"/>
            <a:ext cx="107950" cy="107950"/>
          </a:xfrm>
          <a:prstGeom prst="ellipse">
            <a:avLst/>
          </a:prstGeom>
          <a:blipFill rotWithShape="0">
            <a:blip r:embed="rId1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 l="-1016178" t="-653181" r="-1224863" b="-563654"/>
            </a:stretch>
          </a:blipFill>
          <a:ln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454150" y="3047365"/>
            <a:ext cx="3968750" cy="708025"/>
            <a:chOff x="2290" y="3549"/>
            <a:chExt cx="6250" cy="1115"/>
          </a:xfrm>
        </p:grpSpPr>
        <p:sp>
          <p:nvSpPr>
            <p:cNvPr id="39" name="矩形 1"/>
            <p:cNvSpPr/>
            <p:nvPr/>
          </p:nvSpPr>
          <p:spPr>
            <a:xfrm>
              <a:off x="2290" y="3549"/>
              <a:ext cx="6250" cy="1115"/>
            </a:xfrm>
            <a:custGeom>
              <a:avLst/>
              <a:gdLst/>
              <a:ahLst/>
              <a:cxnLst/>
              <a:rect l="l" t="t" r="r" b="b"/>
              <a:pathLst>
                <a:path w="5512819" h="1584176">
                  <a:moveTo>
                    <a:pt x="0" y="0"/>
                  </a:moveTo>
                  <a:lnTo>
                    <a:pt x="5184576" y="0"/>
                  </a:lnTo>
                  <a:lnTo>
                    <a:pt x="5184576" y="529601"/>
                  </a:lnTo>
                  <a:lnTo>
                    <a:pt x="5512819" y="761350"/>
                  </a:lnTo>
                  <a:lnTo>
                    <a:pt x="5184576" y="993099"/>
                  </a:lnTo>
                  <a:lnTo>
                    <a:pt x="5184576" y="1584176"/>
                  </a:lnTo>
                  <a:lnTo>
                    <a:pt x="528496" y="1584176"/>
                  </a:lnTo>
                  <a:lnTo>
                    <a:pt x="0" y="1175077"/>
                  </a:lnTo>
                  <a:close/>
                </a:path>
              </a:pathLst>
            </a:custGeom>
            <a:solidFill>
              <a:srgbClr val="FFB901"/>
            </a:solidFill>
            <a:ln w="28575" cap="flat" cmpd="sng" algn="ctr">
              <a:noFill/>
              <a:prstDash val="solid"/>
            </a:ln>
            <a:effectLst/>
          </p:spPr>
          <p:txBody>
            <a:bodyPr lIns="360000" tIns="360000" rIns="288000" anchor="ctr"/>
            <a:p>
              <a:pPr algn="just">
                <a:lnSpc>
                  <a:spcPct val="130000"/>
                </a:lnSpc>
                <a:defRPr/>
              </a:pPr>
              <a:r>
                <a:rPr lang="zh-CN" altLang="en-US" sz="1400" kern="0" spc="300" dirty="0">
                  <a:solidFill>
                    <a:srgbClr val="4747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小店一站式批发平台</a:t>
              </a:r>
              <a:endParaRPr lang="zh-CN" altLang="en-US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290" y="3573"/>
              <a:ext cx="5240" cy="417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>
                <a:defRPr/>
              </a:pPr>
              <a:r>
                <a:rPr lang="zh-CN" altLang="en-US" sz="1600" kern="0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谊批宝</a:t>
              </a:r>
              <a:endPara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1"/>
          <p:cNvSpPr/>
          <p:nvPr/>
        </p:nvSpPr>
        <p:spPr>
          <a:xfrm>
            <a:off x="1403350" y="4027170"/>
            <a:ext cx="3968750" cy="708025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B901"/>
          </a:solidFill>
          <a:ln w="28575" cap="flat" cmpd="sng" algn="ctr">
            <a:noFill/>
            <a:prstDash val="solid"/>
          </a:ln>
          <a:effectLst/>
        </p:spPr>
        <p:txBody>
          <a:bodyPr lIns="360000" tIns="360000" rIns="288000" anchor="ctr"/>
          <a:p>
            <a:pPr algn="just">
              <a:lnSpc>
                <a:spcPct val="130000"/>
              </a:lnSpc>
              <a:defRPr/>
            </a:pPr>
            <a:r>
              <a:rPr lang="zh-CN" altLang="en-US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自研</a:t>
            </a:r>
            <a:r>
              <a:rPr lang="en-US" altLang="zh-CN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400" kern="0" spc="3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，门店仓库提供业务支持</a:t>
            </a:r>
            <a:endParaRPr lang="zh-CN" altLang="en-US" sz="1400" kern="0" spc="3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03350" y="4026535"/>
            <a:ext cx="3327400" cy="2647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>
              <a:defRPr/>
            </a:pPr>
            <a:r>
              <a:rPr lang="zh-CN" altLang="en-US" sz="1600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驼宝</a:t>
            </a:r>
            <a:endParaRPr lang="zh-CN" altLang="en-US" sz="1600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任意多边形 28"/>
          <p:cNvSpPr/>
          <p:nvPr/>
        </p:nvSpPr>
        <p:spPr bwMode="auto">
          <a:xfrm>
            <a:off x="5739765" y="225361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</a:t>
            </a:r>
            <a:r>
              <a:rPr lang="zh-CN" altLang="en-US"/>
              <a:t>谊品到家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73" name="任意多边形 28"/>
          <p:cNvSpPr/>
          <p:nvPr/>
        </p:nvSpPr>
        <p:spPr bwMode="auto">
          <a:xfrm>
            <a:off x="5739765" y="3241675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</a:t>
            </a:r>
            <a:r>
              <a:rPr lang="zh-CN" altLang="en-US"/>
              <a:t>谊批宝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75" name="任意多边形 28"/>
          <p:cNvSpPr/>
          <p:nvPr/>
        </p:nvSpPr>
        <p:spPr bwMode="auto">
          <a:xfrm>
            <a:off x="5739765" y="4221480"/>
            <a:ext cx="2370455" cy="320040"/>
          </a:xfrm>
          <a:custGeom>
            <a:avLst/>
            <a:gdLst>
              <a:gd name="T0" fmla="*/ 0 w 1524075"/>
              <a:gd name="T1" fmla="*/ 0 h 169416"/>
              <a:gd name="T2" fmla="*/ 1427460 w 1524075"/>
              <a:gd name="T3" fmla="*/ 0 h 169416"/>
              <a:gd name="T4" fmla="*/ 1524075 w 1524075"/>
              <a:gd name="T5" fmla="*/ 84708 h 169416"/>
              <a:gd name="T6" fmla="*/ 1427460 w 1524075"/>
              <a:gd name="T7" fmla="*/ 169416 h 169416"/>
              <a:gd name="T8" fmla="*/ 0 w 1524075"/>
              <a:gd name="T9" fmla="*/ 169416 h 169416"/>
              <a:gd name="T10" fmla="*/ 96615 w 1524075"/>
              <a:gd name="T11" fmla="*/ 84708 h 169416"/>
              <a:gd name="T12" fmla="*/ 0 w 1524075"/>
              <a:gd name="T13" fmla="*/ 0 h 169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4075" h="169416">
                <a:moveTo>
                  <a:pt x="0" y="0"/>
                </a:moveTo>
                <a:lnTo>
                  <a:pt x="1427460" y="0"/>
                </a:lnTo>
                <a:lnTo>
                  <a:pt x="1524075" y="84708"/>
                </a:lnTo>
                <a:lnTo>
                  <a:pt x="1427460" y="169416"/>
                </a:lnTo>
                <a:lnTo>
                  <a:pt x="0" y="169416"/>
                </a:lnTo>
                <a:lnTo>
                  <a:pt x="96615" y="84708"/>
                </a:lnTo>
                <a:lnTo>
                  <a:pt x="0" y="0"/>
                </a:lnTo>
                <a:close/>
              </a:path>
            </a:pathLst>
          </a:custGeom>
          <a:solidFill>
            <a:srgbClr val="FFB901"/>
          </a:solidFill>
          <a:ln>
            <a:noFill/>
          </a:ln>
        </p:spPr>
        <p:txBody>
          <a:bodyPr anchor="ctr"/>
          <a:p>
            <a:r>
              <a:rPr lang="en-US" altLang="zh-CN"/>
              <a:t>  </a:t>
            </a:r>
            <a:r>
              <a:rPr lang="zh-CN" altLang="en-US"/>
              <a:t>驼宝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图片 3" descr="loading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808355"/>
            <a:ext cx="4046220" cy="404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549142" y="2701120"/>
            <a:ext cx="0" cy="3110675"/>
          </a:xfrm>
          <a:prstGeom prst="line">
            <a:avLst/>
          </a:prstGeom>
          <a:ln>
            <a:solidFill>
              <a:srgbClr val="FFB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33065" y="3014980"/>
            <a:ext cx="884682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为仓库和门店端提供基础能力的App，涉及盘点、报损、价签打印等核心功能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基于react-native技术栈项目架构搭建，一套代码生成android和ios应用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针对仓库android特殊设备rf抢封装android组件，并性能优化，提升业务方作业效率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19605" y="1045210"/>
            <a:ext cx="2080895" cy="1792605"/>
          </a:xfrm>
          <a:prstGeom prst="rect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 dirty="0">
              <a:solidFill>
                <a:srgbClr val="281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30518" y="2392297"/>
            <a:ext cx="622384" cy="62291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1097057" y="2837589"/>
            <a:ext cx="297418" cy="297672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1281075" y="3066663"/>
            <a:ext cx="197784" cy="197954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000764" y="1524282"/>
            <a:ext cx="6404776" cy="741018"/>
            <a:chOff x="3769624" y="2200470"/>
            <a:chExt cx="6404776" cy="741018"/>
          </a:xfrm>
        </p:grpSpPr>
        <p:sp>
          <p:nvSpPr>
            <p:cNvPr id="10" name="文本框 9"/>
            <p:cNvSpPr txBox="1"/>
            <p:nvPr/>
          </p:nvSpPr>
          <p:spPr>
            <a:xfrm>
              <a:off x="3769624" y="2200470"/>
              <a:ext cx="320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2000" b="1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36"/>
            <p:cNvSpPr txBox="1"/>
            <p:nvPr/>
          </p:nvSpPr>
          <p:spPr>
            <a:xfrm>
              <a:off x="3769624" y="2570648"/>
              <a:ext cx="6404776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主要负责驼宝</a:t>
              </a:r>
              <a:r>
                <a:rPr lang="en-US" altLang="zh-CN" sz="14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spc="3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架构搭建、技术难点攻关</a:t>
              </a:r>
              <a:endPara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99771" y="1896445"/>
            <a:ext cx="19865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2020.4-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5016" y="1497981"/>
            <a:ext cx="16465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前端架构师</a:t>
            </a:r>
            <a:endParaRPr lang="zh-CN" altLang="en-US" sz="2000" b="1" spc="300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99157" y="3000130"/>
            <a:ext cx="755254" cy="520794"/>
            <a:chOff x="2199157" y="3650095"/>
            <a:chExt cx="755254" cy="520794"/>
          </a:xfrm>
        </p:grpSpPr>
        <p:sp useBgFill="1">
          <p:nvSpPr>
            <p:cNvPr id="31" name="椭圆 30"/>
            <p:cNvSpPr/>
            <p:nvPr/>
          </p:nvSpPr>
          <p:spPr>
            <a:xfrm>
              <a:off x="2285907" y="3650095"/>
              <a:ext cx="520794" cy="520794"/>
            </a:xfrm>
            <a:prstGeom prst="ellipse">
              <a:avLst/>
            </a:prstGeom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99157" y="3756604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</a:t>
              </a:r>
              <a:endParaRPr lang="zh-CN" altLang="en-US" sz="1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52802" y="4168033"/>
            <a:ext cx="755254" cy="520794"/>
            <a:chOff x="2199157" y="4649581"/>
            <a:chExt cx="755254" cy="520794"/>
          </a:xfrm>
        </p:grpSpPr>
        <p:sp useBgFill="1">
          <p:nvSpPr>
            <p:cNvPr id="33" name="椭圆 32"/>
            <p:cNvSpPr/>
            <p:nvPr/>
          </p:nvSpPr>
          <p:spPr>
            <a:xfrm>
              <a:off x="2285907" y="4649581"/>
              <a:ext cx="520794" cy="520794"/>
            </a:xfrm>
            <a:prstGeom prst="ellipse">
              <a:avLst/>
            </a:prstGeom>
            <a:ln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99157" y="4756089"/>
              <a:ext cx="755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  <a:endParaRPr lang="zh-CN" altLang="en-US" sz="1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4360" y="188595"/>
            <a:ext cx="5822445" cy="697865"/>
            <a:chOff x="364212" y="188640"/>
            <a:chExt cx="6102102" cy="697865"/>
          </a:xfrm>
        </p:grpSpPr>
        <p:sp>
          <p:nvSpPr>
            <p:cNvPr id="43" name="文本框 27"/>
            <p:cNvSpPr txBox="1"/>
            <p:nvPr/>
          </p:nvSpPr>
          <p:spPr>
            <a:xfrm>
              <a:off x="1210864" y="315640"/>
              <a:ext cx="52554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谊品生鲜</a:t>
              </a:r>
              <a:r>
                <a:rPr lang="en-US" altLang="zh-CN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</a:t>
              </a:r>
              <a:r>
                <a:rPr lang="zh-CN" altLang="en-US" sz="2400" b="1" spc="300" dirty="0">
                  <a:solidFill>
                    <a:srgbClr val="273A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工作内容</a:t>
              </a:r>
              <a:endParaRPr lang="zh-CN" altLang="en-US" sz="2400" b="1" spc="300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48" y="188640"/>
              <a:ext cx="413302" cy="413654"/>
            </a:xfrm>
            <a:prstGeom prst="rect">
              <a:avLst/>
            </a:prstGeom>
            <a:noFill/>
            <a:ln w="28575">
              <a:solidFill>
                <a:srgbClr val="FFB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64212" y="312740"/>
              <a:ext cx="817234" cy="531986"/>
              <a:chOff x="364212" y="312740"/>
              <a:chExt cx="817234" cy="53198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3454" y="312740"/>
                <a:ext cx="531986" cy="531986"/>
              </a:xfrm>
              <a:prstGeom prst="rect">
                <a:avLst/>
              </a:prstGeom>
              <a:solidFill>
                <a:srgbClr val="FFB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64212" y="348300"/>
                <a:ext cx="817234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1369040" y="6240780"/>
            <a:ext cx="822960" cy="411480"/>
          </a:xfrm>
          <a:prstGeom prst="rect">
            <a:avLst/>
          </a:prstGeom>
          <a:solidFill>
            <a:srgbClr val="FFB901"/>
          </a:solidFill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280576" y="6543866"/>
            <a:ext cx="176928" cy="216786"/>
          </a:xfrm>
          <a:prstGeom prst="rect">
            <a:avLst/>
          </a:prstGeom>
          <a:noFill/>
          <a:ln w="28575">
            <a:solidFill>
              <a:srgbClr val="FFB9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41955" y="4168140"/>
            <a:ext cx="9170670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熟悉RN开发框架，封装基础组件，项目架构的优化，对客户端开发常见问题的解决方法积累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400" spc="3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通过android开发的学习，封装基础组件，借鉴客户端开发的思想，与前端开发模式类比，提升基础架构能力</a:t>
            </a:r>
            <a:endParaRPr lang="zh-CN" altLang="en-US" sz="1400" spc="3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000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FC201C"/>
      </a:accent2>
      <a:accent3>
        <a:srgbClr val="B06413"/>
      </a:accent3>
      <a:accent4>
        <a:srgbClr val="FC901C"/>
      </a:accent4>
      <a:accent5>
        <a:srgbClr val="4F4F4F"/>
      </a:accent5>
      <a:accent6>
        <a:srgbClr val="B0B0B0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1997</Words>
  <Application>WPS 文字</Application>
  <PresentationFormat>宽屏</PresentationFormat>
  <Paragraphs>255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方正书宋_GBK</vt:lpstr>
      <vt:lpstr>Wingdings</vt:lpstr>
      <vt:lpstr>Wingdings 3</vt:lpstr>
      <vt:lpstr>Arial</vt:lpstr>
      <vt:lpstr>思源黑体 Bold</vt:lpstr>
      <vt:lpstr>苹方-简</vt:lpstr>
      <vt:lpstr>微软雅黑 Light</vt:lpstr>
      <vt:lpstr>微软雅黑</vt:lpstr>
      <vt:lpstr>汉仪旗黑</vt:lpstr>
      <vt:lpstr>Calibri</vt:lpstr>
      <vt:lpstr>Helvetica Neue</vt:lpstr>
      <vt:lpstr>宋体</vt:lpstr>
      <vt:lpstr>汉仪书宋二KW</vt:lpstr>
      <vt:lpstr>Century Gothic</vt:lpstr>
      <vt:lpstr>宋体</vt:lpstr>
      <vt:lpstr>Arial Unicode MS</vt:lpstr>
      <vt:lpstr>方正清刻本悦宋简体</vt:lpstr>
      <vt:lpstr>冬青黑体简体中文</vt:lpstr>
      <vt:lpstr>000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1911.蓝色大气简洁竞聘简历PPT模板</dc:title>
  <dc:creator>Mloong</dc:creator>
  <cp:lastModifiedBy>wangjing</cp:lastModifiedBy>
  <cp:revision>11</cp:revision>
  <dcterms:created xsi:type="dcterms:W3CDTF">2020-06-30T03:40:23Z</dcterms:created>
  <dcterms:modified xsi:type="dcterms:W3CDTF">2020-06-30T03:40:23Z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