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692" autoAdjust="0"/>
  </p:normalViewPr>
  <p:slideViewPr>
    <p:cSldViewPr snapToGrid="0" showGuides="1">
      <p:cViewPr varScale="1">
        <p:scale>
          <a:sx n="84" d="100"/>
          <a:sy n="84" d="100"/>
        </p:scale>
        <p:origin x="1470" y="84"/>
      </p:cViewPr>
      <p:guideLst>
        <p:guide orient="horz" pos="2115"/>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33534A-6611-4F3F-8CB4-D23E6B222FB6}" type="datetimeFigureOut">
              <a:rPr lang="zh-CN" altLang="en-US" smtClean="0"/>
              <a:t>2024/10/22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2CE21-D175-4F4C-A92B-169D700C7354}" type="slidenum">
              <a:rPr lang="zh-CN" altLang="en-US" smtClean="0"/>
              <a:t>‹#›</a:t>
            </a:fld>
            <a:endParaRPr lang="zh-CN" altLang="en-US"/>
          </a:p>
        </p:txBody>
      </p:sp>
    </p:spTree>
    <p:extLst>
      <p:ext uri="{BB962C8B-B14F-4D97-AF65-F5344CB8AC3E}">
        <p14:creationId xmlns:p14="http://schemas.microsoft.com/office/powerpoint/2010/main" val="595240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a:t>
            </a:r>
            <a:r>
              <a:rPr lang="zh-CN" altLang="en-US"/>
              <a:t>同时起降的问题，气流的影响，起飞间隔，降落起飞间隔，起降场容量问题（时间间隔），单位时间内起降数量，能容纳但是起降只有四个</a:t>
            </a:r>
            <a:endParaRPr lang="en-US" altLang="zh-CN"/>
          </a:p>
          <a:p>
            <a:r>
              <a:rPr lang="en-US" altLang="zh-CN"/>
              <a:t>2.</a:t>
            </a:r>
            <a:r>
              <a:rPr lang="zh-CN" altLang="en-US"/>
              <a:t>平台设置</a:t>
            </a:r>
          </a:p>
        </p:txBody>
      </p:sp>
      <p:sp>
        <p:nvSpPr>
          <p:cNvPr id="4" name="灯片编号占位符 3"/>
          <p:cNvSpPr>
            <a:spLocks noGrp="1"/>
          </p:cNvSpPr>
          <p:nvPr>
            <p:ph type="sldNum" sz="quarter" idx="5"/>
          </p:nvPr>
        </p:nvSpPr>
        <p:spPr/>
        <p:txBody>
          <a:bodyPr/>
          <a:lstStyle/>
          <a:p>
            <a:fld id="{95E2CE21-D175-4F4C-A92B-169D700C7354}" type="slidenum">
              <a:rPr lang="zh-CN" altLang="en-US" smtClean="0"/>
              <a:t>1</a:t>
            </a:fld>
            <a:endParaRPr lang="zh-CN" altLang="en-US"/>
          </a:p>
        </p:txBody>
      </p:sp>
    </p:spTree>
    <p:extLst>
      <p:ext uri="{BB962C8B-B14F-4D97-AF65-F5344CB8AC3E}">
        <p14:creationId xmlns:p14="http://schemas.microsoft.com/office/powerpoint/2010/main" val="1378288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CB489-99C8-624D-88AC-8A2A21FA029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BE2B58A-678A-073E-8180-735FF754EE7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FE585E2-0B41-67EA-DAF4-C12A7F256990}"/>
              </a:ext>
            </a:extLst>
          </p:cNvPr>
          <p:cNvSpPr>
            <a:spLocks noGrp="1"/>
          </p:cNvSpPr>
          <p:nvPr>
            <p:ph type="body" idx="1"/>
          </p:nvPr>
        </p:nvSpPr>
        <p:spPr/>
        <p:txBody>
          <a:bodyPr/>
          <a:lstStyle/>
          <a:p>
            <a:r>
              <a:rPr lang="en-US" altLang="zh-CN"/>
              <a:t>1.</a:t>
            </a:r>
            <a:r>
              <a:rPr lang="zh-CN" altLang="en-US"/>
              <a:t>同时起降的问题，气流的影响，起飞间隔，降落起飞间隔，起降场容量问题（时间间隔），单位时间内起降数量，能容纳但是起降只有四个</a:t>
            </a:r>
            <a:endParaRPr lang="en-US" altLang="zh-CN"/>
          </a:p>
          <a:p>
            <a:r>
              <a:rPr lang="en-US" altLang="zh-CN"/>
              <a:t>2.</a:t>
            </a:r>
            <a:r>
              <a:rPr lang="zh-CN" altLang="en-US"/>
              <a:t>平台设置</a:t>
            </a:r>
          </a:p>
        </p:txBody>
      </p:sp>
      <p:sp>
        <p:nvSpPr>
          <p:cNvPr id="4" name="灯片编号占位符 3">
            <a:extLst>
              <a:ext uri="{FF2B5EF4-FFF2-40B4-BE49-F238E27FC236}">
                <a16:creationId xmlns:a16="http://schemas.microsoft.com/office/drawing/2014/main" id="{C5B9B9F6-71B3-0053-FC9F-94FC04C5C2BC}"/>
              </a:ext>
            </a:extLst>
          </p:cNvPr>
          <p:cNvSpPr>
            <a:spLocks noGrp="1"/>
          </p:cNvSpPr>
          <p:nvPr>
            <p:ph type="sldNum" sz="quarter" idx="5"/>
          </p:nvPr>
        </p:nvSpPr>
        <p:spPr/>
        <p:txBody>
          <a:bodyPr/>
          <a:lstStyle/>
          <a:p>
            <a:fld id="{95E2CE21-D175-4F4C-A92B-169D700C7354}" type="slidenum">
              <a:rPr lang="zh-CN" altLang="en-US" smtClean="0"/>
              <a:t>2</a:t>
            </a:fld>
            <a:endParaRPr lang="zh-CN" altLang="en-US"/>
          </a:p>
        </p:txBody>
      </p:sp>
    </p:spTree>
    <p:extLst>
      <p:ext uri="{BB962C8B-B14F-4D97-AF65-F5344CB8AC3E}">
        <p14:creationId xmlns:p14="http://schemas.microsoft.com/office/powerpoint/2010/main" val="4138788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a:t>
            </a:r>
            <a:r>
              <a:rPr lang="zh-CN" altLang="en-US"/>
              <a:t>列目标（创新点）最能实现到最不能实现排序</a:t>
            </a:r>
            <a:endParaRPr lang="en-US" altLang="zh-CN"/>
          </a:p>
          <a:p>
            <a:r>
              <a:rPr lang="zh-CN" altLang="en-US"/>
              <a:t>一周先干哪个，别发散，集中力量解决关键问题。</a:t>
            </a:r>
            <a:endParaRPr lang="en-US" altLang="zh-CN"/>
          </a:p>
          <a:p>
            <a:r>
              <a:rPr lang="en-US" altLang="zh-CN"/>
              <a:t>3</a:t>
            </a:r>
            <a:r>
              <a:rPr lang="zh-CN" altLang="en-US"/>
              <a:t>个创新点。小而精</a:t>
            </a:r>
            <a:endParaRPr lang="en-US" altLang="zh-CN"/>
          </a:p>
        </p:txBody>
      </p:sp>
      <p:sp>
        <p:nvSpPr>
          <p:cNvPr id="4" name="灯片编号占位符 3"/>
          <p:cNvSpPr>
            <a:spLocks noGrp="1"/>
          </p:cNvSpPr>
          <p:nvPr>
            <p:ph type="sldNum" sz="quarter" idx="5"/>
          </p:nvPr>
        </p:nvSpPr>
        <p:spPr/>
        <p:txBody>
          <a:bodyPr/>
          <a:lstStyle/>
          <a:p>
            <a:fld id="{95E2CE21-D175-4F4C-A92B-169D700C7354}" type="slidenum">
              <a:rPr lang="zh-CN" altLang="en-US" smtClean="0"/>
              <a:t>11</a:t>
            </a:fld>
            <a:endParaRPr lang="zh-CN" altLang="en-US"/>
          </a:p>
        </p:txBody>
      </p:sp>
    </p:spTree>
    <p:extLst>
      <p:ext uri="{BB962C8B-B14F-4D97-AF65-F5344CB8AC3E}">
        <p14:creationId xmlns:p14="http://schemas.microsoft.com/office/powerpoint/2010/main" val="1626659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DDB5AD-1FCC-058E-DA8D-3B92CEEC660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2B2AD02-F168-17A1-E370-C6CC2A4F8D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1A29EAE-898F-89AD-E8E8-D9D0A21151A9}"/>
              </a:ext>
            </a:extLst>
          </p:cNvPr>
          <p:cNvSpPr>
            <a:spLocks noGrp="1"/>
          </p:cNvSpPr>
          <p:nvPr>
            <p:ph type="dt" sz="half" idx="10"/>
          </p:nvPr>
        </p:nvSpPr>
        <p:spPr/>
        <p:txBody>
          <a:bodyPr/>
          <a:lstStyle/>
          <a:p>
            <a:fld id="{21B0B332-2FA0-4345-B2BE-33804BFCE648}" type="datetimeFigureOut">
              <a:rPr lang="zh-CN" altLang="en-US" smtClean="0"/>
              <a:t>2024/10/22</a:t>
            </a:fld>
            <a:endParaRPr lang="zh-CN" altLang="en-US"/>
          </a:p>
        </p:txBody>
      </p:sp>
      <p:sp>
        <p:nvSpPr>
          <p:cNvPr id="5" name="页脚占位符 4">
            <a:extLst>
              <a:ext uri="{FF2B5EF4-FFF2-40B4-BE49-F238E27FC236}">
                <a16:creationId xmlns:a16="http://schemas.microsoft.com/office/drawing/2014/main" id="{65F9C820-7087-7216-0EEA-EEF379782B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8F7913-9C95-F2D8-B3F7-EDD989F81CE2}"/>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4155746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0E158-ED96-32DD-6FA3-45EF22CC4F8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D9C7477-C357-CC23-9101-E20A42F3861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1872C9-FD6E-C562-E505-4D5612CDCE8D}"/>
              </a:ext>
            </a:extLst>
          </p:cNvPr>
          <p:cNvSpPr>
            <a:spLocks noGrp="1"/>
          </p:cNvSpPr>
          <p:nvPr>
            <p:ph type="dt" sz="half" idx="10"/>
          </p:nvPr>
        </p:nvSpPr>
        <p:spPr/>
        <p:txBody>
          <a:bodyPr/>
          <a:lstStyle/>
          <a:p>
            <a:fld id="{21B0B332-2FA0-4345-B2BE-33804BFCE648}" type="datetimeFigureOut">
              <a:rPr lang="zh-CN" altLang="en-US" smtClean="0"/>
              <a:t>2024/10/22</a:t>
            </a:fld>
            <a:endParaRPr lang="zh-CN" altLang="en-US"/>
          </a:p>
        </p:txBody>
      </p:sp>
      <p:sp>
        <p:nvSpPr>
          <p:cNvPr id="5" name="页脚占位符 4">
            <a:extLst>
              <a:ext uri="{FF2B5EF4-FFF2-40B4-BE49-F238E27FC236}">
                <a16:creationId xmlns:a16="http://schemas.microsoft.com/office/drawing/2014/main" id="{76D0C5E4-7682-8440-BDC0-DADD029850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A3AFE9-6F2D-A510-F0AE-BFB01A6B8535}"/>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3607326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3F7B50D-326F-718C-84B2-8E7DC159EB8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EF0F005-7EB3-408E-1E40-E2EA5FB60C2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AFEAA9-196F-D348-E8AD-110C099F2F8F}"/>
              </a:ext>
            </a:extLst>
          </p:cNvPr>
          <p:cNvSpPr>
            <a:spLocks noGrp="1"/>
          </p:cNvSpPr>
          <p:nvPr>
            <p:ph type="dt" sz="half" idx="10"/>
          </p:nvPr>
        </p:nvSpPr>
        <p:spPr/>
        <p:txBody>
          <a:bodyPr/>
          <a:lstStyle/>
          <a:p>
            <a:fld id="{21B0B332-2FA0-4345-B2BE-33804BFCE648}" type="datetimeFigureOut">
              <a:rPr lang="zh-CN" altLang="en-US" smtClean="0"/>
              <a:t>2024/10/22</a:t>
            </a:fld>
            <a:endParaRPr lang="zh-CN" altLang="en-US"/>
          </a:p>
        </p:txBody>
      </p:sp>
      <p:sp>
        <p:nvSpPr>
          <p:cNvPr id="5" name="页脚占位符 4">
            <a:extLst>
              <a:ext uri="{FF2B5EF4-FFF2-40B4-BE49-F238E27FC236}">
                <a16:creationId xmlns:a16="http://schemas.microsoft.com/office/drawing/2014/main" id="{7B2E0A96-B5EF-58DE-44EA-39AC85D8EF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0327FC-FF95-86AD-FA72-2E55B01A966F}"/>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2746598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905577-8153-C6BB-C7D3-B75AAFF7CCD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A9B7D43-35EC-7BF3-39E2-02ED06BA18D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DBAC89F-4D56-03F4-F35E-84F97AC45E1B}"/>
              </a:ext>
            </a:extLst>
          </p:cNvPr>
          <p:cNvSpPr>
            <a:spLocks noGrp="1"/>
          </p:cNvSpPr>
          <p:nvPr>
            <p:ph type="dt" sz="half" idx="10"/>
          </p:nvPr>
        </p:nvSpPr>
        <p:spPr/>
        <p:txBody>
          <a:bodyPr/>
          <a:lstStyle/>
          <a:p>
            <a:fld id="{21B0B332-2FA0-4345-B2BE-33804BFCE648}" type="datetimeFigureOut">
              <a:rPr lang="zh-CN" altLang="en-US" smtClean="0"/>
              <a:t>2024/10/22</a:t>
            </a:fld>
            <a:endParaRPr lang="zh-CN" altLang="en-US"/>
          </a:p>
        </p:txBody>
      </p:sp>
      <p:sp>
        <p:nvSpPr>
          <p:cNvPr id="5" name="页脚占位符 4">
            <a:extLst>
              <a:ext uri="{FF2B5EF4-FFF2-40B4-BE49-F238E27FC236}">
                <a16:creationId xmlns:a16="http://schemas.microsoft.com/office/drawing/2014/main" id="{D59B64B8-3769-9822-B49E-0F9A799BEF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E82812-7CA0-60CE-EC9C-BD6D36962220}"/>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495808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ED0212-D64C-F0D5-3265-115BA09FB73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C231433-88F9-6F9B-8EFE-BA3639CBF8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27B1EDC-E972-B8BF-6BE5-66273D4DEF1B}"/>
              </a:ext>
            </a:extLst>
          </p:cNvPr>
          <p:cNvSpPr>
            <a:spLocks noGrp="1"/>
          </p:cNvSpPr>
          <p:nvPr>
            <p:ph type="dt" sz="half" idx="10"/>
          </p:nvPr>
        </p:nvSpPr>
        <p:spPr/>
        <p:txBody>
          <a:bodyPr/>
          <a:lstStyle/>
          <a:p>
            <a:fld id="{21B0B332-2FA0-4345-B2BE-33804BFCE648}" type="datetimeFigureOut">
              <a:rPr lang="zh-CN" altLang="en-US" smtClean="0"/>
              <a:t>2024/10/22</a:t>
            </a:fld>
            <a:endParaRPr lang="zh-CN" altLang="en-US"/>
          </a:p>
        </p:txBody>
      </p:sp>
      <p:sp>
        <p:nvSpPr>
          <p:cNvPr id="5" name="页脚占位符 4">
            <a:extLst>
              <a:ext uri="{FF2B5EF4-FFF2-40B4-BE49-F238E27FC236}">
                <a16:creationId xmlns:a16="http://schemas.microsoft.com/office/drawing/2014/main" id="{1D9A423D-D65E-CDA6-FD8F-18F0915BB3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85FD38-04AC-1F42-88A8-9A8574591431}"/>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224800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A9344-A58F-E319-8A71-27D3E0EE6D3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EFB7658-1088-B16B-802C-9131E474C7F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70463E3-7D0D-6EB9-E785-305990031E7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D335E40-712D-E549-099F-A063B4E5A1C5}"/>
              </a:ext>
            </a:extLst>
          </p:cNvPr>
          <p:cNvSpPr>
            <a:spLocks noGrp="1"/>
          </p:cNvSpPr>
          <p:nvPr>
            <p:ph type="dt" sz="half" idx="10"/>
          </p:nvPr>
        </p:nvSpPr>
        <p:spPr/>
        <p:txBody>
          <a:bodyPr/>
          <a:lstStyle/>
          <a:p>
            <a:fld id="{21B0B332-2FA0-4345-B2BE-33804BFCE648}" type="datetimeFigureOut">
              <a:rPr lang="zh-CN" altLang="en-US" smtClean="0"/>
              <a:t>2024/10/22</a:t>
            </a:fld>
            <a:endParaRPr lang="zh-CN" altLang="en-US"/>
          </a:p>
        </p:txBody>
      </p:sp>
      <p:sp>
        <p:nvSpPr>
          <p:cNvPr id="6" name="页脚占位符 5">
            <a:extLst>
              <a:ext uri="{FF2B5EF4-FFF2-40B4-BE49-F238E27FC236}">
                <a16:creationId xmlns:a16="http://schemas.microsoft.com/office/drawing/2014/main" id="{C055CAF0-8F16-73A0-D3C3-7DFCE43340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8DD8D3-8D60-318F-5CF4-A0A61744A699}"/>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283840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22FB64-9827-C5AE-7338-5F9B30DFBF3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C11CD64-5E05-DD7B-48E6-F7F6559A4D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5206E71-6A66-5010-0F7C-E3F28BB52F8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13D9E10-A625-D651-E8EA-07A1E2420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CD4284E-2537-4D84-F9A9-ECF6E29B8A3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5A5CB22-2D56-6587-7B32-F727AABC1D1B}"/>
              </a:ext>
            </a:extLst>
          </p:cNvPr>
          <p:cNvSpPr>
            <a:spLocks noGrp="1"/>
          </p:cNvSpPr>
          <p:nvPr>
            <p:ph type="dt" sz="half" idx="10"/>
          </p:nvPr>
        </p:nvSpPr>
        <p:spPr/>
        <p:txBody>
          <a:bodyPr/>
          <a:lstStyle/>
          <a:p>
            <a:fld id="{21B0B332-2FA0-4345-B2BE-33804BFCE648}" type="datetimeFigureOut">
              <a:rPr lang="zh-CN" altLang="en-US" smtClean="0"/>
              <a:t>2024/10/22</a:t>
            </a:fld>
            <a:endParaRPr lang="zh-CN" altLang="en-US"/>
          </a:p>
        </p:txBody>
      </p:sp>
      <p:sp>
        <p:nvSpPr>
          <p:cNvPr id="8" name="页脚占位符 7">
            <a:extLst>
              <a:ext uri="{FF2B5EF4-FFF2-40B4-BE49-F238E27FC236}">
                <a16:creationId xmlns:a16="http://schemas.microsoft.com/office/drawing/2014/main" id="{299DE766-AAA2-C25D-175F-4997FF77E9F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8490943-F1BA-9951-9457-9FF085A55FE7}"/>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1357381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6B2B65-B858-7BEB-69C2-A3453ED747F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A7D316-BB26-01D9-BBBB-5104540D61C9}"/>
              </a:ext>
            </a:extLst>
          </p:cNvPr>
          <p:cNvSpPr>
            <a:spLocks noGrp="1"/>
          </p:cNvSpPr>
          <p:nvPr>
            <p:ph type="dt" sz="half" idx="10"/>
          </p:nvPr>
        </p:nvSpPr>
        <p:spPr/>
        <p:txBody>
          <a:bodyPr/>
          <a:lstStyle/>
          <a:p>
            <a:fld id="{21B0B332-2FA0-4345-B2BE-33804BFCE648}" type="datetimeFigureOut">
              <a:rPr lang="zh-CN" altLang="en-US" smtClean="0"/>
              <a:t>2024/10/22</a:t>
            </a:fld>
            <a:endParaRPr lang="zh-CN" altLang="en-US"/>
          </a:p>
        </p:txBody>
      </p:sp>
      <p:sp>
        <p:nvSpPr>
          <p:cNvPr id="4" name="页脚占位符 3">
            <a:extLst>
              <a:ext uri="{FF2B5EF4-FFF2-40B4-BE49-F238E27FC236}">
                <a16:creationId xmlns:a16="http://schemas.microsoft.com/office/drawing/2014/main" id="{CB6C48B5-79F4-9FB9-6DC3-0D66E19EC17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18DA009-5063-73C6-3993-7F7F03181C4E}"/>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2349091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14EFAE0-283F-12DF-58E7-BBB6A9C7285A}"/>
              </a:ext>
            </a:extLst>
          </p:cNvPr>
          <p:cNvSpPr>
            <a:spLocks noGrp="1"/>
          </p:cNvSpPr>
          <p:nvPr>
            <p:ph type="dt" sz="half" idx="10"/>
          </p:nvPr>
        </p:nvSpPr>
        <p:spPr/>
        <p:txBody>
          <a:bodyPr/>
          <a:lstStyle/>
          <a:p>
            <a:fld id="{21B0B332-2FA0-4345-B2BE-33804BFCE648}" type="datetimeFigureOut">
              <a:rPr lang="zh-CN" altLang="en-US" smtClean="0"/>
              <a:t>2024/10/22</a:t>
            </a:fld>
            <a:endParaRPr lang="zh-CN" altLang="en-US"/>
          </a:p>
        </p:txBody>
      </p:sp>
      <p:sp>
        <p:nvSpPr>
          <p:cNvPr id="3" name="页脚占位符 2">
            <a:extLst>
              <a:ext uri="{FF2B5EF4-FFF2-40B4-BE49-F238E27FC236}">
                <a16:creationId xmlns:a16="http://schemas.microsoft.com/office/drawing/2014/main" id="{093EAC2D-B1FC-A289-4BA1-C6E1934524A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F5595F8-4BB4-0912-D291-2234D57BDDDB}"/>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102513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7B340D-665E-E8A4-FBDF-7316A50CD35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E342D32-A769-F363-142C-392562A951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8080AAF-4899-2591-1605-7A54C648DC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262C112-69C8-C1A8-2792-C93F784AF31A}"/>
              </a:ext>
            </a:extLst>
          </p:cNvPr>
          <p:cNvSpPr>
            <a:spLocks noGrp="1"/>
          </p:cNvSpPr>
          <p:nvPr>
            <p:ph type="dt" sz="half" idx="10"/>
          </p:nvPr>
        </p:nvSpPr>
        <p:spPr/>
        <p:txBody>
          <a:bodyPr/>
          <a:lstStyle/>
          <a:p>
            <a:fld id="{21B0B332-2FA0-4345-B2BE-33804BFCE648}" type="datetimeFigureOut">
              <a:rPr lang="zh-CN" altLang="en-US" smtClean="0"/>
              <a:t>2024/10/22</a:t>
            </a:fld>
            <a:endParaRPr lang="zh-CN" altLang="en-US"/>
          </a:p>
        </p:txBody>
      </p:sp>
      <p:sp>
        <p:nvSpPr>
          <p:cNvPr id="6" name="页脚占位符 5">
            <a:extLst>
              <a:ext uri="{FF2B5EF4-FFF2-40B4-BE49-F238E27FC236}">
                <a16:creationId xmlns:a16="http://schemas.microsoft.com/office/drawing/2014/main" id="{EE2DA44F-B154-76D4-94A6-8396759641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EA34AB-1A3E-6929-A29B-2E90B2B66411}"/>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1550998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B96FF3-BACC-F5B1-A6D6-08F221054D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B49CE0B-F8D8-AD05-C580-7F33B5E781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64A8AE1-C3FC-F22F-0C70-C5B9C4B52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6E41507-541F-E415-2007-EC875E333DE5}"/>
              </a:ext>
            </a:extLst>
          </p:cNvPr>
          <p:cNvSpPr>
            <a:spLocks noGrp="1"/>
          </p:cNvSpPr>
          <p:nvPr>
            <p:ph type="dt" sz="half" idx="10"/>
          </p:nvPr>
        </p:nvSpPr>
        <p:spPr/>
        <p:txBody>
          <a:bodyPr/>
          <a:lstStyle/>
          <a:p>
            <a:fld id="{21B0B332-2FA0-4345-B2BE-33804BFCE648}" type="datetimeFigureOut">
              <a:rPr lang="zh-CN" altLang="en-US" smtClean="0"/>
              <a:t>2024/10/22</a:t>
            </a:fld>
            <a:endParaRPr lang="zh-CN" altLang="en-US"/>
          </a:p>
        </p:txBody>
      </p:sp>
      <p:sp>
        <p:nvSpPr>
          <p:cNvPr id="6" name="页脚占位符 5">
            <a:extLst>
              <a:ext uri="{FF2B5EF4-FFF2-40B4-BE49-F238E27FC236}">
                <a16:creationId xmlns:a16="http://schemas.microsoft.com/office/drawing/2014/main" id="{3B3D0271-A465-CB6A-D7CA-3B51B00D11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284AEFE-CF80-D0E3-03C0-12DEE372CEEE}"/>
              </a:ext>
            </a:extLst>
          </p:cNvPr>
          <p:cNvSpPr>
            <a:spLocks noGrp="1"/>
          </p:cNvSpPr>
          <p:nvPr>
            <p:ph type="sldNum" sz="quarter" idx="12"/>
          </p:nvPr>
        </p:nvSpPr>
        <p:spPr/>
        <p:txBody>
          <a:body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3768247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0437DF9-746C-B836-0EF3-7A4696A791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E4DF785-A6BA-5B76-AA14-8989A0BBF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6BC7B5B-99E6-E58C-790A-58CBD20573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B0B332-2FA0-4345-B2BE-33804BFCE648}" type="datetimeFigureOut">
              <a:rPr lang="zh-CN" altLang="en-US" smtClean="0"/>
              <a:t>2024/10/22</a:t>
            </a:fld>
            <a:endParaRPr lang="zh-CN" altLang="en-US"/>
          </a:p>
        </p:txBody>
      </p:sp>
      <p:sp>
        <p:nvSpPr>
          <p:cNvPr id="5" name="页脚占位符 4">
            <a:extLst>
              <a:ext uri="{FF2B5EF4-FFF2-40B4-BE49-F238E27FC236}">
                <a16:creationId xmlns:a16="http://schemas.microsoft.com/office/drawing/2014/main" id="{66011AB9-19C8-6926-7227-FBEC75D603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A9A4F6D-F3E7-99D2-C340-3F4AF4BF26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CB194-B4E2-4782-9263-385F064CCD77}" type="slidenum">
              <a:rPr lang="zh-CN" altLang="en-US" smtClean="0"/>
              <a:t>‹#›</a:t>
            </a:fld>
            <a:endParaRPr lang="zh-CN" altLang="en-US"/>
          </a:p>
        </p:txBody>
      </p:sp>
    </p:spTree>
    <p:extLst>
      <p:ext uri="{BB962C8B-B14F-4D97-AF65-F5344CB8AC3E}">
        <p14:creationId xmlns:p14="http://schemas.microsoft.com/office/powerpoint/2010/main" val="2199478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立方体 3">
            <a:extLst>
              <a:ext uri="{FF2B5EF4-FFF2-40B4-BE49-F238E27FC236}">
                <a16:creationId xmlns:a16="http://schemas.microsoft.com/office/drawing/2014/main" id="{1860105C-A02A-520E-B8E4-FD79E998E361}"/>
              </a:ext>
            </a:extLst>
          </p:cNvPr>
          <p:cNvSpPr/>
          <p:nvPr/>
        </p:nvSpPr>
        <p:spPr>
          <a:xfrm>
            <a:off x="780097" y="578485"/>
            <a:ext cx="9324975" cy="570103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磁盘 21">
            <a:extLst>
              <a:ext uri="{FF2B5EF4-FFF2-40B4-BE49-F238E27FC236}">
                <a16:creationId xmlns:a16="http://schemas.microsoft.com/office/drawing/2014/main" id="{8C60F38A-73BF-E136-C0D5-F7BF9372272A}"/>
              </a:ext>
            </a:extLst>
          </p:cNvPr>
          <p:cNvSpPr/>
          <p:nvPr/>
        </p:nvSpPr>
        <p:spPr>
          <a:xfrm>
            <a:off x="3320934" y="3557902"/>
            <a:ext cx="3824202" cy="2680971"/>
          </a:xfrm>
          <a:prstGeom prst="flowChartMagneticDisk">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磁盘 4">
            <a:extLst>
              <a:ext uri="{FF2B5EF4-FFF2-40B4-BE49-F238E27FC236}">
                <a16:creationId xmlns:a16="http://schemas.microsoft.com/office/drawing/2014/main" id="{2455E957-19D8-03A6-2220-47C2FFCADFC4}"/>
              </a:ext>
            </a:extLst>
          </p:cNvPr>
          <p:cNvSpPr/>
          <p:nvPr/>
        </p:nvSpPr>
        <p:spPr>
          <a:xfrm>
            <a:off x="4156710" y="3598544"/>
            <a:ext cx="2152650" cy="2680971"/>
          </a:xfrm>
          <a:prstGeom prst="flowChartMagneticDisk">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A830679C-4A81-ECA3-8BCB-658A678E2EDC}"/>
              </a:ext>
            </a:extLst>
          </p:cNvPr>
          <p:cNvSpPr/>
          <p:nvPr/>
        </p:nvSpPr>
        <p:spPr>
          <a:xfrm>
            <a:off x="5442585" y="5494657"/>
            <a:ext cx="590550" cy="590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zh-CN" altLang="en-US"/>
          </a:p>
        </p:txBody>
      </p:sp>
      <p:sp>
        <p:nvSpPr>
          <p:cNvPr id="11" name="椭圆 10">
            <a:extLst>
              <a:ext uri="{FF2B5EF4-FFF2-40B4-BE49-F238E27FC236}">
                <a16:creationId xmlns:a16="http://schemas.microsoft.com/office/drawing/2014/main" id="{BEC0129F-B2CE-3F06-B97A-992ADCBE6A1C}"/>
              </a:ext>
            </a:extLst>
          </p:cNvPr>
          <p:cNvSpPr/>
          <p:nvPr/>
        </p:nvSpPr>
        <p:spPr>
          <a:xfrm>
            <a:off x="4310382" y="5514344"/>
            <a:ext cx="590550" cy="590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sp>
        <p:nvSpPr>
          <p:cNvPr id="13" name="椭圆 12">
            <a:extLst>
              <a:ext uri="{FF2B5EF4-FFF2-40B4-BE49-F238E27FC236}">
                <a16:creationId xmlns:a16="http://schemas.microsoft.com/office/drawing/2014/main" id="{48D05275-D767-76E1-0804-7E6AC462F1B9}"/>
              </a:ext>
            </a:extLst>
          </p:cNvPr>
          <p:cNvSpPr/>
          <p:nvPr/>
        </p:nvSpPr>
        <p:spPr>
          <a:xfrm>
            <a:off x="4310382" y="4603113"/>
            <a:ext cx="590550" cy="590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zh-CN" altLang="en-US"/>
          </a:p>
        </p:txBody>
      </p:sp>
      <p:sp>
        <p:nvSpPr>
          <p:cNvPr id="14" name="椭圆 13">
            <a:extLst>
              <a:ext uri="{FF2B5EF4-FFF2-40B4-BE49-F238E27FC236}">
                <a16:creationId xmlns:a16="http://schemas.microsoft.com/office/drawing/2014/main" id="{16FD1C07-7938-C55E-03E3-EF9483AC78D1}"/>
              </a:ext>
            </a:extLst>
          </p:cNvPr>
          <p:cNvSpPr/>
          <p:nvPr/>
        </p:nvSpPr>
        <p:spPr>
          <a:xfrm>
            <a:off x="5442585" y="4608832"/>
            <a:ext cx="590550" cy="590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sp>
        <p:nvSpPr>
          <p:cNvPr id="15" name="椭圆 14">
            <a:extLst>
              <a:ext uri="{FF2B5EF4-FFF2-40B4-BE49-F238E27FC236}">
                <a16:creationId xmlns:a16="http://schemas.microsoft.com/office/drawing/2014/main" id="{6F076D0F-028C-98A5-3A83-EBFE3EA9E98B}"/>
              </a:ext>
            </a:extLst>
          </p:cNvPr>
          <p:cNvSpPr/>
          <p:nvPr/>
        </p:nvSpPr>
        <p:spPr>
          <a:xfrm>
            <a:off x="4156710" y="4603113"/>
            <a:ext cx="2152650" cy="167640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a:extLst>
              <a:ext uri="{FF2B5EF4-FFF2-40B4-BE49-F238E27FC236}">
                <a16:creationId xmlns:a16="http://schemas.microsoft.com/office/drawing/2014/main" id="{318D1255-CF2F-A1ED-6D5D-81DAD4C13818}"/>
              </a:ext>
            </a:extLst>
          </p:cNvPr>
          <p:cNvSpPr/>
          <p:nvPr/>
        </p:nvSpPr>
        <p:spPr>
          <a:xfrm>
            <a:off x="4255137" y="3574417"/>
            <a:ext cx="701040" cy="558800"/>
          </a:xfrm>
          <a:prstGeom prst="triangl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a16="http://schemas.microsoft.com/office/drawing/2014/main" id="{20D39E15-5D5E-E24C-CCE0-21CA77A87E27}"/>
              </a:ext>
            </a:extLst>
          </p:cNvPr>
          <p:cNvSpPr/>
          <p:nvPr/>
        </p:nvSpPr>
        <p:spPr>
          <a:xfrm>
            <a:off x="1883340" y="3503295"/>
            <a:ext cx="701040" cy="558800"/>
          </a:xfrm>
          <a:prstGeom prst="triangl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id="{E0C2AC56-29B5-0053-458F-D5AA25700EAD}"/>
              </a:ext>
            </a:extLst>
          </p:cNvPr>
          <p:cNvSpPr/>
          <p:nvPr/>
        </p:nvSpPr>
        <p:spPr>
          <a:xfrm>
            <a:off x="3001892" y="3510911"/>
            <a:ext cx="701040" cy="558800"/>
          </a:xfrm>
          <a:prstGeom prst="triangl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id="{B830F036-48D6-897F-3054-C49EFF15548E}"/>
              </a:ext>
            </a:extLst>
          </p:cNvPr>
          <p:cNvSpPr/>
          <p:nvPr/>
        </p:nvSpPr>
        <p:spPr>
          <a:xfrm>
            <a:off x="4255137" y="2780669"/>
            <a:ext cx="701040" cy="558800"/>
          </a:xfrm>
          <a:prstGeom prst="triangl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a:extLst>
              <a:ext uri="{FF2B5EF4-FFF2-40B4-BE49-F238E27FC236}">
                <a16:creationId xmlns:a16="http://schemas.microsoft.com/office/drawing/2014/main" id="{04940025-BE50-B541-3E0F-1DAE53873F09}"/>
              </a:ext>
            </a:extLst>
          </p:cNvPr>
          <p:cNvSpPr/>
          <p:nvPr/>
        </p:nvSpPr>
        <p:spPr>
          <a:xfrm>
            <a:off x="3028314" y="5250819"/>
            <a:ext cx="701040" cy="558800"/>
          </a:xfrm>
          <a:prstGeom prst="triangl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90590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E5E52F8-9DBF-4D5B-B4A1-86E6F108965D}"/>
              </a:ext>
            </a:extLst>
          </p:cNvPr>
          <p:cNvPicPr>
            <a:picLocks noChangeAspect="1"/>
          </p:cNvPicPr>
          <p:nvPr/>
        </p:nvPicPr>
        <p:blipFill>
          <a:blip r:embed="rId2"/>
          <a:stretch>
            <a:fillRect/>
          </a:stretch>
        </p:blipFill>
        <p:spPr>
          <a:xfrm>
            <a:off x="561975" y="895350"/>
            <a:ext cx="11068050" cy="5067300"/>
          </a:xfrm>
          <a:prstGeom prst="rect">
            <a:avLst/>
          </a:prstGeom>
        </p:spPr>
      </p:pic>
      <p:sp>
        <p:nvSpPr>
          <p:cNvPr id="5" name="矩形 4">
            <a:extLst>
              <a:ext uri="{FF2B5EF4-FFF2-40B4-BE49-F238E27FC236}">
                <a16:creationId xmlns:a16="http://schemas.microsoft.com/office/drawing/2014/main" id="{3B5091B8-1A01-4A80-90B2-91ED5A62387F}"/>
              </a:ext>
            </a:extLst>
          </p:cNvPr>
          <p:cNvSpPr/>
          <p:nvPr/>
        </p:nvSpPr>
        <p:spPr>
          <a:xfrm>
            <a:off x="308610" y="369570"/>
            <a:ext cx="3006090" cy="525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微软雅黑" panose="020B0503020204020204" pitchFamily="34" charset="-122"/>
                <a:ea typeface="微软雅黑" panose="020B0503020204020204" pitchFamily="34" charset="-122"/>
              </a:rPr>
              <a:t>Cruise speed</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0871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589FB34-8F8B-40D1-A06D-03FDE89AE924}"/>
              </a:ext>
            </a:extLst>
          </p:cNvPr>
          <p:cNvSpPr/>
          <p:nvPr/>
        </p:nvSpPr>
        <p:spPr>
          <a:xfrm>
            <a:off x="308610" y="369570"/>
            <a:ext cx="6758940" cy="1287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微软雅黑" panose="020B0503020204020204" pitchFamily="34" charset="-122"/>
                <a:ea typeface="微软雅黑" panose="020B0503020204020204" pitchFamily="34" charset="-122"/>
              </a:rPr>
              <a:t>将原分配序号改为将顺序在前优先级高，</a:t>
            </a:r>
            <a:r>
              <a:rPr lang="en-US" altLang="zh-CN" sz="2800" b="1" dirty="0">
                <a:solidFill>
                  <a:schemeClr val="tx1"/>
                </a:solidFill>
                <a:latin typeface="微软雅黑" panose="020B0503020204020204" pitchFamily="34" charset="-122"/>
                <a:ea typeface="微软雅黑" panose="020B0503020204020204" pitchFamily="34" charset="-122"/>
              </a:rPr>
              <a:t>emergency</a:t>
            </a:r>
            <a:r>
              <a:rPr lang="zh-CN" altLang="en-US" sz="2800" b="1" dirty="0">
                <a:solidFill>
                  <a:schemeClr val="tx1"/>
                </a:solidFill>
                <a:latin typeface="微软雅黑" panose="020B0503020204020204" pitchFamily="34" charset="-122"/>
                <a:ea typeface="微软雅黑" panose="020B0503020204020204" pitchFamily="34" charset="-122"/>
              </a:rPr>
              <a:t>插队</a:t>
            </a:r>
            <a:endParaRPr lang="en-US" altLang="zh-CN" sz="2800" b="1" dirty="0">
              <a:solidFill>
                <a:schemeClr val="tx1"/>
              </a:solidFill>
              <a:latin typeface="微软雅黑" panose="020B0503020204020204" pitchFamily="34" charset="-122"/>
              <a:ea typeface="微软雅黑" panose="020B0503020204020204" pitchFamily="34" charset="-122"/>
            </a:endParaRPr>
          </a:p>
          <a:p>
            <a:pPr algn="ctr"/>
            <a:r>
              <a:rPr lang="zh-CN" altLang="en-US" sz="2800" b="1" dirty="0">
                <a:solidFill>
                  <a:schemeClr val="tx1"/>
                </a:solidFill>
                <a:latin typeface="微软雅黑" panose="020B0503020204020204" pitchFamily="34" charset="-122"/>
                <a:ea typeface="微软雅黑" panose="020B0503020204020204" pitchFamily="34" charset="-122"/>
              </a:rPr>
              <a:t>解决紧急情况优先级问题</a:t>
            </a:r>
          </a:p>
        </p:txBody>
      </p:sp>
      <p:sp>
        <p:nvSpPr>
          <p:cNvPr id="5" name="矩形 4">
            <a:extLst>
              <a:ext uri="{FF2B5EF4-FFF2-40B4-BE49-F238E27FC236}">
                <a16:creationId xmlns:a16="http://schemas.microsoft.com/office/drawing/2014/main" id="{D7D2C821-BC5D-486B-BF45-B402757A06DF}"/>
              </a:ext>
            </a:extLst>
          </p:cNvPr>
          <p:cNvSpPr/>
          <p:nvPr/>
        </p:nvSpPr>
        <p:spPr>
          <a:xfrm>
            <a:off x="108585" y="3122295"/>
            <a:ext cx="6758940" cy="1287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微软雅黑" panose="020B0503020204020204" pitchFamily="34" charset="-122"/>
                <a:ea typeface="微软雅黑" panose="020B0503020204020204" pitchFamily="34" charset="-122"/>
              </a:rPr>
              <a:t>空域容量？</a:t>
            </a:r>
          </a:p>
        </p:txBody>
      </p:sp>
    </p:spTree>
    <p:extLst>
      <p:ext uri="{BB962C8B-B14F-4D97-AF65-F5344CB8AC3E}">
        <p14:creationId xmlns:p14="http://schemas.microsoft.com/office/powerpoint/2010/main" val="4002296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DD75CAD6-035F-F90F-DF90-3407EBBD0C55}"/>
              </a:ext>
            </a:extLst>
          </p:cNvPr>
          <p:cNvSpPr>
            <a:spLocks noChangeArrowheads="1"/>
          </p:cNvSpPr>
          <p:nvPr/>
        </p:nvSpPr>
        <p:spPr bwMode="auto">
          <a:xfrm>
            <a:off x="373892" y="2611037"/>
            <a:ext cx="10964157" cy="4099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300000"/>
              </a:lnSpc>
              <a:spcBef>
                <a:spcPct val="0"/>
              </a:spcBef>
              <a:spcAft>
                <a:spcPct val="0"/>
              </a:spcAft>
              <a:buClrTx/>
              <a:buSzTx/>
              <a:buFont typeface="+mj-lt"/>
              <a:buAutoNum type="arabicPeriod"/>
              <a:tabLst/>
            </a:pPr>
            <a:r>
              <a:rPr kumimoji="0" lang="zh-CN" altLang="zh-CN" sz="1800" b="1" i="0" u="none" strike="noStrike" cap="none" normalizeH="0" baseline="0" dirty="0">
                <a:ln>
                  <a:noFill/>
                </a:ln>
                <a:solidFill>
                  <a:schemeClr val="tx1"/>
                </a:solidFill>
                <a:effectLst/>
                <a:latin typeface="Arial" panose="020B0604020202020204" pitchFamily="34" charset="0"/>
              </a:rPr>
              <a:t>定制化避撞策略</a:t>
            </a:r>
            <a:r>
              <a:rPr kumimoji="0" lang="zh-CN" altLang="zh-CN" sz="1800" b="0" i="0" u="none" strike="noStrike" cap="none" normalizeH="0" baseline="0" dirty="0">
                <a:ln>
                  <a:noFill/>
                </a:ln>
                <a:solidFill>
                  <a:schemeClr val="tx1"/>
                </a:solidFill>
                <a:effectLst/>
                <a:latin typeface="Arial" panose="020B0604020202020204" pitchFamily="34" charset="0"/>
              </a:rPr>
              <a:t>：开发一种针对多类型无人机的避撞算法，该算法考虑了不同无人机类型的最小安全距离、加速度、转向速度和爬升/下降速度等参数。</a:t>
            </a:r>
          </a:p>
          <a:p>
            <a:pPr marL="342900" marR="0" lvl="0" indent="-342900" algn="l" defTabSz="914400" rtl="0" eaLnBrk="0" fontAlgn="base" latinLnBrk="0" hangingPunct="0">
              <a:lnSpc>
                <a:spcPct val="300000"/>
              </a:lnSpc>
              <a:spcBef>
                <a:spcPct val="0"/>
              </a:spcBef>
              <a:spcAft>
                <a:spcPct val="0"/>
              </a:spcAft>
              <a:buClrTx/>
              <a:buSzTx/>
              <a:buFont typeface="+mj-lt"/>
              <a:buAutoNum type="arabicPeriod"/>
              <a:tabLst/>
            </a:pPr>
            <a:r>
              <a:rPr kumimoji="0" lang="zh-CN" altLang="zh-CN" sz="1800" b="1" i="0" u="none" strike="noStrike" cap="none" normalizeH="0" baseline="0" dirty="0">
                <a:ln>
                  <a:noFill/>
                </a:ln>
                <a:solidFill>
                  <a:schemeClr val="tx1"/>
                </a:solidFill>
                <a:effectLst/>
                <a:latin typeface="Arial" panose="020B0604020202020204" pitchFamily="34" charset="0"/>
              </a:rPr>
              <a:t>合作与非合作行为建模</a:t>
            </a:r>
            <a:r>
              <a:rPr kumimoji="0" lang="zh-CN" altLang="zh-CN" sz="1800" b="0" i="0" u="none" strike="noStrike" cap="none" normalizeH="0" baseline="0" dirty="0">
                <a:ln>
                  <a:noFill/>
                </a:ln>
                <a:solidFill>
                  <a:schemeClr val="tx1"/>
                </a:solidFill>
                <a:effectLst/>
                <a:latin typeface="Arial" panose="020B0604020202020204" pitchFamily="34" charset="0"/>
              </a:rPr>
              <a:t>：引入无人机的合作与非合作行为，模拟现实场景中无人机可能不遵守避撞协议的情况，从而提高算法的鲁棒性。</a:t>
            </a:r>
          </a:p>
          <a:p>
            <a:pPr marL="342900" marR="0" lvl="0" indent="-342900" algn="l" defTabSz="914400" rtl="0" eaLnBrk="0" fontAlgn="base" latinLnBrk="0" hangingPunct="0">
              <a:lnSpc>
                <a:spcPct val="300000"/>
              </a:lnSpc>
              <a:spcBef>
                <a:spcPct val="0"/>
              </a:spcBef>
              <a:spcAft>
                <a:spcPct val="0"/>
              </a:spcAft>
              <a:buClrTx/>
              <a:buSzTx/>
              <a:buFont typeface="+mj-lt"/>
              <a:buAutoNum type="arabicPeriod"/>
              <a:tabLst/>
            </a:pPr>
            <a:r>
              <a:rPr lang="zh-CN" altLang="en-US" b="1" dirty="0">
                <a:latin typeface="Arial" panose="020B0604020202020204" pitchFamily="34" charset="0"/>
              </a:rPr>
              <a:t>优化起降效率</a:t>
            </a:r>
            <a:r>
              <a:rPr kumimoji="0" lang="zh-CN" altLang="zh-CN" sz="1800" b="0" i="0" u="none" strike="noStrike" cap="none" normalizeH="0" baseline="0" dirty="0">
                <a:ln>
                  <a:noFill/>
                </a:ln>
                <a:solidFill>
                  <a:schemeClr val="tx1"/>
                </a:solidFill>
                <a:effectLst/>
                <a:latin typeface="Arial" panose="020B0604020202020204" pitchFamily="34" charset="0"/>
              </a:rPr>
              <a:t>：算法针对高密度城市空域进行了优化，</a:t>
            </a:r>
            <a:r>
              <a:rPr kumimoji="0" lang="zh-CN" altLang="en-US" sz="1800" b="0" i="0" u="none" strike="noStrike" cap="none" normalizeH="0" baseline="0" dirty="0">
                <a:ln>
                  <a:noFill/>
                </a:ln>
                <a:solidFill>
                  <a:schemeClr val="tx1"/>
                </a:solidFill>
                <a:effectLst/>
                <a:latin typeface="Arial" panose="020B0604020202020204" pitchFamily="34" charset="0"/>
              </a:rPr>
              <a:t>高效率</a:t>
            </a:r>
            <a:r>
              <a:rPr kumimoji="0" lang="zh-CN" altLang="zh-CN" sz="1800" b="0" i="0" u="none" strike="noStrike" cap="none" normalizeH="0" baseline="0" dirty="0">
                <a:ln>
                  <a:noFill/>
                </a:ln>
                <a:solidFill>
                  <a:schemeClr val="tx1"/>
                </a:solidFill>
                <a:effectLst/>
                <a:latin typeface="Arial" panose="020B0604020202020204" pitchFamily="34" charset="0"/>
              </a:rPr>
              <a:t>处理大量无人机同时存在的复杂场景。</a:t>
            </a:r>
          </a:p>
        </p:txBody>
      </p:sp>
      <p:sp>
        <p:nvSpPr>
          <p:cNvPr id="2" name="矩形 1">
            <a:extLst>
              <a:ext uri="{FF2B5EF4-FFF2-40B4-BE49-F238E27FC236}">
                <a16:creationId xmlns:a16="http://schemas.microsoft.com/office/drawing/2014/main" id="{67B3DCA0-2A98-434B-ADE1-9C8EC3083954}"/>
              </a:ext>
            </a:extLst>
          </p:cNvPr>
          <p:cNvSpPr/>
          <p:nvPr/>
        </p:nvSpPr>
        <p:spPr>
          <a:xfrm>
            <a:off x="487680" y="579712"/>
            <a:ext cx="11182350" cy="1200329"/>
          </a:xfrm>
          <a:prstGeom prst="rect">
            <a:avLst/>
          </a:prstGeom>
        </p:spPr>
        <p:txBody>
          <a:bodyPr wrap="square">
            <a:spAutoFit/>
          </a:bodyPr>
          <a:lstStyle/>
          <a:p>
            <a:r>
              <a:rPr lang="zh-CN" altLang="en-US" dirty="0"/>
              <a:t>在未来的城市空中交通中，无人机之间的通信和信息共享对于确保空域安全和效率至关重要。</a:t>
            </a:r>
            <a:r>
              <a:rPr lang="zh-CN" altLang="en-US" b="1" dirty="0"/>
              <a:t>合作无人机</a:t>
            </a:r>
            <a:r>
              <a:rPr lang="zh-CN" altLang="en-US" dirty="0"/>
              <a:t>可以通过通信协议（如 </a:t>
            </a:r>
            <a:r>
              <a:rPr lang="en-US" altLang="zh-CN" dirty="0"/>
              <a:t>ADS-B</a:t>
            </a:r>
            <a:r>
              <a:rPr lang="zh-CN" altLang="en-US" dirty="0"/>
              <a:t>）共享其状态和意图（目标位置、任务等），从而实现协同飞行和避撞。然而，</a:t>
            </a:r>
            <a:r>
              <a:rPr lang="zh-CN" altLang="en-US" b="1" dirty="0"/>
              <a:t>非合作无人机</a:t>
            </a:r>
            <a:r>
              <a:rPr lang="zh-CN" altLang="en-US" dirty="0"/>
              <a:t>由于种种原因（如缺乏通信设备、运营商不愿共享信息等），无法与其他无人机共享信息，这增加了空域管理的复杂性。</a:t>
            </a:r>
          </a:p>
        </p:txBody>
      </p:sp>
    </p:spTree>
    <p:extLst>
      <p:ext uri="{BB962C8B-B14F-4D97-AF65-F5344CB8AC3E}">
        <p14:creationId xmlns:p14="http://schemas.microsoft.com/office/powerpoint/2010/main" val="3549142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1BA39AD-61DC-4266-709A-3EB55B1DD5CF}"/>
              </a:ext>
            </a:extLst>
          </p:cNvPr>
          <p:cNvSpPr txBox="1"/>
          <p:nvPr/>
        </p:nvSpPr>
        <p:spPr>
          <a:xfrm>
            <a:off x="413657" y="1505927"/>
            <a:ext cx="6096000" cy="923330"/>
          </a:xfrm>
          <a:prstGeom prst="rect">
            <a:avLst/>
          </a:prstGeom>
          <a:noFill/>
        </p:spPr>
        <p:txBody>
          <a:bodyPr wrap="square">
            <a:spAutoFit/>
          </a:bodyPr>
          <a:lstStyle/>
          <a:p>
            <a:r>
              <a:rPr lang="en-US" altLang="zh-CN" sz="1800">
                <a:effectLst/>
                <a:latin typeface="Times New Roman" panose="02020603050405020304" pitchFamily="18" charset="0"/>
                <a:ea typeface="宋体" panose="02010600030101010101" pitchFamily="2" charset="-122"/>
              </a:rPr>
              <a:t>EVTOL</a:t>
            </a:r>
            <a:r>
              <a:rPr lang="zh-CN" altLang="zh-CN" sz="1800">
                <a:effectLst/>
                <a:latin typeface="Times New Roman" panose="02020603050405020304" pitchFamily="18" charset="0"/>
                <a:ea typeface="宋体" panose="02010600030101010101" pitchFamily="2" charset="-122"/>
                <a:cs typeface="Times New Roman" panose="02020603050405020304" pitchFamily="18" charset="0"/>
              </a:rPr>
              <a:t>系统中的每架飞行器不仅要与环境互动以实现其个体的动作优化，还要与其他飞行器协同配合，共同实现整个系统的最优性能。</a:t>
            </a:r>
            <a:endParaRPr lang="zh-CN" altLang="en-US"/>
          </a:p>
        </p:txBody>
      </p:sp>
      <p:sp>
        <p:nvSpPr>
          <p:cNvPr id="9" name="文本框 8">
            <a:extLst>
              <a:ext uri="{FF2B5EF4-FFF2-40B4-BE49-F238E27FC236}">
                <a16:creationId xmlns:a16="http://schemas.microsoft.com/office/drawing/2014/main" id="{7FD95743-FA8A-4581-EC96-67DAA9602D82}"/>
              </a:ext>
            </a:extLst>
          </p:cNvPr>
          <p:cNvSpPr txBox="1"/>
          <p:nvPr/>
        </p:nvSpPr>
        <p:spPr>
          <a:xfrm>
            <a:off x="413657" y="2765948"/>
            <a:ext cx="6096000" cy="923330"/>
          </a:xfrm>
          <a:prstGeom prst="rect">
            <a:avLst/>
          </a:prstGeom>
          <a:noFill/>
        </p:spPr>
        <p:txBody>
          <a:bodyPr wrap="square">
            <a:spAutoFit/>
          </a:bodyPr>
          <a:lstStyle/>
          <a:p>
            <a:r>
              <a:rPr lang="zh-CN" altLang="zh-CN" sz="1800">
                <a:effectLst/>
                <a:latin typeface="Times New Roman" panose="02020603050405020304" pitchFamily="18" charset="0"/>
                <a:ea typeface="宋体" panose="02010600030101010101" pitchFamily="2" charset="-122"/>
                <a:cs typeface="Times New Roman" panose="02020603050405020304" pitchFamily="18" charset="0"/>
              </a:rPr>
              <a:t>采取多种策略来优化模型的性能，包括但不限于改进奖励设计以减少奖励震荡现象、优化经验回放机制以提高样本利用率、以及改进探索机制以增强模型的探索性。</a:t>
            </a:r>
            <a:endParaRPr lang="zh-CN" altLang="en-US"/>
          </a:p>
        </p:txBody>
      </p:sp>
      <p:sp>
        <p:nvSpPr>
          <p:cNvPr id="12" name="文本框 11">
            <a:extLst>
              <a:ext uri="{FF2B5EF4-FFF2-40B4-BE49-F238E27FC236}">
                <a16:creationId xmlns:a16="http://schemas.microsoft.com/office/drawing/2014/main" id="{9DFA130B-C5BA-9B2E-3A08-B2BFFBA1DBCF}"/>
              </a:ext>
            </a:extLst>
          </p:cNvPr>
          <p:cNvSpPr txBox="1"/>
          <p:nvPr/>
        </p:nvSpPr>
        <p:spPr>
          <a:xfrm>
            <a:off x="413657" y="4025969"/>
            <a:ext cx="6096000" cy="646331"/>
          </a:xfrm>
          <a:prstGeom prst="rect">
            <a:avLst/>
          </a:prstGeom>
          <a:noFill/>
        </p:spPr>
        <p:txBody>
          <a:bodyPr wrap="square">
            <a:spAutoFit/>
          </a:bodyPr>
          <a:lstStyle/>
          <a:p>
            <a:r>
              <a:rPr lang="zh-CN" altLang="zh-CN" sz="1800">
                <a:effectLst/>
                <a:latin typeface="Times New Roman" panose="02020603050405020304" pitchFamily="18" charset="0"/>
                <a:ea typeface="宋体" panose="02010600030101010101" pitchFamily="2" charset="-122"/>
                <a:cs typeface="Times New Roman" panose="02020603050405020304" pitchFamily="18" charset="0"/>
              </a:rPr>
              <a:t>通过参数调整和模型验证来不断完善模型的表现，确保其在</a:t>
            </a:r>
            <a:r>
              <a:rPr lang="en-US" altLang="zh-CN" sz="1800">
                <a:effectLst/>
                <a:latin typeface="Times New Roman" panose="02020603050405020304" pitchFamily="18" charset="0"/>
                <a:ea typeface="宋体" panose="02010600030101010101" pitchFamily="2" charset="-122"/>
              </a:rPr>
              <a:t> EVTOL</a:t>
            </a:r>
            <a:r>
              <a:rPr lang="zh-CN" altLang="zh-CN" sz="1800">
                <a:effectLst/>
                <a:latin typeface="Times New Roman" panose="02020603050405020304" pitchFamily="18" charset="0"/>
                <a:ea typeface="宋体" panose="02010600030101010101" pitchFamily="2" charset="-122"/>
                <a:cs typeface="Times New Roman" panose="02020603050405020304" pitchFamily="18" charset="0"/>
              </a:rPr>
              <a:t>的实际应用中能够达到预期的安全与效率标准。</a:t>
            </a:r>
            <a:endParaRPr lang="zh-CN" altLang="en-US"/>
          </a:p>
        </p:txBody>
      </p:sp>
      <p:sp>
        <p:nvSpPr>
          <p:cNvPr id="15" name="文本框 14">
            <a:extLst>
              <a:ext uri="{FF2B5EF4-FFF2-40B4-BE49-F238E27FC236}">
                <a16:creationId xmlns:a16="http://schemas.microsoft.com/office/drawing/2014/main" id="{3407B517-4201-7356-2DC6-31BF226400D5}"/>
              </a:ext>
            </a:extLst>
          </p:cNvPr>
          <p:cNvSpPr txBox="1"/>
          <p:nvPr/>
        </p:nvSpPr>
        <p:spPr>
          <a:xfrm>
            <a:off x="413657" y="245906"/>
            <a:ext cx="6096000" cy="923330"/>
          </a:xfrm>
          <a:prstGeom prst="rect">
            <a:avLst/>
          </a:prstGeom>
          <a:noFill/>
        </p:spPr>
        <p:txBody>
          <a:bodyPr wrap="square">
            <a:spAutoFit/>
          </a:bodyPr>
          <a:lstStyle/>
          <a:p>
            <a:r>
              <a:rPr lang="zh-CN" altLang="zh-CN" sz="1800">
                <a:effectLst/>
                <a:latin typeface="Times New Roman" panose="02020603050405020304" pitchFamily="18" charset="0"/>
                <a:ea typeface="宋体" panose="02010600030101010101" pitchFamily="2" charset="-122"/>
                <a:cs typeface="Times New Roman" panose="02020603050405020304" pitchFamily="18" charset="0"/>
              </a:rPr>
              <a:t>为</a:t>
            </a:r>
            <a:r>
              <a:rPr lang="en-US" altLang="zh-CN" sz="1800">
                <a:effectLst/>
                <a:latin typeface="Times New Roman" panose="02020603050405020304" pitchFamily="18" charset="0"/>
                <a:ea typeface="宋体" panose="02010600030101010101" pitchFamily="2" charset="-122"/>
              </a:rPr>
              <a:t> EVTOL</a:t>
            </a:r>
            <a:r>
              <a:rPr lang="zh-CN" altLang="zh-CN" sz="1800">
                <a:effectLst/>
                <a:latin typeface="Times New Roman" panose="02020603050405020304" pitchFamily="18" charset="0"/>
                <a:ea typeface="宋体" panose="02010600030101010101" pitchFamily="2" charset="-122"/>
                <a:cs typeface="Times New Roman" panose="02020603050405020304" pitchFamily="18" charset="0"/>
              </a:rPr>
              <a:t>垂直起降方法的实际应用提供一个可靠、高效的决策支持工具，促进该技术向实际应用领域的转化，为未来的个人出行和城市空中交通提供新的解决方案。</a:t>
            </a:r>
            <a:endParaRPr lang="zh-CN" altLang="en-US"/>
          </a:p>
        </p:txBody>
      </p:sp>
      <p:sp>
        <p:nvSpPr>
          <p:cNvPr id="18" name="文本框 17">
            <a:extLst>
              <a:ext uri="{FF2B5EF4-FFF2-40B4-BE49-F238E27FC236}">
                <a16:creationId xmlns:a16="http://schemas.microsoft.com/office/drawing/2014/main" id="{5FBE14A2-2EDD-74EE-F24C-47853D2DFA6F}"/>
              </a:ext>
            </a:extLst>
          </p:cNvPr>
          <p:cNvSpPr txBox="1"/>
          <p:nvPr/>
        </p:nvSpPr>
        <p:spPr>
          <a:xfrm>
            <a:off x="413657" y="5008991"/>
            <a:ext cx="6096000" cy="646331"/>
          </a:xfrm>
          <a:prstGeom prst="rect">
            <a:avLst/>
          </a:prstGeom>
          <a:noFill/>
        </p:spPr>
        <p:txBody>
          <a:bodyPr wrap="square">
            <a:spAutoFit/>
          </a:bodyPr>
          <a:lstStyle/>
          <a:p>
            <a:r>
              <a:rPr lang="zh-CN" altLang="zh-CN" sz="1800">
                <a:effectLst/>
                <a:latin typeface="Times New Roman" panose="02020603050405020304" pitchFamily="18" charset="0"/>
                <a:ea typeface="宋体" panose="02010600030101010101" pitchFamily="2" charset="-122"/>
                <a:cs typeface="Times New Roman" panose="02020603050405020304" pitchFamily="18" charset="0"/>
              </a:rPr>
              <a:t>奖励函数的设计要能够具体反映</a:t>
            </a:r>
            <a:r>
              <a:rPr lang="en-US" altLang="zh-CN" sz="1800">
                <a:effectLst/>
                <a:latin typeface="Times New Roman" panose="02020603050405020304" pitchFamily="18" charset="0"/>
                <a:ea typeface="宋体" panose="02010600030101010101" pitchFamily="2" charset="-122"/>
              </a:rPr>
              <a:t> EVTOL</a:t>
            </a:r>
            <a:r>
              <a:rPr lang="zh-CN" altLang="zh-CN" sz="1800">
                <a:effectLst/>
                <a:latin typeface="Times New Roman" panose="02020603050405020304" pitchFamily="18" charset="0"/>
                <a:ea typeface="宋体" panose="02010600030101010101" pitchFamily="2" charset="-122"/>
                <a:cs typeface="Times New Roman" panose="02020603050405020304" pitchFamily="18" charset="0"/>
              </a:rPr>
              <a:t>起降的目标，如最小化着陆时的下降高度、减少能耗等。</a:t>
            </a:r>
            <a:endParaRPr lang="zh-CN" altLang="en-US"/>
          </a:p>
        </p:txBody>
      </p:sp>
      <p:sp>
        <p:nvSpPr>
          <p:cNvPr id="21" name="文本框 20">
            <a:extLst>
              <a:ext uri="{FF2B5EF4-FFF2-40B4-BE49-F238E27FC236}">
                <a16:creationId xmlns:a16="http://schemas.microsoft.com/office/drawing/2014/main" id="{6F662FBB-8300-ABCD-E272-0F9858A669C5}"/>
              </a:ext>
            </a:extLst>
          </p:cNvPr>
          <p:cNvSpPr txBox="1"/>
          <p:nvPr/>
        </p:nvSpPr>
        <p:spPr>
          <a:xfrm>
            <a:off x="413657" y="5934670"/>
            <a:ext cx="6096000" cy="923330"/>
          </a:xfrm>
          <a:prstGeom prst="rect">
            <a:avLst/>
          </a:prstGeom>
          <a:noFill/>
        </p:spPr>
        <p:txBody>
          <a:bodyPr wrap="square">
            <a:spAutoFit/>
          </a:bodyPr>
          <a:lstStyle/>
          <a:p>
            <a:r>
              <a:rPr lang="zh-CN" altLang="zh-CN" sz="1800">
                <a:effectLst/>
                <a:latin typeface="Times New Roman" panose="02020603050405020304" pitchFamily="18" charset="0"/>
                <a:ea typeface="宋体" panose="02010600030101010101" pitchFamily="2" charset="-122"/>
                <a:cs typeface="Times New Roman" panose="02020603050405020304" pitchFamily="18" charset="0"/>
              </a:rPr>
              <a:t>如何在保证飞行安全的前提下最大化起降效率，如何在复杂的空中和地面交通环境中进行有效的路径规划，以及如何在多无人机系统中实现高效的协同工作。</a:t>
            </a:r>
            <a:endParaRPr lang="zh-CN" altLang="en-US"/>
          </a:p>
        </p:txBody>
      </p:sp>
    </p:spTree>
    <p:extLst>
      <p:ext uri="{BB962C8B-B14F-4D97-AF65-F5344CB8AC3E}">
        <p14:creationId xmlns:p14="http://schemas.microsoft.com/office/powerpoint/2010/main" val="1187330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F01CC01-18EB-4AD6-A7E7-69CB2396DFB6}"/>
              </a:ext>
            </a:extLst>
          </p:cNvPr>
          <p:cNvSpPr>
            <a:spLocks noChangeArrowheads="1"/>
          </p:cNvSpPr>
          <p:nvPr/>
        </p:nvSpPr>
        <p:spPr bwMode="auto">
          <a:xfrm>
            <a:off x="297180" y="388889"/>
            <a:ext cx="8595360" cy="2308324"/>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1" u="none" strike="noStrike" cap="none" normalizeH="0" baseline="0" dirty="0">
                <a:ln>
                  <a:noFill/>
                </a:ln>
                <a:solidFill>
                  <a:srgbClr val="5F826B"/>
                </a:solidFill>
                <a:effectLst/>
                <a:latin typeface="Arial Unicode MS"/>
                <a:ea typeface="JetBrains Mono"/>
              </a:rPr>
              <a:t>"""Computes the state from the perspective of the i-th agent of the internal plane array.</a:t>
            </a:r>
            <a:br>
              <a:rPr kumimoji="0" lang="zh-CN" altLang="zh-CN" b="0" i="1" u="none" strike="noStrike" cap="none" normalizeH="0" baseline="0" dirty="0">
                <a:ln>
                  <a:noFill/>
                </a:ln>
                <a:solidFill>
                  <a:srgbClr val="5F826B"/>
                </a:solidFill>
                <a:effectLst/>
                <a:latin typeface="Arial Unicode MS"/>
                <a:ea typeface="JetBrains Mono"/>
              </a:rPr>
            </a:br>
            <a:br>
              <a:rPr kumimoji="0" lang="zh-CN" altLang="zh-CN" b="0" i="1" u="none" strike="noStrike" cap="none" normalizeH="0" baseline="0" dirty="0">
                <a:ln>
                  <a:noFill/>
                </a:ln>
                <a:solidFill>
                  <a:srgbClr val="5F826B"/>
                </a:solidFill>
                <a:effectLst/>
                <a:latin typeface="Arial Unicode MS"/>
                <a:ea typeface="JetBrains Mono"/>
              </a:rPr>
            </a:br>
            <a:r>
              <a:rPr kumimoji="0" lang="zh-CN" altLang="zh-CN" b="0" i="1" u="none" strike="noStrike" cap="none" normalizeH="0" baseline="0" dirty="0">
                <a:ln>
                  <a:noFill/>
                </a:ln>
                <a:solidFill>
                  <a:srgbClr val="5F826B"/>
                </a:solidFill>
                <a:effectLst/>
                <a:latin typeface="Arial Unicode MS"/>
                <a:ea typeface="JetBrains Mono"/>
              </a:rPr>
              <a:t>This is a np.array of size [3 + 4*(N_planes-1),] containing own relative bearing of goal, distance to goal, </a:t>
            </a:r>
            <a:br>
              <a:rPr kumimoji="0" lang="zh-CN" altLang="zh-CN" b="0" i="1" u="none" strike="noStrike" cap="none" normalizeH="0" baseline="0" dirty="0">
                <a:ln>
                  <a:noFill/>
                </a:ln>
                <a:solidFill>
                  <a:srgbClr val="5F826B"/>
                </a:solidFill>
                <a:effectLst/>
                <a:latin typeface="Arial Unicode MS"/>
                <a:ea typeface="JetBrains Mono"/>
              </a:rPr>
            </a:br>
            <a:r>
              <a:rPr kumimoji="0" lang="zh-CN" altLang="zh-CN" b="0" i="1" u="none" strike="noStrike" cap="none" normalizeH="0" baseline="0" dirty="0">
                <a:ln>
                  <a:noFill/>
                </a:ln>
                <a:solidFill>
                  <a:srgbClr val="5F826B"/>
                </a:solidFill>
                <a:effectLst/>
                <a:latin typeface="Arial Unicode MS"/>
                <a:ea typeface="JetBrains Mono"/>
              </a:rPr>
              <a:t>common four information about target ships (relative speed, relative bearing, distance, heading intersection angle),</a:t>
            </a:r>
            <a:br>
              <a:rPr kumimoji="0" lang="zh-CN" altLang="zh-CN" b="0" i="1" u="none" strike="noStrike" cap="none" normalizeH="0" baseline="0" dirty="0">
                <a:ln>
                  <a:noFill/>
                </a:ln>
                <a:solidFill>
                  <a:srgbClr val="5F826B"/>
                </a:solidFill>
                <a:effectLst/>
                <a:latin typeface="Arial Unicode MS"/>
                <a:ea typeface="JetBrains Mono"/>
              </a:rPr>
            </a:br>
            <a:r>
              <a:rPr kumimoji="0" lang="zh-CN" altLang="zh-CN" b="0" i="1" u="none" strike="noStrike" cap="none" normalizeH="0" baseline="0" dirty="0">
                <a:ln>
                  <a:noFill/>
                </a:ln>
                <a:solidFill>
                  <a:srgbClr val="5F826B"/>
                </a:solidFill>
                <a:effectLst/>
                <a:latin typeface="Arial Unicode MS"/>
                <a:ea typeface="JetBrains Mono"/>
              </a:rPr>
              <a:t>and time until destination opens again."""</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4695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362C69-C377-6749-09F4-0BF9DA465A84}"/>
            </a:ext>
          </a:extLst>
        </p:cNvPr>
        <p:cNvGrpSpPr/>
        <p:nvPr/>
      </p:nvGrpSpPr>
      <p:grpSpPr>
        <a:xfrm>
          <a:off x="0" y="0"/>
          <a:ext cx="0" cy="0"/>
          <a:chOff x="0" y="0"/>
          <a:chExt cx="0" cy="0"/>
        </a:xfrm>
      </p:grpSpPr>
      <p:sp>
        <p:nvSpPr>
          <p:cNvPr id="4" name="圆柱体 3">
            <a:extLst>
              <a:ext uri="{FF2B5EF4-FFF2-40B4-BE49-F238E27FC236}">
                <a16:creationId xmlns:a16="http://schemas.microsoft.com/office/drawing/2014/main" id="{9F5D71E2-58DF-6C39-5C53-B84E98BE2F56}"/>
              </a:ext>
            </a:extLst>
          </p:cNvPr>
          <p:cNvSpPr/>
          <p:nvPr/>
        </p:nvSpPr>
        <p:spPr>
          <a:xfrm>
            <a:off x="542263" y="578485"/>
            <a:ext cx="9324975" cy="5638992"/>
          </a:xfrm>
          <a:prstGeom prst="can">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66C4D01C-3243-410B-A73B-580D3D0CAD97}"/>
              </a:ext>
            </a:extLst>
          </p:cNvPr>
          <p:cNvSpPr/>
          <p:nvPr/>
        </p:nvSpPr>
        <p:spPr>
          <a:xfrm>
            <a:off x="4128425" y="5281355"/>
            <a:ext cx="2152650" cy="936122"/>
          </a:xfrm>
          <a:prstGeom prst="ellipse">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a:extLst>
              <a:ext uri="{FF2B5EF4-FFF2-40B4-BE49-F238E27FC236}">
                <a16:creationId xmlns:a16="http://schemas.microsoft.com/office/drawing/2014/main" id="{99672E6E-2D47-17BE-8CEA-33ABC46AD9E7}"/>
              </a:ext>
            </a:extLst>
          </p:cNvPr>
          <p:cNvSpPr/>
          <p:nvPr/>
        </p:nvSpPr>
        <p:spPr>
          <a:xfrm>
            <a:off x="9511540" y="3264142"/>
            <a:ext cx="701040" cy="558800"/>
          </a:xfrm>
          <a:prstGeom prst="triangle">
            <a:avLst/>
          </a:prstGeom>
          <a:solidFill>
            <a:schemeClr val="accent2"/>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a16="http://schemas.microsoft.com/office/drawing/2014/main" id="{45ECF1FC-CEDB-D2FE-88EF-1576D6585664}"/>
              </a:ext>
            </a:extLst>
          </p:cNvPr>
          <p:cNvSpPr/>
          <p:nvPr/>
        </p:nvSpPr>
        <p:spPr>
          <a:xfrm>
            <a:off x="191743" y="3149600"/>
            <a:ext cx="701040" cy="558800"/>
          </a:xfrm>
          <a:prstGeom prst="triangle">
            <a:avLst/>
          </a:prstGeom>
          <a:solidFill>
            <a:schemeClr val="accent2"/>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id="{A156A0DC-5868-9987-A5CB-F74313BA3783}"/>
              </a:ext>
            </a:extLst>
          </p:cNvPr>
          <p:cNvSpPr/>
          <p:nvPr/>
        </p:nvSpPr>
        <p:spPr>
          <a:xfrm>
            <a:off x="1845716" y="2310179"/>
            <a:ext cx="701040" cy="558800"/>
          </a:xfrm>
          <a:prstGeom prst="triangle">
            <a:avLst/>
          </a:prstGeom>
          <a:solidFill>
            <a:schemeClr val="bg1">
              <a:lumMod val="5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id="{E0645CE7-5550-337D-A0B4-89479FF53EAF}"/>
              </a:ext>
            </a:extLst>
          </p:cNvPr>
          <p:cNvSpPr/>
          <p:nvPr/>
        </p:nvSpPr>
        <p:spPr>
          <a:xfrm>
            <a:off x="9516718" y="1872414"/>
            <a:ext cx="701040" cy="558800"/>
          </a:xfrm>
          <a:prstGeom prst="triangle">
            <a:avLst/>
          </a:prstGeom>
          <a:solidFill>
            <a:schemeClr val="accent2"/>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a:extLst>
              <a:ext uri="{FF2B5EF4-FFF2-40B4-BE49-F238E27FC236}">
                <a16:creationId xmlns:a16="http://schemas.microsoft.com/office/drawing/2014/main" id="{EC553BEC-7B1B-60F3-E4FC-23675AEA0986}"/>
              </a:ext>
            </a:extLst>
          </p:cNvPr>
          <p:cNvSpPr/>
          <p:nvPr/>
        </p:nvSpPr>
        <p:spPr>
          <a:xfrm>
            <a:off x="191743" y="1670874"/>
            <a:ext cx="701040" cy="558800"/>
          </a:xfrm>
          <a:prstGeom prst="triangle">
            <a:avLst/>
          </a:prstGeom>
          <a:solidFill>
            <a:schemeClr val="bg1">
              <a:lumMod val="5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柱体 23">
            <a:extLst>
              <a:ext uri="{FF2B5EF4-FFF2-40B4-BE49-F238E27FC236}">
                <a16:creationId xmlns:a16="http://schemas.microsoft.com/office/drawing/2014/main" id="{B6E9EA29-1F38-67DD-4B9E-B2518C233BEF}"/>
              </a:ext>
            </a:extLst>
          </p:cNvPr>
          <p:cNvSpPr/>
          <p:nvPr/>
        </p:nvSpPr>
        <p:spPr>
          <a:xfrm>
            <a:off x="5275406" y="3429000"/>
            <a:ext cx="590550" cy="2233196"/>
          </a:xfrm>
          <a:prstGeom prst="can">
            <a:avLst>
              <a:gd name="adj" fmla="val 47710"/>
            </a:avLst>
          </a:prstGeom>
          <a:solidFill>
            <a:schemeClr val="accent1">
              <a:alpha val="62000"/>
            </a:schemeClr>
          </a:solid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柱体 25">
            <a:extLst>
              <a:ext uri="{FF2B5EF4-FFF2-40B4-BE49-F238E27FC236}">
                <a16:creationId xmlns:a16="http://schemas.microsoft.com/office/drawing/2014/main" id="{E226C416-E1FA-94BE-1B9F-E27CECB5E8C3}"/>
              </a:ext>
            </a:extLst>
          </p:cNvPr>
          <p:cNvSpPr/>
          <p:nvPr/>
        </p:nvSpPr>
        <p:spPr>
          <a:xfrm>
            <a:off x="4525097" y="3669387"/>
            <a:ext cx="590550" cy="2515362"/>
          </a:xfrm>
          <a:prstGeom prst="can">
            <a:avLst>
              <a:gd name="adj" fmla="val 47710"/>
            </a:avLst>
          </a:prstGeom>
          <a:solidFill>
            <a:schemeClr val="accent1">
              <a:alpha val="62000"/>
            </a:schemeClr>
          </a:solid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D1F14C25-757E-7060-33FF-AF9F31A68093}"/>
              </a:ext>
            </a:extLst>
          </p:cNvPr>
          <p:cNvSpPr/>
          <p:nvPr/>
        </p:nvSpPr>
        <p:spPr>
          <a:xfrm>
            <a:off x="10343751" y="6394691"/>
            <a:ext cx="1534901" cy="42897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Landing</a:t>
            </a:r>
            <a:endParaRPr lang="zh-CN" altLang="en-US">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4B3D6B10-2876-AE41-6721-8EFE2F61C9E8}"/>
              </a:ext>
            </a:extLst>
          </p:cNvPr>
          <p:cNvSpPr/>
          <p:nvPr/>
        </p:nvSpPr>
        <p:spPr>
          <a:xfrm>
            <a:off x="10343751" y="5921501"/>
            <a:ext cx="1534901" cy="42897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Takeoff</a:t>
            </a:r>
            <a:endParaRPr lang="zh-CN" altLang="en-US">
              <a:latin typeface="微软雅黑" panose="020B0503020204020204" pitchFamily="34" charset="-122"/>
              <a:ea typeface="微软雅黑" panose="020B0503020204020204" pitchFamily="34" charset="-122"/>
            </a:endParaRPr>
          </a:p>
        </p:txBody>
      </p:sp>
      <p:sp>
        <p:nvSpPr>
          <p:cNvPr id="25" name="圆柱体 24">
            <a:extLst>
              <a:ext uri="{FF2B5EF4-FFF2-40B4-BE49-F238E27FC236}">
                <a16:creationId xmlns:a16="http://schemas.microsoft.com/office/drawing/2014/main" id="{F71B34A1-DE3A-545B-1767-641CC06ABBF0}"/>
              </a:ext>
            </a:extLst>
          </p:cNvPr>
          <p:cNvSpPr/>
          <p:nvPr/>
        </p:nvSpPr>
        <p:spPr>
          <a:xfrm>
            <a:off x="4522171" y="2508446"/>
            <a:ext cx="590550" cy="3119703"/>
          </a:xfrm>
          <a:prstGeom prst="can">
            <a:avLst>
              <a:gd name="adj" fmla="val 47710"/>
            </a:avLst>
          </a:prstGeom>
          <a:solidFill>
            <a:schemeClr val="accent6">
              <a:alpha val="25000"/>
            </a:schemeClr>
          </a:solid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柱体 26">
            <a:extLst>
              <a:ext uri="{FF2B5EF4-FFF2-40B4-BE49-F238E27FC236}">
                <a16:creationId xmlns:a16="http://schemas.microsoft.com/office/drawing/2014/main" id="{AA9EC62F-0D1B-FAA2-E19A-5FDC75A38F13}"/>
              </a:ext>
            </a:extLst>
          </p:cNvPr>
          <p:cNvSpPr/>
          <p:nvPr/>
        </p:nvSpPr>
        <p:spPr>
          <a:xfrm>
            <a:off x="5275406" y="2813560"/>
            <a:ext cx="590550" cy="3371189"/>
          </a:xfrm>
          <a:prstGeom prst="can">
            <a:avLst>
              <a:gd name="adj" fmla="val 47710"/>
            </a:avLst>
          </a:prstGeom>
          <a:solidFill>
            <a:schemeClr val="accent6">
              <a:alpha val="25000"/>
            </a:schemeClr>
          </a:solid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箭头: 左弧形 34">
            <a:extLst>
              <a:ext uri="{FF2B5EF4-FFF2-40B4-BE49-F238E27FC236}">
                <a16:creationId xmlns:a16="http://schemas.microsoft.com/office/drawing/2014/main" id="{D5C77D2E-41F0-052E-9456-1BF506E23760}"/>
              </a:ext>
            </a:extLst>
          </p:cNvPr>
          <p:cNvSpPr/>
          <p:nvPr/>
        </p:nvSpPr>
        <p:spPr>
          <a:xfrm>
            <a:off x="2389780" y="3125251"/>
            <a:ext cx="684554" cy="1094242"/>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7" name="组合 6">
            <a:extLst>
              <a:ext uri="{FF2B5EF4-FFF2-40B4-BE49-F238E27FC236}">
                <a16:creationId xmlns:a16="http://schemas.microsoft.com/office/drawing/2014/main" id="{25CB6B10-01F4-4232-C390-77423A3E1024}"/>
              </a:ext>
            </a:extLst>
          </p:cNvPr>
          <p:cNvGrpSpPr/>
          <p:nvPr/>
        </p:nvGrpSpPr>
        <p:grpSpPr>
          <a:xfrm>
            <a:off x="4543542" y="5323032"/>
            <a:ext cx="1322414" cy="863918"/>
            <a:chOff x="4446066" y="4848505"/>
            <a:chExt cx="1322414" cy="863918"/>
          </a:xfrm>
        </p:grpSpPr>
        <p:sp>
          <p:nvSpPr>
            <p:cNvPr id="10" name="椭圆 9">
              <a:extLst>
                <a:ext uri="{FF2B5EF4-FFF2-40B4-BE49-F238E27FC236}">
                  <a16:creationId xmlns:a16="http://schemas.microsoft.com/office/drawing/2014/main" id="{43724A17-15B5-0FF8-6363-3616EEEE76A4}"/>
                </a:ext>
              </a:extLst>
            </p:cNvPr>
            <p:cNvSpPr/>
            <p:nvPr/>
          </p:nvSpPr>
          <p:spPr>
            <a:xfrm>
              <a:off x="5177930" y="5373260"/>
              <a:ext cx="590550" cy="339163"/>
            </a:xfrm>
            <a:prstGeom prst="ellipse">
              <a:avLst/>
            </a:prstGeom>
            <a:solidFill>
              <a:schemeClr val="accent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zh-CN" altLang="en-US"/>
            </a:p>
          </p:txBody>
        </p:sp>
        <p:sp>
          <p:nvSpPr>
            <p:cNvPr id="11" name="椭圆 10">
              <a:extLst>
                <a:ext uri="{FF2B5EF4-FFF2-40B4-BE49-F238E27FC236}">
                  <a16:creationId xmlns:a16="http://schemas.microsoft.com/office/drawing/2014/main" id="{F7BA493D-59EF-7498-FB7D-94C297F59720}"/>
                </a:ext>
              </a:extLst>
            </p:cNvPr>
            <p:cNvSpPr/>
            <p:nvPr/>
          </p:nvSpPr>
          <p:spPr>
            <a:xfrm>
              <a:off x="4446066" y="5373260"/>
              <a:ext cx="590550" cy="339163"/>
            </a:xfrm>
            <a:prstGeom prst="ellipse">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sp>
          <p:nvSpPr>
            <p:cNvPr id="13" name="椭圆 12">
              <a:extLst>
                <a:ext uri="{FF2B5EF4-FFF2-40B4-BE49-F238E27FC236}">
                  <a16:creationId xmlns:a16="http://schemas.microsoft.com/office/drawing/2014/main" id="{34094930-6C6B-0100-D573-9260637D59A0}"/>
                </a:ext>
              </a:extLst>
            </p:cNvPr>
            <p:cNvSpPr/>
            <p:nvPr/>
          </p:nvSpPr>
          <p:spPr>
            <a:xfrm>
              <a:off x="4446066" y="4848505"/>
              <a:ext cx="590550" cy="339163"/>
            </a:xfrm>
            <a:prstGeom prst="ellipse">
              <a:avLst/>
            </a:prstGeom>
            <a:solidFill>
              <a:schemeClr val="accent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zh-CN" altLang="en-US"/>
            </a:p>
          </p:txBody>
        </p:sp>
        <p:sp>
          <p:nvSpPr>
            <p:cNvPr id="14" name="椭圆 13">
              <a:extLst>
                <a:ext uri="{FF2B5EF4-FFF2-40B4-BE49-F238E27FC236}">
                  <a16:creationId xmlns:a16="http://schemas.microsoft.com/office/drawing/2014/main" id="{CFBB0147-EA85-0521-7505-1194A48771B4}"/>
                </a:ext>
              </a:extLst>
            </p:cNvPr>
            <p:cNvSpPr/>
            <p:nvPr/>
          </p:nvSpPr>
          <p:spPr>
            <a:xfrm>
              <a:off x="5177930" y="4848505"/>
              <a:ext cx="590550" cy="339163"/>
            </a:xfrm>
            <a:prstGeom prst="ellipse">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grpSp>
      <p:sp>
        <p:nvSpPr>
          <p:cNvPr id="36" name="箭头: 左弧形 35">
            <a:extLst>
              <a:ext uri="{FF2B5EF4-FFF2-40B4-BE49-F238E27FC236}">
                <a16:creationId xmlns:a16="http://schemas.microsoft.com/office/drawing/2014/main" id="{0C988BB1-1807-9D90-8DDA-06328172D6B0}"/>
              </a:ext>
            </a:extLst>
          </p:cNvPr>
          <p:cNvSpPr/>
          <p:nvPr/>
        </p:nvSpPr>
        <p:spPr>
          <a:xfrm flipH="1" flipV="1">
            <a:off x="7194154" y="2167440"/>
            <a:ext cx="684554" cy="1094242"/>
          </a:xfrm>
          <a:prstGeom prst="curvedRight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椭圆 36">
            <a:extLst>
              <a:ext uri="{FF2B5EF4-FFF2-40B4-BE49-F238E27FC236}">
                <a16:creationId xmlns:a16="http://schemas.microsoft.com/office/drawing/2014/main" id="{B3B88F8E-8191-519A-B74D-1311349E4ABC}"/>
              </a:ext>
            </a:extLst>
          </p:cNvPr>
          <p:cNvSpPr/>
          <p:nvPr/>
        </p:nvSpPr>
        <p:spPr>
          <a:xfrm>
            <a:off x="5283134" y="4515535"/>
            <a:ext cx="590550" cy="203869"/>
          </a:xfrm>
          <a:prstGeom prst="ellipse">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10D32FD6-369B-C07C-B213-EC4997B7D169}"/>
              </a:ext>
            </a:extLst>
          </p:cNvPr>
          <p:cNvSpPr/>
          <p:nvPr/>
        </p:nvSpPr>
        <p:spPr>
          <a:xfrm>
            <a:off x="4519245" y="4515535"/>
            <a:ext cx="590550" cy="203869"/>
          </a:xfrm>
          <a:prstGeom prst="ellipse">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形状 53">
            <a:extLst>
              <a:ext uri="{FF2B5EF4-FFF2-40B4-BE49-F238E27FC236}">
                <a16:creationId xmlns:a16="http://schemas.microsoft.com/office/drawing/2014/main" id="{E1115B58-8286-DDF5-30A9-8A9C8587A3D1}"/>
              </a:ext>
            </a:extLst>
          </p:cNvPr>
          <p:cNvSpPr/>
          <p:nvPr/>
        </p:nvSpPr>
        <p:spPr>
          <a:xfrm>
            <a:off x="3737757" y="3047026"/>
            <a:ext cx="2792669" cy="343696"/>
          </a:xfrm>
          <a:custGeom>
            <a:avLst/>
            <a:gdLst>
              <a:gd name="connsiteX0" fmla="*/ 1396334 w 2792669"/>
              <a:gd name="connsiteY0" fmla="*/ 0 h 343696"/>
              <a:gd name="connsiteX1" fmla="*/ 2752629 w 2792669"/>
              <a:gd name="connsiteY1" fmla="*/ 159352 h 343696"/>
              <a:gd name="connsiteX2" fmla="*/ 2792669 w 2792669"/>
              <a:gd name="connsiteY2" fmla="*/ 171848 h 343696"/>
              <a:gd name="connsiteX3" fmla="*/ 2752629 w 2792669"/>
              <a:gd name="connsiteY3" fmla="*/ 184344 h 343696"/>
              <a:gd name="connsiteX4" fmla="*/ 1396334 w 2792669"/>
              <a:gd name="connsiteY4" fmla="*/ 343696 h 343696"/>
              <a:gd name="connsiteX5" fmla="*/ 40039 w 2792669"/>
              <a:gd name="connsiteY5" fmla="*/ 184344 h 343696"/>
              <a:gd name="connsiteX6" fmla="*/ 0 w 2792669"/>
              <a:gd name="connsiteY6" fmla="*/ 171848 h 343696"/>
              <a:gd name="connsiteX7" fmla="*/ 40039 w 2792669"/>
              <a:gd name="connsiteY7" fmla="*/ 159352 h 343696"/>
              <a:gd name="connsiteX8" fmla="*/ 1396334 w 2792669"/>
              <a:gd name="connsiteY8" fmla="*/ 0 h 343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92669" h="343696">
                <a:moveTo>
                  <a:pt x="1396334" y="0"/>
                </a:moveTo>
                <a:cubicBezTo>
                  <a:pt x="1926000" y="0"/>
                  <a:pt x="2405523" y="60896"/>
                  <a:pt x="2752629" y="159352"/>
                </a:cubicBezTo>
                <a:lnTo>
                  <a:pt x="2792669" y="171848"/>
                </a:lnTo>
                <a:lnTo>
                  <a:pt x="2752629" y="184344"/>
                </a:lnTo>
                <a:cubicBezTo>
                  <a:pt x="2405523" y="282800"/>
                  <a:pt x="1926000" y="343696"/>
                  <a:pt x="1396334" y="343696"/>
                </a:cubicBezTo>
                <a:cubicBezTo>
                  <a:pt x="866668" y="343696"/>
                  <a:pt x="387145" y="282800"/>
                  <a:pt x="40039" y="184344"/>
                </a:cubicBezTo>
                <a:lnTo>
                  <a:pt x="0" y="171848"/>
                </a:lnTo>
                <a:lnTo>
                  <a:pt x="40039" y="159352"/>
                </a:lnTo>
                <a:cubicBezTo>
                  <a:pt x="387145" y="60896"/>
                  <a:pt x="866668" y="0"/>
                  <a:pt x="1396334" y="0"/>
                </a:cubicBezTo>
                <a:close/>
              </a:path>
            </a:pathLst>
          </a:custGeom>
          <a:noFill/>
          <a:ln w="38100">
            <a:prstDash val="dash"/>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1" name="椭圆 50">
            <a:extLst>
              <a:ext uri="{FF2B5EF4-FFF2-40B4-BE49-F238E27FC236}">
                <a16:creationId xmlns:a16="http://schemas.microsoft.com/office/drawing/2014/main" id="{351A0CEE-D825-ADCD-1B0C-0F9F85433DC8}"/>
              </a:ext>
            </a:extLst>
          </p:cNvPr>
          <p:cNvSpPr/>
          <p:nvPr/>
        </p:nvSpPr>
        <p:spPr>
          <a:xfrm>
            <a:off x="3226519" y="2310179"/>
            <a:ext cx="3836182" cy="1088124"/>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a:extLst>
              <a:ext uri="{FF2B5EF4-FFF2-40B4-BE49-F238E27FC236}">
                <a16:creationId xmlns:a16="http://schemas.microsoft.com/office/drawing/2014/main" id="{1C289296-C824-4E51-52E5-3F41ACAC9FD8}"/>
              </a:ext>
            </a:extLst>
          </p:cNvPr>
          <p:cNvSpPr/>
          <p:nvPr/>
        </p:nvSpPr>
        <p:spPr>
          <a:xfrm>
            <a:off x="8289898" y="2135301"/>
            <a:ext cx="701040" cy="558800"/>
          </a:xfrm>
          <a:prstGeom prst="triangle">
            <a:avLst/>
          </a:prstGeom>
          <a:solidFill>
            <a:schemeClr val="bg1">
              <a:lumMod val="5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43CFDF2C-7F5C-223D-1675-ACC640D9C749}"/>
              </a:ext>
            </a:extLst>
          </p:cNvPr>
          <p:cNvSpPr/>
          <p:nvPr/>
        </p:nvSpPr>
        <p:spPr>
          <a:xfrm>
            <a:off x="10059295" y="5383857"/>
            <a:ext cx="1943069" cy="428978"/>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Non-Cooperate</a:t>
            </a:r>
            <a:endParaRPr lang="zh-CN" altLang="en-US">
              <a:latin typeface="微软雅黑" panose="020B0503020204020204" pitchFamily="34" charset="-122"/>
              <a:ea typeface="微软雅黑" panose="020B0503020204020204" pitchFamily="34" charset="-122"/>
            </a:endParaRPr>
          </a:p>
        </p:txBody>
      </p:sp>
      <p:sp>
        <p:nvSpPr>
          <p:cNvPr id="58" name="矩形 57">
            <a:extLst>
              <a:ext uri="{FF2B5EF4-FFF2-40B4-BE49-F238E27FC236}">
                <a16:creationId xmlns:a16="http://schemas.microsoft.com/office/drawing/2014/main" id="{6EA8C704-6A7C-94F5-9B35-EEE05640FB5F}"/>
              </a:ext>
            </a:extLst>
          </p:cNvPr>
          <p:cNvSpPr/>
          <p:nvPr/>
        </p:nvSpPr>
        <p:spPr>
          <a:xfrm>
            <a:off x="10059295" y="4852377"/>
            <a:ext cx="1943069" cy="42897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Cooperate</a:t>
            </a:r>
            <a:endParaRPr lang="zh-CN" altLang="en-US">
              <a:latin typeface="微软雅黑" panose="020B0503020204020204" pitchFamily="34" charset="-122"/>
              <a:ea typeface="微软雅黑" panose="020B0503020204020204" pitchFamily="34" charset="-122"/>
            </a:endParaRPr>
          </a:p>
        </p:txBody>
      </p:sp>
      <p:sp>
        <p:nvSpPr>
          <p:cNvPr id="59" name="椭圆 58">
            <a:extLst>
              <a:ext uri="{FF2B5EF4-FFF2-40B4-BE49-F238E27FC236}">
                <a16:creationId xmlns:a16="http://schemas.microsoft.com/office/drawing/2014/main" id="{A93DB27B-0315-EC1D-BAF3-2E0FC7E6BC77}"/>
              </a:ext>
            </a:extLst>
          </p:cNvPr>
          <p:cNvSpPr/>
          <p:nvPr/>
        </p:nvSpPr>
        <p:spPr>
          <a:xfrm>
            <a:off x="3596083" y="4368539"/>
            <a:ext cx="3217333" cy="789279"/>
          </a:xfrm>
          <a:prstGeom prst="ellipse">
            <a:avLst/>
          </a:prstGeom>
          <a:noFill/>
          <a:ln w="28575">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51">
            <a:extLst>
              <a:ext uri="{FF2B5EF4-FFF2-40B4-BE49-F238E27FC236}">
                <a16:creationId xmlns:a16="http://schemas.microsoft.com/office/drawing/2014/main" id="{88E59791-C9F4-087F-B5DA-200B325538F8}"/>
              </a:ext>
            </a:extLst>
          </p:cNvPr>
          <p:cNvSpPr/>
          <p:nvPr/>
        </p:nvSpPr>
        <p:spPr>
          <a:xfrm>
            <a:off x="3226519" y="3218874"/>
            <a:ext cx="3836182" cy="916276"/>
          </a:xfrm>
          <a:custGeom>
            <a:avLst/>
            <a:gdLst>
              <a:gd name="connsiteX0" fmla="*/ 521757 w 3836182"/>
              <a:gd name="connsiteY0" fmla="*/ 0 h 916276"/>
              <a:gd name="connsiteX1" fmla="*/ 561796 w 3836182"/>
              <a:gd name="connsiteY1" fmla="*/ 12496 h 916276"/>
              <a:gd name="connsiteX2" fmla="*/ 1918091 w 3836182"/>
              <a:gd name="connsiteY2" fmla="*/ 171848 h 916276"/>
              <a:gd name="connsiteX3" fmla="*/ 3274386 w 3836182"/>
              <a:gd name="connsiteY3" fmla="*/ 12496 h 916276"/>
              <a:gd name="connsiteX4" fmla="*/ 3314426 w 3836182"/>
              <a:gd name="connsiteY4" fmla="*/ 0 h 916276"/>
              <a:gd name="connsiteX5" fmla="*/ 3398183 w 3836182"/>
              <a:gd name="connsiteY5" fmla="*/ 26140 h 916276"/>
              <a:gd name="connsiteX6" fmla="*/ 3836182 w 3836182"/>
              <a:gd name="connsiteY6" fmla="*/ 372214 h 916276"/>
              <a:gd name="connsiteX7" fmla="*/ 1918091 w 3836182"/>
              <a:gd name="connsiteY7" fmla="*/ 916276 h 916276"/>
              <a:gd name="connsiteX8" fmla="*/ 0 w 3836182"/>
              <a:gd name="connsiteY8" fmla="*/ 372214 h 916276"/>
              <a:gd name="connsiteX9" fmla="*/ 437999 w 3836182"/>
              <a:gd name="connsiteY9" fmla="*/ 26140 h 916276"/>
              <a:gd name="connsiteX10" fmla="*/ 521757 w 3836182"/>
              <a:gd name="connsiteY10" fmla="*/ 0 h 916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36182" h="916276">
                <a:moveTo>
                  <a:pt x="521757" y="0"/>
                </a:moveTo>
                <a:lnTo>
                  <a:pt x="561796" y="12496"/>
                </a:lnTo>
                <a:cubicBezTo>
                  <a:pt x="908902" y="110952"/>
                  <a:pt x="1388425" y="171848"/>
                  <a:pt x="1918091" y="171848"/>
                </a:cubicBezTo>
                <a:cubicBezTo>
                  <a:pt x="2447757" y="171848"/>
                  <a:pt x="2927280" y="110952"/>
                  <a:pt x="3274386" y="12496"/>
                </a:cubicBezTo>
                <a:lnTo>
                  <a:pt x="3314426" y="0"/>
                </a:lnTo>
                <a:lnTo>
                  <a:pt x="3398183" y="26140"/>
                </a:lnTo>
                <a:cubicBezTo>
                  <a:pt x="3671810" y="120186"/>
                  <a:pt x="3836182" y="240756"/>
                  <a:pt x="3836182" y="372214"/>
                </a:cubicBezTo>
                <a:cubicBezTo>
                  <a:pt x="3836182" y="672691"/>
                  <a:pt x="2977423" y="916276"/>
                  <a:pt x="1918091" y="916276"/>
                </a:cubicBezTo>
                <a:cubicBezTo>
                  <a:pt x="858759" y="916276"/>
                  <a:pt x="0" y="672691"/>
                  <a:pt x="0" y="372214"/>
                </a:cubicBezTo>
                <a:cubicBezTo>
                  <a:pt x="0" y="240756"/>
                  <a:pt x="164372" y="120186"/>
                  <a:pt x="437999" y="26140"/>
                </a:cubicBezTo>
                <a:lnTo>
                  <a:pt x="521757" y="0"/>
                </a:lnTo>
                <a:close/>
              </a:path>
            </a:pathLst>
          </a:custGeom>
          <a:solidFill>
            <a:schemeClr val="bg1">
              <a:alpha val="48000"/>
            </a:schemeClr>
          </a:solidFill>
          <a:ln w="38100"/>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9" name="椭圆 28">
            <a:extLst>
              <a:ext uri="{FF2B5EF4-FFF2-40B4-BE49-F238E27FC236}">
                <a16:creationId xmlns:a16="http://schemas.microsoft.com/office/drawing/2014/main" id="{DD1E1FC1-84DA-351B-DD65-78BE06BBE9DC}"/>
              </a:ext>
            </a:extLst>
          </p:cNvPr>
          <p:cNvSpPr/>
          <p:nvPr/>
        </p:nvSpPr>
        <p:spPr>
          <a:xfrm>
            <a:off x="4589358" y="3688504"/>
            <a:ext cx="468168" cy="268877"/>
          </a:xfrm>
          <a:prstGeom prst="ellipse">
            <a:avLst/>
          </a:prstGeom>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sp>
        <p:nvSpPr>
          <p:cNvPr id="31" name="椭圆 30">
            <a:extLst>
              <a:ext uri="{FF2B5EF4-FFF2-40B4-BE49-F238E27FC236}">
                <a16:creationId xmlns:a16="http://schemas.microsoft.com/office/drawing/2014/main" id="{1EB4E237-7E37-129E-F0D4-6E65C1FF4710}"/>
              </a:ext>
            </a:extLst>
          </p:cNvPr>
          <p:cNvSpPr/>
          <p:nvPr/>
        </p:nvSpPr>
        <p:spPr>
          <a:xfrm>
            <a:off x="5336597" y="3438419"/>
            <a:ext cx="468168" cy="268877"/>
          </a:xfrm>
          <a:prstGeom prst="ellipse">
            <a:avLst/>
          </a:prstGeom>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sp>
        <p:nvSpPr>
          <p:cNvPr id="60" name="椭圆 59">
            <a:extLst>
              <a:ext uri="{FF2B5EF4-FFF2-40B4-BE49-F238E27FC236}">
                <a16:creationId xmlns:a16="http://schemas.microsoft.com/office/drawing/2014/main" id="{02F43451-FB85-A4AA-8FED-B58DC2A0E3FF}"/>
              </a:ext>
            </a:extLst>
          </p:cNvPr>
          <p:cNvSpPr/>
          <p:nvPr/>
        </p:nvSpPr>
        <p:spPr>
          <a:xfrm>
            <a:off x="5262701" y="4852015"/>
            <a:ext cx="590550" cy="203869"/>
          </a:xfrm>
          <a:prstGeom prst="ellipse">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4CC6DCDB-DD97-7609-2CFF-6DFFCCBA61FC}"/>
              </a:ext>
            </a:extLst>
          </p:cNvPr>
          <p:cNvSpPr/>
          <p:nvPr/>
        </p:nvSpPr>
        <p:spPr>
          <a:xfrm>
            <a:off x="5323892" y="2832494"/>
            <a:ext cx="468168" cy="268877"/>
          </a:xfrm>
          <a:prstGeom prst="ellipse">
            <a:avLst/>
          </a:prstGeom>
          <a:solidFill>
            <a:schemeClr val="accent6"/>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zh-CN" altLang="en-US"/>
          </a:p>
        </p:txBody>
      </p:sp>
      <p:sp>
        <p:nvSpPr>
          <p:cNvPr id="30" name="椭圆 29">
            <a:extLst>
              <a:ext uri="{FF2B5EF4-FFF2-40B4-BE49-F238E27FC236}">
                <a16:creationId xmlns:a16="http://schemas.microsoft.com/office/drawing/2014/main" id="{B6080CD9-A23B-8F8B-77F2-DD292708E883}"/>
              </a:ext>
            </a:extLst>
          </p:cNvPr>
          <p:cNvSpPr/>
          <p:nvPr/>
        </p:nvSpPr>
        <p:spPr>
          <a:xfrm>
            <a:off x="4604733" y="2497284"/>
            <a:ext cx="468168" cy="268877"/>
          </a:xfrm>
          <a:prstGeom prst="ellipse">
            <a:avLst/>
          </a:prstGeom>
          <a:solidFill>
            <a:schemeClr val="accent6"/>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zh-CN" altLang="en-US"/>
          </a:p>
        </p:txBody>
      </p:sp>
      <p:sp>
        <p:nvSpPr>
          <p:cNvPr id="67" name="椭圆 66">
            <a:extLst>
              <a:ext uri="{FF2B5EF4-FFF2-40B4-BE49-F238E27FC236}">
                <a16:creationId xmlns:a16="http://schemas.microsoft.com/office/drawing/2014/main" id="{6C2D7813-115B-F8F1-1BAC-21E790DEDB8D}"/>
              </a:ext>
            </a:extLst>
          </p:cNvPr>
          <p:cNvSpPr/>
          <p:nvPr/>
        </p:nvSpPr>
        <p:spPr>
          <a:xfrm>
            <a:off x="4512392" y="4834816"/>
            <a:ext cx="590550" cy="203869"/>
          </a:xfrm>
          <a:prstGeom prst="ellipse">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id="{1DCC6F50-AA38-CF66-CCB5-BAE08FB61BFA}"/>
              </a:ext>
            </a:extLst>
          </p:cNvPr>
          <p:cNvSpPr/>
          <p:nvPr/>
        </p:nvSpPr>
        <p:spPr>
          <a:xfrm>
            <a:off x="10079026" y="4332465"/>
            <a:ext cx="1943069" cy="42897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Emergency</a:t>
            </a:r>
            <a:endParaRPr lang="zh-CN" altLang="en-US">
              <a:latin typeface="微软雅黑" panose="020B0503020204020204" pitchFamily="34" charset="-122"/>
              <a:ea typeface="微软雅黑" panose="020B0503020204020204" pitchFamily="34" charset="-122"/>
            </a:endParaRPr>
          </a:p>
        </p:txBody>
      </p:sp>
      <p:sp>
        <p:nvSpPr>
          <p:cNvPr id="69" name="等腰三角形 68">
            <a:extLst>
              <a:ext uri="{FF2B5EF4-FFF2-40B4-BE49-F238E27FC236}">
                <a16:creationId xmlns:a16="http://schemas.microsoft.com/office/drawing/2014/main" id="{098098EF-C7EE-29C2-390A-049B12DA5E14}"/>
              </a:ext>
            </a:extLst>
          </p:cNvPr>
          <p:cNvSpPr/>
          <p:nvPr/>
        </p:nvSpPr>
        <p:spPr>
          <a:xfrm>
            <a:off x="8289898" y="4030243"/>
            <a:ext cx="701040" cy="558800"/>
          </a:xfrm>
          <a:prstGeom prst="triangle">
            <a:avLst/>
          </a:prstGeom>
          <a:solidFill>
            <a:srgbClr val="C000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35752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1" name="组合 240">
            <a:extLst>
              <a:ext uri="{FF2B5EF4-FFF2-40B4-BE49-F238E27FC236}">
                <a16:creationId xmlns:a16="http://schemas.microsoft.com/office/drawing/2014/main" id="{31BB1BB0-7EC7-479D-B29D-BA653930EB03}"/>
              </a:ext>
            </a:extLst>
          </p:cNvPr>
          <p:cNvGrpSpPr/>
          <p:nvPr/>
        </p:nvGrpSpPr>
        <p:grpSpPr>
          <a:xfrm>
            <a:off x="2923454" y="452325"/>
            <a:ext cx="4395597" cy="4395597"/>
            <a:chOff x="4114314" y="527322"/>
            <a:chExt cx="4395597" cy="4395597"/>
          </a:xfrm>
        </p:grpSpPr>
        <p:pic>
          <p:nvPicPr>
            <p:cNvPr id="192" name="图片 191">
              <a:extLst>
                <a:ext uri="{FF2B5EF4-FFF2-40B4-BE49-F238E27FC236}">
                  <a16:creationId xmlns:a16="http://schemas.microsoft.com/office/drawing/2014/main" id="{4A49BDB1-B223-4E81-AB76-20DA19E72C82}"/>
                </a:ext>
              </a:extLst>
            </p:cNvPr>
            <p:cNvPicPr>
              <a:picLocks noChangeAspect="1"/>
            </p:cNvPicPr>
            <p:nvPr/>
          </p:nvPicPr>
          <p:blipFill>
            <a:blip r:embed="rId2"/>
            <a:stretch>
              <a:fillRect/>
            </a:stretch>
          </p:blipFill>
          <p:spPr>
            <a:xfrm>
              <a:off x="4114314" y="527322"/>
              <a:ext cx="4395597" cy="4395597"/>
            </a:xfrm>
            <a:prstGeom prst="rect">
              <a:avLst/>
            </a:prstGeom>
          </p:spPr>
        </p:pic>
        <p:sp>
          <p:nvSpPr>
            <p:cNvPr id="181" name="矩形 180">
              <a:extLst>
                <a:ext uri="{FF2B5EF4-FFF2-40B4-BE49-F238E27FC236}">
                  <a16:creationId xmlns:a16="http://schemas.microsoft.com/office/drawing/2014/main" id="{DA32B960-467B-415A-9924-B019BD281C6E}"/>
                </a:ext>
              </a:extLst>
            </p:cNvPr>
            <p:cNvSpPr/>
            <p:nvPr/>
          </p:nvSpPr>
          <p:spPr>
            <a:xfrm>
              <a:off x="6081975" y="2794747"/>
              <a:ext cx="460027" cy="273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B</a:t>
              </a:r>
              <a:endParaRPr lang="zh-CN" altLang="en-US" b="1" dirty="0">
                <a:solidFill>
                  <a:schemeClr val="tx1"/>
                </a:solidFill>
              </a:endParaRPr>
            </a:p>
          </p:txBody>
        </p:sp>
      </p:grpSp>
      <p:sp>
        <p:nvSpPr>
          <p:cNvPr id="159" name="椭圆 158">
            <a:extLst>
              <a:ext uri="{FF2B5EF4-FFF2-40B4-BE49-F238E27FC236}">
                <a16:creationId xmlns:a16="http://schemas.microsoft.com/office/drawing/2014/main" id="{32024E25-1269-44B0-BCC6-90A58CAC51D2}"/>
              </a:ext>
            </a:extLst>
          </p:cNvPr>
          <p:cNvSpPr/>
          <p:nvPr/>
        </p:nvSpPr>
        <p:spPr>
          <a:xfrm rot="16200000">
            <a:off x="833988" y="3126016"/>
            <a:ext cx="4366260" cy="1590235"/>
          </a:xfrm>
          <a:prstGeom prst="ellipse">
            <a:avLst/>
          </a:prstGeom>
          <a:solidFill>
            <a:schemeClr val="bg2"/>
          </a:solidFill>
          <a:ln w="28575">
            <a:solidFill>
              <a:schemeClr val="accent2">
                <a:lumMod val="60000"/>
                <a:lumOff val="4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63" name="椭圆 162">
            <a:extLst>
              <a:ext uri="{FF2B5EF4-FFF2-40B4-BE49-F238E27FC236}">
                <a16:creationId xmlns:a16="http://schemas.microsoft.com/office/drawing/2014/main" id="{60B77858-5459-4AD6-A966-BD6A878B7681}"/>
              </a:ext>
            </a:extLst>
          </p:cNvPr>
          <p:cNvSpPr/>
          <p:nvPr/>
        </p:nvSpPr>
        <p:spPr>
          <a:xfrm>
            <a:off x="868680" y="1738002"/>
            <a:ext cx="4366261" cy="4366261"/>
          </a:xfrm>
          <a:prstGeom prst="ellipse">
            <a:avLst/>
          </a:prstGeom>
          <a:solidFill>
            <a:schemeClr val="accent2">
              <a:lumMod val="40000"/>
              <a:lumOff val="60000"/>
              <a:alpha val="9000"/>
            </a:schemeClr>
          </a:solidFill>
          <a:ln w="28575">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4" name="椭圆 163">
            <a:extLst>
              <a:ext uri="{FF2B5EF4-FFF2-40B4-BE49-F238E27FC236}">
                <a16:creationId xmlns:a16="http://schemas.microsoft.com/office/drawing/2014/main" id="{F53790FE-657C-449D-BD22-14DCC833BCB3}"/>
              </a:ext>
            </a:extLst>
          </p:cNvPr>
          <p:cNvSpPr/>
          <p:nvPr/>
        </p:nvSpPr>
        <p:spPr>
          <a:xfrm>
            <a:off x="1782144" y="2609620"/>
            <a:ext cx="2515536" cy="2571123"/>
          </a:xfrm>
          <a:prstGeom prst="ellipse">
            <a:avLst/>
          </a:prstGeom>
          <a:solidFill>
            <a:srgbClr val="FF0000">
              <a:alpha val="12000"/>
            </a:srgbClr>
          </a:solidFill>
          <a:ln w="28575">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a:extLst>
              <a:ext uri="{FF2B5EF4-FFF2-40B4-BE49-F238E27FC236}">
                <a16:creationId xmlns:a16="http://schemas.microsoft.com/office/drawing/2014/main" id="{A9B3957F-FFF3-48CB-AF6E-B161EC193B00}"/>
              </a:ext>
            </a:extLst>
          </p:cNvPr>
          <p:cNvSpPr/>
          <p:nvPr/>
        </p:nvSpPr>
        <p:spPr>
          <a:xfrm>
            <a:off x="868680" y="3068466"/>
            <a:ext cx="4366260" cy="1590235"/>
          </a:xfrm>
          <a:prstGeom prst="ellipse">
            <a:avLst/>
          </a:prstGeom>
          <a:solidFill>
            <a:schemeClr val="bg2">
              <a:alpha val="40000"/>
            </a:schemeClr>
          </a:solidFill>
          <a:ln w="28575">
            <a:solidFill>
              <a:schemeClr val="accent2">
                <a:lumMod val="60000"/>
                <a:lumOff val="4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7" name="椭圆 156">
            <a:extLst>
              <a:ext uri="{FF2B5EF4-FFF2-40B4-BE49-F238E27FC236}">
                <a16:creationId xmlns:a16="http://schemas.microsoft.com/office/drawing/2014/main" id="{8967216C-E791-474E-A786-F7F10ADDEBF3}"/>
              </a:ext>
            </a:extLst>
          </p:cNvPr>
          <p:cNvSpPr/>
          <p:nvPr/>
        </p:nvSpPr>
        <p:spPr>
          <a:xfrm rot="5400000">
            <a:off x="1805940" y="3467853"/>
            <a:ext cx="2515536" cy="906560"/>
          </a:xfrm>
          <a:prstGeom prst="ellipse">
            <a:avLst/>
          </a:prstGeom>
          <a:solidFill>
            <a:schemeClr val="bg2"/>
          </a:solidFill>
          <a:ln w="28575">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7" name="椭圆 46">
            <a:extLst>
              <a:ext uri="{FF2B5EF4-FFF2-40B4-BE49-F238E27FC236}">
                <a16:creationId xmlns:a16="http://schemas.microsoft.com/office/drawing/2014/main" id="{F277EAE7-A530-4F4A-95B3-FC80499FC506}"/>
              </a:ext>
            </a:extLst>
          </p:cNvPr>
          <p:cNvSpPr/>
          <p:nvPr/>
        </p:nvSpPr>
        <p:spPr>
          <a:xfrm>
            <a:off x="1794042" y="3410303"/>
            <a:ext cx="2515536" cy="906560"/>
          </a:xfrm>
          <a:prstGeom prst="ellipse">
            <a:avLst/>
          </a:prstGeom>
          <a:solidFill>
            <a:schemeClr val="bg2">
              <a:alpha val="40000"/>
            </a:schemeClr>
          </a:solidFill>
          <a:ln w="28575">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标题 1">
            <a:extLst>
              <a:ext uri="{FF2B5EF4-FFF2-40B4-BE49-F238E27FC236}">
                <a16:creationId xmlns:a16="http://schemas.microsoft.com/office/drawing/2014/main" id="{F0BA4F93-4597-C3A3-C9DE-7FF8413CA1B8}"/>
              </a:ext>
            </a:extLst>
          </p:cNvPr>
          <p:cNvSpPr>
            <a:spLocks noGrp="1"/>
          </p:cNvSpPr>
          <p:nvPr>
            <p:ph type="title"/>
          </p:nvPr>
        </p:nvSpPr>
        <p:spPr>
          <a:xfrm>
            <a:off x="118899" y="-10731"/>
            <a:ext cx="10515600" cy="674914"/>
          </a:xfrm>
        </p:spPr>
        <p:txBody>
          <a:bodyPr>
            <a:normAutofit/>
          </a:bodyPr>
          <a:lstStyle/>
          <a:p>
            <a:r>
              <a:rPr lang="en-US" altLang="zh-CN" sz="3200" dirty="0">
                <a:latin typeface="微软雅黑" panose="020B0503020204020204" pitchFamily="34" charset="-122"/>
                <a:ea typeface="微软雅黑" panose="020B0503020204020204" pitchFamily="34" charset="-122"/>
              </a:rPr>
              <a:t>1013</a:t>
            </a:r>
            <a:r>
              <a:rPr lang="zh-CN" altLang="en-US" sz="3200" dirty="0">
                <a:latin typeface="微软雅黑" panose="020B0503020204020204" pitchFamily="34" charset="-122"/>
                <a:ea typeface="微软雅黑" panose="020B0503020204020204" pitchFamily="34" charset="-122"/>
              </a:rPr>
              <a:t>汇报</a:t>
            </a:r>
          </a:p>
        </p:txBody>
      </p:sp>
      <p:grpSp>
        <p:nvGrpSpPr>
          <p:cNvPr id="3" name="组合 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0B56F23-9B9E-4F0E-8C38-AF131BCC9B94}"/>
              </a:ext>
            </a:extLst>
          </p:cNvPr>
          <p:cNvGrpSpPr>
            <a:grpSpLocks noChangeAspect="1"/>
          </p:cNvGrpSpPr>
          <p:nvPr/>
        </p:nvGrpSpPr>
        <p:grpSpPr>
          <a:xfrm>
            <a:off x="2711267" y="3764907"/>
            <a:ext cx="681086" cy="197351"/>
            <a:chOff x="2105437" y="2606675"/>
            <a:chExt cx="7981125" cy="2051050"/>
          </a:xfrm>
        </p:grpSpPr>
        <p:sp>
          <p:nvSpPr>
            <p:cNvPr id="5" name="íṧļíde">
              <a:extLst>
                <a:ext uri="{FF2B5EF4-FFF2-40B4-BE49-F238E27FC236}">
                  <a16:creationId xmlns:a16="http://schemas.microsoft.com/office/drawing/2014/main" id="{BB246304-2806-4A77-AF4C-7BE9C7F9D132}"/>
                </a:ext>
              </a:extLst>
            </p:cNvPr>
            <p:cNvSpPr/>
            <p:nvPr/>
          </p:nvSpPr>
          <p:spPr bwMode="auto">
            <a:xfrm>
              <a:off x="6551444" y="2739900"/>
              <a:ext cx="1818680" cy="139422"/>
            </a:xfrm>
            <a:custGeom>
              <a:avLst/>
              <a:gdLst>
                <a:gd name="T0" fmla="*/ 1 w 248"/>
                <a:gd name="T1" fmla="*/ 0 h 19"/>
                <a:gd name="T2" fmla="*/ 0 w 248"/>
                <a:gd name="T3" fmla="*/ 0 h 19"/>
                <a:gd name="T4" fmla="*/ 124 w 248"/>
                <a:gd name="T5" fmla="*/ 19 h 19"/>
                <a:gd name="T6" fmla="*/ 248 w 248"/>
                <a:gd name="T7" fmla="*/ 0 h 19"/>
                <a:gd name="T8" fmla="*/ 248 w 248"/>
                <a:gd name="T9" fmla="*/ 0 h 19"/>
                <a:gd name="T10" fmla="*/ 124 w 248"/>
                <a:gd name="T11" fmla="*/ 4 h 19"/>
                <a:gd name="T12" fmla="*/ 1 w 248"/>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48" h="19">
                  <a:moveTo>
                    <a:pt x="1" y="0"/>
                  </a:moveTo>
                  <a:cubicBezTo>
                    <a:pt x="1" y="0"/>
                    <a:pt x="0" y="0"/>
                    <a:pt x="0" y="0"/>
                  </a:cubicBezTo>
                  <a:cubicBezTo>
                    <a:pt x="0" y="10"/>
                    <a:pt x="56" y="19"/>
                    <a:pt x="124" y="19"/>
                  </a:cubicBezTo>
                  <a:cubicBezTo>
                    <a:pt x="192" y="19"/>
                    <a:pt x="248" y="10"/>
                    <a:pt x="248" y="0"/>
                  </a:cubicBezTo>
                  <a:cubicBezTo>
                    <a:pt x="248" y="0"/>
                    <a:pt x="248" y="0"/>
                    <a:pt x="248" y="0"/>
                  </a:cubicBezTo>
                  <a:cubicBezTo>
                    <a:pt x="215" y="3"/>
                    <a:pt x="172" y="4"/>
                    <a:pt x="124" y="4"/>
                  </a:cubicBezTo>
                  <a:cubicBezTo>
                    <a:pt x="76" y="4"/>
                    <a:pt x="33" y="3"/>
                    <a:pt x="1" y="0"/>
                  </a:cubicBez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 name="íSḷíḓè">
              <a:extLst>
                <a:ext uri="{FF2B5EF4-FFF2-40B4-BE49-F238E27FC236}">
                  <a16:creationId xmlns:a16="http://schemas.microsoft.com/office/drawing/2014/main" id="{6EE7CF8A-C968-46F1-ADE4-A8AED7C522B5}"/>
                </a:ext>
              </a:extLst>
            </p:cNvPr>
            <p:cNvSpPr/>
            <p:nvPr/>
          </p:nvSpPr>
          <p:spPr bwMode="auto">
            <a:xfrm>
              <a:off x="6557641" y="2606675"/>
              <a:ext cx="1812484" cy="161110"/>
            </a:xfrm>
            <a:custGeom>
              <a:avLst/>
              <a:gdLst>
                <a:gd name="T0" fmla="*/ 123 w 247"/>
                <a:gd name="T1" fmla="*/ 0 h 22"/>
                <a:gd name="T2" fmla="*/ 0 w 247"/>
                <a:gd name="T3" fmla="*/ 18 h 22"/>
                <a:gd name="T4" fmla="*/ 123 w 247"/>
                <a:gd name="T5" fmla="*/ 22 h 22"/>
                <a:gd name="T6" fmla="*/ 247 w 247"/>
                <a:gd name="T7" fmla="*/ 18 h 22"/>
                <a:gd name="T8" fmla="*/ 123 w 247"/>
                <a:gd name="T9" fmla="*/ 0 h 22"/>
              </a:gdLst>
              <a:ahLst/>
              <a:cxnLst>
                <a:cxn ang="0">
                  <a:pos x="T0" y="T1"/>
                </a:cxn>
                <a:cxn ang="0">
                  <a:pos x="T2" y="T3"/>
                </a:cxn>
                <a:cxn ang="0">
                  <a:pos x="T4" y="T5"/>
                </a:cxn>
                <a:cxn ang="0">
                  <a:pos x="T6" y="T7"/>
                </a:cxn>
                <a:cxn ang="0">
                  <a:pos x="T8" y="T9"/>
                </a:cxn>
              </a:cxnLst>
              <a:rect l="0" t="0" r="r" b="b"/>
              <a:pathLst>
                <a:path w="247" h="22">
                  <a:moveTo>
                    <a:pt x="123" y="0"/>
                  </a:moveTo>
                  <a:cubicBezTo>
                    <a:pt x="57" y="0"/>
                    <a:pt x="3" y="8"/>
                    <a:pt x="0" y="18"/>
                  </a:cubicBezTo>
                  <a:cubicBezTo>
                    <a:pt x="32" y="21"/>
                    <a:pt x="75" y="22"/>
                    <a:pt x="123" y="22"/>
                  </a:cubicBezTo>
                  <a:cubicBezTo>
                    <a:pt x="171" y="22"/>
                    <a:pt x="214" y="21"/>
                    <a:pt x="247" y="18"/>
                  </a:cubicBezTo>
                  <a:cubicBezTo>
                    <a:pt x="243" y="8"/>
                    <a:pt x="189" y="0"/>
                    <a:pt x="123"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 name="íŝḷïďé">
              <a:extLst>
                <a:ext uri="{FF2B5EF4-FFF2-40B4-BE49-F238E27FC236}">
                  <a16:creationId xmlns:a16="http://schemas.microsoft.com/office/drawing/2014/main" id="{DD2D92A0-35B2-4DF2-911A-D4DAA38E743A}"/>
                </a:ext>
              </a:extLst>
            </p:cNvPr>
            <p:cNvSpPr/>
            <p:nvPr/>
          </p:nvSpPr>
          <p:spPr bwMode="auto">
            <a:xfrm>
              <a:off x="8274078" y="2739900"/>
              <a:ext cx="1812484" cy="139422"/>
            </a:xfrm>
            <a:custGeom>
              <a:avLst/>
              <a:gdLst>
                <a:gd name="T0" fmla="*/ 247 w 247"/>
                <a:gd name="T1" fmla="*/ 0 h 19"/>
                <a:gd name="T2" fmla="*/ 247 w 247"/>
                <a:gd name="T3" fmla="*/ 0 h 19"/>
                <a:gd name="T4" fmla="*/ 124 w 247"/>
                <a:gd name="T5" fmla="*/ 19 h 19"/>
                <a:gd name="T6" fmla="*/ 0 w 247"/>
                <a:gd name="T7" fmla="*/ 0 h 19"/>
                <a:gd name="T8" fmla="*/ 0 w 247"/>
                <a:gd name="T9" fmla="*/ 0 h 19"/>
                <a:gd name="T10" fmla="*/ 124 w 247"/>
                <a:gd name="T11" fmla="*/ 4 h 19"/>
                <a:gd name="T12" fmla="*/ 247 w 247"/>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47" h="19">
                  <a:moveTo>
                    <a:pt x="247" y="0"/>
                  </a:moveTo>
                  <a:cubicBezTo>
                    <a:pt x="247" y="0"/>
                    <a:pt x="247" y="0"/>
                    <a:pt x="247" y="0"/>
                  </a:cubicBezTo>
                  <a:cubicBezTo>
                    <a:pt x="247" y="10"/>
                    <a:pt x="192" y="19"/>
                    <a:pt x="124" y="19"/>
                  </a:cubicBezTo>
                  <a:cubicBezTo>
                    <a:pt x="55" y="19"/>
                    <a:pt x="0" y="10"/>
                    <a:pt x="0" y="0"/>
                  </a:cubicBezTo>
                  <a:cubicBezTo>
                    <a:pt x="0" y="0"/>
                    <a:pt x="0" y="0"/>
                    <a:pt x="0" y="0"/>
                  </a:cubicBezTo>
                  <a:cubicBezTo>
                    <a:pt x="32" y="3"/>
                    <a:pt x="76" y="4"/>
                    <a:pt x="124" y="4"/>
                  </a:cubicBezTo>
                  <a:cubicBezTo>
                    <a:pt x="171" y="4"/>
                    <a:pt x="215" y="3"/>
                    <a:pt x="247" y="0"/>
                  </a:cubicBez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 name="îṣḻíḓê">
              <a:extLst>
                <a:ext uri="{FF2B5EF4-FFF2-40B4-BE49-F238E27FC236}">
                  <a16:creationId xmlns:a16="http://schemas.microsoft.com/office/drawing/2014/main" id="{8A00F2F8-1B6B-442C-B6FB-704A2CB9EF00}"/>
                </a:ext>
              </a:extLst>
            </p:cNvPr>
            <p:cNvSpPr/>
            <p:nvPr/>
          </p:nvSpPr>
          <p:spPr bwMode="auto">
            <a:xfrm>
              <a:off x="8274078" y="2606675"/>
              <a:ext cx="1812484" cy="161110"/>
            </a:xfrm>
            <a:custGeom>
              <a:avLst/>
              <a:gdLst>
                <a:gd name="T0" fmla="*/ 124 w 247"/>
                <a:gd name="T1" fmla="*/ 0 h 22"/>
                <a:gd name="T2" fmla="*/ 247 w 247"/>
                <a:gd name="T3" fmla="*/ 18 h 22"/>
                <a:gd name="T4" fmla="*/ 124 w 247"/>
                <a:gd name="T5" fmla="*/ 22 h 22"/>
                <a:gd name="T6" fmla="*/ 0 w 247"/>
                <a:gd name="T7" fmla="*/ 18 h 22"/>
                <a:gd name="T8" fmla="*/ 124 w 247"/>
                <a:gd name="T9" fmla="*/ 0 h 22"/>
              </a:gdLst>
              <a:ahLst/>
              <a:cxnLst>
                <a:cxn ang="0">
                  <a:pos x="T0" y="T1"/>
                </a:cxn>
                <a:cxn ang="0">
                  <a:pos x="T2" y="T3"/>
                </a:cxn>
                <a:cxn ang="0">
                  <a:pos x="T4" y="T5"/>
                </a:cxn>
                <a:cxn ang="0">
                  <a:pos x="T6" y="T7"/>
                </a:cxn>
                <a:cxn ang="0">
                  <a:pos x="T8" y="T9"/>
                </a:cxn>
              </a:cxnLst>
              <a:rect l="0" t="0" r="r" b="b"/>
              <a:pathLst>
                <a:path w="247" h="22">
                  <a:moveTo>
                    <a:pt x="124" y="0"/>
                  </a:moveTo>
                  <a:cubicBezTo>
                    <a:pt x="190" y="0"/>
                    <a:pt x="244" y="8"/>
                    <a:pt x="247" y="18"/>
                  </a:cubicBezTo>
                  <a:cubicBezTo>
                    <a:pt x="215" y="21"/>
                    <a:pt x="171" y="22"/>
                    <a:pt x="124" y="22"/>
                  </a:cubicBezTo>
                  <a:cubicBezTo>
                    <a:pt x="76" y="22"/>
                    <a:pt x="32" y="21"/>
                    <a:pt x="0" y="18"/>
                  </a:cubicBezTo>
                  <a:cubicBezTo>
                    <a:pt x="3" y="8"/>
                    <a:pt x="57" y="0"/>
                    <a:pt x="124"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9" name="iṩlîḓe">
              <a:extLst>
                <a:ext uri="{FF2B5EF4-FFF2-40B4-BE49-F238E27FC236}">
                  <a16:creationId xmlns:a16="http://schemas.microsoft.com/office/drawing/2014/main" id="{17B24090-81AD-4DB8-B9D6-B7385FF3D2F5}"/>
                </a:ext>
              </a:extLst>
            </p:cNvPr>
            <p:cNvSpPr/>
            <p:nvPr/>
          </p:nvSpPr>
          <p:spPr bwMode="auto">
            <a:xfrm>
              <a:off x="8026217" y="3021842"/>
              <a:ext cx="601063" cy="316023"/>
            </a:xfrm>
            <a:prstGeom prst="rect">
              <a:avLst/>
            </a:prstGeom>
            <a:solidFill>
              <a:srgbClr val="D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0" name="îṧlîḓê">
              <a:extLst>
                <a:ext uri="{FF2B5EF4-FFF2-40B4-BE49-F238E27FC236}">
                  <a16:creationId xmlns:a16="http://schemas.microsoft.com/office/drawing/2014/main" id="{60288114-92F8-4A3C-A79F-1765BF77791B}"/>
                </a:ext>
              </a:extLst>
            </p:cNvPr>
            <p:cNvSpPr/>
            <p:nvPr/>
          </p:nvSpPr>
          <p:spPr bwMode="auto">
            <a:xfrm>
              <a:off x="8552922" y="3021842"/>
              <a:ext cx="74358" cy="316023"/>
            </a:xfrm>
            <a:prstGeom prst="rect">
              <a:avLst/>
            </a:prstGeom>
            <a:solidFill>
              <a:srgbClr val="C9CED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 name="îŝ1ïdé">
              <a:extLst>
                <a:ext uri="{FF2B5EF4-FFF2-40B4-BE49-F238E27FC236}">
                  <a16:creationId xmlns:a16="http://schemas.microsoft.com/office/drawing/2014/main" id="{7C856266-B422-4290-A5B7-A00FC4F69B5F}"/>
                </a:ext>
              </a:extLst>
            </p:cNvPr>
            <p:cNvSpPr/>
            <p:nvPr/>
          </p:nvSpPr>
          <p:spPr bwMode="auto">
            <a:xfrm>
              <a:off x="8026217" y="3021842"/>
              <a:ext cx="213780" cy="3160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 name="ïṧlïďê">
              <a:extLst>
                <a:ext uri="{FF2B5EF4-FFF2-40B4-BE49-F238E27FC236}">
                  <a16:creationId xmlns:a16="http://schemas.microsoft.com/office/drawing/2014/main" id="{81311FFB-A165-433D-8395-132D86C4EE90}"/>
                </a:ext>
              </a:extLst>
            </p:cNvPr>
            <p:cNvSpPr/>
            <p:nvPr/>
          </p:nvSpPr>
          <p:spPr bwMode="auto">
            <a:xfrm>
              <a:off x="8106772" y="2969172"/>
              <a:ext cx="446150" cy="52670"/>
            </a:xfrm>
            <a:prstGeom prst="rect">
              <a:avLst/>
            </a:prstGeom>
            <a:solidFill>
              <a:srgbClr val="494C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3" name="îşḻíḋe">
              <a:extLst>
                <a:ext uri="{FF2B5EF4-FFF2-40B4-BE49-F238E27FC236}">
                  <a16:creationId xmlns:a16="http://schemas.microsoft.com/office/drawing/2014/main" id="{05DDAC1F-83CC-43A5-86EB-54362E40AF4A}"/>
                </a:ext>
              </a:extLst>
            </p:cNvPr>
            <p:cNvSpPr/>
            <p:nvPr/>
          </p:nvSpPr>
          <p:spPr bwMode="auto">
            <a:xfrm>
              <a:off x="8289570" y="2925796"/>
              <a:ext cx="80555" cy="43376"/>
            </a:xfrm>
            <a:prstGeom prst="rect">
              <a:avLst/>
            </a:prstGeom>
            <a:solidFill>
              <a:srgbClr val="494C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4" name="îS1îḋé">
              <a:extLst>
                <a:ext uri="{FF2B5EF4-FFF2-40B4-BE49-F238E27FC236}">
                  <a16:creationId xmlns:a16="http://schemas.microsoft.com/office/drawing/2014/main" id="{44AD8CC3-003E-4A68-AD3E-585F79FBEF29}"/>
                </a:ext>
              </a:extLst>
            </p:cNvPr>
            <p:cNvSpPr/>
            <p:nvPr/>
          </p:nvSpPr>
          <p:spPr bwMode="auto">
            <a:xfrm>
              <a:off x="8305061" y="2857634"/>
              <a:ext cx="43376" cy="68162"/>
            </a:xfrm>
            <a:prstGeom prst="rect">
              <a:avLst/>
            </a:prstGeom>
            <a:solidFill>
              <a:srgbClr val="D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5" name="ïṥlïḑê">
              <a:extLst>
                <a:ext uri="{FF2B5EF4-FFF2-40B4-BE49-F238E27FC236}">
                  <a16:creationId xmlns:a16="http://schemas.microsoft.com/office/drawing/2014/main" id="{B97F4CFE-2858-46B5-8416-619FDDA7CBC1}"/>
                </a:ext>
              </a:extLst>
            </p:cNvPr>
            <p:cNvSpPr/>
            <p:nvPr/>
          </p:nvSpPr>
          <p:spPr bwMode="auto">
            <a:xfrm>
              <a:off x="6948022" y="3012547"/>
              <a:ext cx="1394218" cy="1645178"/>
            </a:xfrm>
            <a:custGeom>
              <a:avLst/>
              <a:gdLst>
                <a:gd name="T0" fmla="*/ 142 w 190"/>
                <a:gd name="T1" fmla="*/ 36 h 222"/>
                <a:gd name="T2" fmla="*/ 57 w 190"/>
                <a:gd name="T3" fmla="*/ 36 h 222"/>
                <a:gd name="T4" fmla="*/ 24 w 190"/>
                <a:gd name="T5" fmla="*/ 0 h 222"/>
                <a:gd name="T6" fmla="*/ 0 w 190"/>
                <a:gd name="T7" fmla="*/ 102 h 222"/>
                <a:gd name="T8" fmla="*/ 53 w 190"/>
                <a:gd name="T9" fmla="*/ 73 h 222"/>
                <a:gd name="T10" fmla="*/ 138 w 190"/>
                <a:gd name="T11" fmla="*/ 73 h 222"/>
                <a:gd name="T12" fmla="*/ 153 w 190"/>
                <a:gd name="T13" fmla="*/ 190 h 222"/>
                <a:gd name="T14" fmla="*/ 165 w 190"/>
                <a:gd name="T15" fmla="*/ 222 h 222"/>
                <a:gd name="T16" fmla="*/ 190 w 190"/>
                <a:gd name="T17" fmla="*/ 222 h 222"/>
                <a:gd name="T18" fmla="*/ 190 w 190"/>
                <a:gd name="T19" fmla="*/ 36 h 222"/>
                <a:gd name="T20" fmla="*/ 142 w 190"/>
                <a:gd name="T21" fmla="*/ 36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22">
                  <a:moveTo>
                    <a:pt x="142" y="36"/>
                  </a:moveTo>
                  <a:cubicBezTo>
                    <a:pt x="57" y="36"/>
                    <a:pt x="57" y="36"/>
                    <a:pt x="57" y="36"/>
                  </a:cubicBezTo>
                  <a:cubicBezTo>
                    <a:pt x="35" y="32"/>
                    <a:pt x="24" y="0"/>
                    <a:pt x="24" y="0"/>
                  </a:cubicBezTo>
                  <a:cubicBezTo>
                    <a:pt x="0" y="102"/>
                    <a:pt x="0" y="102"/>
                    <a:pt x="0" y="102"/>
                  </a:cubicBezTo>
                  <a:cubicBezTo>
                    <a:pt x="20" y="74"/>
                    <a:pt x="53" y="73"/>
                    <a:pt x="53" y="73"/>
                  </a:cubicBezTo>
                  <a:cubicBezTo>
                    <a:pt x="138" y="73"/>
                    <a:pt x="138" y="73"/>
                    <a:pt x="138" y="73"/>
                  </a:cubicBezTo>
                  <a:cubicBezTo>
                    <a:pt x="153" y="190"/>
                    <a:pt x="153" y="190"/>
                    <a:pt x="153" y="190"/>
                  </a:cubicBezTo>
                  <a:cubicBezTo>
                    <a:pt x="165" y="222"/>
                    <a:pt x="165" y="222"/>
                    <a:pt x="165" y="222"/>
                  </a:cubicBezTo>
                  <a:cubicBezTo>
                    <a:pt x="190" y="222"/>
                    <a:pt x="190" y="222"/>
                    <a:pt x="190" y="222"/>
                  </a:cubicBezTo>
                  <a:cubicBezTo>
                    <a:pt x="190" y="36"/>
                    <a:pt x="190" y="36"/>
                    <a:pt x="190" y="36"/>
                  </a:cubicBezTo>
                  <a:lnTo>
                    <a:pt x="142" y="36"/>
                  </a:lnTo>
                  <a:close/>
                </a:path>
              </a:pathLst>
            </a:custGeom>
            <a:solidFill>
              <a:srgbClr val="494C5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6" name="iŝḻïḋè">
              <a:extLst>
                <a:ext uri="{FF2B5EF4-FFF2-40B4-BE49-F238E27FC236}">
                  <a16:creationId xmlns:a16="http://schemas.microsoft.com/office/drawing/2014/main" id="{AD8310ED-2FBF-4F49-9113-0C1F8B298EA2}"/>
                </a:ext>
              </a:extLst>
            </p:cNvPr>
            <p:cNvSpPr/>
            <p:nvPr/>
          </p:nvSpPr>
          <p:spPr bwMode="auto">
            <a:xfrm>
              <a:off x="8342240" y="3278998"/>
              <a:ext cx="343907" cy="1378727"/>
            </a:xfrm>
            <a:custGeom>
              <a:avLst/>
              <a:gdLst>
                <a:gd name="T0" fmla="*/ 0 w 111"/>
                <a:gd name="T1" fmla="*/ 0 h 445"/>
                <a:gd name="T2" fmla="*/ 0 w 111"/>
                <a:gd name="T3" fmla="*/ 445 h 445"/>
                <a:gd name="T4" fmla="*/ 59 w 111"/>
                <a:gd name="T5" fmla="*/ 445 h 445"/>
                <a:gd name="T6" fmla="*/ 85 w 111"/>
                <a:gd name="T7" fmla="*/ 366 h 445"/>
                <a:gd name="T8" fmla="*/ 111 w 111"/>
                <a:gd name="T9" fmla="*/ 91 h 445"/>
                <a:gd name="T10" fmla="*/ 111 w 111"/>
                <a:gd name="T11" fmla="*/ 0 h 445"/>
                <a:gd name="T12" fmla="*/ 0 w 111"/>
                <a:gd name="T13" fmla="*/ 0 h 445"/>
              </a:gdLst>
              <a:ahLst/>
              <a:cxnLst>
                <a:cxn ang="0">
                  <a:pos x="T0" y="T1"/>
                </a:cxn>
                <a:cxn ang="0">
                  <a:pos x="T2" y="T3"/>
                </a:cxn>
                <a:cxn ang="0">
                  <a:pos x="T4" y="T5"/>
                </a:cxn>
                <a:cxn ang="0">
                  <a:pos x="T6" y="T7"/>
                </a:cxn>
                <a:cxn ang="0">
                  <a:pos x="T8" y="T9"/>
                </a:cxn>
                <a:cxn ang="0">
                  <a:pos x="T10" y="T11"/>
                </a:cxn>
                <a:cxn ang="0">
                  <a:pos x="T12" y="T13"/>
                </a:cxn>
              </a:cxnLst>
              <a:rect l="0" t="0" r="r" b="b"/>
              <a:pathLst>
                <a:path w="111" h="445">
                  <a:moveTo>
                    <a:pt x="0" y="0"/>
                  </a:moveTo>
                  <a:lnTo>
                    <a:pt x="0" y="445"/>
                  </a:lnTo>
                  <a:lnTo>
                    <a:pt x="59" y="445"/>
                  </a:lnTo>
                  <a:lnTo>
                    <a:pt x="85" y="366"/>
                  </a:lnTo>
                  <a:lnTo>
                    <a:pt x="111" y="91"/>
                  </a:lnTo>
                  <a:lnTo>
                    <a:pt x="111" y="0"/>
                  </a:lnTo>
                  <a:lnTo>
                    <a:pt x="0" y="0"/>
                  </a:lnTo>
                  <a:close/>
                </a:path>
              </a:pathLst>
            </a:custGeom>
            <a:solidFill>
              <a:srgbClr val="5C627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7" name="îŝļíḍê">
              <a:extLst>
                <a:ext uri="{FF2B5EF4-FFF2-40B4-BE49-F238E27FC236}">
                  <a16:creationId xmlns:a16="http://schemas.microsoft.com/office/drawing/2014/main" id="{9BAA18CB-FBBF-4E8D-9D57-F6267B6915A6}"/>
                </a:ext>
              </a:extLst>
            </p:cNvPr>
            <p:cNvSpPr/>
            <p:nvPr/>
          </p:nvSpPr>
          <p:spPr bwMode="auto">
            <a:xfrm>
              <a:off x="8218310" y="2628363"/>
              <a:ext cx="108439" cy="266451"/>
            </a:xfrm>
            <a:custGeom>
              <a:avLst/>
              <a:gdLst>
                <a:gd name="T0" fmla="*/ 15 w 15"/>
                <a:gd name="T1" fmla="*/ 0 h 36"/>
                <a:gd name="T2" fmla="*/ 0 w 15"/>
                <a:gd name="T3" fmla="*/ 15 h 36"/>
                <a:gd name="T4" fmla="*/ 0 w 15"/>
                <a:gd name="T5" fmla="*/ 36 h 36"/>
                <a:gd name="T6" fmla="*/ 15 w 15"/>
                <a:gd name="T7" fmla="*/ 36 h 36"/>
                <a:gd name="T8" fmla="*/ 15 w 15"/>
                <a:gd name="T9" fmla="*/ 1 h 36"/>
                <a:gd name="T10" fmla="*/ 15 w 15"/>
                <a:gd name="T11" fmla="*/ 0 h 36"/>
              </a:gdLst>
              <a:ahLst/>
              <a:cxnLst>
                <a:cxn ang="0">
                  <a:pos x="T0" y="T1"/>
                </a:cxn>
                <a:cxn ang="0">
                  <a:pos x="T2" y="T3"/>
                </a:cxn>
                <a:cxn ang="0">
                  <a:pos x="T4" y="T5"/>
                </a:cxn>
                <a:cxn ang="0">
                  <a:pos x="T6" y="T7"/>
                </a:cxn>
                <a:cxn ang="0">
                  <a:pos x="T8" y="T9"/>
                </a:cxn>
                <a:cxn ang="0">
                  <a:pos x="T10" y="T11"/>
                </a:cxn>
              </a:cxnLst>
              <a:rect l="0" t="0" r="r" b="b"/>
              <a:pathLst>
                <a:path w="15" h="36">
                  <a:moveTo>
                    <a:pt x="15" y="0"/>
                  </a:moveTo>
                  <a:cubicBezTo>
                    <a:pt x="7" y="0"/>
                    <a:pt x="0" y="7"/>
                    <a:pt x="0" y="15"/>
                  </a:cubicBezTo>
                  <a:cubicBezTo>
                    <a:pt x="0" y="36"/>
                    <a:pt x="0" y="36"/>
                    <a:pt x="0" y="36"/>
                  </a:cubicBezTo>
                  <a:cubicBezTo>
                    <a:pt x="15" y="36"/>
                    <a:pt x="15" y="36"/>
                    <a:pt x="15" y="36"/>
                  </a:cubicBezTo>
                  <a:cubicBezTo>
                    <a:pt x="15" y="1"/>
                    <a:pt x="15" y="1"/>
                    <a:pt x="15" y="1"/>
                  </a:cubicBezTo>
                  <a:cubicBezTo>
                    <a:pt x="15" y="1"/>
                    <a:pt x="15" y="0"/>
                    <a:pt x="15"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8" name="ïṡļídê">
              <a:extLst>
                <a:ext uri="{FF2B5EF4-FFF2-40B4-BE49-F238E27FC236}">
                  <a16:creationId xmlns:a16="http://schemas.microsoft.com/office/drawing/2014/main" id="{B13DDEBC-71C0-4279-8FF5-747A05A1C043}"/>
                </a:ext>
              </a:extLst>
            </p:cNvPr>
            <p:cNvSpPr/>
            <p:nvPr/>
          </p:nvSpPr>
          <p:spPr bwMode="auto">
            <a:xfrm>
              <a:off x="8326749" y="2634559"/>
              <a:ext cx="111537" cy="260254"/>
            </a:xfrm>
            <a:custGeom>
              <a:avLst/>
              <a:gdLst>
                <a:gd name="T0" fmla="*/ 15 w 15"/>
                <a:gd name="T1" fmla="*/ 14 h 35"/>
                <a:gd name="T2" fmla="*/ 0 w 15"/>
                <a:gd name="T3" fmla="*/ 0 h 35"/>
                <a:gd name="T4" fmla="*/ 0 w 15"/>
                <a:gd name="T5" fmla="*/ 35 h 35"/>
                <a:gd name="T6" fmla="*/ 15 w 15"/>
                <a:gd name="T7" fmla="*/ 35 h 35"/>
                <a:gd name="T8" fmla="*/ 15 w 15"/>
                <a:gd name="T9" fmla="*/ 14 h 35"/>
              </a:gdLst>
              <a:ahLst/>
              <a:cxnLst>
                <a:cxn ang="0">
                  <a:pos x="T0" y="T1"/>
                </a:cxn>
                <a:cxn ang="0">
                  <a:pos x="T2" y="T3"/>
                </a:cxn>
                <a:cxn ang="0">
                  <a:pos x="T4" y="T5"/>
                </a:cxn>
                <a:cxn ang="0">
                  <a:pos x="T6" y="T7"/>
                </a:cxn>
                <a:cxn ang="0">
                  <a:pos x="T8" y="T9"/>
                </a:cxn>
              </a:cxnLst>
              <a:rect l="0" t="0" r="r" b="b"/>
              <a:pathLst>
                <a:path w="15" h="35">
                  <a:moveTo>
                    <a:pt x="15" y="14"/>
                  </a:moveTo>
                  <a:cubicBezTo>
                    <a:pt x="15" y="6"/>
                    <a:pt x="8" y="0"/>
                    <a:pt x="0" y="0"/>
                  </a:cubicBezTo>
                  <a:cubicBezTo>
                    <a:pt x="0" y="35"/>
                    <a:pt x="0" y="35"/>
                    <a:pt x="0" y="35"/>
                  </a:cubicBezTo>
                  <a:cubicBezTo>
                    <a:pt x="15" y="35"/>
                    <a:pt x="15" y="35"/>
                    <a:pt x="15" y="35"/>
                  </a:cubicBezTo>
                  <a:lnTo>
                    <a:pt x="15" y="14"/>
                  </a:ln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9" name="iṩļidé">
              <a:extLst>
                <a:ext uri="{FF2B5EF4-FFF2-40B4-BE49-F238E27FC236}">
                  <a16:creationId xmlns:a16="http://schemas.microsoft.com/office/drawing/2014/main" id="{82720006-2C0B-42DF-BFED-91C05882885A}"/>
                </a:ext>
              </a:extLst>
            </p:cNvPr>
            <p:cNvSpPr/>
            <p:nvPr/>
          </p:nvSpPr>
          <p:spPr bwMode="auto">
            <a:xfrm>
              <a:off x="3821875" y="2739900"/>
              <a:ext cx="1812484" cy="139422"/>
            </a:xfrm>
            <a:custGeom>
              <a:avLst/>
              <a:gdLst>
                <a:gd name="T0" fmla="*/ 247 w 247"/>
                <a:gd name="T1" fmla="*/ 0 h 19"/>
                <a:gd name="T2" fmla="*/ 247 w 247"/>
                <a:gd name="T3" fmla="*/ 0 h 19"/>
                <a:gd name="T4" fmla="*/ 124 w 247"/>
                <a:gd name="T5" fmla="*/ 19 h 19"/>
                <a:gd name="T6" fmla="*/ 0 w 247"/>
                <a:gd name="T7" fmla="*/ 0 h 19"/>
                <a:gd name="T8" fmla="*/ 0 w 247"/>
                <a:gd name="T9" fmla="*/ 0 h 19"/>
                <a:gd name="T10" fmla="*/ 124 w 247"/>
                <a:gd name="T11" fmla="*/ 4 h 19"/>
                <a:gd name="T12" fmla="*/ 247 w 247"/>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47" h="19">
                  <a:moveTo>
                    <a:pt x="247" y="0"/>
                  </a:moveTo>
                  <a:cubicBezTo>
                    <a:pt x="247" y="0"/>
                    <a:pt x="247" y="0"/>
                    <a:pt x="247" y="0"/>
                  </a:cubicBezTo>
                  <a:cubicBezTo>
                    <a:pt x="247" y="10"/>
                    <a:pt x="192" y="19"/>
                    <a:pt x="124" y="19"/>
                  </a:cubicBezTo>
                  <a:cubicBezTo>
                    <a:pt x="56" y="19"/>
                    <a:pt x="0" y="10"/>
                    <a:pt x="0" y="0"/>
                  </a:cubicBezTo>
                  <a:cubicBezTo>
                    <a:pt x="0" y="0"/>
                    <a:pt x="0" y="0"/>
                    <a:pt x="0" y="0"/>
                  </a:cubicBezTo>
                  <a:cubicBezTo>
                    <a:pt x="33" y="3"/>
                    <a:pt x="76" y="4"/>
                    <a:pt x="124" y="4"/>
                  </a:cubicBezTo>
                  <a:cubicBezTo>
                    <a:pt x="172" y="4"/>
                    <a:pt x="215" y="3"/>
                    <a:pt x="247" y="0"/>
                  </a:cubicBez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0" name="ïšľîďé">
              <a:extLst>
                <a:ext uri="{FF2B5EF4-FFF2-40B4-BE49-F238E27FC236}">
                  <a16:creationId xmlns:a16="http://schemas.microsoft.com/office/drawing/2014/main" id="{6C8D2FD2-09B4-4528-9D2E-016316CB127E}"/>
                </a:ext>
              </a:extLst>
            </p:cNvPr>
            <p:cNvSpPr/>
            <p:nvPr/>
          </p:nvSpPr>
          <p:spPr bwMode="auto">
            <a:xfrm>
              <a:off x="3821875" y="2606675"/>
              <a:ext cx="1812484" cy="161110"/>
            </a:xfrm>
            <a:custGeom>
              <a:avLst/>
              <a:gdLst>
                <a:gd name="T0" fmla="*/ 124 w 247"/>
                <a:gd name="T1" fmla="*/ 0 h 22"/>
                <a:gd name="T2" fmla="*/ 247 w 247"/>
                <a:gd name="T3" fmla="*/ 18 h 22"/>
                <a:gd name="T4" fmla="*/ 124 w 247"/>
                <a:gd name="T5" fmla="*/ 22 h 22"/>
                <a:gd name="T6" fmla="*/ 0 w 247"/>
                <a:gd name="T7" fmla="*/ 18 h 22"/>
                <a:gd name="T8" fmla="*/ 124 w 247"/>
                <a:gd name="T9" fmla="*/ 0 h 22"/>
              </a:gdLst>
              <a:ahLst/>
              <a:cxnLst>
                <a:cxn ang="0">
                  <a:pos x="T0" y="T1"/>
                </a:cxn>
                <a:cxn ang="0">
                  <a:pos x="T2" y="T3"/>
                </a:cxn>
                <a:cxn ang="0">
                  <a:pos x="T4" y="T5"/>
                </a:cxn>
                <a:cxn ang="0">
                  <a:pos x="T6" y="T7"/>
                </a:cxn>
                <a:cxn ang="0">
                  <a:pos x="T8" y="T9"/>
                </a:cxn>
              </a:cxnLst>
              <a:rect l="0" t="0" r="r" b="b"/>
              <a:pathLst>
                <a:path w="247" h="22">
                  <a:moveTo>
                    <a:pt x="124" y="0"/>
                  </a:moveTo>
                  <a:cubicBezTo>
                    <a:pt x="190" y="0"/>
                    <a:pt x="244" y="8"/>
                    <a:pt x="247" y="18"/>
                  </a:cubicBezTo>
                  <a:cubicBezTo>
                    <a:pt x="215" y="21"/>
                    <a:pt x="172" y="22"/>
                    <a:pt x="124" y="22"/>
                  </a:cubicBezTo>
                  <a:cubicBezTo>
                    <a:pt x="76" y="22"/>
                    <a:pt x="33" y="21"/>
                    <a:pt x="0" y="18"/>
                  </a:cubicBezTo>
                  <a:cubicBezTo>
                    <a:pt x="4" y="8"/>
                    <a:pt x="58" y="0"/>
                    <a:pt x="124"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1" name="íSlíḑe">
              <a:extLst>
                <a:ext uri="{FF2B5EF4-FFF2-40B4-BE49-F238E27FC236}">
                  <a16:creationId xmlns:a16="http://schemas.microsoft.com/office/drawing/2014/main" id="{584ABBCF-319B-4C57-9147-C0308744F2F1}"/>
                </a:ext>
              </a:extLst>
            </p:cNvPr>
            <p:cNvSpPr/>
            <p:nvPr/>
          </p:nvSpPr>
          <p:spPr bwMode="auto">
            <a:xfrm>
              <a:off x="2105437" y="2739900"/>
              <a:ext cx="1812484" cy="139422"/>
            </a:xfrm>
            <a:custGeom>
              <a:avLst/>
              <a:gdLst>
                <a:gd name="T0" fmla="*/ 0 w 247"/>
                <a:gd name="T1" fmla="*/ 0 h 19"/>
                <a:gd name="T2" fmla="*/ 0 w 247"/>
                <a:gd name="T3" fmla="*/ 0 h 19"/>
                <a:gd name="T4" fmla="*/ 123 w 247"/>
                <a:gd name="T5" fmla="*/ 19 h 19"/>
                <a:gd name="T6" fmla="*/ 247 w 247"/>
                <a:gd name="T7" fmla="*/ 0 h 19"/>
                <a:gd name="T8" fmla="*/ 247 w 247"/>
                <a:gd name="T9" fmla="*/ 0 h 19"/>
                <a:gd name="T10" fmla="*/ 123 w 247"/>
                <a:gd name="T11" fmla="*/ 4 h 19"/>
                <a:gd name="T12" fmla="*/ 0 w 247"/>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47" h="19">
                  <a:moveTo>
                    <a:pt x="0" y="0"/>
                  </a:moveTo>
                  <a:cubicBezTo>
                    <a:pt x="0" y="0"/>
                    <a:pt x="0" y="0"/>
                    <a:pt x="0" y="0"/>
                  </a:cubicBezTo>
                  <a:cubicBezTo>
                    <a:pt x="0" y="10"/>
                    <a:pt x="55" y="19"/>
                    <a:pt x="123" y="19"/>
                  </a:cubicBezTo>
                  <a:cubicBezTo>
                    <a:pt x="192" y="19"/>
                    <a:pt x="247" y="10"/>
                    <a:pt x="247" y="0"/>
                  </a:cubicBezTo>
                  <a:cubicBezTo>
                    <a:pt x="247" y="0"/>
                    <a:pt x="247" y="0"/>
                    <a:pt x="247" y="0"/>
                  </a:cubicBezTo>
                  <a:cubicBezTo>
                    <a:pt x="215" y="3"/>
                    <a:pt x="171" y="4"/>
                    <a:pt x="123" y="4"/>
                  </a:cubicBezTo>
                  <a:cubicBezTo>
                    <a:pt x="76" y="4"/>
                    <a:pt x="32" y="3"/>
                    <a:pt x="0" y="0"/>
                  </a:cubicBez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2" name="ïšḷîḓé">
              <a:extLst>
                <a:ext uri="{FF2B5EF4-FFF2-40B4-BE49-F238E27FC236}">
                  <a16:creationId xmlns:a16="http://schemas.microsoft.com/office/drawing/2014/main" id="{695E8241-12CA-4746-A518-9629915EDDC3}"/>
                </a:ext>
              </a:extLst>
            </p:cNvPr>
            <p:cNvSpPr/>
            <p:nvPr/>
          </p:nvSpPr>
          <p:spPr bwMode="auto">
            <a:xfrm>
              <a:off x="2105437" y="2606675"/>
              <a:ext cx="1812484" cy="161110"/>
            </a:xfrm>
            <a:custGeom>
              <a:avLst/>
              <a:gdLst>
                <a:gd name="T0" fmla="*/ 123 w 247"/>
                <a:gd name="T1" fmla="*/ 0 h 22"/>
                <a:gd name="T2" fmla="*/ 0 w 247"/>
                <a:gd name="T3" fmla="*/ 18 h 22"/>
                <a:gd name="T4" fmla="*/ 123 w 247"/>
                <a:gd name="T5" fmla="*/ 22 h 22"/>
                <a:gd name="T6" fmla="*/ 247 w 247"/>
                <a:gd name="T7" fmla="*/ 18 h 22"/>
                <a:gd name="T8" fmla="*/ 123 w 247"/>
                <a:gd name="T9" fmla="*/ 0 h 22"/>
              </a:gdLst>
              <a:ahLst/>
              <a:cxnLst>
                <a:cxn ang="0">
                  <a:pos x="T0" y="T1"/>
                </a:cxn>
                <a:cxn ang="0">
                  <a:pos x="T2" y="T3"/>
                </a:cxn>
                <a:cxn ang="0">
                  <a:pos x="T4" y="T5"/>
                </a:cxn>
                <a:cxn ang="0">
                  <a:pos x="T6" y="T7"/>
                </a:cxn>
                <a:cxn ang="0">
                  <a:pos x="T8" y="T9"/>
                </a:cxn>
              </a:cxnLst>
              <a:rect l="0" t="0" r="r" b="b"/>
              <a:pathLst>
                <a:path w="247" h="22">
                  <a:moveTo>
                    <a:pt x="123" y="0"/>
                  </a:moveTo>
                  <a:cubicBezTo>
                    <a:pt x="57" y="0"/>
                    <a:pt x="3" y="8"/>
                    <a:pt x="0" y="18"/>
                  </a:cubicBezTo>
                  <a:cubicBezTo>
                    <a:pt x="32" y="21"/>
                    <a:pt x="76" y="22"/>
                    <a:pt x="123" y="22"/>
                  </a:cubicBezTo>
                  <a:cubicBezTo>
                    <a:pt x="171" y="22"/>
                    <a:pt x="215" y="21"/>
                    <a:pt x="247" y="18"/>
                  </a:cubicBezTo>
                  <a:cubicBezTo>
                    <a:pt x="244" y="8"/>
                    <a:pt x="190" y="0"/>
                    <a:pt x="123"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3" name="î$ļiďê">
              <a:extLst>
                <a:ext uri="{FF2B5EF4-FFF2-40B4-BE49-F238E27FC236}">
                  <a16:creationId xmlns:a16="http://schemas.microsoft.com/office/drawing/2014/main" id="{E9E5C07E-99D6-4866-8537-50F877D617EC}"/>
                </a:ext>
              </a:extLst>
            </p:cNvPr>
            <p:cNvSpPr/>
            <p:nvPr/>
          </p:nvSpPr>
          <p:spPr bwMode="auto">
            <a:xfrm>
              <a:off x="3558522" y="3021842"/>
              <a:ext cx="607260" cy="316023"/>
            </a:xfrm>
            <a:prstGeom prst="rect">
              <a:avLst/>
            </a:prstGeom>
            <a:solidFill>
              <a:srgbClr val="D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4" name="ïṥľíḓe">
              <a:extLst>
                <a:ext uri="{FF2B5EF4-FFF2-40B4-BE49-F238E27FC236}">
                  <a16:creationId xmlns:a16="http://schemas.microsoft.com/office/drawing/2014/main" id="{0C7B5757-A1F6-4937-AE9A-1D18BC4026F9}"/>
                </a:ext>
              </a:extLst>
            </p:cNvPr>
            <p:cNvSpPr/>
            <p:nvPr/>
          </p:nvSpPr>
          <p:spPr bwMode="auto">
            <a:xfrm>
              <a:off x="3558522" y="3021842"/>
              <a:ext cx="80555" cy="316023"/>
            </a:xfrm>
            <a:prstGeom prst="rect">
              <a:avLst/>
            </a:prstGeom>
            <a:solidFill>
              <a:srgbClr val="C9CED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5" name="íšḷiďè">
              <a:extLst>
                <a:ext uri="{FF2B5EF4-FFF2-40B4-BE49-F238E27FC236}">
                  <a16:creationId xmlns:a16="http://schemas.microsoft.com/office/drawing/2014/main" id="{DDFFCB50-B770-4125-BBB1-8DFCF3B771B7}"/>
                </a:ext>
              </a:extLst>
            </p:cNvPr>
            <p:cNvSpPr/>
            <p:nvPr/>
          </p:nvSpPr>
          <p:spPr bwMode="auto">
            <a:xfrm>
              <a:off x="3952002" y="3021842"/>
              <a:ext cx="213780" cy="3160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6" name="ïSḷïdè">
              <a:extLst>
                <a:ext uri="{FF2B5EF4-FFF2-40B4-BE49-F238E27FC236}">
                  <a16:creationId xmlns:a16="http://schemas.microsoft.com/office/drawing/2014/main" id="{558EA7CA-76CA-44D1-9387-90B4113A969D}"/>
                </a:ext>
              </a:extLst>
            </p:cNvPr>
            <p:cNvSpPr/>
            <p:nvPr/>
          </p:nvSpPr>
          <p:spPr bwMode="auto">
            <a:xfrm>
              <a:off x="3639077" y="2969172"/>
              <a:ext cx="446150" cy="52670"/>
            </a:xfrm>
            <a:prstGeom prst="rect">
              <a:avLst/>
            </a:prstGeom>
            <a:solidFill>
              <a:srgbClr val="494C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7" name="ïṩḷîḍè">
              <a:extLst>
                <a:ext uri="{FF2B5EF4-FFF2-40B4-BE49-F238E27FC236}">
                  <a16:creationId xmlns:a16="http://schemas.microsoft.com/office/drawing/2014/main" id="{169C6FA7-26C3-4875-AE1E-65017A8EC7C3}"/>
                </a:ext>
              </a:extLst>
            </p:cNvPr>
            <p:cNvSpPr/>
            <p:nvPr/>
          </p:nvSpPr>
          <p:spPr bwMode="auto">
            <a:xfrm>
              <a:off x="3821875" y="2925796"/>
              <a:ext cx="80555" cy="43376"/>
            </a:xfrm>
            <a:prstGeom prst="rect">
              <a:avLst/>
            </a:prstGeom>
            <a:solidFill>
              <a:srgbClr val="494C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8" name="iṡḷïḓê">
              <a:extLst>
                <a:ext uri="{FF2B5EF4-FFF2-40B4-BE49-F238E27FC236}">
                  <a16:creationId xmlns:a16="http://schemas.microsoft.com/office/drawing/2014/main" id="{43DF75FB-98EB-40FB-868D-B5CFAC70B2E5}"/>
                </a:ext>
              </a:extLst>
            </p:cNvPr>
            <p:cNvSpPr/>
            <p:nvPr/>
          </p:nvSpPr>
          <p:spPr bwMode="auto">
            <a:xfrm>
              <a:off x="3843562" y="2857634"/>
              <a:ext cx="43376" cy="68162"/>
            </a:xfrm>
            <a:prstGeom prst="rect">
              <a:avLst/>
            </a:prstGeom>
            <a:solidFill>
              <a:srgbClr val="D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9" name="išḻíḑè">
              <a:extLst>
                <a:ext uri="{FF2B5EF4-FFF2-40B4-BE49-F238E27FC236}">
                  <a16:creationId xmlns:a16="http://schemas.microsoft.com/office/drawing/2014/main" id="{D30DA01A-730C-4D36-B640-41525AF1718C}"/>
                </a:ext>
              </a:extLst>
            </p:cNvPr>
            <p:cNvSpPr/>
            <p:nvPr/>
          </p:nvSpPr>
          <p:spPr bwMode="auto">
            <a:xfrm>
              <a:off x="3849759" y="3012547"/>
              <a:ext cx="1394218" cy="1645178"/>
            </a:xfrm>
            <a:custGeom>
              <a:avLst/>
              <a:gdLst>
                <a:gd name="T0" fmla="*/ 48 w 190"/>
                <a:gd name="T1" fmla="*/ 36 h 222"/>
                <a:gd name="T2" fmla="*/ 133 w 190"/>
                <a:gd name="T3" fmla="*/ 36 h 222"/>
                <a:gd name="T4" fmla="*/ 165 w 190"/>
                <a:gd name="T5" fmla="*/ 0 h 222"/>
                <a:gd name="T6" fmla="*/ 190 w 190"/>
                <a:gd name="T7" fmla="*/ 102 h 222"/>
                <a:gd name="T8" fmla="*/ 137 w 190"/>
                <a:gd name="T9" fmla="*/ 73 h 222"/>
                <a:gd name="T10" fmla="*/ 52 w 190"/>
                <a:gd name="T11" fmla="*/ 73 h 222"/>
                <a:gd name="T12" fmla="*/ 37 w 190"/>
                <a:gd name="T13" fmla="*/ 190 h 222"/>
                <a:gd name="T14" fmla="*/ 25 w 190"/>
                <a:gd name="T15" fmla="*/ 222 h 222"/>
                <a:gd name="T16" fmla="*/ 0 w 190"/>
                <a:gd name="T17" fmla="*/ 222 h 222"/>
                <a:gd name="T18" fmla="*/ 0 w 190"/>
                <a:gd name="T19" fmla="*/ 36 h 222"/>
                <a:gd name="T20" fmla="*/ 48 w 190"/>
                <a:gd name="T21" fmla="*/ 36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22">
                  <a:moveTo>
                    <a:pt x="48" y="36"/>
                  </a:moveTo>
                  <a:cubicBezTo>
                    <a:pt x="133" y="36"/>
                    <a:pt x="133" y="36"/>
                    <a:pt x="133" y="36"/>
                  </a:cubicBezTo>
                  <a:cubicBezTo>
                    <a:pt x="155" y="32"/>
                    <a:pt x="165" y="0"/>
                    <a:pt x="165" y="0"/>
                  </a:cubicBezTo>
                  <a:cubicBezTo>
                    <a:pt x="190" y="102"/>
                    <a:pt x="190" y="102"/>
                    <a:pt x="190" y="102"/>
                  </a:cubicBezTo>
                  <a:cubicBezTo>
                    <a:pt x="170" y="74"/>
                    <a:pt x="137" y="73"/>
                    <a:pt x="137" y="73"/>
                  </a:cubicBezTo>
                  <a:cubicBezTo>
                    <a:pt x="52" y="73"/>
                    <a:pt x="52" y="73"/>
                    <a:pt x="52" y="73"/>
                  </a:cubicBezTo>
                  <a:cubicBezTo>
                    <a:pt x="37" y="190"/>
                    <a:pt x="37" y="190"/>
                    <a:pt x="37" y="190"/>
                  </a:cubicBezTo>
                  <a:cubicBezTo>
                    <a:pt x="25" y="222"/>
                    <a:pt x="25" y="222"/>
                    <a:pt x="25" y="222"/>
                  </a:cubicBezTo>
                  <a:cubicBezTo>
                    <a:pt x="0" y="222"/>
                    <a:pt x="0" y="222"/>
                    <a:pt x="0" y="222"/>
                  </a:cubicBezTo>
                  <a:cubicBezTo>
                    <a:pt x="0" y="36"/>
                    <a:pt x="0" y="36"/>
                    <a:pt x="0" y="36"/>
                  </a:cubicBezTo>
                  <a:lnTo>
                    <a:pt x="48" y="36"/>
                  </a:lnTo>
                  <a:close/>
                </a:path>
              </a:pathLst>
            </a:custGeom>
            <a:solidFill>
              <a:srgbClr val="494C5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0" name="išliďê">
              <a:extLst>
                <a:ext uri="{FF2B5EF4-FFF2-40B4-BE49-F238E27FC236}">
                  <a16:creationId xmlns:a16="http://schemas.microsoft.com/office/drawing/2014/main" id="{F2BF3BB3-C4DB-4E72-BD03-328650D0D6D1}"/>
                </a:ext>
              </a:extLst>
            </p:cNvPr>
            <p:cNvSpPr/>
            <p:nvPr/>
          </p:nvSpPr>
          <p:spPr bwMode="auto">
            <a:xfrm>
              <a:off x="3499655" y="3278998"/>
              <a:ext cx="350104" cy="1378727"/>
            </a:xfrm>
            <a:custGeom>
              <a:avLst/>
              <a:gdLst>
                <a:gd name="T0" fmla="*/ 113 w 113"/>
                <a:gd name="T1" fmla="*/ 0 h 445"/>
                <a:gd name="T2" fmla="*/ 113 w 113"/>
                <a:gd name="T3" fmla="*/ 445 h 445"/>
                <a:gd name="T4" fmla="*/ 54 w 113"/>
                <a:gd name="T5" fmla="*/ 445 h 445"/>
                <a:gd name="T6" fmla="*/ 28 w 113"/>
                <a:gd name="T7" fmla="*/ 366 h 445"/>
                <a:gd name="T8" fmla="*/ 0 w 113"/>
                <a:gd name="T9" fmla="*/ 91 h 445"/>
                <a:gd name="T10" fmla="*/ 0 w 113"/>
                <a:gd name="T11" fmla="*/ 0 h 445"/>
                <a:gd name="T12" fmla="*/ 113 w 113"/>
                <a:gd name="T13" fmla="*/ 0 h 445"/>
              </a:gdLst>
              <a:ahLst/>
              <a:cxnLst>
                <a:cxn ang="0">
                  <a:pos x="T0" y="T1"/>
                </a:cxn>
                <a:cxn ang="0">
                  <a:pos x="T2" y="T3"/>
                </a:cxn>
                <a:cxn ang="0">
                  <a:pos x="T4" y="T5"/>
                </a:cxn>
                <a:cxn ang="0">
                  <a:pos x="T6" y="T7"/>
                </a:cxn>
                <a:cxn ang="0">
                  <a:pos x="T8" y="T9"/>
                </a:cxn>
                <a:cxn ang="0">
                  <a:pos x="T10" y="T11"/>
                </a:cxn>
                <a:cxn ang="0">
                  <a:pos x="T12" y="T13"/>
                </a:cxn>
              </a:cxnLst>
              <a:rect l="0" t="0" r="r" b="b"/>
              <a:pathLst>
                <a:path w="113" h="445">
                  <a:moveTo>
                    <a:pt x="113" y="0"/>
                  </a:moveTo>
                  <a:lnTo>
                    <a:pt x="113" y="445"/>
                  </a:lnTo>
                  <a:lnTo>
                    <a:pt x="54" y="445"/>
                  </a:lnTo>
                  <a:lnTo>
                    <a:pt x="28" y="366"/>
                  </a:lnTo>
                  <a:lnTo>
                    <a:pt x="0" y="91"/>
                  </a:lnTo>
                  <a:lnTo>
                    <a:pt x="0" y="0"/>
                  </a:lnTo>
                  <a:lnTo>
                    <a:pt x="113" y="0"/>
                  </a:lnTo>
                  <a:close/>
                </a:path>
              </a:pathLst>
            </a:custGeom>
            <a:solidFill>
              <a:srgbClr val="5C627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1" name="íŝḻíḓé">
              <a:extLst>
                <a:ext uri="{FF2B5EF4-FFF2-40B4-BE49-F238E27FC236}">
                  <a16:creationId xmlns:a16="http://schemas.microsoft.com/office/drawing/2014/main" id="{1E6008B5-C357-44EA-A632-5E53C56A8B97}"/>
                </a:ext>
              </a:extLst>
            </p:cNvPr>
            <p:cNvSpPr/>
            <p:nvPr/>
          </p:nvSpPr>
          <p:spPr bwMode="auto">
            <a:xfrm>
              <a:off x="3865250" y="2628363"/>
              <a:ext cx="111537" cy="266451"/>
            </a:xfrm>
            <a:custGeom>
              <a:avLst/>
              <a:gdLst>
                <a:gd name="T0" fmla="*/ 0 w 15"/>
                <a:gd name="T1" fmla="*/ 0 h 36"/>
                <a:gd name="T2" fmla="*/ 15 w 15"/>
                <a:gd name="T3" fmla="*/ 15 h 36"/>
                <a:gd name="T4" fmla="*/ 15 w 15"/>
                <a:gd name="T5" fmla="*/ 36 h 36"/>
                <a:gd name="T6" fmla="*/ 0 w 15"/>
                <a:gd name="T7" fmla="*/ 36 h 36"/>
                <a:gd name="T8" fmla="*/ 0 w 15"/>
                <a:gd name="T9" fmla="*/ 1 h 36"/>
                <a:gd name="T10" fmla="*/ 0 w 15"/>
                <a:gd name="T11" fmla="*/ 0 h 36"/>
              </a:gdLst>
              <a:ahLst/>
              <a:cxnLst>
                <a:cxn ang="0">
                  <a:pos x="T0" y="T1"/>
                </a:cxn>
                <a:cxn ang="0">
                  <a:pos x="T2" y="T3"/>
                </a:cxn>
                <a:cxn ang="0">
                  <a:pos x="T4" y="T5"/>
                </a:cxn>
                <a:cxn ang="0">
                  <a:pos x="T6" y="T7"/>
                </a:cxn>
                <a:cxn ang="0">
                  <a:pos x="T8" y="T9"/>
                </a:cxn>
                <a:cxn ang="0">
                  <a:pos x="T10" y="T11"/>
                </a:cxn>
              </a:cxnLst>
              <a:rect l="0" t="0" r="r" b="b"/>
              <a:pathLst>
                <a:path w="15" h="36">
                  <a:moveTo>
                    <a:pt x="0" y="0"/>
                  </a:moveTo>
                  <a:cubicBezTo>
                    <a:pt x="8" y="0"/>
                    <a:pt x="15" y="7"/>
                    <a:pt x="15" y="15"/>
                  </a:cubicBezTo>
                  <a:cubicBezTo>
                    <a:pt x="15" y="36"/>
                    <a:pt x="15" y="36"/>
                    <a:pt x="15" y="36"/>
                  </a:cubicBezTo>
                  <a:cubicBezTo>
                    <a:pt x="0" y="36"/>
                    <a:pt x="0" y="36"/>
                    <a:pt x="0" y="36"/>
                  </a:cubicBezTo>
                  <a:cubicBezTo>
                    <a:pt x="0" y="1"/>
                    <a:pt x="0" y="1"/>
                    <a:pt x="0" y="1"/>
                  </a:cubicBezTo>
                  <a:cubicBezTo>
                    <a:pt x="0" y="1"/>
                    <a:pt x="0" y="0"/>
                    <a:pt x="0" y="0"/>
                  </a:cubicBezTo>
                  <a:close/>
                </a:path>
              </a:pathLst>
            </a:custGeom>
            <a:solidFill>
              <a:srgbClr val="26A69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2" name="ïṣliḋè">
              <a:extLst>
                <a:ext uri="{FF2B5EF4-FFF2-40B4-BE49-F238E27FC236}">
                  <a16:creationId xmlns:a16="http://schemas.microsoft.com/office/drawing/2014/main" id="{F0928E05-FC21-4598-815C-D7CC5125198D}"/>
                </a:ext>
              </a:extLst>
            </p:cNvPr>
            <p:cNvSpPr/>
            <p:nvPr/>
          </p:nvSpPr>
          <p:spPr bwMode="auto">
            <a:xfrm>
              <a:off x="3756811" y="2634559"/>
              <a:ext cx="108439" cy="260254"/>
            </a:xfrm>
            <a:custGeom>
              <a:avLst/>
              <a:gdLst>
                <a:gd name="T0" fmla="*/ 0 w 15"/>
                <a:gd name="T1" fmla="*/ 14 h 35"/>
                <a:gd name="T2" fmla="*/ 15 w 15"/>
                <a:gd name="T3" fmla="*/ 0 h 35"/>
                <a:gd name="T4" fmla="*/ 15 w 15"/>
                <a:gd name="T5" fmla="*/ 35 h 35"/>
                <a:gd name="T6" fmla="*/ 0 w 15"/>
                <a:gd name="T7" fmla="*/ 35 h 35"/>
                <a:gd name="T8" fmla="*/ 0 w 15"/>
                <a:gd name="T9" fmla="*/ 14 h 35"/>
              </a:gdLst>
              <a:ahLst/>
              <a:cxnLst>
                <a:cxn ang="0">
                  <a:pos x="T0" y="T1"/>
                </a:cxn>
                <a:cxn ang="0">
                  <a:pos x="T2" y="T3"/>
                </a:cxn>
                <a:cxn ang="0">
                  <a:pos x="T4" y="T5"/>
                </a:cxn>
                <a:cxn ang="0">
                  <a:pos x="T6" y="T7"/>
                </a:cxn>
                <a:cxn ang="0">
                  <a:pos x="T8" y="T9"/>
                </a:cxn>
              </a:cxnLst>
              <a:rect l="0" t="0" r="r" b="b"/>
              <a:pathLst>
                <a:path w="15" h="35">
                  <a:moveTo>
                    <a:pt x="0" y="14"/>
                  </a:moveTo>
                  <a:cubicBezTo>
                    <a:pt x="0" y="6"/>
                    <a:pt x="7" y="0"/>
                    <a:pt x="15" y="0"/>
                  </a:cubicBezTo>
                  <a:cubicBezTo>
                    <a:pt x="15" y="35"/>
                    <a:pt x="15" y="35"/>
                    <a:pt x="15" y="35"/>
                  </a:cubicBezTo>
                  <a:cubicBezTo>
                    <a:pt x="0" y="35"/>
                    <a:pt x="0" y="35"/>
                    <a:pt x="0" y="35"/>
                  </a:cubicBezTo>
                  <a:lnTo>
                    <a:pt x="0" y="14"/>
                  </a:lnTo>
                  <a:close/>
                </a:path>
              </a:pathLst>
            </a:custGeom>
            <a:solidFill>
              <a:srgbClr val="00695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3" name="íṡ1iḍè">
              <a:extLst>
                <a:ext uri="{FF2B5EF4-FFF2-40B4-BE49-F238E27FC236}">
                  <a16:creationId xmlns:a16="http://schemas.microsoft.com/office/drawing/2014/main" id="{D92ADCF5-8CC4-4844-ACB8-21DA4FBE4D81}"/>
                </a:ext>
              </a:extLst>
            </p:cNvPr>
            <p:cNvSpPr/>
            <p:nvPr/>
          </p:nvSpPr>
          <p:spPr bwMode="auto">
            <a:xfrm>
              <a:off x="4958937" y="2777079"/>
              <a:ext cx="2295813" cy="501919"/>
            </a:xfrm>
            <a:custGeom>
              <a:avLst/>
              <a:gdLst>
                <a:gd name="T0" fmla="*/ 312 w 313"/>
                <a:gd name="T1" fmla="*/ 62 h 68"/>
                <a:gd name="T2" fmla="*/ 277 w 313"/>
                <a:gd name="T3" fmla="*/ 19 h 68"/>
                <a:gd name="T4" fmla="*/ 156 w 313"/>
                <a:gd name="T5" fmla="*/ 0 h 68"/>
                <a:gd name="T6" fmla="*/ 36 w 313"/>
                <a:gd name="T7" fmla="*/ 19 h 68"/>
                <a:gd name="T8" fmla="*/ 1 w 313"/>
                <a:gd name="T9" fmla="*/ 62 h 68"/>
                <a:gd name="T10" fmla="*/ 0 w 313"/>
                <a:gd name="T11" fmla="*/ 68 h 68"/>
                <a:gd name="T12" fmla="*/ 313 w 313"/>
                <a:gd name="T13" fmla="*/ 68 h 68"/>
                <a:gd name="T14" fmla="*/ 312 w 313"/>
                <a:gd name="T15" fmla="*/ 62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3" h="68">
                  <a:moveTo>
                    <a:pt x="312" y="62"/>
                  </a:moveTo>
                  <a:cubicBezTo>
                    <a:pt x="302" y="28"/>
                    <a:pt x="277" y="19"/>
                    <a:pt x="277" y="19"/>
                  </a:cubicBezTo>
                  <a:cubicBezTo>
                    <a:pt x="234" y="7"/>
                    <a:pt x="156" y="0"/>
                    <a:pt x="156" y="0"/>
                  </a:cubicBezTo>
                  <a:cubicBezTo>
                    <a:pt x="143" y="0"/>
                    <a:pt x="78" y="7"/>
                    <a:pt x="36" y="19"/>
                  </a:cubicBezTo>
                  <a:cubicBezTo>
                    <a:pt x="36" y="19"/>
                    <a:pt x="10" y="28"/>
                    <a:pt x="1" y="62"/>
                  </a:cubicBezTo>
                  <a:cubicBezTo>
                    <a:pt x="0" y="64"/>
                    <a:pt x="0" y="66"/>
                    <a:pt x="0" y="68"/>
                  </a:cubicBezTo>
                  <a:cubicBezTo>
                    <a:pt x="313" y="68"/>
                    <a:pt x="313" y="68"/>
                    <a:pt x="313" y="68"/>
                  </a:cubicBezTo>
                  <a:cubicBezTo>
                    <a:pt x="313" y="66"/>
                    <a:pt x="312" y="64"/>
                    <a:pt x="312" y="62"/>
                  </a:cubicBezTo>
                  <a:close/>
                </a:path>
              </a:pathLst>
            </a:custGeom>
            <a:solidFill>
              <a:srgbClr val="5C627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4" name="íṡ1ïde">
              <a:extLst>
                <a:ext uri="{FF2B5EF4-FFF2-40B4-BE49-F238E27FC236}">
                  <a16:creationId xmlns:a16="http://schemas.microsoft.com/office/drawing/2014/main" id="{84530946-904D-4ED9-9566-68D712C69CE0}"/>
                </a:ext>
              </a:extLst>
            </p:cNvPr>
            <p:cNvSpPr/>
            <p:nvPr/>
          </p:nvSpPr>
          <p:spPr bwMode="auto">
            <a:xfrm>
              <a:off x="4937249" y="3278998"/>
              <a:ext cx="2339188" cy="718797"/>
            </a:xfrm>
            <a:custGeom>
              <a:avLst/>
              <a:gdLst>
                <a:gd name="T0" fmla="*/ 3 w 319"/>
                <a:gd name="T1" fmla="*/ 0 h 97"/>
                <a:gd name="T2" fmla="*/ 58 w 319"/>
                <a:gd name="T3" fmla="*/ 73 h 97"/>
                <a:gd name="T4" fmla="*/ 114 w 319"/>
                <a:gd name="T5" fmla="*/ 88 h 97"/>
                <a:gd name="T6" fmla="*/ 210 w 319"/>
                <a:gd name="T7" fmla="*/ 87 h 97"/>
                <a:gd name="T8" fmla="*/ 261 w 319"/>
                <a:gd name="T9" fmla="*/ 73 h 97"/>
                <a:gd name="T10" fmla="*/ 316 w 319"/>
                <a:gd name="T11" fmla="*/ 0 h 97"/>
                <a:gd name="T12" fmla="*/ 3 w 319"/>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319" h="97">
                  <a:moveTo>
                    <a:pt x="3" y="0"/>
                  </a:moveTo>
                  <a:cubicBezTo>
                    <a:pt x="0" y="33"/>
                    <a:pt x="38" y="67"/>
                    <a:pt x="58" y="73"/>
                  </a:cubicBezTo>
                  <a:cubicBezTo>
                    <a:pt x="67" y="75"/>
                    <a:pt x="91" y="82"/>
                    <a:pt x="114" y="88"/>
                  </a:cubicBezTo>
                  <a:cubicBezTo>
                    <a:pt x="145" y="97"/>
                    <a:pt x="179" y="97"/>
                    <a:pt x="210" y="87"/>
                  </a:cubicBezTo>
                  <a:cubicBezTo>
                    <a:pt x="231" y="81"/>
                    <a:pt x="252" y="75"/>
                    <a:pt x="261" y="73"/>
                  </a:cubicBezTo>
                  <a:cubicBezTo>
                    <a:pt x="280" y="67"/>
                    <a:pt x="319" y="33"/>
                    <a:pt x="316" y="0"/>
                  </a:cubicBezTo>
                  <a:lnTo>
                    <a:pt x="3" y="0"/>
                  </a:lnTo>
                  <a:close/>
                </a:path>
              </a:pathLst>
            </a:custGeom>
            <a:solidFill>
              <a:srgbClr val="494C5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5" name="íṩľíḓe">
              <a:extLst>
                <a:ext uri="{FF2B5EF4-FFF2-40B4-BE49-F238E27FC236}">
                  <a16:creationId xmlns:a16="http://schemas.microsoft.com/office/drawing/2014/main" id="{60BC809E-673E-40B3-A0BD-06E80A8CB002}"/>
                </a:ext>
              </a:extLst>
            </p:cNvPr>
            <p:cNvSpPr/>
            <p:nvPr/>
          </p:nvSpPr>
          <p:spPr bwMode="auto">
            <a:xfrm>
              <a:off x="5789271" y="3325472"/>
              <a:ext cx="628947" cy="635144"/>
            </a:xfrm>
            <a:prstGeom prst="ellipse">
              <a:avLst/>
            </a:prstGeom>
            <a:solidFill>
              <a:srgbClr val="5267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6" name="iṧļïdé">
              <a:extLst>
                <a:ext uri="{FF2B5EF4-FFF2-40B4-BE49-F238E27FC236}">
                  <a16:creationId xmlns:a16="http://schemas.microsoft.com/office/drawing/2014/main" id="{836316EA-4705-437A-958C-240DEE5DA4CE}"/>
                </a:ext>
              </a:extLst>
            </p:cNvPr>
            <p:cNvSpPr/>
            <p:nvPr/>
          </p:nvSpPr>
          <p:spPr bwMode="auto">
            <a:xfrm>
              <a:off x="5838844" y="3375044"/>
              <a:ext cx="535999" cy="53599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7" name="íŝļide">
              <a:extLst>
                <a:ext uri="{FF2B5EF4-FFF2-40B4-BE49-F238E27FC236}">
                  <a16:creationId xmlns:a16="http://schemas.microsoft.com/office/drawing/2014/main" id="{1D94D4D4-D1C2-4EFE-A5E2-9C778EA8B7E9}"/>
                </a:ext>
              </a:extLst>
            </p:cNvPr>
            <p:cNvSpPr/>
            <p:nvPr/>
          </p:nvSpPr>
          <p:spPr bwMode="auto">
            <a:xfrm>
              <a:off x="5876023" y="3412223"/>
              <a:ext cx="461641" cy="461641"/>
            </a:xfrm>
            <a:prstGeom prst="ellipse">
              <a:avLst/>
            </a:prstGeom>
            <a:solidFill>
              <a:srgbClr val="FE943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8" name="îSļíde">
              <a:extLst>
                <a:ext uri="{FF2B5EF4-FFF2-40B4-BE49-F238E27FC236}">
                  <a16:creationId xmlns:a16="http://schemas.microsoft.com/office/drawing/2014/main" id="{A7F39127-BC19-4B56-B904-3865B42D34FC}"/>
                </a:ext>
              </a:extLst>
            </p:cNvPr>
            <p:cNvSpPr/>
            <p:nvPr/>
          </p:nvSpPr>
          <p:spPr bwMode="auto">
            <a:xfrm>
              <a:off x="5978266" y="3517564"/>
              <a:ext cx="257156" cy="250959"/>
            </a:xfrm>
            <a:prstGeom prst="ellipse">
              <a:avLst/>
            </a:prstGeom>
            <a:solidFill>
              <a:srgbClr val="D77C3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9" name="íşľïḑé">
              <a:extLst>
                <a:ext uri="{FF2B5EF4-FFF2-40B4-BE49-F238E27FC236}">
                  <a16:creationId xmlns:a16="http://schemas.microsoft.com/office/drawing/2014/main" id="{D5846167-A4B9-44CA-A8E6-8FB7C9C32130}"/>
                </a:ext>
              </a:extLst>
            </p:cNvPr>
            <p:cNvSpPr/>
            <p:nvPr/>
          </p:nvSpPr>
          <p:spPr bwMode="auto">
            <a:xfrm>
              <a:off x="5956578" y="3437009"/>
              <a:ext cx="300531" cy="154913"/>
            </a:xfrm>
            <a:prstGeom prst="ellipse">
              <a:avLst/>
            </a:prstGeom>
            <a:solidFill>
              <a:srgbClr val="FEC9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0" name="îṥļïďè">
              <a:extLst>
                <a:ext uri="{FF2B5EF4-FFF2-40B4-BE49-F238E27FC236}">
                  <a16:creationId xmlns:a16="http://schemas.microsoft.com/office/drawing/2014/main" id="{D371A31E-CD7F-450F-998A-EA5A3ABF1E48}"/>
                </a:ext>
              </a:extLst>
            </p:cNvPr>
            <p:cNvSpPr/>
            <p:nvPr/>
          </p:nvSpPr>
          <p:spPr bwMode="auto">
            <a:xfrm>
              <a:off x="5978266" y="3449402"/>
              <a:ext cx="257156" cy="96046"/>
            </a:xfrm>
            <a:prstGeom prst="ellipse">
              <a:avLst/>
            </a:prstGeom>
            <a:solidFill>
              <a:srgbClr val="FEEEC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1" name="iṣḷiďè">
              <a:extLst>
                <a:ext uri="{FF2B5EF4-FFF2-40B4-BE49-F238E27FC236}">
                  <a16:creationId xmlns:a16="http://schemas.microsoft.com/office/drawing/2014/main" id="{CC49B75E-62AA-4085-876F-F778210A0C30}"/>
                </a:ext>
              </a:extLst>
            </p:cNvPr>
            <p:cNvSpPr/>
            <p:nvPr/>
          </p:nvSpPr>
          <p:spPr bwMode="auto">
            <a:xfrm>
              <a:off x="6824091" y="3325472"/>
              <a:ext cx="402774" cy="480231"/>
            </a:xfrm>
            <a:custGeom>
              <a:avLst/>
              <a:gdLst>
                <a:gd name="T0" fmla="*/ 55 w 55"/>
                <a:gd name="T1" fmla="*/ 0 h 65"/>
                <a:gd name="T2" fmla="*/ 0 w 55"/>
                <a:gd name="T3" fmla="*/ 65 h 65"/>
                <a:gd name="T4" fmla="*/ 2 w 55"/>
                <a:gd name="T5" fmla="*/ 0 h 65"/>
                <a:gd name="T6" fmla="*/ 55 w 55"/>
                <a:gd name="T7" fmla="*/ 0 h 65"/>
              </a:gdLst>
              <a:ahLst/>
              <a:cxnLst>
                <a:cxn ang="0">
                  <a:pos x="T0" y="T1"/>
                </a:cxn>
                <a:cxn ang="0">
                  <a:pos x="T2" y="T3"/>
                </a:cxn>
                <a:cxn ang="0">
                  <a:pos x="T4" y="T5"/>
                </a:cxn>
                <a:cxn ang="0">
                  <a:pos x="T6" y="T7"/>
                </a:cxn>
              </a:cxnLst>
              <a:rect l="0" t="0" r="r" b="b"/>
              <a:pathLst>
                <a:path w="55" h="65">
                  <a:moveTo>
                    <a:pt x="55" y="0"/>
                  </a:moveTo>
                  <a:cubicBezTo>
                    <a:pt x="55" y="0"/>
                    <a:pt x="42" y="38"/>
                    <a:pt x="0" y="65"/>
                  </a:cubicBezTo>
                  <a:cubicBezTo>
                    <a:pt x="0" y="65"/>
                    <a:pt x="40" y="30"/>
                    <a:pt x="2" y="0"/>
                  </a:cubicBezTo>
                  <a:lnTo>
                    <a:pt x="55" y="0"/>
                  </a:lnTo>
                  <a:close/>
                </a:path>
              </a:pathLst>
            </a:custGeom>
            <a:solidFill>
              <a:srgbClr val="787E9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2" name="ïṡlíďé">
              <a:extLst>
                <a:ext uri="{FF2B5EF4-FFF2-40B4-BE49-F238E27FC236}">
                  <a16:creationId xmlns:a16="http://schemas.microsoft.com/office/drawing/2014/main" id="{BEFD85CA-27A0-431F-9C18-7F5DCBA83717}"/>
                </a:ext>
              </a:extLst>
            </p:cNvPr>
            <p:cNvSpPr/>
            <p:nvPr/>
          </p:nvSpPr>
          <p:spPr bwMode="auto">
            <a:xfrm>
              <a:off x="4996116" y="3325472"/>
              <a:ext cx="408971" cy="480231"/>
            </a:xfrm>
            <a:custGeom>
              <a:avLst/>
              <a:gdLst>
                <a:gd name="T0" fmla="*/ 0 w 56"/>
                <a:gd name="T1" fmla="*/ 0 h 65"/>
                <a:gd name="T2" fmla="*/ 56 w 56"/>
                <a:gd name="T3" fmla="*/ 65 h 65"/>
                <a:gd name="T4" fmla="*/ 53 w 56"/>
                <a:gd name="T5" fmla="*/ 0 h 65"/>
                <a:gd name="T6" fmla="*/ 0 w 56"/>
                <a:gd name="T7" fmla="*/ 0 h 65"/>
              </a:gdLst>
              <a:ahLst/>
              <a:cxnLst>
                <a:cxn ang="0">
                  <a:pos x="T0" y="T1"/>
                </a:cxn>
                <a:cxn ang="0">
                  <a:pos x="T2" y="T3"/>
                </a:cxn>
                <a:cxn ang="0">
                  <a:pos x="T4" y="T5"/>
                </a:cxn>
                <a:cxn ang="0">
                  <a:pos x="T6" y="T7"/>
                </a:cxn>
              </a:cxnLst>
              <a:rect l="0" t="0" r="r" b="b"/>
              <a:pathLst>
                <a:path w="56" h="65">
                  <a:moveTo>
                    <a:pt x="0" y="0"/>
                  </a:moveTo>
                  <a:cubicBezTo>
                    <a:pt x="0" y="0"/>
                    <a:pt x="13" y="38"/>
                    <a:pt x="56" y="65"/>
                  </a:cubicBezTo>
                  <a:cubicBezTo>
                    <a:pt x="56" y="65"/>
                    <a:pt x="15" y="30"/>
                    <a:pt x="53" y="0"/>
                  </a:cubicBezTo>
                  <a:lnTo>
                    <a:pt x="0" y="0"/>
                  </a:lnTo>
                  <a:close/>
                </a:path>
              </a:pathLst>
            </a:custGeom>
            <a:solidFill>
              <a:srgbClr val="787E9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3" name="ïṡlide">
              <a:extLst>
                <a:ext uri="{FF2B5EF4-FFF2-40B4-BE49-F238E27FC236}">
                  <a16:creationId xmlns:a16="http://schemas.microsoft.com/office/drawing/2014/main" id="{CC6AFA78-C196-4153-AABD-C0D764C47DAE}"/>
                </a:ext>
              </a:extLst>
            </p:cNvPr>
            <p:cNvSpPr/>
            <p:nvPr/>
          </p:nvSpPr>
          <p:spPr bwMode="auto">
            <a:xfrm>
              <a:off x="5253272" y="2804964"/>
              <a:ext cx="1694750" cy="142520"/>
            </a:xfrm>
            <a:custGeom>
              <a:avLst/>
              <a:gdLst>
                <a:gd name="T0" fmla="*/ 0 w 547"/>
                <a:gd name="T1" fmla="*/ 46 h 46"/>
                <a:gd name="T2" fmla="*/ 547 w 547"/>
                <a:gd name="T3" fmla="*/ 46 h 46"/>
                <a:gd name="T4" fmla="*/ 274 w 547"/>
                <a:gd name="T5" fmla="*/ 0 h 46"/>
                <a:gd name="T6" fmla="*/ 0 w 547"/>
                <a:gd name="T7" fmla="*/ 46 h 46"/>
              </a:gdLst>
              <a:ahLst/>
              <a:cxnLst>
                <a:cxn ang="0">
                  <a:pos x="T0" y="T1"/>
                </a:cxn>
                <a:cxn ang="0">
                  <a:pos x="T2" y="T3"/>
                </a:cxn>
                <a:cxn ang="0">
                  <a:pos x="T4" y="T5"/>
                </a:cxn>
                <a:cxn ang="0">
                  <a:pos x="T6" y="T7"/>
                </a:cxn>
              </a:cxnLst>
              <a:rect l="0" t="0" r="r" b="b"/>
              <a:pathLst>
                <a:path w="547" h="46">
                  <a:moveTo>
                    <a:pt x="0" y="46"/>
                  </a:moveTo>
                  <a:lnTo>
                    <a:pt x="547" y="46"/>
                  </a:lnTo>
                  <a:lnTo>
                    <a:pt x="274" y="0"/>
                  </a:lnTo>
                  <a:lnTo>
                    <a:pt x="0" y="46"/>
                  </a:lnTo>
                  <a:close/>
                </a:path>
              </a:pathLst>
            </a:custGeom>
            <a:solidFill>
              <a:srgbClr val="8C94A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cxnSp>
        <p:nvCxnSpPr>
          <p:cNvPr id="49" name="直接箭头连接符 48">
            <a:extLst>
              <a:ext uri="{FF2B5EF4-FFF2-40B4-BE49-F238E27FC236}">
                <a16:creationId xmlns:a16="http://schemas.microsoft.com/office/drawing/2014/main" id="{6C04868D-64E4-4DE4-86BD-F80B8CAF044C}"/>
              </a:ext>
            </a:extLst>
          </p:cNvPr>
          <p:cNvCxnSpPr>
            <a:cxnSpLocks/>
            <a:stCxn id="38" idx="6"/>
            <a:endCxn id="2" idx="6"/>
          </p:cNvCxnSpPr>
          <p:nvPr/>
        </p:nvCxnSpPr>
        <p:spPr>
          <a:xfrm flipV="1">
            <a:off x="3063708" y="3863584"/>
            <a:ext cx="2171232" cy="1042"/>
          </a:xfrm>
          <a:prstGeom prst="straightConnector1">
            <a:avLst/>
          </a:prstGeom>
          <a:ln w="19050">
            <a:solidFill>
              <a:schemeClr val="accent1">
                <a:alpha val="77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8D35EC7E-0830-4193-BB1B-FE17BE7BF7E3}"/>
              </a:ext>
            </a:extLst>
          </p:cNvPr>
          <p:cNvCxnSpPr>
            <a:cxnSpLocks/>
            <a:stCxn id="38" idx="3"/>
            <a:endCxn id="157" idx="2"/>
          </p:cNvCxnSpPr>
          <p:nvPr/>
        </p:nvCxnSpPr>
        <p:spPr>
          <a:xfrm flipV="1">
            <a:off x="3044977" y="2663365"/>
            <a:ext cx="18731" cy="1209798"/>
          </a:xfrm>
          <a:prstGeom prst="straightConnector1">
            <a:avLst/>
          </a:prstGeom>
          <a:ln w="19050">
            <a:solidFill>
              <a:schemeClr val="accent1">
                <a:alpha val="77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9B6EDCD2-3208-4884-963D-6F1BD3F27E8C}"/>
              </a:ext>
            </a:extLst>
          </p:cNvPr>
          <p:cNvSpPr txBox="1"/>
          <p:nvPr/>
        </p:nvSpPr>
        <p:spPr>
          <a:xfrm>
            <a:off x="4275002" y="3551802"/>
            <a:ext cx="762756"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25m</a:t>
            </a:r>
            <a:endParaRPr lang="zh-CN" altLang="en-US" dirty="0">
              <a:latin typeface="微软雅黑" panose="020B0503020204020204" pitchFamily="34" charset="-122"/>
              <a:ea typeface="微软雅黑" panose="020B0503020204020204" pitchFamily="34" charset="-122"/>
            </a:endParaRPr>
          </a:p>
        </p:txBody>
      </p:sp>
      <p:sp>
        <p:nvSpPr>
          <p:cNvPr id="60" name="文本框 59">
            <a:extLst>
              <a:ext uri="{FF2B5EF4-FFF2-40B4-BE49-F238E27FC236}">
                <a16:creationId xmlns:a16="http://schemas.microsoft.com/office/drawing/2014/main" id="{FA127B34-BDE4-4457-ABC5-F36A5E010089}"/>
              </a:ext>
            </a:extLst>
          </p:cNvPr>
          <p:cNvSpPr txBox="1"/>
          <p:nvPr/>
        </p:nvSpPr>
        <p:spPr>
          <a:xfrm>
            <a:off x="2615579" y="3089446"/>
            <a:ext cx="674694"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10m</a:t>
            </a:r>
            <a:endParaRPr lang="zh-CN" altLang="en-US" dirty="0">
              <a:latin typeface="微软雅黑" panose="020B0503020204020204" pitchFamily="34" charset="-122"/>
              <a:ea typeface="微软雅黑" panose="020B0503020204020204" pitchFamily="34" charset="-122"/>
            </a:endParaRPr>
          </a:p>
        </p:txBody>
      </p:sp>
      <p:sp>
        <p:nvSpPr>
          <p:cNvPr id="103" name="标题 1">
            <a:extLst>
              <a:ext uri="{FF2B5EF4-FFF2-40B4-BE49-F238E27FC236}">
                <a16:creationId xmlns:a16="http://schemas.microsoft.com/office/drawing/2014/main" id="{8AB18C06-E97D-49D5-95C3-D1CBDA1E0CE0}"/>
              </a:ext>
            </a:extLst>
          </p:cNvPr>
          <p:cNvSpPr txBox="1">
            <a:spLocks/>
          </p:cNvSpPr>
          <p:nvPr/>
        </p:nvSpPr>
        <p:spPr>
          <a:xfrm>
            <a:off x="118899" y="903019"/>
            <a:ext cx="2192501" cy="6749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latin typeface="微软雅黑" panose="020B0503020204020204" pitchFamily="34" charset="-122"/>
                <a:ea typeface="微软雅黑" panose="020B0503020204020204" pitchFamily="34" charset="-122"/>
              </a:rPr>
              <a:t>冲突模型</a:t>
            </a:r>
          </a:p>
        </p:txBody>
      </p:sp>
      <p:sp>
        <p:nvSpPr>
          <p:cNvPr id="180" name="矩形 179">
            <a:extLst>
              <a:ext uri="{FF2B5EF4-FFF2-40B4-BE49-F238E27FC236}">
                <a16:creationId xmlns:a16="http://schemas.microsoft.com/office/drawing/2014/main" id="{F0D0D291-14E1-4BFA-B5CD-50DF13DB32BE}"/>
              </a:ext>
            </a:extLst>
          </p:cNvPr>
          <p:cNvSpPr/>
          <p:nvPr/>
        </p:nvSpPr>
        <p:spPr>
          <a:xfrm>
            <a:off x="2830246" y="3962258"/>
            <a:ext cx="460027" cy="273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a:t>
            </a:r>
            <a:endParaRPr lang="zh-CN" altLang="en-US" b="1" dirty="0">
              <a:solidFill>
                <a:schemeClr val="tx1"/>
              </a:solidFill>
            </a:endParaRPr>
          </a:p>
        </p:txBody>
      </p:sp>
      <p:sp>
        <p:nvSpPr>
          <p:cNvPr id="184" name="矩形 183">
            <a:extLst>
              <a:ext uri="{FF2B5EF4-FFF2-40B4-BE49-F238E27FC236}">
                <a16:creationId xmlns:a16="http://schemas.microsoft.com/office/drawing/2014/main" id="{677C8489-AB54-4E72-B222-4400F5D95BBE}"/>
              </a:ext>
            </a:extLst>
          </p:cNvPr>
          <p:cNvSpPr/>
          <p:nvPr/>
        </p:nvSpPr>
        <p:spPr>
          <a:xfrm>
            <a:off x="10233807" y="108159"/>
            <a:ext cx="1417133" cy="700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 and B: warning</a:t>
            </a:r>
            <a:endParaRPr lang="zh-CN" altLang="en-US" b="1" dirty="0">
              <a:solidFill>
                <a:schemeClr val="tx1"/>
              </a:solidFill>
            </a:endParaRPr>
          </a:p>
        </p:txBody>
      </p:sp>
      <p:sp>
        <p:nvSpPr>
          <p:cNvPr id="185" name="矩形 184">
            <a:extLst>
              <a:ext uri="{FF2B5EF4-FFF2-40B4-BE49-F238E27FC236}">
                <a16:creationId xmlns:a16="http://schemas.microsoft.com/office/drawing/2014/main" id="{2A5AFC30-C130-4137-81EF-2F9D125D7D45}"/>
              </a:ext>
            </a:extLst>
          </p:cNvPr>
          <p:cNvSpPr/>
          <p:nvPr/>
        </p:nvSpPr>
        <p:spPr>
          <a:xfrm>
            <a:off x="10233806" y="1081948"/>
            <a:ext cx="1417133" cy="700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 B and C: conflict</a:t>
            </a:r>
            <a:endParaRPr lang="zh-CN" altLang="en-US" b="1" dirty="0">
              <a:solidFill>
                <a:schemeClr val="tx1"/>
              </a:solidFill>
            </a:endParaRPr>
          </a:p>
        </p:txBody>
      </p:sp>
      <p:grpSp>
        <p:nvGrpSpPr>
          <p:cNvPr id="247" name="组合 246">
            <a:extLst>
              <a:ext uri="{FF2B5EF4-FFF2-40B4-BE49-F238E27FC236}">
                <a16:creationId xmlns:a16="http://schemas.microsoft.com/office/drawing/2014/main" id="{3AEEA843-08E7-4631-9CE2-840015EE4AED}"/>
              </a:ext>
            </a:extLst>
          </p:cNvPr>
          <p:cNvGrpSpPr/>
          <p:nvPr/>
        </p:nvGrpSpPr>
        <p:grpSpPr>
          <a:xfrm>
            <a:off x="3444600" y="5262076"/>
            <a:ext cx="4395597" cy="4395597"/>
            <a:chOff x="11276011" y="369377"/>
            <a:chExt cx="4395597" cy="4395597"/>
          </a:xfrm>
        </p:grpSpPr>
        <p:pic>
          <p:nvPicPr>
            <p:cNvPr id="246" name="图片 245">
              <a:extLst>
                <a:ext uri="{FF2B5EF4-FFF2-40B4-BE49-F238E27FC236}">
                  <a16:creationId xmlns:a16="http://schemas.microsoft.com/office/drawing/2014/main" id="{59FFADC7-1214-46E3-9602-FC1E19DE5763}"/>
                </a:ext>
              </a:extLst>
            </p:cNvPr>
            <p:cNvPicPr>
              <a:picLocks noChangeAspect="1"/>
            </p:cNvPicPr>
            <p:nvPr/>
          </p:nvPicPr>
          <p:blipFill>
            <a:blip r:embed="rId2"/>
            <a:stretch>
              <a:fillRect/>
            </a:stretch>
          </p:blipFill>
          <p:spPr>
            <a:xfrm>
              <a:off x="11276011" y="369377"/>
              <a:ext cx="4395597" cy="4395597"/>
            </a:xfrm>
            <a:prstGeom prst="rect">
              <a:avLst/>
            </a:prstGeom>
          </p:spPr>
        </p:pic>
        <p:sp>
          <p:nvSpPr>
            <p:cNvPr id="188" name="矩形 187">
              <a:extLst>
                <a:ext uri="{FF2B5EF4-FFF2-40B4-BE49-F238E27FC236}">
                  <a16:creationId xmlns:a16="http://schemas.microsoft.com/office/drawing/2014/main" id="{EB19F3DC-F728-476C-B396-94C6AEF3AC1B}"/>
                </a:ext>
              </a:extLst>
            </p:cNvPr>
            <p:cNvSpPr/>
            <p:nvPr/>
          </p:nvSpPr>
          <p:spPr>
            <a:xfrm>
              <a:off x="13243795" y="2567175"/>
              <a:ext cx="460027" cy="273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D</a:t>
              </a:r>
              <a:endParaRPr lang="zh-CN" altLang="en-US" b="1" dirty="0">
                <a:solidFill>
                  <a:schemeClr val="tx1"/>
                </a:solidFill>
              </a:endParaRPr>
            </a:p>
          </p:txBody>
        </p:sp>
      </p:grpSp>
      <p:sp>
        <p:nvSpPr>
          <p:cNvPr id="189" name="矩形 188">
            <a:extLst>
              <a:ext uri="{FF2B5EF4-FFF2-40B4-BE49-F238E27FC236}">
                <a16:creationId xmlns:a16="http://schemas.microsoft.com/office/drawing/2014/main" id="{DC938E63-EB63-439E-883B-DC5AA34FE21D}"/>
              </a:ext>
            </a:extLst>
          </p:cNvPr>
          <p:cNvSpPr/>
          <p:nvPr/>
        </p:nvSpPr>
        <p:spPr>
          <a:xfrm>
            <a:off x="10239125" y="2055738"/>
            <a:ext cx="1417133" cy="700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 Else: normal</a:t>
            </a:r>
            <a:endParaRPr lang="zh-CN" altLang="en-US" b="1" dirty="0">
              <a:solidFill>
                <a:schemeClr val="tx1"/>
              </a:solidFill>
            </a:endParaRPr>
          </a:p>
        </p:txBody>
      </p:sp>
      <p:pic>
        <p:nvPicPr>
          <p:cNvPr id="239" name="图片 238">
            <a:extLst>
              <a:ext uri="{FF2B5EF4-FFF2-40B4-BE49-F238E27FC236}">
                <a16:creationId xmlns:a16="http://schemas.microsoft.com/office/drawing/2014/main" id="{1AD3637E-1D62-4CB7-B569-D715B153B0F6}"/>
              </a:ext>
            </a:extLst>
          </p:cNvPr>
          <p:cNvPicPr>
            <a:picLocks noChangeAspect="1"/>
          </p:cNvPicPr>
          <p:nvPr/>
        </p:nvPicPr>
        <p:blipFill>
          <a:blip r:embed="rId2"/>
          <a:stretch>
            <a:fillRect/>
          </a:stretch>
        </p:blipFill>
        <p:spPr>
          <a:xfrm>
            <a:off x="6247801" y="1901318"/>
            <a:ext cx="4395597" cy="4395597"/>
          </a:xfrm>
          <a:prstGeom prst="rect">
            <a:avLst/>
          </a:prstGeom>
        </p:spPr>
      </p:pic>
      <p:sp>
        <p:nvSpPr>
          <p:cNvPr id="182" name="矩形 181">
            <a:extLst>
              <a:ext uri="{FF2B5EF4-FFF2-40B4-BE49-F238E27FC236}">
                <a16:creationId xmlns:a16="http://schemas.microsoft.com/office/drawing/2014/main" id="{AE37FC1C-EB4E-42F3-8BAE-9D6E9E5F0789}"/>
              </a:ext>
            </a:extLst>
          </p:cNvPr>
          <p:cNvSpPr/>
          <p:nvPr/>
        </p:nvSpPr>
        <p:spPr>
          <a:xfrm>
            <a:off x="8215585" y="4140785"/>
            <a:ext cx="460027" cy="273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C</a:t>
            </a:r>
            <a:endParaRPr lang="zh-CN" altLang="en-US" b="1" dirty="0">
              <a:solidFill>
                <a:schemeClr val="tx1"/>
              </a:solidFill>
            </a:endParaRPr>
          </a:p>
        </p:txBody>
      </p:sp>
      <p:pic>
        <p:nvPicPr>
          <p:cNvPr id="248" name="图片 247">
            <a:extLst>
              <a:ext uri="{FF2B5EF4-FFF2-40B4-BE49-F238E27FC236}">
                <a16:creationId xmlns:a16="http://schemas.microsoft.com/office/drawing/2014/main" id="{E29442E5-B472-4BAE-872F-7126A95231F6}"/>
              </a:ext>
            </a:extLst>
          </p:cNvPr>
          <p:cNvPicPr>
            <a:picLocks noChangeAspect="1"/>
          </p:cNvPicPr>
          <p:nvPr/>
        </p:nvPicPr>
        <p:blipFill>
          <a:blip r:embed="rId3"/>
          <a:stretch>
            <a:fillRect/>
          </a:stretch>
        </p:blipFill>
        <p:spPr>
          <a:xfrm>
            <a:off x="11323320" y="5776052"/>
            <a:ext cx="7726265" cy="3241246"/>
          </a:xfrm>
          <a:prstGeom prst="rect">
            <a:avLst/>
          </a:prstGeom>
        </p:spPr>
      </p:pic>
      <p:pic>
        <p:nvPicPr>
          <p:cNvPr id="251" name="图片 250">
            <a:extLst>
              <a:ext uri="{FF2B5EF4-FFF2-40B4-BE49-F238E27FC236}">
                <a16:creationId xmlns:a16="http://schemas.microsoft.com/office/drawing/2014/main" id="{87B60A05-4B9B-4DC9-BC90-7D2210A5268B}"/>
              </a:ext>
            </a:extLst>
          </p:cNvPr>
          <p:cNvPicPr>
            <a:picLocks noChangeAspect="1"/>
          </p:cNvPicPr>
          <p:nvPr/>
        </p:nvPicPr>
        <p:blipFill>
          <a:blip r:embed="rId4"/>
          <a:stretch>
            <a:fillRect/>
          </a:stretch>
        </p:blipFill>
        <p:spPr>
          <a:xfrm>
            <a:off x="12430086" y="1006592"/>
            <a:ext cx="4807924" cy="4523343"/>
          </a:xfrm>
          <a:prstGeom prst="rect">
            <a:avLst/>
          </a:prstGeom>
        </p:spPr>
      </p:pic>
    </p:spTree>
    <p:extLst>
      <p:ext uri="{BB962C8B-B14F-4D97-AF65-F5344CB8AC3E}">
        <p14:creationId xmlns:p14="http://schemas.microsoft.com/office/powerpoint/2010/main" val="3265851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60D13-DF12-39B3-EF93-13FF2521F634}"/>
              </a:ext>
            </a:extLst>
          </p:cNvPr>
          <p:cNvSpPr>
            <a:spLocks noGrp="1"/>
          </p:cNvSpPr>
          <p:nvPr>
            <p:ph type="title"/>
          </p:nvPr>
        </p:nvSpPr>
        <p:spPr>
          <a:xfrm>
            <a:off x="0" y="1"/>
            <a:ext cx="10515600" cy="674914"/>
          </a:xfrm>
        </p:spPr>
        <p:txBody>
          <a:bodyPr>
            <a:normAutofit/>
          </a:bodyPr>
          <a:lstStyle/>
          <a:p>
            <a:r>
              <a:rPr lang="en-US" altLang="zh-CN" sz="3200" dirty="0">
                <a:latin typeface="微软雅黑" panose="020B0503020204020204" pitchFamily="34" charset="-122"/>
                <a:ea typeface="微软雅黑" panose="020B0503020204020204" pitchFamily="34" charset="-122"/>
              </a:rPr>
              <a:t>1013</a:t>
            </a:r>
            <a:r>
              <a:rPr lang="zh-CN" altLang="en-US" sz="3200" dirty="0">
                <a:latin typeface="微软雅黑" panose="020B0503020204020204" pitchFamily="34" charset="-122"/>
                <a:ea typeface="微软雅黑" panose="020B0503020204020204" pitchFamily="34" charset="-122"/>
              </a:rPr>
              <a:t>汇报</a:t>
            </a:r>
          </a:p>
        </p:txBody>
      </p:sp>
      <p:sp>
        <p:nvSpPr>
          <p:cNvPr id="4" name="标题 1">
            <a:extLst>
              <a:ext uri="{FF2B5EF4-FFF2-40B4-BE49-F238E27FC236}">
                <a16:creationId xmlns:a16="http://schemas.microsoft.com/office/drawing/2014/main" id="{3C96B138-111E-4401-A3A6-67D78937D900}"/>
              </a:ext>
            </a:extLst>
          </p:cNvPr>
          <p:cNvSpPr txBox="1">
            <a:spLocks/>
          </p:cNvSpPr>
          <p:nvPr/>
        </p:nvSpPr>
        <p:spPr>
          <a:xfrm>
            <a:off x="118899" y="914449"/>
            <a:ext cx="2192501" cy="6749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1800" dirty="0">
              <a:latin typeface="微软雅黑" panose="020B0503020204020204" pitchFamily="34" charset="-122"/>
              <a:ea typeface="微软雅黑" panose="020B0503020204020204" pitchFamily="34" charset="-122"/>
            </a:endParaRPr>
          </a:p>
        </p:txBody>
      </p:sp>
      <p:sp>
        <p:nvSpPr>
          <p:cNvPr id="5" name="标题 1">
            <a:extLst>
              <a:ext uri="{FF2B5EF4-FFF2-40B4-BE49-F238E27FC236}">
                <a16:creationId xmlns:a16="http://schemas.microsoft.com/office/drawing/2014/main" id="{0C53E1F9-D508-41BF-935B-D89D09FB4DBF}"/>
              </a:ext>
            </a:extLst>
          </p:cNvPr>
          <p:cNvSpPr txBox="1">
            <a:spLocks/>
          </p:cNvSpPr>
          <p:nvPr/>
        </p:nvSpPr>
        <p:spPr>
          <a:xfrm>
            <a:off x="118899" y="679000"/>
            <a:ext cx="3185487" cy="191315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70000"/>
              </a:lnSpc>
            </a:pPr>
            <a:r>
              <a:rPr lang="zh-CN" altLang="en-US" sz="1800" dirty="0">
                <a:latin typeface="微软雅黑" panose="020B0503020204020204" pitchFamily="34" charset="-122"/>
                <a:ea typeface="微软雅黑" panose="020B0503020204020204" pitchFamily="34" charset="-122"/>
              </a:rPr>
              <a:t>初始化函数</a:t>
            </a:r>
          </a:p>
          <a:p>
            <a:pPr>
              <a:lnSpc>
                <a:spcPct val="170000"/>
              </a:lnSpc>
            </a:pPr>
            <a:r>
              <a:rPr lang="zh-CN" altLang="en-US" sz="1800" dirty="0">
                <a:latin typeface="微软雅黑" panose="020B0503020204020204" pitchFamily="34" charset="-122"/>
                <a:ea typeface="微软雅黑" panose="020B0503020204020204" pitchFamily="34" charset="-122"/>
              </a:rPr>
              <a:t>初始化飞机朝向：指向目的地</a:t>
            </a:r>
            <a:endParaRPr lang="en-US" altLang="zh-CN" sz="1800" dirty="0">
              <a:latin typeface="微软雅黑" panose="020B0503020204020204" pitchFamily="34" charset="-122"/>
              <a:ea typeface="微软雅黑" panose="020B0503020204020204" pitchFamily="34" charset="-122"/>
            </a:endParaRPr>
          </a:p>
          <a:p>
            <a:pPr>
              <a:lnSpc>
                <a:spcPct val="170000"/>
              </a:lnSpc>
            </a:pPr>
            <a:r>
              <a:rPr lang="zh-CN" altLang="en-US" sz="1800" dirty="0">
                <a:latin typeface="微软雅黑" panose="020B0503020204020204" pitchFamily="34" charset="-122"/>
                <a:ea typeface="微软雅黑" panose="020B0503020204020204" pitchFamily="34" charset="-122"/>
              </a:rPr>
              <a:t>速度：初始最优速度</a:t>
            </a:r>
            <a:endParaRPr lang="en-US" altLang="zh-CN" sz="1800" dirty="0">
              <a:latin typeface="微软雅黑" panose="020B0503020204020204" pitchFamily="34" charset="-122"/>
              <a:ea typeface="微软雅黑" panose="020B0503020204020204" pitchFamily="34" charset="-122"/>
            </a:endParaRPr>
          </a:p>
          <a:p>
            <a:pPr>
              <a:lnSpc>
                <a:spcPct val="170000"/>
              </a:lnSpc>
            </a:pPr>
            <a:r>
              <a:rPr lang="zh-CN" altLang="en-US" sz="1800" dirty="0">
                <a:latin typeface="微软雅黑" panose="020B0503020204020204" pitchFamily="34" charset="-122"/>
                <a:ea typeface="微软雅黑" panose="020B0503020204020204" pitchFamily="34" charset="-122"/>
              </a:rPr>
              <a:t>高度：根据任务类型随机生成</a:t>
            </a:r>
          </a:p>
        </p:txBody>
      </p:sp>
      <p:sp>
        <p:nvSpPr>
          <p:cNvPr id="6" name="标题 1">
            <a:extLst>
              <a:ext uri="{FF2B5EF4-FFF2-40B4-BE49-F238E27FC236}">
                <a16:creationId xmlns:a16="http://schemas.microsoft.com/office/drawing/2014/main" id="{64E4FF4F-2C83-4A1F-9C6C-CE5309753162}"/>
              </a:ext>
            </a:extLst>
          </p:cNvPr>
          <p:cNvSpPr txBox="1">
            <a:spLocks/>
          </p:cNvSpPr>
          <p:nvPr/>
        </p:nvSpPr>
        <p:spPr>
          <a:xfrm>
            <a:off x="118899" y="2939731"/>
            <a:ext cx="3095719" cy="1442254"/>
          </a:xfrm>
          <a:prstGeom prst="rect">
            <a:avLst/>
          </a:prstGeom>
        </p:spPr>
        <p:txBody>
          <a:bodyPr vert="horz" wrap="none" lIns="91440" tIns="45720" rIns="91440" bIns="45720" rtlCol="0" anchor="ctr">
            <a:spAutoFit/>
          </a:bodyPr>
          <a:lstStyle>
            <a:defPPr>
              <a:defRPr lang="zh-CN"/>
            </a:defPPr>
            <a:lvl1pPr>
              <a:lnSpc>
                <a:spcPct val="170000"/>
              </a:lnSpc>
              <a:spcBef>
                <a:spcPct val="0"/>
              </a:spcBef>
              <a:buNone/>
              <a:defRPr sz="3200">
                <a:latin typeface="微软雅黑" panose="020B0503020204020204" pitchFamily="34" charset="-122"/>
                <a:ea typeface="微软雅黑" panose="020B0503020204020204" pitchFamily="34" charset="-122"/>
                <a:cs typeface="+mj-cs"/>
              </a:defRPr>
            </a:lvl1pPr>
          </a:lstStyle>
          <a:p>
            <a:r>
              <a:rPr lang="zh-CN" altLang="en-US" sz="1800" dirty="0"/>
              <a:t>位置预测函数</a:t>
            </a:r>
            <a:endParaRPr lang="en-US" altLang="zh-CN" sz="1800" dirty="0"/>
          </a:p>
          <a:p>
            <a:r>
              <a:rPr lang="zh-CN" altLang="en-US" sz="1800" dirty="0"/>
              <a:t>预测在 </a:t>
            </a:r>
            <a:r>
              <a:rPr lang="en-US" altLang="zh-CN" sz="1800" dirty="0"/>
              <a:t>dt </a:t>
            </a:r>
            <a:r>
              <a:rPr lang="zh-CN" altLang="en-US" sz="1800" dirty="0"/>
              <a:t>秒后的未来位置，</a:t>
            </a:r>
            <a:endParaRPr lang="en-US" altLang="zh-CN" sz="1800" dirty="0"/>
          </a:p>
          <a:p>
            <a:r>
              <a:rPr lang="zh-CN" altLang="en-US" sz="1800" dirty="0"/>
              <a:t>保持当前速度和航向</a:t>
            </a:r>
          </a:p>
        </p:txBody>
      </p:sp>
      <p:sp>
        <p:nvSpPr>
          <p:cNvPr id="8" name="标题 1">
            <a:extLst>
              <a:ext uri="{FF2B5EF4-FFF2-40B4-BE49-F238E27FC236}">
                <a16:creationId xmlns:a16="http://schemas.microsoft.com/office/drawing/2014/main" id="{50BEC6FC-07D2-4892-A005-03DFED454608}"/>
              </a:ext>
            </a:extLst>
          </p:cNvPr>
          <p:cNvSpPr txBox="1">
            <a:spLocks/>
          </p:cNvSpPr>
          <p:nvPr/>
        </p:nvSpPr>
        <p:spPr>
          <a:xfrm>
            <a:off x="118899" y="4551975"/>
            <a:ext cx="4801314" cy="971356"/>
          </a:xfrm>
          <a:prstGeom prst="rect">
            <a:avLst/>
          </a:prstGeom>
        </p:spPr>
        <p:txBody>
          <a:bodyPr vert="horz" wrap="none" lIns="91440" tIns="45720" rIns="91440" bIns="45720" rtlCol="0" anchor="ctr">
            <a:spAutoFit/>
          </a:bodyPr>
          <a:lstStyle>
            <a:defPPr>
              <a:defRPr lang="zh-CN"/>
            </a:defPPr>
            <a:lvl1pPr>
              <a:lnSpc>
                <a:spcPct val="170000"/>
              </a:lnSpc>
              <a:spcBef>
                <a:spcPct val="0"/>
              </a:spcBef>
              <a:buNone/>
              <a:defRPr sz="3200">
                <a:latin typeface="微软雅黑" panose="020B0503020204020204" pitchFamily="34" charset="-122"/>
                <a:ea typeface="微软雅黑" panose="020B0503020204020204" pitchFamily="34" charset="-122"/>
                <a:cs typeface="+mj-cs"/>
              </a:defRPr>
            </a:lvl1pPr>
          </a:lstStyle>
          <a:p>
            <a:r>
              <a:rPr lang="zh-CN" altLang="en-US" sz="1800" dirty="0"/>
              <a:t>方向计算函数</a:t>
            </a:r>
            <a:endParaRPr lang="en-US" altLang="zh-CN" sz="1800" dirty="0"/>
          </a:p>
          <a:p>
            <a:r>
              <a:rPr lang="zh-CN" altLang="en-US" sz="1800" dirty="0"/>
              <a:t>计算当前位姿到目标的方向向量（单位向量）</a:t>
            </a:r>
          </a:p>
        </p:txBody>
      </p:sp>
      <p:sp>
        <p:nvSpPr>
          <p:cNvPr id="9" name="标题 1">
            <a:extLst>
              <a:ext uri="{FF2B5EF4-FFF2-40B4-BE49-F238E27FC236}">
                <a16:creationId xmlns:a16="http://schemas.microsoft.com/office/drawing/2014/main" id="{2BE09C2F-066F-421B-8538-952207397C68}"/>
              </a:ext>
            </a:extLst>
          </p:cNvPr>
          <p:cNvSpPr txBox="1">
            <a:spLocks/>
          </p:cNvSpPr>
          <p:nvPr/>
        </p:nvSpPr>
        <p:spPr>
          <a:xfrm>
            <a:off x="6032818" y="335011"/>
            <a:ext cx="6191250" cy="5209439"/>
          </a:xfrm>
          <a:prstGeom prst="rect">
            <a:avLst/>
          </a:prstGeom>
        </p:spPr>
        <p:txBody>
          <a:bodyPr vert="horz" wrap="square" lIns="91440" tIns="45720" rIns="91440" bIns="45720" rtlCol="0" anchor="ctr">
            <a:spAutoFit/>
          </a:bodyPr>
          <a:lstStyle>
            <a:defPPr>
              <a:defRPr lang="zh-CN"/>
            </a:defPPr>
            <a:lvl1pPr>
              <a:lnSpc>
                <a:spcPct val="170000"/>
              </a:lnSpc>
              <a:spcBef>
                <a:spcPct val="0"/>
              </a:spcBef>
              <a:buNone/>
              <a:defRPr sz="3200">
                <a:latin typeface="微软雅黑" panose="020B0503020204020204" pitchFamily="34" charset="-122"/>
                <a:ea typeface="微软雅黑" panose="020B0503020204020204" pitchFamily="34" charset="-122"/>
                <a:cs typeface="+mj-cs"/>
              </a:defRPr>
            </a:lvl1pPr>
          </a:lstStyle>
          <a:p>
            <a:r>
              <a:rPr lang="en-US" altLang="zh-CN" sz="1800" dirty="0"/>
              <a:t>step</a:t>
            </a:r>
            <a:r>
              <a:rPr lang="zh-CN" altLang="en-US" sz="1800" dirty="0"/>
              <a:t>函数（反馈动作）逻辑</a:t>
            </a:r>
            <a:endParaRPr lang="en-US" altLang="zh-CN" sz="1800" dirty="0"/>
          </a:p>
          <a:p>
            <a:r>
              <a:rPr lang="zh-CN" altLang="en-US" sz="1800" dirty="0"/>
              <a:t>执行起飞（降落）任务的无人机垂直上升至起飞（降落）排序环，沿着起飞（降落）环维持高度飞行，对于起飞无人机当其速度方向与其目的地方向连线的在</a:t>
            </a:r>
            <a:r>
              <a:rPr lang="en-US" altLang="zh-CN" sz="1800" dirty="0"/>
              <a:t>XY</a:t>
            </a:r>
            <a:r>
              <a:rPr lang="zh-CN" altLang="en-US" sz="1800" dirty="0"/>
              <a:t>平面投影与起飞环相切时驶离；对于降落无人机按照序号依次驶入降落场在降落环上的投影，随后执行垂直降落。在无人机离开起飞场（高度</a:t>
            </a:r>
            <a:r>
              <a:rPr lang="en-US" altLang="zh-CN" sz="1800" dirty="0"/>
              <a:t>&gt;0</a:t>
            </a:r>
            <a:r>
              <a:rPr lang="zh-CN" altLang="en-US" sz="1800" dirty="0"/>
              <a:t>）</a:t>
            </a:r>
            <a:r>
              <a:rPr lang="en-US" altLang="zh-CN" sz="1800" dirty="0"/>
              <a:t>/</a:t>
            </a:r>
            <a:r>
              <a:rPr lang="zh-CN" altLang="en-US" sz="1800" dirty="0"/>
              <a:t>落至降落场（高度</a:t>
            </a:r>
            <a:r>
              <a:rPr lang="en-US" altLang="zh-CN" sz="1800" dirty="0"/>
              <a:t>=0</a:t>
            </a:r>
            <a:r>
              <a:rPr lang="zh-CN" altLang="en-US" sz="1800" dirty="0"/>
              <a:t>）的时刻将该降落场标为占用状态（</a:t>
            </a:r>
            <a:r>
              <a:rPr lang="en-US" altLang="zh-CN" sz="1800" dirty="0"/>
              <a:t>available=False</a:t>
            </a:r>
            <a:r>
              <a:rPr lang="zh-CN" altLang="en-US" sz="1800" dirty="0"/>
              <a:t>），经过冷却时间后继续使用（</a:t>
            </a:r>
            <a:r>
              <a:rPr lang="en-US" altLang="zh-CN" sz="1800" dirty="0"/>
              <a:t>True</a:t>
            </a:r>
            <a:r>
              <a:rPr lang="zh-CN" altLang="en-US" sz="1800" dirty="0"/>
              <a:t>）。</a:t>
            </a:r>
            <a:br>
              <a:rPr lang="en-US" altLang="zh-CN" sz="1800" dirty="0"/>
            </a:br>
            <a:r>
              <a:rPr lang="zh-CN" altLang="en-US" sz="1800" dirty="0"/>
              <a:t>飞行器在到达目标点前应该尽量保持高度层飞行而不是直线到达目的地，在必要情况下避撞才采取悬停或者上升下降</a:t>
            </a:r>
            <a:r>
              <a:rPr lang="en-US" altLang="zh-CN" sz="1800" dirty="0"/>
              <a:t>.</a:t>
            </a:r>
            <a:endParaRPr lang="zh-CN" altLang="en-US" sz="1800" dirty="0"/>
          </a:p>
        </p:txBody>
      </p:sp>
      <p:sp>
        <p:nvSpPr>
          <p:cNvPr id="10" name="标题 1">
            <a:extLst>
              <a:ext uri="{FF2B5EF4-FFF2-40B4-BE49-F238E27FC236}">
                <a16:creationId xmlns:a16="http://schemas.microsoft.com/office/drawing/2014/main" id="{B7EBE082-428F-43D6-AD14-627790F2E2ED}"/>
              </a:ext>
            </a:extLst>
          </p:cNvPr>
          <p:cNvSpPr txBox="1">
            <a:spLocks/>
          </p:cNvSpPr>
          <p:nvPr/>
        </p:nvSpPr>
        <p:spPr>
          <a:xfrm>
            <a:off x="118899" y="5693322"/>
            <a:ext cx="5551520" cy="971356"/>
          </a:xfrm>
          <a:prstGeom prst="rect">
            <a:avLst/>
          </a:prstGeom>
        </p:spPr>
        <p:txBody>
          <a:bodyPr vert="horz" wrap="none" lIns="91440" tIns="45720" rIns="91440" bIns="45720" rtlCol="0" anchor="ctr">
            <a:spAutoFit/>
          </a:bodyPr>
          <a:lstStyle>
            <a:defPPr>
              <a:defRPr lang="zh-CN"/>
            </a:defPPr>
            <a:lvl1pPr>
              <a:lnSpc>
                <a:spcPct val="170000"/>
              </a:lnSpc>
              <a:spcBef>
                <a:spcPct val="0"/>
              </a:spcBef>
              <a:buNone/>
              <a:defRPr sz="3200">
                <a:latin typeface="微软雅黑" panose="020B0503020204020204" pitchFamily="34" charset="-122"/>
                <a:ea typeface="微软雅黑" panose="020B0503020204020204" pitchFamily="34" charset="-122"/>
                <a:cs typeface="+mj-cs"/>
              </a:defRPr>
            </a:lvl1pPr>
          </a:lstStyle>
          <a:p>
            <a:r>
              <a:rPr lang="zh-CN" altLang="en-US" sz="1800" dirty="0"/>
              <a:t>朝向计算函数</a:t>
            </a:r>
            <a:endParaRPr lang="en-US" altLang="zh-CN" sz="1800" dirty="0"/>
          </a:p>
          <a:p>
            <a:r>
              <a:rPr lang="zh-CN" altLang="en-US" sz="1800" dirty="0"/>
              <a:t>计算当前位姿到目标的</a:t>
            </a:r>
            <a:r>
              <a:rPr lang="en-US" altLang="zh-CN" sz="1800" dirty="0"/>
              <a:t>XY</a:t>
            </a:r>
            <a:r>
              <a:rPr lang="zh-CN" altLang="en-US" sz="1800" dirty="0"/>
              <a:t>平面方向向量（单位向量）</a:t>
            </a:r>
          </a:p>
        </p:txBody>
      </p:sp>
    </p:spTree>
    <p:extLst>
      <p:ext uri="{BB962C8B-B14F-4D97-AF65-F5344CB8AC3E}">
        <p14:creationId xmlns:p14="http://schemas.microsoft.com/office/powerpoint/2010/main" val="283188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60D13-DF12-39B3-EF93-13FF2521F634}"/>
              </a:ext>
            </a:extLst>
          </p:cNvPr>
          <p:cNvSpPr>
            <a:spLocks noGrp="1"/>
          </p:cNvSpPr>
          <p:nvPr>
            <p:ph type="title"/>
          </p:nvPr>
        </p:nvSpPr>
        <p:spPr>
          <a:xfrm>
            <a:off x="0" y="1"/>
            <a:ext cx="10515600" cy="674914"/>
          </a:xfrm>
        </p:spPr>
        <p:txBody>
          <a:bodyPr>
            <a:normAutofit/>
          </a:bodyPr>
          <a:lstStyle/>
          <a:p>
            <a:r>
              <a:rPr lang="en-US" altLang="zh-CN" sz="3200" dirty="0">
                <a:latin typeface="微软雅黑" panose="020B0503020204020204" pitchFamily="34" charset="-122"/>
                <a:ea typeface="微软雅黑" panose="020B0503020204020204" pitchFamily="34" charset="-122"/>
              </a:rPr>
              <a:t>1013</a:t>
            </a:r>
            <a:r>
              <a:rPr lang="zh-CN" altLang="en-US" sz="3200" dirty="0">
                <a:latin typeface="微软雅黑" panose="020B0503020204020204" pitchFamily="34" charset="-122"/>
                <a:ea typeface="微软雅黑" panose="020B0503020204020204" pitchFamily="34" charset="-122"/>
              </a:rPr>
              <a:t>汇报</a:t>
            </a:r>
          </a:p>
        </p:txBody>
      </p:sp>
      <p:sp>
        <p:nvSpPr>
          <p:cNvPr id="5" name="标题 1">
            <a:extLst>
              <a:ext uri="{FF2B5EF4-FFF2-40B4-BE49-F238E27FC236}">
                <a16:creationId xmlns:a16="http://schemas.microsoft.com/office/drawing/2014/main" id="{0C53E1F9-D508-41BF-935B-D89D09FB4DBF}"/>
              </a:ext>
            </a:extLst>
          </p:cNvPr>
          <p:cNvSpPr txBox="1">
            <a:spLocks/>
          </p:cNvSpPr>
          <p:nvPr/>
        </p:nvSpPr>
        <p:spPr>
          <a:xfrm>
            <a:off x="118899" y="1149898"/>
            <a:ext cx="12192761" cy="971356"/>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70000"/>
              </a:lnSpc>
            </a:pPr>
            <a:r>
              <a:rPr lang="zh-CN" altLang="en-US" sz="1800" dirty="0">
                <a:latin typeface="微软雅黑" panose="020B0503020204020204" pitchFamily="34" charset="-122"/>
                <a:ea typeface="微软雅黑" panose="020B0503020204020204" pitchFamily="34" charset="-122"/>
              </a:rPr>
              <a:t>问题：无人机的朝向问题，竖直方向动作的选择，更趋向平飞保持高度层</a:t>
            </a:r>
            <a:r>
              <a:rPr lang="en-US" altLang="zh-CN" sz="1800" dirty="0">
                <a:latin typeface="微软雅黑" panose="020B0503020204020204" pitchFamily="34" charset="-122"/>
                <a:ea typeface="微软雅黑" panose="020B0503020204020204" pitchFamily="34" charset="-122"/>
              </a:rPr>
              <a:t>or</a:t>
            </a:r>
            <a:r>
              <a:rPr lang="zh-CN" altLang="en-US" sz="1800" dirty="0">
                <a:latin typeface="微软雅黑" panose="020B0503020204020204" pitchFamily="34" charset="-122"/>
                <a:ea typeface="微软雅黑" panose="020B0503020204020204" pitchFamily="34" charset="-122"/>
              </a:rPr>
              <a:t>直线飞行？（是否需要避免垂直方向机动）</a:t>
            </a:r>
            <a:endParaRPr lang="en-US" altLang="zh-CN" sz="1800" dirty="0">
              <a:latin typeface="微软雅黑" panose="020B0503020204020204" pitchFamily="34" charset="-122"/>
              <a:ea typeface="微软雅黑" panose="020B0503020204020204" pitchFamily="34" charset="-122"/>
            </a:endParaRPr>
          </a:p>
          <a:p>
            <a:pPr>
              <a:lnSpc>
                <a:spcPct val="170000"/>
              </a:lnSpc>
            </a:pPr>
            <a:r>
              <a:rPr lang="zh-CN" altLang="en-US" sz="1800" dirty="0">
                <a:latin typeface="微软雅黑" panose="020B0503020204020204" pitchFamily="34" charset="-122"/>
                <a:ea typeface="微软雅黑" panose="020B0503020204020204" pitchFamily="34" charset="-122"/>
              </a:rPr>
              <a:t>是否存在最小速度，最优速度如何确定？</a:t>
            </a:r>
          </a:p>
        </p:txBody>
      </p:sp>
      <p:sp>
        <p:nvSpPr>
          <p:cNvPr id="3" name="矩形 2">
            <a:extLst>
              <a:ext uri="{FF2B5EF4-FFF2-40B4-BE49-F238E27FC236}">
                <a16:creationId xmlns:a16="http://schemas.microsoft.com/office/drawing/2014/main" id="{C237AAE9-A2DF-46CE-86C8-BDD59F2D3152}"/>
              </a:ext>
            </a:extLst>
          </p:cNvPr>
          <p:cNvSpPr/>
          <p:nvPr/>
        </p:nvSpPr>
        <p:spPr>
          <a:xfrm>
            <a:off x="118899" y="2934103"/>
            <a:ext cx="4801314" cy="369332"/>
          </a:xfrm>
          <a:prstGeom prst="rect">
            <a:avLst/>
          </a:prstGeom>
        </p:spPr>
        <p:txBody>
          <a:bodyPr wrap="none">
            <a:spAutoFit/>
          </a:bodyPr>
          <a:lstStyle/>
          <a:p>
            <a:r>
              <a:rPr lang="zh-CN" altLang="en-US" dirty="0"/>
              <a:t>考虑航向角分布、俯仰角限制、速度误差分布</a:t>
            </a:r>
          </a:p>
        </p:txBody>
      </p:sp>
      <p:sp>
        <p:nvSpPr>
          <p:cNvPr id="7" name="矩形 6">
            <a:extLst>
              <a:ext uri="{FF2B5EF4-FFF2-40B4-BE49-F238E27FC236}">
                <a16:creationId xmlns:a16="http://schemas.microsoft.com/office/drawing/2014/main" id="{BCBDF1AA-83B8-43CA-872D-C3EEA59A651C}"/>
              </a:ext>
            </a:extLst>
          </p:cNvPr>
          <p:cNvSpPr/>
          <p:nvPr/>
        </p:nvSpPr>
        <p:spPr>
          <a:xfrm>
            <a:off x="119279" y="5061771"/>
            <a:ext cx="6096000" cy="646331"/>
          </a:xfrm>
          <a:prstGeom prst="rect">
            <a:avLst/>
          </a:prstGeom>
        </p:spPr>
        <p:txBody>
          <a:bodyPr>
            <a:spAutoFit/>
          </a:bodyPr>
          <a:lstStyle/>
          <a:p>
            <a:r>
              <a:rPr lang="zh-CN" altLang="en-US" dirty="0"/>
              <a:t>轻型多旋翼、轻型复合翼、中型复合翼、 重型复合翼之间的最小安全间隔分别是</a:t>
            </a:r>
            <a:r>
              <a:rPr lang="en-US" altLang="zh-CN" dirty="0"/>
              <a:t>82</a:t>
            </a:r>
            <a:r>
              <a:rPr lang="zh-CN" altLang="en-US" dirty="0"/>
              <a:t>米、</a:t>
            </a:r>
            <a:r>
              <a:rPr lang="en-US" altLang="zh-CN" dirty="0"/>
              <a:t>83</a:t>
            </a:r>
            <a:r>
              <a:rPr lang="zh-CN" altLang="en-US" dirty="0"/>
              <a:t>米、</a:t>
            </a:r>
            <a:r>
              <a:rPr lang="en-US" altLang="zh-CN" dirty="0"/>
              <a:t>93</a:t>
            </a:r>
            <a:r>
              <a:rPr lang="zh-CN" altLang="en-US" dirty="0"/>
              <a:t>米、</a:t>
            </a:r>
            <a:r>
              <a:rPr lang="en-US" altLang="zh-CN" dirty="0"/>
              <a:t>102</a:t>
            </a:r>
            <a:r>
              <a:rPr lang="zh-CN" altLang="en-US" dirty="0"/>
              <a:t>米</a:t>
            </a:r>
          </a:p>
        </p:txBody>
      </p:sp>
      <p:sp>
        <p:nvSpPr>
          <p:cNvPr id="9" name="矩形 8">
            <a:extLst>
              <a:ext uri="{FF2B5EF4-FFF2-40B4-BE49-F238E27FC236}">
                <a16:creationId xmlns:a16="http://schemas.microsoft.com/office/drawing/2014/main" id="{293076EE-CC2A-4548-BA9B-CE841B9356BB}"/>
              </a:ext>
            </a:extLst>
          </p:cNvPr>
          <p:cNvSpPr/>
          <p:nvPr/>
        </p:nvSpPr>
        <p:spPr>
          <a:xfrm>
            <a:off x="118899" y="3510257"/>
            <a:ext cx="2492990" cy="369332"/>
          </a:xfrm>
          <a:prstGeom prst="rect">
            <a:avLst/>
          </a:prstGeom>
        </p:spPr>
        <p:txBody>
          <a:bodyPr wrap="none">
            <a:spAutoFit/>
          </a:bodyPr>
          <a:lstStyle/>
          <a:p>
            <a:r>
              <a:rPr lang="zh-CN" altLang="en-US" dirty="0"/>
              <a:t>飞行器位置和速度误差</a:t>
            </a:r>
          </a:p>
        </p:txBody>
      </p:sp>
    </p:spTree>
    <p:extLst>
      <p:ext uri="{BB962C8B-B14F-4D97-AF65-F5344CB8AC3E}">
        <p14:creationId xmlns:p14="http://schemas.microsoft.com/office/powerpoint/2010/main" val="2866606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0F516E0-3B63-4C05-B0F9-2F0D22C0D1D1}"/>
              </a:ext>
            </a:extLst>
          </p:cNvPr>
          <p:cNvPicPr>
            <a:picLocks noChangeAspect="1"/>
          </p:cNvPicPr>
          <p:nvPr/>
        </p:nvPicPr>
        <p:blipFill>
          <a:blip r:embed="rId2"/>
          <a:stretch>
            <a:fillRect/>
          </a:stretch>
        </p:blipFill>
        <p:spPr>
          <a:xfrm>
            <a:off x="130492" y="2171699"/>
            <a:ext cx="4589373" cy="4572953"/>
          </a:xfrm>
          <a:prstGeom prst="rect">
            <a:avLst/>
          </a:prstGeom>
        </p:spPr>
      </p:pic>
      <p:pic>
        <p:nvPicPr>
          <p:cNvPr id="5" name="图片 4">
            <a:extLst>
              <a:ext uri="{FF2B5EF4-FFF2-40B4-BE49-F238E27FC236}">
                <a16:creationId xmlns:a16="http://schemas.microsoft.com/office/drawing/2014/main" id="{46B1E212-4124-4718-92C6-A3169C207C02}"/>
              </a:ext>
            </a:extLst>
          </p:cNvPr>
          <p:cNvPicPr>
            <a:picLocks noChangeAspect="1"/>
          </p:cNvPicPr>
          <p:nvPr/>
        </p:nvPicPr>
        <p:blipFill>
          <a:blip r:embed="rId3"/>
          <a:stretch>
            <a:fillRect/>
          </a:stretch>
        </p:blipFill>
        <p:spPr>
          <a:xfrm>
            <a:off x="130492" y="833438"/>
            <a:ext cx="4681538" cy="1624864"/>
          </a:xfrm>
          <a:prstGeom prst="rect">
            <a:avLst/>
          </a:prstGeom>
        </p:spPr>
      </p:pic>
      <p:pic>
        <p:nvPicPr>
          <p:cNvPr id="6" name="图片 5">
            <a:extLst>
              <a:ext uri="{FF2B5EF4-FFF2-40B4-BE49-F238E27FC236}">
                <a16:creationId xmlns:a16="http://schemas.microsoft.com/office/drawing/2014/main" id="{75F7DA47-F8FD-48EE-B1BE-8317246F0DE1}"/>
              </a:ext>
            </a:extLst>
          </p:cNvPr>
          <p:cNvPicPr>
            <a:picLocks noChangeAspect="1"/>
          </p:cNvPicPr>
          <p:nvPr/>
        </p:nvPicPr>
        <p:blipFill>
          <a:blip r:embed="rId4"/>
          <a:stretch>
            <a:fillRect/>
          </a:stretch>
        </p:blipFill>
        <p:spPr>
          <a:xfrm>
            <a:off x="5970270" y="833438"/>
            <a:ext cx="5654040" cy="3064807"/>
          </a:xfrm>
          <a:prstGeom prst="rect">
            <a:avLst/>
          </a:prstGeom>
        </p:spPr>
      </p:pic>
      <p:sp>
        <p:nvSpPr>
          <p:cNvPr id="7" name="矩形 6">
            <a:extLst>
              <a:ext uri="{FF2B5EF4-FFF2-40B4-BE49-F238E27FC236}">
                <a16:creationId xmlns:a16="http://schemas.microsoft.com/office/drawing/2014/main" id="{7992CA57-154F-4FFF-9908-7B6DE388369A}"/>
              </a:ext>
            </a:extLst>
          </p:cNvPr>
          <p:cNvSpPr/>
          <p:nvPr/>
        </p:nvSpPr>
        <p:spPr>
          <a:xfrm>
            <a:off x="986322" y="249674"/>
            <a:ext cx="2877711" cy="369332"/>
          </a:xfrm>
          <a:prstGeom prst="rect">
            <a:avLst/>
          </a:prstGeom>
        </p:spPr>
        <p:txBody>
          <a:bodyPr wrap="none">
            <a:spAutoFit/>
          </a:bodyPr>
          <a:lstStyle/>
          <a:p>
            <a:r>
              <a:rPr lang="en-US" altLang="zh-CN" dirty="0"/>
              <a:t>1 </a:t>
            </a:r>
            <a:r>
              <a:rPr lang="zh-CN" altLang="en-US" dirty="0"/>
              <a:t>复合翼型</a:t>
            </a:r>
            <a:r>
              <a:rPr lang="en-US" altLang="zh-CN" dirty="0" err="1"/>
              <a:t>eVTOL</a:t>
            </a:r>
            <a:r>
              <a:rPr lang="zh-CN" altLang="en-US" dirty="0"/>
              <a:t>碰撞模型</a:t>
            </a:r>
          </a:p>
        </p:txBody>
      </p:sp>
      <p:sp>
        <p:nvSpPr>
          <p:cNvPr id="8" name="矩形 7">
            <a:extLst>
              <a:ext uri="{FF2B5EF4-FFF2-40B4-BE49-F238E27FC236}">
                <a16:creationId xmlns:a16="http://schemas.microsoft.com/office/drawing/2014/main" id="{6B6E3DD5-244F-4653-A8AA-219F288A7227}"/>
              </a:ext>
            </a:extLst>
          </p:cNvPr>
          <p:cNvSpPr/>
          <p:nvPr/>
        </p:nvSpPr>
        <p:spPr>
          <a:xfrm>
            <a:off x="6554524" y="249674"/>
            <a:ext cx="2877711" cy="369332"/>
          </a:xfrm>
          <a:prstGeom prst="rect">
            <a:avLst/>
          </a:prstGeom>
        </p:spPr>
        <p:txBody>
          <a:bodyPr wrap="none">
            <a:spAutoFit/>
          </a:bodyPr>
          <a:lstStyle/>
          <a:p>
            <a:r>
              <a:rPr lang="en-US" altLang="zh-CN" dirty="0"/>
              <a:t>2 </a:t>
            </a:r>
            <a:r>
              <a:rPr lang="zh-CN" altLang="en-US" dirty="0"/>
              <a:t>多旋翼型</a:t>
            </a:r>
            <a:r>
              <a:rPr lang="en-US" altLang="zh-CN" dirty="0" err="1"/>
              <a:t>eVTOL</a:t>
            </a:r>
            <a:r>
              <a:rPr lang="zh-CN" altLang="en-US" dirty="0"/>
              <a:t>碰撞模型</a:t>
            </a:r>
          </a:p>
        </p:txBody>
      </p:sp>
    </p:spTree>
    <p:extLst>
      <p:ext uri="{BB962C8B-B14F-4D97-AF65-F5344CB8AC3E}">
        <p14:creationId xmlns:p14="http://schemas.microsoft.com/office/powerpoint/2010/main" val="3012228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9DA2FD0-56FE-4EEB-B9E4-DC8E3D91F029}"/>
              </a:ext>
            </a:extLst>
          </p:cNvPr>
          <p:cNvPicPr>
            <a:picLocks noChangeAspect="1"/>
          </p:cNvPicPr>
          <p:nvPr/>
        </p:nvPicPr>
        <p:blipFill>
          <a:blip r:embed="rId2"/>
          <a:stretch>
            <a:fillRect/>
          </a:stretch>
        </p:blipFill>
        <p:spPr>
          <a:xfrm>
            <a:off x="0" y="71436"/>
            <a:ext cx="5524500" cy="2543175"/>
          </a:xfrm>
          <a:prstGeom prst="rect">
            <a:avLst/>
          </a:prstGeom>
        </p:spPr>
      </p:pic>
      <p:pic>
        <p:nvPicPr>
          <p:cNvPr id="5" name="图片 4">
            <a:extLst>
              <a:ext uri="{FF2B5EF4-FFF2-40B4-BE49-F238E27FC236}">
                <a16:creationId xmlns:a16="http://schemas.microsoft.com/office/drawing/2014/main" id="{AB55F0D8-8F2F-4495-B7DE-B7A18DD9304C}"/>
              </a:ext>
            </a:extLst>
          </p:cNvPr>
          <p:cNvPicPr>
            <a:picLocks noChangeAspect="1"/>
          </p:cNvPicPr>
          <p:nvPr/>
        </p:nvPicPr>
        <p:blipFill>
          <a:blip r:embed="rId3"/>
          <a:stretch>
            <a:fillRect/>
          </a:stretch>
        </p:blipFill>
        <p:spPr>
          <a:xfrm>
            <a:off x="5744528" y="172354"/>
            <a:ext cx="4248150" cy="2547351"/>
          </a:xfrm>
          <a:prstGeom prst="rect">
            <a:avLst/>
          </a:prstGeom>
        </p:spPr>
      </p:pic>
      <p:graphicFrame>
        <p:nvGraphicFramePr>
          <p:cNvPr id="7" name="表格 6">
            <a:extLst>
              <a:ext uri="{FF2B5EF4-FFF2-40B4-BE49-F238E27FC236}">
                <a16:creationId xmlns:a16="http://schemas.microsoft.com/office/drawing/2014/main" id="{2C443D2D-914A-4249-82DD-E1BE04191A8D}"/>
              </a:ext>
            </a:extLst>
          </p:cNvPr>
          <p:cNvGraphicFramePr>
            <a:graphicFrameLocks noGrp="1"/>
          </p:cNvGraphicFramePr>
          <p:nvPr>
            <p:extLst>
              <p:ext uri="{D42A27DB-BD31-4B8C-83A1-F6EECF244321}">
                <p14:modId xmlns:p14="http://schemas.microsoft.com/office/powerpoint/2010/main" val="2149519172"/>
              </p:ext>
            </p:extLst>
          </p:nvPr>
        </p:nvGraphicFramePr>
        <p:xfrm>
          <a:off x="5246370" y="2920417"/>
          <a:ext cx="6560821" cy="3765231"/>
        </p:xfrm>
        <a:graphic>
          <a:graphicData uri="http://schemas.openxmlformats.org/drawingml/2006/table">
            <a:tbl>
              <a:tblPr firstRow="1" firstCol="1" bandRow="1">
                <a:tableStyleId>{5C22544A-7EE6-4342-B048-85BDC9FD1C3A}</a:tableStyleId>
              </a:tblPr>
              <a:tblGrid>
                <a:gridCol w="1408715">
                  <a:extLst>
                    <a:ext uri="{9D8B030D-6E8A-4147-A177-3AD203B41FA5}">
                      <a16:colId xmlns:a16="http://schemas.microsoft.com/office/drawing/2014/main" val="513223213"/>
                    </a:ext>
                  </a:extLst>
                </a:gridCol>
                <a:gridCol w="1408715">
                  <a:extLst>
                    <a:ext uri="{9D8B030D-6E8A-4147-A177-3AD203B41FA5}">
                      <a16:colId xmlns:a16="http://schemas.microsoft.com/office/drawing/2014/main" val="98371653"/>
                    </a:ext>
                  </a:extLst>
                </a:gridCol>
                <a:gridCol w="1408715">
                  <a:extLst>
                    <a:ext uri="{9D8B030D-6E8A-4147-A177-3AD203B41FA5}">
                      <a16:colId xmlns:a16="http://schemas.microsoft.com/office/drawing/2014/main" val="609910440"/>
                    </a:ext>
                  </a:extLst>
                </a:gridCol>
                <a:gridCol w="2334676">
                  <a:extLst>
                    <a:ext uri="{9D8B030D-6E8A-4147-A177-3AD203B41FA5}">
                      <a16:colId xmlns:a16="http://schemas.microsoft.com/office/drawing/2014/main" val="2134786394"/>
                    </a:ext>
                  </a:extLst>
                </a:gridCol>
              </a:tblGrid>
              <a:tr h="418359">
                <a:tc>
                  <a:txBody>
                    <a:bodyPr/>
                    <a:lstStyle/>
                    <a:p>
                      <a:pPr algn="l" fontAlgn="base" latinLnBrk="1">
                        <a:lnSpc>
                          <a:spcPct val="200000"/>
                        </a:lnSpc>
                        <a:spcAft>
                          <a:spcPts val="0"/>
                        </a:spcAft>
                      </a:pPr>
                      <a:r>
                        <a:rPr lang="zh-CN" sz="1100" kern="0" spc="40">
                          <a:effectLst/>
                        </a:rPr>
                        <a:t>名称</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构型特点</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航程</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a:lnSpc>
                          <a:spcPct val="200000"/>
                        </a:lnSpc>
                        <a:spcAft>
                          <a:spcPts val="0"/>
                        </a:spcAft>
                      </a:pPr>
                      <a:r>
                        <a:rPr lang="zh-CN" sz="1100" kern="0" spc="40">
                          <a:effectLst/>
                        </a:rPr>
                        <a:t>最大巡航速度</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648081454"/>
                  </a:ext>
                </a:extLst>
              </a:tr>
              <a:tr h="418359">
                <a:tc>
                  <a:txBody>
                    <a:bodyPr/>
                    <a:lstStyle/>
                    <a:p>
                      <a:pPr algn="l" fontAlgn="base">
                        <a:lnSpc>
                          <a:spcPct val="200000"/>
                        </a:lnSpc>
                        <a:spcAft>
                          <a:spcPts val="0"/>
                        </a:spcAft>
                      </a:pPr>
                      <a:r>
                        <a:rPr lang="en-US" sz="1100" kern="0" spc="40">
                          <a:effectLst/>
                        </a:rPr>
                        <a:t>Heaviside</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倾转旋翼</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161</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a:lnSpc>
                          <a:spcPct val="200000"/>
                        </a:lnSpc>
                        <a:spcAft>
                          <a:spcPts val="0"/>
                        </a:spcAft>
                      </a:pPr>
                      <a:r>
                        <a:rPr lang="en-US" sz="1000" kern="0">
                          <a:effectLst/>
                        </a:rPr>
                        <a:t>130</a:t>
                      </a:r>
                      <a:r>
                        <a:rPr lang="zh-CN" sz="1000" kern="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600642442"/>
                  </a:ext>
                </a:extLst>
              </a:tr>
              <a:tr h="418359">
                <a:tc>
                  <a:txBody>
                    <a:bodyPr/>
                    <a:lstStyle/>
                    <a:p>
                      <a:pPr algn="l" fontAlgn="base" latinLnBrk="1">
                        <a:lnSpc>
                          <a:spcPct val="200000"/>
                        </a:lnSpc>
                        <a:spcAft>
                          <a:spcPts val="0"/>
                        </a:spcAft>
                      </a:pPr>
                      <a:r>
                        <a:rPr lang="zh-CN" sz="1000" kern="0" dirty="0">
                          <a:effectLst/>
                        </a:rPr>
                        <a:t>盛世龙</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复合翼构型</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250</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a:lnSpc>
                          <a:spcPct val="200000"/>
                        </a:lnSpc>
                        <a:spcAft>
                          <a:spcPts val="0"/>
                        </a:spcAft>
                      </a:pPr>
                      <a:r>
                        <a:rPr lang="en-US" sz="1100" kern="0" spc="40">
                          <a:effectLst/>
                        </a:rPr>
                        <a:t>200</a:t>
                      </a:r>
                      <a:r>
                        <a:rPr lang="zh-CN" sz="1000" kern="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390330639"/>
                  </a:ext>
                </a:extLst>
              </a:tr>
              <a:tr h="418359">
                <a:tc>
                  <a:txBody>
                    <a:bodyPr/>
                    <a:lstStyle/>
                    <a:p>
                      <a:pPr algn="l" fontAlgn="base" latinLnBrk="1">
                        <a:lnSpc>
                          <a:spcPct val="200000"/>
                        </a:lnSpc>
                        <a:spcAft>
                          <a:spcPts val="0"/>
                        </a:spcAft>
                      </a:pPr>
                      <a:r>
                        <a:rPr lang="en-US" sz="1100" kern="0" spc="40">
                          <a:effectLst/>
                        </a:rPr>
                        <a:t>Joby S4</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倾转旋翼</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dirty="0">
                          <a:effectLst/>
                        </a:rPr>
                        <a:t>241</a:t>
                      </a:r>
                      <a:r>
                        <a:rPr lang="zh-CN" sz="1100" kern="0" spc="40" dirty="0">
                          <a:effectLst/>
                        </a:rPr>
                        <a:t>公里</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latinLnBrk="1">
                        <a:lnSpc>
                          <a:spcPct val="200000"/>
                        </a:lnSpc>
                        <a:spcAft>
                          <a:spcPts val="0"/>
                        </a:spcAft>
                      </a:pPr>
                      <a:r>
                        <a:rPr lang="en-US" sz="1000" kern="0">
                          <a:effectLst/>
                        </a:rPr>
                        <a:t>320</a:t>
                      </a:r>
                      <a:r>
                        <a:rPr lang="zh-CN" sz="1000" kern="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2468346943"/>
                  </a:ext>
                </a:extLst>
              </a:tr>
              <a:tr h="418359">
                <a:tc>
                  <a:txBody>
                    <a:bodyPr/>
                    <a:lstStyle/>
                    <a:p>
                      <a:pPr algn="l" fontAlgn="base" latinLnBrk="1">
                        <a:lnSpc>
                          <a:spcPct val="200000"/>
                        </a:lnSpc>
                        <a:spcAft>
                          <a:spcPts val="0"/>
                        </a:spcAft>
                      </a:pPr>
                      <a:r>
                        <a:rPr lang="en-US" sz="1100" kern="0" spc="40">
                          <a:effectLst/>
                        </a:rPr>
                        <a:t>Lilium Jet</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倾转涵道</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250</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latinLnBrk="1">
                        <a:lnSpc>
                          <a:spcPct val="200000"/>
                        </a:lnSpc>
                        <a:spcAft>
                          <a:spcPts val="0"/>
                        </a:spcAft>
                      </a:pPr>
                      <a:r>
                        <a:rPr lang="en-US" sz="1000" kern="0">
                          <a:effectLst/>
                        </a:rPr>
                        <a:t>282</a:t>
                      </a:r>
                      <a:r>
                        <a:rPr lang="zh-CN" sz="1000" kern="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4142368844"/>
                  </a:ext>
                </a:extLst>
              </a:tr>
              <a:tr h="418359">
                <a:tc>
                  <a:txBody>
                    <a:bodyPr/>
                    <a:lstStyle/>
                    <a:p>
                      <a:pPr algn="l" fontAlgn="base" latinLnBrk="1">
                        <a:lnSpc>
                          <a:spcPct val="200000"/>
                        </a:lnSpc>
                        <a:spcAft>
                          <a:spcPts val="0"/>
                        </a:spcAft>
                      </a:pPr>
                      <a:r>
                        <a:rPr lang="en-US" sz="1100" kern="0" spc="40">
                          <a:effectLst/>
                        </a:rPr>
                        <a:t>Beta Alia-250</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垂起</a:t>
                      </a:r>
                      <a:r>
                        <a:rPr lang="en-US" sz="1100" kern="0" spc="40">
                          <a:effectLst/>
                        </a:rPr>
                        <a:t>+</a:t>
                      </a:r>
                      <a:r>
                        <a:rPr lang="zh-CN" sz="1100" kern="0" spc="40">
                          <a:effectLst/>
                        </a:rPr>
                        <a:t>巡航</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463</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latinLnBrk="1">
                        <a:lnSpc>
                          <a:spcPct val="200000"/>
                        </a:lnSpc>
                        <a:spcAft>
                          <a:spcPts val="0"/>
                        </a:spcAft>
                      </a:pPr>
                      <a:r>
                        <a:rPr lang="en-US" sz="1100" kern="0" spc="40">
                          <a:effectLst/>
                        </a:rPr>
                        <a:t>130</a:t>
                      </a:r>
                      <a:r>
                        <a:rPr lang="zh-CN" sz="1000" kern="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565196369"/>
                  </a:ext>
                </a:extLst>
              </a:tr>
              <a:tr h="418359">
                <a:tc>
                  <a:txBody>
                    <a:bodyPr/>
                    <a:lstStyle/>
                    <a:p>
                      <a:pPr algn="l" fontAlgn="base" latinLnBrk="1">
                        <a:lnSpc>
                          <a:spcPct val="200000"/>
                        </a:lnSpc>
                        <a:spcAft>
                          <a:spcPts val="0"/>
                        </a:spcAft>
                      </a:pPr>
                      <a:r>
                        <a:rPr lang="en-US" sz="1100" kern="0" spc="40">
                          <a:effectLst/>
                        </a:rPr>
                        <a:t>Archer Maker</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垂起</a:t>
                      </a:r>
                      <a:r>
                        <a:rPr lang="en-US" sz="1100" kern="0" spc="40">
                          <a:effectLst/>
                        </a:rPr>
                        <a:t>+</a:t>
                      </a:r>
                      <a:r>
                        <a:rPr lang="zh-CN" sz="1100" kern="0" spc="40">
                          <a:effectLst/>
                        </a:rPr>
                        <a:t>巡航</a:t>
                      </a:r>
                      <a:r>
                        <a:rPr lang="en-US" sz="1100" kern="0" spc="40">
                          <a:effectLst/>
                        </a:rPr>
                        <a:t>/</a:t>
                      </a:r>
                      <a:r>
                        <a:rPr lang="zh-CN" sz="1100" kern="0" spc="40">
                          <a:effectLst/>
                        </a:rPr>
                        <a:t>倾转</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100</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latinLnBrk="1">
                        <a:lnSpc>
                          <a:spcPct val="200000"/>
                        </a:lnSpc>
                        <a:spcAft>
                          <a:spcPts val="0"/>
                        </a:spcAft>
                      </a:pPr>
                      <a:r>
                        <a:rPr lang="en-US" sz="1100" kern="0" spc="40">
                          <a:effectLst/>
                        </a:rPr>
                        <a:t>240</a:t>
                      </a:r>
                      <a:r>
                        <a:rPr lang="zh-CN" sz="1000" kern="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295773376"/>
                  </a:ext>
                </a:extLst>
              </a:tr>
              <a:tr h="418359">
                <a:tc>
                  <a:txBody>
                    <a:bodyPr/>
                    <a:lstStyle/>
                    <a:p>
                      <a:pPr algn="l" fontAlgn="base" latinLnBrk="1">
                        <a:lnSpc>
                          <a:spcPct val="200000"/>
                        </a:lnSpc>
                        <a:spcAft>
                          <a:spcPts val="0"/>
                        </a:spcAft>
                      </a:pPr>
                      <a:r>
                        <a:rPr lang="en-US" sz="1100" kern="0" spc="40">
                          <a:effectLst/>
                        </a:rPr>
                        <a:t>Nexus 4EX</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 </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95</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latinLnBrk="1">
                        <a:lnSpc>
                          <a:spcPct val="200000"/>
                        </a:lnSpc>
                        <a:spcAft>
                          <a:spcPts val="0"/>
                        </a:spcAft>
                      </a:pPr>
                      <a:r>
                        <a:rPr lang="en-US" sz="1100" kern="0" spc="40">
                          <a:effectLst/>
                        </a:rPr>
                        <a:t>240</a:t>
                      </a:r>
                      <a:r>
                        <a:rPr lang="zh-CN" sz="1100" kern="0" spc="40">
                          <a:effectLst/>
                        </a:rPr>
                        <a:t>公里每小时</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243975409"/>
                  </a:ext>
                </a:extLst>
              </a:tr>
              <a:tr h="418359">
                <a:tc>
                  <a:txBody>
                    <a:bodyPr/>
                    <a:lstStyle/>
                    <a:p>
                      <a:pPr algn="l" fontAlgn="base" latinLnBrk="1">
                        <a:lnSpc>
                          <a:spcPct val="200000"/>
                        </a:lnSpc>
                        <a:spcAft>
                          <a:spcPts val="0"/>
                        </a:spcAft>
                      </a:pPr>
                      <a:r>
                        <a:rPr lang="zh-CN" sz="900" kern="100">
                          <a:effectLst/>
                        </a:rPr>
                        <a:t>亿航</a:t>
                      </a:r>
                      <a:r>
                        <a:rPr lang="en-US" sz="900" kern="100">
                          <a:effectLst/>
                        </a:rPr>
                        <a:t>216</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zh-CN" sz="1100" kern="0" spc="40">
                          <a:effectLst/>
                        </a:rPr>
                        <a:t>多旋翼</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l" fontAlgn="base" latinLnBrk="1">
                        <a:lnSpc>
                          <a:spcPct val="200000"/>
                        </a:lnSpc>
                        <a:spcAft>
                          <a:spcPts val="0"/>
                        </a:spcAft>
                      </a:pPr>
                      <a:r>
                        <a:rPr lang="en-US" sz="1100" kern="0" spc="40">
                          <a:effectLst/>
                        </a:rPr>
                        <a:t>35</a:t>
                      </a:r>
                      <a:r>
                        <a:rPr lang="zh-CN" sz="1100" kern="0" spc="40">
                          <a:effectLst/>
                        </a:rPr>
                        <a:t>公里</a:t>
                      </a:r>
                      <a:endParaRPr lang="zh-CN" sz="900" kern="100">
                        <a:effectLst/>
                        <a:latin typeface="等线" panose="02010600030101010101" pitchFamily="2" charset="-122"/>
                        <a:ea typeface="等线" panose="02010600030101010101" pitchFamily="2" charset="-122"/>
                        <a:cs typeface="Times New Roman" panose="02020603050405020304" pitchFamily="18" charset="0"/>
                      </a:endParaRPr>
                    </a:p>
                  </a:txBody>
                  <a:tcPr marL="81052" marR="81052" marT="40526" marB="40526" anchor="b"/>
                </a:tc>
                <a:tc>
                  <a:txBody>
                    <a:bodyPr/>
                    <a:lstStyle/>
                    <a:p>
                      <a:pPr algn="ctr" fontAlgn="base" latinLnBrk="1">
                        <a:lnSpc>
                          <a:spcPct val="200000"/>
                        </a:lnSpc>
                        <a:spcAft>
                          <a:spcPts val="0"/>
                        </a:spcAft>
                      </a:pPr>
                      <a:r>
                        <a:rPr lang="en-US" sz="1100" kern="0" spc="40" dirty="0">
                          <a:effectLst/>
                        </a:rPr>
                        <a:t>130</a:t>
                      </a:r>
                      <a:r>
                        <a:rPr lang="zh-CN" sz="1100" kern="0" spc="40" dirty="0">
                          <a:effectLst/>
                        </a:rPr>
                        <a:t>公里每小时</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874941475"/>
                  </a:ext>
                </a:extLst>
              </a:tr>
            </a:tbl>
          </a:graphicData>
        </a:graphic>
      </p:graphicFrame>
      <p:pic>
        <p:nvPicPr>
          <p:cNvPr id="8" name="图片 7">
            <a:extLst>
              <a:ext uri="{FF2B5EF4-FFF2-40B4-BE49-F238E27FC236}">
                <a16:creationId xmlns:a16="http://schemas.microsoft.com/office/drawing/2014/main" id="{2C5E88AA-6C42-4EE8-833A-1E6EF880465C}"/>
              </a:ext>
            </a:extLst>
          </p:cNvPr>
          <p:cNvPicPr>
            <a:picLocks noChangeAspect="1"/>
          </p:cNvPicPr>
          <p:nvPr/>
        </p:nvPicPr>
        <p:blipFill>
          <a:blip r:embed="rId4"/>
          <a:stretch>
            <a:fillRect/>
          </a:stretch>
        </p:blipFill>
        <p:spPr>
          <a:xfrm>
            <a:off x="631508" y="2820351"/>
            <a:ext cx="3942766" cy="3765231"/>
          </a:xfrm>
          <a:prstGeom prst="rect">
            <a:avLst/>
          </a:prstGeom>
        </p:spPr>
      </p:pic>
    </p:spTree>
    <p:extLst>
      <p:ext uri="{BB962C8B-B14F-4D97-AF65-F5344CB8AC3E}">
        <p14:creationId xmlns:p14="http://schemas.microsoft.com/office/powerpoint/2010/main" val="4228918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1D24916-ADBA-4083-BDFF-17E5F9BF1FD3}"/>
              </a:ext>
            </a:extLst>
          </p:cNvPr>
          <p:cNvPicPr>
            <a:picLocks noChangeAspect="1"/>
          </p:cNvPicPr>
          <p:nvPr/>
        </p:nvPicPr>
        <p:blipFill>
          <a:blip r:embed="rId2"/>
          <a:stretch>
            <a:fillRect/>
          </a:stretch>
        </p:blipFill>
        <p:spPr>
          <a:xfrm>
            <a:off x="1950448" y="892628"/>
            <a:ext cx="7410450" cy="4019550"/>
          </a:xfrm>
          <a:prstGeom prst="rect">
            <a:avLst/>
          </a:prstGeom>
        </p:spPr>
      </p:pic>
    </p:spTree>
    <p:extLst>
      <p:ext uri="{BB962C8B-B14F-4D97-AF65-F5344CB8AC3E}">
        <p14:creationId xmlns:p14="http://schemas.microsoft.com/office/powerpoint/2010/main" val="182270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9AA7488-7C8F-42E1-AE44-472E68047EC3}"/>
              </a:ext>
            </a:extLst>
          </p:cNvPr>
          <p:cNvPicPr>
            <a:picLocks noChangeAspect="1"/>
          </p:cNvPicPr>
          <p:nvPr/>
        </p:nvPicPr>
        <p:blipFill>
          <a:blip r:embed="rId2"/>
          <a:stretch>
            <a:fillRect/>
          </a:stretch>
        </p:blipFill>
        <p:spPr>
          <a:xfrm>
            <a:off x="682942" y="1074420"/>
            <a:ext cx="7648575" cy="4000500"/>
          </a:xfrm>
          <a:prstGeom prst="rect">
            <a:avLst/>
          </a:prstGeom>
        </p:spPr>
      </p:pic>
      <p:sp>
        <p:nvSpPr>
          <p:cNvPr id="5" name="标题 1">
            <a:extLst>
              <a:ext uri="{FF2B5EF4-FFF2-40B4-BE49-F238E27FC236}">
                <a16:creationId xmlns:a16="http://schemas.microsoft.com/office/drawing/2014/main" id="{71A506C3-9349-416E-B08A-654A073EF0CD}"/>
              </a:ext>
            </a:extLst>
          </p:cNvPr>
          <p:cNvSpPr>
            <a:spLocks noGrp="1"/>
          </p:cNvSpPr>
          <p:nvPr>
            <p:ph type="title"/>
          </p:nvPr>
        </p:nvSpPr>
        <p:spPr>
          <a:xfrm>
            <a:off x="0" y="1"/>
            <a:ext cx="10515600" cy="674914"/>
          </a:xfrm>
        </p:spPr>
        <p:txBody>
          <a:bodyPr>
            <a:normAutofit/>
          </a:bodyPr>
          <a:lstStyle/>
          <a:p>
            <a:r>
              <a:rPr lang="en-US" altLang="zh-CN" sz="3200" dirty="0">
                <a:latin typeface="微软雅黑" panose="020B0503020204020204" pitchFamily="34" charset="-122"/>
                <a:ea typeface="微软雅黑" panose="020B0503020204020204" pitchFamily="34" charset="-122"/>
              </a:rPr>
              <a:t>bubbles</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03737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26038</TotalTime>
  <Words>1003</Words>
  <Application>Microsoft Office PowerPoint</Application>
  <PresentationFormat>宽屏</PresentationFormat>
  <Paragraphs>112</Paragraphs>
  <Slides>14</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 Unicode MS</vt:lpstr>
      <vt:lpstr>JetBrains Mono</vt:lpstr>
      <vt:lpstr>等线</vt:lpstr>
      <vt:lpstr>等线 Light</vt:lpstr>
      <vt:lpstr>宋体</vt:lpstr>
      <vt:lpstr>微软雅黑</vt:lpstr>
      <vt:lpstr>Arial</vt:lpstr>
      <vt:lpstr>Times New Roman</vt:lpstr>
      <vt:lpstr>Office 主题​​</vt:lpstr>
      <vt:lpstr>PowerPoint 演示文稿</vt:lpstr>
      <vt:lpstr>PowerPoint 演示文稿</vt:lpstr>
      <vt:lpstr>1013汇报</vt:lpstr>
      <vt:lpstr>1013汇报</vt:lpstr>
      <vt:lpstr>1013汇报</vt:lpstr>
      <vt:lpstr>PowerPoint 演示文稿</vt:lpstr>
      <vt:lpstr>PowerPoint 演示文稿</vt:lpstr>
      <vt:lpstr>PowerPoint 演示文稿</vt:lpstr>
      <vt:lpstr>bubbles</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炬博 王</dc:creator>
  <cp:lastModifiedBy>Administrator</cp:lastModifiedBy>
  <cp:revision>83</cp:revision>
  <dcterms:created xsi:type="dcterms:W3CDTF">2024-09-08T14:44:46Z</dcterms:created>
  <dcterms:modified xsi:type="dcterms:W3CDTF">2024-10-23T14:28:15Z</dcterms:modified>
</cp:coreProperties>
</file>