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varScale="1">
        <p:scale>
          <a:sx n="70" d="100"/>
          <a:sy n="70" d="100"/>
        </p:scale>
        <p:origin x="456" y="38"/>
      </p:cViewPr>
      <p:guideLst>
        <p:guide orient="horz" pos="211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列目标（创新点）最能实现到最不能实现排序</a:t>
            </a:r>
            <a:endParaRPr lang="en-US" altLang="zh-CN"/>
          </a:p>
          <a:p>
            <a:r>
              <a:rPr lang="zh-CN" altLang="en-US"/>
              <a:t>一周先干哪个，别发散，集中力量解决关键问题。</a:t>
            </a:r>
            <a:endParaRPr lang="en-US" altLang="zh-CN"/>
          </a:p>
          <a:p>
            <a:r>
              <a:rPr lang="en-US" altLang="zh-CN"/>
              <a:t>3</a:t>
            </a:r>
            <a:r>
              <a:rPr lang="zh-CN" altLang="en-US"/>
              <a:t>个创新点。小而精</a:t>
            </a:r>
            <a:endParaRPr lang="en-US" altLang="zh-CN"/>
          </a:p>
        </p:txBody>
      </p:sp>
      <p:sp>
        <p:nvSpPr>
          <p:cNvPr id="4" name="灯片编号占位符 3"/>
          <p:cNvSpPr>
            <a:spLocks noGrp="1"/>
          </p:cNvSpPr>
          <p:nvPr>
            <p:ph type="sldNum" sz="quarter" idx="5"/>
          </p:nvPr>
        </p:nvSpPr>
        <p:spPr/>
        <p:txBody>
          <a:bodyPr/>
          <a:lstStyle/>
          <a:p>
            <a:fld id="{95E2CE21-D175-4F4C-A92B-169D700C7354}" type="slidenum">
              <a:rPr lang="zh-CN" altLang="en-US" smtClean="0"/>
              <a:t>11</a:t>
            </a:fld>
            <a:endParaRPr lang="zh-CN" altLang="en-US"/>
          </a:p>
        </p:txBody>
      </p:sp>
    </p:spTree>
    <p:extLst>
      <p:ext uri="{BB962C8B-B14F-4D97-AF65-F5344CB8AC3E}">
        <p14:creationId xmlns:p14="http://schemas.microsoft.com/office/powerpoint/2010/main" val="162665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5E52F8-9DBF-4D5B-B4A1-86E6F108965D}"/>
              </a:ext>
            </a:extLst>
          </p:cNvPr>
          <p:cNvPicPr>
            <a:picLocks noChangeAspect="1"/>
          </p:cNvPicPr>
          <p:nvPr/>
        </p:nvPicPr>
        <p:blipFill>
          <a:blip r:embed="rId2"/>
          <a:stretch>
            <a:fillRect/>
          </a:stretch>
        </p:blipFill>
        <p:spPr>
          <a:xfrm>
            <a:off x="561975" y="895350"/>
            <a:ext cx="11068050" cy="5067300"/>
          </a:xfrm>
          <a:prstGeom prst="rect">
            <a:avLst/>
          </a:prstGeom>
        </p:spPr>
      </p:pic>
      <p:sp>
        <p:nvSpPr>
          <p:cNvPr id="5" name="矩形 4">
            <a:extLst>
              <a:ext uri="{FF2B5EF4-FFF2-40B4-BE49-F238E27FC236}">
                <a16:creationId xmlns:a16="http://schemas.microsoft.com/office/drawing/2014/main" id="{3B5091B8-1A01-4A80-90B2-91ED5A62387F}"/>
              </a:ext>
            </a:extLst>
          </p:cNvPr>
          <p:cNvSpPr/>
          <p:nvPr/>
        </p:nvSpPr>
        <p:spPr>
          <a:xfrm>
            <a:off x="308610" y="369570"/>
            <a:ext cx="3006090" cy="52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Cruise speed</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7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89FB34-8F8B-40D1-A06D-03FDE89AE924}"/>
              </a:ext>
            </a:extLst>
          </p:cNvPr>
          <p:cNvSpPr/>
          <p:nvPr/>
        </p:nvSpPr>
        <p:spPr>
          <a:xfrm>
            <a:off x="308610" y="369570"/>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将原分配序号改为将顺序在前优先级高，</a:t>
            </a:r>
            <a:r>
              <a:rPr lang="en-US" altLang="zh-CN" sz="2800" b="1" dirty="0">
                <a:solidFill>
                  <a:schemeClr val="tx1"/>
                </a:solidFill>
                <a:latin typeface="微软雅黑" panose="020B0503020204020204" pitchFamily="34" charset="-122"/>
                <a:ea typeface="微软雅黑" panose="020B0503020204020204" pitchFamily="34" charset="-122"/>
              </a:rPr>
              <a:t>emergency</a:t>
            </a:r>
            <a:r>
              <a:rPr lang="zh-CN" altLang="en-US" sz="2800" b="1" dirty="0">
                <a:solidFill>
                  <a:schemeClr val="tx1"/>
                </a:solidFill>
                <a:latin typeface="微软雅黑" panose="020B0503020204020204" pitchFamily="34" charset="-122"/>
                <a:ea typeface="微软雅黑" panose="020B0503020204020204" pitchFamily="34" charset="-122"/>
              </a:rPr>
              <a:t>插队</a:t>
            </a:r>
            <a:endParaRPr lang="en-US" altLang="zh-CN" sz="2800" b="1" dirty="0">
              <a:solidFill>
                <a:schemeClr val="tx1"/>
              </a:solidFill>
              <a:latin typeface="微软雅黑" panose="020B0503020204020204" pitchFamily="34" charset="-122"/>
              <a:ea typeface="微软雅黑" panose="020B0503020204020204" pitchFamily="34" charset="-122"/>
            </a:endParaRPr>
          </a:p>
          <a:p>
            <a:pPr algn="ctr"/>
            <a:r>
              <a:rPr lang="zh-CN" altLang="en-US" sz="2800" b="1" dirty="0">
                <a:solidFill>
                  <a:schemeClr val="tx1"/>
                </a:solidFill>
                <a:latin typeface="微软雅黑" panose="020B0503020204020204" pitchFamily="34" charset="-122"/>
                <a:ea typeface="微软雅黑" panose="020B0503020204020204" pitchFamily="34" charset="-122"/>
              </a:rPr>
              <a:t>解决紧急情况优先级问题</a:t>
            </a:r>
          </a:p>
        </p:txBody>
      </p:sp>
      <p:sp>
        <p:nvSpPr>
          <p:cNvPr id="5" name="矩形 4">
            <a:extLst>
              <a:ext uri="{FF2B5EF4-FFF2-40B4-BE49-F238E27FC236}">
                <a16:creationId xmlns:a16="http://schemas.microsoft.com/office/drawing/2014/main" id="{D7D2C821-BC5D-486B-BF45-B402757A06DF}"/>
              </a:ext>
            </a:extLst>
          </p:cNvPr>
          <p:cNvSpPr/>
          <p:nvPr/>
        </p:nvSpPr>
        <p:spPr>
          <a:xfrm>
            <a:off x="108585" y="3122295"/>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空域容量？</a:t>
            </a:r>
          </a:p>
        </p:txBody>
      </p:sp>
    </p:spTree>
    <p:extLst>
      <p:ext uri="{BB962C8B-B14F-4D97-AF65-F5344CB8AC3E}">
        <p14:creationId xmlns:p14="http://schemas.microsoft.com/office/powerpoint/2010/main" val="400229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D75CAD6-035F-F90F-DF90-3407EBBD0C55}"/>
              </a:ext>
            </a:extLst>
          </p:cNvPr>
          <p:cNvSpPr>
            <a:spLocks noChangeArrowheads="1"/>
          </p:cNvSpPr>
          <p:nvPr/>
        </p:nvSpPr>
        <p:spPr bwMode="auto">
          <a:xfrm>
            <a:off x="613922" y="1205147"/>
            <a:ext cx="10964157" cy="409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a:ln>
                  <a:noFill/>
                </a:ln>
                <a:solidFill>
                  <a:schemeClr val="tx1"/>
                </a:solidFill>
                <a:effectLst/>
                <a:latin typeface="Arial" panose="020B0604020202020204" pitchFamily="34" charset="0"/>
              </a:rPr>
              <a:t>定制化避撞策略</a:t>
            </a:r>
            <a:r>
              <a:rPr kumimoji="0" lang="zh-CN" altLang="zh-CN" sz="1800" b="0" i="0" u="none" strike="noStrike" cap="none" normalizeH="0" baseline="0">
                <a:ln>
                  <a:noFill/>
                </a:ln>
                <a:solidFill>
                  <a:schemeClr val="tx1"/>
                </a:solidFill>
                <a:effectLst/>
                <a:latin typeface="Arial" panose="020B0604020202020204" pitchFamily="34" charset="0"/>
              </a:rPr>
              <a:t>：开发一种针对多类型无人机的避撞算法，该算法考虑了不同无人机类型的最小安全距离、加速度、转向速度和爬升/下降速度等参数。</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a:ln>
                  <a:noFill/>
                </a:ln>
                <a:solidFill>
                  <a:schemeClr val="tx1"/>
                </a:solidFill>
                <a:effectLst/>
                <a:latin typeface="Arial" panose="020B0604020202020204" pitchFamily="34" charset="0"/>
              </a:rPr>
              <a:t>合作与非合作行为建模</a:t>
            </a:r>
            <a:r>
              <a:rPr kumimoji="0" lang="zh-CN" altLang="zh-CN" sz="1800" b="0" i="0" u="none" strike="noStrike" cap="none" normalizeH="0" baseline="0">
                <a:ln>
                  <a:noFill/>
                </a:ln>
                <a:solidFill>
                  <a:schemeClr val="tx1"/>
                </a:solidFill>
                <a:effectLst/>
                <a:latin typeface="Arial" panose="020B0604020202020204" pitchFamily="34" charset="0"/>
              </a:rPr>
              <a:t>：引入无人机的合作与非合作行为，模拟现实场景中无人机可能不遵守避撞协议的情况，从而提高算法的鲁棒性。</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lang="zh-CN" altLang="en-US" b="1">
                <a:latin typeface="Arial" panose="020B0604020202020204" pitchFamily="34" charset="0"/>
              </a:rPr>
              <a:t>优化起降效率</a:t>
            </a:r>
            <a:r>
              <a:rPr kumimoji="0" lang="zh-CN" altLang="zh-CN" sz="1800" b="0" i="0" u="none" strike="noStrike" cap="none" normalizeH="0" baseline="0">
                <a:ln>
                  <a:noFill/>
                </a:ln>
                <a:solidFill>
                  <a:schemeClr val="tx1"/>
                </a:solidFill>
                <a:effectLst/>
                <a:latin typeface="Arial" panose="020B0604020202020204" pitchFamily="34" charset="0"/>
              </a:rPr>
              <a:t>：算法针对高密度城市空域进行了优化，</a:t>
            </a:r>
            <a:r>
              <a:rPr kumimoji="0" lang="zh-CN" altLang="en-US" sz="1800" b="0" i="0" u="none" strike="noStrike" cap="none" normalizeH="0" baseline="0">
                <a:ln>
                  <a:noFill/>
                </a:ln>
                <a:solidFill>
                  <a:schemeClr val="tx1"/>
                </a:solidFill>
                <a:effectLst/>
                <a:latin typeface="Arial" panose="020B0604020202020204" pitchFamily="34" charset="0"/>
              </a:rPr>
              <a:t>高效率</a:t>
            </a:r>
            <a:r>
              <a:rPr kumimoji="0" lang="zh-CN" altLang="zh-CN" sz="1800" b="0" i="0" u="none" strike="noStrike" cap="none" normalizeH="0" baseline="0">
                <a:ln>
                  <a:noFill/>
                </a:ln>
                <a:solidFill>
                  <a:schemeClr val="tx1"/>
                </a:solidFill>
                <a:effectLst/>
                <a:latin typeface="Arial" panose="020B0604020202020204" pitchFamily="34" charset="0"/>
              </a:rPr>
              <a:t>处理大量无人机同时存在的复杂场景。</a:t>
            </a:r>
          </a:p>
        </p:txBody>
      </p:sp>
    </p:spTree>
    <p:extLst>
      <p:ext uri="{BB962C8B-B14F-4D97-AF65-F5344CB8AC3E}">
        <p14:creationId xmlns:p14="http://schemas.microsoft.com/office/powerpoint/2010/main" val="354914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1BA39AD-61DC-4266-709A-3EB55B1DD5CF}"/>
              </a:ext>
            </a:extLst>
          </p:cNvPr>
          <p:cNvSpPr txBox="1"/>
          <p:nvPr/>
        </p:nvSpPr>
        <p:spPr>
          <a:xfrm>
            <a:off x="413657" y="1505927"/>
            <a:ext cx="6096000" cy="923330"/>
          </a:xfrm>
          <a:prstGeom prst="rect">
            <a:avLst/>
          </a:prstGeom>
          <a:noFill/>
        </p:spPr>
        <p:txBody>
          <a:bodyPr wrap="square">
            <a:spAutoFit/>
          </a:bodyPr>
          <a:lstStyle/>
          <a:p>
            <a:r>
              <a:rPr lang="en-US" altLang="zh-CN" sz="1800">
                <a:effectLst/>
                <a:latin typeface="Times New Roman" panose="02020603050405020304" pitchFamily="18" charset="0"/>
                <a:ea typeface="宋体" panose="02010600030101010101" pitchFamily="2" charset="-122"/>
              </a:rPr>
              <a:t>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系统中的每架飞行器不仅要与环境互动以实现其个体的动作优化，还要与其他飞行器协同配合，共同实现整个系统的最优性能。</a:t>
            </a:r>
            <a:endParaRPr lang="zh-CN" altLang="en-US"/>
          </a:p>
        </p:txBody>
      </p:sp>
      <p:sp>
        <p:nvSpPr>
          <p:cNvPr id="9" name="文本框 8">
            <a:extLst>
              <a:ext uri="{FF2B5EF4-FFF2-40B4-BE49-F238E27FC236}">
                <a16:creationId xmlns:a16="http://schemas.microsoft.com/office/drawing/2014/main" id="{7FD95743-FA8A-4581-EC96-67DAA9602D82}"/>
              </a:ext>
            </a:extLst>
          </p:cNvPr>
          <p:cNvSpPr txBox="1"/>
          <p:nvPr/>
        </p:nvSpPr>
        <p:spPr>
          <a:xfrm>
            <a:off x="413657" y="2765948"/>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采取多种策略来优化模型的性能，包括但不限于改进奖励设计以减少奖励震荡现象、优化经验回放机制以提高样本利用率、以及改进探索机制以增强模型的探索性。</a:t>
            </a:r>
            <a:endParaRPr lang="zh-CN" altLang="en-US"/>
          </a:p>
        </p:txBody>
      </p:sp>
      <p:sp>
        <p:nvSpPr>
          <p:cNvPr id="12" name="文本框 11">
            <a:extLst>
              <a:ext uri="{FF2B5EF4-FFF2-40B4-BE49-F238E27FC236}">
                <a16:creationId xmlns:a16="http://schemas.microsoft.com/office/drawing/2014/main" id="{9DFA130B-C5BA-9B2E-3A08-B2BFFBA1DBCF}"/>
              </a:ext>
            </a:extLst>
          </p:cNvPr>
          <p:cNvSpPr txBox="1"/>
          <p:nvPr/>
        </p:nvSpPr>
        <p:spPr>
          <a:xfrm>
            <a:off x="413657" y="4025969"/>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通过参数调整和模型验证来不断完善模型的表现，确保其在</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的实际应用中能够达到预期的安全与效率标准。</a:t>
            </a:r>
            <a:endParaRPr lang="zh-CN" altLang="en-US"/>
          </a:p>
        </p:txBody>
      </p:sp>
      <p:sp>
        <p:nvSpPr>
          <p:cNvPr id="15" name="文本框 14">
            <a:extLst>
              <a:ext uri="{FF2B5EF4-FFF2-40B4-BE49-F238E27FC236}">
                <a16:creationId xmlns:a16="http://schemas.microsoft.com/office/drawing/2014/main" id="{3407B517-4201-7356-2DC6-31BF226400D5}"/>
              </a:ext>
            </a:extLst>
          </p:cNvPr>
          <p:cNvSpPr txBox="1"/>
          <p:nvPr/>
        </p:nvSpPr>
        <p:spPr>
          <a:xfrm>
            <a:off x="413657" y="245906"/>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垂直起降方法的实际应用提供一个可靠、高效的决策支持工具，促进该技术向实际应用领域的转化，为未来的个人出行和城市空中交通提供新的解决方案。</a:t>
            </a:r>
            <a:endParaRPr lang="zh-CN" altLang="en-US"/>
          </a:p>
        </p:txBody>
      </p:sp>
      <p:sp>
        <p:nvSpPr>
          <p:cNvPr id="18" name="文本框 17">
            <a:extLst>
              <a:ext uri="{FF2B5EF4-FFF2-40B4-BE49-F238E27FC236}">
                <a16:creationId xmlns:a16="http://schemas.microsoft.com/office/drawing/2014/main" id="{5FBE14A2-2EDD-74EE-F24C-47853D2DFA6F}"/>
              </a:ext>
            </a:extLst>
          </p:cNvPr>
          <p:cNvSpPr txBox="1"/>
          <p:nvPr/>
        </p:nvSpPr>
        <p:spPr>
          <a:xfrm>
            <a:off x="413657" y="5008991"/>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奖励函数的设计要能够具体反映</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起降的目标，如最小化着陆时的下降高度、减少能耗等。</a:t>
            </a:r>
            <a:endParaRPr lang="zh-CN" altLang="en-US"/>
          </a:p>
        </p:txBody>
      </p:sp>
      <p:sp>
        <p:nvSpPr>
          <p:cNvPr id="21" name="文本框 20">
            <a:extLst>
              <a:ext uri="{FF2B5EF4-FFF2-40B4-BE49-F238E27FC236}">
                <a16:creationId xmlns:a16="http://schemas.microsoft.com/office/drawing/2014/main" id="{6F662FBB-8300-ABCD-E272-0F9858A669C5}"/>
              </a:ext>
            </a:extLst>
          </p:cNvPr>
          <p:cNvSpPr txBox="1"/>
          <p:nvPr/>
        </p:nvSpPr>
        <p:spPr>
          <a:xfrm>
            <a:off x="413657" y="5934670"/>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如何在保证飞行安全的前提下最大化起降效率，如何在复杂的空中和地面交通环境中进行有效的路径规划，以及如何在多无人机系统中实现高效的协同工作。</a:t>
            </a:r>
            <a:endParaRPr lang="zh-CN" altLang="en-US"/>
          </a:p>
        </p:txBody>
      </p:sp>
    </p:spTree>
    <p:extLst>
      <p:ext uri="{BB962C8B-B14F-4D97-AF65-F5344CB8AC3E}">
        <p14:creationId xmlns:p14="http://schemas.microsoft.com/office/powerpoint/2010/main" val="118733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2"/>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4275002" y="3551802"/>
            <a:ext cx="76275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25m</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2"/>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2"/>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pic>
        <p:nvPicPr>
          <p:cNvPr id="248" name="图片 247">
            <a:extLst>
              <a:ext uri="{FF2B5EF4-FFF2-40B4-BE49-F238E27FC236}">
                <a16:creationId xmlns:a16="http://schemas.microsoft.com/office/drawing/2014/main" id="{E29442E5-B472-4BAE-872F-7126A95231F6}"/>
              </a:ext>
            </a:extLst>
          </p:cNvPr>
          <p:cNvPicPr>
            <a:picLocks noChangeAspect="1"/>
          </p:cNvPicPr>
          <p:nvPr/>
        </p:nvPicPr>
        <p:blipFill>
          <a:blip r:embed="rId3"/>
          <a:stretch>
            <a:fillRect/>
          </a:stretch>
        </p:blipFill>
        <p:spPr>
          <a:xfrm>
            <a:off x="11323320" y="5776052"/>
            <a:ext cx="7726265" cy="3241246"/>
          </a:xfrm>
          <a:prstGeom prst="rect">
            <a:avLst/>
          </a:prstGeom>
        </p:spPr>
      </p:pic>
      <p:pic>
        <p:nvPicPr>
          <p:cNvPr id="251" name="图片 250">
            <a:extLst>
              <a:ext uri="{FF2B5EF4-FFF2-40B4-BE49-F238E27FC236}">
                <a16:creationId xmlns:a16="http://schemas.microsoft.com/office/drawing/2014/main" id="{87B60A05-4B9B-4DC9-BC90-7D2210A5268B}"/>
              </a:ext>
            </a:extLst>
          </p:cNvPr>
          <p:cNvPicPr>
            <a:picLocks noChangeAspect="1"/>
          </p:cNvPicPr>
          <p:nvPr/>
        </p:nvPicPr>
        <p:blipFill>
          <a:blip r:embed="rId4"/>
          <a:stretch>
            <a:fillRect/>
          </a:stretch>
        </p:blipFill>
        <p:spPr>
          <a:xfrm>
            <a:off x="12430086" y="1006592"/>
            <a:ext cx="4807924" cy="4523343"/>
          </a:xfrm>
          <a:prstGeom prst="rect">
            <a:avLst/>
          </a:prstGeom>
        </p:spPr>
      </p:pic>
    </p:spTree>
    <p:extLst>
      <p:ext uri="{BB962C8B-B14F-4D97-AF65-F5344CB8AC3E}">
        <p14:creationId xmlns:p14="http://schemas.microsoft.com/office/powerpoint/2010/main" val="32658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
        <p:nvSpPr>
          <p:cNvPr id="3" name="矩形 2">
            <a:extLst>
              <a:ext uri="{FF2B5EF4-FFF2-40B4-BE49-F238E27FC236}">
                <a16:creationId xmlns:a16="http://schemas.microsoft.com/office/drawing/2014/main" id="{C237AAE9-A2DF-46CE-86C8-BDD59F2D3152}"/>
              </a:ext>
            </a:extLst>
          </p:cNvPr>
          <p:cNvSpPr/>
          <p:nvPr/>
        </p:nvSpPr>
        <p:spPr>
          <a:xfrm>
            <a:off x="118899" y="2934103"/>
            <a:ext cx="4801314" cy="369332"/>
          </a:xfrm>
          <a:prstGeom prst="rect">
            <a:avLst/>
          </a:prstGeom>
        </p:spPr>
        <p:txBody>
          <a:bodyPr wrap="none">
            <a:spAutoFit/>
          </a:bodyPr>
          <a:lstStyle/>
          <a:p>
            <a:r>
              <a:rPr lang="zh-CN" altLang="en-US" dirty="0"/>
              <a:t>考虑航向角分布、俯仰角限制、速度误差分布</a:t>
            </a:r>
          </a:p>
        </p:txBody>
      </p:sp>
      <p:sp>
        <p:nvSpPr>
          <p:cNvPr id="7" name="矩形 6">
            <a:extLst>
              <a:ext uri="{FF2B5EF4-FFF2-40B4-BE49-F238E27FC236}">
                <a16:creationId xmlns:a16="http://schemas.microsoft.com/office/drawing/2014/main" id="{BCBDF1AA-83B8-43CA-872D-C3EEA59A651C}"/>
              </a:ext>
            </a:extLst>
          </p:cNvPr>
          <p:cNvSpPr/>
          <p:nvPr/>
        </p:nvSpPr>
        <p:spPr>
          <a:xfrm>
            <a:off x="119279" y="5061771"/>
            <a:ext cx="6096000" cy="646331"/>
          </a:xfrm>
          <a:prstGeom prst="rect">
            <a:avLst/>
          </a:prstGeom>
        </p:spPr>
        <p:txBody>
          <a:bodyPr>
            <a:spAutoFit/>
          </a:bodyPr>
          <a:lstStyle/>
          <a:p>
            <a:r>
              <a:rPr lang="zh-CN" altLang="en-US" dirty="0"/>
              <a:t>轻型多旋翼、轻型复合翼、中型复合翼、 重型复合翼之间的最小安全间隔分别是</a:t>
            </a:r>
            <a:r>
              <a:rPr lang="en-US" altLang="zh-CN" dirty="0"/>
              <a:t>82</a:t>
            </a:r>
            <a:r>
              <a:rPr lang="zh-CN" altLang="en-US" dirty="0"/>
              <a:t>米、</a:t>
            </a:r>
            <a:r>
              <a:rPr lang="en-US" altLang="zh-CN" dirty="0"/>
              <a:t>83</a:t>
            </a:r>
            <a:r>
              <a:rPr lang="zh-CN" altLang="en-US" dirty="0"/>
              <a:t>米、</a:t>
            </a:r>
            <a:r>
              <a:rPr lang="en-US" altLang="zh-CN" dirty="0"/>
              <a:t>93</a:t>
            </a:r>
            <a:r>
              <a:rPr lang="zh-CN" altLang="en-US" dirty="0"/>
              <a:t>米、</a:t>
            </a:r>
            <a:r>
              <a:rPr lang="en-US" altLang="zh-CN" dirty="0"/>
              <a:t>102</a:t>
            </a:r>
            <a:r>
              <a:rPr lang="zh-CN" altLang="en-US" dirty="0"/>
              <a:t>米</a:t>
            </a:r>
          </a:p>
        </p:txBody>
      </p:sp>
      <p:sp>
        <p:nvSpPr>
          <p:cNvPr id="9" name="矩形 8">
            <a:extLst>
              <a:ext uri="{FF2B5EF4-FFF2-40B4-BE49-F238E27FC236}">
                <a16:creationId xmlns:a16="http://schemas.microsoft.com/office/drawing/2014/main" id="{293076EE-CC2A-4548-BA9B-CE841B9356BB}"/>
              </a:ext>
            </a:extLst>
          </p:cNvPr>
          <p:cNvSpPr/>
          <p:nvPr/>
        </p:nvSpPr>
        <p:spPr>
          <a:xfrm>
            <a:off x="118899" y="3510257"/>
            <a:ext cx="2492990" cy="369332"/>
          </a:xfrm>
          <a:prstGeom prst="rect">
            <a:avLst/>
          </a:prstGeom>
        </p:spPr>
        <p:txBody>
          <a:bodyPr wrap="none">
            <a:spAutoFit/>
          </a:bodyPr>
          <a:lstStyle/>
          <a:p>
            <a:r>
              <a:rPr lang="zh-CN" altLang="en-US" dirty="0"/>
              <a:t>飞行器位置和速度误差</a:t>
            </a:r>
          </a:p>
        </p:txBody>
      </p:sp>
    </p:spTree>
    <p:extLst>
      <p:ext uri="{BB962C8B-B14F-4D97-AF65-F5344CB8AC3E}">
        <p14:creationId xmlns:p14="http://schemas.microsoft.com/office/powerpoint/2010/main" val="286660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F516E0-3B63-4C05-B0F9-2F0D22C0D1D1}"/>
              </a:ext>
            </a:extLst>
          </p:cNvPr>
          <p:cNvPicPr>
            <a:picLocks noChangeAspect="1"/>
          </p:cNvPicPr>
          <p:nvPr/>
        </p:nvPicPr>
        <p:blipFill>
          <a:blip r:embed="rId2"/>
          <a:stretch>
            <a:fillRect/>
          </a:stretch>
        </p:blipFill>
        <p:spPr>
          <a:xfrm>
            <a:off x="130492" y="2171699"/>
            <a:ext cx="4589373" cy="4572953"/>
          </a:xfrm>
          <a:prstGeom prst="rect">
            <a:avLst/>
          </a:prstGeom>
        </p:spPr>
      </p:pic>
      <p:pic>
        <p:nvPicPr>
          <p:cNvPr id="5" name="图片 4">
            <a:extLst>
              <a:ext uri="{FF2B5EF4-FFF2-40B4-BE49-F238E27FC236}">
                <a16:creationId xmlns:a16="http://schemas.microsoft.com/office/drawing/2014/main" id="{46B1E212-4124-4718-92C6-A3169C207C02}"/>
              </a:ext>
            </a:extLst>
          </p:cNvPr>
          <p:cNvPicPr>
            <a:picLocks noChangeAspect="1"/>
          </p:cNvPicPr>
          <p:nvPr/>
        </p:nvPicPr>
        <p:blipFill>
          <a:blip r:embed="rId3"/>
          <a:stretch>
            <a:fillRect/>
          </a:stretch>
        </p:blipFill>
        <p:spPr>
          <a:xfrm>
            <a:off x="130492" y="833438"/>
            <a:ext cx="4681538" cy="1624864"/>
          </a:xfrm>
          <a:prstGeom prst="rect">
            <a:avLst/>
          </a:prstGeom>
        </p:spPr>
      </p:pic>
      <p:pic>
        <p:nvPicPr>
          <p:cNvPr id="6" name="图片 5">
            <a:extLst>
              <a:ext uri="{FF2B5EF4-FFF2-40B4-BE49-F238E27FC236}">
                <a16:creationId xmlns:a16="http://schemas.microsoft.com/office/drawing/2014/main" id="{75F7DA47-F8FD-48EE-B1BE-8317246F0DE1}"/>
              </a:ext>
            </a:extLst>
          </p:cNvPr>
          <p:cNvPicPr>
            <a:picLocks noChangeAspect="1"/>
          </p:cNvPicPr>
          <p:nvPr/>
        </p:nvPicPr>
        <p:blipFill>
          <a:blip r:embed="rId4"/>
          <a:stretch>
            <a:fillRect/>
          </a:stretch>
        </p:blipFill>
        <p:spPr>
          <a:xfrm>
            <a:off x="5970270" y="833438"/>
            <a:ext cx="5654040" cy="3064807"/>
          </a:xfrm>
          <a:prstGeom prst="rect">
            <a:avLst/>
          </a:prstGeom>
        </p:spPr>
      </p:pic>
      <p:sp>
        <p:nvSpPr>
          <p:cNvPr id="7" name="矩形 6">
            <a:extLst>
              <a:ext uri="{FF2B5EF4-FFF2-40B4-BE49-F238E27FC236}">
                <a16:creationId xmlns:a16="http://schemas.microsoft.com/office/drawing/2014/main" id="{7992CA57-154F-4FFF-9908-7B6DE388369A}"/>
              </a:ext>
            </a:extLst>
          </p:cNvPr>
          <p:cNvSpPr/>
          <p:nvPr/>
        </p:nvSpPr>
        <p:spPr>
          <a:xfrm>
            <a:off x="986322" y="249674"/>
            <a:ext cx="2877711" cy="369332"/>
          </a:xfrm>
          <a:prstGeom prst="rect">
            <a:avLst/>
          </a:prstGeom>
        </p:spPr>
        <p:txBody>
          <a:bodyPr wrap="none">
            <a:spAutoFit/>
          </a:bodyPr>
          <a:lstStyle/>
          <a:p>
            <a:r>
              <a:rPr lang="en-US" altLang="zh-CN" dirty="0"/>
              <a:t>1 </a:t>
            </a:r>
            <a:r>
              <a:rPr lang="zh-CN" altLang="en-US" dirty="0"/>
              <a:t>复合翼型</a:t>
            </a:r>
            <a:r>
              <a:rPr lang="en-US" altLang="zh-CN" dirty="0" err="1"/>
              <a:t>eVTOL</a:t>
            </a:r>
            <a:r>
              <a:rPr lang="zh-CN" altLang="en-US" dirty="0"/>
              <a:t>碰撞模型</a:t>
            </a:r>
          </a:p>
        </p:txBody>
      </p:sp>
      <p:sp>
        <p:nvSpPr>
          <p:cNvPr id="8" name="矩形 7">
            <a:extLst>
              <a:ext uri="{FF2B5EF4-FFF2-40B4-BE49-F238E27FC236}">
                <a16:creationId xmlns:a16="http://schemas.microsoft.com/office/drawing/2014/main" id="{6B6E3DD5-244F-4653-A8AA-219F288A7227}"/>
              </a:ext>
            </a:extLst>
          </p:cNvPr>
          <p:cNvSpPr/>
          <p:nvPr/>
        </p:nvSpPr>
        <p:spPr>
          <a:xfrm>
            <a:off x="6554524" y="249674"/>
            <a:ext cx="2877711" cy="369332"/>
          </a:xfrm>
          <a:prstGeom prst="rect">
            <a:avLst/>
          </a:prstGeom>
        </p:spPr>
        <p:txBody>
          <a:bodyPr wrap="none">
            <a:spAutoFit/>
          </a:bodyPr>
          <a:lstStyle/>
          <a:p>
            <a:r>
              <a:rPr lang="en-US" altLang="zh-CN" dirty="0"/>
              <a:t>2 </a:t>
            </a:r>
            <a:r>
              <a:rPr lang="zh-CN" altLang="en-US" dirty="0"/>
              <a:t>多旋翼型</a:t>
            </a:r>
            <a:r>
              <a:rPr lang="en-US" altLang="zh-CN" dirty="0" err="1"/>
              <a:t>eVTOL</a:t>
            </a:r>
            <a:r>
              <a:rPr lang="zh-CN" altLang="en-US" dirty="0"/>
              <a:t>碰撞模型</a:t>
            </a:r>
          </a:p>
        </p:txBody>
      </p:sp>
    </p:spTree>
    <p:extLst>
      <p:ext uri="{BB962C8B-B14F-4D97-AF65-F5344CB8AC3E}">
        <p14:creationId xmlns:p14="http://schemas.microsoft.com/office/powerpoint/2010/main" val="3012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DA2FD0-56FE-4EEB-B9E4-DC8E3D91F029}"/>
              </a:ext>
            </a:extLst>
          </p:cNvPr>
          <p:cNvPicPr>
            <a:picLocks noChangeAspect="1"/>
          </p:cNvPicPr>
          <p:nvPr/>
        </p:nvPicPr>
        <p:blipFill>
          <a:blip r:embed="rId2"/>
          <a:stretch>
            <a:fillRect/>
          </a:stretch>
        </p:blipFill>
        <p:spPr>
          <a:xfrm>
            <a:off x="0" y="71436"/>
            <a:ext cx="5524500" cy="2543175"/>
          </a:xfrm>
          <a:prstGeom prst="rect">
            <a:avLst/>
          </a:prstGeom>
        </p:spPr>
      </p:pic>
      <p:pic>
        <p:nvPicPr>
          <p:cNvPr id="5" name="图片 4">
            <a:extLst>
              <a:ext uri="{FF2B5EF4-FFF2-40B4-BE49-F238E27FC236}">
                <a16:creationId xmlns:a16="http://schemas.microsoft.com/office/drawing/2014/main" id="{AB55F0D8-8F2F-4495-B7DE-B7A18DD9304C}"/>
              </a:ext>
            </a:extLst>
          </p:cNvPr>
          <p:cNvPicPr>
            <a:picLocks noChangeAspect="1"/>
          </p:cNvPicPr>
          <p:nvPr/>
        </p:nvPicPr>
        <p:blipFill>
          <a:blip r:embed="rId3"/>
          <a:stretch>
            <a:fillRect/>
          </a:stretch>
        </p:blipFill>
        <p:spPr>
          <a:xfrm>
            <a:off x="5744528" y="172354"/>
            <a:ext cx="4248150" cy="2547351"/>
          </a:xfrm>
          <a:prstGeom prst="rect">
            <a:avLst/>
          </a:prstGeom>
        </p:spPr>
      </p:pic>
      <p:graphicFrame>
        <p:nvGraphicFramePr>
          <p:cNvPr id="7" name="表格 6">
            <a:extLst>
              <a:ext uri="{FF2B5EF4-FFF2-40B4-BE49-F238E27FC236}">
                <a16:creationId xmlns:a16="http://schemas.microsoft.com/office/drawing/2014/main" id="{2C443D2D-914A-4249-82DD-E1BE04191A8D}"/>
              </a:ext>
            </a:extLst>
          </p:cNvPr>
          <p:cNvGraphicFramePr>
            <a:graphicFrameLocks noGrp="1"/>
          </p:cNvGraphicFramePr>
          <p:nvPr>
            <p:extLst>
              <p:ext uri="{D42A27DB-BD31-4B8C-83A1-F6EECF244321}">
                <p14:modId xmlns:p14="http://schemas.microsoft.com/office/powerpoint/2010/main" val="2149519172"/>
              </p:ext>
            </p:extLst>
          </p:nvPr>
        </p:nvGraphicFramePr>
        <p:xfrm>
          <a:off x="5246370" y="2920417"/>
          <a:ext cx="6560821" cy="3765231"/>
        </p:xfrm>
        <a:graphic>
          <a:graphicData uri="http://schemas.openxmlformats.org/drawingml/2006/table">
            <a:tbl>
              <a:tblPr firstRow="1" firstCol="1" bandRow="1">
                <a:tableStyleId>{5C22544A-7EE6-4342-B048-85BDC9FD1C3A}</a:tableStyleId>
              </a:tblPr>
              <a:tblGrid>
                <a:gridCol w="1408715">
                  <a:extLst>
                    <a:ext uri="{9D8B030D-6E8A-4147-A177-3AD203B41FA5}">
                      <a16:colId xmlns:a16="http://schemas.microsoft.com/office/drawing/2014/main" val="513223213"/>
                    </a:ext>
                  </a:extLst>
                </a:gridCol>
                <a:gridCol w="1408715">
                  <a:extLst>
                    <a:ext uri="{9D8B030D-6E8A-4147-A177-3AD203B41FA5}">
                      <a16:colId xmlns:a16="http://schemas.microsoft.com/office/drawing/2014/main" val="98371653"/>
                    </a:ext>
                  </a:extLst>
                </a:gridCol>
                <a:gridCol w="1408715">
                  <a:extLst>
                    <a:ext uri="{9D8B030D-6E8A-4147-A177-3AD203B41FA5}">
                      <a16:colId xmlns:a16="http://schemas.microsoft.com/office/drawing/2014/main" val="609910440"/>
                    </a:ext>
                  </a:extLst>
                </a:gridCol>
                <a:gridCol w="2334676">
                  <a:extLst>
                    <a:ext uri="{9D8B030D-6E8A-4147-A177-3AD203B41FA5}">
                      <a16:colId xmlns:a16="http://schemas.microsoft.com/office/drawing/2014/main" val="2134786394"/>
                    </a:ext>
                  </a:extLst>
                </a:gridCol>
              </a:tblGrid>
              <a:tr h="418359">
                <a:tc>
                  <a:txBody>
                    <a:bodyPr/>
                    <a:lstStyle/>
                    <a:p>
                      <a:pPr algn="l" fontAlgn="base" latinLnBrk="1">
                        <a:lnSpc>
                          <a:spcPct val="200000"/>
                        </a:lnSpc>
                        <a:spcAft>
                          <a:spcPts val="0"/>
                        </a:spcAft>
                      </a:pPr>
                      <a:r>
                        <a:rPr lang="zh-CN" sz="1100" kern="0" spc="40">
                          <a:effectLst/>
                        </a:rPr>
                        <a:t>名称</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构型特点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航程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zh-CN" sz="1100" kern="0" spc="40">
                          <a:effectLst/>
                        </a:rPr>
                        <a:t>最大巡航速度</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48081454"/>
                  </a:ext>
                </a:extLst>
              </a:tr>
              <a:tr h="418359">
                <a:tc>
                  <a:txBody>
                    <a:bodyPr/>
                    <a:lstStyle/>
                    <a:p>
                      <a:pPr algn="l" fontAlgn="base">
                        <a:lnSpc>
                          <a:spcPct val="200000"/>
                        </a:lnSpc>
                        <a:spcAft>
                          <a:spcPts val="0"/>
                        </a:spcAft>
                      </a:pPr>
                      <a:r>
                        <a:rPr lang="en-US" sz="1100" kern="0" spc="40">
                          <a:effectLst/>
                        </a:rPr>
                        <a:t>Heaviside</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161</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000" kern="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642442"/>
                  </a:ext>
                </a:extLst>
              </a:tr>
              <a:tr h="418359">
                <a:tc>
                  <a:txBody>
                    <a:bodyPr/>
                    <a:lstStyle/>
                    <a:p>
                      <a:pPr algn="l" fontAlgn="base" latinLnBrk="1">
                        <a:lnSpc>
                          <a:spcPct val="200000"/>
                        </a:lnSpc>
                        <a:spcAft>
                          <a:spcPts val="0"/>
                        </a:spcAft>
                      </a:pPr>
                      <a:r>
                        <a:rPr lang="zh-CN" sz="1000" kern="0" dirty="0">
                          <a:effectLst/>
                        </a:rPr>
                        <a:t>盛世龙</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复合翼构型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100" kern="0" spc="40">
                          <a:effectLst/>
                        </a:rPr>
                        <a:t>200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0330639"/>
                  </a:ext>
                </a:extLst>
              </a:tr>
              <a:tr h="418359">
                <a:tc>
                  <a:txBody>
                    <a:bodyPr/>
                    <a:lstStyle/>
                    <a:p>
                      <a:pPr algn="l" fontAlgn="base" latinLnBrk="1">
                        <a:lnSpc>
                          <a:spcPct val="200000"/>
                        </a:lnSpc>
                        <a:spcAft>
                          <a:spcPts val="0"/>
                        </a:spcAft>
                      </a:pPr>
                      <a:r>
                        <a:rPr lang="en-US" sz="1100" kern="0" spc="40">
                          <a:effectLst/>
                        </a:rPr>
                        <a:t>Joby S4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dirty="0">
                          <a:effectLst/>
                        </a:rPr>
                        <a:t>241</a:t>
                      </a:r>
                      <a:r>
                        <a:rPr lang="zh-CN" sz="1100" kern="0" spc="40" dirty="0">
                          <a:effectLst/>
                        </a:rPr>
                        <a:t>公里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320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346943"/>
                  </a:ext>
                </a:extLst>
              </a:tr>
              <a:tr h="418359">
                <a:tc>
                  <a:txBody>
                    <a:bodyPr/>
                    <a:lstStyle/>
                    <a:p>
                      <a:pPr algn="l" fontAlgn="base" latinLnBrk="1">
                        <a:lnSpc>
                          <a:spcPct val="200000"/>
                        </a:lnSpc>
                        <a:spcAft>
                          <a:spcPts val="0"/>
                        </a:spcAft>
                      </a:pPr>
                      <a:r>
                        <a:rPr lang="en-US" sz="1100" kern="0" spc="40">
                          <a:effectLst/>
                        </a:rPr>
                        <a:t>Lilium Jet</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倾转涵道</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282</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2368844"/>
                  </a:ext>
                </a:extLst>
              </a:tr>
              <a:tr h="418359">
                <a:tc>
                  <a:txBody>
                    <a:bodyPr/>
                    <a:lstStyle/>
                    <a:p>
                      <a:pPr algn="l" fontAlgn="base" latinLnBrk="1">
                        <a:lnSpc>
                          <a:spcPct val="200000"/>
                        </a:lnSpc>
                        <a:spcAft>
                          <a:spcPts val="0"/>
                        </a:spcAft>
                      </a:pPr>
                      <a:r>
                        <a:rPr lang="en-US" sz="1100" kern="0" spc="40">
                          <a:effectLst/>
                        </a:rPr>
                        <a:t>Beta Alia-250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463</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65196369"/>
                  </a:ext>
                </a:extLst>
              </a:tr>
              <a:tr h="418359">
                <a:tc>
                  <a:txBody>
                    <a:bodyPr/>
                    <a:lstStyle/>
                    <a:p>
                      <a:pPr algn="l" fontAlgn="base" latinLnBrk="1">
                        <a:lnSpc>
                          <a:spcPct val="200000"/>
                        </a:lnSpc>
                        <a:spcAft>
                          <a:spcPts val="0"/>
                        </a:spcAft>
                      </a:pPr>
                      <a:r>
                        <a:rPr lang="en-US" sz="1100" kern="0" spc="40">
                          <a:effectLst/>
                        </a:rPr>
                        <a:t>Archer Maker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r>
                        <a:rPr lang="en-US" sz="1100" kern="0" spc="40">
                          <a:effectLst/>
                        </a:rPr>
                        <a:t>/</a:t>
                      </a:r>
                      <a:r>
                        <a:rPr lang="zh-CN" sz="1100" kern="0" spc="40">
                          <a:effectLst/>
                        </a:rPr>
                        <a:t>倾转</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100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95773376"/>
                  </a:ext>
                </a:extLst>
              </a:tr>
              <a:tr h="418359">
                <a:tc>
                  <a:txBody>
                    <a:bodyPr/>
                    <a:lstStyle/>
                    <a:p>
                      <a:pPr algn="l" fontAlgn="base" latinLnBrk="1">
                        <a:lnSpc>
                          <a:spcPct val="200000"/>
                        </a:lnSpc>
                        <a:spcAft>
                          <a:spcPts val="0"/>
                        </a:spcAft>
                      </a:pPr>
                      <a:r>
                        <a:rPr lang="en-US" sz="1100" kern="0" spc="40">
                          <a:effectLst/>
                        </a:rPr>
                        <a:t>Nexus 4EX</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95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100" kern="0" spc="4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43975409"/>
                  </a:ext>
                </a:extLst>
              </a:tr>
              <a:tr h="418359">
                <a:tc>
                  <a:txBody>
                    <a:bodyPr/>
                    <a:lstStyle/>
                    <a:p>
                      <a:pPr algn="l" fontAlgn="base" latinLnBrk="1">
                        <a:lnSpc>
                          <a:spcPct val="200000"/>
                        </a:lnSpc>
                        <a:spcAft>
                          <a:spcPts val="0"/>
                        </a:spcAft>
                      </a:pPr>
                      <a:r>
                        <a:rPr lang="zh-CN" sz="900" kern="100">
                          <a:effectLst/>
                        </a:rPr>
                        <a:t>亿航</a:t>
                      </a:r>
                      <a:r>
                        <a:rPr lang="en-US" sz="900" kern="100">
                          <a:effectLst/>
                        </a:rPr>
                        <a:t>216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多旋翼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35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dirty="0">
                          <a:effectLst/>
                        </a:rPr>
                        <a:t>130</a:t>
                      </a:r>
                      <a:r>
                        <a:rPr lang="zh-CN" sz="1100" kern="0" spc="40" dirty="0">
                          <a:effectLst/>
                        </a:rPr>
                        <a:t>公里每小时</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74941475"/>
                  </a:ext>
                </a:extLst>
              </a:tr>
            </a:tbl>
          </a:graphicData>
        </a:graphic>
      </p:graphicFrame>
      <p:pic>
        <p:nvPicPr>
          <p:cNvPr id="8" name="图片 7">
            <a:extLst>
              <a:ext uri="{FF2B5EF4-FFF2-40B4-BE49-F238E27FC236}">
                <a16:creationId xmlns:a16="http://schemas.microsoft.com/office/drawing/2014/main" id="{2C5E88AA-6C42-4EE8-833A-1E6EF880465C}"/>
              </a:ext>
            </a:extLst>
          </p:cNvPr>
          <p:cNvPicPr>
            <a:picLocks noChangeAspect="1"/>
          </p:cNvPicPr>
          <p:nvPr/>
        </p:nvPicPr>
        <p:blipFill>
          <a:blip r:embed="rId4"/>
          <a:stretch>
            <a:fillRect/>
          </a:stretch>
        </p:blipFill>
        <p:spPr>
          <a:xfrm>
            <a:off x="631508" y="2820351"/>
            <a:ext cx="3942766" cy="3765231"/>
          </a:xfrm>
          <a:prstGeom prst="rect">
            <a:avLst/>
          </a:prstGeom>
        </p:spPr>
      </p:pic>
    </p:spTree>
    <p:extLst>
      <p:ext uri="{BB962C8B-B14F-4D97-AF65-F5344CB8AC3E}">
        <p14:creationId xmlns:p14="http://schemas.microsoft.com/office/powerpoint/2010/main" val="42289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D24916-ADBA-4083-BDFF-17E5F9BF1FD3}"/>
              </a:ext>
            </a:extLst>
          </p:cNvPr>
          <p:cNvPicPr>
            <a:picLocks noChangeAspect="1"/>
          </p:cNvPicPr>
          <p:nvPr/>
        </p:nvPicPr>
        <p:blipFill>
          <a:blip r:embed="rId2"/>
          <a:stretch>
            <a:fillRect/>
          </a:stretch>
        </p:blipFill>
        <p:spPr>
          <a:xfrm>
            <a:off x="1950448" y="892628"/>
            <a:ext cx="7410450" cy="4019550"/>
          </a:xfrm>
          <a:prstGeom prst="rect">
            <a:avLst/>
          </a:prstGeom>
        </p:spPr>
      </p:pic>
    </p:spTree>
    <p:extLst>
      <p:ext uri="{BB962C8B-B14F-4D97-AF65-F5344CB8AC3E}">
        <p14:creationId xmlns:p14="http://schemas.microsoft.com/office/powerpoint/2010/main" val="182270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A7488-7C8F-42E1-AE44-472E68047EC3}"/>
              </a:ext>
            </a:extLst>
          </p:cNvPr>
          <p:cNvPicPr>
            <a:picLocks noChangeAspect="1"/>
          </p:cNvPicPr>
          <p:nvPr/>
        </p:nvPicPr>
        <p:blipFill>
          <a:blip r:embed="rId2"/>
          <a:stretch>
            <a:fillRect/>
          </a:stretch>
        </p:blipFill>
        <p:spPr>
          <a:xfrm>
            <a:off x="682942" y="1074420"/>
            <a:ext cx="7648575" cy="4000500"/>
          </a:xfrm>
          <a:prstGeom prst="rect">
            <a:avLst/>
          </a:prstGeom>
        </p:spPr>
      </p:pic>
      <p:sp>
        <p:nvSpPr>
          <p:cNvPr id="5" name="标题 1">
            <a:extLst>
              <a:ext uri="{FF2B5EF4-FFF2-40B4-BE49-F238E27FC236}">
                <a16:creationId xmlns:a16="http://schemas.microsoft.com/office/drawing/2014/main" id="{71A506C3-9349-416E-B08A-654A073EF0CD}"/>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bubbles</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737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24425</TotalTime>
  <Words>929</Words>
  <Application>Microsoft Office PowerPoint</Application>
  <PresentationFormat>宽屏</PresentationFormat>
  <Paragraphs>110</Paragraphs>
  <Slides>13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Arial</vt:lpstr>
      <vt:lpstr>Times New Roman</vt:lpstr>
      <vt:lpstr>Office 主题​​</vt:lpstr>
      <vt:lpstr>PowerPoint 演示文稿</vt:lpstr>
      <vt:lpstr>PowerPoint 演示文稿</vt:lpstr>
      <vt:lpstr>1013汇报</vt:lpstr>
      <vt:lpstr>1013汇报</vt:lpstr>
      <vt:lpstr>1013汇报</vt:lpstr>
      <vt:lpstr>PowerPoint 演示文稿</vt:lpstr>
      <vt:lpstr>PowerPoint 演示文稿</vt:lpstr>
      <vt:lpstr>PowerPoint 演示文稿</vt:lpstr>
      <vt:lpstr>bubbles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炬博 王</cp:lastModifiedBy>
  <cp:revision>81</cp:revision>
  <dcterms:created xsi:type="dcterms:W3CDTF">2024-09-08T14:44:46Z</dcterms:created>
  <dcterms:modified xsi:type="dcterms:W3CDTF">2024-10-22T11:23:10Z</dcterms:modified>
</cp:coreProperties>
</file>