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  <p:sldId id="284" r:id="rId25"/>
    <p:sldId id="282" r:id="rId26"/>
    <p:sldId id="281" r:id="rId27"/>
    <p:sldId id="283" r:id="rId28"/>
    <p:sldId id="285" r:id="rId29"/>
    <p:sldId id="290" r:id="rId30"/>
    <p:sldId id="286" r:id="rId31"/>
    <p:sldId id="288" r:id="rId32"/>
    <p:sldId id="292" r:id="rId33"/>
    <p:sldId id="291" r:id="rId34"/>
    <p:sldId id="293" r:id="rId35"/>
    <p:sldId id="297" r:id="rId36"/>
    <p:sldId id="294" r:id="rId37"/>
    <p:sldId id="296" r:id="rId38"/>
    <p:sldId id="298" r:id="rId39"/>
    <p:sldId id="299" r:id="rId40"/>
    <p:sldId id="307" r:id="rId41"/>
    <p:sldId id="300" r:id="rId42"/>
    <p:sldId id="301" r:id="rId43"/>
    <p:sldId id="302" r:id="rId44"/>
    <p:sldId id="303" r:id="rId45"/>
    <p:sldId id="305" r:id="rId46"/>
    <p:sldId id="304" r:id="rId47"/>
    <p:sldId id="308" r:id="rId48"/>
    <p:sldId id="306" r:id="rId49"/>
    <p:sldId id="295" r:id="rId50"/>
    <p:sldId id="309" r:id="rId51"/>
    <p:sldId id="310" r:id="rId52"/>
    <p:sldId id="311" r:id="rId53"/>
    <p:sldId id="312" r:id="rId54"/>
    <p:sldId id="313" r:id="rId55"/>
    <p:sldId id="314" r:id="rId56"/>
    <p:sldId id="316" r:id="rId57"/>
    <p:sldId id="315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偏估计" id="{3EBB22BA-95FA-4F09-8F11-4DA07CC44813}">
          <p14:sldIdLst>
            <p14:sldId id="257"/>
          </p14:sldIdLst>
        </p14:section>
        <p14:section name="hwk1" id="{9764FB9F-3C26-4A3F-B024-74288D24B1AC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hwk2" id="{E0EA9B83-C197-4B09-BAD1-D245D1D19C51}">
          <p14:sldIdLst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hwk3" id="{A9640672-63E3-4A1B-A4EA-DDD1521E34B9}">
          <p14:sldIdLst>
            <p14:sldId id="273"/>
            <p14:sldId id="274"/>
            <p14:sldId id="275"/>
            <p14:sldId id="276"/>
            <p14:sldId id="277"/>
            <p14:sldId id="279"/>
            <p14:sldId id="280"/>
            <p14:sldId id="278"/>
            <p14:sldId id="284"/>
            <p14:sldId id="282"/>
            <p14:sldId id="281"/>
            <p14:sldId id="283"/>
            <p14:sldId id="285"/>
            <p14:sldId id="290"/>
            <p14:sldId id="286"/>
            <p14:sldId id="288"/>
          </p14:sldIdLst>
        </p14:section>
        <p14:section name="hwk4" id="{16681D6B-3615-4E3B-BAA0-DB2837736F5A}">
          <p14:sldIdLst>
            <p14:sldId id="292"/>
            <p14:sldId id="291"/>
            <p14:sldId id="293"/>
          </p14:sldIdLst>
        </p14:section>
        <p14:section name="hwk4-HMM" id="{B1600573-5BF9-42D2-91CF-4B7375CB5300}">
          <p14:sldIdLst>
            <p14:sldId id="297"/>
            <p14:sldId id="294"/>
            <p14:sldId id="296"/>
            <p14:sldId id="298"/>
            <p14:sldId id="299"/>
            <p14:sldId id="307"/>
            <p14:sldId id="300"/>
            <p14:sldId id="301"/>
            <p14:sldId id="302"/>
            <p14:sldId id="303"/>
            <p14:sldId id="305"/>
            <p14:sldId id="304"/>
            <p14:sldId id="308"/>
            <p14:sldId id="306"/>
          </p14:sldIdLst>
        </p14:section>
        <p14:section name="hwk5" id="{6D18521C-7F6F-4403-B689-6EB057A885EF}">
          <p14:sldIdLst>
            <p14:sldId id="295"/>
            <p14:sldId id="309"/>
            <p14:sldId id="310"/>
            <p14:sldId id="311"/>
            <p14:sldId id="312"/>
            <p14:sldId id="313"/>
            <p14:sldId id="314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EAEC-9BC5-4139-810A-376AE3D2B98B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FED6-89F9-494F-9DA9-331F4FE903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5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Statistical</a:t>
            </a:r>
            <a:r>
              <a:rPr lang="en-US" altLang="zh-CN" baseline="0" dirty="0" smtClean="0"/>
              <a:t> decision theory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8FED6-89F9-494F-9DA9-331F4FE903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84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Statistical</a:t>
            </a:r>
            <a:r>
              <a:rPr lang="en-US" altLang="zh-CN" baseline="0" dirty="0" smtClean="0"/>
              <a:t> decision theory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8FED6-89F9-494F-9DA9-331F4FE903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5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Statistical</a:t>
            </a:r>
            <a:r>
              <a:rPr lang="en-US" altLang="zh-CN" baseline="0" dirty="0" smtClean="0"/>
              <a:t> decision theory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8FED6-89F9-494F-9DA9-331F4FE903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83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2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7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5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5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15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9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0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27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2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CA6B-96F7-4969-9E34-618F70F37FF7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E112-B1BE-4E79-95A2-5AE939F6D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2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4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59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50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64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8.png"/><Relationship Id="rId18" Type="http://schemas.openxmlformats.org/officeDocument/2006/relationships/image" Target="../media/image114.png"/><Relationship Id="rId3" Type="http://schemas.openxmlformats.org/officeDocument/2006/relationships/image" Target="../media/image990.png"/><Relationship Id="rId7" Type="http://schemas.openxmlformats.org/officeDocument/2006/relationships/image" Target="../media/image103.png"/><Relationship Id="rId12" Type="http://schemas.openxmlformats.org/officeDocument/2006/relationships/image" Target="../media/image82.png"/><Relationship Id="rId17" Type="http://schemas.openxmlformats.org/officeDocument/2006/relationships/image" Target="../media/image113.png"/><Relationship Id="rId2" Type="http://schemas.openxmlformats.org/officeDocument/2006/relationships/image" Target="../media/image64.png"/><Relationship Id="rId16" Type="http://schemas.openxmlformats.org/officeDocument/2006/relationships/image" Target="../media/image11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0.png"/><Relationship Id="rId15" Type="http://schemas.openxmlformats.org/officeDocument/2006/relationships/image" Target="../media/image111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0.png"/><Relationship Id="rId1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13" Type="http://schemas.openxmlformats.org/officeDocument/2006/relationships/image" Target="../media/image118.png"/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15" Type="http://schemas.openxmlformats.org/officeDocument/2006/relationships/image" Target="../media/image91.png"/><Relationship Id="rId10" Type="http://schemas.openxmlformats.org/officeDocument/2006/relationships/image" Target="../media/image115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Relationship Id="rId14" Type="http://schemas.openxmlformats.org/officeDocument/2006/relationships/image" Target="../media/image1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4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340.png"/><Relationship Id="rId7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0" Type="http://schemas.openxmlformats.org/officeDocument/2006/relationships/image" Target="../media/image135.png"/><Relationship Id="rId4" Type="http://schemas.openxmlformats.org/officeDocument/2006/relationships/image" Target="../media/image137.png"/><Relationship Id="rId9" Type="http://schemas.openxmlformats.org/officeDocument/2006/relationships/image" Target="../media/image13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41.png"/><Relationship Id="rId9" Type="http://schemas.openxmlformats.org/officeDocument/2006/relationships/image" Target="../media/image1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65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4.png"/><Relationship Id="rId4" Type="http://schemas.openxmlformats.org/officeDocument/2006/relationships/image" Target="../media/image1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8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7" Type="http://schemas.openxmlformats.org/officeDocument/2006/relationships/image" Target="../media/image192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7" Type="http://schemas.openxmlformats.org/officeDocument/2006/relationships/image" Target="../media/image206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7" Type="http://schemas.openxmlformats.org/officeDocument/2006/relationships/image" Target="../media/image227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zh.wikipedia.org/wiki/%E7%B7%9A%E6%80%A7%E5%88%A4%E5%88%A5%E5%88%86%E6%9E%9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zh.wikipedia.org/wiki/%E7%B7%9A%E6%80%A7%E5%88%A4%E5%88%A5%E5%88%86%E6%9E%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7" y="167869"/>
            <a:ext cx="11424894" cy="6456224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91069" y="791571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7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61905" cy="29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27493"/>
            <a:ext cx="6036860" cy="14786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860" y="1480952"/>
            <a:ext cx="4390476" cy="11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18" y="2961905"/>
            <a:ext cx="1193090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968"/>
            <a:ext cx="9057143" cy="6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80632" cy="62779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0" y="1255934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97" y="1313066"/>
            <a:ext cx="5385015" cy="3893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97" y="3799721"/>
            <a:ext cx="9075685" cy="208611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93" y="1614886"/>
            <a:ext cx="9150889" cy="238374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97" y="5885838"/>
            <a:ext cx="7925487" cy="762066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2838734" y="6622053"/>
            <a:ext cx="11600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654116" y="6622053"/>
            <a:ext cx="33298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404243" y="6581001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43" y="6581001"/>
                <a:ext cx="22955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5672072" y="6622053"/>
                <a:ext cx="1828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72" y="6622053"/>
                <a:ext cx="18284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925831" y="5526968"/>
                <a:ext cx="21839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831" y="5526968"/>
                <a:ext cx="218391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19444" r="-5556" b="-2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4393798" y="5522163"/>
                <a:ext cx="218391" cy="2197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798" y="5522163"/>
                <a:ext cx="218391" cy="219740"/>
              </a:xfrm>
              <a:prstGeom prst="rect">
                <a:avLst/>
              </a:prstGeom>
              <a:blipFill rotWithShape="0">
                <a:blip r:embed="rId12"/>
                <a:stretch>
                  <a:fillRect l="-25000" r="-833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1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9997"/>
            <a:ext cx="9238095" cy="2428571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2268574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45" y="2418699"/>
            <a:ext cx="6402710" cy="1901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45537" y="2476707"/>
                <a:ext cx="4793941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37" y="2476707"/>
                <a:ext cx="4793941" cy="5695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673755" y="4470482"/>
                <a:ext cx="2468753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55" y="4470482"/>
                <a:ext cx="2468753" cy="8803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-215992" y="5709509"/>
                <a:ext cx="13467661" cy="1035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zh-CN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zh-CN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zh-CN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zh-CN" alt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CN" altLang="en-US" sz="14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92" y="5709509"/>
                <a:ext cx="13467661" cy="1035476"/>
              </a:xfrm>
              <a:prstGeom prst="rect">
                <a:avLst/>
              </a:prstGeom>
              <a:blipFill rotWithShape="0">
                <a:blip r:embed="rId6"/>
                <a:stretch>
                  <a:fillRect b="-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745537" y="3380726"/>
                <a:ext cx="2851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)(1−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37" y="3380726"/>
                <a:ext cx="285155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99" t="-26667" r="-5353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5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937982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4" y="0"/>
            <a:ext cx="8504762" cy="1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23080" y="2275965"/>
                <a:ext cx="2146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0" y="2275965"/>
                <a:ext cx="214610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68" t="-2174" r="-2557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23080" y="2755318"/>
                <a:ext cx="1084091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0" y="2755318"/>
                <a:ext cx="10840916" cy="75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3080" y="3575405"/>
                <a:ext cx="10699019" cy="1789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))+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0" y="3575405"/>
                <a:ext cx="10699019" cy="17894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3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937982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4" y="0"/>
            <a:ext cx="8504762" cy="1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64944" y="2061151"/>
                <a:ext cx="423494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𝜕𝜋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44" y="2061151"/>
                <a:ext cx="4234942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40489" y="2209782"/>
                <a:ext cx="2063834" cy="607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489" y="2209782"/>
                <a:ext cx="2063834" cy="6076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358418" y="2158674"/>
                <a:ext cx="1468287" cy="607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418" y="2158674"/>
                <a:ext cx="1468287" cy="6076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195" y="2940552"/>
                <a:ext cx="7382534" cy="1815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l-GR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l-GR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/>
                          </m:eqAr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" y="2940552"/>
                <a:ext cx="7382534" cy="18154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0" y="4756049"/>
                <a:ext cx="3927998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56049"/>
                <a:ext cx="3927998" cy="6482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0" y="5634713"/>
                <a:ext cx="3462230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34713"/>
                <a:ext cx="3462230" cy="6482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26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937982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4" y="0"/>
            <a:ext cx="8504762" cy="1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8865" y="2388358"/>
                <a:ext cx="6518964" cy="1244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⁡{−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num>
                            <m:den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⁡{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65" y="2388358"/>
                <a:ext cx="6518964" cy="12440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3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74" y="655862"/>
            <a:ext cx="5647619" cy="933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4274" y="136478"/>
                <a:ext cx="47368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𝑫𝒆𝒓𝒊𝒗𝒂𝒕𝒊𝒐𝒏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𝒎𝒖𝒍𝒕𝒊𝒗𝒂𝒓𝒊𝒂𝒕𝒆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𝒈𝒂𝒖𝒔𝒔𝒊𝒂𝒏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4" y="136478"/>
                <a:ext cx="473687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901" r="-154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4274" y="1735536"/>
                <a:ext cx="1087977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𝑁𝑒𝑔𝑎𝑡𝑖𝑣𝑒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𝑙𝑖𝑘𝑒𝑙𝑖h𝑜𝑜𝑑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4" y="1735536"/>
                <a:ext cx="10879773" cy="75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30876" y="2680870"/>
                <a:ext cx="20196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则有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76" y="2680870"/>
                <a:ext cx="2019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916" t="-15556" r="-602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93126" y="3434793"/>
                <a:ext cx="3071482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6" y="3434793"/>
                <a:ext cx="3071482" cy="5648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30876" y="4380761"/>
                <a:ext cx="972291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其中</m:t>
                      </m:r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76" y="4380761"/>
                <a:ext cx="9722918" cy="8485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93126" y="3033663"/>
                <a:ext cx="2410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∵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𝐝𝐞𝐭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fun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𝐝𝐞𝐭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𝐝𝐞𝐭</m:t>
                          </m:r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fun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26" y="3033663"/>
                <a:ext cx="2410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58" t="-2222" r="-176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82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475071" cy="13101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286" y="0"/>
            <a:ext cx="1685714" cy="167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36728" y="4301171"/>
                <a:ext cx="3413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28" y="4301171"/>
                <a:ext cx="34137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250" t="-4444" r="-196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73" y="1310185"/>
            <a:ext cx="7773074" cy="2292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36728" y="3813326"/>
                <a:ext cx="1090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𝑫𝒊𝒔𝒑𝒓𝒐𝒗𝒆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28" y="3813326"/>
                <a:ext cx="109004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303" r="-786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" y="584476"/>
            <a:ext cx="8826644" cy="6166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683" y="2514960"/>
            <a:ext cx="3167458" cy="1176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039" y="0"/>
                <a:ext cx="121860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𝒔𝒆𝒑𝒂𝒓𝒂𝒕𝒆𝒅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𝒘𝒊𝒕𝒉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𝒓𝒆𝒔𝒑𝒆𝒄𝒕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𝒂𝒍𝒍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𝒑𝒂𝒕𝒉𝒔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𝒖𝒏𝒏𝒆𝒄𝒆𝒔𝒔𝒂𝒓𝒚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𝒅𝒊𝒓𝒆𝒄𝒕𝒆𝒅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𝒇𝒓𝒐𝒎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𝒃𝒍𝒐𝒄𝒌𝒆𝒅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𝒈𝒊𝒗𝒆𝒏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9" y="0"/>
                <a:ext cx="12186028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4444" r="-5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507501" y="445977"/>
                <a:ext cx="619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𝑑𝑒𝑠𝑐𝑒𝑑𝑒𝑛𝑡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𝑑𝑖𝑟𝑒𝑐𝑡𝑒𝑑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𝑟𝑜𝑢𝑡𝑒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501" y="445977"/>
                <a:ext cx="619951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93" t="-2174" r="-492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661052" y="2103120"/>
                <a:ext cx="349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52" y="2103120"/>
                <a:ext cx="34971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5789" r="-1578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973612" y="2518618"/>
                <a:ext cx="349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612" y="2518618"/>
                <a:ext cx="34971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561" r="-2807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7148467" y="2964594"/>
                <a:ext cx="349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467" y="2964594"/>
                <a:ext cx="34971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5789" r="-1578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7323322" y="3347795"/>
                <a:ext cx="349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322" y="3347795"/>
                <a:ext cx="34971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414" r="-2758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486196" y="3760263"/>
                <a:ext cx="349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196" y="3760263"/>
                <a:ext cx="34971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035" r="-1754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973611" y="4209946"/>
                <a:ext cx="349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611" y="4209946"/>
                <a:ext cx="349711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789" r="-1578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010763" y="4591259"/>
                <a:ext cx="349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763" y="4591259"/>
                <a:ext cx="34971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807" r="-2982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323321" y="5037235"/>
                <a:ext cx="349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321" y="5037235"/>
                <a:ext cx="349711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3793" r="-155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7498176" y="5452733"/>
                <a:ext cx="349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76" y="5452733"/>
                <a:ext cx="34971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2807" r="-2982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835907" y="5832904"/>
                <a:ext cx="349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907" y="5832904"/>
                <a:ext cx="34971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3793" r="-1551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7" y="0"/>
            <a:ext cx="5802225" cy="40533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11690" y="3425588"/>
            <a:ext cx="1405719" cy="2047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537278" y="313898"/>
                <a:ext cx="31618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𝐴𝑛𝑠𝑒𝑐𝑡𝑟𝑎𝑙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Gra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278" y="313898"/>
                <a:ext cx="316182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56" t="-2174" r="-192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8407021" y="1091821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7344771" y="1091821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8407021" y="2729548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407021" y="2176816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863826" y="1671850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344771" y="1651378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63826" y="2704530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863826" y="2176816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8" idx="6"/>
            <a:endCxn id="7" idx="2"/>
          </p:cNvCxnSpPr>
          <p:nvPr/>
        </p:nvCxnSpPr>
        <p:spPr>
          <a:xfrm>
            <a:off x="7699613" y="1269242"/>
            <a:ext cx="70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4"/>
            <a:endCxn id="12" idx="0"/>
          </p:cNvCxnSpPr>
          <p:nvPr/>
        </p:nvCxnSpPr>
        <p:spPr>
          <a:xfrm>
            <a:off x="7522192" y="1446663"/>
            <a:ext cx="0" cy="20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6"/>
            <a:endCxn id="11" idx="2"/>
          </p:cNvCxnSpPr>
          <p:nvPr/>
        </p:nvCxnSpPr>
        <p:spPr>
          <a:xfrm>
            <a:off x="7699613" y="1828799"/>
            <a:ext cx="164213" cy="2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4"/>
            <a:endCxn id="10" idx="0"/>
          </p:cNvCxnSpPr>
          <p:nvPr/>
        </p:nvCxnSpPr>
        <p:spPr>
          <a:xfrm>
            <a:off x="8584442" y="1446663"/>
            <a:ext cx="0" cy="73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4"/>
            <a:endCxn id="9" idx="0"/>
          </p:cNvCxnSpPr>
          <p:nvPr/>
        </p:nvCxnSpPr>
        <p:spPr>
          <a:xfrm>
            <a:off x="8584442" y="2531658"/>
            <a:ext cx="0" cy="19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6"/>
            <a:endCxn id="10" idx="2"/>
          </p:cNvCxnSpPr>
          <p:nvPr/>
        </p:nvCxnSpPr>
        <p:spPr>
          <a:xfrm>
            <a:off x="8218668" y="2354237"/>
            <a:ext cx="18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4" idx="4"/>
            <a:endCxn id="13" idx="0"/>
          </p:cNvCxnSpPr>
          <p:nvPr/>
        </p:nvCxnSpPr>
        <p:spPr>
          <a:xfrm>
            <a:off x="8041247" y="2531658"/>
            <a:ext cx="0" cy="17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1" idx="4"/>
            <a:endCxn id="14" idx="0"/>
          </p:cNvCxnSpPr>
          <p:nvPr/>
        </p:nvCxnSpPr>
        <p:spPr>
          <a:xfrm>
            <a:off x="8041247" y="2026692"/>
            <a:ext cx="0" cy="15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8545426" y="3432407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483176" y="3432407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8545426" y="5070134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8545426" y="4517402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002231" y="4012436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7483176" y="3991964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002231" y="5045116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002231" y="4517402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923712" y="1108880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9861462" y="1108880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0923712" y="2746607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0923712" y="2193875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0380517" y="1688909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9861462" y="1668437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0380517" y="2721589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10380517" y="2193875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/>
          <p:cNvCxnSpPr>
            <a:stCxn id="57" idx="6"/>
            <a:endCxn id="56" idx="2"/>
          </p:cNvCxnSpPr>
          <p:nvPr/>
        </p:nvCxnSpPr>
        <p:spPr>
          <a:xfrm>
            <a:off x="10216304" y="1286301"/>
            <a:ext cx="707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7" idx="4"/>
            <a:endCxn id="61" idx="0"/>
          </p:cNvCxnSpPr>
          <p:nvPr/>
        </p:nvCxnSpPr>
        <p:spPr>
          <a:xfrm>
            <a:off x="10038883" y="1463722"/>
            <a:ext cx="0" cy="20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1" idx="6"/>
            <a:endCxn id="60" idx="2"/>
          </p:cNvCxnSpPr>
          <p:nvPr/>
        </p:nvCxnSpPr>
        <p:spPr>
          <a:xfrm>
            <a:off x="10216304" y="1845858"/>
            <a:ext cx="164213" cy="2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6" idx="4"/>
            <a:endCxn id="59" idx="0"/>
          </p:cNvCxnSpPr>
          <p:nvPr/>
        </p:nvCxnSpPr>
        <p:spPr>
          <a:xfrm>
            <a:off x="11101133" y="1463722"/>
            <a:ext cx="0" cy="73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9" idx="4"/>
            <a:endCxn id="58" idx="0"/>
          </p:cNvCxnSpPr>
          <p:nvPr/>
        </p:nvCxnSpPr>
        <p:spPr>
          <a:xfrm>
            <a:off x="11101133" y="2548717"/>
            <a:ext cx="0" cy="19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3" idx="6"/>
            <a:endCxn id="59" idx="2"/>
          </p:cNvCxnSpPr>
          <p:nvPr/>
        </p:nvCxnSpPr>
        <p:spPr>
          <a:xfrm>
            <a:off x="10735359" y="2371296"/>
            <a:ext cx="18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3" idx="4"/>
            <a:endCxn id="62" idx="0"/>
          </p:cNvCxnSpPr>
          <p:nvPr/>
        </p:nvCxnSpPr>
        <p:spPr>
          <a:xfrm>
            <a:off x="10557938" y="2548717"/>
            <a:ext cx="0" cy="17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0" idx="4"/>
            <a:endCxn id="63" idx="0"/>
          </p:cNvCxnSpPr>
          <p:nvPr/>
        </p:nvCxnSpPr>
        <p:spPr>
          <a:xfrm>
            <a:off x="10557938" y="2043751"/>
            <a:ext cx="0" cy="15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63" idx="7"/>
            <a:endCxn id="56" idx="3"/>
          </p:cNvCxnSpPr>
          <p:nvPr/>
        </p:nvCxnSpPr>
        <p:spPr>
          <a:xfrm flipV="1">
            <a:off x="10683394" y="1411757"/>
            <a:ext cx="292283" cy="834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41" idx="6"/>
            <a:endCxn id="40" idx="2"/>
          </p:cNvCxnSpPr>
          <p:nvPr/>
        </p:nvCxnSpPr>
        <p:spPr>
          <a:xfrm>
            <a:off x="7838018" y="3609828"/>
            <a:ext cx="707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41" idx="4"/>
            <a:endCxn id="45" idx="0"/>
          </p:cNvCxnSpPr>
          <p:nvPr/>
        </p:nvCxnSpPr>
        <p:spPr>
          <a:xfrm>
            <a:off x="7660597" y="3787249"/>
            <a:ext cx="0" cy="204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45" idx="6"/>
            <a:endCxn id="44" idx="2"/>
          </p:cNvCxnSpPr>
          <p:nvPr/>
        </p:nvCxnSpPr>
        <p:spPr>
          <a:xfrm>
            <a:off x="7838018" y="4169385"/>
            <a:ext cx="164213" cy="20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40" idx="4"/>
            <a:endCxn id="47" idx="7"/>
          </p:cNvCxnSpPr>
          <p:nvPr/>
        </p:nvCxnSpPr>
        <p:spPr>
          <a:xfrm flipH="1">
            <a:off x="8305108" y="3787249"/>
            <a:ext cx="417739" cy="782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47" idx="6"/>
            <a:endCxn id="43" idx="2"/>
          </p:cNvCxnSpPr>
          <p:nvPr/>
        </p:nvCxnSpPr>
        <p:spPr>
          <a:xfrm>
            <a:off x="8357073" y="4694823"/>
            <a:ext cx="1883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40" idx="4"/>
            <a:endCxn id="43" idx="0"/>
          </p:cNvCxnSpPr>
          <p:nvPr/>
        </p:nvCxnSpPr>
        <p:spPr>
          <a:xfrm>
            <a:off x="8722847" y="3787249"/>
            <a:ext cx="0" cy="730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47" idx="4"/>
            <a:endCxn id="46" idx="0"/>
          </p:cNvCxnSpPr>
          <p:nvPr/>
        </p:nvCxnSpPr>
        <p:spPr>
          <a:xfrm>
            <a:off x="8179652" y="4872244"/>
            <a:ext cx="0" cy="172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3" idx="4"/>
            <a:endCxn id="42" idx="0"/>
          </p:cNvCxnSpPr>
          <p:nvPr/>
        </p:nvCxnSpPr>
        <p:spPr>
          <a:xfrm>
            <a:off x="8722847" y="4872244"/>
            <a:ext cx="0" cy="19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44" idx="4"/>
            <a:endCxn id="47" idx="0"/>
          </p:cNvCxnSpPr>
          <p:nvPr/>
        </p:nvCxnSpPr>
        <p:spPr>
          <a:xfrm>
            <a:off x="8179652" y="4367278"/>
            <a:ext cx="0" cy="150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10699149" y="3469938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9636899" y="3469938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10699149" y="4554933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0155954" y="4049967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9636899" y="4029495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10155954" y="5082647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0155954" y="4554933"/>
            <a:ext cx="354842" cy="3548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接连接符 100"/>
          <p:cNvCxnSpPr>
            <a:stCxn id="94" idx="6"/>
            <a:endCxn id="93" idx="2"/>
          </p:cNvCxnSpPr>
          <p:nvPr/>
        </p:nvCxnSpPr>
        <p:spPr>
          <a:xfrm>
            <a:off x="9991741" y="3647359"/>
            <a:ext cx="7074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94" idx="4"/>
            <a:endCxn id="98" idx="0"/>
          </p:cNvCxnSpPr>
          <p:nvPr/>
        </p:nvCxnSpPr>
        <p:spPr>
          <a:xfrm>
            <a:off x="9814320" y="3824780"/>
            <a:ext cx="0" cy="204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8" idx="6"/>
            <a:endCxn id="97" idx="2"/>
          </p:cNvCxnSpPr>
          <p:nvPr/>
        </p:nvCxnSpPr>
        <p:spPr>
          <a:xfrm>
            <a:off x="9991741" y="4206916"/>
            <a:ext cx="164213" cy="20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93" idx="4"/>
            <a:endCxn id="100" idx="7"/>
          </p:cNvCxnSpPr>
          <p:nvPr/>
        </p:nvCxnSpPr>
        <p:spPr>
          <a:xfrm flipH="1">
            <a:off x="10458831" y="3824780"/>
            <a:ext cx="417739" cy="78211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100" idx="6"/>
            <a:endCxn id="96" idx="2"/>
          </p:cNvCxnSpPr>
          <p:nvPr/>
        </p:nvCxnSpPr>
        <p:spPr>
          <a:xfrm>
            <a:off x="10510796" y="4732354"/>
            <a:ext cx="188353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3" idx="4"/>
            <a:endCxn id="96" idx="0"/>
          </p:cNvCxnSpPr>
          <p:nvPr/>
        </p:nvCxnSpPr>
        <p:spPr>
          <a:xfrm>
            <a:off x="10876570" y="3824780"/>
            <a:ext cx="0" cy="7301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100" idx="4"/>
            <a:endCxn id="99" idx="0"/>
          </p:cNvCxnSpPr>
          <p:nvPr/>
        </p:nvCxnSpPr>
        <p:spPr>
          <a:xfrm>
            <a:off x="10333375" y="4909775"/>
            <a:ext cx="0" cy="172872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97" idx="4"/>
            <a:endCxn id="100" idx="0"/>
          </p:cNvCxnSpPr>
          <p:nvPr/>
        </p:nvCxnSpPr>
        <p:spPr>
          <a:xfrm>
            <a:off x="10333375" y="4404809"/>
            <a:ext cx="0" cy="150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 109"/>
              <p:cNvSpPr/>
              <p:nvPr/>
            </p:nvSpPr>
            <p:spPr>
              <a:xfrm>
                <a:off x="10026492" y="312272"/>
                <a:ext cx="1387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𝑀𝑜𝑟𝑎𝑙𝑖𝑧𝑒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0" name="矩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492" y="312272"/>
                <a:ext cx="138717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/>
              <p:cNvSpPr/>
              <p:nvPr/>
            </p:nvSpPr>
            <p:spPr>
              <a:xfrm>
                <a:off x="8917651" y="5952353"/>
                <a:ext cx="3374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𝑁𝑜𝑡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𝑐𝑜𝑛𝑑𝑖𝑡𝑖𝑜𝑛𝑎𝑙𝑙𝑦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independent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矩形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651" y="5952353"/>
                <a:ext cx="337464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 111"/>
              <p:cNvSpPr/>
              <p:nvPr/>
            </p:nvSpPr>
            <p:spPr>
              <a:xfrm>
                <a:off x="9199793" y="3086959"/>
                <a:ext cx="1877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𝐷𝑒𝑙𝑒𝑡𝑒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𝐺𝑖𝑣𝑒𝑛𝑠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矩形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93" y="3086959"/>
                <a:ext cx="187763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 112"/>
              <p:cNvSpPr/>
              <p:nvPr/>
            </p:nvSpPr>
            <p:spPr>
              <a:xfrm>
                <a:off x="6671113" y="3097617"/>
                <a:ext cx="1443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𝐷𝑖𝑠𝑜𝑟𝑖𝑒𝑛𝑡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矩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113" y="3097617"/>
                <a:ext cx="144385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下箭头 113"/>
          <p:cNvSpPr/>
          <p:nvPr/>
        </p:nvSpPr>
        <p:spPr>
          <a:xfrm>
            <a:off x="9861462" y="5609230"/>
            <a:ext cx="1417092" cy="34312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1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19048" cy="8666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66667"/>
            <a:ext cx="10023775" cy="2530524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65625" y="866667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33" y="3520044"/>
            <a:ext cx="4804860" cy="3337956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3452872"/>
            <a:ext cx="116283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219" y="3737397"/>
            <a:ext cx="4245533" cy="1974145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V="1">
            <a:off x="5814176" y="3452872"/>
            <a:ext cx="0" cy="3405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24084" y="1078175"/>
                <a:ext cx="1514902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084" y="1078175"/>
                <a:ext cx="1514902" cy="246221"/>
              </a:xfrm>
              <a:prstGeom prst="rect">
                <a:avLst/>
              </a:prstGeom>
              <a:blipFill rotWithShape="0">
                <a:blip r:embed="rId6"/>
                <a:stretch>
                  <a:fillRect l="-1606" r="-2811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83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854" y="0"/>
            <a:ext cx="6654488" cy="30907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72364" y="2776981"/>
                <a:ext cx="2619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4" y="2776981"/>
                <a:ext cx="261911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628" t="-4444" r="-27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71964" y="1300070"/>
                <a:ext cx="605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64" y="1300070"/>
                <a:ext cx="6059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091" r="-9091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5630714" y="1219068"/>
            <a:ext cx="61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30714" y="1699901"/>
            <a:ext cx="61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71964" y="2212948"/>
            <a:ext cx="61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619163" y="688826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919847" y="702472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216156" y="702472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538346" y="702471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766645" y="715237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771964" y="1820075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964" y="1820075"/>
                <a:ext cx="4857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500" t="-28889" r="-2625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666299" y="880653"/>
                <a:ext cx="125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99" y="880653"/>
                <a:ext cx="125354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390" r="-439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8003789" y="880653"/>
                <a:ext cx="1125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789" y="880653"/>
                <a:ext cx="112530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568" t="-28261" r="-1189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300107" y="880653"/>
                <a:ext cx="125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107" y="880653"/>
                <a:ext cx="12535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390" r="-439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0622287" y="854366"/>
                <a:ext cx="1125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287" y="854366"/>
                <a:ext cx="112530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609" t="-28261" r="-125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23606" y="6515904"/>
                <a:ext cx="10398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𝒎𝒐𝒓𝒆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𝒍𝒊𝒌𝒆𝒍𝒚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𝒓𝒆𝒔𝒖𝒍𝒕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𝒇𝒓𝒐𝒎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𝒕𝒉𝒖𝒔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𝒘𝒊𝒍𝒍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𝒓𝒆𝒅𝒖𝒄𝒆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𝒑𝒓𝒐𝒃𝒂𝒃𝒊𝒍𝒊𝒕𝒚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06" y="6515904"/>
                <a:ext cx="1039868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59" t="-6667" r="-5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486649" y="2393667"/>
                <a:ext cx="28375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49" y="2393667"/>
                <a:ext cx="2837572" cy="63658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0949996" y="1679691"/>
                <a:ext cx="458780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996" y="1679691"/>
                <a:ext cx="458780" cy="55335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8297933" y="1692323"/>
                <a:ext cx="344966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933" y="1692323"/>
                <a:ext cx="344966" cy="55496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9781731" y="1683054"/>
                <a:ext cx="458780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731" y="1683054"/>
                <a:ext cx="458780" cy="55335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994398" y="1659591"/>
                <a:ext cx="458780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398" y="1659591"/>
                <a:ext cx="458780" cy="55335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0841372" y="1161890"/>
                <a:ext cx="458780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372" y="1161890"/>
                <a:ext cx="458780" cy="55335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9697491" y="1176924"/>
                <a:ext cx="458780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91" y="1176924"/>
                <a:ext cx="458780" cy="55335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8263715" y="1192633"/>
                <a:ext cx="458780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715" y="1192633"/>
                <a:ext cx="458780" cy="55335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926663" y="1191827"/>
                <a:ext cx="458780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663" y="1191827"/>
                <a:ext cx="458780" cy="55335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3606" y="3666304"/>
            <a:ext cx="10144623" cy="22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2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1" y="1"/>
            <a:ext cx="5465512" cy="2538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908442" y="1266523"/>
                <a:ext cx="605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2" y="1266523"/>
                <a:ext cx="60593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5767192" y="1185521"/>
            <a:ext cx="61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767192" y="1666354"/>
            <a:ext cx="61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67192" y="2184082"/>
            <a:ext cx="61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755641" y="655279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056325" y="668925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9352634" y="668925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674824" y="668924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903123" y="681690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908442" y="1786528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42" y="1786528"/>
                <a:ext cx="48571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250" t="-28261" r="-275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6802777" y="847106"/>
                <a:ext cx="125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777" y="847106"/>
                <a:ext cx="12535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369" r="-38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8140267" y="847106"/>
                <a:ext cx="1125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267" y="847106"/>
                <a:ext cx="112530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027" t="-28889" r="-1243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436585" y="847106"/>
                <a:ext cx="125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585" y="847106"/>
                <a:ext cx="125354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369" r="-38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0758765" y="820819"/>
                <a:ext cx="1125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765" y="820819"/>
                <a:ext cx="112530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609" t="-28889" r="-12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93561" y="3278009"/>
                <a:ext cx="9345059" cy="11339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61" y="3278009"/>
                <a:ext cx="9345059" cy="11339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93561" y="4788588"/>
                <a:ext cx="512544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61" y="4788588"/>
                <a:ext cx="5125442" cy="5767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561" y="6467822"/>
            <a:ext cx="8955800" cy="390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66173" y="5741963"/>
                <a:ext cx="359636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3" y="5741963"/>
                <a:ext cx="3596369" cy="5203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760092" y="1787465"/>
                <a:ext cx="799327" cy="407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092" y="1787465"/>
                <a:ext cx="799327" cy="407676"/>
              </a:xfrm>
              <a:prstGeom prst="rect">
                <a:avLst/>
              </a:prstGeom>
              <a:blipFill rotWithShape="0">
                <a:blip r:embed="rId14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779677" y="1244660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677" y="1244660"/>
                <a:ext cx="799327" cy="403316"/>
              </a:xfrm>
              <a:prstGeom prst="rect">
                <a:avLst/>
              </a:prstGeom>
              <a:blipFill rotWithShape="0"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9655566" y="1725215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566" y="1725215"/>
                <a:ext cx="799327" cy="403316"/>
              </a:xfrm>
              <a:prstGeom prst="rect">
                <a:avLst/>
              </a:prstGeom>
              <a:blipFill rotWithShape="0"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365634" y="1739369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634" y="1739369"/>
                <a:ext cx="799327" cy="403316"/>
              </a:xfrm>
              <a:prstGeom prst="rect">
                <a:avLst/>
              </a:prstGeom>
              <a:blipFill rotWithShape="0">
                <a:blip r:embed="rId1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043445" y="1718646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445" y="1718646"/>
                <a:ext cx="799327" cy="403316"/>
              </a:xfrm>
              <a:prstGeom prst="rect">
                <a:avLst/>
              </a:prstGeom>
              <a:blipFill rotWithShape="0">
                <a:blip r:embed="rId1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057733" y="1209794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733" y="1209794"/>
                <a:ext cx="799327" cy="403316"/>
              </a:xfrm>
              <a:prstGeom prst="rect">
                <a:avLst/>
              </a:prstGeom>
              <a:blipFill rotWithShape="0">
                <a:blip r:embed="rId16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8316848" y="1194891"/>
                <a:ext cx="799327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848" y="1194891"/>
                <a:ext cx="799327" cy="404726"/>
              </a:xfrm>
              <a:prstGeom prst="rect">
                <a:avLst/>
              </a:prstGeom>
              <a:blipFill rotWithShape="0">
                <a:blip r:embed="rId1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598300" y="1194891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300" y="1194891"/>
                <a:ext cx="799327" cy="403316"/>
              </a:xfrm>
              <a:prstGeom prst="rect">
                <a:avLst/>
              </a:prstGeom>
              <a:blipFill rotWithShape="0">
                <a:blip r:embed="rId1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6173" y="2541444"/>
            <a:ext cx="3944454" cy="9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61" y="0"/>
            <a:ext cx="8521496" cy="3957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14149" y="3819351"/>
                <a:ext cx="2619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3819351"/>
                <a:ext cx="261911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865" t="-4444" r="-303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72418" y="5130674"/>
                <a:ext cx="605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18" y="5130674"/>
                <a:ext cx="6059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8000" r="-9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731168" y="5049672"/>
            <a:ext cx="61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31168" y="5530505"/>
            <a:ext cx="61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31168" y="6048233"/>
            <a:ext cx="612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719617" y="4519430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20301" y="4533076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316610" y="4533076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38800" y="4533075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67099" y="4545841"/>
            <a:ext cx="0" cy="1551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872418" y="5650679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18" y="5650679"/>
                <a:ext cx="4857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250" t="-28889" r="-27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766753" y="4711257"/>
                <a:ext cx="125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53" y="4711257"/>
                <a:ext cx="125354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390" r="-439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104243" y="4711257"/>
                <a:ext cx="1125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243" y="4711257"/>
                <a:ext cx="112530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027" t="-28889" r="-12432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400561" y="4711257"/>
                <a:ext cx="125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61" y="4711257"/>
                <a:ext cx="12535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369" r="-388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722741" y="4684970"/>
                <a:ext cx="11253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41" y="4684970"/>
                <a:ext cx="1125308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7609" t="-28889" r="-12500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14149" y="6395867"/>
                <a:ext cx="110404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𝑎𝑚𝑑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h𝑖𝑔h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𝑟𝑒𝑠𝑢𝑙𝑡𝑖𝑛𝑔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𝑤h𝑖𝑙𝑒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𝑛𝑒𝑐𝑒𝑠𝑠𝑎𝑟𝑖𝑙𝑦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𝑟𝑒𝑙𝑎𝑡𝑒𝑑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49" y="6395867"/>
                <a:ext cx="11040458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55" t="-217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78894" y="5622121"/>
                <a:ext cx="799327" cy="402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894" y="5622121"/>
                <a:ext cx="799327" cy="402546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798479" y="5079316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479" y="5079316"/>
                <a:ext cx="799327" cy="403316"/>
              </a:xfrm>
              <a:prstGeom prst="rect">
                <a:avLst/>
              </a:prstGeom>
              <a:blipFill rotWithShape="0"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674368" y="5559871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368" y="5559871"/>
                <a:ext cx="799327" cy="403316"/>
              </a:xfrm>
              <a:prstGeom prst="rect">
                <a:avLst/>
              </a:prstGeom>
              <a:blipFill rotWithShape="0"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384436" y="5574025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436" y="5574025"/>
                <a:ext cx="799327" cy="403316"/>
              </a:xfrm>
              <a:prstGeom prst="rect">
                <a:avLst/>
              </a:prstGeom>
              <a:blipFill rotWithShape="0">
                <a:blip r:embed="rId9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062247" y="5553302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47" y="5553302"/>
                <a:ext cx="799327" cy="403316"/>
              </a:xfrm>
              <a:prstGeom prst="rect">
                <a:avLst/>
              </a:prstGeom>
              <a:blipFill rotWithShape="0"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076535" y="5044450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35" y="5044450"/>
                <a:ext cx="799327" cy="403316"/>
              </a:xfrm>
              <a:prstGeom prst="rect">
                <a:avLst/>
              </a:prstGeom>
              <a:blipFill rotWithShape="0">
                <a:blip r:embed="rId13"/>
                <a:stretch>
                  <a:fillRect t="-1515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335650" y="5029547"/>
                <a:ext cx="799327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650" y="5029547"/>
                <a:ext cx="799327" cy="404726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617102" y="5029547"/>
                <a:ext cx="799327" cy="403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102" y="5029547"/>
                <a:ext cx="799327" cy="403316"/>
              </a:xfrm>
              <a:prstGeom prst="rect">
                <a:avLst/>
              </a:prstGeom>
              <a:blipFill rotWithShape="0"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08085" y="3816904"/>
            <a:ext cx="4005419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66"/>
            <a:ext cx="10649839" cy="1102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1194" y="1720490"/>
                <a:ext cx="639348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𝐺𝑖𝑣𝑒𝑛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𝑐𝑜𝑣𝑒𝑟𝑒𝑑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𝑠𝑢𝑝𝑝𝑜𝑠𝑒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4" y="1720490"/>
                <a:ext cx="6393482" cy="299313"/>
              </a:xfrm>
              <a:prstGeom prst="rect">
                <a:avLst/>
              </a:prstGeom>
              <a:blipFill rotWithShape="0">
                <a:blip r:embed="rId3"/>
                <a:stretch>
                  <a:fillRect l="-477" r="-19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94" y="2194777"/>
            <a:ext cx="7236579" cy="1140051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1163105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370" y="283428"/>
            <a:ext cx="10515600" cy="4351338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models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a different and often simpler perspective on directed models, in terms of both the independence structure and the inference task.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0"/>
            <a:ext cx="9867332" cy="13471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09982" y="4457905"/>
            <a:ext cx="5682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tree: All nodes except the root have one parent.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undirected tree can be converted to directed tree by choosing a root and directing all edges away from it.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directed tree and corresponding undirected tree make the same conditional assertion.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04717" y="1342933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7" y="1654480"/>
            <a:ext cx="10662828" cy="458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9" y="0"/>
            <a:ext cx="5966554" cy="307815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01803" y="1091821"/>
            <a:ext cx="410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即证明：某联合分布满足全局马尔科夫性，但不能进行因子分解。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359" y="3078152"/>
            <a:ext cx="9285013" cy="3779848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27969" y="3094561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0" y="108242"/>
            <a:ext cx="10212564" cy="2477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69036" y="2585777"/>
                <a:ext cx="8465972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36" y="2585777"/>
                <a:ext cx="8465972" cy="586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69036" y="3437212"/>
                <a:ext cx="8228599" cy="956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36" y="3437212"/>
                <a:ext cx="8228599" cy="956031"/>
              </a:xfrm>
              <a:prstGeom prst="rect">
                <a:avLst/>
              </a:prstGeom>
              <a:blipFill rotWithShape="0"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138670" y="4855335"/>
            <a:ext cx="2343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不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会做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0471" y="177129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</a:t>
                </a: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Expectation-maximization algorithm is an iterative method for finding maximum likelihood estimates of  parameters in statistical models, 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the model depends on unobserved latent or hidden variables.</a:t>
                </a:r>
              </a:p>
              <a:p>
                <a:pPr lvl="1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Jensen’s Inequality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𝑐𝑜𝑛𝑣𝑒𝑥</m:t>
                    </m:r>
                  </m:oMath>
                </a14:m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𝑠𝑡𝑟𝑖𝑐𝑡𝑙𝑦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𝑐𝑜𝑛𝑣𝑒𝑥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𝑜𝑛𝑙𝑦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𝑐𝑜𝑛𝑠𝑡𝑎𝑛𝑡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471" y="177129"/>
                <a:ext cx="10515600" cy="4351338"/>
              </a:xfrm>
              <a:blipFill rotWithShape="0"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7" y="3011091"/>
            <a:ext cx="11900423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0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4" y="158212"/>
            <a:ext cx="10693311" cy="65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82"/>
            <a:ext cx="10619262" cy="81886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25" y="1122349"/>
            <a:ext cx="9608024" cy="5046428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265625" y="866667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0" y="0"/>
            <a:ext cx="9613061" cy="103506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2059" y="1035069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12" y="2808334"/>
            <a:ext cx="9762325" cy="389213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12" y="1191433"/>
            <a:ext cx="8541700" cy="1616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059" y="2046051"/>
                <a:ext cx="503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" y="2046051"/>
                <a:ext cx="50334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843" t="-4444" r="-168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3" idx="2"/>
          </p:cNvCxnSpPr>
          <p:nvPr/>
        </p:nvCxnSpPr>
        <p:spPr>
          <a:xfrm>
            <a:off x="263731" y="2323050"/>
            <a:ext cx="209781" cy="14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0838" y="1152392"/>
                <a:ext cx="9350252" cy="908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=1,2…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l-GR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8" y="1152392"/>
                <a:ext cx="9350252" cy="9081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124752" y="5347590"/>
                <a:ext cx="2862194" cy="802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752" y="5347590"/>
                <a:ext cx="2862194" cy="8022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057622" y="439889"/>
                <a:ext cx="1437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22" y="439889"/>
                <a:ext cx="143783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814" t="-2174" r="-550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881" y="176017"/>
            <a:ext cx="5901439" cy="8047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755" y="2248915"/>
            <a:ext cx="5230821" cy="3779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881" y="3108093"/>
            <a:ext cx="9919052" cy="175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553" y="5527011"/>
            <a:ext cx="4877223" cy="8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18186" y="991672"/>
                <a:ext cx="95154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𝒃𝒊𝒕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𝒖𝒏𝒄𝒆𝒓𝒕𝒂𝒊𝒏𝒕𝒚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𝑢𝑛𝑐𝑒𝑟𝑡𝑎𝑖𝑛𝑡𝑦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𝑖𝑛𝑣𝑒𝑟𝑠𝑒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𝑝𝑜𝑠𝑠𝑖𝑏𝑖𝑙𝑖𝑡𝑦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𝑒𝑣𝑒𝑛𝑡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86" y="991672"/>
                <a:ext cx="9515490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66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91544" y="2637990"/>
                <a:ext cx="3542636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𝑬𝒏𝒕𝒓𝒐𝒑𝒚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44" y="2637990"/>
                <a:ext cx="3542636" cy="79585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1970467" y="1545465"/>
            <a:ext cx="0" cy="631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3031" y="380274"/>
            <a:ext cx="490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信息消除的不确定性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信息包含的实际信息量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031" y="2268658"/>
            <a:ext cx="1196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衡量某事件的不确定性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计算某分布包含的期望信息量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82581" y="3450857"/>
                <a:ext cx="43273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：事件第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种情况发生的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先验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 smtClean="0"/>
                  <a:t>概率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1" y="3450857"/>
                <a:ext cx="4327301" cy="391646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82581" y="3921662"/>
                <a:ext cx="5112297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/>
                  <a:t>事件第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种情况包含的有价值的信息量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1" y="3921662"/>
                <a:ext cx="5112297" cy="391646"/>
              </a:xfrm>
              <a:prstGeom prst="rect">
                <a:avLst/>
              </a:prstGeom>
              <a:blipFill rotWithShape="0">
                <a:blip r:embed="rId5"/>
                <a:stretch>
                  <a:fillRect t="-12308" r="-23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91544" y="5345429"/>
                <a:ext cx="4491934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𝑪𝒓𝒐𝒔𝒔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𝒆𝒏𝒕𝒓𝒐𝒑𝒚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44" y="5345429"/>
                <a:ext cx="4491934" cy="79585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18186" y="6123712"/>
                <a:ext cx="156607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实际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分布</m:t>
                      </m:r>
                    </m:oMath>
                  </m:oMathPara>
                </a14:m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猜测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分布</m:t>
                      </m:r>
                    </m:oMath>
                  </m:oMathPara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86" y="6123712"/>
                <a:ext cx="1566070" cy="9233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915621" y="5085189"/>
                <a:ext cx="4993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𝑲𝑳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𝒅𝒊𝒗𝒆𝒓𝒈𝒆𝒏𝒄𝒆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𝑪𝒓𝒐𝒔𝒔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𝒆𝒏𝒕𝒓𝒐𝒑𝒚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𝑬𝒏𝒕𝒓𝒐𝒑𝒚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21" y="5085189"/>
                <a:ext cx="499367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229673" y="5085189"/>
            <a:ext cx="507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用另一个分布描述实际分布所需的期望信息量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027386" y="4454124"/>
            <a:ext cx="0" cy="631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466008" y="5291948"/>
            <a:ext cx="9304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555589" y="4577198"/>
            <a:ext cx="667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衡量另一个分布与实际分布的差异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90476" cy="2228571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0" y="2207572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4452574"/>
            <a:ext cx="11628352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48423" y="6403010"/>
                <a:ext cx="20164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23" y="6403010"/>
                <a:ext cx="2016449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24" y="2124343"/>
            <a:ext cx="10973751" cy="26093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765" y="4473572"/>
            <a:ext cx="7358510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90476" cy="22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33" y="2228571"/>
            <a:ext cx="9882473" cy="45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0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计算观测序列概率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/>
                  <a:t>前</a:t>
                </a:r>
                <a:r>
                  <a:rPr lang="zh-CN" altLang="en-US" dirty="0" smtClean="0"/>
                  <a:t>向算法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后</a:t>
                </a:r>
                <a:r>
                  <a:rPr lang="zh-CN" altLang="en-US" dirty="0" smtClean="0"/>
                  <a:t>向算法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115911"/>
            <a:ext cx="269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HMM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前向算法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31" y="115910"/>
            <a:ext cx="2533434" cy="1345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39351" y="5995846"/>
                <a:ext cx="6336991" cy="912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b="1" dirty="0"/>
                            <m:t> </m:t>
                          </m:r>
                        </m:e>
                      </m:nary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51" y="5995846"/>
                <a:ext cx="6336991" cy="9121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51" y="485243"/>
            <a:ext cx="9565453" cy="52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115911"/>
            <a:ext cx="269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HMM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后向算法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356" y="226031"/>
            <a:ext cx="2533434" cy="13456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9" y="485243"/>
            <a:ext cx="7842426" cy="55252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49" y="5974627"/>
            <a:ext cx="11684843" cy="81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70" y="502666"/>
            <a:ext cx="11485859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3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4" y="198355"/>
            <a:ext cx="7942857" cy="11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26" y="1695613"/>
            <a:ext cx="11528535" cy="6340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26" y="3063208"/>
            <a:ext cx="1098594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7"/>
            <a:ext cx="7761905" cy="1028571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374807" y="1330691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9163"/>
            <a:ext cx="4584029" cy="30510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29" y="1474945"/>
            <a:ext cx="4860440" cy="37840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9420" y="5259025"/>
            <a:ext cx="5090615" cy="15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8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学习问题</a:t>
            </a:r>
            <a:endParaRPr lang="en-US" altLang="zh-CN" dirty="0" smtClean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知观测序列，估计模型参数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3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115911"/>
            <a:ext cx="269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HMM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学习算法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63640" y="669701"/>
                <a:ext cx="5742277" cy="716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40" y="669701"/>
                <a:ext cx="5742277" cy="7160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393601" y="804169"/>
                <a:ext cx="1940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01" y="804169"/>
                <a:ext cx="194053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584" y="1502827"/>
            <a:ext cx="5377138" cy="7681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584" y="2388023"/>
            <a:ext cx="5212532" cy="76206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89492" y="2388024"/>
            <a:ext cx="2212051" cy="762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089492" y="3099706"/>
            <a:ext cx="2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简化后的目标函数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20473" y="3912155"/>
                <a:ext cx="3003963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73" y="3912155"/>
                <a:ext cx="3003963" cy="6706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/>
          <p:cNvSpPr/>
          <p:nvPr/>
        </p:nvSpPr>
        <p:spPr>
          <a:xfrm>
            <a:off x="2768958" y="3519421"/>
            <a:ext cx="565820" cy="39273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772" y="4773734"/>
            <a:ext cx="7218290" cy="179237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756886" y="4493627"/>
            <a:ext cx="266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进一步化简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85" y="5917737"/>
            <a:ext cx="4871126" cy="408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746125" y="5278546"/>
                <a:ext cx="5018425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 smtClean="0"/>
                  <a:t>由于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</m:e>
                    </m:d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对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b="1" dirty="0" smtClean="0"/>
                  <a:t>而言为常数，故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𝒒</m:t>
                    </m:r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acc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5" y="5278546"/>
                <a:ext cx="5018425" cy="404983"/>
              </a:xfrm>
              <a:prstGeom prst="rect">
                <a:avLst/>
              </a:prstGeom>
              <a:blipFill rotWithShape="0">
                <a:blip r:embed="rId3"/>
                <a:stretch>
                  <a:fillRect l="-971" t="-9091" r="-2184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圆角矩形 13"/>
          <p:cNvSpPr/>
          <p:nvPr/>
        </p:nvSpPr>
        <p:spPr>
          <a:xfrm>
            <a:off x="630215" y="4276683"/>
            <a:ext cx="5134335" cy="2252906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88" y="189809"/>
            <a:ext cx="7736495" cy="388348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58" y="4463560"/>
            <a:ext cx="3005588" cy="7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82486" y="407317"/>
                <a:ext cx="5326586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6" y="407317"/>
                <a:ext cx="5326586" cy="8712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2485" y="1569268"/>
                <a:ext cx="9157729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5" y="1569268"/>
                <a:ext cx="9157729" cy="87120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82485" y="2731219"/>
            <a:ext cx="1080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</a:t>
            </a:r>
            <a:r>
              <a:rPr lang="zh-CN" altLang="en-US" dirty="0" smtClean="0"/>
              <a:t>化参数包括观测概率、转移概率、初始状态分布，三者位于上述表达式独立项中，故分别进行优化：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8137" y="5313630"/>
                <a:ext cx="3949671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③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37" y="5313630"/>
                <a:ext cx="3949671" cy="8712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77727" y="4204053"/>
                <a:ext cx="404322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②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7" y="4204053"/>
                <a:ext cx="4043222" cy="8712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77727" y="3165494"/>
                <a:ext cx="3397340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27" y="3165494"/>
                <a:ext cx="3397340" cy="7630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47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4392" y="124597"/>
                <a:ext cx="3397340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92" y="124597"/>
                <a:ext cx="3397340" cy="7630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1369" y="999745"/>
                <a:ext cx="8970020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,⋯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69" y="999745"/>
                <a:ext cx="8970020" cy="7973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1369" y="2128812"/>
                <a:ext cx="2411621" cy="7973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69" y="2128812"/>
                <a:ext cx="2411621" cy="797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90929" y="2128812"/>
                <a:ext cx="1488549" cy="705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29" y="2128812"/>
                <a:ext cx="1488549" cy="7050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85653" y="3165546"/>
            <a:ext cx="406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由拉格朗日乘子法可得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68" y="3901387"/>
            <a:ext cx="8852159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61817" y="160087"/>
                <a:ext cx="404322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②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17" y="160087"/>
                <a:ext cx="4043222" cy="8712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85" y="1002062"/>
            <a:ext cx="8065707" cy="9022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0598" y="4519155"/>
            <a:ext cx="406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由拉格朗日乘子法可得</a:t>
            </a:r>
            <a:r>
              <a:rPr lang="en-US" altLang="zh-CN" b="1" dirty="0" smtClean="0"/>
              <a:t>: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273" y="4368481"/>
            <a:ext cx="7151228" cy="78035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435" y="5573513"/>
            <a:ext cx="7590178" cy="73158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1574" y="1904348"/>
            <a:ext cx="4895512" cy="9083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82" y="3123049"/>
            <a:ext cx="7071973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3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80560" y="316627"/>
                <a:ext cx="4000967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③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lim>
                      </m:limLow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0" y="316627"/>
                <a:ext cx="4000967" cy="8712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42596" y="1319147"/>
                <a:ext cx="5899564" cy="905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96" y="1319147"/>
                <a:ext cx="5899564" cy="905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6" y="2224588"/>
            <a:ext cx="8626588" cy="6157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96" y="3038406"/>
            <a:ext cx="6608637" cy="90838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21" y="5251310"/>
            <a:ext cx="7962066" cy="15058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098" y="4208871"/>
            <a:ext cx="7992549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预测问题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已</a:t>
                </a:r>
                <a:r>
                  <a:rPr lang="zh-CN" altLang="en-US" dirty="0" smtClean="0"/>
                  <a:t>知模型和观测序列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求给定观测序列下条件概率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最大的状态序列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851" y="115911"/>
            <a:ext cx="269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HMM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预测算法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792" y="604112"/>
            <a:ext cx="998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近似算法，割裂计算每一步最可能的隐状态，但每步单独求出的状态所组成的状态序列有可能不会发生，因为只考虑了当前时刻的状态，没有考虑该状态之后的转移状态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47" y="1276979"/>
            <a:ext cx="6492803" cy="14631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85947" y="2916700"/>
                <a:ext cx="107118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维特比算法，从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开始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对于每个状态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，通过递归，可以找到最可能通往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的序列，直至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可以获得在终点时到达每个状态的最优路径，在这些最优路径中选取最优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概率最大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的，即得到最优的状态序列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7" y="2916700"/>
                <a:ext cx="10711856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512" t="-5263" r="-455" b="-7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733688" y="4471215"/>
                <a:ext cx="5269712" cy="488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88" y="4471215"/>
                <a:ext cx="5269712" cy="4889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601533" y="5192075"/>
                <a:ext cx="6362383" cy="88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533" y="5192075"/>
                <a:ext cx="6362383" cy="885627"/>
              </a:xfrm>
              <a:prstGeom prst="rect">
                <a:avLst/>
              </a:prstGeom>
              <a:blipFill rotWithShape="0">
                <a:blip r:embed="rId5"/>
                <a:stretch>
                  <a:fillRect b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40914" y="6077702"/>
                <a:ext cx="4323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时刻到达状态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的路径最大概率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4" y="6077702"/>
                <a:ext cx="4323935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4754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74277" y="5762652"/>
                <a:ext cx="3396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2060"/>
                    </a:solidFill>
                  </a:rPr>
                  <a:t>在状态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rgbClr val="002060"/>
                    </a:solidFill>
                  </a:rPr>
                  <a:t>观测到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2060"/>
                    </a:solidFill>
                  </a:rPr>
                  <a:t>的概率</a:t>
                </a:r>
                <a:endParaRPr lang="zh-CN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277" y="5762652"/>
                <a:ext cx="339665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434" t="-13115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733689" y="3887900"/>
                <a:ext cx="55603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观测</m:t>
                    </m:r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时刻状态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观测到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的最大概率，可以找出该概率对应的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刻前的状态序列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89" y="3887900"/>
                <a:ext cx="5560306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876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9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5306" y="334851"/>
            <a:ext cx="753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sample from a specific distribution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116" y="0"/>
            <a:ext cx="3729998" cy="2167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401739" y="1843910"/>
                <a:ext cx="3541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 Density Function</a:t>
                </a:r>
                <a:endParaRPr lang="en-US" altLang="zh-CN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739" y="1843910"/>
                <a:ext cx="354124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377" t="-4673" b="-7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027" y="2849241"/>
            <a:ext cx="3866667" cy="2009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564450" y="4823869"/>
                <a:ext cx="3325094" cy="1291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 Distribution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450" y="4823869"/>
                <a:ext cx="3325094" cy="1291892"/>
              </a:xfrm>
              <a:prstGeom prst="rect">
                <a:avLst/>
              </a:prstGeom>
              <a:blipFill rotWithShape="0">
                <a:blip r:embed="rId5"/>
                <a:stretch>
                  <a:fillRect l="-1651" t="-2358" r="-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794" y="1694732"/>
            <a:ext cx="5639310" cy="30533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1794" y="997525"/>
            <a:ext cx="753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inverse of CDF is easy to calculate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520" y="5045212"/>
            <a:ext cx="6085714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278365" cy="22382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8" y="2238232"/>
            <a:ext cx="8420668" cy="3972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399"/>
            <a:ext cx="10278365" cy="2238233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563648" y="2238232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1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77445" y="245712"/>
            <a:ext cx="753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445" y="758721"/>
            <a:ext cx="753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Rejection Sampling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4" y="1271730"/>
            <a:ext cx="9257143" cy="138095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3355" y="2878480"/>
            <a:ext cx="753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Sampling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7448" y="758721"/>
            <a:ext cx="486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not practical since the q and k is hard to determine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6" y="-151750"/>
            <a:ext cx="9866667" cy="28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45" y="3328098"/>
            <a:ext cx="7888908" cy="2365453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54546" y="2733964"/>
            <a:ext cx="1144931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9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5" y="1847619"/>
            <a:ext cx="9466667" cy="103809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0" y="2978663"/>
            <a:ext cx="1144931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323809" cy="18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14" y="3003170"/>
            <a:ext cx="7797157" cy="759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94" y="3787105"/>
            <a:ext cx="1010194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0913" y="270456"/>
            <a:ext cx="350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后验分布与</a:t>
            </a:r>
            <a:r>
              <a:rPr lang="zh-CN" altLang="en-US" dirty="0"/>
              <a:t>先验</a:t>
            </a:r>
            <a:r>
              <a:rPr lang="zh-CN" altLang="en-US" dirty="0" smtClean="0"/>
              <a:t>共轭：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77" y="848897"/>
            <a:ext cx="4110226" cy="6708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43966" y="13594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分布参数的先验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31985" y="13594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分布参数的后验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1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9" y="0"/>
            <a:ext cx="9485714" cy="283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79" y="2838095"/>
            <a:ext cx="5323809" cy="4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67" y="3416701"/>
            <a:ext cx="8370533" cy="2462997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54546" y="2733964"/>
            <a:ext cx="1144931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26" y="310253"/>
            <a:ext cx="8327858" cy="957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6" y="1471934"/>
            <a:ext cx="8071804" cy="1188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76235" y="4279584"/>
                <a:ext cx="4987776" cy="1441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−((−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𝑒𝑙𝑠𝑒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35" y="4279584"/>
                <a:ext cx="4987776" cy="1441998"/>
              </a:xfrm>
              <a:prstGeom prst="rect">
                <a:avLst/>
              </a:prstGeom>
              <a:blipFill rotWithShape="0">
                <a:blip r:embed="rId4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26" y="2865283"/>
            <a:ext cx="7559695" cy="7986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26088" y="3331702"/>
            <a:ext cx="1457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50976" y="3343475"/>
            <a:ext cx="1258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72378" y="3325374"/>
            <a:ext cx="1258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41915" y="2229125"/>
            <a:ext cx="1258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54328" y="2229125"/>
            <a:ext cx="1258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43532" y="2255189"/>
            <a:ext cx="1457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9245" y="206062"/>
            <a:ext cx="4262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Inference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69701" y="875763"/>
                <a:ext cx="10264462" cy="682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通过构造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估计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其中</m:t>
                                  </m:r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待估计</m:t>
                                  </m:r>
                                  <m:r>
                                    <a:rPr lang="zh-CN" altLang="en-US" b="0" i="1" dirty="0" smtClean="0">
                                      <a:latin typeface="Cambria Math" panose="02040503050406030204" pitchFamily="18" charset="0"/>
                                    </a:rPr>
                                    <m:t>的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各个</m:t>
                                  </m:r>
                                  <m:r>
                                    <a:rPr lang="zh-CN" altLang="en-US" i="1" dirty="0" smtClean="0">
                                      <a:latin typeface="Cambria Math" panose="02040503050406030204" pitchFamily="18" charset="0"/>
                                    </a:rPr>
                                    <m:t>独立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分布更新</m:t>
                                  </m:r>
                                  <m:r>
                                    <a:rPr lang="zh-CN" altLang="en-US" b="0" i="1" dirty="0" smtClean="0">
                                      <a:latin typeface="Cambria Math" panose="02040503050406030204" pitchFamily="18" charset="0"/>
                                    </a:rPr>
                                    <m:t>：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01" y="875763"/>
                <a:ext cx="10264462" cy="682495"/>
              </a:xfrm>
              <a:prstGeom prst="rect">
                <a:avLst/>
              </a:prstGeom>
              <a:blipFill rotWithShape="0">
                <a:blip r:embed="rId2"/>
                <a:stretch>
                  <a:fillRect l="-534" t="-64286" b="-5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31" y="2565386"/>
            <a:ext cx="7876190" cy="4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29" y="0"/>
            <a:ext cx="9485714" cy="283809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42529" y="3044193"/>
            <a:ext cx="11449319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18454" y="3099353"/>
                <a:ext cx="2614177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4" y="3099353"/>
                <a:ext cx="2614177" cy="301878"/>
              </a:xfrm>
              <a:prstGeom prst="rect">
                <a:avLst/>
              </a:prstGeom>
              <a:blipFill rotWithShape="0">
                <a:blip r:embed="rId4"/>
                <a:stretch>
                  <a:fillRect l="-2331" r="-2564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8620" y="5742349"/>
                <a:ext cx="915962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20" y="5742349"/>
                <a:ext cx="9159623" cy="715902"/>
              </a:xfrm>
              <a:prstGeom prst="rect">
                <a:avLst/>
              </a:prstGeom>
              <a:blipFill rotWithShape="0">
                <a:blip r:embed="rId5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454" y="4851933"/>
            <a:ext cx="11405471" cy="6745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54" y="3324422"/>
            <a:ext cx="643183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278365" cy="22382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399"/>
            <a:ext cx="10278365" cy="223823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08" y="2238232"/>
            <a:ext cx="7830943" cy="441875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563648" y="2238232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0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278365" cy="22382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399"/>
            <a:ext cx="10278365" cy="223823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563648" y="2238232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9989" y="2343494"/>
            <a:ext cx="9815411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36477" y="3016495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61905" cy="2961905"/>
          </a:xfrm>
          <a:prstGeom prst="rect">
            <a:avLst/>
          </a:prstGeom>
        </p:spPr>
      </p:pic>
      <p:sp>
        <p:nvSpPr>
          <p:cNvPr id="3" name="矩形 2">
            <a:hlinkClick r:id="rId4"/>
          </p:cNvPr>
          <p:cNvSpPr/>
          <p:nvPr/>
        </p:nvSpPr>
        <p:spPr>
          <a:xfrm>
            <a:off x="9257733" y="239804"/>
            <a:ext cx="26158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https://zh.wikipedia.org/wiki/%E7%B7%9A%E6%80%A7%E5%88%A4%E5%88%A5%E5%88%86%E6%9E%90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83" y="3395383"/>
            <a:ext cx="10894496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-136477" y="3016495"/>
            <a:ext cx="11628352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61905" cy="2961905"/>
          </a:xfrm>
          <a:prstGeom prst="rect">
            <a:avLst/>
          </a:prstGeom>
        </p:spPr>
      </p:pic>
      <p:sp>
        <p:nvSpPr>
          <p:cNvPr id="3" name="矩形 2">
            <a:hlinkClick r:id="rId4"/>
          </p:cNvPr>
          <p:cNvSpPr/>
          <p:nvPr/>
        </p:nvSpPr>
        <p:spPr>
          <a:xfrm>
            <a:off x="9257733" y="239804"/>
            <a:ext cx="26158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https://zh.wikipedia.org/wiki/%E7%B7%9A%E6%80%A7%E5%88%A4%E5%88%A5%E5%88%86%E6%9E%90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01709"/>
            <a:ext cx="11760203" cy="31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12122</TotalTime>
  <Words>951</Words>
  <Application>Microsoft Office PowerPoint</Application>
  <PresentationFormat>宽屏</PresentationFormat>
  <Paragraphs>242</Paragraphs>
  <Slides>57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HMM</vt:lpstr>
      <vt:lpstr>PowerPoint 演示文稿</vt:lpstr>
      <vt:lpstr>PowerPoint 演示文稿</vt:lpstr>
      <vt:lpstr>PowerPoint 演示文稿</vt:lpstr>
      <vt:lpstr>PowerPoint 演示文稿</vt:lpstr>
      <vt:lpstr>HMM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HMM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Microsoft</cp:lastModifiedBy>
  <cp:revision>324</cp:revision>
  <dcterms:created xsi:type="dcterms:W3CDTF">2019-03-29T12:09:09Z</dcterms:created>
  <dcterms:modified xsi:type="dcterms:W3CDTF">2019-06-17T14:38:58Z</dcterms:modified>
</cp:coreProperties>
</file>