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414" r:id="rId5"/>
    <p:sldId id="657" r:id="rId6"/>
    <p:sldId id="686" r:id="rId7"/>
    <p:sldId id="731" r:id="rId8"/>
    <p:sldId id="732" r:id="rId9"/>
    <p:sldId id="703" r:id="rId10"/>
    <p:sldId id="705" r:id="rId11"/>
    <p:sldId id="708" r:id="rId12"/>
    <p:sldId id="706" r:id="rId13"/>
    <p:sldId id="734" r:id="rId14"/>
    <p:sldId id="733" r:id="rId15"/>
    <p:sldId id="709" r:id="rId16"/>
    <p:sldId id="710" r:id="rId17"/>
    <p:sldId id="726" r:id="rId18"/>
    <p:sldId id="727" r:id="rId19"/>
    <p:sldId id="711" r:id="rId20"/>
    <p:sldId id="712" r:id="rId21"/>
    <p:sldId id="714" r:id="rId22"/>
    <p:sldId id="713" r:id="rId23"/>
    <p:sldId id="715" r:id="rId24"/>
    <p:sldId id="716" r:id="rId25"/>
    <p:sldId id="718" r:id="rId26"/>
    <p:sldId id="717" r:id="rId27"/>
    <p:sldId id="719" r:id="rId28"/>
    <p:sldId id="720" r:id="rId29"/>
    <p:sldId id="721" r:id="rId30"/>
    <p:sldId id="723" r:id="rId31"/>
    <p:sldId id="724" r:id="rId32"/>
    <p:sldId id="729" r:id="rId33"/>
    <p:sldId id="728" r:id="rId34"/>
    <p:sldId id="730" r:id="rId35"/>
    <p:sldId id="675" r:id="rId36"/>
    <p:sldId id="725" r:id="rId3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010"/>
    <a:srgbClr val="DE2010"/>
    <a:srgbClr val="23858E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D387F-BA86-4121-83DA-CE72239C3B7B}" v="745" dt="2019-09-06T02:17:5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2" autoAdjust="0"/>
    <p:restoredTop sz="84367" autoAdjust="0"/>
  </p:normalViewPr>
  <p:slideViewPr>
    <p:cSldViewPr snapToObjects="1">
      <p:cViewPr varScale="1">
        <p:scale>
          <a:sx n="56" d="100"/>
          <a:sy n="56" d="100"/>
        </p:scale>
        <p:origin x="13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paper </a:t>
            </a:r>
          </a:p>
          <a:p>
            <a:r>
              <a:rPr lang="en-US" altLang="zh-CN" dirty="0"/>
              <a:t>1)   introduce a family of kernels on graphs based on the notion of regularization operators</a:t>
            </a:r>
          </a:p>
          <a:p>
            <a:r>
              <a:rPr lang="en-US" altLang="zh-CN" dirty="0"/>
              <a:t>2) developed the regularization theory of learning on graphs using kernels and explored methods for efficiently computing and approximating the kernel matrix.</a:t>
            </a:r>
          </a:p>
          <a:p>
            <a:endParaRPr lang="en-US" altLang="zh-CN" dirty="0"/>
          </a:p>
          <a:p>
            <a:r>
              <a:rPr lang="en-US" altLang="zh-CN" dirty="0"/>
              <a:t>What does the paper research on Kernel</a:t>
            </a:r>
          </a:p>
          <a:p>
            <a:r>
              <a:rPr lang="en-US" altLang="zh-CN" dirty="0"/>
              <a:t>the canonical family of kernels on graphs are of the form of power series in the graph Laplacian.</a:t>
            </a:r>
          </a:p>
          <a:p>
            <a:r>
              <a:rPr lang="en-US" altLang="zh-CN" dirty="0"/>
              <a:t>such kernels can be characterized by a real valued function of the eigenvalues of the Laplacian. </a:t>
            </a:r>
          </a:p>
          <a:p>
            <a:endParaRPr lang="en-US" altLang="zh-CN" dirty="0"/>
          </a:p>
          <a:p>
            <a:r>
              <a:rPr lang="en-US" altLang="zh-CN" dirty="0"/>
              <a:t>The meaning of kernel: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5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91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07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4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 r on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sanjiao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equals apply r on eigenvalue 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sanjiao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 latter one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81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010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863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39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8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426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4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8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345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 back to regularization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on graph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702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 back to regularization on graph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Here r(˜L) is understood as applying the scalar valued function r(λ) to the eigen- values of ˜L, that is,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05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 back to regularization on graph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Here r(˜L) is understood as applying the scalar valued function r(λ) to the eigen- values of ˜L, that is,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955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 back to regularization on graph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Here r(˜L) is understood as applying the scalar valued function r(λ) to the eigen- values of ˜L, that is,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909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 back to regularization on graph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Here r(˜L) is understood as applying the scalar valued function r(λ) to the eigen- values of ˜L, that is,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44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 back to regularization on graph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Here r(˜L) is understood as applying the scalar valued function r(λ) to the eigen- values of ˜L, that is,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3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Quantify how smooth they are over their respective domains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98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semi norm on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by graph Laplacian penalizes changes on adjacent vertices, which can be utilized for regularization goal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 we go deep into regularization via graph Laplacian, we first have a brief review on regularization operators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cooresponding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kernel presentation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39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2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90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80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0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0.png"/><Relationship Id="rId5" Type="http://schemas.openxmlformats.org/officeDocument/2006/relationships/image" Target="../media/image28.png"/><Relationship Id="rId10" Type="http://schemas.openxmlformats.org/officeDocument/2006/relationships/image" Target="../media/image15.svg"/><Relationship Id="rId4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8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image" Target="../media/image230.png"/><Relationship Id="rId10" Type="http://schemas.openxmlformats.org/officeDocument/2006/relationships/image" Target="../media/image15.svg"/><Relationship Id="rId4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Kernels and Regularization on Graphs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 03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30497A-B383-465E-8634-75CC0F813345}"/>
              </a:ext>
            </a:extLst>
          </p:cNvPr>
          <p:cNvSpPr/>
          <p:nvPr/>
        </p:nvSpPr>
        <p:spPr>
          <a:xfrm>
            <a:off x="2555776" y="1656564"/>
            <a:ext cx="720080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C81FD1-A469-41BB-B534-EDAE702DC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25" y="1487117"/>
            <a:ext cx="2341067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E8E282-E70B-49D7-AAB6-9BE280AC8C59}"/>
              </a:ext>
            </a:extLst>
          </p:cNvPr>
          <p:cNvSpPr/>
          <p:nvPr/>
        </p:nvSpPr>
        <p:spPr>
          <a:xfrm>
            <a:off x="3295308" y="1656564"/>
            <a:ext cx="844644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7E32CA-31CB-4845-B4D6-FE2C66BF2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540" y="1284526"/>
            <a:ext cx="486503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23D5F6-6EE3-4EE6-A366-33D3324B8C54}"/>
              </a:ext>
            </a:extLst>
          </p:cNvPr>
          <p:cNvSpPr/>
          <p:nvPr/>
        </p:nvSpPr>
        <p:spPr>
          <a:xfrm>
            <a:off x="611437" y="327294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AD3C18-3855-4328-AC69-47CFA4120C8D}"/>
                  </a:ext>
                </a:extLst>
              </p:cNvPr>
              <p:cNvSpPr/>
              <p:nvPr/>
            </p:nvSpPr>
            <p:spPr>
              <a:xfrm>
                <a:off x="1043606" y="3835074"/>
                <a:ext cx="3889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eigensystem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AD3C18-3855-4328-AC69-47CFA412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6" y="3835074"/>
                <a:ext cx="388997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AD1D7C76-FA3B-4222-A83F-75F07CBC95BB}"/>
              </a:ext>
            </a:extLst>
          </p:cNvPr>
          <p:cNvSpPr/>
          <p:nvPr/>
        </p:nvSpPr>
        <p:spPr>
          <a:xfrm>
            <a:off x="1187624" y="450912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because: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210F972-AF61-41BF-A679-0B09441ECB4A}"/>
                  </a:ext>
                </a:extLst>
              </p:cNvPr>
              <p:cNvSpPr/>
              <p:nvPr/>
            </p:nvSpPr>
            <p:spPr>
              <a:xfrm>
                <a:off x="1220860" y="5093314"/>
                <a:ext cx="4540025" cy="657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𝑖𝑤𝑡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𝑖𝑤𝑡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𝑖𝑤𝑡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210F972-AF61-41BF-A679-0B09441EC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60" y="5093314"/>
                <a:ext cx="4540025" cy="657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8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23D5F6-6EE3-4EE6-A366-33D3324B8C54}"/>
              </a:ext>
            </a:extLst>
          </p:cNvPr>
          <p:cNvSpPr/>
          <p:nvPr/>
        </p:nvSpPr>
        <p:spPr>
          <a:xfrm>
            <a:off x="611437" y="327294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1D7C76-FA3B-4222-A83F-75F07CBC95BB}"/>
              </a:ext>
            </a:extLst>
          </p:cNvPr>
          <p:cNvSpPr/>
          <p:nvPr/>
        </p:nvSpPr>
        <p:spPr>
          <a:xfrm>
            <a:off x="1187624" y="450912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because:</a:t>
            </a:r>
            <a:endParaRPr lang="zh-CN" altLang="en-US" dirty="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445D48A-532E-4AA6-A6C7-79D2B355B514}"/>
              </a:ext>
            </a:extLst>
          </p:cNvPr>
          <p:cNvSpPr/>
          <p:nvPr/>
        </p:nvSpPr>
        <p:spPr>
          <a:xfrm rot="5400000">
            <a:off x="1530048" y="5676524"/>
            <a:ext cx="576064" cy="980728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77B02-84AD-40FB-8A8D-77850101918E}"/>
                  </a:ext>
                </a:extLst>
              </p:cNvPr>
              <p:cNvSpPr txBox="1"/>
              <p:nvPr/>
            </p:nvSpPr>
            <p:spPr>
              <a:xfrm>
                <a:off x="2739641" y="6028388"/>
                <a:ext cx="89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77B02-84AD-40FB-8A8D-77850101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41" y="6028388"/>
                <a:ext cx="899285" cy="276999"/>
              </a:xfrm>
              <a:prstGeom prst="rect">
                <a:avLst/>
              </a:prstGeom>
              <a:blipFill>
                <a:blip r:embed="rId5"/>
                <a:stretch>
                  <a:fillRect l="-5405" r="-270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F8B55B1-3CE1-4F1B-842C-4947F50D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310" y="5052489"/>
            <a:ext cx="4541914" cy="6523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B53C1A-5293-4EF6-B37F-A2B7130B4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866" y="3862321"/>
            <a:ext cx="3889585" cy="426757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7C13364-D2A7-4038-9588-6E44BC07607B}"/>
              </a:ext>
            </a:extLst>
          </p:cNvPr>
          <p:cNvSpPr/>
          <p:nvPr/>
        </p:nvSpPr>
        <p:spPr>
          <a:xfrm>
            <a:off x="6014163" y="4862954"/>
            <a:ext cx="2734301" cy="14424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Eigen value and Eigen vector show up!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585444-2B92-4419-A1A5-39E5A0454555}"/>
              </a:ext>
            </a:extLst>
          </p:cNvPr>
          <p:cNvSpPr/>
          <p:nvPr/>
        </p:nvSpPr>
        <p:spPr>
          <a:xfrm>
            <a:off x="4073737" y="5170956"/>
            <a:ext cx="792088" cy="475618"/>
          </a:xfrm>
          <a:prstGeom prst="ellipse">
            <a:avLst/>
          </a:prstGeom>
          <a:solidFill>
            <a:srgbClr val="00B05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6FB5C7-CAAB-4D8D-9E62-392B24184A3F}"/>
              </a:ext>
            </a:extLst>
          </p:cNvPr>
          <p:cNvSpPr/>
          <p:nvPr/>
        </p:nvSpPr>
        <p:spPr>
          <a:xfrm>
            <a:off x="4865825" y="5200078"/>
            <a:ext cx="792088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2296FDE-8356-4987-9DD1-9EEE84646678}"/>
              </a:ext>
            </a:extLst>
          </p:cNvPr>
          <p:cNvSpPr/>
          <p:nvPr/>
        </p:nvSpPr>
        <p:spPr>
          <a:xfrm>
            <a:off x="1764754" y="5200078"/>
            <a:ext cx="792088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9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23D5F6-6EE3-4EE6-A366-33D3324B8C54}"/>
              </a:ext>
            </a:extLst>
          </p:cNvPr>
          <p:cNvSpPr/>
          <p:nvPr/>
        </p:nvSpPr>
        <p:spPr>
          <a:xfrm>
            <a:off x="611437" y="327294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1D7C76-FA3B-4222-A83F-75F07CBC95BB}"/>
              </a:ext>
            </a:extLst>
          </p:cNvPr>
          <p:cNvSpPr/>
          <p:nvPr/>
        </p:nvSpPr>
        <p:spPr>
          <a:xfrm>
            <a:off x="1187624" y="450912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because:</a:t>
            </a:r>
            <a:endParaRPr lang="zh-CN" altLang="en-US" dirty="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445D48A-532E-4AA6-A6C7-79D2B355B514}"/>
              </a:ext>
            </a:extLst>
          </p:cNvPr>
          <p:cNvSpPr/>
          <p:nvPr/>
        </p:nvSpPr>
        <p:spPr>
          <a:xfrm rot="5400000">
            <a:off x="1530048" y="5676524"/>
            <a:ext cx="576064" cy="980728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77B02-84AD-40FB-8A8D-77850101918E}"/>
                  </a:ext>
                </a:extLst>
              </p:cNvPr>
              <p:cNvSpPr txBox="1"/>
              <p:nvPr/>
            </p:nvSpPr>
            <p:spPr>
              <a:xfrm>
                <a:off x="2739641" y="6028388"/>
                <a:ext cx="89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77B02-84AD-40FB-8A8D-77850101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41" y="6028388"/>
                <a:ext cx="899285" cy="276999"/>
              </a:xfrm>
              <a:prstGeom prst="rect">
                <a:avLst/>
              </a:prstGeom>
              <a:blipFill>
                <a:blip r:embed="rId5"/>
                <a:stretch>
                  <a:fillRect l="-5405" r="-270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F8B55B1-3CE1-4F1B-842C-4947F50D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310" y="5052489"/>
            <a:ext cx="4541914" cy="6523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B53C1A-5293-4EF6-B37F-A2B7130B4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866" y="3862321"/>
            <a:ext cx="3889585" cy="426757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7C13364-D2A7-4038-9588-6E44BC07607B}"/>
              </a:ext>
            </a:extLst>
          </p:cNvPr>
          <p:cNvSpPr/>
          <p:nvPr/>
        </p:nvSpPr>
        <p:spPr>
          <a:xfrm>
            <a:off x="6014163" y="4862954"/>
            <a:ext cx="2734301" cy="14424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Eigen value and Eigen vector show up!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585444-2B92-4419-A1A5-39E5A0454555}"/>
              </a:ext>
            </a:extLst>
          </p:cNvPr>
          <p:cNvSpPr/>
          <p:nvPr/>
        </p:nvSpPr>
        <p:spPr>
          <a:xfrm>
            <a:off x="4073737" y="5170956"/>
            <a:ext cx="792088" cy="475618"/>
          </a:xfrm>
          <a:prstGeom prst="ellipse">
            <a:avLst/>
          </a:prstGeom>
          <a:solidFill>
            <a:srgbClr val="00B05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6FB5C7-CAAB-4D8D-9E62-392B24184A3F}"/>
              </a:ext>
            </a:extLst>
          </p:cNvPr>
          <p:cNvSpPr/>
          <p:nvPr/>
        </p:nvSpPr>
        <p:spPr>
          <a:xfrm>
            <a:off x="4865825" y="5200078"/>
            <a:ext cx="792088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2296FDE-8356-4987-9DD1-9EEE84646678}"/>
              </a:ext>
            </a:extLst>
          </p:cNvPr>
          <p:cNvSpPr/>
          <p:nvPr/>
        </p:nvSpPr>
        <p:spPr>
          <a:xfrm>
            <a:off x="1764754" y="5200078"/>
            <a:ext cx="792088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A4D2F29-999B-4ACF-A5BC-1133BD2698F4}"/>
              </a:ext>
            </a:extLst>
          </p:cNvPr>
          <p:cNvSpPr/>
          <p:nvPr/>
        </p:nvSpPr>
        <p:spPr>
          <a:xfrm>
            <a:off x="3034632" y="2593420"/>
            <a:ext cx="792088" cy="475618"/>
          </a:xfrm>
          <a:prstGeom prst="ellipse">
            <a:avLst/>
          </a:prstGeom>
          <a:solidFill>
            <a:srgbClr val="FFC00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ABCD10F-3A66-44A3-BC78-E5A5CE82B226}"/>
              </a:ext>
            </a:extLst>
          </p:cNvPr>
          <p:cNvSpPr/>
          <p:nvPr/>
        </p:nvSpPr>
        <p:spPr>
          <a:xfrm>
            <a:off x="4405387" y="2568502"/>
            <a:ext cx="792088" cy="475618"/>
          </a:xfrm>
          <a:prstGeom prst="ellipse">
            <a:avLst/>
          </a:prstGeom>
          <a:solidFill>
            <a:srgbClr val="FFC00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B59FFB-ACF9-47FC-954E-90D4BAC39418}"/>
              </a:ext>
            </a:extLst>
          </p:cNvPr>
          <p:cNvSpPr txBox="1"/>
          <p:nvPr/>
        </p:nvSpPr>
        <p:spPr>
          <a:xfrm>
            <a:off x="5704305" y="2349618"/>
            <a:ext cx="2901341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Sift the information based on the eigen-vector by sifting the orthogonal ones.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7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23D5F6-6EE3-4EE6-A366-33D3324B8C54}"/>
              </a:ext>
            </a:extLst>
          </p:cNvPr>
          <p:cNvSpPr/>
          <p:nvPr/>
        </p:nvSpPr>
        <p:spPr>
          <a:xfrm>
            <a:off x="611437" y="327294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1D7C76-FA3B-4222-A83F-75F07CBC95BB}"/>
              </a:ext>
            </a:extLst>
          </p:cNvPr>
          <p:cNvSpPr/>
          <p:nvPr/>
        </p:nvSpPr>
        <p:spPr>
          <a:xfrm>
            <a:off x="1187624" y="450912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because:</a:t>
            </a:r>
            <a:endParaRPr lang="zh-CN" altLang="en-US" dirty="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445D48A-532E-4AA6-A6C7-79D2B355B514}"/>
              </a:ext>
            </a:extLst>
          </p:cNvPr>
          <p:cNvSpPr/>
          <p:nvPr/>
        </p:nvSpPr>
        <p:spPr>
          <a:xfrm rot="5400000">
            <a:off x="1530048" y="5676524"/>
            <a:ext cx="576064" cy="980728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77B02-84AD-40FB-8A8D-77850101918E}"/>
                  </a:ext>
                </a:extLst>
              </p:cNvPr>
              <p:cNvSpPr txBox="1"/>
              <p:nvPr/>
            </p:nvSpPr>
            <p:spPr>
              <a:xfrm>
                <a:off x="2739641" y="6028388"/>
                <a:ext cx="89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77B02-84AD-40FB-8A8D-77850101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41" y="6028388"/>
                <a:ext cx="899285" cy="276999"/>
              </a:xfrm>
              <a:prstGeom prst="rect">
                <a:avLst/>
              </a:prstGeom>
              <a:blipFill>
                <a:blip r:embed="rId5"/>
                <a:stretch>
                  <a:fillRect l="-5405" r="-270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F8B55B1-3CE1-4F1B-842C-4947F50D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310" y="5052489"/>
            <a:ext cx="4541914" cy="6523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B53C1A-5293-4EF6-B37F-A2B7130B4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866" y="3862321"/>
            <a:ext cx="3889585" cy="426757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7C13364-D2A7-4038-9588-6E44BC07607B}"/>
              </a:ext>
            </a:extLst>
          </p:cNvPr>
          <p:cNvSpPr/>
          <p:nvPr/>
        </p:nvSpPr>
        <p:spPr>
          <a:xfrm>
            <a:off x="6014163" y="4862954"/>
            <a:ext cx="2734301" cy="14424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Eigen value and Eigen vector show up!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585444-2B92-4419-A1A5-39E5A0454555}"/>
              </a:ext>
            </a:extLst>
          </p:cNvPr>
          <p:cNvSpPr/>
          <p:nvPr/>
        </p:nvSpPr>
        <p:spPr>
          <a:xfrm>
            <a:off x="4073737" y="5170956"/>
            <a:ext cx="792088" cy="475618"/>
          </a:xfrm>
          <a:prstGeom prst="ellipse">
            <a:avLst/>
          </a:prstGeom>
          <a:solidFill>
            <a:srgbClr val="00B05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6FB5C7-CAAB-4D8D-9E62-392B24184A3F}"/>
              </a:ext>
            </a:extLst>
          </p:cNvPr>
          <p:cNvSpPr/>
          <p:nvPr/>
        </p:nvSpPr>
        <p:spPr>
          <a:xfrm>
            <a:off x="4865825" y="5200078"/>
            <a:ext cx="792088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2296FDE-8356-4987-9DD1-9EEE84646678}"/>
              </a:ext>
            </a:extLst>
          </p:cNvPr>
          <p:cNvSpPr/>
          <p:nvPr/>
        </p:nvSpPr>
        <p:spPr>
          <a:xfrm>
            <a:off x="1764754" y="5200078"/>
            <a:ext cx="792088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A4D2F29-999B-4ACF-A5BC-1133BD2698F4}"/>
              </a:ext>
            </a:extLst>
          </p:cNvPr>
          <p:cNvSpPr/>
          <p:nvPr/>
        </p:nvSpPr>
        <p:spPr>
          <a:xfrm>
            <a:off x="3725824" y="2593420"/>
            <a:ext cx="792088" cy="475618"/>
          </a:xfrm>
          <a:prstGeom prst="ellipse">
            <a:avLst/>
          </a:prstGeom>
          <a:solidFill>
            <a:srgbClr val="FFC00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B59FFB-ACF9-47FC-954E-90D4BAC39418}"/>
              </a:ext>
            </a:extLst>
          </p:cNvPr>
          <p:cNvSpPr txBox="1"/>
          <p:nvPr/>
        </p:nvSpPr>
        <p:spPr>
          <a:xfrm>
            <a:off x="5704305" y="2349618"/>
            <a:ext cx="326018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Penalize the information according to the eigenvalue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6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pic>
        <p:nvPicPr>
          <p:cNvPr id="9" name="图形 8" descr="指向右边的反手食指">
            <a:extLst>
              <a:ext uri="{FF2B5EF4-FFF2-40B4-BE49-F238E27FC236}">
                <a16:creationId xmlns:a16="http://schemas.microsoft.com/office/drawing/2014/main" id="{DD164614-E621-459B-8ABB-293B35E29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A1384A6-4734-4E37-A537-C9E9529A89E4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A1384A6-4734-4E37-A537-C9E9529A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7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1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形 10" descr="指向右边的反手食指">
            <a:extLst>
              <a:ext uri="{FF2B5EF4-FFF2-40B4-BE49-F238E27FC236}">
                <a16:creationId xmlns:a16="http://schemas.microsoft.com/office/drawing/2014/main" id="{671B4E98-A2D0-4323-A8D2-C71489BB6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A191983-2B6F-48B7-A3C9-7F30248EC619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A191983-2B6F-48B7-A3C9-7F30248EC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8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6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41AB436-D4BA-4537-B7C0-4939C6B8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5" y="4984742"/>
            <a:ext cx="4410488" cy="7200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74A1AF-BD88-463C-8928-79F9B7BB0556}"/>
              </a:ext>
            </a:extLst>
          </p:cNvPr>
          <p:cNvSpPr/>
          <p:nvPr/>
        </p:nvSpPr>
        <p:spPr>
          <a:xfrm>
            <a:off x="1286109" y="5160166"/>
            <a:ext cx="505122" cy="302480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B3CA69D-A01D-4879-9E12-4FB2A8058F15}"/>
              </a:ext>
            </a:extLst>
          </p:cNvPr>
          <p:cNvSpPr/>
          <p:nvPr/>
        </p:nvSpPr>
        <p:spPr>
          <a:xfrm>
            <a:off x="3635896" y="5148130"/>
            <a:ext cx="505122" cy="302480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指向右边的反手食指">
            <a:extLst>
              <a:ext uri="{FF2B5EF4-FFF2-40B4-BE49-F238E27FC236}">
                <a16:creationId xmlns:a16="http://schemas.microsoft.com/office/drawing/2014/main" id="{95235826-1F07-4312-914F-3354D68B9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p:pic>
        <p:nvPicPr>
          <p:cNvPr id="18" name="图形 17" descr="指向右边的反手食指">
            <a:extLst>
              <a:ext uri="{FF2B5EF4-FFF2-40B4-BE49-F238E27FC236}">
                <a16:creationId xmlns:a16="http://schemas.microsoft.com/office/drawing/2014/main" id="{27D432C0-A0CA-4C37-981C-CB556E967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14A9DFB-DE17-4E41-86BE-45A16077AC15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14A9DFB-DE17-4E41-86BE-45A16077A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8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18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36AE4E-59FB-4D72-85CF-117991C27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60" y="3735764"/>
            <a:ext cx="2182557" cy="755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E1B21F-CE06-4387-867D-861B92EC5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5404167"/>
            <a:ext cx="5060119" cy="755970"/>
          </a:xfrm>
          <a:prstGeom prst="rect">
            <a:avLst/>
          </a:prstGeom>
        </p:spPr>
      </p:pic>
      <p:pic>
        <p:nvPicPr>
          <p:cNvPr id="11" name="图形 10" descr="指向右边的反手食指">
            <a:extLst>
              <a:ext uri="{FF2B5EF4-FFF2-40B4-BE49-F238E27FC236}">
                <a16:creationId xmlns:a16="http://schemas.microsoft.com/office/drawing/2014/main" id="{F287C905-618D-4913-B09B-6ED99B7B79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811DD8A-F93D-4F45-8BD0-FB209C35DD09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811DD8A-F93D-4F45-8BD0-FB209C35D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9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Basic definitions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Regularization on graph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Kernels and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EC348A-D410-4481-996B-EA519CBEBD54}"/>
              </a:ext>
            </a:extLst>
          </p:cNvPr>
          <p:cNvSpPr/>
          <p:nvPr/>
        </p:nvSpPr>
        <p:spPr>
          <a:xfrm>
            <a:off x="7308304" y="4107764"/>
            <a:ext cx="720080" cy="302480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DEE9010-B45E-44CD-A6FB-7F4292CDBDD1}"/>
              </a:ext>
            </a:extLst>
          </p:cNvPr>
          <p:cNvSpPr/>
          <p:nvPr/>
        </p:nvSpPr>
        <p:spPr>
          <a:xfrm>
            <a:off x="5301080" y="5469793"/>
            <a:ext cx="306032" cy="302104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2A2B42-19DD-476A-BAC5-25DEB26D1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5242860"/>
            <a:ext cx="5060119" cy="7559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16801A1-E8DF-4B48-812C-177634F1A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190" y="3932839"/>
            <a:ext cx="4541914" cy="652329"/>
          </a:xfrm>
          <a:prstGeom prst="rect">
            <a:avLst/>
          </a:prstGeom>
        </p:spPr>
      </p:pic>
      <p:pic>
        <p:nvPicPr>
          <p:cNvPr id="20" name="图形 19" descr="指向右边的反手食指">
            <a:extLst>
              <a:ext uri="{FF2B5EF4-FFF2-40B4-BE49-F238E27FC236}">
                <a16:creationId xmlns:a16="http://schemas.microsoft.com/office/drawing/2014/main" id="{3A1F2C83-8BA0-4A0A-93EB-E5FBF2789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4F8FE68-8DA1-4566-A371-119A2042D68A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4F8FE68-8DA1-4566-A371-119A2042D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10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8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EC348A-D410-4481-996B-EA519CBEBD54}"/>
              </a:ext>
            </a:extLst>
          </p:cNvPr>
          <p:cNvSpPr/>
          <p:nvPr/>
        </p:nvSpPr>
        <p:spPr>
          <a:xfrm>
            <a:off x="7308304" y="4107764"/>
            <a:ext cx="720080" cy="302480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346AA1-403C-4220-B3BE-E19E27A45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397" y="5235746"/>
            <a:ext cx="6248942" cy="7559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A5E88B-343B-443F-A662-9DA7B113C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190" y="3932839"/>
            <a:ext cx="4541914" cy="652329"/>
          </a:xfrm>
          <a:prstGeom prst="rect">
            <a:avLst/>
          </a:prstGeom>
        </p:spPr>
      </p:pic>
      <p:pic>
        <p:nvPicPr>
          <p:cNvPr id="15" name="图形 14" descr="指向右边的反手食指">
            <a:extLst>
              <a:ext uri="{FF2B5EF4-FFF2-40B4-BE49-F238E27FC236}">
                <a16:creationId xmlns:a16="http://schemas.microsoft.com/office/drawing/2014/main" id="{3D93101F-FC1A-472D-8560-3310DA11E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2DC4B12-8B07-4E9F-BD58-FF0682C2D615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2DC4B12-8B07-4E9F-BD58-FF0682C2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10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47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EC348A-D410-4481-996B-EA519CBEBD54}"/>
              </a:ext>
            </a:extLst>
          </p:cNvPr>
          <p:cNvSpPr/>
          <p:nvPr/>
        </p:nvSpPr>
        <p:spPr>
          <a:xfrm>
            <a:off x="3221644" y="5450610"/>
            <a:ext cx="1422364" cy="341544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346AA1-403C-4220-B3BE-E19E27A45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397" y="5235746"/>
            <a:ext cx="6248942" cy="75597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6706A41E-DD6E-46A6-8E20-32F669730E33}"/>
              </a:ext>
            </a:extLst>
          </p:cNvPr>
          <p:cNvSpPr/>
          <p:nvPr/>
        </p:nvSpPr>
        <p:spPr>
          <a:xfrm>
            <a:off x="5938139" y="5442959"/>
            <a:ext cx="1422364" cy="341544"/>
          </a:xfrm>
          <a:prstGeom prst="ellipse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79B66-FED8-45CE-BACA-9C4AEC076DA2}"/>
              </a:ext>
            </a:extLst>
          </p:cNvPr>
          <p:cNvSpPr txBox="1"/>
          <p:nvPr/>
        </p:nvSpPr>
        <p:spPr>
          <a:xfrm>
            <a:off x="4206550" y="6227607"/>
            <a:ext cx="45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Fourier transform is hidden here!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形 14" descr="指向右边的反手食指">
            <a:extLst>
              <a:ext uri="{FF2B5EF4-FFF2-40B4-BE49-F238E27FC236}">
                <a16:creationId xmlns:a16="http://schemas.microsoft.com/office/drawing/2014/main" id="{EB821EEF-033F-4D5A-A19A-F97843623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4EBDFA-5E6D-48E9-AA0A-416466BB55BF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4EBDFA-5E6D-48E9-AA0A-416466BB5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9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1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E62251-14F6-47FC-9E41-D2A51EA74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071" y="5235746"/>
            <a:ext cx="3840813" cy="755970"/>
          </a:xfrm>
          <a:prstGeom prst="rect">
            <a:avLst/>
          </a:prstGeom>
        </p:spPr>
      </p:pic>
      <p:pic>
        <p:nvPicPr>
          <p:cNvPr id="13" name="图形 12" descr="指向右边的反手食指">
            <a:extLst>
              <a:ext uri="{FF2B5EF4-FFF2-40B4-BE49-F238E27FC236}">
                <a16:creationId xmlns:a16="http://schemas.microsoft.com/office/drawing/2014/main" id="{D3AB8819-47A4-4167-941F-70025753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FD4124-E241-4DD0-91DC-FFFB3FE8C146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FD4124-E241-4DD0-91DC-FFFB3FE8C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9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62701F-61E9-44CA-8ADB-4B582AFE6240}"/>
                  </a:ext>
                </a:extLst>
              </p:cNvPr>
              <p:cNvSpPr txBox="1"/>
              <p:nvPr/>
            </p:nvSpPr>
            <p:spPr>
              <a:xfrm>
                <a:off x="1078440" y="5235746"/>
                <a:ext cx="3843168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62701F-61E9-44CA-8ADB-4B582AFE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40" y="5235746"/>
                <a:ext cx="3843168" cy="755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9AC00A30-4C32-4E29-AFC8-87DF14E56D44}"/>
              </a:ext>
            </a:extLst>
          </p:cNvPr>
          <p:cNvSpPr/>
          <p:nvPr/>
        </p:nvSpPr>
        <p:spPr>
          <a:xfrm>
            <a:off x="4427983" y="5462646"/>
            <a:ext cx="360041" cy="528627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DD1002D-BFC4-4E26-9D8B-D84361A9C1F6}"/>
              </a:ext>
            </a:extLst>
          </p:cNvPr>
          <p:cNvSpPr/>
          <p:nvPr/>
        </p:nvSpPr>
        <p:spPr>
          <a:xfrm>
            <a:off x="6966437" y="3917502"/>
            <a:ext cx="773915" cy="528627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FF"/>
              </a:highlight>
            </a:endParaRPr>
          </a:p>
        </p:txBody>
      </p:sp>
      <p:pic>
        <p:nvPicPr>
          <p:cNvPr id="15" name="图形 14" descr="指向右边的反手食指">
            <a:extLst>
              <a:ext uri="{FF2B5EF4-FFF2-40B4-BE49-F238E27FC236}">
                <a16:creationId xmlns:a16="http://schemas.microsoft.com/office/drawing/2014/main" id="{FC55F505-1FBA-49DC-9E3D-95AE8EF3A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29139AD-7138-4EE8-BDA7-14511C1AC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968" y="3793800"/>
            <a:ext cx="4541914" cy="652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8BE40D3-3214-45D0-8AAE-EF75352E79E5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8BE40D3-3214-45D0-8AAE-EF75352E7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11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/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F19AE2-6A10-4B9E-B041-B7ADFCA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" y="3881240"/>
                <a:ext cx="2182329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62701F-61E9-44CA-8ADB-4B582AFE6240}"/>
                  </a:ext>
                </a:extLst>
              </p:cNvPr>
              <p:cNvSpPr txBox="1"/>
              <p:nvPr/>
            </p:nvSpPr>
            <p:spPr>
              <a:xfrm>
                <a:off x="1078440" y="5235746"/>
                <a:ext cx="3843168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62701F-61E9-44CA-8ADB-4B582AFE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40" y="5235746"/>
                <a:ext cx="3843168" cy="755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9AC00A30-4C32-4E29-AFC8-87DF14E56D44}"/>
              </a:ext>
            </a:extLst>
          </p:cNvPr>
          <p:cNvSpPr/>
          <p:nvPr/>
        </p:nvSpPr>
        <p:spPr>
          <a:xfrm>
            <a:off x="3779913" y="5235746"/>
            <a:ext cx="1008112" cy="755528"/>
          </a:xfrm>
          <a:prstGeom prst="ellipse">
            <a:avLst/>
          </a:prstGeom>
          <a:solidFill>
            <a:schemeClr val="accent5"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FF"/>
              </a:highligh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B6127B-138D-49BC-B5F7-189517AD9F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782" y="4586788"/>
            <a:ext cx="3801038" cy="648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形 14" descr="指向右边的反手食指">
            <a:extLst>
              <a:ext uri="{FF2B5EF4-FFF2-40B4-BE49-F238E27FC236}">
                <a16:creationId xmlns:a16="http://schemas.microsoft.com/office/drawing/2014/main" id="{860C55B6-3AE1-422B-9D24-13641CD4F3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3B7FB17-0B1E-4F0D-A49D-ECEA15C35403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3B7FB17-0B1E-4F0D-A49D-ECEA15C35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11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CE8F36-74AA-4FA5-9470-B8EA85B3A37B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CE8F36-74AA-4FA5-9470-B8EA85B3A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5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p:pic>
        <p:nvPicPr>
          <p:cNvPr id="14" name="图形 13" descr="指向右边的反手食指">
            <a:extLst>
              <a:ext uri="{FF2B5EF4-FFF2-40B4-BE49-F238E27FC236}">
                <a16:creationId xmlns:a16="http://schemas.microsoft.com/office/drawing/2014/main" id="{560E8E96-5B22-4D12-B742-E7B1C511B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DCBADD-0A89-489D-BF62-87FB2383F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065" y="5462646"/>
            <a:ext cx="4249280" cy="670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1B661F-9EA6-43F4-BC63-49E742C8C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92" y="3788686"/>
            <a:ext cx="218255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CE8F36-74AA-4FA5-9470-B8EA85B3A37B}"/>
                  </a:ext>
                </a:extLst>
              </p:cNvPr>
              <p:cNvSpPr/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construction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relationship with the regularization form</a:t>
                </a:r>
                <a:endPara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CE8F36-74AA-4FA5-9470-B8EA85B3A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7" y="3272948"/>
                <a:ext cx="8376845" cy="369332"/>
              </a:xfrm>
              <a:prstGeom prst="rect">
                <a:avLst/>
              </a:prstGeom>
              <a:blipFill>
                <a:blip r:embed="rId5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3D1C9BD-131A-4DE8-B1DA-8F54972BEB5D}"/>
              </a:ext>
            </a:extLst>
          </p:cNvPr>
          <p:cNvSpPr/>
          <p:nvPr/>
        </p:nvSpPr>
        <p:spPr>
          <a:xfrm>
            <a:off x="752895" y="4691062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62701F-61E9-44CA-8ADB-4B582AFE6240}"/>
                  </a:ext>
                </a:extLst>
              </p:cNvPr>
              <p:cNvSpPr txBox="1"/>
              <p:nvPr/>
            </p:nvSpPr>
            <p:spPr>
              <a:xfrm>
                <a:off x="1078440" y="5235746"/>
                <a:ext cx="424738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62701F-61E9-44CA-8ADB-4B582AFE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40" y="5235746"/>
                <a:ext cx="4247380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8129ED-FEB5-45D1-9246-0A6124236B1A}"/>
                  </a:ext>
                </a:extLst>
              </p:cNvPr>
              <p:cNvSpPr/>
              <p:nvPr/>
            </p:nvSpPr>
            <p:spPr>
              <a:xfrm>
                <a:off x="1043607" y="6045568"/>
                <a:ext cx="7958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 definition of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𝚫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leads to Gaussian RBF kernel on regularization!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8129ED-FEB5-45D1-9246-0A612423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7" y="6045568"/>
                <a:ext cx="7958461" cy="369332"/>
              </a:xfrm>
              <a:prstGeom prst="rect">
                <a:avLst/>
              </a:prstGeom>
              <a:blipFill>
                <a:blip r:embed="rId8"/>
                <a:stretch>
                  <a:fillRect l="-613" t="-10000" r="-76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946C8785-7C75-4431-83F3-E352D8B5C25B}"/>
              </a:ext>
            </a:extLst>
          </p:cNvPr>
          <p:cNvSpPr/>
          <p:nvPr/>
        </p:nvSpPr>
        <p:spPr>
          <a:xfrm>
            <a:off x="3705597" y="5307549"/>
            <a:ext cx="1748499" cy="528627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B2195E5-3427-4E3A-B6AD-503B79D76078}"/>
              </a:ext>
            </a:extLst>
          </p:cNvPr>
          <p:cNvSpPr/>
          <p:nvPr/>
        </p:nvSpPr>
        <p:spPr>
          <a:xfrm>
            <a:off x="3202130" y="1663607"/>
            <a:ext cx="864339" cy="528627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FF"/>
              </a:highlight>
            </a:endParaRPr>
          </a:p>
        </p:txBody>
      </p:sp>
      <p:pic>
        <p:nvPicPr>
          <p:cNvPr id="18" name="图形 17" descr="指向右边的反手食指">
            <a:extLst>
              <a:ext uri="{FF2B5EF4-FFF2-40B4-BE49-F238E27FC236}">
                <a16:creationId xmlns:a16="http://schemas.microsoft.com/office/drawing/2014/main" id="{C46DF296-BACB-4EFF-B297-8B2A37B8F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387" y="3234856"/>
            <a:ext cx="407424" cy="4074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3D4C7B-2BCF-47F8-A039-AB7C41307C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592" y="3817632"/>
            <a:ext cx="218255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Kernels and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5B7CF4-4DCF-476A-AA3A-29A5B8F0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64" y="4061486"/>
            <a:ext cx="3258718" cy="6009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B89CFD-69EE-440A-B699-E0D6BC208773}"/>
              </a:ext>
            </a:extLst>
          </p:cNvPr>
          <p:cNvSpPr txBox="1"/>
          <p:nvPr/>
        </p:nvSpPr>
        <p:spPr>
          <a:xfrm>
            <a:off x="611560" y="348856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Similarly, regularization function on graph can be defined: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形 17" descr="指向右边的反手食指">
            <a:extLst>
              <a:ext uri="{FF2B5EF4-FFF2-40B4-BE49-F238E27FC236}">
                <a16:creationId xmlns:a16="http://schemas.microsoft.com/office/drawing/2014/main" id="{C55B30B4-0B78-4F53-8260-71370FBF1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136" y="3488569"/>
            <a:ext cx="407424" cy="4074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A3CCBF-F919-4CC2-ABA7-BB36E48FE8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5884481"/>
            <a:ext cx="3055699" cy="9347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321F0C5-834D-46CB-9D5F-2825C7EA0EED}"/>
              </a:ext>
            </a:extLst>
          </p:cNvPr>
          <p:cNvSpPr/>
          <p:nvPr/>
        </p:nvSpPr>
        <p:spPr>
          <a:xfrm>
            <a:off x="615597" y="469491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5742CA-42BF-4E41-8C3E-6C17A0362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92" y="5135060"/>
            <a:ext cx="1524132" cy="7559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CDE872B-ADFE-4964-9050-3A421A8C9F78}"/>
              </a:ext>
            </a:extLst>
          </p:cNvPr>
          <p:cNvSpPr/>
          <p:nvPr/>
        </p:nvSpPr>
        <p:spPr>
          <a:xfrm>
            <a:off x="2627784" y="5329679"/>
            <a:ext cx="65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9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Kernels and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5B7CF4-4DCF-476A-AA3A-29A5B8F0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64" y="4061486"/>
            <a:ext cx="3258718" cy="6009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B89CFD-69EE-440A-B699-E0D6BC208773}"/>
              </a:ext>
            </a:extLst>
          </p:cNvPr>
          <p:cNvSpPr txBox="1"/>
          <p:nvPr/>
        </p:nvSpPr>
        <p:spPr>
          <a:xfrm>
            <a:off x="611560" y="348856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Similarly, regularization function on graph can be defined: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形 17" descr="指向右边的反手食指">
            <a:extLst>
              <a:ext uri="{FF2B5EF4-FFF2-40B4-BE49-F238E27FC236}">
                <a16:creationId xmlns:a16="http://schemas.microsoft.com/office/drawing/2014/main" id="{C55B30B4-0B78-4F53-8260-71370FBF1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136" y="3488569"/>
            <a:ext cx="407424" cy="4074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A3CCBF-F919-4CC2-ABA7-BB36E48FE8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5884481"/>
            <a:ext cx="3055699" cy="9347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321F0C5-834D-46CB-9D5F-2825C7EA0EED}"/>
              </a:ext>
            </a:extLst>
          </p:cNvPr>
          <p:cNvSpPr/>
          <p:nvPr/>
        </p:nvSpPr>
        <p:spPr>
          <a:xfrm>
            <a:off x="615597" y="469491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5742CA-42BF-4E41-8C3E-6C17A0362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92" y="5135060"/>
            <a:ext cx="1524132" cy="7559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CDE872B-ADFE-4964-9050-3A421A8C9F78}"/>
              </a:ext>
            </a:extLst>
          </p:cNvPr>
          <p:cNvSpPr/>
          <p:nvPr/>
        </p:nvSpPr>
        <p:spPr>
          <a:xfrm>
            <a:off x="2627784" y="5329679"/>
            <a:ext cx="65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D257E4-FA32-4873-B8C7-6DF17AED0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0335" y="4464442"/>
            <a:ext cx="4535817" cy="6706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E2F4D27-3A87-49FE-AAAE-B51428F4FE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5173" y="5172835"/>
            <a:ext cx="3779848" cy="43895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5CF0DA-91A1-47E0-8539-8195B4956CF7}"/>
              </a:ext>
            </a:extLst>
          </p:cNvPr>
          <p:cNvSpPr/>
          <p:nvPr/>
        </p:nvSpPr>
        <p:spPr>
          <a:xfrm>
            <a:off x="4185173" y="4005365"/>
            <a:ext cx="4049857" cy="4213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 via Graph Laplacian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5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Basic definition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Review on graph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9168B2-A316-4E46-9F7C-BB7070647CDD}"/>
                  </a:ext>
                </a:extLst>
              </p:cNvPr>
              <p:cNvSpPr/>
              <p:nvPr/>
            </p:nvSpPr>
            <p:spPr>
              <a:xfrm>
                <a:off x="-29066" y="3412776"/>
                <a:ext cx="3438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Undirected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unweighted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9168B2-A316-4E46-9F7C-BB7070647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66" y="3412776"/>
                <a:ext cx="343876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A8F2F400-D906-4846-8159-D11BAE26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15" y="1776544"/>
            <a:ext cx="1975275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89CFD-69EE-440A-B699-E0D6BC208773}"/>
              </a:ext>
            </a:extLst>
          </p:cNvPr>
          <p:cNvSpPr txBox="1"/>
          <p:nvPr/>
        </p:nvSpPr>
        <p:spPr>
          <a:xfrm>
            <a:off x="611560" y="348856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Similarly, regularization function on graph can be defined: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形 17" descr="指向右边的反手食指">
            <a:extLst>
              <a:ext uri="{FF2B5EF4-FFF2-40B4-BE49-F238E27FC236}">
                <a16:creationId xmlns:a16="http://schemas.microsoft.com/office/drawing/2014/main" id="{C55B30B4-0B78-4F53-8260-71370FBF1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136" y="3488569"/>
            <a:ext cx="407424" cy="4074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D257E4-FA32-4873-B8C7-6DF17AED0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748" y="4035178"/>
            <a:ext cx="4535817" cy="67061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EAC6297-27EF-49DA-A5F3-1AF93C3A2900}"/>
              </a:ext>
            </a:extLst>
          </p:cNvPr>
          <p:cNvSpPr/>
          <p:nvPr/>
        </p:nvSpPr>
        <p:spPr>
          <a:xfrm>
            <a:off x="3923928" y="4149080"/>
            <a:ext cx="648072" cy="413063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5F3AC8-A41E-4079-9EC9-D10E1F2B9226}"/>
                  </a:ext>
                </a:extLst>
              </p:cNvPr>
              <p:cNvSpPr txBox="1"/>
              <p:nvPr/>
            </p:nvSpPr>
            <p:spPr>
              <a:xfrm>
                <a:off x="181216" y="5204070"/>
                <a:ext cx="8776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choice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(.)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determines how we regularize the function defined on the graph.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5F3AC8-A41E-4079-9EC9-D10E1F2B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6" y="5204070"/>
                <a:ext cx="877642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6D0823-44EC-4264-82A3-B5A140E64075}"/>
              </a:ext>
            </a:extLst>
          </p:cNvPr>
          <p:cNvSpPr/>
          <p:nvPr/>
        </p:nvSpPr>
        <p:spPr>
          <a:xfrm>
            <a:off x="181216" y="5135060"/>
            <a:ext cx="8776426" cy="589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9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89CFD-69EE-440A-B699-E0D6BC208773}"/>
              </a:ext>
            </a:extLst>
          </p:cNvPr>
          <p:cNvSpPr txBox="1"/>
          <p:nvPr/>
        </p:nvSpPr>
        <p:spPr>
          <a:xfrm>
            <a:off x="611560" y="348856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Similarly, regularization function on graph can be defined: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形 17" descr="指向右边的反手食指">
            <a:extLst>
              <a:ext uri="{FF2B5EF4-FFF2-40B4-BE49-F238E27FC236}">
                <a16:creationId xmlns:a16="http://schemas.microsoft.com/office/drawing/2014/main" id="{C55B30B4-0B78-4F53-8260-71370FBF1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136" y="3488569"/>
            <a:ext cx="407424" cy="4074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D257E4-FA32-4873-B8C7-6DF17AED0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748" y="4035178"/>
            <a:ext cx="4535817" cy="67061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EAC6297-27EF-49DA-A5F3-1AF93C3A2900}"/>
              </a:ext>
            </a:extLst>
          </p:cNvPr>
          <p:cNvSpPr/>
          <p:nvPr/>
        </p:nvSpPr>
        <p:spPr>
          <a:xfrm>
            <a:off x="3923928" y="4149080"/>
            <a:ext cx="648072" cy="413063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5F3AC8-A41E-4079-9EC9-D10E1F2B9226}"/>
                  </a:ext>
                </a:extLst>
              </p:cNvPr>
              <p:cNvSpPr txBox="1"/>
              <p:nvPr/>
            </p:nvSpPr>
            <p:spPr>
              <a:xfrm>
                <a:off x="181216" y="5204070"/>
                <a:ext cx="8776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choice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(.)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determines how we regularize the function defined on the graph.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5F3AC8-A41E-4079-9EC9-D10E1F2B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6" y="5204070"/>
                <a:ext cx="877642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6D0823-44EC-4264-82A3-B5A140E64075}"/>
              </a:ext>
            </a:extLst>
          </p:cNvPr>
          <p:cNvSpPr/>
          <p:nvPr/>
        </p:nvSpPr>
        <p:spPr>
          <a:xfrm>
            <a:off x="181216" y="5135060"/>
            <a:ext cx="8776426" cy="589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6191B6B-FFD4-47ED-BD59-0F1192C330AC}"/>
              </a:ext>
            </a:extLst>
          </p:cNvPr>
          <p:cNvSpPr/>
          <p:nvPr/>
        </p:nvSpPr>
        <p:spPr>
          <a:xfrm>
            <a:off x="175546" y="5956606"/>
            <a:ext cx="8776426" cy="6463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77A2F3-95DA-4D85-A4D8-D24AD4411C9D}"/>
              </a:ext>
            </a:extLst>
          </p:cNvPr>
          <p:cNvSpPr txBox="1"/>
          <p:nvPr/>
        </p:nvSpPr>
        <p:spPr>
          <a:xfrm>
            <a:off x="175546" y="5966110"/>
            <a:ext cx="877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Small eigen values of the graph Laplacian have associated eigen-vectors which vary little between adjacent vertices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8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attention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Kernels and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C9B51-45E6-4ED1-B48E-3495C7A7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843118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Basic definition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Review on graph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9168B2-A316-4E46-9F7C-BB7070647CDD}"/>
                  </a:ext>
                </a:extLst>
              </p:cNvPr>
              <p:cNvSpPr/>
              <p:nvPr/>
            </p:nvSpPr>
            <p:spPr>
              <a:xfrm>
                <a:off x="-29066" y="3412776"/>
                <a:ext cx="3438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Undirected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unweighted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9168B2-A316-4E46-9F7C-BB7070647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66" y="3412776"/>
                <a:ext cx="343876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5EC6BF-DDD6-4EA4-B587-34133BA8ABC7}"/>
                  </a:ext>
                </a:extLst>
              </p:cNvPr>
              <p:cNvSpPr/>
              <p:nvPr/>
            </p:nvSpPr>
            <p:spPr>
              <a:xfrm>
                <a:off x="3465381" y="3379267"/>
                <a:ext cx="24577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Adjacency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5EC6BF-DDD6-4EA4-B587-34133BA8A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381" y="3379267"/>
                <a:ext cx="24577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C5F1E4-4EA7-4E99-B2FB-662B7E1B75E3}"/>
                  </a:ext>
                </a:extLst>
              </p:cNvPr>
              <p:cNvSpPr/>
              <p:nvPr/>
            </p:nvSpPr>
            <p:spPr>
              <a:xfrm>
                <a:off x="6383325" y="3204734"/>
                <a:ext cx="2609625" cy="1076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Degree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𝒊𝒊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C5F1E4-4EA7-4E99-B2FB-662B7E1B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25" y="3204734"/>
                <a:ext cx="2609625" cy="1076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7AAA812A-809A-45FA-B929-B2CB5764B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690" y="1627141"/>
            <a:ext cx="2950720" cy="163387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8F2F400-D906-4846-8159-D11BAE26E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15" y="1776544"/>
            <a:ext cx="1975275" cy="184115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33391D3-2D4F-4C9B-A7A9-82F23CD42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757" y="1627141"/>
            <a:ext cx="2950720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Basic definition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Review on graph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/>
              <p:nvPr/>
            </p:nvSpPr>
            <p:spPr>
              <a:xfrm>
                <a:off x="4854199" y="5589893"/>
                <a:ext cx="2887009" cy="12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99" y="5589893"/>
                <a:ext cx="2887009" cy="1239570"/>
              </a:xfrm>
              <a:prstGeom prst="rect">
                <a:avLst/>
              </a:prstGeom>
              <a:blipFill>
                <a:blip r:embed="rId2"/>
                <a:stretch>
                  <a:fillRect l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9168B2-A316-4E46-9F7C-BB7070647CDD}"/>
                  </a:ext>
                </a:extLst>
              </p:cNvPr>
              <p:cNvSpPr/>
              <p:nvPr/>
            </p:nvSpPr>
            <p:spPr>
              <a:xfrm>
                <a:off x="-29066" y="3412776"/>
                <a:ext cx="3438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Undirected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unweighted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9168B2-A316-4E46-9F7C-BB7070647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66" y="3412776"/>
                <a:ext cx="343876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5EC6BF-DDD6-4EA4-B587-34133BA8ABC7}"/>
                  </a:ext>
                </a:extLst>
              </p:cNvPr>
              <p:cNvSpPr/>
              <p:nvPr/>
            </p:nvSpPr>
            <p:spPr>
              <a:xfrm>
                <a:off x="3465381" y="3379267"/>
                <a:ext cx="24577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Adjacency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5EC6BF-DDD6-4EA4-B587-34133BA8A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381" y="3379267"/>
                <a:ext cx="24577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C5F1E4-4EA7-4E99-B2FB-662B7E1B75E3}"/>
                  </a:ext>
                </a:extLst>
              </p:cNvPr>
              <p:cNvSpPr/>
              <p:nvPr/>
            </p:nvSpPr>
            <p:spPr>
              <a:xfrm>
                <a:off x="6383325" y="3204734"/>
                <a:ext cx="2609625" cy="1076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Degree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𝒊𝒊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C5F1E4-4EA7-4E99-B2FB-662B7E1B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25" y="3204734"/>
                <a:ext cx="2609625" cy="1076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7AAA812A-809A-45FA-B929-B2CB5764B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690" y="1627141"/>
            <a:ext cx="2950720" cy="163387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8F2F400-D906-4846-8159-D11BAE26E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15" y="1776544"/>
            <a:ext cx="1975275" cy="1841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/>
              <p:nvPr/>
            </p:nvSpPr>
            <p:spPr>
              <a:xfrm>
                <a:off x="449024" y="6101934"/>
                <a:ext cx="2345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4" y="6101934"/>
                <a:ext cx="234551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>
            <a:extLst>
              <a:ext uri="{FF2B5EF4-FFF2-40B4-BE49-F238E27FC236}">
                <a16:creationId xmlns:a16="http://schemas.microsoft.com/office/drawing/2014/main" id="{033391D3-2D4F-4C9B-A7A9-82F23CD42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1757" y="1627141"/>
            <a:ext cx="2950720" cy="163387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768CEE7-81FF-4AE6-ACBA-2C6FA17AF4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113" y="4505574"/>
            <a:ext cx="2950720" cy="16338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DD4B20-E079-47B8-A233-96865EC16F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1691" y="4429165"/>
            <a:ext cx="3743268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Basic definition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Review on spectral graph theory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/>
              <p:nvPr/>
            </p:nvSpPr>
            <p:spPr>
              <a:xfrm>
                <a:off x="4994713" y="1637990"/>
                <a:ext cx="2887009" cy="12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13" y="1637990"/>
                <a:ext cx="2887009" cy="1239570"/>
              </a:xfrm>
              <a:prstGeom prst="rect">
                <a:avLst/>
              </a:prstGeom>
              <a:blipFill>
                <a:blip r:embed="rId3"/>
                <a:stretch>
                  <a:fillRect l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/>
              <p:nvPr/>
            </p:nvSpPr>
            <p:spPr>
              <a:xfrm>
                <a:off x="589538" y="2150031"/>
                <a:ext cx="2345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" y="2150031"/>
                <a:ext cx="23455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AB6568-696E-40D9-A011-B4AC7B3C233E}"/>
              </a:ext>
            </a:extLst>
          </p:cNvPr>
          <p:cNvSpPr/>
          <p:nvPr/>
        </p:nvSpPr>
        <p:spPr>
          <a:xfrm>
            <a:off x="395536" y="1916832"/>
            <a:ext cx="8136904" cy="106219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6B3A9E-EB01-4CF3-950A-F4268FD76047}"/>
              </a:ext>
            </a:extLst>
          </p:cNvPr>
          <p:cNvSpPr/>
          <p:nvPr/>
        </p:nvSpPr>
        <p:spPr>
          <a:xfrm>
            <a:off x="2166225" y="1784376"/>
            <a:ext cx="4595526" cy="290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of spectral graph theory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D9770A-981E-46FF-8197-B4591F442A13}"/>
              </a:ext>
            </a:extLst>
          </p:cNvPr>
          <p:cNvSpPr/>
          <p:nvPr/>
        </p:nvSpPr>
        <p:spPr>
          <a:xfrm>
            <a:off x="974507" y="3465621"/>
            <a:ext cx="2952329" cy="1886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well-know theorem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E433FB-F1A5-4EFF-AAAC-A0873AEB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18" y="3963987"/>
            <a:ext cx="8065707" cy="1975275"/>
          </a:xfrm>
          <a:prstGeom prst="rect">
            <a:avLst/>
          </a:prstGeom>
        </p:spPr>
      </p:pic>
      <p:pic>
        <p:nvPicPr>
          <p:cNvPr id="11" name="图形 10" descr="指向右边的反手食指">
            <a:extLst>
              <a:ext uri="{FF2B5EF4-FFF2-40B4-BE49-F238E27FC236}">
                <a16:creationId xmlns:a16="http://schemas.microsoft.com/office/drawing/2014/main" id="{666BBA8D-7324-4BD2-9AE8-D6B661854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83" y="3338353"/>
            <a:ext cx="407424" cy="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Basic definition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Review on spectral graph theory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/>
              <p:nvPr/>
            </p:nvSpPr>
            <p:spPr>
              <a:xfrm>
                <a:off x="4994713" y="1637990"/>
                <a:ext cx="2887009" cy="12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13" y="1637990"/>
                <a:ext cx="2887009" cy="1239570"/>
              </a:xfrm>
              <a:prstGeom prst="rect">
                <a:avLst/>
              </a:prstGeom>
              <a:blipFill>
                <a:blip r:embed="rId3"/>
                <a:stretch>
                  <a:fillRect l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/>
              <p:nvPr/>
            </p:nvSpPr>
            <p:spPr>
              <a:xfrm>
                <a:off x="589538" y="2150031"/>
                <a:ext cx="2345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" y="2150031"/>
                <a:ext cx="23455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AB6568-696E-40D9-A011-B4AC7B3C233E}"/>
              </a:ext>
            </a:extLst>
          </p:cNvPr>
          <p:cNvSpPr/>
          <p:nvPr/>
        </p:nvSpPr>
        <p:spPr>
          <a:xfrm>
            <a:off x="395536" y="1916832"/>
            <a:ext cx="8136904" cy="106219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6B3A9E-EB01-4CF3-950A-F4268FD76047}"/>
              </a:ext>
            </a:extLst>
          </p:cNvPr>
          <p:cNvSpPr/>
          <p:nvPr/>
        </p:nvSpPr>
        <p:spPr>
          <a:xfrm>
            <a:off x="2166225" y="1784376"/>
            <a:ext cx="4595526" cy="290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of spectral graph theory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59385D-5D74-4904-8916-63EAE606BD2C}"/>
              </a:ext>
            </a:extLst>
          </p:cNvPr>
          <p:cNvSpPr txBox="1"/>
          <p:nvPr/>
        </p:nvSpPr>
        <p:spPr>
          <a:xfrm>
            <a:off x="742343" y="3338353"/>
            <a:ext cx="792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Graph Laplacian and Normalized graph Laplacian can act as linear operators on function or a vector.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形 11" descr="指向右边的反手食指">
            <a:extLst>
              <a:ext uri="{FF2B5EF4-FFF2-40B4-BE49-F238E27FC236}">
                <a16:creationId xmlns:a16="http://schemas.microsoft.com/office/drawing/2014/main" id="{ECCF501B-15DE-431D-A75B-374A029E0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930" y="3338353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212F1A-7AF4-415B-AB70-080DBBCE5A95}"/>
                  </a:ext>
                </a:extLst>
              </p:cNvPr>
              <p:cNvSpPr txBox="1"/>
              <p:nvPr/>
            </p:nvSpPr>
            <p:spPr>
              <a:xfrm>
                <a:off x="1115616" y="4168044"/>
                <a:ext cx="4073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deined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graph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212F1A-7AF4-415B-AB70-080DBBC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68044"/>
                <a:ext cx="4073231" cy="276999"/>
              </a:xfrm>
              <a:prstGeom prst="rect">
                <a:avLst/>
              </a:prstGeom>
              <a:blipFill>
                <a:blip r:embed="rId7"/>
                <a:stretch>
                  <a:fillRect l="-898" t="-2222" r="-164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DCD13C8-4781-4B9E-937E-497EEB2E6F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4653909"/>
            <a:ext cx="2016742" cy="1819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B9F01F-014E-493D-A8EA-16253A38DC29}"/>
                  </a:ext>
                </a:extLst>
              </p:cNvPr>
              <p:cNvSpPr txBox="1"/>
              <p:nvPr/>
            </p:nvSpPr>
            <p:spPr>
              <a:xfrm>
                <a:off x="4139952" y="4829134"/>
                <a:ext cx="3726789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B9F01F-014E-493D-A8EA-16253A38D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829134"/>
                <a:ext cx="3726789" cy="781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0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Basic definition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Review on spectral graph theory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/>
              <p:nvPr/>
            </p:nvSpPr>
            <p:spPr>
              <a:xfrm>
                <a:off x="4994713" y="1637990"/>
                <a:ext cx="2887009" cy="12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CF347F-74A0-4385-9525-888AA608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13" y="1637990"/>
                <a:ext cx="2887009" cy="1239570"/>
              </a:xfrm>
              <a:prstGeom prst="rect">
                <a:avLst/>
              </a:prstGeom>
              <a:blipFill>
                <a:blip r:embed="rId3"/>
                <a:stretch>
                  <a:fillRect l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/>
              <p:nvPr/>
            </p:nvSpPr>
            <p:spPr>
              <a:xfrm>
                <a:off x="589538" y="2150031"/>
                <a:ext cx="2345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Laplacian</m:t>
                      </m:r>
                      <m:r>
                        <a:rPr lang="en-US" altLang="zh-CN" smtClean="0">
                          <a:solidFill>
                            <a:srgbClr val="EC201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42ED7B5-220B-4148-95CC-0D7FE8379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" y="2150031"/>
                <a:ext cx="23455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AB6568-696E-40D9-A011-B4AC7B3C233E}"/>
              </a:ext>
            </a:extLst>
          </p:cNvPr>
          <p:cNvSpPr/>
          <p:nvPr/>
        </p:nvSpPr>
        <p:spPr>
          <a:xfrm>
            <a:off x="395536" y="1916832"/>
            <a:ext cx="8136904" cy="106219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6B3A9E-EB01-4CF3-950A-F4268FD76047}"/>
              </a:ext>
            </a:extLst>
          </p:cNvPr>
          <p:cNvSpPr/>
          <p:nvPr/>
        </p:nvSpPr>
        <p:spPr>
          <a:xfrm>
            <a:off x="2166225" y="1784376"/>
            <a:ext cx="4595526" cy="290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of spectral graph theory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59385D-5D74-4904-8916-63EAE606BD2C}"/>
              </a:ext>
            </a:extLst>
          </p:cNvPr>
          <p:cNvSpPr txBox="1"/>
          <p:nvPr/>
        </p:nvSpPr>
        <p:spPr>
          <a:xfrm>
            <a:off x="742343" y="3338353"/>
            <a:ext cx="792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Graph Laplacian and Normalized graph Laplacian can act as linear operators on function or a vector.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形 11" descr="指向右边的反手食指">
            <a:extLst>
              <a:ext uri="{FF2B5EF4-FFF2-40B4-BE49-F238E27FC236}">
                <a16:creationId xmlns:a16="http://schemas.microsoft.com/office/drawing/2014/main" id="{ECCF501B-15DE-431D-A75B-374A029E0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930" y="3338353"/>
            <a:ext cx="407424" cy="40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212F1A-7AF4-415B-AB70-080DBBCE5A95}"/>
                  </a:ext>
                </a:extLst>
              </p:cNvPr>
              <p:cNvSpPr txBox="1"/>
              <p:nvPr/>
            </p:nvSpPr>
            <p:spPr>
              <a:xfrm>
                <a:off x="1115616" y="4168044"/>
                <a:ext cx="4073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deined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graph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212F1A-7AF4-415B-AB70-080DBBC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68044"/>
                <a:ext cx="4073231" cy="276999"/>
              </a:xfrm>
              <a:prstGeom prst="rect">
                <a:avLst/>
              </a:prstGeom>
              <a:blipFill>
                <a:blip r:embed="rId7"/>
                <a:stretch>
                  <a:fillRect l="-898" t="-2222" r="-164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DCD13C8-4781-4B9E-937E-497EEB2E6F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4653909"/>
            <a:ext cx="2016742" cy="1819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B9F01F-014E-493D-A8EA-16253A38DC29}"/>
                  </a:ext>
                </a:extLst>
              </p:cNvPr>
              <p:cNvSpPr txBox="1"/>
              <p:nvPr/>
            </p:nvSpPr>
            <p:spPr>
              <a:xfrm>
                <a:off x="4139952" y="4829134"/>
                <a:ext cx="3726789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B9F01F-014E-493D-A8EA-16253A38D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829134"/>
                <a:ext cx="3726789" cy="781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C17733E-5D33-4A47-B19D-DEC06D4AB546}"/>
              </a:ext>
            </a:extLst>
          </p:cNvPr>
          <p:cNvSpPr txBox="1"/>
          <p:nvPr/>
        </p:nvSpPr>
        <p:spPr>
          <a:xfrm>
            <a:off x="3059832" y="6028704"/>
            <a:ext cx="475252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semi norm on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by graph Laplacian penalizes changes on adjacent vertices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7C9E460-2919-4E40-B35A-6586731246C5}"/>
              </a:ext>
            </a:extLst>
          </p:cNvPr>
          <p:cNvSpPr/>
          <p:nvPr/>
        </p:nvSpPr>
        <p:spPr>
          <a:xfrm>
            <a:off x="7236296" y="5884688"/>
            <a:ext cx="1800200" cy="5040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Regularization on Graph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6DDE8D-3692-49AF-AB24-144BF763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2254"/>
            <a:ext cx="4894531" cy="5891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99A25B-7C4F-4374-B151-5EFA16C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4904"/>
            <a:ext cx="4410488" cy="720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796F73-D1C6-4288-B40B-1CCD6EC499FC}"/>
              </a:ext>
            </a:extLst>
          </p:cNvPr>
          <p:cNvSpPr txBox="1"/>
          <p:nvPr/>
        </p:nvSpPr>
        <p:spPr>
          <a:xfrm>
            <a:off x="611560" y="10952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the regularization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2668A-ADA8-4526-893A-F7E3CC9B5F4E}"/>
              </a:ext>
            </a:extLst>
          </p:cNvPr>
          <p:cNvSpPr/>
          <p:nvPr/>
        </p:nvSpPr>
        <p:spPr>
          <a:xfrm>
            <a:off x="611438" y="22114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4429F7-46F7-4CD6-8B17-00C6EBDB0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095286"/>
            <a:ext cx="3376938" cy="46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D83B55BF-8E23-4466-8291-59F8A980D465}"/>
              </a:ext>
            </a:extLst>
          </p:cNvPr>
          <p:cNvSpPr/>
          <p:nvPr/>
        </p:nvSpPr>
        <p:spPr>
          <a:xfrm>
            <a:off x="5184068" y="1656564"/>
            <a:ext cx="396044" cy="475618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69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7E67B5-6C52-404A-B13E-1092A4B85B86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5649c746-aad0-4368-97ce-fd3c1a6ed542"/>
  </ds:schemaRefs>
</ds:datastoreItem>
</file>

<file path=customXml/itemProps3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36974</TotalTime>
  <Words>1398</Words>
  <Application>Microsoft Office PowerPoint</Application>
  <PresentationFormat>全屏显示(4:3)</PresentationFormat>
  <Paragraphs>284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微软雅黑</vt:lpstr>
      <vt:lpstr>Arial</vt:lpstr>
      <vt:lpstr>Calibri</vt:lpstr>
      <vt:lpstr>Cambria Math</vt:lpstr>
      <vt:lpstr>Courier New</vt:lpstr>
      <vt:lpstr>Franklin Gothic Book</vt:lpstr>
      <vt:lpstr>Times New Roman</vt:lpstr>
      <vt:lpstr>Wingdings</vt:lpstr>
      <vt:lpstr>Advantage</vt:lpstr>
      <vt:lpstr>Kernels and Regularization on Graphs</vt:lpstr>
      <vt:lpstr>Contents</vt:lpstr>
      <vt:lpstr>1 Basic definition</vt:lpstr>
      <vt:lpstr>1 Basic definition</vt:lpstr>
      <vt:lpstr>1 Basic definition</vt:lpstr>
      <vt:lpstr>1 Basic definition</vt:lpstr>
      <vt:lpstr>1 Basic definition</vt:lpstr>
      <vt:lpstr>1 Basic definition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Kernels and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Regularization on Graph</vt:lpstr>
      <vt:lpstr>2 Kernels and Regularization on Graph</vt:lpstr>
      <vt:lpstr>2 Kernels and Regularization on Graph</vt:lpstr>
      <vt:lpstr>2 Regularization on Graph</vt:lpstr>
      <vt:lpstr>2 Regularization on Graph</vt:lpstr>
      <vt:lpstr>Thank you for attention ! </vt:lpstr>
      <vt:lpstr>2 Kernels and Regularization on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1442</cp:revision>
  <cp:lastPrinted>2018-09-13T18:12:28Z</cp:lastPrinted>
  <dcterms:created xsi:type="dcterms:W3CDTF">2014-08-18T11:27:13Z</dcterms:created>
  <dcterms:modified xsi:type="dcterms:W3CDTF">2019-09-12T19:14:19Z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