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14" r:id="rId5"/>
    <p:sldId id="657" r:id="rId6"/>
    <p:sldId id="686" r:id="rId7"/>
    <p:sldId id="733" r:id="rId8"/>
    <p:sldId id="731" r:id="rId9"/>
    <p:sldId id="734" r:id="rId10"/>
    <p:sldId id="736" r:id="rId11"/>
    <p:sldId id="737" r:id="rId12"/>
    <p:sldId id="738" r:id="rId13"/>
    <p:sldId id="735" r:id="rId14"/>
    <p:sldId id="739" r:id="rId15"/>
    <p:sldId id="740" r:id="rId16"/>
    <p:sldId id="741" r:id="rId17"/>
    <p:sldId id="675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58E"/>
    <a:srgbClr val="EC2010"/>
    <a:srgbClr val="DE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D387F-BA86-4121-83DA-CE72239C3B7B}" v="745" dt="2019-09-06T02:17:5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2" autoAdjust="0"/>
    <p:restoredTop sz="84367" autoAdjust="0"/>
  </p:normalViewPr>
  <p:slideViewPr>
    <p:cSldViewPr snapToObjects="1">
      <p:cViewPr varScale="1">
        <p:scale>
          <a:sx n="56" d="100"/>
          <a:sy n="56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environment is non-stationary in view of each individual agent = </a:t>
            </a:r>
            <a:r>
              <a:rPr lang="en-US" altLang="zh-CN" dirty="0"/>
              <a:t>in a way that is not explainable by changes in the agent’s own 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09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environment is non-stationary in view of each individual agent = </a:t>
            </a:r>
            <a:r>
              <a:rPr lang="en-US" altLang="zh-CN" dirty="0"/>
              <a:t>in a way that is not explainable by changes in the agent’s own policy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7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Similarily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53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Similarily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60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Similarily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7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Similarily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7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Multi-Agent Actor-Critic for Mixed Cooperative-Competitive Environments</a:t>
            </a:r>
            <a:br>
              <a:rPr lang="en-US" altLang="zh-CN" sz="3600" b="1" dirty="0"/>
            </a:b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 04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69B90-0FA7-494A-99E4-163EDA0F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0" y="2089956"/>
            <a:ext cx="7812868" cy="7009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DCBFB4-99A1-4442-9ADE-E5B5F84D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4" y="3318185"/>
            <a:ext cx="8455703" cy="7009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A8BC318-5781-4AC1-BAE5-DA64A731A85E}"/>
              </a:ext>
            </a:extLst>
          </p:cNvPr>
          <p:cNvSpPr txBox="1"/>
          <p:nvPr/>
        </p:nvSpPr>
        <p:spPr>
          <a:xfrm>
            <a:off x="395536" y="172932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actor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5311BE-2F48-49D0-A17B-9DA6E0FE9191}"/>
              </a:ext>
            </a:extLst>
          </p:cNvPr>
          <p:cNvSpPr txBox="1"/>
          <p:nvPr/>
        </p:nvSpPr>
        <p:spPr>
          <a:xfrm>
            <a:off x="406408" y="2910244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critic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形 8" descr="指向右边的反手食指">
            <a:extLst>
              <a:ext uri="{FF2B5EF4-FFF2-40B4-BE49-F238E27FC236}">
                <a16:creationId xmlns:a16="http://schemas.microsoft.com/office/drawing/2014/main" id="{ECC4E003-F53A-4C13-8194-57A6CD97C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4" y="1700781"/>
            <a:ext cx="457200" cy="457200"/>
          </a:xfrm>
          <a:prstGeom prst="rect">
            <a:avLst/>
          </a:prstGeom>
        </p:spPr>
      </p:pic>
      <p:pic>
        <p:nvPicPr>
          <p:cNvPr id="11" name="图形 10" descr="指向右边的反手食指">
            <a:extLst>
              <a:ext uri="{FF2B5EF4-FFF2-40B4-BE49-F238E27FC236}">
                <a16:creationId xmlns:a16="http://schemas.microsoft.com/office/drawing/2014/main" id="{E8DF001B-79CD-41A3-82C2-5D8EEA1E2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76" y="29102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7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69B90-0FA7-494A-99E4-163EDA0F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0" y="2089956"/>
            <a:ext cx="7812868" cy="7009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DCBFB4-99A1-4442-9ADE-E5B5F84D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4" y="3318185"/>
            <a:ext cx="8455703" cy="7009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A8BC318-5781-4AC1-BAE5-DA64A731A85E}"/>
              </a:ext>
            </a:extLst>
          </p:cNvPr>
          <p:cNvSpPr txBox="1"/>
          <p:nvPr/>
        </p:nvSpPr>
        <p:spPr>
          <a:xfrm>
            <a:off x="395536" y="172932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actor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5311BE-2F48-49D0-A17B-9DA6E0FE9191}"/>
              </a:ext>
            </a:extLst>
          </p:cNvPr>
          <p:cNvSpPr txBox="1"/>
          <p:nvPr/>
        </p:nvSpPr>
        <p:spPr>
          <a:xfrm>
            <a:off x="406408" y="2910244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critic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806DE6-807F-4E08-86E1-620CF1CDA354}"/>
              </a:ext>
            </a:extLst>
          </p:cNvPr>
          <p:cNvSpPr/>
          <p:nvPr/>
        </p:nvSpPr>
        <p:spPr>
          <a:xfrm>
            <a:off x="6660232" y="3318185"/>
            <a:ext cx="1224136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165734F-09FF-414D-8274-0260E13B7940}"/>
              </a:ext>
            </a:extLst>
          </p:cNvPr>
          <p:cNvSpPr/>
          <p:nvPr/>
        </p:nvSpPr>
        <p:spPr>
          <a:xfrm>
            <a:off x="5603314" y="2089956"/>
            <a:ext cx="1224136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7AA027-9176-47BE-A659-F04603BBC5AA}"/>
              </a:ext>
            </a:extLst>
          </p:cNvPr>
          <p:cNvSpPr/>
          <p:nvPr/>
        </p:nvSpPr>
        <p:spPr>
          <a:xfrm rot="391574">
            <a:off x="4130778" y="2778747"/>
            <a:ext cx="4762769" cy="55155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agent </a:t>
            </a:r>
            <a:r>
              <a:rPr lang="en-US" altLang="zh-CN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derive agent </a:t>
            </a:r>
            <a:r>
              <a:rPr lang="en-US" altLang="zh-CN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’s action?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形 12" descr="指向右边的反手食指">
            <a:extLst>
              <a:ext uri="{FF2B5EF4-FFF2-40B4-BE49-F238E27FC236}">
                <a16:creationId xmlns:a16="http://schemas.microsoft.com/office/drawing/2014/main" id="{516227C5-F3BA-4BA2-9DE6-A5B82004F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44" y="1700781"/>
            <a:ext cx="457200" cy="457200"/>
          </a:xfrm>
          <a:prstGeom prst="rect">
            <a:avLst/>
          </a:prstGeom>
        </p:spPr>
      </p:pic>
      <p:pic>
        <p:nvPicPr>
          <p:cNvPr id="15" name="图形 14" descr="指向右边的反手食指">
            <a:extLst>
              <a:ext uri="{FF2B5EF4-FFF2-40B4-BE49-F238E27FC236}">
                <a16:creationId xmlns:a16="http://schemas.microsoft.com/office/drawing/2014/main" id="{1C264616-6823-4344-9E43-A0005B960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76" y="29102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4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69B90-0FA7-494A-99E4-163EDA0F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0" y="2089956"/>
            <a:ext cx="7812868" cy="7009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DCBFB4-99A1-4442-9ADE-E5B5F84D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4" y="3318185"/>
            <a:ext cx="8455703" cy="7009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A8BC318-5781-4AC1-BAE5-DA64A731A85E}"/>
              </a:ext>
            </a:extLst>
          </p:cNvPr>
          <p:cNvSpPr txBox="1"/>
          <p:nvPr/>
        </p:nvSpPr>
        <p:spPr>
          <a:xfrm>
            <a:off x="395536" y="172932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actor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5311BE-2F48-49D0-A17B-9DA6E0FE9191}"/>
              </a:ext>
            </a:extLst>
          </p:cNvPr>
          <p:cNvSpPr txBox="1"/>
          <p:nvPr/>
        </p:nvSpPr>
        <p:spPr>
          <a:xfrm>
            <a:off x="406408" y="2910244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critic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806DE6-807F-4E08-86E1-620CF1CDA354}"/>
              </a:ext>
            </a:extLst>
          </p:cNvPr>
          <p:cNvSpPr/>
          <p:nvPr/>
        </p:nvSpPr>
        <p:spPr>
          <a:xfrm>
            <a:off x="6660232" y="3318185"/>
            <a:ext cx="1224136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165734F-09FF-414D-8274-0260E13B7940}"/>
              </a:ext>
            </a:extLst>
          </p:cNvPr>
          <p:cNvSpPr/>
          <p:nvPr/>
        </p:nvSpPr>
        <p:spPr>
          <a:xfrm>
            <a:off x="5603314" y="2089956"/>
            <a:ext cx="1224136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03CDB8-7D92-4F9B-8AD3-9BA0BCA9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14" y="4820528"/>
            <a:ext cx="5767519" cy="7009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DD233F-D73A-4B10-9C03-04FC3FF90877}"/>
              </a:ext>
            </a:extLst>
          </p:cNvPr>
          <p:cNvSpPr txBox="1"/>
          <p:nvPr/>
        </p:nvSpPr>
        <p:spPr>
          <a:xfrm>
            <a:off x="467544" y="4269054"/>
            <a:ext cx="5702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Policy approximate by maximizing log probability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A611AA05-282E-4A12-BADB-78B68CE1A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4" y="1700781"/>
            <a:ext cx="457200" cy="457200"/>
          </a:xfrm>
          <a:prstGeom prst="rect">
            <a:avLst/>
          </a:prstGeom>
        </p:spPr>
      </p:pic>
      <p:pic>
        <p:nvPicPr>
          <p:cNvPr id="16" name="图形 15" descr="指向右边的反手食指">
            <a:extLst>
              <a:ext uri="{FF2B5EF4-FFF2-40B4-BE49-F238E27FC236}">
                <a16:creationId xmlns:a16="http://schemas.microsoft.com/office/drawing/2014/main" id="{4C9FF7D3-D577-45D7-9814-D1232B3CD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76" y="2910244"/>
            <a:ext cx="457200" cy="457200"/>
          </a:xfrm>
          <a:prstGeom prst="rect">
            <a:avLst/>
          </a:prstGeom>
        </p:spPr>
      </p:pic>
      <p:pic>
        <p:nvPicPr>
          <p:cNvPr id="19" name="图形 18" descr="指向右边的反手食指">
            <a:extLst>
              <a:ext uri="{FF2B5EF4-FFF2-40B4-BE49-F238E27FC236}">
                <a16:creationId xmlns:a16="http://schemas.microsoft.com/office/drawing/2014/main" id="{19CE97FF-922D-4789-84F4-E3EFEE25B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76" y="4240509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C92228-C5E2-4D40-A62D-FF2B76038D4E}"/>
                  </a:ext>
                </a:extLst>
              </p:cNvPr>
              <p:cNvSpPr txBox="1"/>
              <p:nvPr/>
            </p:nvSpPr>
            <p:spPr>
              <a:xfrm>
                <a:off x="554646" y="5681339"/>
                <a:ext cx="5863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parameters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approximate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policy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C92228-C5E2-4D40-A62D-FF2B76038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6" y="5681339"/>
                <a:ext cx="5863079" cy="276999"/>
              </a:xfrm>
              <a:prstGeom prst="rect">
                <a:avLst/>
              </a:prstGeom>
              <a:blipFill>
                <a:blip r:embed="rId8"/>
                <a:stretch>
                  <a:fillRect l="-1040" r="-10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A13F23-386A-4577-81FE-46D3D80F6783}"/>
                  </a:ext>
                </a:extLst>
              </p:cNvPr>
              <p:cNvSpPr txBox="1"/>
              <p:nvPr/>
            </p:nvSpPr>
            <p:spPr>
              <a:xfrm>
                <a:off x="554646" y="6051786"/>
                <a:ext cx="3814826" cy="34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policy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imitate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A13F23-386A-4577-81FE-46D3D80F6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6" y="6051786"/>
                <a:ext cx="3814826" cy="343492"/>
              </a:xfrm>
              <a:prstGeom prst="rect">
                <a:avLst/>
              </a:prstGeom>
              <a:blipFill>
                <a:blip r:embed="rId9"/>
                <a:stretch>
                  <a:fillRect l="-958" t="-5357" r="-1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5DDBEF-F782-4692-B26E-525976695FCD}"/>
                  </a:ext>
                </a:extLst>
              </p:cNvPr>
              <p:cNvSpPr txBox="1"/>
              <p:nvPr/>
            </p:nvSpPr>
            <p:spPr>
              <a:xfrm>
                <a:off x="554646" y="6478576"/>
                <a:ext cx="3062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regularization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5DDBEF-F782-4692-B26E-525976695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6" y="6478576"/>
                <a:ext cx="3062057" cy="276999"/>
              </a:xfrm>
              <a:prstGeom prst="rect">
                <a:avLst/>
              </a:prstGeom>
              <a:blipFill>
                <a:blip r:embed="rId10"/>
                <a:stretch>
                  <a:fillRect l="-1394" r="-239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1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669B90-0FA7-494A-99E4-163EDA0F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0" y="2089956"/>
            <a:ext cx="7812868" cy="7009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DCBFB4-99A1-4442-9ADE-E5B5F84DE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34" y="3318185"/>
            <a:ext cx="8455703" cy="70091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A8BC318-5781-4AC1-BAE5-DA64A731A85E}"/>
              </a:ext>
            </a:extLst>
          </p:cNvPr>
          <p:cNvSpPr txBox="1"/>
          <p:nvPr/>
        </p:nvSpPr>
        <p:spPr>
          <a:xfrm>
            <a:off x="395536" y="1729326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actor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5311BE-2F48-49D0-A17B-9DA6E0FE9191}"/>
              </a:ext>
            </a:extLst>
          </p:cNvPr>
          <p:cNvSpPr txBox="1"/>
          <p:nvPr/>
        </p:nvSpPr>
        <p:spPr>
          <a:xfrm>
            <a:off x="406408" y="2910244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Update critic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806DE6-807F-4E08-86E1-620CF1CDA354}"/>
              </a:ext>
            </a:extLst>
          </p:cNvPr>
          <p:cNvSpPr/>
          <p:nvPr/>
        </p:nvSpPr>
        <p:spPr>
          <a:xfrm>
            <a:off x="6660232" y="3318185"/>
            <a:ext cx="1224136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165734F-09FF-414D-8274-0260E13B7940}"/>
              </a:ext>
            </a:extLst>
          </p:cNvPr>
          <p:cNvSpPr/>
          <p:nvPr/>
        </p:nvSpPr>
        <p:spPr>
          <a:xfrm>
            <a:off x="5603314" y="2089956"/>
            <a:ext cx="1224136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203CDB8-7D92-4F9B-8AD3-9BA0BCA9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14" y="4820528"/>
            <a:ext cx="5767519" cy="7009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DD233F-D73A-4B10-9C03-04FC3FF90877}"/>
              </a:ext>
            </a:extLst>
          </p:cNvPr>
          <p:cNvSpPr txBox="1"/>
          <p:nvPr/>
        </p:nvSpPr>
        <p:spPr>
          <a:xfrm>
            <a:off x="467544" y="4269054"/>
            <a:ext cx="5702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Policy approximate by maximizing log probability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形 5" descr="指向右边的反手食指">
            <a:extLst>
              <a:ext uri="{FF2B5EF4-FFF2-40B4-BE49-F238E27FC236}">
                <a16:creationId xmlns:a16="http://schemas.microsoft.com/office/drawing/2014/main" id="{A611AA05-282E-4A12-BADB-78B68CE1A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4" y="1700781"/>
            <a:ext cx="457200" cy="457200"/>
          </a:xfrm>
          <a:prstGeom prst="rect">
            <a:avLst/>
          </a:prstGeom>
        </p:spPr>
      </p:pic>
      <p:pic>
        <p:nvPicPr>
          <p:cNvPr id="16" name="图形 15" descr="指向右边的反手食指">
            <a:extLst>
              <a:ext uri="{FF2B5EF4-FFF2-40B4-BE49-F238E27FC236}">
                <a16:creationId xmlns:a16="http://schemas.microsoft.com/office/drawing/2014/main" id="{4C9FF7D3-D577-45D7-9814-D1232B3CD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76" y="2910244"/>
            <a:ext cx="457200" cy="457200"/>
          </a:xfrm>
          <a:prstGeom prst="rect">
            <a:avLst/>
          </a:prstGeom>
        </p:spPr>
      </p:pic>
      <p:pic>
        <p:nvPicPr>
          <p:cNvPr id="19" name="图形 18" descr="指向右边的反手食指">
            <a:extLst>
              <a:ext uri="{FF2B5EF4-FFF2-40B4-BE49-F238E27FC236}">
                <a16:creationId xmlns:a16="http://schemas.microsoft.com/office/drawing/2014/main" id="{19CE97FF-922D-4789-84F4-E3EFEE25B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76" y="4240509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C92228-C5E2-4D40-A62D-FF2B76038D4E}"/>
                  </a:ext>
                </a:extLst>
              </p:cNvPr>
              <p:cNvSpPr txBox="1"/>
              <p:nvPr/>
            </p:nvSpPr>
            <p:spPr>
              <a:xfrm>
                <a:off x="554646" y="5681339"/>
                <a:ext cx="5863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parameters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approximate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policy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C92228-C5E2-4D40-A62D-FF2B76038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6" y="5681339"/>
                <a:ext cx="5863079" cy="276999"/>
              </a:xfrm>
              <a:prstGeom prst="rect">
                <a:avLst/>
              </a:prstGeom>
              <a:blipFill>
                <a:blip r:embed="rId8"/>
                <a:stretch>
                  <a:fillRect l="-1040" r="-104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A13F23-386A-4577-81FE-46D3D80F6783}"/>
                  </a:ext>
                </a:extLst>
              </p:cNvPr>
              <p:cNvSpPr txBox="1"/>
              <p:nvPr/>
            </p:nvSpPr>
            <p:spPr>
              <a:xfrm>
                <a:off x="554646" y="6051786"/>
                <a:ext cx="3814826" cy="3434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policy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imitate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agent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2A13F23-386A-4577-81FE-46D3D80F6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6" y="6051786"/>
                <a:ext cx="3814826" cy="343492"/>
              </a:xfrm>
              <a:prstGeom prst="rect">
                <a:avLst/>
              </a:prstGeom>
              <a:blipFill>
                <a:blip r:embed="rId9"/>
                <a:stretch>
                  <a:fillRect l="-958" t="-5357" r="-1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5DDBEF-F782-4692-B26E-525976695FCD}"/>
                  </a:ext>
                </a:extLst>
              </p:cNvPr>
              <p:cNvSpPr txBox="1"/>
              <p:nvPr/>
            </p:nvSpPr>
            <p:spPr>
              <a:xfrm>
                <a:off x="554646" y="6478576"/>
                <a:ext cx="3062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regularization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5DDBEF-F782-4692-B26E-525976695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46" y="6478576"/>
                <a:ext cx="3062057" cy="276999"/>
              </a:xfrm>
              <a:prstGeom prst="rect">
                <a:avLst/>
              </a:prstGeom>
              <a:blipFill>
                <a:blip r:embed="rId10"/>
                <a:stretch>
                  <a:fillRect l="-1394" r="-2590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8D4BF46-0BE9-4E53-9180-53932F8BCBCA}"/>
              </a:ext>
            </a:extLst>
          </p:cNvPr>
          <p:cNvSpPr/>
          <p:nvPr/>
        </p:nvSpPr>
        <p:spPr>
          <a:xfrm>
            <a:off x="6440545" y="4322268"/>
            <a:ext cx="2574669" cy="227246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update with one single step with latest policy samples from agent j</a:t>
            </a:r>
            <a:endParaRPr lang="zh-CN" altLang="en-US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4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attention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50BB9D7-EC35-41FB-9B26-78A7D8D6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04" y="1186145"/>
            <a:ext cx="8352928" cy="589156"/>
          </a:xfrm>
        </p:spPr>
        <p:txBody>
          <a:bodyPr/>
          <a:lstStyle/>
          <a:p>
            <a:pPr algn="ctr"/>
            <a:r>
              <a:rPr lang="en-US" altLang="zh-CN" sz="3600" b="1" dirty="0"/>
              <a:t>Contents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4603DC-2508-405A-84B6-114724F542F0}"/>
              </a:ext>
            </a:extLst>
          </p:cNvPr>
          <p:cNvGrpSpPr/>
          <p:nvPr/>
        </p:nvGrpSpPr>
        <p:grpSpPr>
          <a:xfrm>
            <a:off x="3015908" y="1995386"/>
            <a:ext cx="6362568" cy="3180699"/>
            <a:chOff x="5457912" y="1321672"/>
            <a:chExt cx="8483420" cy="424092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B37B730-77D6-40FC-A5BF-C9707F0F7B44}"/>
                </a:ext>
              </a:extLst>
            </p:cNvPr>
            <p:cNvGrpSpPr/>
            <p:nvPr/>
          </p:nvGrpSpPr>
          <p:grpSpPr>
            <a:xfrm>
              <a:off x="5457912" y="1321672"/>
              <a:ext cx="5627181" cy="723028"/>
              <a:chOff x="1343472" y="2350372"/>
              <a:chExt cx="5627181" cy="723028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B6D7D05-AB29-4513-82FF-A8A21F6C7ECC}"/>
                  </a:ext>
                </a:extLst>
              </p:cNvPr>
              <p:cNvSpPr/>
              <p:nvPr/>
            </p:nvSpPr>
            <p:spPr>
              <a:xfrm>
                <a:off x="1343472" y="2420888"/>
                <a:ext cx="612328" cy="612328"/>
              </a:xfrm>
              <a:prstGeom prst="rect">
                <a:avLst/>
              </a:prstGeom>
              <a:solidFill>
                <a:srgbClr val="0B4F0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BA90FCD-597C-4FB9-A259-5173AB145E2F}"/>
                  </a:ext>
                </a:extLst>
              </p:cNvPr>
              <p:cNvSpPr/>
              <p:nvPr/>
            </p:nvSpPr>
            <p:spPr>
              <a:xfrm>
                <a:off x="1919536" y="2420888"/>
                <a:ext cx="2664296" cy="63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1CC1E3-8885-42FC-93D7-1BB03B4BFBFC}"/>
                  </a:ext>
                </a:extLst>
              </p:cNvPr>
              <p:cNvSpPr txBox="1"/>
              <p:nvPr/>
            </p:nvSpPr>
            <p:spPr>
              <a:xfrm>
                <a:off x="2387658" y="2350372"/>
                <a:ext cx="4582995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Motivation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734E56D-F5DD-486D-A6E9-0DE3BDEBB04F}"/>
                  </a:ext>
                </a:extLst>
              </p:cNvPr>
              <p:cNvSpPr txBox="1"/>
              <p:nvPr/>
            </p:nvSpPr>
            <p:spPr>
              <a:xfrm>
                <a:off x="1343472" y="2375775"/>
                <a:ext cx="684337" cy="697625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F2480EE-45CA-4BC0-9336-B1F0D81062EC}"/>
                </a:ext>
              </a:extLst>
            </p:cNvPr>
            <p:cNvGrpSpPr/>
            <p:nvPr/>
          </p:nvGrpSpPr>
          <p:grpSpPr>
            <a:xfrm>
              <a:off x="5457913" y="2281188"/>
              <a:ext cx="8483419" cy="1119570"/>
              <a:chOff x="1343473" y="2420888"/>
              <a:chExt cx="8483419" cy="11195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63AF1E5-7220-40E3-A725-EEFE235138CA}"/>
                  </a:ext>
                </a:extLst>
              </p:cNvPr>
              <p:cNvSpPr txBox="1"/>
              <p:nvPr/>
            </p:nvSpPr>
            <p:spPr>
              <a:xfrm>
                <a:off x="1343473" y="2842832"/>
                <a:ext cx="684336" cy="697626"/>
              </a:xfrm>
              <a:prstGeom prst="rect">
                <a:avLst/>
              </a:prstGeom>
              <a:solidFill>
                <a:srgbClr val="DE201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948F909-4E89-439B-8DDD-ACC0DC05FB64}"/>
                  </a:ext>
                </a:extLst>
              </p:cNvPr>
              <p:cNvSpPr/>
              <p:nvPr/>
            </p:nvSpPr>
            <p:spPr>
              <a:xfrm>
                <a:off x="2243638" y="2420888"/>
                <a:ext cx="2340194" cy="6398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D0ED9D-FD32-4817-88B3-952FAEDDB337}"/>
                  </a:ext>
                </a:extLst>
              </p:cNvPr>
              <p:cNvSpPr txBox="1"/>
              <p:nvPr/>
            </p:nvSpPr>
            <p:spPr>
              <a:xfrm>
                <a:off x="2387658" y="2842832"/>
                <a:ext cx="7439234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Methodology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108439-0B4F-42C6-B79D-24E67AEABFED}"/>
                </a:ext>
              </a:extLst>
            </p:cNvPr>
            <p:cNvSpPr/>
            <p:nvPr/>
          </p:nvSpPr>
          <p:spPr>
            <a:xfrm>
              <a:off x="6033976" y="4922789"/>
              <a:ext cx="2664296" cy="6398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10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Challenges</a:t>
            </a:r>
            <a:r>
              <a:rPr lang="en-US" altLang="zh-CN" b="1" dirty="0"/>
              <a:t> in RL for multi-agent case</a:t>
            </a:r>
          </a:p>
          <a:p>
            <a:pPr lvl="1"/>
            <a:r>
              <a:rPr lang="en-US" altLang="zh-CN" b="1" dirty="0"/>
              <a:t>Q-learning </a:t>
            </a:r>
          </a:p>
          <a:p>
            <a:pPr lvl="2"/>
            <a:r>
              <a:rPr lang="en-US" altLang="zh-CN" dirty="0"/>
              <a:t>Policy of each agent keeps changing </a:t>
            </a:r>
            <a:r>
              <a:rPr lang="en-US" altLang="zh-CN" dirty="0">
                <a:solidFill>
                  <a:srgbClr val="FF0000"/>
                </a:solidFill>
              </a:rPr>
              <a:t>(environment is non-stationary)</a:t>
            </a:r>
          </a:p>
          <a:p>
            <a:pPr lvl="1"/>
            <a:r>
              <a:rPr lang="en-US" altLang="zh-CN" b="1" dirty="0"/>
              <a:t>Policy gradient</a:t>
            </a:r>
          </a:p>
          <a:p>
            <a:pPr lvl="2"/>
            <a:r>
              <a:rPr lang="en-US" altLang="zh-CN" dirty="0"/>
              <a:t>Frequent coordination of multiple agents </a:t>
            </a:r>
            <a:r>
              <a:rPr lang="en-US" altLang="zh-CN" dirty="0">
                <a:solidFill>
                  <a:srgbClr val="FF0000"/>
                </a:solidFill>
              </a:rPr>
              <a:t>(high training variance)</a:t>
            </a:r>
          </a:p>
          <a:p>
            <a:endParaRPr lang="en-US" altLang="zh-CN" b="1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1 Motivation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Challenges</a:t>
            </a:r>
            <a:r>
              <a:rPr lang="en-US" altLang="zh-CN" b="1" dirty="0"/>
              <a:t> in RL for multi-agent case</a:t>
            </a:r>
          </a:p>
          <a:p>
            <a:pPr lvl="1"/>
            <a:r>
              <a:rPr lang="en-US" altLang="zh-CN" b="1" dirty="0"/>
              <a:t>Q-learning </a:t>
            </a:r>
          </a:p>
          <a:p>
            <a:pPr lvl="2"/>
            <a:r>
              <a:rPr lang="en-US" altLang="zh-CN" dirty="0"/>
              <a:t>Policy of each agent keeps changing </a:t>
            </a:r>
            <a:r>
              <a:rPr lang="en-US" altLang="zh-CN" dirty="0">
                <a:solidFill>
                  <a:srgbClr val="FF0000"/>
                </a:solidFill>
              </a:rPr>
              <a:t>(environment is non-stationary)</a:t>
            </a:r>
          </a:p>
          <a:p>
            <a:pPr lvl="1"/>
            <a:r>
              <a:rPr lang="en-US" altLang="zh-CN" b="1" dirty="0"/>
              <a:t>Policy gradient</a:t>
            </a:r>
          </a:p>
          <a:p>
            <a:pPr lvl="2"/>
            <a:r>
              <a:rPr lang="en-US" altLang="zh-CN" dirty="0"/>
              <a:t>Frequent coordination of multiple agents </a:t>
            </a:r>
            <a:r>
              <a:rPr lang="en-US" altLang="zh-CN" dirty="0">
                <a:solidFill>
                  <a:srgbClr val="FF0000"/>
                </a:solidFill>
              </a:rPr>
              <a:t>(high training variance)</a:t>
            </a:r>
          </a:p>
          <a:p>
            <a:endParaRPr lang="en-US" altLang="zh-CN" b="1" dirty="0"/>
          </a:p>
          <a:p>
            <a:r>
              <a:rPr lang="en-US" altLang="zh-CN" b="1" dirty="0"/>
              <a:t>General-purpose multi-agent learning algorithm:</a:t>
            </a:r>
          </a:p>
          <a:p>
            <a:pPr lvl="1"/>
            <a:r>
              <a:rPr lang="en-US" altLang="zh-CN" dirty="0"/>
              <a:t>Learning policy based on local information</a:t>
            </a:r>
          </a:p>
          <a:p>
            <a:pPr lvl="1"/>
            <a:r>
              <a:rPr lang="en-US" altLang="zh-CN" dirty="0"/>
              <a:t>Not assuming a differentiable model of the environment dynamics.</a:t>
            </a:r>
          </a:p>
          <a:p>
            <a:pPr lvl="1"/>
            <a:r>
              <a:rPr lang="en-US" altLang="zh-CN" dirty="0"/>
              <a:t>Not assuming any structure on the communication method between agents.</a:t>
            </a:r>
          </a:p>
          <a:p>
            <a:pPr lvl="1"/>
            <a:r>
              <a:rPr lang="en-US" altLang="zh-CN" dirty="0"/>
              <a:t>Applicable in </a:t>
            </a:r>
            <a:r>
              <a:rPr lang="en-US" altLang="zh-CN" b="1" dirty="0"/>
              <a:t>cooperative interaction</a:t>
            </a:r>
            <a:r>
              <a:rPr lang="en-US" altLang="zh-CN" dirty="0"/>
              <a:t>, </a:t>
            </a:r>
            <a:r>
              <a:rPr lang="en-US" altLang="zh-CN" b="1" dirty="0"/>
              <a:t>competitive interaction </a:t>
            </a:r>
            <a:r>
              <a:rPr lang="en-US" altLang="zh-CN" dirty="0"/>
              <a:t>as well as </a:t>
            </a:r>
            <a:r>
              <a:rPr lang="en-US" altLang="zh-CN" b="1" dirty="0"/>
              <a:t>mixed cooperative- competitive interaction </a:t>
            </a:r>
            <a:r>
              <a:rPr lang="en-US" altLang="zh-CN" dirty="0"/>
              <a:t>environments.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57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Basic Idea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3B6F76-7B0D-45FA-98E9-274490AF6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811"/>
            <a:ext cx="4680520" cy="35622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6561AD-9682-4458-8A6D-E7FD4506225C}"/>
              </a:ext>
            </a:extLst>
          </p:cNvPr>
          <p:cNvSpPr txBox="1"/>
          <p:nvPr/>
        </p:nvSpPr>
        <p:spPr>
          <a:xfrm>
            <a:off x="4682782" y="4581128"/>
            <a:ext cx="439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Centralized: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 is augmented with extra information of every agents’ policy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without critic</a:t>
            </a:r>
            <a:endParaRPr lang="zh-CN" altLang="en-US" sz="1600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4AC99-3C6C-4CEB-99DE-A1F066EAC3EC}"/>
              </a:ext>
            </a:extLst>
          </p:cNvPr>
          <p:cNvSpPr txBox="1"/>
          <p:nvPr/>
        </p:nvSpPr>
        <p:spPr>
          <a:xfrm>
            <a:off x="4613684" y="2492896"/>
            <a:ext cx="4464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Decentralized: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 only has access to local information</a:t>
            </a:r>
          </a:p>
          <a:p>
            <a:pPr marL="342900" indent="-342900">
              <a:buAutoNum type="arabicParenR"/>
            </a:pP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with Actor acting in decentralized manner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56993A-1AE1-40D5-B548-8FD0432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56380"/>
            <a:ext cx="8352928" cy="662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82F19-F476-41D1-BEEC-AB369D7A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80482"/>
            <a:ext cx="5883150" cy="15485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8F3FAA-BB42-4FDB-AA08-0C5AEE5991A8}"/>
              </a:ext>
            </a:extLst>
          </p:cNvPr>
          <p:cNvSpPr txBox="1"/>
          <p:nvPr/>
        </p:nvSpPr>
        <p:spPr>
          <a:xfrm>
            <a:off x="539552" y="365480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Policy gradient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56993A-1AE1-40D5-B548-8FD0432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56380"/>
            <a:ext cx="8352928" cy="662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82F19-F476-41D1-BEEC-AB369D7A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80482"/>
            <a:ext cx="5883150" cy="15485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8F3FAA-BB42-4FDB-AA08-0C5AEE5991A8}"/>
              </a:ext>
            </a:extLst>
          </p:cNvPr>
          <p:cNvSpPr txBox="1"/>
          <p:nvPr/>
        </p:nvSpPr>
        <p:spPr>
          <a:xfrm>
            <a:off x="539552" y="365480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Policy gradient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52BF849-1655-4FDB-9E26-9528A5EF6F08}"/>
              </a:ext>
            </a:extLst>
          </p:cNvPr>
          <p:cNvSpPr/>
          <p:nvPr/>
        </p:nvSpPr>
        <p:spPr>
          <a:xfrm>
            <a:off x="6228184" y="4156380"/>
            <a:ext cx="2376264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1D0DE1-CC4F-41AA-8B16-82AC8512CCF8}"/>
                  </a:ext>
                </a:extLst>
              </p:cNvPr>
              <p:cNvSpPr txBox="1"/>
              <p:nvPr/>
            </p:nvSpPr>
            <p:spPr>
              <a:xfrm>
                <a:off x="3419873" y="4946033"/>
                <a:ext cx="57458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Centralized action value function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Takes action from all agents as input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=1,2…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R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Extra state information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AutoNum type="arabicParenR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Learn separately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1D0DE1-CC4F-41AA-8B16-82AC8512C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3" y="4946033"/>
                <a:ext cx="5745802" cy="1200329"/>
              </a:xfrm>
              <a:prstGeom prst="rect">
                <a:avLst/>
              </a:prstGeom>
              <a:blipFill>
                <a:blip r:embed="rId4"/>
                <a:stretch>
                  <a:fillRect l="-848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1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56993A-1AE1-40D5-B548-8FD0432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56380"/>
            <a:ext cx="8352928" cy="662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82F19-F476-41D1-BEEC-AB369D7A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80482"/>
            <a:ext cx="5883150" cy="15485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8F3FAA-BB42-4FDB-AA08-0C5AEE5991A8}"/>
              </a:ext>
            </a:extLst>
          </p:cNvPr>
          <p:cNvSpPr txBox="1"/>
          <p:nvPr/>
        </p:nvSpPr>
        <p:spPr>
          <a:xfrm>
            <a:off x="539552" y="365480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Policy gradient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9FC31-5F49-4239-B079-F3439530282D}"/>
              </a:ext>
            </a:extLst>
          </p:cNvPr>
          <p:cNvSpPr txBox="1"/>
          <p:nvPr/>
        </p:nvSpPr>
        <p:spPr>
          <a:xfrm>
            <a:off x="539552" y="5046054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Deterministic Policy gradient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091237-A699-44BA-8182-C3A82A46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5578609"/>
            <a:ext cx="7812868" cy="7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5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C062D80-D3C8-4B09-9F8E-11414D6A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2 Methodology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CD71CD5-7B8D-465C-8047-BD65267A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/>
          <a:p>
            <a:r>
              <a:rPr lang="en-US" altLang="zh-CN" b="1" dirty="0"/>
              <a:t>Algorithmic Detail </a:t>
            </a:r>
          </a:p>
          <a:p>
            <a:pPr lvl="3"/>
            <a:endParaRPr lang="en-US" altLang="zh-CN" dirty="0"/>
          </a:p>
          <a:p>
            <a:pPr lvl="2"/>
            <a:endParaRPr lang="en-US" altLang="zh-CN" b="1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B56993A-1AE1-40D5-B548-8FD04328E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56380"/>
            <a:ext cx="8352928" cy="6624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FF82F19-F476-41D1-BEEC-AB369D7A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80482"/>
            <a:ext cx="5883150" cy="15485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D1EB81-D045-41E4-91A1-F2CD95B5BD48}"/>
              </a:ext>
            </a:extLst>
          </p:cNvPr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8F3FAA-BB42-4FDB-AA08-0C5AEE5991A8}"/>
              </a:ext>
            </a:extLst>
          </p:cNvPr>
          <p:cNvSpPr txBox="1"/>
          <p:nvPr/>
        </p:nvSpPr>
        <p:spPr>
          <a:xfrm>
            <a:off x="539552" y="365480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Policy gradient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9FC31-5F49-4239-B079-F3439530282D}"/>
              </a:ext>
            </a:extLst>
          </p:cNvPr>
          <p:cNvSpPr txBox="1"/>
          <p:nvPr/>
        </p:nvSpPr>
        <p:spPr>
          <a:xfrm>
            <a:off x="539552" y="5046054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Deterministic Policy gradient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091237-A699-44BA-8182-C3A82A462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72" y="5578609"/>
            <a:ext cx="7812868" cy="70091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160F0313-EAB5-4833-B189-66D4481D2033}"/>
              </a:ext>
            </a:extLst>
          </p:cNvPr>
          <p:cNvSpPr/>
          <p:nvPr/>
        </p:nvSpPr>
        <p:spPr>
          <a:xfrm>
            <a:off x="6228184" y="4156380"/>
            <a:ext cx="2376264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E40424A-10C9-47DB-85C5-EB1069690BC2}"/>
              </a:ext>
            </a:extLst>
          </p:cNvPr>
          <p:cNvSpPr/>
          <p:nvPr/>
        </p:nvSpPr>
        <p:spPr>
          <a:xfrm>
            <a:off x="5035438" y="5597847"/>
            <a:ext cx="2376264" cy="662438"/>
          </a:xfrm>
          <a:prstGeom prst="ellipse">
            <a:avLst/>
          </a:prstGeom>
          <a:solidFill>
            <a:srgbClr val="FFFF00">
              <a:alpha val="3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699F254-5C49-449C-9F93-039FE57765CF}"/>
                  </a:ext>
                </a:extLst>
              </p:cNvPr>
              <p:cNvSpPr/>
              <p:nvPr/>
            </p:nvSpPr>
            <p:spPr>
              <a:xfrm>
                <a:off x="107635" y="1779016"/>
                <a:ext cx="8784846" cy="14593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Since the action of each agent is supposed to be known, the environment is stationary even as the policies keep changing. That is: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699F254-5C49-449C-9F93-039FE5776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5" y="1779016"/>
                <a:ext cx="8784846" cy="145939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57996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7E67B5-6C52-404A-B13E-1092A4B85B86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5649c746-aad0-4368-97ce-fd3c1a6ed542"/>
  </ds:schemaRefs>
</ds:datastoreItem>
</file>

<file path=customXml/itemProps3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37614</TotalTime>
  <Words>463</Words>
  <Application>Microsoft Office PowerPoint</Application>
  <PresentationFormat>全屏显示(4:3)</PresentationFormat>
  <Paragraphs>121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Multi-Agent Actor-Critic for Mixed Cooperative-Competitive Environments </vt:lpstr>
      <vt:lpstr>Contents</vt:lpstr>
      <vt:lpstr>1 Motivation</vt:lpstr>
      <vt:lpstr>1 Motivation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2 Methodology</vt:lpstr>
      <vt:lpstr>Thank you for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1468</cp:revision>
  <cp:lastPrinted>2018-09-13T18:12:28Z</cp:lastPrinted>
  <dcterms:created xsi:type="dcterms:W3CDTF">2014-08-18T11:27:13Z</dcterms:created>
  <dcterms:modified xsi:type="dcterms:W3CDTF">2019-09-18T14:25:24Z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