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414" r:id="rId5"/>
    <p:sldId id="657" r:id="rId6"/>
    <p:sldId id="796" r:id="rId7"/>
    <p:sldId id="731" r:id="rId8"/>
    <p:sldId id="797" r:id="rId9"/>
    <p:sldId id="798" r:id="rId10"/>
    <p:sldId id="799" r:id="rId11"/>
    <p:sldId id="766" r:id="rId12"/>
    <p:sldId id="765" r:id="rId13"/>
    <p:sldId id="767" r:id="rId14"/>
    <p:sldId id="768" r:id="rId15"/>
    <p:sldId id="769" r:id="rId16"/>
    <p:sldId id="770" r:id="rId17"/>
    <p:sldId id="773" r:id="rId18"/>
    <p:sldId id="778" r:id="rId19"/>
    <p:sldId id="779" r:id="rId20"/>
    <p:sldId id="774" r:id="rId21"/>
    <p:sldId id="775" r:id="rId22"/>
    <p:sldId id="776" r:id="rId23"/>
    <p:sldId id="777" r:id="rId24"/>
    <p:sldId id="772" r:id="rId25"/>
    <p:sldId id="780" r:id="rId26"/>
    <p:sldId id="781" r:id="rId27"/>
    <p:sldId id="782" r:id="rId28"/>
    <p:sldId id="744" r:id="rId29"/>
    <p:sldId id="783" r:id="rId30"/>
    <p:sldId id="788" r:id="rId31"/>
    <p:sldId id="786" r:id="rId32"/>
    <p:sldId id="790" r:id="rId33"/>
    <p:sldId id="785" r:id="rId34"/>
    <p:sldId id="789" r:id="rId35"/>
    <p:sldId id="787" r:id="rId36"/>
    <p:sldId id="791" r:id="rId37"/>
    <p:sldId id="792" r:id="rId38"/>
    <p:sldId id="793" r:id="rId39"/>
    <p:sldId id="794" r:id="rId40"/>
    <p:sldId id="675" r:id="rId41"/>
    <p:sldId id="734" r:id="rId42"/>
    <p:sldId id="745" r:id="rId43"/>
    <p:sldId id="746" r:id="rId44"/>
    <p:sldId id="747" r:id="rId45"/>
    <p:sldId id="748" r:id="rId46"/>
    <p:sldId id="750" r:id="rId47"/>
    <p:sldId id="751" r:id="rId48"/>
    <p:sldId id="753" r:id="rId49"/>
    <p:sldId id="752" r:id="rId50"/>
    <p:sldId id="754" r:id="rId51"/>
    <p:sldId id="755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95" r:id="rId6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B930E6-B13C-437C-A040-8A8E18CC528B}">
          <p14:sldIdLst>
            <p14:sldId id="414"/>
            <p14:sldId id="657"/>
            <p14:sldId id="796"/>
            <p14:sldId id="731"/>
            <p14:sldId id="797"/>
            <p14:sldId id="798"/>
            <p14:sldId id="799"/>
          </p14:sldIdLst>
        </p14:section>
        <p14:section name="global learning" id="{D2598276-4E76-4EEB-AEF2-AF9226C41F55}">
          <p14:sldIdLst>
            <p14:sldId id="766"/>
            <p14:sldId id="765"/>
            <p14:sldId id="767"/>
            <p14:sldId id="768"/>
            <p14:sldId id="769"/>
          </p14:sldIdLst>
        </p14:section>
        <p14:section name="Incremental learning" id="{F2D29BC1-3681-4A9D-B279-AB17A9E064F2}">
          <p14:sldIdLst>
            <p14:sldId id="770"/>
            <p14:sldId id="773"/>
            <p14:sldId id="778"/>
            <p14:sldId id="779"/>
            <p14:sldId id="774"/>
            <p14:sldId id="775"/>
            <p14:sldId id="776"/>
            <p14:sldId id="777"/>
          </p14:sldIdLst>
        </p14:section>
        <p14:section name="Prediction" id="{781DBEA1-5FD7-4781-AC17-E7C56D7DC529}">
          <p14:sldIdLst>
            <p14:sldId id="772"/>
            <p14:sldId id="780"/>
            <p14:sldId id="781"/>
            <p14:sldId id="782"/>
          </p14:sldIdLst>
        </p14:section>
        <p14:section name="Experiment" id="{6655F077-6E6A-4BE6-82C1-D1521F2AC887}">
          <p14:sldIdLst>
            <p14:sldId id="744"/>
            <p14:sldId id="783"/>
            <p14:sldId id="788"/>
            <p14:sldId id="786"/>
            <p14:sldId id="790"/>
            <p14:sldId id="785"/>
            <p14:sldId id="789"/>
            <p14:sldId id="787"/>
            <p14:sldId id="791"/>
            <p14:sldId id="792"/>
            <p14:sldId id="793"/>
            <p14:sldId id="794"/>
            <p14:sldId id="675"/>
          </p14:sldIdLst>
        </p14:section>
        <p14:section name="update derivation" id="{756C9822-373A-478C-AC2D-5CF488844954}">
          <p14:sldIdLst>
            <p14:sldId id="734"/>
            <p14:sldId id="745"/>
            <p14:sldId id="746"/>
            <p14:sldId id="747"/>
            <p14:sldId id="748"/>
            <p14:sldId id="750"/>
            <p14:sldId id="751"/>
            <p14:sldId id="753"/>
            <p14:sldId id="752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58E"/>
    <a:srgbClr val="EC2010"/>
    <a:srgbClr val="DE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2" autoAdjust="0"/>
    <p:restoredTop sz="93801" autoAdjust="0"/>
  </p:normalViewPr>
  <p:slideViewPr>
    <p:cSldViewPr snapToObjects="1">
      <p:cViewPr varScale="1">
        <p:scale>
          <a:sx n="63" d="100"/>
          <a:sy n="63" d="100"/>
        </p:scale>
        <p:origin x="11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Auxiliary function and gradient=0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5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4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 with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 multipliers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0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3.png"/><Relationship Id="rId3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.png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9.png"/><Relationship Id="rId3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8.png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9.png"/><Relationship Id="rId3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8.png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6.png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4.png"/><Relationship Id="rId7" Type="http://schemas.openxmlformats.org/officeDocument/2006/relationships/image" Target="../media/image66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0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2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8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564" y="1830266"/>
            <a:ext cx="9008872" cy="1158828"/>
          </a:xfrm>
        </p:spPr>
        <p:txBody>
          <a:bodyPr>
            <a:noAutofit/>
          </a:bodyPr>
          <a:lstStyle/>
          <a:p>
            <a:r>
              <a:rPr lang="en-US" sz="3600" b="1" dirty="0"/>
              <a:t>Latent space model for road networks to predict time-varying traffic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 06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 for global learning</a:t>
                </a:r>
              </a:p>
              <a:p>
                <a:pPr lvl="1"/>
                <a:endParaRPr lang="en-US" altLang="zh-CN" b="1" dirty="0"/>
              </a:p>
              <a:p>
                <a:pPr marL="297180" lvl="1" indent="0">
                  <a:buNone/>
                </a:pPr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marL="457200" lvl="2" indent="0">
                  <a:buNone/>
                </a:pPr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3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EC23724-6B10-4382-B47E-3CBA9323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2" y="3588257"/>
            <a:ext cx="8614395" cy="451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1E3CDA-3A3D-4397-8932-E88FF1075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936270"/>
            <a:ext cx="7730398" cy="780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07D85E-1624-4B80-A45C-77B239E7F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4297800"/>
            <a:ext cx="7445780" cy="13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 for global learning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marL="457200" lvl="2" indent="0">
                  <a:buNone/>
                </a:pPr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attribute interaction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B7EC5E3-4C43-4B9F-8A89-EB5D69B4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93732"/>
            <a:ext cx="7730398" cy="780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A74E67-7B97-4353-9BF2-A95ADBAF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51" y="4797153"/>
            <a:ext cx="52463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8DBFA8-DA4A-4EBF-B1FF-5AF807AE3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151" y="3550341"/>
            <a:ext cx="3694496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temporal state transition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/>
              <p:nvPr/>
            </p:nvSpPr>
            <p:spPr>
              <a:xfrm>
                <a:off x="1043608" y="3479004"/>
                <a:ext cx="302352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79004"/>
                <a:ext cx="3023520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8B3A985-866C-4E77-BD41-DB950128B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36270"/>
            <a:ext cx="7730398" cy="780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99DDEB-BD0F-4DAB-9B69-74AE46B44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790048"/>
            <a:ext cx="3273601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Incremental learning</a:t>
                </a:r>
              </a:p>
              <a:p>
                <a:pPr lvl="2"/>
                <a:r>
                  <a:rPr lang="en-US" altLang="zh-CN" b="1" dirty="0"/>
                  <a:t>Update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b="1" dirty="0"/>
                  <a:t> with new available snap 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dirty="0"/>
                  <a:t>Prediction with last latent space</a:t>
                </a:r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dirty="0"/>
                  <a:t>Check the prediction performance for each topology qualified pair</a:t>
                </a:r>
                <a:r>
                  <a:rPr lang="en-US" altLang="zh-CN" b="1" dirty="0"/>
                  <a:t>: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B560463-923F-4A24-90C8-9FFF11C3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13964"/>
            <a:ext cx="2053352" cy="4710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DB9B98-D3F0-4614-B9A6-E7CEDAD62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34939"/>
            <a:ext cx="3532114" cy="6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Incremental learning</a:t>
                </a:r>
              </a:p>
              <a:p>
                <a:pPr lvl="2"/>
                <a:r>
                  <a:rPr lang="en-US" altLang="zh-CN" b="1" dirty="0"/>
                  <a:t>Update latent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b="1" dirty="0"/>
                  <a:t> with new available snap 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dirty="0"/>
                  <a:t>Prediction with last latent space</a:t>
                </a:r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dirty="0"/>
                  <a:t>Check the prediction performance for each topology qualified pair</a:t>
                </a:r>
                <a:r>
                  <a:rPr lang="en-US" altLang="zh-CN" b="1" dirty="0"/>
                  <a:t>:</a:t>
                </a:r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dirty="0"/>
                  <a:t>Obtain available information for </a:t>
                </a:r>
                <a:r>
                  <a:rPr lang="en-US" altLang="zh-CN" b="1" dirty="0"/>
                  <a:t>incremental update</a:t>
                </a:r>
                <a:r>
                  <a:rPr lang="en-US" altLang="zh-CN" dirty="0"/>
                  <a:t>: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4"/>
                <a:r>
                  <a:rPr lang="en-US" altLang="zh-CN" b="1" i="1" dirty="0"/>
                  <a:t>Candidate set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i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 b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8FA8882-22C8-455B-8275-225F0954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13964"/>
            <a:ext cx="2053352" cy="471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E02281-18FD-4009-9A2F-5B5C7BBE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34939"/>
            <a:ext cx="3532114" cy="6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03E53D-386F-4180-B18E-E11F0C85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32856"/>
            <a:ext cx="4680520" cy="15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9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8E456B-D42C-471E-8D4A-D072E0B1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24" y="4149080"/>
            <a:ext cx="5844167" cy="2636912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marL="457200" lvl="2" indent="0">
              <a:buNone/>
            </a:pPr>
            <a:endParaRPr lang="en-US" altLang="zh-CN" b="1" dirty="0"/>
          </a:p>
          <a:p>
            <a:pPr lvl="3"/>
            <a:r>
              <a:rPr lang="en-US" altLang="zh-CN" sz="1600" b="1" dirty="0"/>
              <a:t>Solution</a:t>
            </a:r>
          </a:p>
          <a:p>
            <a:pPr lvl="3"/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7004B-7BF8-4E75-939A-9A804A686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132856"/>
            <a:ext cx="4680520" cy="1563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EE709D-04AA-4506-8093-C2FF9F117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289" y="5949280"/>
            <a:ext cx="1195661" cy="2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0B36DE-B54D-4E12-B352-08B4D3A7FCD9}"/>
              </a:ext>
            </a:extLst>
          </p:cNvPr>
          <p:cNvSpPr/>
          <p:nvPr/>
        </p:nvSpPr>
        <p:spPr>
          <a:xfrm>
            <a:off x="1331640" y="2954466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DCA31-BF4C-4414-846B-163103200B27}"/>
              </a:ext>
            </a:extLst>
          </p:cNvPr>
          <p:cNvSpPr/>
          <p:nvPr/>
        </p:nvSpPr>
        <p:spPr>
          <a:xfrm>
            <a:off x="3383868" y="295446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764E8C-A41D-4F01-A4B4-1BD94459D795}"/>
              </a:ext>
            </a:extLst>
          </p:cNvPr>
          <p:cNvSpPr/>
          <p:nvPr/>
        </p:nvSpPr>
        <p:spPr>
          <a:xfrm>
            <a:off x="4568582" y="2954466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A1C55-1409-4A68-B5EF-3FB0391A6956}"/>
              </a:ext>
            </a:extLst>
          </p:cNvPr>
          <p:cNvSpPr/>
          <p:nvPr/>
        </p:nvSpPr>
        <p:spPr>
          <a:xfrm rot="5400000">
            <a:off x="5940667" y="2702502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/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blipFill>
                <a:blip r:embed="rId3"/>
                <a:stretch>
                  <a:fillRect l="-54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/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blipFill>
                <a:blip r:embed="rId4"/>
                <a:stretch>
                  <a:fillRect l="-5422" t="-2174" r="-180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/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blipFill>
                <a:blip r:embed="rId5"/>
                <a:stretch>
                  <a:fillRect l="-4301" t="-2128" r="-53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/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blipFill>
                <a:blip r:embed="rId6"/>
                <a:stretch>
                  <a:fillRect l="-4848" t="-2128" r="-181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/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/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/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C81147FE-3C3E-48F9-A196-4ABC5DA2E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320" y="4564785"/>
            <a:ext cx="3596924" cy="2236991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CADF034-E50C-4637-918A-3218A87D0B24}"/>
              </a:ext>
            </a:extLst>
          </p:cNvPr>
          <p:cNvSpPr/>
          <p:nvPr/>
        </p:nvSpPr>
        <p:spPr>
          <a:xfrm>
            <a:off x="7668344" y="5805264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5B1588-C4F9-4328-80F3-5E1D8D05A859}"/>
              </a:ext>
            </a:extLst>
          </p:cNvPr>
          <p:cNvSpPr/>
          <p:nvPr/>
        </p:nvSpPr>
        <p:spPr>
          <a:xfrm>
            <a:off x="7626222" y="491172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266531B-E627-447A-94D0-ABAF381F5ED9}"/>
              </a:ext>
            </a:extLst>
          </p:cNvPr>
          <p:cNvSpPr/>
          <p:nvPr/>
        </p:nvSpPr>
        <p:spPr>
          <a:xfrm>
            <a:off x="6058727" y="497097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/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/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blipFill>
                <a:blip r:embed="rId12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/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/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/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blipFill>
                <a:blip r:embed="rId15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/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blipFill>
                <a:blip r:embed="rId16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/>
              <p:nvPr/>
            </p:nvSpPr>
            <p:spPr>
              <a:xfrm>
                <a:off x="6369585" y="26037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85" y="2603769"/>
                <a:ext cx="287835" cy="276999"/>
              </a:xfrm>
              <a:prstGeom prst="rect">
                <a:avLst/>
              </a:prstGeom>
              <a:blipFill>
                <a:blip r:embed="rId17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/>
              <p:nvPr/>
            </p:nvSpPr>
            <p:spPr>
              <a:xfrm>
                <a:off x="6655171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71" y="2607422"/>
                <a:ext cx="287835" cy="276999"/>
              </a:xfrm>
              <a:prstGeom prst="rect">
                <a:avLst/>
              </a:prstGeom>
              <a:blipFill>
                <a:blip r:embed="rId18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/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blipFill>
                <a:blip r:embed="rId19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/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blipFill>
                <a:blip r:embed="rId20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/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blipFill>
                <a:blip r:embed="rId21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/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blipFill>
                <a:blip r:embed="rId22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2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0B36DE-B54D-4E12-B352-08B4D3A7FCD9}"/>
              </a:ext>
            </a:extLst>
          </p:cNvPr>
          <p:cNvSpPr/>
          <p:nvPr/>
        </p:nvSpPr>
        <p:spPr>
          <a:xfrm>
            <a:off x="1331640" y="2954466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DCA31-BF4C-4414-846B-163103200B27}"/>
              </a:ext>
            </a:extLst>
          </p:cNvPr>
          <p:cNvSpPr/>
          <p:nvPr/>
        </p:nvSpPr>
        <p:spPr>
          <a:xfrm>
            <a:off x="3383868" y="295446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764E8C-A41D-4F01-A4B4-1BD94459D795}"/>
              </a:ext>
            </a:extLst>
          </p:cNvPr>
          <p:cNvSpPr/>
          <p:nvPr/>
        </p:nvSpPr>
        <p:spPr>
          <a:xfrm>
            <a:off x="4568582" y="2954466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A1C55-1409-4A68-B5EF-3FB0391A6956}"/>
              </a:ext>
            </a:extLst>
          </p:cNvPr>
          <p:cNvSpPr/>
          <p:nvPr/>
        </p:nvSpPr>
        <p:spPr>
          <a:xfrm rot="5400000">
            <a:off x="5940667" y="2702502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/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blipFill>
                <a:blip r:embed="rId3"/>
                <a:stretch>
                  <a:fillRect l="-54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/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blipFill>
                <a:blip r:embed="rId4"/>
                <a:stretch>
                  <a:fillRect l="-5422" t="-2174" r="-180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/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blipFill>
                <a:blip r:embed="rId5"/>
                <a:stretch>
                  <a:fillRect l="-4301" t="-2128" r="-53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/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blipFill>
                <a:blip r:embed="rId6"/>
                <a:stretch>
                  <a:fillRect l="-4848" t="-2128" r="-181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/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/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/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C81147FE-3C3E-48F9-A196-4ABC5DA2E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320" y="4564785"/>
            <a:ext cx="3596924" cy="2236991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CADF034-E50C-4637-918A-3218A87D0B24}"/>
              </a:ext>
            </a:extLst>
          </p:cNvPr>
          <p:cNvSpPr/>
          <p:nvPr/>
        </p:nvSpPr>
        <p:spPr>
          <a:xfrm>
            <a:off x="7668344" y="5805264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5B1588-C4F9-4328-80F3-5E1D8D05A859}"/>
              </a:ext>
            </a:extLst>
          </p:cNvPr>
          <p:cNvSpPr/>
          <p:nvPr/>
        </p:nvSpPr>
        <p:spPr>
          <a:xfrm>
            <a:off x="7626222" y="491172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266531B-E627-447A-94D0-ABAF381F5ED9}"/>
              </a:ext>
            </a:extLst>
          </p:cNvPr>
          <p:cNvSpPr/>
          <p:nvPr/>
        </p:nvSpPr>
        <p:spPr>
          <a:xfrm>
            <a:off x="6058727" y="497097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/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/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blipFill>
                <a:blip r:embed="rId12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/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/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/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blipFill>
                <a:blip r:embed="rId15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/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blipFill>
                <a:blip r:embed="rId16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/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blipFill>
                <a:blip r:embed="rId17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/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blipFill>
                <a:blip r:embed="rId18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/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blipFill>
                <a:blip r:embed="rId19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/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blipFill>
                <a:blip r:embed="rId20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/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blipFill>
                <a:blip r:embed="rId21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/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blipFill>
                <a:blip r:embed="rId22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7E73C50-5086-4C01-8A7C-11C1540C7021}"/>
              </a:ext>
            </a:extLst>
          </p:cNvPr>
          <p:cNvSpPr/>
          <p:nvPr/>
        </p:nvSpPr>
        <p:spPr>
          <a:xfrm>
            <a:off x="2051720" y="3775186"/>
            <a:ext cx="216040" cy="233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F7598C-B556-4D5A-9C3A-779C1D33CBA3}"/>
              </a:ext>
            </a:extLst>
          </p:cNvPr>
          <p:cNvCxnSpPr/>
          <p:nvPr/>
        </p:nvCxnSpPr>
        <p:spPr>
          <a:xfrm>
            <a:off x="1220068" y="3933056"/>
            <a:ext cx="17281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A83ADDE-2C56-445A-AC8D-1BD0FA61E71D}"/>
              </a:ext>
            </a:extLst>
          </p:cNvPr>
          <p:cNvCxnSpPr/>
          <p:nvPr/>
        </p:nvCxnSpPr>
        <p:spPr>
          <a:xfrm>
            <a:off x="3431966" y="3933056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DC03A45-7E8A-47BA-9217-8ACFCD64114C}"/>
              </a:ext>
            </a:extLst>
          </p:cNvPr>
          <p:cNvCxnSpPr/>
          <p:nvPr/>
        </p:nvCxnSpPr>
        <p:spPr>
          <a:xfrm>
            <a:off x="3383868" y="3726788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013DF6-85CF-42C7-80E7-C7D1143DB920}"/>
              </a:ext>
            </a:extLst>
          </p:cNvPr>
          <p:cNvCxnSpPr/>
          <p:nvPr/>
        </p:nvCxnSpPr>
        <p:spPr>
          <a:xfrm>
            <a:off x="2157930" y="2994189"/>
            <a:ext cx="0" cy="1216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6B2085B-3596-4811-BEA7-869A9A1E7F3A}"/>
              </a:ext>
            </a:extLst>
          </p:cNvPr>
          <p:cNvCxnSpPr/>
          <p:nvPr/>
        </p:nvCxnSpPr>
        <p:spPr>
          <a:xfrm>
            <a:off x="6454771" y="2922066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78CBC5C-03D3-4D5C-90BF-2D571E84B8F3}"/>
              </a:ext>
            </a:extLst>
          </p:cNvPr>
          <p:cNvCxnSpPr/>
          <p:nvPr/>
        </p:nvCxnSpPr>
        <p:spPr>
          <a:xfrm>
            <a:off x="6676382" y="2918465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0E0AEB4-E89F-4544-9C93-059DE18501DF}"/>
              </a:ext>
            </a:extLst>
          </p:cNvPr>
          <p:cNvSpPr/>
          <p:nvPr/>
        </p:nvSpPr>
        <p:spPr>
          <a:xfrm>
            <a:off x="8064388" y="5373216"/>
            <a:ext cx="180020" cy="546606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452AF07-FB1F-476F-B365-2D610F8AFA7D}"/>
              </a:ext>
            </a:extLst>
          </p:cNvPr>
          <p:cNvSpPr txBox="1"/>
          <p:nvPr/>
        </p:nvSpPr>
        <p:spPr>
          <a:xfrm>
            <a:off x="1049111" y="4996663"/>
            <a:ext cx="399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pair </a:t>
            </a:r>
            <a:r>
              <a:rPr lang="en-US" altLang="zh-CN" dirty="0">
                <a:solidFill>
                  <a:srgbClr val="EC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node7&amp;node6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then we can update the </a:t>
            </a:r>
            <a:r>
              <a:rPr lang="en-US" altLang="zh-CN" dirty="0">
                <a:solidFill>
                  <a:srgbClr val="EC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column/row 7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latent space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2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0B36DE-B54D-4E12-B352-08B4D3A7FCD9}"/>
              </a:ext>
            </a:extLst>
          </p:cNvPr>
          <p:cNvSpPr/>
          <p:nvPr/>
        </p:nvSpPr>
        <p:spPr>
          <a:xfrm>
            <a:off x="1331640" y="2954466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DCA31-BF4C-4414-846B-163103200B27}"/>
              </a:ext>
            </a:extLst>
          </p:cNvPr>
          <p:cNvSpPr/>
          <p:nvPr/>
        </p:nvSpPr>
        <p:spPr>
          <a:xfrm>
            <a:off x="3383868" y="295446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764E8C-A41D-4F01-A4B4-1BD94459D795}"/>
              </a:ext>
            </a:extLst>
          </p:cNvPr>
          <p:cNvSpPr/>
          <p:nvPr/>
        </p:nvSpPr>
        <p:spPr>
          <a:xfrm>
            <a:off x="4568582" y="2954466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A1C55-1409-4A68-B5EF-3FB0391A6956}"/>
              </a:ext>
            </a:extLst>
          </p:cNvPr>
          <p:cNvSpPr/>
          <p:nvPr/>
        </p:nvSpPr>
        <p:spPr>
          <a:xfrm rot="5400000">
            <a:off x="5940667" y="2702502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/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blipFill>
                <a:blip r:embed="rId3"/>
                <a:stretch>
                  <a:fillRect l="-54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/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blipFill>
                <a:blip r:embed="rId4"/>
                <a:stretch>
                  <a:fillRect l="-5422" t="-2174" r="-180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/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blipFill>
                <a:blip r:embed="rId5"/>
                <a:stretch>
                  <a:fillRect l="-4301" t="-2128" r="-53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/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blipFill>
                <a:blip r:embed="rId6"/>
                <a:stretch>
                  <a:fillRect l="-4848" t="-2128" r="-181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/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/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/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C81147FE-3C3E-48F9-A196-4ABC5DA2E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320" y="4564785"/>
            <a:ext cx="3596924" cy="2236991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CADF034-E50C-4637-918A-3218A87D0B24}"/>
              </a:ext>
            </a:extLst>
          </p:cNvPr>
          <p:cNvSpPr/>
          <p:nvPr/>
        </p:nvSpPr>
        <p:spPr>
          <a:xfrm>
            <a:off x="7668344" y="5805264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5B1588-C4F9-4328-80F3-5E1D8D05A859}"/>
              </a:ext>
            </a:extLst>
          </p:cNvPr>
          <p:cNvSpPr/>
          <p:nvPr/>
        </p:nvSpPr>
        <p:spPr>
          <a:xfrm>
            <a:off x="7626222" y="491172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266531B-E627-447A-94D0-ABAF381F5ED9}"/>
              </a:ext>
            </a:extLst>
          </p:cNvPr>
          <p:cNvSpPr/>
          <p:nvPr/>
        </p:nvSpPr>
        <p:spPr>
          <a:xfrm>
            <a:off x="6058727" y="497097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/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/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blipFill>
                <a:blip r:embed="rId12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/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/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/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blipFill>
                <a:blip r:embed="rId15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/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blipFill>
                <a:blip r:embed="rId16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/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blipFill>
                <a:blip r:embed="rId17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/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blipFill>
                <a:blip r:embed="rId18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/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blipFill>
                <a:blip r:embed="rId19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/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blipFill>
                <a:blip r:embed="rId20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/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blipFill>
                <a:blip r:embed="rId21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/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blipFill>
                <a:blip r:embed="rId22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F7598C-B556-4D5A-9C3A-779C1D33CBA3}"/>
              </a:ext>
            </a:extLst>
          </p:cNvPr>
          <p:cNvCxnSpPr/>
          <p:nvPr/>
        </p:nvCxnSpPr>
        <p:spPr>
          <a:xfrm>
            <a:off x="1220068" y="3933056"/>
            <a:ext cx="17281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A83ADDE-2C56-445A-AC8D-1BD0FA61E71D}"/>
              </a:ext>
            </a:extLst>
          </p:cNvPr>
          <p:cNvCxnSpPr/>
          <p:nvPr/>
        </p:nvCxnSpPr>
        <p:spPr>
          <a:xfrm>
            <a:off x="3431966" y="3933056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DC03A45-7E8A-47BA-9217-8ACFCD64114C}"/>
              </a:ext>
            </a:extLst>
          </p:cNvPr>
          <p:cNvCxnSpPr/>
          <p:nvPr/>
        </p:nvCxnSpPr>
        <p:spPr>
          <a:xfrm>
            <a:off x="3383868" y="3726788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013DF6-85CF-42C7-80E7-C7D1143DB920}"/>
              </a:ext>
            </a:extLst>
          </p:cNvPr>
          <p:cNvCxnSpPr/>
          <p:nvPr/>
        </p:nvCxnSpPr>
        <p:spPr>
          <a:xfrm>
            <a:off x="2157930" y="2994189"/>
            <a:ext cx="0" cy="1216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6B2085B-3596-4811-BEA7-869A9A1E7F3A}"/>
              </a:ext>
            </a:extLst>
          </p:cNvPr>
          <p:cNvCxnSpPr/>
          <p:nvPr/>
        </p:nvCxnSpPr>
        <p:spPr>
          <a:xfrm>
            <a:off x="6454771" y="2922066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78CBC5C-03D3-4D5C-90BF-2D571E84B8F3}"/>
              </a:ext>
            </a:extLst>
          </p:cNvPr>
          <p:cNvCxnSpPr/>
          <p:nvPr/>
        </p:nvCxnSpPr>
        <p:spPr>
          <a:xfrm>
            <a:off x="6676382" y="2918465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0E0AEB4-E89F-4544-9C93-059DE18501DF}"/>
              </a:ext>
            </a:extLst>
          </p:cNvPr>
          <p:cNvSpPr/>
          <p:nvPr/>
        </p:nvSpPr>
        <p:spPr>
          <a:xfrm>
            <a:off x="8064388" y="5373216"/>
            <a:ext cx="180020" cy="546606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2CD1C3-F847-4025-B601-6E47AE5224EA}"/>
              </a:ext>
            </a:extLst>
          </p:cNvPr>
          <p:cNvSpPr/>
          <p:nvPr/>
        </p:nvSpPr>
        <p:spPr>
          <a:xfrm rot="16200000">
            <a:off x="7136965" y="4596115"/>
            <a:ext cx="203107" cy="546606"/>
          </a:xfrm>
          <a:prstGeom prst="rect">
            <a:avLst/>
          </a:prstGeom>
          <a:solidFill>
            <a:srgbClr val="00B0F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FC68B-3FE2-43F0-A362-0FE55C263558}"/>
              </a:ext>
            </a:extLst>
          </p:cNvPr>
          <p:cNvCxnSpPr/>
          <p:nvPr/>
        </p:nvCxnSpPr>
        <p:spPr>
          <a:xfrm>
            <a:off x="2159400" y="2894668"/>
            <a:ext cx="0" cy="12168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0822A19-BCEB-46AF-B44B-B6A818B07BAD}"/>
              </a:ext>
            </a:extLst>
          </p:cNvPr>
          <p:cNvCxnSpPr/>
          <p:nvPr/>
        </p:nvCxnSpPr>
        <p:spPr>
          <a:xfrm>
            <a:off x="1187624" y="3149463"/>
            <a:ext cx="1728192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E83FBFD-7E36-4439-8D5F-6FA3884F5778}"/>
              </a:ext>
            </a:extLst>
          </p:cNvPr>
          <p:cNvCxnSpPr/>
          <p:nvPr/>
        </p:nvCxnSpPr>
        <p:spPr>
          <a:xfrm>
            <a:off x="3290055" y="3149463"/>
            <a:ext cx="720000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9B9DC37-3002-4A99-8F48-3107D924691E}"/>
              </a:ext>
            </a:extLst>
          </p:cNvPr>
          <p:cNvCxnSpPr/>
          <p:nvPr/>
        </p:nvCxnSpPr>
        <p:spPr>
          <a:xfrm>
            <a:off x="5580112" y="3149463"/>
            <a:ext cx="1728192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7E73C50-5086-4C01-8A7C-11C1540C7021}"/>
              </a:ext>
            </a:extLst>
          </p:cNvPr>
          <p:cNvSpPr/>
          <p:nvPr/>
        </p:nvSpPr>
        <p:spPr>
          <a:xfrm>
            <a:off x="2051720" y="3775186"/>
            <a:ext cx="216040" cy="233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8266BB-42B7-4809-A19D-D62E77FDC570}"/>
              </a:ext>
            </a:extLst>
          </p:cNvPr>
          <p:cNvSpPr/>
          <p:nvPr/>
        </p:nvSpPr>
        <p:spPr>
          <a:xfrm>
            <a:off x="2045720" y="3033082"/>
            <a:ext cx="216040" cy="2335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22EBC5-471E-4E35-B29A-ED930751A192}"/>
              </a:ext>
            </a:extLst>
          </p:cNvPr>
          <p:cNvCxnSpPr/>
          <p:nvPr/>
        </p:nvCxnSpPr>
        <p:spPr>
          <a:xfrm>
            <a:off x="6454771" y="2925024"/>
            <a:ext cx="0" cy="720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AB6543C-3660-4A5B-85A0-9BB0A71F38C6}"/>
              </a:ext>
            </a:extLst>
          </p:cNvPr>
          <p:cNvCxnSpPr/>
          <p:nvPr/>
        </p:nvCxnSpPr>
        <p:spPr>
          <a:xfrm>
            <a:off x="3383868" y="3735474"/>
            <a:ext cx="720000" cy="0"/>
          </a:xfrm>
          <a:prstGeom prst="line">
            <a:avLst/>
          </a:prstGeom>
          <a:ln>
            <a:solidFill>
              <a:srgbClr val="00B0F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38DE932-6552-45B4-89E2-80E770F5DE26}"/>
              </a:ext>
            </a:extLst>
          </p:cNvPr>
          <p:cNvSpPr txBox="1"/>
          <p:nvPr/>
        </p:nvSpPr>
        <p:spPr>
          <a:xfrm>
            <a:off x="1049110" y="4996663"/>
            <a:ext cx="44681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pair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node6&amp;node2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then we can update the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column/row 6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latent space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(column/row 6 is different from the one used for updating column/row 7 )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3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799048" y="4008863"/>
            <a:ext cx="343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study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3015908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3"/>
            <a:r>
              <a:rPr lang="en-US" altLang="zh-CN" b="1" dirty="0"/>
              <a:t>Update according  to the reverse of topological order </a:t>
            </a:r>
          </a:p>
          <a:p>
            <a:pPr lvl="4"/>
            <a:r>
              <a:rPr lang="en-US" altLang="zh-CN" b="1" dirty="0"/>
              <a:t>The node is updated only after all its downstream nodes are updated.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D73DF6-A7F0-4F14-99D3-C417B3D1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3841"/>
            <a:ext cx="3596952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8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CC870-52C9-406B-B465-7F64A93050D0}"/>
              </a:ext>
            </a:extLst>
          </p:cNvPr>
          <p:cNvSpPr/>
          <p:nvPr/>
        </p:nvSpPr>
        <p:spPr>
          <a:xfrm>
            <a:off x="4211960" y="3750404"/>
            <a:ext cx="432048" cy="1190763"/>
          </a:xfrm>
          <a:prstGeom prst="rect">
            <a:avLst/>
          </a:prstGeom>
          <a:solidFill>
            <a:srgbClr val="FFC000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7021CD-3785-4C0D-9DC3-7E040553D7EA}"/>
              </a:ext>
            </a:extLst>
          </p:cNvPr>
          <p:cNvSpPr txBox="1"/>
          <p:nvPr/>
        </p:nvSpPr>
        <p:spPr>
          <a:xfrm>
            <a:off x="2555777" y="315591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Incremental update latent space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8E31CE-1736-4F05-AC18-683627CBCED2}"/>
              </a:ext>
            </a:extLst>
          </p:cNvPr>
          <p:cNvSpPr/>
          <p:nvPr/>
        </p:nvSpPr>
        <p:spPr>
          <a:xfrm>
            <a:off x="4211960" y="5085184"/>
            <a:ext cx="432048" cy="368438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5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CC870-52C9-406B-B465-7F64A93050D0}"/>
              </a:ext>
            </a:extLst>
          </p:cNvPr>
          <p:cNvSpPr/>
          <p:nvPr/>
        </p:nvSpPr>
        <p:spPr>
          <a:xfrm rot="2338696">
            <a:off x="4574385" y="3717126"/>
            <a:ext cx="432048" cy="1190763"/>
          </a:xfrm>
          <a:prstGeom prst="rect">
            <a:avLst/>
          </a:prstGeom>
          <a:solidFill>
            <a:srgbClr val="FFC000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7021CD-3785-4C0D-9DC3-7E040553D7EA}"/>
              </a:ext>
            </a:extLst>
          </p:cNvPr>
          <p:cNvSpPr txBox="1"/>
          <p:nvPr/>
        </p:nvSpPr>
        <p:spPr>
          <a:xfrm>
            <a:off x="2555777" y="315591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Real-time prediction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40E0C01-7075-42D9-9A22-E7ADB5FDBE84}"/>
              </a:ext>
            </a:extLst>
          </p:cNvPr>
          <p:cNvSpPr/>
          <p:nvPr/>
        </p:nvSpPr>
        <p:spPr>
          <a:xfrm>
            <a:off x="4211960" y="5085184"/>
            <a:ext cx="432048" cy="368438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0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C4A75F7-A1B1-4ED9-B63B-B30958EED79E}"/>
              </a:ext>
            </a:extLst>
          </p:cNvPr>
          <p:cNvSpPr/>
          <p:nvPr/>
        </p:nvSpPr>
        <p:spPr>
          <a:xfrm>
            <a:off x="6372200" y="5085184"/>
            <a:ext cx="432048" cy="368438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9F5772-B2FD-4D87-9978-26566DD605C0}"/>
              </a:ext>
            </a:extLst>
          </p:cNvPr>
          <p:cNvSpPr txBox="1"/>
          <p:nvPr/>
        </p:nvSpPr>
        <p:spPr>
          <a:xfrm>
            <a:off x="6144632" y="583988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Global learning with all snapshots at current window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1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Dataset</a:t>
            </a:r>
          </a:p>
          <a:p>
            <a:pPr lvl="2"/>
            <a:r>
              <a:rPr lang="en-US" altLang="zh-CN" dirty="0"/>
              <a:t>2-month traffic sensor (loop detector) dataset collected from Los Ange- les county highways and arterial streets</a:t>
            </a:r>
          </a:p>
          <a:p>
            <a:pPr lvl="2"/>
            <a:r>
              <a:rPr lang="en-US" altLang="zh-CN" dirty="0"/>
              <a:t>Two subgraphs of Los Angeles road network</a:t>
            </a:r>
            <a:r>
              <a:rPr lang="en-US" altLang="zh-CN" b="1" dirty="0"/>
              <a:t> </a:t>
            </a:r>
            <a:r>
              <a:rPr lang="en-US" altLang="zh-CN" dirty="0"/>
              <a:t> from </a:t>
            </a:r>
            <a:r>
              <a:rPr lang="en-US" altLang="zh-CN" dirty="0" err="1"/>
              <a:t>Heremap</a:t>
            </a:r>
            <a:r>
              <a:rPr lang="en-US" altLang="zh-CN" dirty="0"/>
              <a:t> dataset</a:t>
            </a:r>
          </a:p>
          <a:p>
            <a:pPr lvl="3"/>
            <a:r>
              <a:rPr lang="en-US" altLang="zh-CN" b="1" dirty="0"/>
              <a:t>SMALL</a:t>
            </a:r>
            <a:r>
              <a:rPr lang="zh-CN" altLang="en-US" dirty="0"/>
              <a:t>：</a:t>
            </a:r>
            <a:r>
              <a:rPr lang="en-US" altLang="zh-CN" dirty="0"/>
              <a:t>5984 vertices</a:t>
            </a:r>
            <a:r>
              <a:rPr lang="zh-CN" altLang="en-US" dirty="0"/>
              <a:t>，</a:t>
            </a:r>
            <a:r>
              <a:rPr lang="en-US" altLang="zh-CN" dirty="0"/>
              <a:t>12538 edges, 1642 sensors</a:t>
            </a:r>
          </a:p>
          <a:p>
            <a:pPr lvl="3"/>
            <a:r>
              <a:rPr lang="en-US" altLang="zh-CN" b="1" dirty="0"/>
              <a:t>LARGE</a:t>
            </a:r>
            <a:r>
              <a:rPr lang="en-US" altLang="zh-CN" dirty="0"/>
              <a:t>: 8242 vertices, 19986 edges, 4048 sensors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3EA00C-3722-47E4-AC3E-BFD01BEF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264068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05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1: One-step ahead edge traffic prediction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LSM-RN-ALL (Global learning)</a:t>
            </a:r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LSM-RN-Inc (Incremental learning)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LSM-RN-Naïve</a:t>
            </a:r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en-US" altLang="zh-CN" dirty="0"/>
              <a:t>ARIMA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ARIMA-</a:t>
            </a:r>
            <a:r>
              <a:rPr lang="en-US" altLang="zh-CN" dirty="0" err="1"/>
              <a:t>sp</a:t>
            </a:r>
            <a:r>
              <a:rPr lang="en-US" altLang="zh-CN" dirty="0"/>
              <a:t> (Completion reading from LSM-RN-ALL)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SVR-</a:t>
            </a:r>
            <a:r>
              <a:rPr lang="en-US" altLang="zh-CN" dirty="0" err="1"/>
              <a:t>sp</a:t>
            </a:r>
            <a:r>
              <a:rPr lang="en-US" altLang="zh-CN" dirty="0"/>
              <a:t>(Completion reading from LSM-RN-ALL)</a:t>
            </a:r>
          </a:p>
          <a:p>
            <a:pPr marL="685800" lvl="3" indent="0">
              <a:buNone/>
            </a:pP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1C0EB1-82DD-40B8-8E64-53C857DF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79" y="2501066"/>
            <a:ext cx="6189625" cy="6248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1B20A9-09AA-4A21-8BF8-AA3854E0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5" y="3899803"/>
            <a:ext cx="7675529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1: One-step ahead edge traffic prediction</a:t>
            </a:r>
          </a:p>
          <a:p>
            <a:pPr lvl="2"/>
            <a:r>
              <a:rPr lang="en-US" altLang="zh-CN" b="1" dirty="0"/>
              <a:t>Conclusion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LSM-RN-Naïve performs worse than the proposed model </a:t>
            </a:r>
            <a:r>
              <a:rPr lang="en-US" altLang="zh-CN" dirty="0">
                <a:solidFill>
                  <a:srgbClr val="C00000"/>
                </a:solidFill>
              </a:rPr>
              <a:t>because it treats the latent matrix separately.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 and ARIMA perform worse due to </a:t>
            </a:r>
            <a:r>
              <a:rPr lang="en-US" altLang="zh-CN" dirty="0">
                <a:solidFill>
                  <a:srgbClr val="C00000"/>
                </a:solidFill>
              </a:rPr>
              <a:t>the missing data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SVR-</a:t>
            </a:r>
            <a:r>
              <a:rPr lang="en-US" altLang="zh-CN" dirty="0" err="1"/>
              <a:t>sp</a:t>
            </a:r>
            <a:r>
              <a:rPr lang="en-US" altLang="zh-CN" dirty="0"/>
              <a:t> and ARIMA-</a:t>
            </a:r>
            <a:r>
              <a:rPr lang="en-US" altLang="zh-CN" dirty="0" err="1"/>
              <a:t>sp</a:t>
            </a:r>
            <a:r>
              <a:rPr lang="en-US" altLang="zh-CN" dirty="0"/>
              <a:t> worse due to </a:t>
            </a:r>
            <a:r>
              <a:rPr lang="en-US" altLang="zh-CN" dirty="0">
                <a:solidFill>
                  <a:srgbClr val="C00000"/>
                </a:solidFill>
              </a:rPr>
              <a:t>the missing data in train process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 is more robust to ARIMA given missing data due to the </a:t>
            </a:r>
            <a:r>
              <a:rPr lang="en-US" altLang="zh-CN" dirty="0">
                <a:solidFill>
                  <a:srgbClr val="C00000"/>
                </a:solidFill>
              </a:rPr>
              <a:t>ability to model non-linearity</a:t>
            </a:r>
          </a:p>
          <a:p>
            <a:pPr marL="685800" lvl="3" indent="0">
              <a:buNone/>
            </a:pP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12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2: Multi-steps ahead edge traffic prediction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/>
            <a:r>
              <a:rPr lang="en-US" altLang="zh-CN" dirty="0"/>
              <a:t>LSM-RN-ALL</a:t>
            </a:r>
          </a:p>
          <a:p>
            <a:pPr lvl="3"/>
            <a:r>
              <a:rPr lang="en-US" altLang="zh-CN" dirty="0"/>
              <a:t>LSM-RN-Inc</a:t>
            </a:r>
          </a:p>
          <a:p>
            <a:pPr lvl="3"/>
            <a:r>
              <a:rPr lang="en-US" altLang="zh-CN" dirty="0"/>
              <a:t>LSM-RN-Naïve</a:t>
            </a:r>
          </a:p>
          <a:p>
            <a:pPr lvl="3"/>
            <a:r>
              <a:rPr lang="en-US" altLang="zh-CN" dirty="0"/>
              <a:t>ARIMA</a:t>
            </a:r>
          </a:p>
          <a:p>
            <a:pPr lvl="3"/>
            <a:r>
              <a:rPr lang="en-US" altLang="zh-CN" dirty="0"/>
              <a:t>SVR</a:t>
            </a:r>
          </a:p>
          <a:p>
            <a:pPr lvl="3"/>
            <a:r>
              <a:rPr lang="en-US" altLang="zh-CN" dirty="0"/>
              <a:t>ARIMA-</a:t>
            </a:r>
            <a:r>
              <a:rPr lang="en-US" altLang="zh-CN" dirty="0" err="1"/>
              <a:t>sp</a:t>
            </a:r>
            <a:endParaRPr lang="en-US" altLang="zh-CN" dirty="0"/>
          </a:p>
          <a:p>
            <a:pPr lvl="3"/>
            <a:r>
              <a:rPr lang="en-US" altLang="zh-CN" dirty="0"/>
              <a:t>SVR-</a:t>
            </a:r>
            <a:r>
              <a:rPr lang="en-US" altLang="zh-CN" dirty="0" err="1"/>
              <a:t>sp</a:t>
            </a: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18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2: Multi-steps ahead edge traffic prediction</a:t>
            </a:r>
          </a:p>
          <a:p>
            <a:pPr lvl="2"/>
            <a:r>
              <a:rPr lang="en-US" altLang="zh-CN" b="1" dirty="0"/>
              <a:t>Conclusions</a:t>
            </a: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8334CF-E66A-4477-8981-6F64DE3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49" y="2415051"/>
            <a:ext cx="4397653" cy="40291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BBB3418-8A34-4487-85F2-22FAD68F36AD}"/>
              </a:ext>
            </a:extLst>
          </p:cNvPr>
          <p:cNvSpPr/>
          <p:nvPr/>
        </p:nvSpPr>
        <p:spPr>
          <a:xfrm>
            <a:off x="5652120" y="2415051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methods and the baselines is narrower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due to the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inevitable error accumulation resulting from using predicted value for further prediction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2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Problem to solve</a:t>
            </a:r>
          </a:p>
          <a:p>
            <a:pPr lvl="1"/>
            <a:r>
              <a:rPr lang="en-US" altLang="zh-CN" dirty="0"/>
              <a:t>Real-time traffic prediction from high-fidelity spatiotemporal traffic sensor datasets for intelligent transportation systems and sustainability.</a:t>
            </a:r>
          </a:p>
          <a:p>
            <a:endParaRPr lang="en-US" altLang="zh-CN" b="1" dirty="0"/>
          </a:p>
          <a:p>
            <a:r>
              <a:rPr lang="en-US" altLang="zh-CN" b="1" dirty="0"/>
              <a:t>Challenges to fix</a:t>
            </a:r>
          </a:p>
          <a:p>
            <a:pPr lvl="1"/>
            <a:r>
              <a:rPr lang="en-US" altLang="zh-CN" dirty="0"/>
              <a:t>How to exploit complex topological dependencies and high dynamism associated with changing road conditions holistically</a:t>
            </a:r>
            <a:r>
              <a:rPr lang="en-US" altLang="zh-CN" b="1" dirty="0"/>
              <a:t>.</a:t>
            </a:r>
          </a:p>
          <a:p>
            <a:pPr lvl="1"/>
            <a:endParaRPr lang="en-US" altLang="zh-CN" b="1" dirty="0"/>
          </a:p>
          <a:p>
            <a:r>
              <a:rPr lang="en-US" altLang="zh-CN" b="1" dirty="0"/>
              <a:t>Current limitations</a:t>
            </a:r>
          </a:p>
          <a:p>
            <a:pPr lvl="1"/>
            <a:r>
              <a:rPr lang="en-US" altLang="zh-CN" dirty="0"/>
              <a:t>Simply combine the local information of neighbors with temporal information (i.e., ARIMA,SVR)</a:t>
            </a:r>
            <a:r>
              <a:rPr lang="en-US" altLang="zh-CN" b="1" dirty="0"/>
              <a:t>. </a:t>
            </a:r>
          </a:p>
          <a:p>
            <a:pPr lvl="1"/>
            <a:r>
              <a:rPr lang="en-US" altLang="zh-CN" dirty="0"/>
              <a:t>Computationally expensive and require repeated offline training (i.e., GP,HMM).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3634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3: Missing value completion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/>
            <a:r>
              <a:rPr lang="en-US" altLang="zh-CN" dirty="0"/>
              <a:t>LSM-RN-ALL</a:t>
            </a:r>
          </a:p>
          <a:p>
            <a:pPr lvl="3"/>
            <a:r>
              <a:rPr lang="en-US" altLang="zh-CN" dirty="0"/>
              <a:t>LSM-RN-Inc</a:t>
            </a:r>
          </a:p>
          <a:p>
            <a:pPr lvl="3"/>
            <a:r>
              <a:rPr lang="en-US" altLang="zh-CN" dirty="0"/>
              <a:t>LSM-RN-Naïve</a:t>
            </a:r>
          </a:p>
          <a:p>
            <a:pPr lvl="3"/>
            <a:r>
              <a:rPr lang="en-US" altLang="zh-CN" dirty="0"/>
              <a:t>KNN</a:t>
            </a:r>
          </a:p>
          <a:p>
            <a:pPr lvl="2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31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3: Missing value completion</a:t>
            </a:r>
          </a:p>
          <a:p>
            <a:pPr lvl="2"/>
            <a:r>
              <a:rPr lang="en-US" altLang="zh-CN" b="1" dirty="0"/>
              <a:t>Conclusions:</a:t>
            </a:r>
          </a:p>
          <a:p>
            <a:pPr lvl="3"/>
            <a:r>
              <a:rPr lang="en-US" altLang="zh-CN" dirty="0"/>
              <a:t>LSM-RN-All performs better than LSM-RN-Inc by jointly inferring all the latent attributes. </a:t>
            </a:r>
          </a:p>
          <a:p>
            <a:pPr lvl="3"/>
            <a:r>
              <a:rPr lang="en-US" altLang="zh-CN" dirty="0"/>
              <a:t>LSM-RN-Naive and KNN have similar performances, which is inferior to the proposed methods.</a:t>
            </a:r>
          </a:p>
          <a:p>
            <a:pPr lvl="2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236D51-E645-46E5-8CAB-A4B5F202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645024"/>
            <a:ext cx="5256584" cy="2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7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4: Real time forecasting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/>
            <a:r>
              <a:rPr lang="en-US" altLang="zh-CN" dirty="0"/>
              <a:t>LSM-RN-ALL</a:t>
            </a:r>
          </a:p>
          <a:p>
            <a:pPr lvl="3"/>
            <a:r>
              <a:rPr lang="en-US" altLang="zh-CN" dirty="0"/>
              <a:t>LSM-RN-Inc</a:t>
            </a:r>
          </a:p>
          <a:p>
            <a:pPr lvl="3"/>
            <a:r>
              <a:rPr lang="en-US" altLang="zh-CN" dirty="0"/>
              <a:t>LSM-RN-Naïve</a:t>
            </a:r>
          </a:p>
          <a:p>
            <a:pPr lvl="3"/>
            <a:r>
              <a:rPr lang="en-US" altLang="zh-CN" dirty="0"/>
              <a:t>LSM-RN-Naïve Old (Not use feedback information)</a:t>
            </a:r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2337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4: Real time forecasting</a:t>
            </a:r>
          </a:p>
          <a:p>
            <a:pPr lvl="2"/>
            <a:r>
              <a:rPr lang="en-US" altLang="zh-CN" b="1" dirty="0"/>
              <a:t>Conclusions:</a:t>
            </a:r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4C5B11-C440-4C4D-8895-301885DA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4399091" cy="39309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6DB954-9093-4782-9746-D70BBDC8F163}"/>
              </a:ext>
            </a:extLst>
          </p:cNvPr>
          <p:cNvSpPr/>
          <p:nvPr/>
        </p:nvSpPr>
        <p:spPr>
          <a:xfrm>
            <a:off x="5497786" y="4869160"/>
            <a:ext cx="3610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LSM-RC-Inc is the most efficient because it only considers a small portion of network.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7FD96E-DE8A-440D-BF19-E8A3EB77452C}"/>
              </a:ext>
            </a:extLst>
          </p:cNvPr>
          <p:cNvSpPr/>
          <p:nvPr/>
        </p:nvSpPr>
        <p:spPr>
          <a:xfrm>
            <a:off x="5431314" y="2708920"/>
            <a:ext cx="3898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Old is worse than LSM-RN Naïve at first but surpass it later, because of the error accumulation problem.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Setting</a:t>
                </a:r>
              </a:p>
              <a:p>
                <a:pPr lvl="1"/>
                <a:r>
                  <a:rPr lang="en-US" altLang="zh-CN" b="1" dirty="0"/>
                  <a:t>Task 5: Parameter sensitive analysis</a:t>
                </a:r>
              </a:p>
              <a:p>
                <a:pPr lvl="2"/>
                <a:r>
                  <a:rPr lang="en-US" altLang="zh-CN" b="1" dirty="0"/>
                  <a:t>Conclusions:</a:t>
                </a:r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/>
              </a:p>
              <a:p>
                <a:pPr marL="685800" lvl="3" indent="0">
                  <a:buNone/>
                </a:pPr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3AC541-C00F-4CB5-B961-1D7E772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7133283" cy="72008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754FAD0-F7F3-4FED-8274-F506140CEA2D}"/>
              </a:ext>
            </a:extLst>
          </p:cNvPr>
          <p:cNvSpPr/>
          <p:nvPr/>
        </p:nvSpPr>
        <p:spPr>
          <a:xfrm>
            <a:off x="4427984" y="2492896"/>
            <a:ext cx="216024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B40E47-369F-4627-9AFF-C0122568183F}"/>
              </a:ext>
            </a:extLst>
          </p:cNvPr>
          <p:cNvSpPr/>
          <p:nvPr/>
        </p:nvSpPr>
        <p:spPr>
          <a:xfrm>
            <a:off x="1765933" y="2475690"/>
            <a:ext cx="216024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541E96-1573-4830-9EC9-CA4343D7E980}"/>
              </a:ext>
            </a:extLst>
          </p:cNvPr>
          <p:cNvSpPr/>
          <p:nvPr/>
        </p:nvSpPr>
        <p:spPr>
          <a:xfrm>
            <a:off x="6086413" y="2499442"/>
            <a:ext cx="216024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/>
              <p:nvPr/>
            </p:nvSpPr>
            <p:spPr>
              <a:xfrm>
                <a:off x="1187624" y="3781521"/>
                <a:ext cx="78643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increasing, then become stable.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1521"/>
                <a:ext cx="7864332" cy="338554"/>
              </a:xfrm>
              <a:prstGeom prst="rect">
                <a:avLst/>
              </a:prstGeom>
              <a:blipFill>
                <a:blip r:embed="rId4"/>
                <a:stretch>
                  <a:fillRect l="-46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5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Setting</a:t>
                </a:r>
              </a:p>
              <a:p>
                <a:pPr lvl="1"/>
                <a:r>
                  <a:rPr lang="en-US" altLang="zh-CN" b="1" dirty="0"/>
                  <a:t>Task 5: Parameter sensitive analysis</a:t>
                </a:r>
              </a:p>
              <a:p>
                <a:pPr lvl="2"/>
                <a:r>
                  <a:rPr lang="en-US" altLang="zh-CN" b="1" dirty="0"/>
                  <a:t>Conclusions:</a:t>
                </a:r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span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(time gap between two snapshots)</a:t>
                </a:r>
              </a:p>
              <a:p>
                <a:pPr marL="685800" lvl="3" indent="0">
                  <a:buNone/>
                </a:pPr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3AC541-C00F-4CB5-B961-1D7E772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7133283" cy="720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/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increases, then become stable.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blipFill>
                <a:blip r:embed="rId4"/>
                <a:stretch>
                  <a:fillRect l="-472" t="-5357" r="-23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0072E07-F3D0-440D-ABE8-D9639BFCA48B}"/>
              </a:ext>
            </a:extLst>
          </p:cNvPr>
          <p:cNvSpPr txBox="1"/>
          <p:nvPr/>
        </p:nvSpPr>
        <p:spPr>
          <a:xfrm>
            <a:off x="1326218" y="4814878"/>
            <a:ext cx="488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Prediction performance declines as span increases.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4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748464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Setting</a:t>
                </a:r>
              </a:p>
              <a:p>
                <a:pPr lvl="1"/>
                <a:r>
                  <a:rPr lang="en-US" altLang="zh-CN" b="1" dirty="0"/>
                  <a:t>Task 5: Parameter sensitive analysis</a:t>
                </a:r>
              </a:p>
              <a:p>
                <a:pPr lvl="2"/>
                <a:r>
                  <a:rPr lang="en-US" altLang="zh-CN" b="1" dirty="0"/>
                  <a:t>Conclusions:</a:t>
                </a:r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span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(time gap between two snapshots)</a:t>
                </a:r>
              </a:p>
              <a:p>
                <a:pPr lvl="3"/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3"/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</a:rPr>
                  <a:t>(the number of latent variables)</a:t>
                </a:r>
                <a:r>
                  <a:rPr lang="en-US" altLang="zh-CN" sz="1600" b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</a:rPr>
                  <a:t>(regularization param)</a:t>
                </a:r>
                <a:r>
                  <a:rPr lang="en-US" altLang="zh-CN" sz="1600" b="1" dirty="0"/>
                  <a:t> </a:t>
                </a:r>
                <a:endParaRPr lang="en-US" altLang="zh-CN" sz="1600" dirty="0"/>
              </a:p>
              <a:p>
                <a:pPr marL="685800" lvl="3" indent="0">
                  <a:buNone/>
                </a:pPr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748464" cy="5328592"/>
              </a:xfrm>
              <a:blipFill>
                <a:blip r:embed="rId2"/>
                <a:stretch>
                  <a:fillRect l="-20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3AC541-C00F-4CB5-B961-1D7E772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7133283" cy="720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/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increases, then become stable.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blipFill>
                <a:blip r:embed="rId4"/>
                <a:stretch>
                  <a:fillRect l="-472" t="-5357" r="-23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0072E07-F3D0-440D-ABE8-D9639BFCA48B}"/>
              </a:ext>
            </a:extLst>
          </p:cNvPr>
          <p:cNvSpPr txBox="1"/>
          <p:nvPr/>
        </p:nvSpPr>
        <p:spPr>
          <a:xfrm>
            <a:off x="1187624" y="4865385"/>
            <a:ext cx="488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Prediction performance declines as span increases.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1AB2B2-A3FC-4BAF-B821-12DCB27D6141}"/>
              </a:ext>
            </a:extLst>
          </p:cNvPr>
          <p:cNvSpPr/>
          <p:nvPr/>
        </p:nvSpPr>
        <p:spPr>
          <a:xfrm>
            <a:off x="3203848" y="2816932"/>
            <a:ext cx="648072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ECF7B9-F3A0-4CB1-8543-35F52EB14992}"/>
              </a:ext>
            </a:extLst>
          </p:cNvPr>
          <p:cNvSpPr/>
          <p:nvPr/>
        </p:nvSpPr>
        <p:spPr>
          <a:xfrm>
            <a:off x="4716016" y="2789054"/>
            <a:ext cx="1008112" cy="243902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7A3292-CE61-4F18-8ACB-361F288BE25A}"/>
                  </a:ext>
                </a:extLst>
              </p:cNvPr>
              <p:cNvSpPr txBox="1"/>
              <p:nvPr/>
            </p:nvSpPr>
            <p:spPr>
              <a:xfrm>
                <a:off x="1188381" y="5767095"/>
                <a:ext cx="75600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increases, then the influence 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becomes less significant.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7A3292-CE61-4F18-8ACB-361F288B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81" y="5767095"/>
                <a:ext cx="7560083" cy="584775"/>
              </a:xfrm>
              <a:prstGeom prst="rect">
                <a:avLst/>
              </a:prstGeom>
              <a:blipFill>
                <a:blip r:embed="rId5"/>
                <a:stretch>
                  <a:fillRect l="-484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5AE7F4-DECF-4F17-9829-25C34DEC3364}"/>
                  </a:ext>
                </a:extLst>
              </p:cNvPr>
              <p:cNvSpPr txBox="1"/>
              <p:nvPr/>
            </p:nvSpPr>
            <p:spPr>
              <a:xfrm>
                <a:off x="1187624" y="6412344"/>
                <a:ext cx="59028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Global learning is more sensitive to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than incremental learning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5AE7F4-DECF-4F17-9829-25C34DEC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412344"/>
                <a:ext cx="5902898" cy="338554"/>
              </a:xfrm>
              <a:prstGeom prst="rect">
                <a:avLst/>
              </a:prstGeom>
              <a:blipFill>
                <a:blip r:embed="rId6"/>
                <a:stretch>
                  <a:fillRect l="-620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21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attention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rule(1)</a:t>
                </a:r>
              </a:p>
              <a:p>
                <a:pPr lvl="1"/>
                <a:r>
                  <a:rPr lang="en-US" altLang="zh-CN" dirty="0"/>
                  <a:t>Suppose an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auxiliary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with following conditions:</a:t>
                </a:r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E2FD24-AB00-493F-8CC1-23394479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04864"/>
            <a:ext cx="364572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lvl="1"/>
                <a:r>
                  <a:rPr lang="en-US" altLang="zh-CN" dirty="0"/>
                  <a:t>Suppose an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auxiliary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with following conditions:</a:t>
                </a:r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Then if fulfill the following minimization: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We have: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E2FD24-AB00-493F-8CC1-23394479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04864"/>
            <a:ext cx="3645724" cy="3779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EC4B98-717E-44EF-86F5-CC15018A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586191"/>
            <a:ext cx="2420322" cy="420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F135EB-9A19-4502-A149-3E149D306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346" y="5269622"/>
            <a:ext cx="4377307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Basic Idea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AB313-B0C0-4459-BC58-0F3A7E1E4C46}"/>
              </a:ext>
            </a:extLst>
          </p:cNvPr>
          <p:cNvSpPr/>
          <p:nvPr/>
        </p:nvSpPr>
        <p:spPr>
          <a:xfrm>
            <a:off x="1491648" y="2365290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5DA5B0-0AC6-448F-846F-8C2ADC427B93}"/>
              </a:ext>
            </a:extLst>
          </p:cNvPr>
          <p:cNvSpPr/>
          <p:nvPr/>
        </p:nvSpPr>
        <p:spPr>
          <a:xfrm>
            <a:off x="3543876" y="2365290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D689B-55B0-4DB6-B76F-4C44DDAC6EBF}"/>
              </a:ext>
            </a:extLst>
          </p:cNvPr>
          <p:cNvSpPr/>
          <p:nvPr/>
        </p:nvSpPr>
        <p:spPr>
          <a:xfrm>
            <a:off x="4728590" y="2365290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244FE0-DC3B-43D1-A708-E8AD13281E27}"/>
              </a:ext>
            </a:extLst>
          </p:cNvPr>
          <p:cNvSpPr/>
          <p:nvPr/>
        </p:nvSpPr>
        <p:spPr>
          <a:xfrm rot="5400000">
            <a:off x="6100675" y="211332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/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blipFill>
                <a:blip r:embed="rId2"/>
                <a:stretch>
                  <a:fillRect l="-54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/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blipFill>
                <a:blip r:embed="rId3"/>
                <a:stretch>
                  <a:fillRect l="-5422" t="-2128" r="-1807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/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blipFill>
                <a:blip r:embed="rId4"/>
                <a:stretch>
                  <a:fillRect l="-3743" t="-4348" r="-5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/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blipFill>
                <a:blip r:embed="rId5"/>
                <a:stretch>
                  <a:fillRect l="-5455" t="-4348" r="-181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/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blipFill>
                <a:blip r:embed="rId6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/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/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36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32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3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Noted: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591DB6-EB01-4A95-92F0-25695FA81A5F}"/>
              </a:ext>
            </a:extLst>
          </p:cNvPr>
          <p:cNvSpPr/>
          <p:nvPr/>
        </p:nvSpPr>
        <p:spPr>
          <a:xfrm>
            <a:off x="4860032" y="1196752"/>
            <a:ext cx="4032448" cy="5000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7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Noted: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591DB6-EB01-4A95-92F0-25695FA81A5F}"/>
              </a:ext>
            </a:extLst>
          </p:cNvPr>
          <p:cNvSpPr/>
          <p:nvPr/>
        </p:nvSpPr>
        <p:spPr>
          <a:xfrm>
            <a:off x="4860032" y="1196752"/>
            <a:ext cx="4032448" cy="5000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11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Noted: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Iteration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591DB6-EB01-4A95-92F0-25695FA81A5F}"/>
              </a:ext>
            </a:extLst>
          </p:cNvPr>
          <p:cNvSpPr/>
          <p:nvPr/>
        </p:nvSpPr>
        <p:spPr>
          <a:xfrm>
            <a:off x="4860032" y="1196752"/>
            <a:ext cx="4032448" cy="5000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3B0961-B4F4-46F4-B0CF-DECC6004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48497"/>
            <a:ext cx="3682702" cy="270403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B503D7-87CD-401B-B899-D7E66F5BBD4F}"/>
              </a:ext>
            </a:extLst>
          </p:cNvPr>
          <p:cNvSpPr/>
          <p:nvPr/>
        </p:nvSpPr>
        <p:spPr>
          <a:xfrm rot="733904">
            <a:off x="3934223" y="375640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update framework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79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What we want to minimize is: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86F81F-D1B7-4DDD-B515-8A25168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565961" cy="51820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E5DDC-6B25-4246-B013-F449397DD08D}"/>
              </a:ext>
            </a:extLst>
          </p:cNvPr>
          <p:cNvSpPr/>
          <p:nvPr/>
        </p:nvSpPr>
        <p:spPr>
          <a:xfrm rot="733904">
            <a:off x="5409575" y="85014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for NMF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092" y="3327569"/>
            <a:ext cx="2712955" cy="3170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275249E-939C-443D-8C5D-7DED4D667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961056"/>
            <a:ext cx="185334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3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What we want to minimize is: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86F81F-D1B7-4DDD-B515-8A25168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565961" cy="51820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E5DDC-6B25-4246-B013-F449397DD08D}"/>
              </a:ext>
            </a:extLst>
          </p:cNvPr>
          <p:cNvSpPr/>
          <p:nvPr/>
        </p:nvSpPr>
        <p:spPr>
          <a:xfrm rot="733904">
            <a:off x="5409575" y="85014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for NMF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092" y="3327569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16" y="3753356"/>
            <a:ext cx="1853345" cy="3170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E136C9-7D0C-4400-95CA-7E52C8CA8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4439495"/>
            <a:ext cx="829737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9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What we want to minimize is: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Now we need an auxiliary function, supposed it as 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86F81F-D1B7-4DDD-B515-8A25168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565961" cy="51820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E5DDC-6B25-4246-B013-F449397DD08D}"/>
              </a:ext>
            </a:extLst>
          </p:cNvPr>
          <p:cNvSpPr/>
          <p:nvPr/>
        </p:nvSpPr>
        <p:spPr>
          <a:xfrm rot="733904">
            <a:off x="5409575" y="85014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for NMF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092" y="3327569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16" y="3753356"/>
            <a:ext cx="1853345" cy="317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0CFCC4-87FB-4A06-96C8-96874629F582}"/>
                  </a:ext>
                </a:extLst>
              </p:cNvPr>
              <p:cNvSpPr/>
              <p:nvPr/>
            </p:nvSpPr>
            <p:spPr>
              <a:xfrm>
                <a:off x="884584" y="5673705"/>
                <a:ext cx="665227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0CFCC4-87FB-4A06-96C8-96874629F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4" y="5673705"/>
                <a:ext cx="665227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439495"/>
            <a:ext cx="829737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9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we need to make sure the auxiliary function satisfied certain conditions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40FA51-FE53-45C2-806C-C20974E0B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0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Now we need to make sure the auxiliary function satisfied certain conditions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Obviously,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C316D1-A7BF-4E38-8D38-CEEF494C6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Basic Idea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AB313-B0C0-4459-BC58-0F3A7E1E4C46}"/>
              </a:ext>
            </a:extLst>
          </p:cNvPr>
          <p:cNvSpPr/>
          <p:nvPr/>
        </p:nvSpPr>
        <p:spPr>
          <a:xfrm>
            <a:off x="1491648" y="2365290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5DA5B0-0AC6-448F-846F-8C2ADC427B93}"/>
              </a:ext>
            </a:extLst>
          </p:cNvPr>
          <p:cNvSpPr/>
          <p:nvPr/>
        </p:nvSpPr>
        <p:spPr>
          <a:xfrm>
            <a:off x="3543876" y="2365290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D689B-55B0-4DB6-B76F-4C44DDAC6EBF}"/>
              </a:ext>
            </a:extLst>
          </p:cNvPr>
          <p:cNvSpPr/>
          <p:nvPr/>
        </p:nvSpPr>
        <p:spPr>
          <a:xfrm>
            <a:off x="4728590" y="2365290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244FE0-DC3B-43D1-A708-E8AD13281E27}"/>
              </a:ext>
            </a:extLst>
          </p:cNvPr>
          <p:cNvSpPr/>
          <p:nvPr/>
        </p:nvSpPr>
        <p:spPr>
          <a:xfrm rot="5400000">
            <a:off x="6100675" y="211332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/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blipFill>
                <a:blip r:embed="rId2"/>
                <a:stretch>
                  <a:fillRect l="-54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/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blipFill>
                <a:blip r:embed="rId3"/>
                <a:stretch>
                  <a:fillRect l="-5422" t="-2128" r="-1807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/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blipFill>
                <a:blip r:embed="rId4"/>
                <a:stretch>
                  <a:fillRect l="-3743" t="-4348" r="-5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/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blipFill>
                <a:blip r:embed="rId5"/>
                <a:stretch>
                  <a:fillRect l="-5455" t="-4348" r="-181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/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blipFill>
                <a:blip r:embed="rId6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/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/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64C7CAF-0FD5-441B-9932-FF0BBC99C529}"/>
              </a:ext>
            </a:extLst>
          </p:cNvPr>
          <p:cNvSpPr txBox="1"/>
          <p:nvPr/>
        </p:nvSpPr>
        <p:spPr>
          <a:xfrm>
            <a:off x="987592" y="413641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 snap shot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83C3B2-47BD-4113-8F40-3A7450ADCCC7}"/>
              </a:ext>
            </a:extLst>
          </p:cNvPr>
          <p:cNvCxnSpPr/>
          <p:nvPr/>
        </p:nvCxnSpPr>
        <p:spPr>
          <a:xfrm>
            <a:off x="1491648" y="2473846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05ED30-7F5C-443C-BEF6-41EFD2FFD001}"/>
              </a:ext>
            </a:extLst>
          </p:cNvPr>
          <p:cNvCxnSpPr/>
          <p:nvPr/>
        </p:nvCxnSpPr>
        <p:spPr>
          <a:xfrm>
            <a:off x="1670073" y="2365290"/>
            <a:ext cx="0" cy="115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180813A-ED12-4E4B-BD8C-CC0AA6DC9F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576" y="4580088"/>
            <a:ext cx="3329450" cy="2089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32391-A11D-4D16-A766-FC35F20E430B}"/>
                  </a:ext>
                </a:extLst>
              </p:cNvPr>
              <p:cNvSpPr txBox="1"/>
              <p:nvPr/>
            </p:nvSpPr>
            <p:spPr>
              <a:xfrm>
                <a:off x="1126984" y="2299178"/>
                <a:ext cx="2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32391-A11D-4D16-A766-FC35F20E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84" y="2299178"/>
                <a:ext cx="282513" cy="276999"/>
              </a:xfrm>
              <a:prstGeom prst="rect">
                <a:avLst/>
              </a:prstGeom>
              <a:blipFill>
                <a:blip r:embed="rId10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6265C9-3551-4635-A65A-FAAA626D68AB}"/>
                  </a:ext>
                </a:extLst>
              </p:cNvPr>
              <p:cNvSpPr txBox="1"/>
              <p:nvPr/>
            </p:nvSpPr>
            <p:spPr>
              <a:xfrm>
                <a:off x="1666522" y="1992744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6265C9-3551-4635-A65A-FAAA626D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22" y="1992744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0D56F0B0-BC4B-419B-A27B-6A497183BE38}"/>
              </a:ext>
            </a:extLst>
          </p:cNvPr>
          <p:cNvSpPr/>
          <p:nvPr/>
        </p:nvSpPr>
        <p:spPr>
          <a:xfrm>
            <a:off x="1582612" y="2409804"/>
            <a:ext cx="144016" cy="1392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BD3A129-856B-4A25-99B3-241549D763D6}"/>
                  </a:ext>
                </a:extLst>
              </p:cNvPr>
              <p:cNvSpPr txBox="1"/>
              <p:nvPr/>
            </p:nvSpPr>
            <p:spPr>
              <a:xfrm>
                <a:off x="1758106" y="2506411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BD3A129-856B-4A25-99B3-241549D7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06" y="2506411"/>
                <a:ext cx="261482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D685B961-C9E8-4D2D-A821-215DE34F3600}"/>
              </a:ext>
            </a:extLst>
          </p:cNvPr>
          <p:cNvSpPr/>
          <p:nvPr/>
        </p:nvSpPr>
        <p:spPr>
          <a:xfrm>
            <a:off x="755576" y="4683602"/>
            <a:ext cx="1368152" cy="8051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65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Now we need to make sure the auxiliary function satisfied certain conditions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Then how to 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CN" b="1" dirty="0"/>
                  <a:t>?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B3CB32-896A-4E53-9CCB-139728311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Now we need to make sure the auxiliary function satisfied certain conditions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Then how to 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CN" b="1" dirty="0"/>
                  <a:t>?</a:t>
                </a:r>
              </a:p>
              <a:p>
                <a:pPr lvl="2"/>
                <a:r>
                  <a:rPr lang="en-US" altLang="zh-CN" b="1" dirty="0"/>
                  <a:t>That is, we need to find a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, for: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0235AA3-4A10-414A-98E5-9EF0C612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7167AE3-9741-40B6-BF88-59B9A406A83A}"/>
              </a:ext>
            </a:extLst>
          </p:cNvPr>
          <p:cNvSpPr/>
          <p:nvPr/>
        </p:nvSpPr>
        <p:spPr>
          <a:xfrm>
            <a:off x="1850717" y="2544781"/>
            <a:ext cx="2592288" cy="21602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941A60-A3FF-475B-81B4-D5257D4E73DC}"/>
              </a:ext>
            </a:extLst>
          </p:cNvPr>
          <p:cNvSpPr/>
          <p:nvPr/>
        </p:nvSpPr>
        <p:spPr>
          <a:xfrm>
            <a:off x="3275856" y="5777619"/>
            <a:ext cx="2592288" cy="21602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58FDB7-CC61-4178-BB20-E5429AEE1A31}"/>
              </a:ext>
            </a:extLst>
          </p:cNvPr>
          <p:cNvSpPr/>
          <p:nvPr/>
        </p:nvSpPr>
        <p:spPr>
          <a:xfrm>
            <a:off x="5618352" y="2490270"/>
            <a:ext cx="557837" cy="209859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143123-72F6-46C3-BEA2-5067C769596E}"/>
              </a:ext>
            </a:extLst>
          </p:cNvPr>
          <p:cNvSpPr/>
          <p:nvPr/>
        </p:nvSpPr>
        <p:spPr>
          <a:xfrm>
            <a:off x="7318874" y="5777619"/>
            <a:ext cx="557837" cy="209859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8CDB31-A3B6-4DC8-BB00-47C7CC538A93}"/>
                  </a:ext>
                </a:extLst>
              </p:cNvPr>
              <p:cNvSpPr txBox="1"/>
              <p:nvPr/>
            </p:nvSpPr>
            <p:spPr>
              <a:xfrm>
                <a:off x="2062114" y="4365104"/>
                <a:ext cx="411407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8CDB31-A3B6-4DC8-BB00-47C7CC53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14" y="4365104"/>
                <a:ext cx="4114075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50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262FD0-C02F-4D8A-95ED-7C14F491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5" y="1916832"/>
            <a:ext cx="4115157" cy="518205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A96AE2FC-0BA8-4208-A03B-A7565A7ACF69}"/>
              </a:ext>
            </a:extLst>
          </p:cNvPr>
          <p:cNvSpPr/>
          <p:nvPr/>
        </p:nvSpPr>
        <p:spPr>
          <a:xfrm>
            <a:off x="2699792" y="2493770"/>
            <a:ext cx="504056" cy="633923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66092-D976-4269-9E15-82B5A4B7078D}"/>
              </a:ext>
            </a:extLst>
          </p:cNvPr>
          <p:cNvSpPr txBox="1"/>
          <p:nvPr/>
        </p:nvSpPr>
        <p:spPr>
          <a:xfrm>
            <a:off x="3347864" y="25384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1AF2-EAFE-442F-B0B7-78F49DDC5036}"/>
              </a:ext>
            </a:extLst>
          </p:cNvPr>
          <p:cNvSpPr txBox="1"/>
          <p:nvPr/>
        </p:nvSpPr>
        <p:spPr>
          <a:xfrm>
            <a:off x="763051" y="374814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now we turn to prove M is semidefinite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357615-B9E3-4926-A19E-C06682404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05" y="3285369"/>
            <a:ext cx="4944285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6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262FD0-C02F-4D8A-95ED-7C14F491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5" y="1916832"/>
            <a:ext cx="4115157" cy="518205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A96AE2FC-0BA8-4208-A03B-A7565A7ACF69}"/>
              </a:ext>
            </a:extLst>
          </p:cNvPr>
          <p:cNvSpPr/>
          <p:nvPr/>
        </p:nvSpPr>
        <p:spPr>
          <a:xfrm>
            <a:off x="2699792" y="2493770"/>
            <a:ext cx="504056" cy="633923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66092-D976-4269-9E15-82B5A4B7078D}"/>
              </a:ext>
            </a:extLst>
          </p:cNvPr>
          <p:cNvSpPr txBox="1"/>
          <p:nvPr/>
        </p:nvSpPr>
        <p:spPr>
          <a:xfrm>
            <a:off x="3347864" y="25384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1AF2-EAFE-442F-B0B7-78F49DDC5036}"/>
              </a:ext>
            </a:extLst>
          </p:cNvPr>
          <p:cNvSpPr txBox="1"/>
          <p:nvPr/>
        </p:nvSpPr>
        <p:spPr>
          <a:xfrm>
            <a:off x="763051" y="37481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7C9EB-BC0B-447E-8150-9C0C6CE3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21" y="3186426"/>
            <a:ext cx="4944285" cy="3535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A1FE90-03BE-407A-8FCF-A04A90BE6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19" y="5280759"/>
            <a:ext cx="5383235" cy="13839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1F6F2A-1397-437F-9F57-F2471F483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808" y="4351618"/>
            <a:ext cx="2213040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1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262FD0-C02F-4D8A-95ED-7C14F491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5" y="1916832"/>
            <a:ext cx="4115157" cy="518205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A96AE2FC-0BA8-4208-A03B-A7565A7ACF69}"/>
              </a:ext>
            </a:extLst>
          </p:cNvPr>
          <p:cNvSpPr/>
          <p:nvPr/>
        </p:nvSpPr>
        <p:spPr>
          <a:xfrm>
            <a:off x="2699792" y="2493770"/>
            <a:ext cx="504056" cy="633923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66092-D976-4269-9E15-82B5A4B7078D}"/>
              </a:ext>
            </a:extLst>
          </p:cNvPr>
          <p:cNvSpPr txBox="1"/>
          <p:nvPr/>
        </p:nvSpPr>
        <p:spPr>
          <a:xfrm>
            <a:off x="3347864" y="25384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1AF2-EAFE-442F-B0B7-78F49DDC5036}"/>
              </a:ext>
            </a:extLst>
          </p:cNvPr>
          <p:cNvSpPr txBox="1"/>
          <p:nvPr/>
        </p:nvSpPr>
        <p:spPr>
          <a:xfrm>
            <a:off x="763051" y="37481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7C9EB-BC0B-447E-8150-9C0C6CE3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9" y="3127693"/>
            <a:ext cx="4944285" cy="353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836C4C-66DB-4E22-B46D-E018E0F883BC}"/>
                  </a:ext>
                </a:extLst>
              </p:cNvPr>
              <p:cNvSpPr/>
              <p:nvPr/>
            </p:nvSpPr>
            <p:spPr>
              <a:xfrm>
                <a:off x="3433104" y="3866273"/>
                <a:ext cx="5608074" cy="154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𝐝𝐢𝐚𝐠𝐨𝐧𝐚𝐥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𝐦𝐚𝐭𝐫𝐢𝐱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zh-CN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otherwise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=0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836C4C-66DB-4E22-B46D-E018E0F88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04" y="3866273"/>
                <a:ext cx="5608074" cy="1543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24CD9AF-0103-47E2-85A6-CCC55EA16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21" y="4320261"/>
            <a:ext cx="2213040" cy="695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1AC8D8-C304-4CA2-BBEC-E6E454843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97" y="5270261"/>
            <a:ext cx="5383235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that K is determined, the update procedure begin: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8A956-8386-4F2E-87E7-FE24A536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64" y="3883184"/>
            <a:ext cx="780356" cy="51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626C80-F32B-4C22-8526-8E9C3163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2" y="2587353"/>
            <a:ext cx="6651312" cy="60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/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blipFill>
                <a:blip r:embed="rId6"/>
                <a:stretch>
                  <a:fillRect l="-1496" t="-2128" r="-2564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413EBC7F-62DF-45DE-93AC-87685F177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320" y="4693275"/>
            <a:ext cx="3493311" cy="518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36F8D-3F90-452F-BCF3-B033D2B51A1D}"/>
              </a:ext>
            </a:extLst>
          </p:cNvPr>
          <p:cNvSpPr txBox="1"/>
          <p:nvPr/>
        </p:nvSpPr>
        <p:spPr>
          <a:xfrm>
            <a:off x="980141" y="3339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588142-EAE6-4055-86DE-B9CF5E1E8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2155517"/>
            <a:ext cx="249348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6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that K is determined, the update procedure begin: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3702CC-8024-439A-8B22-15FE1EAE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55517"/>
            <a:ext cx="2493480" cy="4267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8A956-8386-4F2E-87E7-FE24A536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64" y="3883184"/>
            <a:ext cx="780356" cy="51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626C80-F32B-4C22-8526-8E9C3163A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02" y="2587353"/>
            <a:ext cx="6651312" cy="60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/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blipFill>
                <a:blip r:embed="rId6"/>
                <a:stretch>
                  <a:fillRect l="-1496" t="-2128" r="-2564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413EBC7F-62DF-45DE-93AC-87685F177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320" y="4693275"/>
            <a:ext cx="3493311" cy="518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36F8D-3F90-452F-BCF3-B033D2B51A1D}"/>
              </a:ext>
            </a:extLst>
          </p:cNvPr>
          <p:cNvSpPr txBox="1"/>
          <p:nvPr/>
        </p:nvSpPr>
        <p:spPr>
          <a:xfrm>
            <a:off x="980141" y="3339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4FA9AF-4EAB-4FFF-BD10-2B46309A8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176" y="4693275"/>
            <a:ext cx="2188654" cy="591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9D1BA2-5587-46BC-89AF-C7704FCFF5C7}"/>
                  </a:ext>
                </a:extLst>
              </p:cNvPr>
              <p:cNvSpPr txBox="1"/>
              <p:nvPr/>
            </p:nvSpPr>
            <p:spPr>
              <a:xfrm>
                <a:off x="1200320" y="6153072"/>
                <a:ext cx="2402453" cy="610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𝑾𝒉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9D1BA2-5587-46BC-89AF-C7704FCF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20" y="6153072"/>
                <a:ext cx="2402453" cy="610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3628DF4D-D1A6-4EE7-BA3B-A5A0426867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5509" y="4167014"/>
            <a:ext cx="2712955" cy="3170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ED4AAF-BC9D-468B-A59E-4B02D386F40E}"/>
              </a:ext>
            </a:extLst>
          </p:cNvPr>
          <p:cNvSpPr/>
          <p:nvPr/>
        </p:nvSpPr>
        <p:spPr>
          <a:xfrm>
            <a:off x="5868144" y="4100544"/>
            <a:ext cx="2880320" cy="130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60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that K is determined, the update procedure begin: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8A956-8386-4F2E-87E7-FE24A536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64" y="3883184"/>
            <a:ext cx="780356" cy="51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626C80-F32B-4C22-8526-8E9C3163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2" y="2587353"/>
            <a:ext cx="6651312" cy="6096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3EBC7F-62DF-45DE-93AC-87685F177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793" y="3894594"/>
            <a:ext cx="3493311" cy="518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36F8D-3F90-452F-BCF3-B033D2B51A1D}"/>
              </a:ext>
            </a:extLst>
          </p:cNvPr>
          <p:cNvSpPr txBox="1"/>
          <p:nvPr/>
        </p:nvSpPr>
        <p:spPr>
          <a:xfrm>
            <a:off x="980141" y="3339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4FA9AF-4EAB-4FFF-BD10-2B46309A8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971" y="3961740"/>
            <a:ext cx="2188654" cy="5913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28DF4D-D1A6-4EE7-BA3B-A5A042686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2304" y="3435479"/>
            <a:ext cx="2712955" cy="3170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ED4AAF-BC9D-468B-A59E-4B02D386F40E}"/>
              </a:ext>
            </a:extLst>
          </p:cNvPr>
          <p:cNvSpPr/>
          <p:nvPr/>
        </p:nvSpPr>
        <p:spPr>
          <a:xfrm>
            <a:off x="6054939" y="3369009"/>
            <a:ext cx="2880320" cy="130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EC8FD87-9B24-47CD-8931-468F9E991A2B}"/>
              </a:ext>
            </a:extLst>
          </p:cNvPr>
          <p:cNvSpPr/>
          <p:nvPr/>
        </p:nvSpPr>
        <p:spPr>
          <a:xfrm>
            <a:off x="4109305" y="5699722"/>
            <a:ext cx="1489487" cy="518205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A216F0-BE4C-4FD9-8C08-50AA5F89D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685" y="5574743"/>
            <a:ext cx="2402032" cy="6157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C3482B-F50A-4686-A98E-179393EFF3FE}"/>
              </a:ext>
            </a:extLst>
          </p:cNvPr>
          <p:cNvSpPr txBox="1"/>
          <p:nvPr/>
        </p:nvSpPr>
        <p:spPr>
          <a:xfrm>
            <a:off x="4249266" y="5589387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Matrix view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B4B030-B553-4EC3-B389-65BA6BA252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564" y="4892811"/>
            <a:ext cx="2969009" cy="390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A9829D-0093-463F-865E-DC1CA68E20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0539" y="5629611"/>
            <a:ext cx="2188654" cy="5608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0A12A4-E587-4B7A-87D3-8ECF2255FD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608" y="2155517"/>
            <a:ext cx="249348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9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(3)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11F1CE5-BDED-4FEB-BBFE-33B94DF0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1" y="1936270"/>
            <a:ext cx="7730398" cy="78035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31B38F-59F6-470F-AC8F-D9B03419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2" y="3035729"/>
            <a:ext cx="8614395" cy="451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DE9DCF-F2D3-41F6-AD1E-C80FA702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19297"/>
            <a:ext cx="3520346" cy="7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Basic Idea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AB313-B0C0-4459-BC58-0F3A7E1E4C46}"/>
              </a:ext>
            </a:extLst>
          </p:cNvPr>
          <p:cNvSpPr/>
          <p:nvPr/>
        </p:nvSpPr>
        <p:spPr>
          <a:xfrm>
            <a:off x="1491648" y="2365290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5DA5B0-0AC6-448F-846F-8C2ADC427B93}"/>
              </a:ext>
            </a:extLst>
          </p:cNvPr>
          <p:cNvSpPr/>
          <p:nvPr/>
        </p:nvSpPr>
        <p:spPr>
          <a:xfrm>
            <a:off x="3543876" y="2365290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D689B-55B0-4DB6-B76F-4C44DDAC6EBF}"/>
              </a:ext>
            </a:extLst>
          </p:cNvPr>
          <p:cNvSpPr/>
          <p:nvPr/>
        </p:nvSpPr>
        <p:spPr>
          <a:xfrm>
            <a:off x="4728590" y="2365290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244FE0-DC3B-43D1-A708-E8AD13281E27}"/>
              </a:ext>
            </a:extLst>
          </p:cNvPr>
          <p:cNvSpPr/>
          <p:nvPr/>
        </p:nvSpPr>
        <p:spPr>
          <a:xfrm rot="5400000">
            <a:off x="6100675" y="211332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/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blipFill>
                <a:blip r:embed="rId2"/>
                <a:stretch>
                  <a:fillRect l="-54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/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blipFill>
                <a:blip r:embed="rId3"/>
                <a:stretch>
                  <a:fillRect l="-5422" t="-2128" r="-1807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/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blipFill>
                <a:blip r:embed="rId4"/>
                <a:stretch>
                  <a:fillRect l="-3743" t="-4348" r="-5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/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blipFill>
                <a:blip r:embed="rId5"/>
                <a:stretch>
                  <a:fillRect l="-5455" t="-4348" r="-181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/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blipFill>
                <a:blip r:embed="rId6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/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/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64C7CAF-0FD5-441B-9932-FF0BBC99C529}"/>
              </a:ext>
            </a:extLst>
          </p:cNvPr>
          <p:cNvSpPr txBox="1"/>
          <p:nvPr/>
        </p:nvSpPr>
        <p:spPr>
          <a:xfrm>
            <a:off x="987592" y="413641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 snap shot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83C3B2-47BD-4113-8F40-3A7450ADCCC7}"/>
              </a:ext>
            </a:extLst>
          </p:cNvPr>
          <p:cNvCxnSpPr/>
          <p:nvPr/>
        </p:nvCxnSpPr>
        <p:spPr>
          <a:xfrm>
            <a:off x="1491648" y="2473846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05ED30-7F5C-443C-BEF6-41EFD2FFD001}"/>
              </a:ext>
            </a:extLst>
          </p:cNvPr>
          <p:cNvCxnSpPr/>
          <p:nvPr/>
        </p:nvCxnSpPr>
        <p:spPr>
          <a:xfrm>
            <a:off x="1670073" y="2365290"/>
            <a:ext cx="0" cy="115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180813A-ED12-4E4B-BD8C-CC0AA6DC9F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576" y="4580088"/>
            <a:ext cx="3329450" cy="2089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32391-A11D-4D16-A766-FC35F20E430B}"/>
                  </a:ext>
                </a:extLst>
              </p:cNvPr>
              <p:cNvSpPr txBox="1"/>
              <p:nvPr/>
            </p:nvSpPr>
            <p:spPr>
              <a:xfrm>
                <a:off x="3231132" y="2289345"/>
                <a:ext cx="210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32391-A11D-4D16-A766-FC35F20E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2" y="2289345"/>
                <a:ext cx="210617" cy="276999"/>
              </a:xfrm>
              <a:prstGeom prst="rect">
                <a:avLst/>
              </a:prstGeom>
              <a:blipFill>
                <a:blip r:embed="rId10"/>
                <a:stretch>
                  <a:fillRect l="-28571" r="-3142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6265C9-3551-4635-A65A-FAAA626D68AB}"/>
                  </a:ext>
                </a:extLst>
              </p:cNvPr>
              <p:cNvSpPr txBox="1"/>
              <p:nvPr/>
            </p:nvSpPr>
            <p:spPr>
              <a:xfrm>
                <a:off x="1666522" y="1992744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6265C9-3551-4635-A65A-FAAA626D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22" y="1992744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0D56F0B0-BC4B-419B-A27B-6A497183BE38}"/>
              </a:ext>
            </a:extLst>
          </p:cNvPr>
          <p:cNvSpPr/>
          <p:nvPr/>
        </p:nvSpPr>
        <p:spPr>
          <a:xfrm>
            <a:off x="1582612" y="2409804"/>
            <a:ext cx="144016" cy="1392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BD3A129-856B-4A25-99B3-241549D763D6}"/>
                  </a:ext>
                </a:extLst>
              </p:cNvPr>
              <p:cNvSpPr txBox="1"/>
              <p:nvPr/>
            </p:nvSpPr>
            <p:spPr>
              <a:xfrm>
                <a:off x="1758106" y="2506411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BD3A129-856B-4A25-99B3-241549D7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06" y="2506411"/>
                <a:ext cx="261482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D685B961-C9E8-4D2D-A821-215DE34F3600}"/>
              </a:ext>
            </a:extLst>
          </p:cNvPr>
          <p:cNvSpPr/>
          <p:nvPr/>
        </p:nvSpPr>
        <p:spPr>
          <a:xfrm>
            <a:off x="755576" y="4683602"/>
            <a:ext cx="1368152" cy="8051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7827C7-33E1-46C5-A846-2486E7DF6111}"/>
                  </a:ext>
                </a:extLst>
              </p:cNvPr>
              <p:cNvSpPr txBox="1"/>
              <p:nvPr/>
            </p:nvSpPr>
            <p:spPr>
              <a:xfrm>
                <a:off x="1279384" y="2451578"/>
                <a:ext cx="2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7827C7-33E1-46C5-A846-2486E7DF6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384" y="2451578"/>
                <a:ext cx="282513" cy="276999"/>
              </a:xfrm>
              <a:prstGeom prst="rect">
                <a:avLst/>
              </a:prstGeom>
              <a:blipFill>
                <a:blip r:embed="rId1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7F73336-1ED0-4C18-9495-7BB446292921}"/>
              </a:ext>
            </a:extLst>
          </p:cNvPr>
          <p:cNvSpPr txBox="1"/>
          <p:nvPr/>
        </p:nvSpPr>
        <p:spPr>
          <a:xfrm>
            <a:off x="3187202" y="4157553"/>
            <a:ext cx="275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attribute matrix</a:t>
            </a:r>
            <a:endParaRPr lang="zh-CN" altLang="en-US" sz="1600" dirty="0">
              <a:solidFill>
                <a:srgbClr val="2385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8F8787-5E57-4E75-BD1D-3B4273B37354}"/>
              </a:ext>
            </a:extLst>
          </p:cNvPr>
          <p:cNvSpPr txBox="1"/>
          <p:nvPr/>
        </p:nvSpPr>
        <p:spPr>
          <a:xfrm>
            <a:off x="4288992" y="1853583"/>
            <a:ext cx="290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interaction matrix</a:t>
            </a:r>
            <a:endParaRPr lang="zh-CN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C308FE0-E8FB-45B3-9DE1-16DD7B3376A6}"/>
              </a:ext>
            </a:extLst>
          </p:cNvPr>
          <p:cNvCxnSpPr>
            <a:cxnSpLocks/>
          </p:cNvCxnSpPr>
          <p:nvPr/>
        </p:nvCxnSpPr>
        <p:spPr>
          <a:xfrm>
            <a:off x="3507872" y="2464639"/>
            <a:ext cx="684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599DE96-0F82-4442-8311-9E4DC5A93B72}"/>
              </a:ext>
            </a:extLst>
          </p:cNvPr>
          <p:cNvCxnSpPr>
            <a:cxnSpLocks/>
          </p:cNvCxnSpPr>
          <p:nvPr/>
        </p:nvCxnSpPr>
        <p:spPr>
          <a:xfrm>
            <a:off x="6129368" y="2365290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2E485CD-7B40-459B-B8D0-83046997ACE2}"/>
                  </a:ext>
                </a:extLst>
              </p:cNvPr>
              <p:cNvSpPr txBox="1"/>
              <p:nvPr/>
            </p:nvSpPr>
            <p:spPr>
              <a:xfrm>
                <a:off x="6046945" y="2053637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2E485CD-7B40-459B-B8D0-83046997A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45" y="2053637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57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Basic Idea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AB313-B0C0-4459-BC58-0F3A7E1E4C46}"/>
              </a:ext>
            </a:extLst>
          </p:cNvPr>
          <p:cNvSpPr/>
          <p:nvPr/>
        </p:nvSpPr>
        <p:spPr>
          <a:xfrm>
            <a:off x="1491648" y="2365290"/>
            <a:ext cx="1368152" cy="1152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5DA5B0-0AC6-448F-846F-8C2ADC427B93}"/>
              </a:ext>
            </a:extLst>
          </p:cNvPr>
          <p:cNvSpPr/>
          <p:nvPr/>
        </p:nvSpPr>
        <p:spPr>
          <a:xfrm>
            <a:off x="3543876" y="2365290"/>
            <a:ext cx="648072" cy="1152000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D689B-55B0-4DB6-B76F-4C44DDAC6EBF}"/>
              </a:ext>
            </a:extLst>
          </p:cNvPr>
          <p:cNvSpPr/>
          <p:nvPr/>
        </p:nvSpPr>
        <p:spPr>
          <a:xfrm>
            <a:off x="4728590" y="2365290"/>
            <a:ext cx="648072" cy="64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244FE0-DC3B-43D1-A708-E8AD13281E27}"/>
              </a:ext>
            </a:extLst>
          </p:cNvPr>
          <p:cNvSpPr/>
          <p:nvPr/>
        </p:nvSpPr>
        <p:spPr>
          <a:xfrm rot="5400000">
            <a:off x="6100675" y="2113326"/>
            <a:ext cx="648072" cy="1152000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/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57DAFF-73B6-4167-9C5D-08F8F20B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73" y="3787476"/>
                <a:ext cx="1011302" cy="276999"/>
              </a:xfrm>
              <a:prstGeom prst="rect">
                <a:avLst/>
              </a:prstGeom>
              <a:blipFill>
                <a:blip r:embed="rId2"/>
                <a:stretch>
                  <a:fillRect l="-54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/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58FB47-8148-4CBE-923C-E61C12C3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15" y="3775928"/>
                <a:ext cx="1014124" cy="281937"/>
              </a:xfrm>
              <a:prstGeom prst="rect">
                <a:avLst/>
              </a:prstGeom>
              <a:blipFill>
                <a:blip r:embed="rId3"/>
                <a:stretch>
                  <a:fillRect l="-5422" t="-2128" r="-1807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/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18DEEC-4BD4-4BFF-98A4-8F6D7819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75" y="3137612"/>
                <a:ext cx="1136913" cy="281937"/>
              </a:xfrm>
              <a:prstGeom prst="rect">
                <a:avLst/>
              </a:prstGeom>
              <a:blipFill>
                <a:blip r:embed="rId4"/>
                <a:stretch>
                  <a:fillRect l="-3743" t="-4348" r="-5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/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110456-C453-4DF1-8F38-4E70D388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37" y="3137612"/>
                <a:ext cx="1005083" cy="281937"/>
              </a:xfrm>
              <a:prstGeom prst="rect">
                <a:avLst/>
              </a:prstGeom>
              <a:blipFill>
                <a:blip r:embed="rId5"/>
                <a:stretch>
                  <a:fillRect l="-5455" t="-4348" r="-181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/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909FD-3AFE-4CEB-B79C-310039BB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08" y="2715411"/>
                <a:ext cx="227626" cy="430887"/>
              </a:xfrm>
              <a:prstGeom prst="rect">
                <a:avLst/>
              </a:prstGeom>
              <a:blipFill>
                <a:blip r:embed="rId6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/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E4C876-31A0-49B9-8D20-02336A89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59" y="2473846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/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DFEB3C-2F88-4A03-9FA2-994B7B619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54" y="2464639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64C7CAF-0FD5-441B-9932-FF0BBC99C529}"/>
              </a:ext>
            </a:extLst>
          </p:cNvPr>
          <p:cNvSpPr txBox="1"/>
          <p:nvPr/>
        </p:nvSpPr>
        <p:spPr>
          <a:xfrm>
            <a:off x="987592" y="413641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 snap shot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83C3B2-47BD-4113-8F40-3A7450ADCCC7}"/>
              </a:ext>
            </a:extLst>
          </p:cNvPr>
          <p:cNvCxnSpPr/>
          <p:nvPr/>
        </p:nvCxnSpPr>
        <p:spPr>
          <a:xfrm>
            <a:off x="1491648" y="2473846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05ED30-7F5C-443C-BEF6-41EFD2FFD001}"/>
              </a:ext>
            </a:extLst>
          </p:cNvPr>
          <p:cNvCxnSpPr/>
          <p:nvPr/>
        </p:nvCxnSpPr>
        <p:spPr>
          <a:xfrm>
            <a:off x="1670073" y="2365290"/>
            <a:ext cx="0" cy="115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32391-A11D-4D16-A766-FC35F20E430B}"/>
                  </a:ext>
                </a:extLst>
              </p:cNvPr>
              <p:cNvSpPr txBox="1"/>
              <p:nvPr/>
            </p:nvSpPr>
            <p:spPr>
              <a:xfrm>
                <a:off x="3231132" y="2289345"/>
                <a:ext cx="210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32391-A11D-4D16-A766-FC35F20E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2" y="2289345"/>
                <a:ext cx="210617" cy="276999"/>
              </a:xfrm>
              <a:prstGeom prst="rect">
                <a:avLst/>
              </a:prstGeom>
              <a:blipFill>
                <a:blip r:embed="rId9"/>
                <a:stretch>
                  <a:fillRect l="-28571" r="-3142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6265C9-3551-4635-A65A-FAAA626D68AB}"/>
                  </a:ext>
                </a:extLst>
              </p:cNvPr>
              <p:cNvSpPr txBox="1"/>
              <p:nvPr/>
            </p:nvSpPr>
            <p:spPr>
              <a:xfrm>
                <a:off x="1666522" y="1992744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6265C9-3551-4635-A65A-FAAA626D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22" y="1992744"/>
                <a:ext cx="287835" cy="276999"/>
              </a:xfrm>
              <a:prstGeom prst="rect">
                <a:avLst/>
              </a:prstGeom>
              <a:blipFill>
                <a:blip r:embed="rId10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0D56F0B0-BC4B-419B-A27B-6A497183BE38}"/>
              </a:ext>
            </a:extLst>
          </p:cNvPr>
          <p:cNvSpPr/>
          <p:nvPr/>
        </p:nvSpPr>
        <p:spPr>
          <a:xfrm>
            <a:off x="1582612" y="2409804"/>
            <a:ext cx="144016" cy="1392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BD3A129-856B-4A25-99B3-241549D763D6}"/>
                  </a:ext>
                </a:extLst>
              </p:cNvPr>
              <p:cNvSpPr txBox="1"/>
              <p:nvPr/>
            </p:nvSpPr>
            <p:spPr>
              <a:xfrm>
                <a:off x="1758106" y="2506411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BD3A129-856B-4A25-99B3-241549D7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06" y="2506411"/>
                <a:ext cx="261482" cy="276999"/>
              </a:xfrm>
              <a:prstGeom prst="rect">
                <a:avLst/>
              </a:prstGeom>
              <a:blipFill>
                <a:blip r:embed="rId11"/>
                <a:stretch>
                  <a:fillRect l="-11628" r="-930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7827C7-33E1-46C5-A846-2486E7DF6111}"/>
                  </a:ext>
                </a:extLst>
              </p:cNvPr>
              <p:cNvSpPr txBox="1"/>
              <p:nvPr/>
            </p:nvSpPr>
            <p:spPr>
              <a:xfrm>
                <a:off x="1279384" y="2451578"/>
                <a:ext cx="2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7827C7-33E1-46C5-A846-2486E7DF6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384" y="2451578"/>
                <a:ext cx="282513" cy="276999"/>
              </a:xfrm>
              <a:prstGeom prst="rect">
                <a:avLst/>
              </a:prstGeom>
              <a:blipFill>
                <a:blip r:embed="rId12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7F73336-1ED0-4C18-9495-7BB446292921}"/>
              </a:ext>
            </a:extLst>
          </p:cNvPr>
          <p:cNvSpPr txBox="1"/>
          <p:nvPr/>
        </p:nvSpPr>
        <p:spPr>
          <a:xfrm>
            <a:off x="3187202" y="4157553"/>
            <a:ext cx="275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385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attribute matrix</a:t>
            </a:r>
            <a:endParaRPr lang="zh-CN" altLang="en-US" sz="1600" dirty="0">
              <a:solidFill>
                <a:srgbClr val="2385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8F8787-5E57-4E75-BD1D-3B4273B37354}"/>
              </a:ext>
            </a:extLst>
          </p:cNvPr>
          <p:cNvSpPr txBox="1"/>
          <p:nvPr/>
        </p:nvSpPr>
        <p:spPr>
          <a:xfrm>
            <a:off x="4288992" y="1853583"/>
            <a:ext cx="290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interaction matrix</a:t>
            </a:r>
            <a:endParaRPr lang="zh-CN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C308FE0-E8FB-45B3-9DE1-16DD7B3376A6}"/>
              </a:ext>
            </a:extLst>
          </p:cNvPr>
          <p:cNvCxnSpPr>
            <a:cxnSpLocks/>
          </p:cNvCxnSpPr>
          <p:nvPr/>
        </p:nvCxnSpPr>
        <p:spPr>
          <a:xfrm>
            <a:off x="3507872" y="2464639"/>
            <a:ext cx="684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599DE96-0F82-4442-8311-9E4DC5A93B72}"/>
              </a:ext>
            </a:extLst>
          </p:cNvPr>
          <p:cNvCxnSpPr>
            <a:cxnSpLocks/>
          </p:cNvCxnSpPr>
          <p:nvPr/>
        </p:nvCxnSpPr>
        <p:spPr>
          <a:xfrm>
            <a:off x="6129368" y="2365290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2E485CD-7B40-459B-B8D0-83046997ACE2}"/>
                  </a:ext>
                </a:extLst>
              </p:cNvPr>
              <p:cNvSpPr txBox="1"/>
              <p:nvPr/>
            </p:nvSpPr>
            <p:spPr>
              <a:xfrm>
                <a:off x="6046945" y="2053637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2E485CD-7B40-459B-B8D0-83046997A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45" y="2053637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7DB785DD-A063-4EC2-A6B7-492953A7A7F6}"/>
              </a:ext>
            </a:extLst>
          </p:cNvPr>
          <p:cNvSpPr/>
          <p:nvPr/>
        </p:nvSpPr>
        <p:spPr>
          <a:xfrm>
            <a:off x="3543876" y="4838890"/>
            <a:ext cx="648072" cy="1152000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5787E9-DBD6-4A49-A612-8AA7D5474842}"/>
                  </a:ext>
                </a:extLst>
              </p:cNvPr>
              <p:cNvSpPr txBox="1"/>
              <p:nvPr/>
            </p:nvSpPr>
            <p:spPr>
              <a:xfrm>
                <a:off x="3231132" y="4762945"/>
                <a:ext cx="210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5787E9-DBD6-4A49-A612-8AA7D547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2" y="4762945"/>
                <a:ext cx="210617" cy="276999"/>
              </a:xfrm>
              <a:prstGeom prst="rect">
                <a:avLst/>
              </a:prstGeom>
              <a:blipFill>
                <a:blip r:embed="rId14"/>
                <a:stretch>
                  <a:fillRect l="-28571" r="-3142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DED7E4E-3EEA-407F-9259-22F8B339666F}"/>
                  </a:ext>
                </a:extLst>
              </p:cNvPr>
              <p:cNvSpPr txBox="1"/>
              <p:nvPr/>
            </p:nvSpPr>
            <p:spPr>
              <a:xfrm>
                <a:off x="3253410" y="5039944"/>
                <a:ext cx="210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DED7E4E-3EEA-407F-9259-22F8B339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10" y="5039944"/>
                <a:ext cx="210617" cy="276999"/>
              </a:xfrm>
              <a:prstGeom prst="rect">
                <a:avLst/>
              </a:prstGeom>
              <a:blipFill>
                <a:blip r:embed="rId15"/>
                <a:stretch>
                  <a:fillRect l="-29412" r="-3529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CB9D07D-35BC-4FE8-8A75-B8511268132C}"/>
                  </a:ext>
                </a:extLst>
              </p:cNvPr>
              <p:cNvSpPr txBox="1"/>
              <p:nvPr/>
            </p:nvSpPr>
            <p:spPr>
              <a:xfrm>
                <a:off x="3229366" y="5450557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CB9D07D-35BC-4FE8-8A75-B85112681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66" y="5450557"/>
                <a:ext cx="31450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A1B98B1-7554-44BB-891B-BE057BE82155}"/>
              </a:ext>
            </a:extLst>
          </p:cNvPr>
          <p:cNvCxnSpPr>
            <a:cxnSpLocks/>
          </p:cNvCxnSpPr>
          <p:nvPr/>
        </p:nvCxnSpPr>
        <p:spPr>
          <a:xfrm>
            <a:off x="3545464" y="4917523"/>
            <a:ext cx="684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8B5431-3ABD-4140-8B92-9C9B2A1A3A97}"/>
              </a:ext>
            </a:extLst>
          </p:cNvPr>
          <p:cNvCxnSpPr>
            <a:cxnSpLocks/>
          </p:cNvCxnSpPr>
          <p:nvPr/>
        </p:nvCxnSpPr>
        <p:spPr>
          <a:xfrm>
            <a:off x="3545464" y="5184054"/>
            <a:ext cx="684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859052C-E8DC-47B5-840D-7528CBDA42FA}"/>
                  </a:ext>
                </a:extLst>
              </p:cNvPr>
              <p:cNvSpPr/>
              <p:nvPr/>
            </p:nvSpPr>
            <p:spPr>
              <a:xfrm>
                <a:off x="3535183" y="5953503"/>
                <a:ext cx="694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859052C-E8DC-47B5-840D-7528CBDA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83" y="5953503"/>
                <a:ext cx="694357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EC891F47-DC2B-4B94-A5CE-A2DD4A783430}"/>
              </a:ext>
            </a:extLst>
          </p:cNvPr>
          <p:cNvSpPr/>
          <p:nvPr/>
        </p:nvSpPr>
        <p:spPr>
          <a:xfrm>
            <a:off x="6262600" y="4836386"/>
            <a:ext cx="648072" cy="1152000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E70F4CE-A645-4A99-ACB0-DF0D4EF50119}"/>
                  </a:ext>
                </a:extLst>
              </p:cNvPr>
              <p:cNvSpPr txBox="1"/>
              <p:nvPr/>
            </p:nvSpPr>
            <p:spPr>
              <a:xfrm>
                <a:off x="5949856" y="4760441"/>
                <a:ext cx="210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E70F4CE-A645-4A99-ACB0-DF0D4EF5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856" y="4760441"/>
                <a:ext cx="210617" cy="276999"/>
              </a:xfrm>
              <a:prstGeom prst="rect">
                <a:avLst/>
              </a:prstGeom>
              <a:blipFill>
                <a:blip r:embed="rId18"/>
                <a:stretch>
                  <a:fillRect l="-28571" r="-3142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60E2002-41B7-4DD4-9912-5E6DD9C4E46C}"/>
                  </a:ext>
                </a:extLst>
              </p:cNvPr>
              <p:cNvSpPr txBox="1"/>
              <p:nvPr/>
            </p:nvSpPr>
            <p:spPr>
              <a:xfrm>
                <a:off x="5972134" y="5037440"/>
                <a:ext cx="210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60E2002-41B7-4DD4-9912-5E6DD9C4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34" y="5037440"/>
                <a:ext cx="210617" cy="276999"/>
              </a:xfrm>
              <a:prstGeom prst="rect">
                <a:avLst/>
              </a:prstGeom>
              <a:blipFill>
                <a:blip r:embed="rId19"/>
                <a:stretch>
                  <a:fillRect l="-29412" r="-3529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A605FE-B290-4DE7-8640-35613689CECE}"/>
                  </a:ext>
                </a:extLst>
              </p:cNvPr>
              <p:cNvSpPr txBox="1"/>
              <p:nvPr/>
            </p:nvSpPr>
            <p:spPr>
              <a:xfrm>
                <a:off x="5948090" y="5448053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A605FE-B290-4DE7-8640-35613689C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90" y="5448053"/>
                <a:ext cx="3145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8B30FE0-AB21-4A67-99CA-BE2FED4C620B}"/>
              </a:ext>
            </a:extLst>
          </p:cNvPr>
          <p:cNvCxnSpPr>
            <a:cxnSpLocks/>
          </p:cNvCxnSpPr>
          <p:nvPr/>
        </p:nvCxnSpPr>
        <p:spPr>
          <a:xfrm>
            <a:off x="6264188" y="4915019"/>
            <a:ext cx="684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046320-E6E4-431F-931D-6E84E5C86A99}"/>
              </a:ext>
            </a:extLst>
          </p:cNvPr>
          <p:cNvCxnSpPr>
            <a:cxnSpLocks/>
          </p:cNvCxnSpPr>
          <p:nvPr/>
        </p:nvCxnSpPr>
        <p:spPr>
          <a:xfrm>
            <a:off x="6264188" y="5181550"/>
            <a:ext cx="684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5CC6CA8-982A-4E70-84BD-F4296A805F30}"/>
                  </a:ext>
                </a:extLst>
              </p:cNvPr>
              <p:cNvSpPr/>
              <p:nvPr/>
            </p:nvSpPr>
            <p:spPr>
              <a:xfrm>
                <a:off x="6253907" y="5950999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5CC6CA8-982A-4E70-84BD-F4296A805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07" y="5950999"/>
                <a:ext cx="47474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45717F2F-D1BE-4610-9512-AEC96F09A28D}"/>
              </a:ext>
            </a:extLst>
          </p:cNvPr>
          <p:cNvSpPr txBox="1"/>
          <p:nvPr/>
        </p:nvSpPr>
        <p:spPr>
          <a:xfrm>
            <a:off x="395536" y="5219049"/>
            <a:ext cx="326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Latent feature is spatially correlated in view of transportation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7EE6823F-7DD9-48F5-8F83-5403E24A90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4874" y="6089093"/>
            <a:ext cx="1489428" cy="480765"/>
          </a:xfrm>
          <a:prstGeom prst="rect">
            <a:avLst/>
          </a:prstGeom>
        </p:spPr>
      </p:pic>
      <p:sp>
        <p:nvSpPr>
          <p:cNvPr id="49" name="箭头: 右 48">
            <a:extLst>
              <a:ext uri="{FF2B5EF4-FFF2-40B4-BE49-F238E27FC236}">
                <a16:creationId xmlns:a16="http://schemas.microsoft.com/office/drawing/2014/main" id="{232F7A29-BE5E-4F36-AF66-8DE7C0E10E54}"/>
              </a:ext>
            </a:extLst>
          </p:cNvPr>
          <p:cNvSpPr/>
          <p:nvPr/>
        </p:nvSpPr>
        <p:spPr>
          <a:xfrm>
            <a:off x="4541785" y="5175939"/>
            <a:ext cx="1198335" cy="4853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0F435466-851A-4215-81F3-8AFBEFFFA5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381111" y="4722921"/>
            <a:ext cx="1377815" cy="646232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33D868E-3259-4FE9-914C-B4A72221F3F3}"/>
              </a:ext>
            </a:extLst>
          </p:cNvPr>
          <p:cNvSpPr txBox="1"/>
          <p:nvPr/>
        </p:nvSpPr>
        <p:spPr>
          <a:xfrm>
            <a:off x="4033078" y="5666907"/>
            <a:ext cx="233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Traffic feature is temporally correlated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Objective function for global learning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5C0AE1-D6E6-4765-894A-696A2D85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730398" cy="78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3DAF27-E28E-44A0-8C81-A7CF96AD1DAD}"/>
              </a:ext>
            </a:extLst>
          </p:cNvPr>
          <p:cNvSpPr/>
          <p:nvPr/>
        </p:nvSpPr>
        <p:spPr>
          <a:xfrm>
            <a:off x="1691680" y="2060848"/>
            <a:ext cx="2880320" cy="720080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9A00C7-50BF-4B80-8978-68247FDBAE36}"/>
              </a:ext>
            </a:extLst>
          </p:cNvPr>
          <p:cNvSpPr/>
          <p:nvPr/>
        </p:nvSpPr>
        <p:spPr>
          <a:xfrm>
            <a:off x="4662695" y="2047776"/>
            <a:ext cx="1637497" cy="720080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1AF06-0A20-450C-B975-CBB07A5B7705}"/>
              </a:ext>
            </a:extLst>
          </p:cNvPr>
          <p:cNvSpPr/>
          <p:nvPr/>
        </p:nvSpPr>
        <p:spPr>
          <a:xfrm>
            <a:off x="6719787" y="2060848"/>
            <a:ext cx="1838195" cy="720080"/>
          </a:xfrm>
          <a:prstGeom prst="rect">
            <a:avLst/>
          </a:prstGeom>
          <a:solidFill>
            <a:srgbClr val="00B0F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025D0-FDDA-45A2-B679-F58D512C14ED}"/>
              </a:ext>
            </a:extLst>
          </p:cNvPr>
          <p:cNvSpPr txBox="1"/>
          <p:nvPr/>
        </p:nvSpPr>
        <p:spPr>
          <a:xfrm>
            <a:off x="1658649" y="3029387"/>
            <a:ext cx="268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797FAB-C131-40CA-B7F0-9AA1AD7C71F3}"/>
              </a:ext>
            </a:extLst>
          </p:cNvPr>
          <p:cNvSpPr txBox="1"/>
          <p:nvPr/>
        </p:nvSpPr>
        <p:spPr>
          <a:xfrm>
            <a:off x="4368168" y="3029387"/>
            <a:ext cx="268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Network topology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E44FE-74E0-43AB-8FBC-E9881103DC20}"/>
              </a:ext>
            </a:extLst>
          </p:cNvPr>
          <p:cNvSpPr txBox="1"/>
          <p:nvPr/>
        </p:nvSpPr>
        <p:spPr>
          <a:xfrm>
            <a:off x="6719787" y="3029387"/>
            <a:ext cx="268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Temporal transition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 for global learning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marL="457200" lvl="2" indent="0">
                  <a:buNone/>
                </a:pPr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attribute interaction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temporal state transition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057456-F01D-4E12-AD7F-43808D6E9EC1}"/>
                  </a:ext>
                </a:extLst>
              </p:cNvPr>
              <p:cNvSpPr txBox="1"/>
              <p:nvPr/>
            </p:nvSpPr>
            <p:spPr>
              <a:xfrm>
                <a:off x="704820" y="2060848"/>
                <a:ext cx="773436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⊙(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057456-F01D-4E12-AD7F-43808D6E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0" y="2060848"/>
                <a:ext cx="7734360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50ADDD-B649-4D19-AB2A-560BA42A5CEA}"/>
                  </a:ext>
                </a:extLst>
              </p:cNvPr>
              <p:cNvSpPr/>
              <p:nvPr/>
            </p:nvSpPr>
            <p:spPr>
              <a:xfrm>
                <a:off x="833413" y="4407748"/>
                <a:ext cx="369261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⊙(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50ADDD-B649-4D19-AB2A-560BA42A5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3" y="4407748"/>
                <a:ext cx="3692614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/>
              <p:nvPr/>
            </p:nvSpPr>
            <p:spPr>
              <a:xfrm>
                <a:off x="833413" y="5755609"/>
                <a:ext cx="302352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3" y="5755609"/>
                <a:ext cx="3023520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14A1DEB-8982-4400-B1C2-A5AC0A816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3" y="3492704"/>
            <a:ext cx="8614395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180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E67B5-6C52-404A-B13E-1092A4B85B86}">
  <ds:schemaRefs>
    <ds:schemaRef ds:uri="5649c746-aad0-4368-97ce-fd3c1a6ed542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40924</TotalTime>
  <Words>2076</Words>
  <Application>Microsoft Office PowerPoint</Application>
  <PresentationFormat>全屏显示(4:3)</PresentationFormat>
  <Paragraphs>798</Paragraphs>
  <Slides>58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Latent space model for road networks to predict time-varying traffic</vt:lpstr>
      <vt:lpstr>Contents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Thank you for attention ! 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1570</cp:revision>
  <cp:lastPrinted>2018-09-13T18:12:28Z</cp:lastPrinted>
  <dcterms:created xsi:type="dcterms:W3CDTF">2014-08-18T11:27:13Z</dcterms:created>
  <dcterms:modified xsi:type="dcterms:W3CDTF">2019-10-03T14:50:04Z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