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14" r:id="rId5"/>
    <p:sldId id="657" r:id="rId6"/>
    <p:sldId id="743" r:id="rId7"/>
    <p:sldId id="747" r:id="rId8"/>
    <p:sldId id="748" r:id="rId9"/>
    <p:sldId id="750" r:id="rId10"/>
    <p:sldId id="751" r:id="rId11"/>
    <p:sldId id="752" r:id="rId12"/>
    <p:sldId id="745" r:id="rId13"/>
    <p:sldId id="753" r:id="rId14"/>
    <p:sldId id="755" r:id="rId15"/>
    <p:sldId id="756" r:id="rId16"/>
    <p:sldId id="675" r:id="rId1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010"/>
    <a:srgbClr val="EC2010"/>
    <a:srgbClr val="23858E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2" autoAdjust="0"/>
    <p:restoredTop sz="83423" autoAdjust="0"/>
  </p:normalViewPr>
  <p:slideViewPr>
    <p:cSldViewPr snapToObjects="1">
      <p:cViewPr varScale="1">
        <p:scale>
          <a:sx n="55" d="100"/>
          <a:sy n="55" d="100"/>
        </p:scale>
        <p:origin x="13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environment is non-stationary in view of each individual agent = </a:t>
            </a:r>
            <a:r>
              <a:rPr lang="en-US" altLang="zh-CN" dirty="0"/>
              <a:t>in a way that is not explainable by changes in the agent’s own policy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67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environment is non-stationary in view of each individual agent = </a:t>
            </a:r>
            <a:r>
              <a:rPr lang="en-US" altLang="zh-CN" dirty="0"/>
              <a:t>in a way that is not explainable by changes in the agent’s own policy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0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environment is non-stationary in view of each individual agent = </a:t>
            </a:r>
            <a:r>
              <a:rPr lang="en-US" altLang="zh-CN" dirty="0"/>
              <a:t>in a way that is not explainable by changes in the agent’s own policy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95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68560" y="1390291"/>
            <a:ext cx="10496788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SQIL: Imitation Learning </a:t>
            </a:r>
            <a:br>
              <a:rPr lang="en-US" altLang="zh-CN" sz="3600" b="1" dirty="0"/>
            </a:br>
            <a:r>
              <a:rPr lang="en-US" altLang="zh-CN" sz="3600" b="1" dirty="0"/>
              <a:t>via Reinforcement Learning </a:t>
            </a:r>
            <a:br>
              <a:rPr lang="en-US" altLang="zh-CN" sz="3600" b="1" dirty="0"/>
            </a:br>
            <a:r>
              <a:rPr lang="en-US" altLang="zh-CN" sz="3600" b="1" dirty="0"/>
              <a:t>with Sparse Rewards</a:t>
            </a:r>
            <a:br>
              <a:rPr lang="en-US" altLang="zh-CN" sz="3600" b="1" dirty="0"/>
            </a:b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87824" y="3559076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 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4C36D-078E-4B1F-A529-558AD605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5" y="1076476"/>
            <a:ext cx="9198569" cy="2870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28C84E-A438-42BB-8399-D5E08E9DD56E}"/>
              </a:ext>
            </a:extLst>
          </p:cNvPr>
          <p:cNvSpPr/>
          <p:nvPr/>
        </p:nvSpPr>
        <p:spPr>
          <a:xfrm>
            <a:off x="206474" y="1211967"/>
            <a:ext cx="1979712" cy="260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A6CC1-1816-4011-8AEE-42BA9CA76D3B}"/>
                  </a:ext>
                </a:extLst>
              </p:cNvPr>
              <p:cNvSpPr txBox="1"/>
              <p:nvPr/>
            </p:nvSpPr>
            <p:spPr>
              <a:xfrm>
                <a:off x="206474" y="4888381"/>
                <a:ext cx="6837320" cy="371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Actual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A6CC1-1816-4011-8AEE-42BA9CA76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4" y="4888381"/>
                <a:ext cx="6837320" cy="371833"/>
              </a:xfrm>
              <a:prstGeom prst="rect">
                <a:avLst/>
              </a:prstGeom>
              <a:blipFill>
                <a:blip r:embed="rId3"/>
                <a:stretch>
                  <a:fillRect l="-357" r="-981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575A5F-4492-4D1E-8A5C-7C19E83C18DA}"/>
              </a:ext>
            </a:extLst>
          </p:cNvPr>
          <p:cNvSpPr txBox="1"/>
          <p:nvPr/>
        </p:nvSpPr>
        <p:spPr>
          <a:xfrm>
            <a:off x="206761" y="4234279"/>
            <a:ext cx="53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Model the state with communication scheme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C0393C-AD6C-41CE-ADE8-903BE767C5B0}"/>
                  </a:ext>
                </a:extLst>
              </p:cNvPr>
              <p:cNvSpPr/>
              <p:nvPr/>
            </p:nvSpPr>
            <p:spPr>
              <a:xfrm>
                <a:off x="1043149" y="5405727"/>
                <a:ext cx="7057701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Communication</m:t>
                          </m:r>
                          <m:r>
                            <a:rPr lang="en-US" altLang="zh-CN" b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signal</m:t>
                          </m:r>
                          <m:r>
                            <a:rPr lang="en-US" altLang="zh-CN" b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altLang="zh-CN" b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agent</m:t>
                          </m:r>
                          <m:r>
                            <a:rPr lang="en-US" altLang="zh-CN" b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use</m:t>
                          </m:r>
                          <m: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  <m:r>
                            <m:rPr>
                              <m:sty m:val="p"/>
                            </m:rPr>
                            <a:rPr lang="en-US" altLang="zh-CN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step</m:t>
                          </m:r>
                          <m:r>
                            <a:rPr lang="en-US" altLang="zh-CN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C0393C-AD6C-41CE-ADE8-903BE767C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9" y="5405727"/>
                <a:ext cx="7057701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ECC6B3F-9244-4AA2-ADE1-405E1E8A93A5}"/>
              </a:ext>
            </a:extLst>
          </p:cNvPr>
          <p:cNvSpPr/>
          <p:nvPr/>
        </p:nvSpPr>
        <p:spPr>
          <a:xfrm>
            <a:off x="2582947" y="1220467"/>
            <a:ext cx="3647897" cy="26053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26" y="1196752"/>
            <a:ext cx="8352928" cy="5328592"/>
          </a:xfrm>
        </p:spPr>
        <p:txBody>
          <a:bodyPr>
            <a:normAutofit/>
          </a:bodyPr>
          <a:lstStyle/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4C36D-078E-4B1F-A529-558AD605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5" y="1076476"/>
            <a:ext cx="9198569" cy="2870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28C84E-A438-42BB-8399-D5E08E9DD56E}"/>
              </a:ext>
            </a:extLst>
          </p:cNvPr>
          <p:cNvSpPr/>
          <p:nvPr/>
        </p:nvSpPr>
        <p:spPr>
          <a:xfrm>
            <a:off x="6790472" y="2329779"/>
            <a:ext cx="1979712" cy="589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A6CC1-1816-4011-8AEE-42BA9CA76D3B}"/>
                  </a:ext>
                </a:extLst>
              </p:cNvPr>
              <p:cNvSpPr txBox="1"/>
              <p:nvPr/>
            </p:nvSpPr>
            <p:spPr>
              <a:xfrm>
                <a:off x="419126" y="5167880"/>
                <a:ext cx="2139688" cy="31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A6CC1-1816-4011-8AEE-42BA9CA76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6" y="5167880"/>
                <a:ext cx="2139688" cy="317779"/>
              </a:xfrm>
              <a:prstGeom prst="rect">
                <a:avLst/>
              </a:prstGeom>
              <a:blipFill>
                <a:blip r:embed="rId3"/>
                <a:stretch>
                  <a:fillRect l="-2279" r="-3989" b="-36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575A5F-4492-4D1E-8A5C-7C19E83C18DA}"/>
              </a:ext>
            </a:extLst>
          </p:cNvPr>
          <p:cNvSpPr txBox="1"/>
          <p:nvPr/>
        </p:nvSpPr>
        <p:spPr>
          <a:xfrm>
            <a:off x="206761" y="4234279"/>
            <a:ext cx="789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Generalize the communication with multiple steps and formulate it in vector form: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8C273-C735-41E6-9972-2CD9354EC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598644"/>
            <a:ext cx="4032448" cy="21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1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26" y="1196752"/>
            <a:ext cx="8352928" cy="5328592"/>
          </a:xfrm>
        </p:spPr>
        <p:txBody>
          <a:bodyPr>
            <a:normAutofit/>
          </a:bodyPr>
          <a:lstStyle/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4C36D-078E-4B1F-A529-558AD605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" y="1076476"/>
            <a:ext cx="9198569" cy="2870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28C84E-A438-42BB-8399-D5E08E9DD56E}"/>
              </a:ext>
            </a:extLst>
          </p:cNvPr>
          <p:cNvSpPr/>
          <p:nvPr/>
        </p:nvSpPr>
        <p:spPr>
          <a:xfrm>
            <a:off x="6790472" y="2329779"/>
            <a:ext cx="1979712" cy="589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75A5F-4492-4D1E-8A5C-7C19E83C18DA}"/>
              </a:ext>
            </a:extLst>
          </p:cNvPr>
          <p:cNvSpPr txBox="1"/>
          <p:nvPr/>
        </p:nvSpPr>
        <p:spPr>
          <a:xfrm>
            <a:off x="206761" y="4234279"/>
            <a:ext cx="78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Extension: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CB980-C24C-46E0-9D24-3A133E9C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6" y="4824452"/>
            <a:ext cx="3267245" cy="957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C93785-65F4-45B6-BAA1-2A1478AC2FE2}"/>
              </a:ext>
            </a:extLst>
          </p:cNvPr>
          <p:cNvSpPr/>
          <p:nvPr/>
        </p:nvSpPr>
        <p:spPr>
          <a:xfrm>
            <a:off x="1331640" y="5302988"/>
            <a:ext cx="648072" cy="35826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66CD1-31E6-4A95-B9EE-E70E6ECD4240}"/>
              </a:ext>
            </a:extLst>
          </p:cNvPr>
          <p:cNvSpPr txBox="1"/>
          <p:nvPr/>
        </p:nvSpPr>
        <p:spPr>
          <a:xfrm>
            <a:off x="277390" y="5786378"/>
            <a:ext cx="78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Determine the communication zone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C230E-656C-4DB2-9737-CCCA1DFD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149" y="4237076"/>
            <a:ext cx="3314870" cy="1549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60F582-2647-4DC4-A61E-26B2E2FAC829}"/>
              </a:ext>
            </a:extLst>
          </p:cNvPr>
          <p:cNvSpPr txBox="1"/>
          <p:nvPr/>
        </p:nvSpPr>
        <p:spPr>
          <a:xfrm>
            <a:off x="4966974" y="5786556"/>
            <a:ext cx="78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the communication step in RNN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1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attention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C00A5-2707-4E7E-B4EA-EDA544F54B2C}"/>
              </a:ext>
            </a:extLst>
          </p:cNvPr>
          <p:cNvSpPr txBox="1"/>
          <p:nvPr/>
        </p:nvSpPr>
        <p:spPr>
          <a:xfrm>
            <a:off x="-425042" y="1802274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Multi-agent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66FEC-B6D9-4A16-8E61-8D4659DFD6A3}"/>
              </a:ext>
            </a:extLst>
          </p:cNvPr>
          <p:cNvSpPr/>
          <p:nvPr/>
        </p:nvSpPr>
        <p:spPr>
          <a:xfrm>
            <a:off x="4587139" y="1340768"/>
            <a:ext cx="3542637" cy="1656184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7E38EA-682F-4665-9AA0-1650C96B49AC}"/>
              </a:ext>
            </a:extLst>
          </p:cNvPr>
          <p:cNvSpPr/>
          <p:nvPr/>
        </p:nvSpPr>
        <p:spPr>
          <a:xfrm>
            <a:off x="5001378" y="157139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C80857-40F3-4197-943E-4C6CE1E2E4F8}"/>
              </a:ext>
            </a:extLst>
          </p:cNvPr>
          <p:cNvSpPr/>
          <p:nvPr/>
        </p:nvSpPr>
        <p:spPr>
          <a:xfrm>
            <a:off x="6660232" y="1880828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7F08D-6328-46BD-9176-342EBD3999FD}"/>
              </a:ext>
            </a:extLst>
          </p:cNvPr>
          <p:cNvSpPr/>
          <p:nvPr/>
        </p:nvSpPr>
        <p:spPr>
          <a:xfrm>
            <a:off x="6070425" y="2383650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17037A-1C1B-439E-9971-D89407358BAA}"/>
              </a:ext>
            </a:extLst>
          </p:cNvPr>
          <p:cNvSpPr/>
          <p:nvPr/>
        </p:nvSpPr>
        <p:spPr>
          <a:xfrm>
            <a:off x="5209152" y="2392034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C00A5-2707-4E7E-B4EA-EDA544F54B2C}"/>
              </a:ext>
            </a:extLst>
          </p:cNvPr>
          <p:cNvSpPr txBox="1"/>
          <p:nvPr/>
        </p:nvSpPr>
        <p:spPr>
          <a:xfrm>
            <a:off x="-425042" y="1802274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Multi-agent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00060-F22E-42DB-AB08-62938E29EFDF}"/>
              </a:ext>
            </a:extLst>
          </p:cNvPr>
          <p:cNvSpPr txBox="1"/>
          <p:nvPr/>
        </p:nvSpPr>
        <p:spPr>
          <a:xfrm>
            <a:off x="-338789" y="3140968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Cooperation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66FEC-B6D9-4A16-8E61-8D4659DFD6A3}"/>
              </a:ext>
            </a:extLst>
          </p:cNvPr>
          <p:cNvSpPr/>
          <p:nvPr/>
        </p:nvSpPr>
        <p:spPr>
          <a:xfrm>
            <a:off x="4587139" y="1340768"/>
            <a:ext cx="3542637" cy="1656184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7E38EA-682F-4665-9AA0-1650C96B49AC}"/>
              </a:ext>
            </a:extLst>
          </p:cNvPr>
          <p:cNvSpPr/>
          <p:nvPr/>
        </p:nvSpPr>
        <p:spPr>
          <a:xfrm>
            <a:off x="5001378" y="157139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C80857-40F3-4197-943E-4C6CE1E2E4F8}"/>
              </a:ext>
            </a:extLst>
          </p:cNvPr>
          <p:cNvSpPr/>
          <p:nvPr/>
        </p:nvSpPr>
        <p:spPr>
          <a:xfrm>
            <a:off x="6660232" y="1880828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7F08D-6328-46BD-9176-342EBD3999FD}"/>
              </a:ext>
            </a:extLst>
          </p:cNvPr>
          <p:cNvSpPr/>
          <p:nvPr/>
        </p:nvSpPr>
        <p:spPr>
          <a:xfrm>
            <a:off x="6070425" y="2383650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30A607-02E5-4AB6-97EB-B8C2B4F3D71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508104" y="1988841"/>
            <a:ext cx="604502" cy="43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81C088-E93B-47EC-83CB-3D8E809E4AB2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5724128" y="1802274"/>
            <a:ext cx="936104" cy="222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6EFB5A0-09DE-44BD-AD11-7A4D0B51CBBE}"/>
              </a:ext>
            </a:extLst>
          </p:cNvPr>
          <p:cNvSpPr/>
          <p:nvPr/>
        </p:nvSpPr>
        <p:spPr>
          <a:xfrm>
            <a:off x="5209152" y="2392034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33A18C-17FF-4225-B086-0F4AB0B45BC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145395" y="2024845"/>
            <a:ext cx="105938" cy="40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4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C00A5-2707-4E7E-B4EA-EDA544F54B2C}"/>
              </a:ext>
            </a:extLst>
          </p:cNvPr>
          <p:cNvSpPr txBox="1"/>
          <p:nvPr/>
        </p:nvSpPr>
        <p:spPr>
          <a:xfrm>
            <a:off x="-425042" y="1802274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Multi-agent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00060-F22E-42DB-AB08-62938E29EFDF}"/>
              </a:ext>
            </a:extLst>
          </p:cNvPr>
          <p:cNvSpPr txBox="1"/>
          <p:nvPr/>
        </p:nvSpPr>
        <p:spPr>
          <a:xfrm>
            <a:off x="-338789" y="3140968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Cooperation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273A3-EFA2-4B87-8999-2E89539B8AEF}"/>
              </a:ext>
            </a:extLst>
          </p:cNvPr>
          <p:cNvSpPr txBox="1"/>
          <p:nvPr/>
        </p:nvSpPr>
        <p:spPr>
          <a:xfrm>
            <a:off x="-122765" y="4797152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Communication ?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B7C28B-0919-49E8-A062-20804A30E4E1}"/>
              </a:ext>
            </a:extLst>
          </p:cNvPr>
          <p:cNvSpPr/>
          <p:nvPr/>
        </p:nvSpPr>
        <p:spPr>
          <a:xfrm>
            <a:off x="4587139" y="1340768"/>
            <a:ext cx="3542637" cy="1656184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4F61ED-0B0E-43E6-B192-55A34160CC88}"/>
              </a:ext>
            </a:extLst>
          </p:cNvPr>
          <p:cNvSpPr/>
          <p:nvPr/>
        </p:nvSpPr>
        <p:spPr>
          <a:xfrm>
            <a:off x="5001378" y="157139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D51BF9-8EC2-497F-9D9E-F127D38E7EAA}"/>
              </a:ext>
            </a:extLst>
          </p:cNvPr>
          <p:cNvSpPr/>
          <p:nvPr/>
        </p:nvSpPr>
        <p:spPr>
          <a:xfrm>
            <a:off x="6660232" y="1880828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4DA2B7-8AB3-4298-AE87-59F843FDAB37}"/>
              </a:ext>
            </a:extLst>
          </p:cNvPr>
          <p:cNvSpPr/>
          <p:nvPr/>
        </p:nvSpPr>
        <p:spPr>
          <a:xfrm>
            <a:off x="6070425" y="2383650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2437D6-B130-4167-B7C4-00F978F81A20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508104" y="1988841"/>
            <a:ext cx="604502" cy="43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375DD3-233F-4382-AA83-26C3E5BB0809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5724128" y="1802274"/>
            <a:ext cx="936104" cy="222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A876C8-FE01-4E18-BB65-A2B8FBF1BA2E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316276" y="2126679"/>
            <a:ext cx="386137" cy="29915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F732CD6-4633-4783-A3E7-05F97EA1A3D4}"/>
              </a:ext>
            </a:extLst>
          </p:cNvPr>
          <p:cNvSpPr/>
          <p:nvPr/>
        </p:nvSpPr>
        <p:spPr>
          <a:xfrm>
            <a:off x="5209152" y="2392034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2CC0F1-381F-48B4-AA47-1E9573E2193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145395" y="2024845"/>
            <a:ext cx="105938" cy="40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C6C9C4-D6BC-47CC-B3D7-5C3C5AEF7C6F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5497184" y="2527666"/>
            <a:ext cx="573241" cy="8384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65220C3-72BB-446F-AA80-333EE096C118}"/>
              </a:ext>
            </a:extLst>
          </p:cNvPr>
          <p:cNvCxnSpPr>
            <a:cxnSpLocks/>
            <a:stCxn id="19" idx="4"/>
            <a:endCxn id="15" idx="5"/>
          </p:cNvCxnSpPr>
          <p:nvPr/>
        </p:nvCxnSpPr>
        <p:spPr>
          <a:xfrm rot="5400000" flipH="1" flipV="1">
            <a:off x="5852931" y="1626915"/>
            <a:ext cx="553387" cy="1552915"/>
          </a:xfrm>
          <a:prstGeom prst="curvedConnector3">
            <a:avLst>
              <a:gd name="adj1" fmla="val -41309"/>
            </a:avLst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8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9572A5-1843-42BC-9A30-E41F0779744A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4212905" y="3504317"/>
            <a:ext cx="386137" cy="29915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F98A-1C1B-4808-8FF2-76FC2D835F16}"/>
              </a:ext>
            </a:extLst>
          </p:cNvPr>
          <p:cNvCxnSpPr>
            <a:cxnSpLocks/>
            <a:stCxn id="18" idx="2"/>
            <a:endCxn id="22" idx="6"/>
          </p:cNvCxnSpPr>
          <p:nvPr/>
        </p:nvCxnSpPr>
        <p:spPr>
          <a:xfrm flipH="1">
            <a:off x="3393813" y="3905304"/>
            <a:ext cx="573241" cy="8384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3681035-785A-4852-A3E4-1A878A67524A}"/>
              </a:ext>
            </a:extLst>
          </p:cNvPr>
          <p:cNvCxnSpPr>
            <a:cxnSpLocks/>
            <a:stCxn id="22" idx="4"/>
            <a:endCxn id="17" idx="5"/>
          </p:cNvCxnSpPr>
          <p:nvPr/>
        </p:nvCxnSpPr>
        <p:spPr>
          <a:xfrm rot="5400000" flipH="1" flipV="1">
            <a:off x="3749560" y="3004553"/>
            <a:ext cx="553387" cy="1552915"/>
          </a:xfrm>
          <a:prstGeom prst="curvedConnector3">
            <a:avLst>
              <a:gd name="adj1" fmla="val -41309"/>
            </a:avLst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56A3C4-ACDA-41FF-9C7F-E809536BE4E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404733" y="3366479"/>
            <a:ext cx="604502" cy="43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2D21D3-57CF-4B00-A429-4788148838D3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620757" y="3179912"/>
            <a:ext cx="936104" cy="222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EEAEA-6DF0-4012-A515-8EA6367B741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042024" y="3402483"/>
            <a:ext cx="105938" cy="40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826768F-1D28-4497-8602-A874119A959A}"/>
              </a:ext>
            </a:extLst>
          </p:cNvPr>
          <p:cNvSpPr/>
          <p:nvPr/>
        </p:nvSpPr>
        <p:spPr>
          <a:xfrm>
            <a:off x="2898007" y="29490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58FF6C-186F-455A-A357-53EED83706CB}"/>
              </a:ext>
            </a:extLst>
          </p:cNvPr>
          <p:cNvSpPr/>
          <p:nvPr/>
        </p:nvSpPr>
        <p:spPr>
          <a:xfrm>
            <a:off x="2339751" y="2825801"/>
            <a:ext cx="3542637" cy="1656184"/>
          </a:xfrm>
          <a:prstGeom prst="roundRect">
            <a:avLst/>
          </a:prstGeom>
          <a:solidFill>
            <a:schemeClr val="bg2">
              <a:lumMod val="20000"/>
              <a:lumOff val="80000"/>
              <a:alpha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D2CFA0-8AC0-4F22-9516-3AF111B1DDB7}"/>
              </a:ext>
            </a:extLst>
          </p:cNvPr>
          <p:cNvSpPr/>
          <p:nvPr/>
        </p:nvSpPr>
        <p:spPr>
          <a:xfrm>
            <a:off x="4556861" y="3258466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9DAF4A-49FA-4E2C-88E4-CF6D6B85B8A9}"/>
              </a:ext>
            </a:extLst>
          </p:cNvPr>
          <p:cNvSpPr/>
          <p:nvPr/>
        </p:nvSpPr>
        <p:spPr>
          <a:xfrm>
            <a:off x="3967054" y="3761288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438E2-9AB1-4EF6-9842-DA674ED26CC8}"/>
              </a:ext>
            </a:extLst>
          </p:cNvPr>
          <p:cNvSpPr/>
          <p:nvPr/>
        </p:nvSpPr>
        <p:spPr>
          <a:xfrm>
            <a:off x="3105781" y="3769672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2B882-0CE0-4CAB-B23A-4C9120CFA6B4}"/>
              </a:ext>
            </a:extLst>
          </p:cNvPr>
          <p:cNvSpPr txBox="1"/>
          <p:nvPr/>
        </p:nvSpPr>
        <p:spPr>
          <a:xfrm>
            <a:off x="2195736" y="2360019"/>
            <a:ext cx="411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Given J agents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9572A5-1843-42BC-9A30-E41F0779744A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4212905" y="3504317"/>
            <a:ext cx="386137" cy="29915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F98A-1C1B-4808-8FF2-76FC2D835F16}"/>
              </a:ext>
            </a:extLst>
          </p:cNvPr>
          <p:cNvCxnSpPr>
            <a:cxnSpLocks/>
            <a:stCxn id="18" idx="2"/>
            <a:endCxn id="22" idx="6"/>
          </p:cNvCxnSpPr>
          <p:nvPr/>
        </p:nvCxnSpPr>
        <p:spPr>
          <a:xfrm flipH="1">
            <a:off x="3393813" y="3905304"/>
            <a:ext cx="573241" cy="8384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3681035-785A-4852-A3E4-1A878A67524A}"/>
              </a:ext>
            </a:extLst>
          </p:cNvPr>
          <p:cNvCxnSpPr>
            <a:cxnSpLocks/>
            <a:stCxn id="22" idx="4"/>
            <a:endCxn id="17" idx="5"/>
          </p:cNvCxnSpPr>
          <p:nvPr/>
        </p:nvCxnSpPr>
        <p:spPr>
          <a:xfrm rot="5400000" flipH="1" flipV="1">
            <a:off x="3749560" y="3004553"/>
            <a:ext cx="553387" cy="1552915"/>
          </a:xfrm>
          <a:prstGeom prst="curvedConnector3">
            <a:avLst>
              <a:gd name="adj1" fmla="val -41309"/>
            </a:avLst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58FF6C-186F-455A-A357-53EED83706CB}"/>
              </a:ext>
            </a:extLst>
          </p:cNvPr>
          <p:cNvSpPr/>
          <p:nvPr/>
        </p:nvSpPr>
        <p:spPr>
          <a:xfrm>
            <a:off x="2339751" y="2825801"/>
            <a:ext cx="3542637" cy="1656184"/>
          </a:xfrm>
          <a:prstGeom prst="roundRect">
            <a:avLst/>
          </a:prstGeom>
          <a:solidFill>
            <a:schemeClr val="bg2">
              <a:lumMod val="20000"/>
              <a:lumOff val="80000"/>
              <a:alpha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56A3C4-ACDA-41FF-9C7F-E809536BE4E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404733" y="3366479"/>
            <a:ext cx="604502" cy="43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2D21D3-57CF-4B00-A429-4788148838D3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620757" y="3179912"/>
            <a:ext cx="936104" cy="222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EEAEA-6DF0-4012-A515-8EA6367B741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042024" y="3402483"/>
            <a:ext cx="105938" cy="40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826768F-1D28-4497-8602-A874119A959A}"/>
              </a:ext>
            </a:extLst>
          </p:cNvPr>
          <p:cNvSpPr/>
          <p:nvPr/>
        </p:nvSpPr>
        <p:spPr>
          <a:xfrm>
            <a:off x="2898007" y="29490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D2CFA0-8AC0-4F22-9516-3AF111B1DDB7}"/>
              </a:ext>
            </a:extLst>
          </p:cNvPr>
          <p:cNvSpPr/>
          <p:nvPr/>
        </p:nvSpPr>
        <p:spPr>
          <a:xfrm>
            <a:off x="4556861" y="3258466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9DAF4A-49FA-4E2C-88E4-CF6D6B85B8A9}"/>
              </a:ext>
            </a:extLst>
          </p:cNvPr>
          <p:cNvSpPr/>
          <p:nvPr/>
        </p:nvSpPr>
        <p:spPr>
          <a:xfrm>
            <a:off x="3967054" y="3761288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438E2-9AB1-4EF6-9842-DA674ED26CC8}"/>
              </a:ext>
            </a:extLst>
          </p:cNvPr>
          <p:cNvSpPr/>
          <p:nvPr/>
        </p:nvSpPr>
        <p:spPr>
          <a:xfrm>
            <a:off x="3105781" y="3769672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C05F1-8B03-49F1-B254-0D7BF3438E99}"/>
              </a:ext>
            </a:extLst>
          </p:cNvPr>
          <p:cNvSpPr txBox="1"/>
          <p:nvPr/>
        </p:nvSpPr>
        <p:spPr>
          <a:xfrm>
            <a:off x="1547664" y="2133113"/>
            <a:ext cx="774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Agents cooperate to achieve </a:t>
            </a:r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 goal</a:t>
            </a:r>
          </a:p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 (i.e.,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agent receives reward signal independent of their contribution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56A3C4-ACDA-41FF-9C7F-E809536BE4E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404733" y="3366479"/>
            <a:ext cx="604502" cy="43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2D21D3-57CF-4B00-A429-4788148838D3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620757" y="3179912"/>
            <a:ext cx="936104" cy="222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EEAEA-6DF0-4012-A515-8EA6367B741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042024" y="3402483"/>
            <a:ext cx="105938" cy="40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826768F-1D28-4497-8602-A874119A959A}"/>
              </a:ext>
            </a:extLst>
          </p:cNvPr>
          <p:cNvSpPr/>
          <p:nvPr/>
        </p:nvSpPr>
        <p:spPr>
          <a:xfrm>
            <a:off x="2898007" y="29490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D2CFA0-8AC0-4F22-9516-3AF111B1DDB7}"/>
              </a:ext>
            </a:extLst>
          </p:cNvPr>
          <p:cNvSpPr/>
          <p:nvPr/>
        </p:nvSpPr>
        <p:spPr>
          <a:xfrm>
            <a:off x="4556861" y="3258466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9DAF4A-49FA-4E2C-88E4-CF6D6B85B8A9}"/>
              </a:ext>
            </a:extLst>
          </p:cNvPr>
          <p:cNvSpPr/>
          <p:nvPr/>
        </p:nvSpPr>
        <p:spPr>
          <a:xfrm>
            <a:off x="3967054" y="3761288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438E2-9AB1-4EF6-9842-DA674ED26CC8}"/>
              </a:ext>
            </a:extLst>
          </p:cNvPr>
          <p:cNvSpPr/>
          <p:nvPr/>
        </p:nvSpPr>
        <p:spPr>
          <a:xfrm>
            <a:off x="3105781" y="3769672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58FF6C-186F-455A-A357-53EED83706CB}"/>
              </a:ext>
            </a:extLst>
          </p:cNvPr>
          <p:cNvSpPr/>
          <p:nvPr/>
        </p:nvSpPr>
        <p:spPr>
          <a:xfrm>
            <a:off x="2339751" y="2825801"/>
            <a:ext cx="3542637" cy="1656184"/>
          </a:xfrm>
          <a:prstGeom prst="roundRect">
            <a:avLst/>
          </a:prstGeom>
          <a:solidFill>
            <a:schemeClr val="bg2">
              <a:lumMod val="20000"/>
              <a:lumOff val="80000"/>
              <a:alpha val="6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C05F1-8B03-49F1-B254-0D7BF3438E99}"/>
              </a:ext>
            </a:extLst>
          </p:cNvPr>
          <p:cNvSpPr txBox="1"/>
          <p:nvPr/>
        </p:nvSpPr>
        <p:spPr>
          <a:xfrm>
            <a:off x="2869738" y="4888051"/>
            <a:ext cx="652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Learn the transmission signal for communication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9572A5-1843-42BC-9A30-E41F0779744A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4212905" y="3504317"/>
            <a:ext cx="386137" cy="29915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F98A-1C1B-4808-8FF2-76FC2D835F16}"/>
              </a:ext>
            </a:extLst>
          </p:cNvPr>
          <p:cNvCxnSpPr>
            <a:cxnSpLocks/>
            <a:stCxn id="18" idx="2"/>
            <a:endCxn id="22" idx="6"/>
          </p:cNvCxnSpPr>
          <p:nvPr/>
        </p:nvCxnSpPr>
        <p:spPr>
          <a:xfrm flipH="1">
            <a:off x="3393813" y="3905304"/>
            <a:ext cx="573241" cy="8384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3681035-785A-4852-A3E4-1A878A67524A}"/>
              </a:ext>
            </a:extLst>
          </p:cNvPr>
          <p:cNvCxnSpPr>
            <a:cxnSpLocks/>
            <a:stCxn id="22" idx="4"/>
            <a:endCxn id="17" idx="5"/>
          </p:cNvCxnSpPr>
          <p:nvPr/>
        </p:nvCxnSpPr>
        <p:spPr>
          <a:xfrm rot="5400000" flipH="1" flipV="1">
            <a:off x="3749560" y="3004553"/>
            <a:ext cx="553387" cy="1552915"/>
          </a:xfrm>
          <a:prstGeom prst="curvedConnector3">
            <a:avLst>
              <a:gd name="adj1" fmla="val -41309"/>
            </a:avLst>
          </a:prstGeom>
          <a:ln w="5715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7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4C36D-078E-4B1F-A529-558AD605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569" y="2128289"/>
            <a:ext cx="9198569" cy="2870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514EF-FE62-4B0D-89CB-624CE62D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534325"/>
            <a:ext cx="2797443" cy="1324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93AFB-9EB5-4392-B32D-BE1563216BCF}"/>
              </a:ext>
            </a:extLst>
          </p:cNvPr>
          <p:cNvSpPr txBox="1"/>
          <p:nvPr/>
        </p:nvSpPr>
        <p:spPr>
          <a:xfrm>
            <a:off x="2555776" y="5229200"/>
            <a:ext cx="3240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CommNet model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8FAED0-C130-444A-B17A-2BB4BF6CBF33}"/>
              </a:ext>
            </a:extLst>
          </p:cNvPr>
          <p:cNvSpPr/>
          <p:nvPr/>
        </p:nvSpPr>
        <p:spPr>
          <a:xfrm>
            <a:off x="5231426" y="506130"/>
            <a:ext cx="3542637" cy="1656184"/>
          </a:xfrm>
          <a:prstGeom prst="roundRect">
            <a:avLst/>
          </a:prstGeom>
          <a:solidFill>
            <a:schemeClr val="bg2">
              <a:lumMod val="20000"/>
              <a:lumOff val="80000"/>
              <a:alpha val="6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2C5741-3EF7-4AD2-B1AF-B019C5A5F625}"/>
              </a:ext>
            </a:extLst>
          </p:cNvPr>
          <p:cNvCxnSpPr>
            <a:stCxn id="26" idx="3"/>
            <a:endCxn id="27" idx="7"/>
          </p:cNvCxnSpPr>
          <p:nvPr/>
        </p:nvCxnSpPr>
        <p:spPr>
          <a:xfrm flipH="1">
            <a:off x="7104580" y="1184646"/>
            <a:ext cx="386137" cy="299152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E35898-FAFF-4A0E-8E5E-04855EB7B38E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6285488" y="1585633"/>
            <a:ext cx="573241" cy="838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8E3F664-1029-4A8C-849B-3BA7A9D57B20}"/>
              </a:ext>
            </a:extLst>
          </p:cNvPr>
          <p:cNvCxnSpPr>
            <a:cxnSpLocks/>
            <a:stCxn id="28" idx="4"/>
            <a:endCxn id="26" idx="5"/>
          </p:cNvCxnSpPr>
          <p:nvPr/>
        </p:nvCxnSpPr>
        <p:spPr>
          <a:xfrm rot="5400000" flipH="1" flipV="1">
            <a:off x="6641235" y="684882"/>
            <a:ext cx="553387" cy="1552915"/>
          </a:xfrm>
          <a:prstGeom prst="curvedConnector3">
            <a:avLst>
              <a:gd name="adj1" fmla="val -41309"/>
            </a:avLst>
          </a:prstGeom>
          <a:ln w="381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9E5947-2338-45B6-9FFF-567A903414B4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296408" y="1046808"/>
            <a:ext cx="604502" cy="43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83303-DDE3-476C-9641-B797AEE75F4E}"/>
              </a:ext>
            </a:extLst>
          </p:cNvPr>
          <p:cNvCxnSpPr>
            <a:stCxn id="26" idx="2"/>
          </p:cNvCxnSpPr>
          <p:nvPr/>
        </p:nvCxnSpPr>
        <p:spPr>
          <a:xfrm flipH="1" flipV="1">
            <a:off x="6512432" y="860241"/>
            <a:ext cx="936104" cy="222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A26EF8-06F0-4369-B1B5-55A40792377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933699" y="1082812"/>
            <a:ext cx="105938" cy="40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EC25B3A-2196-4201-994C-F27CC8A86738}"/>
              </a:ext>
            </a:extLst>
          </p:cNvPr>
          <p:cNvSpPr/>
          <p:nvPr/>
        </p:nvSpPr>
        <p:spPr>
          <a:xfrm>
            <a:off x="5789682" y="62936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B3E65A-2196-4D9A-8438-B0EFD5123848}"/>
              </a:ext>
            </a:extLst>
          </p:cNvPr>
          <p:cNvSpPr/>
          <p:nvPr/>
        </p:nvSpPr>
        <p:spPr>
          <a:xfrm>
            <a:off x="7448536" y="938795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BD92CC-AB91-4CF2-9460-01B5FD065C07}"/>
              </a:ext>
            </a:extLst>
          </p:cNvPr>
          <p:cNvSpPr/>
          <p:nvPr/>
        </p:nvSpPr>
        <p:spPr>
          <a:xfrm>
            <a:off x="6858729" y="1441617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04864B-EFFF-4AFA-99E2-B8BF8F874C36}"/>
              </a:ext>
            </a:extLst>
          </p:cNvPr>
          <p:cNvSpPr/>
          <p:nvPr/>
        </p:nvSpPr>
        <p:spPr>
          <a:xfrm>
            <a:off x="5997456" y="1450001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74CADF-976B-44B5-A26F-F7DD793EA713}"/>
              </a:ext>
            </a:extLst>
          </p:cNvPr>
          <p:cNvSpPr/>
          <p:nvPr/>
        </p:nvSpPr>
        <p:spPr>
          <a:xfrm>
            <a:off x="251520" y="3645024"/>
            <a:ext cx="648072" cy="1353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0516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7E67B5-6C52-404A-B13E-1092A4B85B8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5649c746-aad0-4368-97ce-fd3c1a6ed54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41326</TotalTime>
  <Words>226</Words>
  <Application>Microsoft Office PowerPoint</Application>
  <PresentationFormat>On-screen Show (4:3)</PresentationFormat>
  <Paragraphs>65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SQIL: Imitation Learning  via Reinforcement Learning  with Sparse Rewards </vt:lpstr>
      <vt:lpstr>Contents</vt:lpstr>
      <vt:lpstr>1 Motivation</vt:lpstr>
      <vt:lpstr>1 Motivation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Thank you for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1577</cp:revision>
  <cp:lastPrinted>2018-09-13T18:12:28Z</cp:lastPrinted>
  <dcterms:created xsi:type="dcterms:W3CDTF">2014-08-18T11:27:13Z</dcterms:created>
  <dcterms:modified xsi:type="dcterms:W3CDTF">2020-04-01T17:53:19Z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