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8">
  <p:sldMasterIdLst>
    <p:sldMasterId id="2147483648" r:id="rId4"/>
  </p:sldMasterIdLst>
  <p:notesMasterIdLst>
    <p:notesMasterId r:id="rId40"/>
  </p:notesMasterIdLst>
  <p:handoutMasterIdLst>
    <p:handoutMasterId r:id="rId41"/>
  </p:handoutMasterIdLst>
  <p:sldIdLst>
    <p:sldId id="414" r:id="rId5"/>
    <p:sldId id="657" r:id="rId6"/>
    <p:sldId id="809" r:id="rId7"/>
    <p:sldId id="810" r:id="rId8"/>
    <p:sldId id="811" r:id="rId9"/>
    <p:sldId id="812" r:id="rId10"/>
    <p:sldId id="814" r:id="rId11"/>
    <p:sldId id="780" r:id="rId12"/>
    <p:sldId id="813" r:id="rId13"/>
    <p:sldId id="783" r:id="rId14"/>
    <p:sldId id="816" r:id="rId15"/>
    <p:sldId id="817" r:id="rId16"/>
    <p:sldId id="815" r:id="rId17"/>
    <p:sldId id="819" r:id="rId18"/>
    <p:sldId id="820" r:id="rId19"/>
    <p:sldId id="818" r:id="rId20"/>
    <p:sldId id="822" r:id="rId21"/>
    <p:sldId id="821" r:id="rId22"/>
    <p:sldId id="823" r:id="rId23"/>
    <p:sldId id="824" r:id="rId24"/>
    <p:sldId id="825" r:id="rId25"/>
    <p:sldId id="827" r:id="rId26"/>
    <p:sldId id="826" r:id="rId27"/>
    <p:sldId id="828" r:id="rId28"/>
    <p:sldId id="829" r:id="rId29"/>
    <p:sldId id="830" r:id="rId30"/>
    <p:sldId id="831" r:id="rId31"/>
    <p:sldId id="832" r:id="rId32"/>
    <p:sldId id="833" r:id="rId33"/>
    <p:sldId id="838" r:id="rId34"/>
    <p:sldId id="835" r:id="rId35"/>
    <p:sldId id="836" r:id="rId36"/>
    <p:sldId id="837" r:id="rId37"/>
    <p:sldId id="834" r:id="rId38"/>
    <p:sldId id="675" r:id="rId3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icolas Saunier" initials="NS" lastIdx="44" clrIdx="0"/>
  <p:cmAuthor id="1" name="Joshua Stipanci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58E"/>
    <a:srgbClr val="DE2010"/>
    <a:srgbClr val="EC2010"/>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ferSingleView="1">
    <p:restoredLeft sz="15007" autoAdjust="0"/>
    <p:restoredTop sz="86370" autoAdjust="0"/>
  </p:normalViewPr>
  <p:slideViewPr>
    <p:cSldViewPr snapToObjects="1">
      <p:cViewPr>
        <p:scale>
          <a:sx n="66" d="100"/>
          <a:sy n="66" d="100"/>
        </p:scale>
        <p:origin x="1304" y="-320"/>
      </p:cViewPr>
      <p:guideLst>
        <p:guide orient="horz" pos="2160"/>
        <p:guide pos="2880"/>
      </p:guideLst>
    </p:cSldViewPr>
  </p:slideViewPr>
  <p:outlineViewPr>
    <p:cViewPr>
      <p:scale>
        <a:sx n="33" d="100"/>
        <a:sy n="33" d="100"/>
      </p:scale>
      <p:origin x="0" y="-14724"/>
    </p:cViewPr>
  </p:outlineViewPr>
  <p:notesTextViewPr>
    <p:cViewPr>
      <p:scale>
        <a:sx n="100" d="100"/>
        <a:sy n="100" d="100"/>
      </p:scale>
      <p:origin x="0" y="0"/>
    </p:cViewPr>
  </p:notesTextViewPr>
  <p:sorterViewPr>
    <p:cViewPr>
      <p:scale>
        <a:sx n="200" d="100"/>
        <a:sy n="200" d="100"/>
      </p:scale>
      <p:origin x="0" y="0"/>
    </p:cViewPr>
  </p:sorterViewPr>
  <p:notesViewPr>
    <p:cSldViewPr snapToObjects="1">
      <p:cViewPr varScale="1">
        <p:scale>
          <a:sx n="63" d="100"/>
          <a:sy n="63" d="100"/>
        </p:scale>
        <p:origin x="2770" y="6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DE0E85A-3B25-48B0-8B7F-380198599903}" type="datetimeFigureOut">
              <a:rPr lang="en-US" smtClean="0"/>
              <a:pPr/>
              <a:t>4/23/2020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47AD3EB-992D-4A7C-9D59-C44C63BC8A18}" type="slidenum">
              <a:rPr lang="en-US" smtClean="0"/>
              <a:pPr/>
              <a:t>‹#›</a:t>
            </a:fld>
            <a:endParaRPr lang="en-US"/>
          </a:p>
        </p:txBody>
      </p:sp>
    </p:spTree>
    <p:extLst>
      <p:ext uri="{BB962C8B-B14F-4D97-AF65-F5344CB8AC3E}">
        <p14:creationId xmlns:p14="http://schemas.microsoft.com/office/powerpoint/2010/main" val="1208420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952D08C-A88F-4C18-8DFD-7C6E4B48C73D}" type="datetimeFigureOut">
              <a:rPr lang="en-CA" smtClean="0"/>
              <a:pPr/>
              <a:t>2020-04-23</a:t>
            </a:fld>
            <a:endParaRPr lang="en-CA"/>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7639417-32C5-4F06-9EF4-662629C40CCD}" type="slidenum">
              <a:rPr lang="en-CA" smtClean="0"/>
              <a:pPr/>
              <a:t>‹#›</a:t>
            </a:fld>
            <a:endParaRPr lang="en-CA"/>
          </a:p>
        </p:txBody>
      </p:sp>
    </p:spTree>
    <p:extLst>
      <p:ext uri="{BB962C8B-B14F-4D97-AF65-F5344CB8AC3E}">
        <p14:creationId xmlns:p14="http://schemas.microsoft.com/office/powerpoint/2010/main" val="2332012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a:t>
            </a:fld>
            <a:endParaRPr lang="en-CA"/>
          </a:p>
        </p:txBody>
      </p:sp>
    </p:spTree>
    <p:extLst>
      <p:ext uri="{BB962C8B-B14F-4D97-AF65-F5344CB8AC3E}">
        <p14:creationId xmlns:p14="http://schemas.microsoft.com/office/powerpoint/2010/main" val="333047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11</a:t>
            </a:fld>
            <a:endParaRPr lang="en-CA"/>
          </a:p>
        </p:txBody>
      </p:sp>
    </p:spTree>
    <p:extLst>
      <p:ext uri="{BB962C8B-B14F-4D97-AF65-F5344CB8AC3E}">
        <p14:creationId xmlns:p14="http://schemas.microsoft.com/office/powerpoint/2010/main" val="237744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12</a:t>
            </a:fld>
            <a:endParaRPr lang="en-CA"/>
          </a:p>
        </p:txBody>
      </p:sp>
    </p:spTree>
    <p:extLst>
      <p:ext uri="{BB962C8B-B14F-4D97-AF65-F5344CB8AC3E}">
        <p14:creationId xmlns:p14="http://schemas.microsoft.com/office/powerpoint/2010/main" val="262520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13</a:t>
            </a:fld>
            <a:endParaRPr lang="en-CA"/>
          </a:p>
        </p:txBody>
      </p:sp>
    </p:spTree>
    <p:extLst>
      <p:ext uri="{BB962C8B-B14F-4D97-AF65-F5344CB8AC3E}">
        <p14:creationId xmlns:p14="http://schemas.microsoft.com/office/powerpoint/2010/main" val="691243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14</a:t>
            </a:fld>
            <a:endParaRPr lang="en-CA"/>
          </a:p>
        </p:txBody>
      </p:sp>
    </p:spTree>
    <p:extLst>
      <p:ext uri="{BB962C8B-B14F-4D97-AF65-F5344CB8AC3E}">
        <p14:creationId xmlns:p14="http://schemas.microsoft.com/office/powerpoint/2010/main" val="1176234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15</a:t>
            </a:fld>
            <a:endParaRPr lang="en-CA"/>
          </a:p>
        </p:txBody>
      </p:sp>
    </p:spTree>
    <p:extLst>
      <p:ext uri="{BB962C8B-B14F-4D97-AF65-F5344CB8AC3E}">
        <p14:creationId xmlns:p14="http://schemas.microsoft.com/office/powerpoint/2010/main" val="67643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16</a:t>
            </a:fld>
            <a:endParaRPr lang="en-CA"/>
          </a:p>
        </p:txBody>
      </p:sp>
    </p:spTree>
    <p:extLst>
      <p:ext uri="{BB962C8B-B14F-4D97-AF65-F5344CB8AC3E}">
        <p14:creationId xmlns:p14="http://schemas.microsoft.com/office/powerpoint/2010/main" val="1391353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17</a:t>
            </a:fld>
            <a:endParaRPr lang="en-CA"/>
          </a:p>
        </p:txBody>
      </p:sp>
    </p:spTree>
    <p:extLst>
      <p:ext uri="{BB962C8B-B14F-4D97-AF65-F5344CB8AC3E}">
        <p14:creationId xmlns:p14="http://schemas.microsoft.com/office/powerpoint/2010/main" val="345463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18</a:t>
            </a:fld>
            <a:endParaRPr lang="en-CA"/>
          </a:p>
        </p:txBody>
      </p:sp>
    </p:spTree>
    <p:extLst>
      <p:ext uri="{BB962C8B-B14F-4D97-AF65-F5344CB8AC3E}">
        <p14:creationId xmlns:p14="http://schemas.microsoft.com/office/powerpoint/2010/main" val="3090016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19</a:t>
            </a:fld>
            <a:endParaRPr lang="en-CA"/>
          </a:p>
        </p:txBody>
      </p:sp>
    </p:spTree>
    <p:extLst>
      <p:ext uri="{BB962C8B-B14F-4D97-AF65-F5344CB8AC3E}">
        <p14:creationId xmlns:p14="http://schemas.microsoft.com/office/powerpoint/2010/main" val="2489699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20</a:t>
            </a:fld>
            <a:endParaRPr lang="en-CA"/>
          </a:p>
        </p:txBody>
      </p:sp>
    </p:spTree>
    <p:extLst>
      <p:ext uri="{BB962C8B-B14F-4D97-AF65-F5344CB8AC3E}">
        <p14:creationId xmlns:p14="http://schemas.microsoft.com/office/powerpoint/2010/main" val="4021601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697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21</a:t>
            </a:fld>
            <a:endParaRPr lang="en-CA"/>
          </a:p>
        </p:txBody>
      </p:sp>
    </p:spTree>
    <p:extLst>
      <p:ext uri="{BB962C8B-B14F-4D97-AF65-F5344CB8AC3E}">
        <p14:creationId xmlns:p14="http://schemas.microsoft.com/office/powerpoint/2010/main" val="285660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22</a:t>
            </a:fld>
            <a:endParaRPr lang="en-CA"/>
          </a:p>
        </p:txBody>
      </p:sp>
    </p:spTree>
    <p:extLst>
      <p:ext uri="{BB962C8B-B14F-4D97-AF65-F5344CB8AC3E}">
        <p14:creationId xmlns:p14="http://schemas.microsoft.com/office/powerpoint/2010/main" val="376933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23</a:t>
            </a:fld>
            <a:endParaRPr lang="en-CA"/>
          </a:p>
        </p:txBody>
      </p:sp>
    </p:spTree>
    <p:extLst>
      <p:ext uri="{BB962C8B-B14F-4D97-AF65-F5344CB8AC3E}">
        <p14:creationId xmlns:p14="http://schemas.microsoft.com/office/powerpoint/2010/main" val="4133182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24</a:t>
            </a:fld>
            <a:endParaRPr lang="en-CA"/>
          </a:p>
        </p:txBody>
      </p:sp>
    </p:spTree>
    <p:extLst>
      <p:ext uri="{BB962C8B-B14F-4D97-AF65-F5344CB8AC3E}">
        <p14:creationId xmlns:p14="http://schemas.microsoft.com/office/powerpoint/2010/main" val="1632316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25</a:t>
            </a:fld>
            <a:endParaRPr lang="en-CA"/>
          </a:p>
        </p:txBody>
      </p:sp>
    </p:spTree>
    <p:extLst>
      <p:ext uri="{BB962C8B-B14F-4D97-AF65-F5344CB8AC3E}">
        <p14:creationId xmlns:p14="http://schemas.microsoft.com/office/powerpoint/2010/main" val="401098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26</a:t>
            </a:fld>
            <a:endParaRPr lang="en-CA"/>
          </a:p>
        </p:txBody>
      </p:sp>
    </p:spTree>
    <p:extLst>
      <p:ext uri="{BB962C8B-B14F-4D97-AF65-F5344CB8AC3E}">
        <p14:creationId xmlns:p14="http://schemas.microsoft.com/office/powerpoint/2010/main" val="1196405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27</a:t>
            </a:fld>
            <a:endParaRPr lang="en-CA"/>
          </a:p>
        </p:txBody>
      </p:sp>
    </p:spTree>
    <p:extLst>
      <p:ext uri="{BB962C8B-B14F-4D97-AF65-F5344CB8AC3E}">
        <p14:creationId xmlns:p14="http://schemas.microsoft.com/office/powerpoint/2010/main" val="3974623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28</a:t>
            </a:fld>
            <a:endParaRPr lang="en-CA"/>
          </a:p>
        </p:txBody>
      </p:sp>
    </p:spTree>
    <p:extLst>
      <p:ext uri="{BB962C8B-B14F-4D97-AF65-F5344CB8AC3E}">
        <p14:creationId xmlns:p14="http://schemas.microsoft.com/office/powerpoint/2010/main" val="763183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29</a:t>
            </a:fld>
            <a:endParaRPr lang="en-CA"/>
          </a:p>
        </p:txBody>
      </p:sp>
    </p:spTree>
    <p:extLst>
      <p:ext uri="{BB962C8B-B14F-4D97-AF65-F5344CB8AC3E}">
        <p14:creationId xmlns:p14="http://schemas.microsoft.com/office/powerpoint/2010/main" val="495277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30</a:t>
            </a:fld>
            <a:endParaRPr lang="en-CA"/>
          </a:p>
        </p:txBody>
      </p:sp>
    </p:spTree>
    <p:extLst>
      <p:ext uri="{BB962C8B-B14F-4D97-AF65-F5344CB8AC3E}">
        <p14:creationId xmlns:p14="http://schemas.microsoft.com/office/powerpoint/2010/main" val="3476324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976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31</a:t>
            </a:fld>
            <a:endParaRPr lang="en-CA"/>
          </a:p>
        </p:txBody>
      </p:sp>
    </p:spTree>
    <p:extLst>
      <p:ext uri="{BB962C8B-B14F-4D97-AF65-F5344CB8AC3E}">
        <p14:creationId xmlns:p14="http://schemas.microsoft.com/office/powerpoint/2010/main" val="3690506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32</a:t>
            </a:fld>
            <a:endParaRPr lang="en-CA"/>
          </a:p>
        </p:txBody>
      </p:sp>
    </p:spTree>
    <p:extLst>
      <p:ext uri="{BB962C8B-B14F-4D97-AF65-F5344CB8AC3E}">
        <p14:creationId xmlns:p14="http://schemas.microsoft.com/office/powerpoint/2010/main" val="137600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33</a:t>
            </a:fld>
            <a:endParaRPr lang="en-CA"/>
          </a:p>
        </p:txBody>
      </p:sp>
    </p:spTree>
    <p:extLst>
      <p:ext uri="{BB962C8B-B14F-4D97-AF65-F5344CB8AC3E}">
        <p14:creationId xmlns:p14="http://schemas.microsoft.com/office/powerpoint/2010/main" val="1840491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34</a:t>
            </a:fld>
            <a:endParaRPr lang="en-CA"/>
          </a:p>
        </p:txBody>
      </p:sp>
    </p:spTree>
    <p:extLst>
      <p:ext uri="{BB962C8B-B14F-4D97-AF65-F5344CB8AC3E}">
        <p14:creationId xmlns:p14="http://schemas.microsoft.com/office/powerpoint/2010/main" val="218510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06A3C04-A88D-4C80-AD16-9A0327354E5B}"/>
              </a:ext>
            </a:extLst>
          </p:cNvPr>
          <p:cNvSpPr>
            <a:spLocks noGrp="1"/>
          </p:cNvSpPr>
          <p:nvPr>
            <p:ph type="body" idx="1"/>
          </p:nvPr>
        </p:nvSpPr>
        <p:spPr/>
        <p:txBody>
          <a:bodyPr/>
          <a:lstStyle/>
          <a:p>
            <a:r>
              <a:rPr lang="en-CA" altLang="zh-CN" dirty="0"/>
              <a:t>Action space will explode as number of agents increase</a:t>
            </a:r>
            <a:endParaRPr lang="zh-CN" altLang="en-US" dirty="0"/>
          </a:p>
        </p:txBody>
      </p:sp>
    </p:spTree>
    <p:extLst>
      <p:ext uri="{BB962C8B-B14F-4D97-AF65-F5344CB8AC3E}">
        <p14:creationId xmlns:p14="http://schemas.microsoft.com/office/powerpoint/2010/main" val="253319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06A3C04-A88D-4C80-AD16-9A0327354E5B}"/>
              </a:ext>
            </a:extLst>
          </p:cNvPr>
          <p:cNvSpPr>
            <a:spLocks noGrp="1"/>
          </p:cNvSpPr>
          <p:nvPr>
            <p:ph type="body" idx="1"/>
          </p:nvPr>
        </p:nvSpPr>
        <p:spPr/>
        <p:txBody>
          <a:bodyPr/>
          <a:lstStyle/>
          <a:p>
            <a:r>
              <a:rPr lang="en-CA" altLang="zh-CN" dirty="0"/>
              <a:t>Action space will explode as number of agents increase</a:t>
            </a:r>
            <a:endParaRPr lang="zh-CN" altLang="en-US" dirty="0"/>
          </a:p>
        </p:txBody>
      </p:sp>
    </p:spTree>
    <p:extLst>
      <p:ext uri="{BB962C8B-B14F-4D97-AF65-F5344CB8AC3E}">
        <p14:creationId xmlns:p14="http://schemas.microsoft.com/office/powerpoint/2010/main" val="258694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06A3C04-A88D-4C80-AD16-9A0327354E5B}"/>
              </a:ext>
            </a:extLst>
          </p:cNvPr>
          <p:cNvSpPr>
            <a:spLocks noGrp="1"/>
          </p:cNvSpPr>
          <p:nvPr>
            <p:ph type="body" idx="1"/>
          </p:nvPr>
        </p:nvSpPr>
        <p:spPr/>
        <p:txBody>
          <a:bodyPr/>
          <a:lstStyle/>
          <a:p>
            <a:r>
              <a:rPr lang="en-CA" altLang="zh-CN" dirty="0"/>
              <a:t>Action space will explode as number of agents increase</a:t>
            </a:r>
            <a:endParaRPr lang="zh-CN" altLang="en-US" dirty="0"/>
          </a:p>
        </p:txBody>
      </p:sp>
    </p:spTree>
    <p:extLst>
      <p:ext uri="{BB962C8B-B14F-4D97-AF65-F5344CB8AC3E}">
        <p14:creationId xmlns:p14="http://schemas.microsoft.com/office/powerpoint/2010/main" val="3343261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4029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7639417-32C5-4F06-9EF4-662629C40CCD}" type="slidenum">
              <a:rPr lang="en-CA" smtClean="0"/>
              <a:pPr/>
              <a:t>10</a:t>
            </a:fld>
            <a:endParaRPr lang="en-CA"/>
          </a:p>
        </p:txBody>
      </p:sp>
    </p:spTree>
    <p:extLst>
      <p:ext uri="{BB962C8B-B14F-4D97-AF65-F5344CB8AC3E}">
        <p14:creationId xmlns:p14="http://schemas.microsoft.com/office/powerpoint/2010/main" val="211209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243648" y="2636912"/>
            <a:ext cx="6438140" cy="676540"/>
          </a:xfrm>
        </p:spPr>
        <p:txBody>
          <a:bodyPr>
            <a:normAutofit/>
          </a:bodyPr>
          <a:lstStyle>
            <a:lvl1pPr>
              <a:defRPr sz="3000">
                <a:latin typeface="Arial" panose="020B0604020202020204" pitchFamily="34" charset="0"/>
                <a:cs typeface="Arial" panose="020B0604020202020204" pitchFamily="34" charset="0"/>
              </a:defRPr>
            </a:lvl1pPr>
          </a:lstStyle>
          <a:p>
            <a:r>
              <a:rPr lang="en-CA" dirty="0"/>
              <a:t>Click to edit Master title style</a:t>
            </a:r>
            <a:endParaRPr dirty="0"/>
          </a:p>
        </p:txBody>
      </p:sp>
      <p:sp>
        <p:nvSpPr>
          <p:cNvPr id="3" name="Subtitle 2"/>
          <p:cNvSpPr>
            <a:spLocks noGrp="1"/>
          </p:cNvSpPr>
          <p:nvPr>
            <p:ph type="subTitle" idx="1"/>
          </p:nvPr>
        </p:nvSpPr>
        <p:spPr>
          <a:xfrm>
            <a:off x="243648" y="3161052"/>
            <a:ext cx="6438140" cy="748553"/>
          </a:xfrm>
        </p:spPr>
        <p:txBody>
          <a:bodyPr>
            <a:normAutofit/>
          </a:bodyPr>
          <a:lstStyle>
            <a:lvl1pPr marL="0" indent="0" algn="l">
              <a:buNone/>
              <a:defRPr sz="20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dirty="0"/>
          </a:p>
        </p:txBody>
      </p:sp>
      <p:sp>
        <p:nvSpPr>
          <p:cNvPr id="17" name="Rectangle 16"/>
          <p:cNvSpPr/>
          <p:nvPr userDrawn="1"/>
        </p:nvSpPr>
        <p:spPr>
          <a:xfrm>
            <a:off x="0" y="6525344"/>
            <a:ext cx="9144000" cy="332656"/>
          </a:xfrm>
          <a:prstGeom prst="rect">
            <a:avLst/>
          </a:prstGeom>
          <a:solidFill>
            <a:srgbClr val="DE2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TextBox 17"/>
          <p:cNvSpPr txBox="1"/>
          <p:nvPr userDrawn="1"/>
        </p:nvSpPr>
        <p:spPr>
          <a:xfrm>
            <a:off x="7380312" y="6564022"/>
            <a:ext cx="1678820" cy="253916"/>
          </a:xfrm>
          <a:prstGeom prst="rect">
            <a:avLst/>
          </a:prstGeom>
          <a:noFill/>
        </p:spPr>
        <p:txBody>
          <a:bodyPr wrap="square" rtlCol="0">
            <a:spAutoFit/>
          </a:bodyPr>
          <a:lstStyle/>
          <a:p>
            <a:pPr algn="r"/>
            <a:fld id="{6F2FEB3F-E3D3-4392-B002-D2856A6DAAD5}" type="slidenum">
              <a:rPr lang="en-CA" sz="1050" b="0" kern="1000" spc="50" baseline="0" smtClean="0">
                <a:solidFill>
                  <a:schemeClr val="bg1"/>
                </a:solidFill>
                <a:latin typeface="Arial" panose="020B0604020202020204" pitchFamily="34" charset="0"/>
                <a:cs typeface="Arial" panose="020B0604020202020204" pitchFamily="34" charset="0"/>
              </a:rPr>
              <a:pPr algn="r"/>
              <a:t>‹#›</a:t>
            </a:fld>
            <a:endParaRPr lang="en-CA" sz="1050" b="0" kern="1000" spc="50" baseline="0" dirty="0">
              <a:solidFill>
                <a:schemeClr val="bg1"/>
              </a:solidFill>
              <a:latin typeface="Arial" panose="020B0604020202020204" pitchFamily="34" charset="0"/>
              <a:cs typeface="Arial" panose="020B0604020202020204" pitchFamily="34" charset="0"/>
            </a:endParaRPr>
          </a:p>
        </p:txBody>
      </p:sp>
      <p:sp>
        <p:nvSpPr>
          <p:cNvPr id="19" name="TextBox 18"/>
          <p:cNvSpPr txBox="1"/>
          <p:nvPr userDrawn="1"/>
        </p:nvSpPr>
        <p:spPr>
          <a:xfrm>
            <a:off x="85014" y="6561876"/>
            <a:ext cx="5135058" cy="253916"/>
          </a:xfrm>
          <a:prstGeom prst="rect">
            <a:avLst/>
          </a:prstGeom>
          <a:noFill/>
        </p:spPr>
        <p:txBody>
          <a:bodyPr wrap="square" rtlCol="0">
            <a:spAutoFit/>
          </a:bodyPr>
          <a:lstStyle/>
          <a:p>
            <a:pPr algn="l"/>
            <a:r>
              <a:rPr lang="en-CA" sz="1050" b="0" kern="1000" spc="50" dirty="0">
                <a:solidFill>
                  <a:schemeClr val="bg1"/>
                </a:solidFill>
                <a:latin typeface="Arial" panose="020B0604020202020204" pitchFamily="34" charset="0"/>
                <a:cs typeface="Arial" panose="020B0604020202020204" pitchFamily="34" charset="0"/>
              </a:rPr>
              <a:t>Literature review</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506130"/>
            <a:ext cx="8352928" cy="589156"/>
          </a:xfrm>
        </p:spPr>
        <p:txBody>
          <a:bodyPr anchor="ctr"/>
          <a:lstStyle>
            <a:lvl1pPr algn="l" fontAlgn="ctr">
              <a:defRPr sz="2400">
                <a:latin typeface="Arial" panose="020B0604020202020204" pitchFamily="34" charset="0"/>
                <a:cs typeface="Arial" panose="020B0604020202020204" pitchFamily="34" charset="0"/>
              </a:defRPr>
            </a:lvl1pPr>
          </a:lstStyle>
          <a:p>
            <a:r>
              <a:rPr lang="en-CA" dirty="0"/>
              <a:t>Click to edit Master title style</a:t>
            </a:r>
            <a:endParaRPr dirty="0"/>
          </a:p>
        </p:txBody>
      </p:sp>
      <p:sp>
        <p:nvSpPr>
          <p:cNvPr id="3" name="Content Placeholder 2"/>
          <p:cNvSpPr>
            <a:spLocks noGrp="1"/>
          </p:cNvSpPr>
          <p:nvPr>
            <p:ph idx="1" hasCustomPrompt="1"/>
          </p:nvPr>
        </p:nvSpPr>
        <p:spPr>
          <a:xfrm>
            <a:off x="395536" y="1196752"/>
            <a:ext cx="8352928" cy="5328592"/>
          </a:xfrm>
        </p:spPr>
        <p:txBody>
          <a:bodyPr>
            <a:normAutofit/>
          </a:bodyPr>
          <a:lstStyle>
            <a:lvl1pPr marL="91440" indent="-182880">
              <a:spcBef>
                <a:spcPts val="6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1pPr>
            <a:lvl2pPr marL="571500" indent="-274320">
              <a:buFont typeface="Courier New" panose="02070309020205020404" pitchFamily="49" charset="0"/>
              <a:buChar char="o"/>
              <a:defRPr sz="1800">
                <a:solidFill>
                  <a:schemeClr val="tx1"/>
                </a:solidFill>
                <a:latin typeface="Arial" panose="020B0604020202020204" pitchFamily="34" charset="0"/>
                <a:cs typeface="Arial" panose="020B0604020202020204" pitchFamily="34" charset="0"/>
              </a:defRPr>
            </a:lvl2pPr>
            <a:lvl3pPr marL="800100" indent="-342900">
              <a:buFont typeface="Wingdings" panose="05000000000000000000" pitchFamily="2" charset="2"/>
              <a:buChar char="§"/>
              <a:defRPr sz="1800">
                <a:solidFill>
                  <a:schemeClr val="tx1"/>
                </a:solidFill>
                <a:latin typeface="Arial" panose="020B0604020202020204" pitchFamily="34" charset="0"/>
                <a:cs typeface="Arial" panose="020B0604020202020204" pitchFamily="34" charset="0"/>
              </a:defRPr>
            </a:lvl3pPr>
            <a:lvl4pPr marL="1028700" indent="-342900">
              <a:buFont typeface="Wingdings" panose="05000000000000000000" pitchFamily="2" charset="2"/>
              <a:buChar char="§"/>
              <a:defRPr sz="1800">
                <a:solidFill>
                  <a:schemeClr val="tx1"/>
                </a:solidFill>
                <a:latin typeface="Arial" panose="020B0604020202020204" pitchFamily="34" charset="0"/>
                <a:cs typeface="Arial" panose="020B0604020202020204" pitchFamily="34" charset="0"/>
              </a:defRPr>
            </a:lvl4pPr>
            <a:lvl5pPr marL="1257300" indent="-3429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p>
          <a:p>
            <a:pPr lvl="4"/>
            <a:r>
              <a:rPr lang="en-CA" dirty="0"/>
              <a:t> </a:t>
            </a:r>
          </a:p>
          <a:p>
            <a:pPr lvl="4"/>
            <a:endParaRPr dirty="0"/>
          </a:p>
        </p:txBody>
      </p:sp>
      <p:sp>
        <p:nvSpPr>
          <p:cNvPr id="8" name="Rectangle 7"/>
          <p:cNvSpPr/>
          <p:nvPr userDrawn="1"/>
        </p:nvSpPr>
        <p:spPr>
          <a:xfrm>
            <a:off x="0" y="0"/>
            <a:ext cx="9144000" cy="3326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5" name="TextBox 14"/>
          <p:cNvSpPr txBox="1"/>
          <p:nvPr userDrawn="1"/>
        </p:nvSpPr>
        <p:spPr>
          <a:xfrm>
            <a:off x="8404754" y="38678"/>
            <a:ext cx="654378" cy="253916"/>
          </a:xfrm>
          <a:prstGeom prst="rect">
            <a:avLst/>
          </a:prstGeom>
          <a:noFill/>
        </p:spPr>
        <p:txBody>
          <a:bodyPr wrap="square" rtlCol="0">
            <a:spAutoFit/>
          </a:bodyPr>
          <a:lstStyle/>
          <a:p>
            <a:pPr algn="r"/>
            <a:fld id="{6F2FEB3F-E3D3-4392-B002-D2856A6DAAD5}" type="slidenum">
              <a:rPr lang="en-CA" sz="1050" b="0" kern="1000" spc="50" baseline="0" smtClean="0">
                <a:solidFill>
                  <a:schemeClr val="bg1"/>
                </a:solidFill>
                <a:latin typeface="Arial" panose="020B0604020202020204" pitchFamily="34" charset="0"/>
                <a:cs typeface="Arial" panose="020B0604020202020204" pitchFamily="34" charset="0"/>
              </a:rPr>
              <a:pPr algn="r"/>
              <a:t>‹#›</a:t>
            </a:fld>
            <a:endParaRPr lang="en-CA" sz="1050" b="0" kern="1000" spc="50" baseline="0" dirty="0">
              <a:solidFill>
                <a:schemeClr val="bg1"/>
              </a:solidFill>
              <a:latin typeface="Arial" panose="020B0604020202020204" pitchFamily="34" charset="0"/>
              <a:cs typeface="Arial" panose="020B0604020202020204" pitchFamily="34" charset="0"/>
            </a:endParaRPr>
          </a:p>
        </p:txBody>
      </p:sp>
      <p:sp>
        <p:nvSpPr>
          <p:cNvPr id="16" name="TextBox 15"/>
          <p:cNvSpPr txBox="1"/>
          <p:nvPr userDrawn="1"/>
        </p:nvSpPr>
        <p:spPr>
          <a:xfrm>
            <a:off x="85014" y="36532"/>
            <a:ext cx="5711122" cy="253916"/>
          </a:xfrm>
          <a:prstGeom prst="rect">
            <a:avLst/>
          </a:prstGeom>
          <a:noFill/>
        </p:spPr>
        <p:txBody>
          <a:bodyPr wrap="square" rtlCol="0">
            <a:spAutoFit/>
          </a:bodyPr>
          <a:lstStyle/>
          <a:p>
            <a:pPr algn="l"/>
            <a:r>
              <a:rPr lang="en-CA" altLang="zh-CN" sz="1050" b="0" kern="1000" spc="50" dirty="0">
                <a:solidFill>
                  <a:schemeClr val="bg1"/>
                </a:solidFill>
                <a:latin typeface="Arial" panose="020B0604020202020204" pitchFamily="34" charset="0"/>
                <a:cs typeface="Arial" panose="020B0604020202020204" pitchFamily="34" charset="0"/>
              </a:rPr>
              <a:t>Literature review</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784666"/>
          </a:xfrm>
          <a:prstGeom prst="rect">
            <a:avLst/>
          </a:prstGeom>
        </p:spPr>
        <p:txBody>
          <a:bodyPr vert="horz" lIns="91440" tIns="45720" rIns="91440" bIns="45720" rtlCol="0" anchor="t" anchorCtr="0">
            <a:noAutofit/>
          </a:bodyPr>
          <a:lstStyle/>
          <a:p>
            <a:r>
              <a:rPr lang="en-CA" dirty="0"/>
              <a:t>Click to edit Master title style</a:t>
            </a:r>
            <a:endParaRPr dirty="0"/>
          </a:p>
        </p:txBody>
      </p:sp>
      <p:sp>
        <p:nvSpPr>
          <p:cNvPr id="3" name="Text Placeholder 2"/>
          <p:cNvSpPr>
            <a:spLocks noGrp="1"/>
          </p:cNvSpPr>
          <p:nvPr>
            <p:ph type="body" idx="1"/>
          </p:nvPr>
        </p:nvSpPr>
        <p:spPr>
          <a:xfrm>
            <a:off x="498474" y="1556792"/>
            <a:ext cx="7556313" cy="4569371"/>
          </a:xfrm>
          <a:prstGeom prst="rect">
            <a:avLst/>
          </a:prstGeom>
        </p:spPr>
        <p:txBody>
          <a:bodyPr vert="horz" lIns="91440" tIns="45720" rIns="91440" bIns="45720" rtlCol="0">
            <a:normAutofit/>
          </a:body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latin typeface="Arial" panose="020B0604020202020204" pitchFamily="34" charset="0"/>
                <a:cs typeface="Arial" panose="020B0604020202020204" pitchFamily="34" charset="0"/>
              </a:defRPr>
            </a:lvl1pPr>
          </a:lstStyle>
          <a:p>
            <a:fld id="{CA30023E-9D1A-466C-B055-4EF46546797D}" type="datetime1">
              <a:rPr lang="en-US" smtClean="0"/>
              <a:pPr/>
              <a:t>4/23/2020</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B0604020202020204" pitchFamily="34" charset="0"/>
                <a:cs typeface="Arial" panose="020B0604020202020204" pitchFamily="34" charset="0"/>
              </a:defRPr>
            </a:lvl1pPr>
          </a:lstStyle>
          <a:p>
            <a:r>
              <a:rPr lang="en-US"/>
              <a:t>
              </a:t>
            </a: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8AF02B71-8991-4516-A01E-F1A9ACD28B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3200" b="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7.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7.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5.png"/><Relationship Id="rId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0.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648" y="1773653"/>
            <a:ext cx="9008872" cy="1158828"/>
          </a:xfrm>
        </p:spPr>
        <p:txBody>
          <a:bodyPr>
            <a:noAutofit/>
          </a:bodyPr>
          <a:lstStyle/>
          <a:p>
            <a:r>
              <a:rPr lang="en-US" altLang="zh-CN" sz="3600" b="1" dirty="0"/>
              <a:t>Intention Propagation for Multi-agent Reinforcement Learning</a:t>
            </a:r>
            <a:endParaRPr lang="en-CA" sz="3600" b="1" dirty="0"/>
          </a:p>
        </p:txBody>
      </p:sp>
      <p:sp>
        <p:nvSpPr>
          <p:cNvPr id="5" name="Subtitle 4"/>
          <p:cNvSpPr>
            <a:spLocks noGrp="1"/>
          </p:cNvSpPr>
          <p:nvPr>
            <p:ph type="subTitle" idx="1"/>
          </p:nvPr>
        </p:nvSpPr>
        <p:spPr>
          <a:xfrm>
            <a:off x="352868" y="3625424"/>
            <a:ext cx="6438140" cy="748553"/>
          </a:xfrm>
        </p:spPr>
        <p:txBody>
          <a:bodyPr>
            <a:normAutofit/>
          </a:bodyPr>
          <a:lstStyle/>
          <a:p>
            <a:r>
              <a:rPr lang="en-US" altLang="zh-CN" sz="2800" b="1" dirty="0">
                <a:solidFill>
                  <a:srgbClr val="C00000"/>
                </a:solidFill>
              </a:rPr>
              <a:t>Literature review 12</a:t>
            </a:r>
            <a:endParaRPr lang="en-CA" sz="2800" b="1" dirty="0">
              <a:solidFill>
                <a:srgbClr val="C00000"/>
              </a:solidFill>
            </a:endParaRPr>
          </a:p>
        </p:txBody>
      </p:sp>
      <p:pic>
        <p:nvPicPr>
          <p:cNvPr id="8" name="Picture 7" descr="MCCR-RED"/>
          <p:cNvPicPr/>
          <p:nvPr/>
        </p:nvPicPr>
        <p:blipFill>
          <a:blip r:embed="rId3">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Tree>
    <p:extLst>
      <p:ext uri="{BB962C8B-B14F-4D97-AF65-F5344CB8AC3E}">
        <p14:creationId xmlns:p14="http://schemas.microsoft.com/office/powerpoint/2010/main" val="359897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sp>
        <p:nvSpPr>
          <p:cNvPr id="8" name="Oval 7">
            <a:extLst>
              <a:ext uri="{FF2B5EF4-FFF2-40B4-BE49-F238E27FC236}">
                <a16:creationId xmlns:a16="http://schemas.microsoft.com/office/drawing/2014/main" id="{FB01890A-CBE9-49DC-8B4D-CD95B6DE4528}"/>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181A1F-FC4F-4976-AA01-2EAABFC51B7E}"/>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12" name="TextBox 11">
                <a:extLst>
                  <a:ext uri="{FF2B5EF4-FFF2-40B4-BE49-F238E27FC236}">
                    <a16:creationId xmlns:a16="http://schemas.microsoft.com/office/drawing/2014/main" id="{B0181A1F-FC4F-4976-AA01-2EAABFC51B7E}"/>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3"/>
                <a:stretch>
                  <a:fillRect l="-10638" t="-2174" r="-8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87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Arrow Connector 8">
            <a:extLst>
              <a:ext uri="{FF2B5EF4-FFF2-40B4-BE49-F238E27FC236}">
                <a16:creationId xmlns:a16="http://schemas.microsoft.com/office/drawing/2014/main" id="{FB489F80-F8D2-41F7-91E6-01F29520DFDE}"/>
              </a:ext>
            </a:extLst>
          </p:cNvPr>
          <p:cNvCxnSpPr>
            <a:cxnSpLocks/>
          </p:cNvCxnSpPr>
          <p:nvPr/>
        </p:nvCxnSpPr>
        <p:spPr>
          <a:xfrm>
            <a:off x="1331640" y="1916832"/>
            <a:ext cx="792088"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sp>
        <p:nvSpPr>
          <p:cNvPr id="8" name="Oval 7">
            <a:extLst>
              <a:ext uri="{FF2B5EF4-FFF2-40B4-BE49-F238E27FC236}">
                <a16:creationId xmlns:a16="http://schemas.microsoft.com/office/drawing/2014/main" id="{FB01890A-CBE9-49DC-8B4D-CD95B6DE4528}"/>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181A1F-FC4F-4976-AA01-2EAABFC51B7E}"/>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12" name="TextBox 11">
                <a:extLst>
                  <a:ext uri="{FF2B5EF4-FFF2-40B4-BE49-F238E27FC236}">
                    <a16:creationId xmlns:a16="http://schemas.microsoft.com/office/drawing/2014/main" id="{B0181A1F-FC4F-4976-AA01-2EAABFC51B7E}"/>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3"/>
                <a:stretch>
                  <a:fillRect l="-10638" t="-2174" r="-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4840A54-CB80-4F58-BF30-3B73961E26AE}"/>
                  </a:ext>
                </a:extLst>
              </p:cNvPr>
              <p:cNvSpPr txBox="1"/>
              <p:nvPr/>
            </p:nvSpPr>
            <p:spPr>
              <a:xfrm>
                <a:off x="1542005" y="2081917"/>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6" name="TextBox 5">
                <a:extLst>
                  <a:ext uri="{FF2B5EF4-FFF2-40B4-BE49-F238E27FC236}">
                    <a16:creationId xmlns:a16="http://schemas.microsoft.com/office/drawing/2014/main" id="{A4840A54-CB80-4F58-BF30-3B73961E26AE}"/>
                  </a:ext>
                </a:extLst>
              </p:cNvPr>
              <p:cNvSpPr txBox="1">
                <a:spLocks noRot="1" noChangeAspect="1" noMove="1" noResize="1" noEditPoints="1" noAdjustHandles="1" noChangeArrowheads="1" noChangeShapeType="1" noTextEdit="1"/>
              </p:cNvSpPr>
              <p:nvPr/>
            </p:nvSpPr>
            <p:spPr>
              <a:xfrm>
                <a:off x="1542005" y="2081917"/>
                <a:ext cx="298928" cy="276999"/>
              </a:xfrm>
              <a:prstGeom prst="rect">
                <a:avLst/>
              </a:prstGeom>
              <a:blipFill>
                <a:blip r:embed="rId4"/>
                <a:stretch>
                  <a:fillRect l="-10204" t="-2222" r="-6122" b="-2222"/>
                </a:stretch>
              </a:blipFill>
            </p:spPr>
            <p:txBody>
              <a:bodyPr/>
              <a:lstStyle/>
              <a:p>
                <a:r>
                  <a:rPr lang="zh-CN" altLang="en-US">
                    <a:noFill/>
                  </a:rPr>
                  <a:t> </a:t>
                </a:r>
              </a:p>
            </p:txBody>
          </p:sp>
        </mc:Fallback>
      </mc:AlternateContent>
      <p:sp>
        <p:nvSpPr>
          <p:cNvPr id="10" name="Oval 9">
            <a:extLst>
              <a:ext uri="{FF2B5EF4-FFF2-40B4-BE49-F238E27FC236}">
                <a16:creationId xmlns:a16="http://schemas.microsoft.com/office/drawing/2014/main" id="{C899FE56-21EC-48C3-A6CF-08420C4BE110}"/>
              </a:ext>
            </a:extLst>
          </p:cNvPr>
          <p:cNvSpPr/>
          <p:nvPr/>
        </p:nvSpPr>
        <p:spPr>
          <a:xfrm>
            <a:off x="2103862"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9363478-FFB7-4877-8415-3C41885449DD}"/>
                  </a:ext>
                </a:extLst>
              </p:cNvPr>
              <p:cNvSpPr txBox="1"/>
              <p:nvPr/>
            </p:nvSpPr>
            <p:spPr>
              <a:xfrm>
                <a:off x="2123728" y="2104286"/>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11" name="TextBox 10">
                <a:extLst>
                  <a:ext uri="{FF2B5EF4-FFF2-40B4-BE49-F238E27FC236}">
                    <a16:creationId xmlns:a16="http://schemas.microsoft.com/office/drawing/2014/main" id="{49363478-FFB7-4877-8415-3C41885449DD}"/>
                  </a:ext>
                </a:extLst>
              </p:cNvPr>
              <p:cNvSpPr txBox="1">
                <a:spLocks noRot="1" noChangeAspect="1" noMove="1" noResize="1" noEditPoints="1" noAdjustHandles="1" noChangeArrowheads="1" noChangeShapeType="1" noTextEdit="1"/>
              </p:cNvSpPr>
              <p:nvPr/>
            </p:nvSpPr>
            <p:spPr>
              <a:xfrm>
                <a:off x="2123728" y="2104286"/>
                <a:ext cx="283411" cy="276999"/>
              </a:xfrm>
              <a:prstGeom prst="rect">
                <a:avLst/>
              </a:prstGeom>
              <a:blipFill>
                <a:blip r:embed="rId5"/>
                <a:stretch>
                  <a:fillRect l="-10638" t="-2174" r="-63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09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DA590FFC-E1F7-469D-B130-1B5537387831}"/>
              </a:ext>
            </a:extLst>
          </p:cNvPr>
          <p:cNvCxnSpPr>
            <a:stCxn id="8" idx="6"/>
          </p:cNvCxnSpPr>
          <p:nvPr/>
        </p:nvCxnSpPr>
        <p:spPr>
          <a:xfrm>
            <a:off x="1503823" y="1916832"/>
            <a:ext cx="1057574"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cxnSp>
        <p:nvCxnSpPr>
          <p:cNvPr id="6" name="Straight Arrow Connector 5">
            <a:extLst>
              <a:ext uri="{FF2B5EF4-FFF2-40B4-BE49-F238E27FC236}">
                <a16:creationId xmlns:a16="http://schemas.microsoft.com/office/drawing/2014/main" id="{9B86F3A1-6B1D-4A3C-B5B6-430313DD2503}"/>
              </a:ext>
            </a:extLst>
          </p:cNvPr>
          <p:cNvCxnSpPr>
            <a:cxnSpLocks/>
            <a:stCxn id="9" idx="6"/>
          </p:cNvCxnSpPr>
          <p:nvPr/>
        </p:nvCxnSpPr>
        <p:spPr>
          <a:xfrm>
            <a:off x="6055774" y="1910036"/>
            <a:ext cx="1396546" cy="679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FB01890A-CBE9-49DC-8B4D-CD95B6DE4528}"/>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Oval 8">
            <a:extLst>
              <a:ext uri="{FF2B5EF4-FFF2-40B4-BE49-F238E27FC236}">
                <a16:creationId xmlns:a16="http://schemas.microsoft.com/office/drawing/2014/main" id="{C46645CE-118A-49A4-8210-9783AA211F0B}"/>
              </a:ext>
            </a:extLst>
          </p:cNvPr>
          <p:cNvSpPr/>
          <p:nvPr/>
        </p:nvSpPr>
        <p:spPr>
          <a:xfrm>
            <a:off x="5868144" y="1816221"/>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92222A6A-4816-4E92-BB87-C712BA08DD47}"/>
              </a:ext>
            </a:extLst>
          </p:cNvPr>
          <p:cNvSpPr txBox="1"/>
          <p:nvPr/>
        </p:nvSpPr>
        <p:spPr>
          <a:xfrm>
            <a:off x="7529430" y="2003851"/>
            <a:ext cx="1368152"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Trajectory</a:t>
            </a:r>
            <a:endParaRPr lang="zh-CN" altLang="en-US" dirty="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6AB64BE2-1F9B-44C5-9C99-55141A767086}"/>
              </a:ext>
            </a:extLst>
          </p:cNvPr>
          <p:cNvSpPr/>
          <p:nvPr/>
        </p:nvSpPr>
        <p:spPr>
          <a:xfrm>
            <a:off x="2053021" y="1805070"/>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181A1F-FC4F-4976-AA01-2EAABFC51B7E}"/>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12" name="TextBox 11">
                <a:extLst>
                  <a:ext uri="{FF2B5EF4-FFF2-40B4-BE49-F238E27FC236}">
                    <a16:creationId xmlns:a16="http://schemas.microsoft.com/office/drawing/2014/main" id="{B0181A1F-FC4F-4976-AA01-2EAABFC51B7E}"/>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3"/>
                <a:stretch>
                  <a:fillRect l="-10638" t="-2174" r="-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353139-7B08-4432-A131-B7FF26EBED5D}"/>
                  </a:ext>
                </a:extLst>
              </p:cNvPr>
              <p:cNvSpPr txBox="1"/>
              <p:nvPr/>
            </p:nvSpPr>
            <p:spPr>
              <a:xfrm>
                <a:off x="1542005" y="2081917"/>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13" name="TextBox 12">
                <a:extLst>
                  <a:ext uri="{FF2B5EF4-FFF2-40B4-BE49-F238E27FC236}">
                    <a16:creationId xmlns:a16="http://schemas.microsoft.com/office/drawing/2014/main" id="{50353139-7B08-4432-A131-B7FF26EBED5D}"/>
                  </a:ext>
                </a:extLst>
              </p:cNvPr>
              <p:cNvSpPr txBox="1">
                <a:spLocks noRot="1" noChangeAspect="1" noMove="1" noResize="1" noEditPoints="1" noAdjustHandles="1" noChangeArrowheads="1" noChangeShapeType="1" noTextEdit="1"/>
              </p:cNvSpPr>
              <p:nvPr/>
            </p:nvSpPr>
            <p:spPr>
              <a:xfrm>
                <a:off x="1542005" y="2081917"/>
                <a:ext cx="298928" cy="276999"/>
              </a:xfrm>
              <a:prstGeom prst="rect">
                <a:avLst/>
              </a:prstGeom>
              <a:blipFill>
                <a:blip r:embed="rId4"/>
                <a:stretch>
                  <a:fillRect l="-10204" t="-2222" r="-6122"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539066-BABA-42B4-8507-513AF61660D0}"/>
                  </a:ext>
                </a:extLst>
              </p:cNvPr>
              <p:cNvSpPr txBox="1"/>
              <p:nvPr/>
            </p:nvSpPr>
            <p:spPr>
              <a:xfrm>
                <a:off x="2277986" y="2073261"/>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14" name="TextBox 13">
                <a:extLst>
                  <a:ext uri="{FF2B5EF4-FFF2-40B4-BE49-F238E27FC236}">
                    <a16:creationId xmlns:a16="http://schemas.microsoft.com/office/drawing/2014/main" id="{2C539066-BABA-42B4-8507-513AF61660D0}"/>
                  </a:ext>
                </a:extLst>
              </p:cNvPr>
              <p:cNvSpPr txBox="1">
                <a:spLocks noRot="1" noChangeAspect="1" noMove="1" noResize="1" noEditPoints="1" noAdjustHandles="1" noChangeArrowheads="1" noChangeShapeType="1" noTextEdit="1"/>
              </p:cNvSpPr>
              <p:nvPr/>
            </p:nvSpPr>
            <p:spPr>
              <a:xfrm>
                <a:off x="2277986" y="2073261"/>
                <a:ext cx="283411" cy="276999"/>
              </a:xfrm>
              <a:prstGeom prst="rect">
                <a:avLst/>
              </a:prstGeom>
              <a:blipFill>
                <a:blip r:embed="rId5"/>
                <a:stretch>
                  <a:fillRect l="-10870" t="-2174" r="-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069B59-E88D-4C04-A671-20C313C697BD}"/>
                  </a:ext>
                </a:extLst>
              </p:cNvPr>
              <p:cNvSpPr txBox="1"/>
              <p:nvPr/>
            </p:nvSpPr>
            <p:spPr>
              <a:xfrm>
                <a:off x="2713797" y="2068408"/>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15" name="TextBox 14">
                <a:extLst>
                  <a:ext uri="{FF2B5EF4-FFF2-40B4-BE49-F238E27FC236}">
                    <a16:creationId xmlns:a16="http://schemas.microsoft.com/office/drawing/2014/main" id="{7F069B59-E88D-4C04-A671-20C313C697BD}"/>
                  </a:ext>
                </a:extLst>
              </p:cNvPr>
              <p:cNvSpPr txBox="1">
                <a:spLocks noRot="1" noChangeAspect="1" noMove="1" noResize="1" noEditPoints="1" noAdjustHandles="1" noChangeArrowheads="1" noChangeShapeType="1" noTextEdit="1"/>
              </p:cNvSpPr>
              <p:nvPr/>
            </p:nvSpPr>
            <p:spPr>
              <a:xfrm>
                <a:off x="2713797" y="2068408"/>
                <a:ext cx="298928" cy="276999"/>
              </a:xfrm>
              <a:prstGeom prst="rect">
                <a:avLst/>
              </a:prstGeom>
              <a:blipFill>
                <a:blip r:embed="rId6"/>
                <a:stretch>
                  <a:fillRect l="-10204" t="-2174" r="-6122"/>
                </a:stretch>
              </a:blipFill>
            </p:spPr>
            <p:txBody>
              <a:bodyPr/>
              <a:lstStyle/>
              <a:p>
                <a:r>
                  <a:rPr lang="zh-CN" altLang="en-US">
                    <a:noFill/>
                  </a:rPr>
                  <a:t> </a:t>
                </a:r>
              </a:p>
            </p:txBody>
          </p:sp>
        </mc:Fallback>
      </mc:AlternateContent>
      <p:cxnSp>
        <p:nvCxnSpPr>
          <p:cNvPr id="18" name="Straight Connector 17">
            <a:extLst>
              <a:ext uri="{FF2B5EF4-FFF2-40B4-BE49-F238E27FC236}">
                <a16:creationId xmlns:a16="http://schemas.microsoft.com/office/drawing/2014/main" id="{BA5328BD-79D6-4C12-8271-F0196816F38A}"/>
              </a:ext>
            </a:extLst>
          </p:cNvPr>
          <p:cNvCxnSpPr>
            <a:cxnSpLocks/>
          </p:cNvCxnSpPr>
          <p:nvPr/>
        </p:nvCxnSpPr>
        <p:spPr>
          <a:xfrm>
            <a:off x="2771800" y="1910036"/>
            <a:ext cx="2736304" cy="0"/>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75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pic>
        <p:nvPicPr>
          <p:cNvPr id="3" name="Picture 2">
            <a:extLst>
              <a:ext uri="{FF2B5EF4-FFF2-40B4-BE49-F238E27FC236}">
                <a16:creationId xmlns:a16="http://schemas.microsoft.com/office/drawing/2014/main" id="{34F88939-9EE4-4AA0-9231-7BFDE40407DE}"/>
              </a:ext>
            </a:extLst>
          </p:cNvPr>
          <p:cNvPicPr>
            <a:picLocks noChangeAspect="1"/>
          </p:cNvPicPr>
          <p:nvPr/>
        </p:nvPicPr>
        <p:blipFill>
          <a:blip r:embed="rId3"/>
          <a:stretch>
            <a:fillRect/>
          </a:stretch>
        </p:blipFill>
        <p:spPr>
          <a:xfrm>
            <a:off x="1105244" y="3098724"/>
            <a:ext cx="5329817" cy="1376575"/>
          </a:xfrm>
          <a:prstGeom prst="rect">
            <a:avLst/>
          </a:prstGeom>
        </p:spPr>
      </p:pic>
      <p:cxnSp>
        <p:nvCxnSpPr>
          <p:cNvPr id="16" name="Straight Connector 15">
            <a:extLst>
              <a:ext uri="{FF2B5EF4-FFF2-40B4-BE49-F238E27FC236}">
                <a16:creationId xmlns:a16="http://schemas.microsoft.com/office/drawing/2014/main" id="{F55F7495-8E45-494F-9670-B318D7F93062}"/>
              </a:ext>
            </a:extLst>
          </p:cNvPr>
          <p:cNvCxnSpPr>
            <a:stCxn id="18" idx="6"/>
          </p:cNvCxnSpPr>
          <p:nvPr/>
        </p:nvCxnSpPr>
        <p:spPr>
          <a:xfrm>
            <a:off x="1503823" y="1916832"/>
            <a:ext cx="1057574"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EB91ED8-BFBF-4A86-8863-307E7BE5CD0B}"/>
              </a:ext>
            </a:extLst>
          </p:cNvPr>
          <p:cNvCxnSpPr>
            <a:cxnSpLocks/>
            <a:stCxn id="19" idx="6"/>
          </p:cNvCxnSpPr>
          <p:nvPr/>
        </p:nvCxnSpPr>
        <p:spPr>
          <a:xfrm>
            <a:off x="6055774" y="1910036"/>
            <a:ext cx="1396546" cy="679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796A05AA-FADE-4CA4-8CBE-3B03464CD07D}"/>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Oval 18">
            <a:extLst>
              <a:ext uri="{FF2B5EF4-FFF2-40B4-BE49-F238E27FC236}">
                <a16:creationId xmlns:a16="http://schemas.microsoft.com/office/drawing/2014/main" id="{65F3E99C-D57E-4B08-AF1B-E0E9CCB6665A}"/>
              </a:ext>
            </a:extLst>
          </p:cNvPr>
          <p:cNvSpPr/>
          <p:nvPr/>
        </p:nvSpPr>
        <p:spPr>
          <a:xfrm>
            <a:off x="5868144" y="1816221"/>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03BC178F-3883-4EB5-A608-45895D11864B}"/>
              </a:ext>
            </a:extLst>
          </p:cNvPr>
          <p:cNvSpPr txBox="1"/>
          <p:nvPr/>
        </p:nvSpPr>
        <p:spPr>
          <a:xfrm>
            <a:off x="7529430" y="2003851"/>
            <a:ext cx="1368152"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Trajectory</a:t>
            </a:r>
            <a:endParaRPr lang="zh-CN" alt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D607968B-6E36-4E7C-B142-D0AF65898F79}"/>
              </a:ext>
            </a:extLst>
          </p:cNvPr>
          <p:cNvSpPr/>
          <p:nvPr/>
        </p:nvSpPr>
        <p:spPr>
          <a:xfrm>
            <a:off x="2053021" y="1805070"/>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BB3E5DF-CE15-4F30-97FF-EA531C9D0FA8}"/>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22" name="TextBox 21">
                <a:extLst>
                  <a:ext uri="{FF2B5EF4-FFF2-40B4-BE49-F238E27FC236}">
                    <a16:creationId xmlns:a16="http://schemas.microsoft.com/office/drawing/2014/main" id="{1BB3E5DF-CE15-4F30-97FF-EA531C9D0FA8}"/>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4"/>
                <a:stretch>
                  <a:fillRect l="-10638" t="-2174" r="-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36C9C72-D450-4C11-A311-21B35AC3F404}"/>
                  </a:ext>
                </a:extLst>
              </p:cNvPr>
              <p:cNvSpPr txBox="1"/>
              <p:nvPr/>
            </p:nvSpPr>
            <p:spPr>
              <a:xfrm>
                <a:off x="1542005" y="2081917"/>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23" name="TextBox 22">
                <a:extLst>
                  <a:ext uri="{FF2B5EF4-FFF2-40B4-BE49-F238E27FC236}">
                    <a16:creationId xmlns:a16="http://schemas.microsoft.com/office/drawing/2014/main" id="{836C9C72-D450-4C11-A311-21B35AC3F404}"/>
                  </a:ext>
                </a:extLst>
              </p:cNvPr>
              <p:cNvSpPr txBox="1">
                <a:spLocks noRot="1" noChangeAspect="1" noMove="1" noResize="1" noEditPoints="1" noAdjustHandles="1" noChangeArrowheads="1" noChangeShapeType="1" noTextEdit="1"/>
              </p:cNvSpPr>
              <p:nvPr/>
            </p:nvSpPr>
            <p:spPr>
              <a:xfrm>
                <a:off x="1542005" y="2081917"/>
                <a:ext cx="298928" cy="276999"/>
              </a:xfrm>
              <a:prstGeom prst="rect">
                <a:avLst/>
              </a:prstGeom>
              <a:blipFill>
                <a:blip r:embed="rId5"/>
                <a:stretch>
                  <a:fillRect l="-10204" t="-2222" r="-6122"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C5DD4A3-8868-453A-9C61-B8AF1D0C5918}"/>
                  </a:ext>
                </a:extLst>
              </p:cNvPr>
              <p:cNvSpPr txBox="1"/>
              <p:nvPr/>
            </p:nvSpPr>
            <p:spPr>
              <a:xfrm>
                <a:off x="2277986" y="2073261"/>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24" name="TextBox 23">
                <a:extLst>
                  <a:ext uri="{FF2B5EF4-FFF2-40B4-BE49-F238E27FC236}">
                    <a16:creationId xmlns:a16="http://schemas.microsoft.com/office/drawing/2014/main" id="{BC5DD4A3-8868-453A-9C61-B8AF1D0C5918}"/>
                  </a:ext>
                </a:extLst>
              </p:cNvPr>
              <p:cNvSpPr txBox="1">
                <a:spLocks noRot="1" noChangeAspect="1" noMove="1" noResize="1" noEditPoints="1" noAdjustHandles="1" noChangeArrowheads="1" noChangeShapeType="1" noTextEdit="1"/>
              </p:cNvSpPr>
              <p:nvPr/>
            </p:nvSpPr>
            <p:spPr>
              <a:xfrm>
                <a:off x="2277986" y="2073261"/>
                <a:ext cx="283411" cy="276999"/>
              </a:xfrm>
              <a:prstGeom prst="rect">
                <a:avLst/>
              </a:prstGeom>
              <a:blipFill>
                <a:blip r:embed="rId6"/>
                <a:stretch>
                  <a:fillRect l="-10870" t="-2174" r="-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D8F88A-78BF-44BB-A0BE-291DE32CC12E}"/>
                  </a:ext>
                </a:extLst>
              </p:cNvPr>
              <p:cNvSpPr txBox="1"/>
              <p:nvPr/>
            </p:nvSpPr>
            <p:spPr>
              <a:xfrm>
                <a:off x="2713797" y="2068408"/>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25" name="TextBox 24">
                <a:extLst>
                  <a:ext uri="{FF2B5EF4-FFF2-40B4-BE49-F238E27FC236}">
                    <a16:creationId xmlns:a16="http://schemas.microsoft.com/office/drawing/2014/main" id="{B2D8F88A-78BF-44BB-A0BE-291DE32CC12E}"/>
                  </a:ext>
                </a:extLst>
              </p:cNvPr>
              <p:cNvSpPr txBox="1">
                <a:spLocks noRot="1" noChangeAspect="1" noMove="1" noResize="1" noEditPoints="1" noAdjustHandles="1" noChangeArrowheads="1" noChangeShapeType="1" noTextEdit="1"/>
              </p:cNvSpPr>
              <p:nvPr/>
            </p:nvSpPr>
            <p:spPr>
              <a:xfrm>
                <a:off x="2713797" y="2068408"/>
                <a:ext cx="298928" cy="276999"/>
              </a:xfrm>
              <a:prstGeom prst="rect">
                <a:avLst/>
              </a:prstGeom>
              <a:blipFill>
                <a:blip r:embed="rId7"/>
                <a:stretch>
                  <a:fillRect l="-10204" t="-2174" r="-6122"/>
                </a:stretch>
              </a:blipFill>
            </p:spPr>
            <p:txBody>
              <a:bodyPr/>
              <a:lstStyle/>
              <a:p>
                <a:r>
                  <a:rPr lang="zh-CN" altLang="en-US">
                    <a:noFill/>
                  </a:rPr>
                  <a:t> </a:t>
                </a:r>
              </a:p>
            </p:txBody>
          </p:sp>
        </mc:Fallback>
      </mc:AlternateContent>
      <p:cxnSp>
        <p:nvCxnSpPr>
          <p:cNvPr id="26" name="Straight Connector 25">
            <a:extLst>
              <a:ext uri="{FF2B5EF4-FFF2-40B4-BE49-F238E27FC236}">
                <a16:creationId xmlns:a16="http://schemas.microsoft.com/office/drawing/2014/main" id="{7313860D-C333-4856-B29A-C7D5FDEB7382}"/>
              </a:ext>
            </a:extLst>
          </p:cNvPr>
          <p:cNvCxnSpPr>
            <a:cxnSpLocks/>
          </p:cNvCxnSpPr>
          <p:nvPr/>
        </p:nvCxnSpPr>
        <p:spPr>
          <a:xfrm>
            <a:off x="2771800" y="1910036"/>
            <a:ext cx="2736304" cy="0"/>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3F8EB4-CD63-4416-9BC7-D5B78249C138}"/>
                  </a:ext>
                </a:extLst>
              </p:cNvPr>
              <p:cNvSpPr txBox="1"/>
              <p:nvPr/>
            </p:nvSpPr>
            <p:spPr>
              <a:xfrm>
                <a:off x="1247899" y="2851658"/>
                <a:ext cx="5329817"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Probability of such trajectory followed policy </a:t>
                </a:r>
                <a14:m>
                  <m:oMath xmlns:m="http://schemas.openxmlformats.org/officeDocument/2006/math">
                    <m:r>
                      <a:rPr lang="zh-CN" altLang="en-CA" i="1" smtClean="0">
                        <a:latin typeface="Cambria Math" panose="02040503050406030204" pitchFamily="18" charset="0"/>
                        <a:cs typeface="Arial" panose="020B0604020202020204" pitchFamily="34" charset="0"/>
                      </a:rPr>
                      <m:t>𝜋</m:t>
                    </m:r>
                  </m:oMath>
                </a14:m>
                <a:r>
                  <a:rPr lang="en-CA"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623F8EB4-CD63-4416-9BC7-D5B78249C138}"/>
                  </a:ext>
                </a:extLst>
              </p:cNvPr>
              <p:cNvSpPr txBox="1">
                <a:spLocks noRot="1" noChangeAspect="1" noMove="1" noResize="1" noEditPoints="1" noAdjustHandles="1" noChangeArrowheads="1" noChangeShapeType="1" noTextEdit="1"/>
              </p:cNvSpPr>
              <p:nvPr/>
            </p:nvSpPr>
            <p:spPr>
              <a:xfrm>
                <a:off x="1247899" y="2851658"/>
                <a:ext cx="5329817" cy="369332"/>
              </a:xfrm>
              <a:prstGeom prst="rect">
                <a:avLst/>
              </a:prstGeom>
              <a:blipFill>
                <a:blip r:embed="rId8"/>
                <a:stretch>
                  <a:fillRect l="-1030"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603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cxnSp>
        <p:nvCxnSpPr>
          <p:cNvPr id="16" name="Straight Connector 15">
            <a:extLst>
              <a:ext uri="{FF2B5EF4-FFF2-40B4-BE49-F238E27FC236}">
                <a16:creationId xmlns:a16="http://schemas.microsoft.com/office/drawing/2014/main" id="{F55F7495-8E45-494F-9670-B318D7F93062}"/>
              </a:ext>
            </a:extLst>
          </p:cNvPr>
          <p:cNvCxnSpPr>
            <a:stCxn id="18" idx="6"/>
          </p:cNvCxnSpPr>
          <p:nvPr/>
        </p:nvCxnSpPr>
        <p:spPr>
          <a:xfrm>
            <a:off x="1503823" y="1916832"/>
            <a:ext cx="1057574"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EB91ED8-BFBF-4A86-8863-307E7BE5CD0B}"/>
              </a:ext>
            </a:extLst>
          </p:cNvPr>
          <p:cNvCxnSpPr>
            <a:cxnSpLocks/>
            <a:stCxn id="19" idx="6"/>
          </p:cNvCxnSpPr>
          <p:nvPr/>
        </p:nvCxnSpPr>
        <p:spPr>
          <a:xfrm>
            <a:off x="6055774" y="1910036"/>
            <a:ext cx="1396546" cy="679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796A05AA-FADE-4CA4-8CBE-3B03464CD07D}"/>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Oval 18">
            <a:extLst>
              <a:ext uri="{FF2B5EF4-FFF2-40B4-BE49-F238E27FC236}">
                <a16:creationId xmlns:a16="http://schemas.microsoft.com/office/drawing/2014/main" id="{65F3E99C-D57E-4B08-AF1B-E0E9CCB6665A}"/>
              </a:ext>
            </a:extLst>
          </p:cNvPr>
          <p:cNvSpPr/>
          <p:nvPr/>
        </p:nvSpPr>
        <p:spPr>
          <a:xfrm>
            <a:off x="5868144" y="1816221"/>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03BC178F-3883-4EB5-A608-45895D11864B}"/>
              </a:ext>
            </a:extLst>
          </p:cNvPr>
          <p:cNvSpPr txBox="1"/>
          <p:nvPr/>
        </p:nvSpPr>
        <p:spPr>
          <a:xfrm>
            <a:off x="7529430" y="2003851"/>
            <a:ext cx="1368152"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Trajectory</a:t>
            </a:r>
            <a:endParaRPr lang="zh-CN" alt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D607968B-6E36-4E7C-B142-D0AF65898F79}"/>
              </a:ext>
            </a:extLst>
          </p:cNvPr>
          <p:cNvSpPr/>
          <p:nvPr/>
        </p:nvSpPr>
        <p:spPr>
          <a:xfrm>
            <a:off x="2053021" y="1805070"/>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BB3E5DF-CE15-4F30-97FF-EA531C9D0FA8}"/>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22" name="TextBox 21">
                <a:extLst>
                  <a:ext uri="{FF2B5EF4-FFF2-40B4-BE49-F238E27FC236}">
                    <a16:creationId xmlns:a16="http://schemas.microsoft.com/office/drawing/2014/main" id="{1BB3E5DF-CE15-4F30-97FF-EA531C9D0FA8}"/>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3"/>
                <a:stretch>
                  <a:fillRect l="-10638" t="-2174" r="-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36C9C72-D450-4C11-A311-21B35AC3F404}"/>
                  </a:ext>
                </a:extLst>
              </p:cNvPr>
              <p:cNvSpPr txBox="1"/>
              <p:nvPr/>
            </p:nvSpPr>
            <p:spPr>
              <a:xfrm>
                <a:off x="1542005" y="2081917"/>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23" name="TextBox 22">
                <a:extLst>
                  <a:ext uri="{FF2B5EF4-FFF2-40B4-BE49-F238E27FC236}">
                    <a16:creationId xmlns:a16="http://schemas.microsoft.com/office/drawing/2014/main" id="{836C9C72-D450-4C11-A311-21B35AC3F404}"/>
                  </a:ext>
                </a:extLst>
              </p:cNvPr>
              <p:cNvSpPr txBox="1">
                <a:spLocks noRot="1" noChangeAspect="1" noMove="1" noResize="1" noEditPoints="1" noAdjustHandles="1" noChangeArrowheads="1" noChangeShapeType="1" noTextEdit="1"/>
              </p:cNvSpPr>
              <p:nvPr/>
            </p:nvSpPr>
            <p:spPr>
              <a:xfrm>
                <a:off x="1542005" y="2081917"/>
                <a:ext cx="298928" cy="276999"/>
              </a:xfrm>
              <a:prstGeom prst="rect">
                <a:avLst/>
              </a:prstGeom>
              <a:blipFill>
                <a:blip r:embed="rId4"/>
                <a:stretch>
                  <a:fillRect l="-10204" t="-2222" r="-6122"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C5DD4A3-8868-453A-9C61-B8AF1D0C5918}"/>
                  </a:ext>
                </a:extLst>
              </p:cNvPr>
              <p:cNvSpPr txBox="1"/>
              <p:nvPr/>
            </p:nvSpPr>
            <p:spPr>
              <a:xfrm>
                <a:off x="2277986" y="2073261"/>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24" name="TextBox 23">
                <a:extLst>
                  <a:ext uri="{FF2B5EF4-FFF2-40B4-BE49-F238E27FC236}">
                    <a16:creationId xmlns:a16="http://schemas.microsoft.com/office/drawing/2014/main" id="{BC5DD4A3-8868-453A-9C61-B8AF1D0C5918}"/>
                  </a:ext>
                </a:extLst>
              </p:cNvPr>
              <p:cNvSpPr txBox="1">
                <a:spLocks noRot="1" noChangeAspect="1" noMove="1" noResize="1" noEditPoints="1" noAdjustHandles="1" noChangeArrowheads="1" noChangeShapeType="1" noTextEdit="1"/>
              </p:cNvSpPr>
              <p:nvPr/>
            </p:nvSpPr>
            <p:spPr>
              <a:xfrm>
                <a:off x="2277986" y="2073261"/>
                <a:ext cx="283411" cy="276999"/>
              </a:xfrm>
              <a:prstGeom prst="rect">
                <a:avLst/>
              </a:prstGeom>
              <a:blipFill>
                <a:blip r:embed="rId5"/>
                <a:stretch>
                  <a:fillRect l="-10870" t="-2174" r="-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D8F88A-78BF-44BB-A0BE-291DE32CC12E}"/>
                  </a:ext>
                </a:extLst>
              </p:cNvPr>
              <p:cNvSpPr txBox="1"/>
              <p:nvPr/>
            </p:nvSpPr>
            <p:spPr>
              <a:xfrm>
                <a:off x="2713797" y="2068408"/>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25" name="TextBox 24">
                <a:extLst>
                  <a:ext uri="{FF2B5EF4-FFF2-40B4-BE49-F238E27FC236}">
                    <a16:creationId xmlns:a16="http://schemas.microsoft.com/office/drawing/2014/main" id="{B2D8F88A-78BF-44BB-A0BE-291DE32CC12E}"/>
                  </a:ext>
                </a:extLst>
              </p:cNvPr>
              <p:cNvSpPr txBox="1">
                <a:spLocks noRot="1" noChangeAspect="1" noMove="1" noResize="1" noEditPoints="1" noAdjustHandles="1" noChangeArrowheads="1" noChangeShapeType="1" noTextEdit="1"/>
              </p:cNvSpPr>
              <p:nvPr/>
            </p:nvSpPr>
            <p:spPr>
              <a:xfrm>
                <a:off x="2713797" y="2068408"/>
                <a:ext cx="298928" cy="276999"/>
              </a:xfrm>
              <a:prstGeom prst="rect">
                <a:avLst/>
              </a:prstGeom>
              <a:blipFill>
                <a:blip r:embed="rId6"/>
                <a:stretch>
                  <a:fillRect l="-10204" t="-2174" r="-6122"/>
                </a:stretch>
              </a:blipFill>
            </p:spPr>
            <p:txBody>
              <a:bodyPr/>
              <a:lstStyle/>
              <a:p>
                <a:r>
                  <a:rPr lang="zh-CN" altLang="en-US">
                    <a:noFill/>
                  </a:rPr>
                  <a:t> </a:t>
                </a:r>
              </a:p>
            </p:txBody>
          </p:sp>
        </mc:Fallback>
      </mc:AlternateContent>
      <p:cxnSp>
        <p:nvCxnSpPr>
          <p:cNvPr id="26" name="Straight Connector 25">
            <a:extLst>
              <a:ext uri="{FF2B5EF4-FFF2-40B4-BE49-F238E27FC236}">
                <a16:creationId xmlns:a16="http://schemas.microsoft.com/office/drawing/2014/main" id="{7313860D-C333-4856-B29A-C7D5FDEB7382}"/>
              </a:ext>
            </a:extLst>
          </p:cNvPr>
          <p:cNvCxnSpPr>
            <a:cxnSpLocks/>
          </p:cNvCxnSpPr>
          <p:nvPr/>
        </p:nvCxnSpPr>
        <p:spPr>
          <a:xfrm>
            <a:off x="2771800" y="1910036"/>
            <a:ext cx="2736304" cy="0"/>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37734AE6-C4E8-4424-B209-416C8F07A45D}"/>
              </a:ext>
            </a:extLst>
          </p:cNvPr>
          <p:cNvSpPr/>
          <p:nvPr/>
        </p:nvSpPr>
        <p:spPr>
          <a:xfrm>
            <a:off x="1336904" y="2619221"/>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6" name="Straight Connector 5">
            <a:extLst>
              <a:ext uri="{FF2B5EF4-FFF2-40B4-BE49-F238E27FC236}">
                <a16:creationId xmlns:a16="http://schemas.microsoft.com/office/drawing/2014/main" id="{63521BE7-5936-4F10-836B-A197A4732F62}"/>
              </a:ext>
            </a:extLst>
          </p:cNvPr>
          <p:cNvCxnSpPr>
            <a:stCxn id="18" idx="4"/>
            <a:endCxn id="27" idx="0"/>
          </p:cNvCxnSpPr>
          <p:nvPr/>
        </p:nvCxnSpPr>
        <p:spPr>
          <a:xfrm>
            <a:off x="1410008" y="2010647"/>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575AC29B-7E3D-4883-86B6-5FD8BA0A9F09}"/>
              </a:ext>
            </a:extLst>
          </p:cNvPr>
          <p:cNvSpPr/>
          <p:nvPr/>
        </p:nvSpPr>
        <p:spPr>
          <a:xfrm>
            <a:off x="2085544" y="2636913"/>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9" name="Straight Connector 28">
            <a:extLst>
              <a:ext uri="{FF2B5EF4-FFF2-40B4-BE49-F238E27FC236}">
                <a16:creationId xmlns:a16="http://schemas.microsoft.com/office/drawing/2014/main" id="{BDF01E41-938B-4FB6-866F-316792E39530}"/>
              </a:ext>
            </a:extLst>
          </p:cNvPr>
          <p:cNvCxnSpPr>
            <a:endCxn id="28" idx="0"/>
          </p:cNvCxnSpPr>
          <p:nvPr/>
        </p:nvCxnSpPr>
        <p:spPr>
          <a:xfrm>
            <a:off x="2158648" y="2028339"/>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7D0B4D5C-11AC-4543-8B25-DB8F1662C8AB}"/>
              </a:ext>
            </a:extLst>
          </p:cNvPr>
          <p:cNvSpPr/>
          <p:nvPr/>
        </p:nvSpPr>
        <p:spPr>
          <a:xfrm>
            <a:off x="5906310" y="2630116"/>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1" name="Straight Connector 30">
            <a:extLst>
              <a:ext uri="{FF2B5EF4-FFF2-40B4-BE49-F238E27FC236}">
                <a16:creationId xmlns:a16="http://schemas.microsoft.com/office/drawing/2014/main" id="{D307FD03-353A-4977-8B3D-F453B253905E}"/>
              </a:ext>
            </a:extLst>
          </p:cNvPr>
          <p:cNvCxnSpPr>
            <a:endCxn id="30" idx="0"/>
          </p:cNvCxnSpPr>
          <p:nvPr/>
        </p:nvCxnSpPr>
        <p:spPr>
          <a:xfrm>
            <a:off x="5979414" y="2021542"/>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F13C5D6-B6CC-4B0F-91B5-637F6F3E2A9A}"/>
                  </a:ext>
                </a:extLst>
              </p:cNvPr>
              <p:cNvSpPr txBox="1"/>
              <p:nvPr/>
            </p:nvSpPr>
            <p:spPr>
              <a:xfrm>
                <a:off x="1354359" y="2950796"/>
                <a:ext cx="3261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32" name="TextBox 31">
                <a:extLst>
                  <a:ext uri="{FF2B5EF4-FFF2-40B4-BE49-F238E27FC236}">
                    <a16:creationId xmlns:a16="http://schemas.microsoft.com/office/drawing/2014/main" id="{1F13C5D6-B6CC-4B0F-91B5-637F6F3E2A9A}"/>
                  </a:ext>
                </a:extLst>
              </p:cNvPr>
              <p:cNvSpPr txBox="1">
                <a:spLocks noRot="1" noChangeAspect="1" noMove="1" noResize="1" noEditPoints="1" noAdjustHandles="1" noChangeArrowheads="1" noChangeShapeType="1" noTextEdit="1"/>
              </p:cNvSpPr>
              <p:nvPr/>
            </p:nvSpPr>
            <p:spPr>
              <a:xfrm>
                <a:off x="1354359" y="2950796"/>
                <a:ext cx="326180" cy="276999"/>
              </a:xfrm>
              <a:prstGeom prst="rect">
                <a:avLst/>
              </a:prstGeom>
              <a:blipFill>
                <a:blip r:embed="rId7"/>
                <a:stretch>
                  <a:fillRect l="-14815" t="-2222" r="-740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BAB1366-D29F-453E-B5B4-A403D263D128}"/>
                  </a:ext>
                </a:extLst>
              </p:cNvPr>
              <p:cNvSpPr txBox="1"/>
              <p:nvPr/>
            </p:nvSpPr>
            <p:spPr>
              <a:xfrm>
                <a:off x="5906310" y="3089295"/>
                <a:ext cx="3376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𝑇</m:t>
                          </m:r>
                        </m:sup>
                      </m:sSup>
                    </m:oMath>
                  </m:oMathPara>
                </a14:m>
                <a:endParaRPr lang="zh-CN" altLang="en-US" dirty="0"/>
              </a:p>
            </p:txBody>
          </p:sp>
        </mc:Choice>
        <mc:Fallback xmlns="">
          <p:sp>
            <p:nvSpPr>
              <p:cNvPr id="33" name="TextBox 32">
                <a:extLst>
                  <a:ext uri="{FF2B5EF4-FFF2-40B4-BE49-F238E27FC236}">
                    <a16:creationId xmlns:a16="http://schemas.microsoft.com/office/drawing/2014/main" id="{0BAB1366-D29F-453E-B5B4-A403D263D128}"/>
                  </a:ext>
                </a:extLst>
              </p:cNvPr>
              <p:cNvSpPr txBox="1">
                <a:spLocks noRot="1" noChangeAspect="1" noMove="1" noResize="1" noEditPoints="1" noAdjustHandles="1" noChangeArrowheads="1" noChangeShapeType="1" noTextEdit="1"/>
              </p:cNvSpPr>
              <p:nvPr/>
            </p:nvSpPr>
            <p:spPr>
              <a:xfrm>
                <a:off x="5906310" y="3089295"/>
                <a:ext cx="337657" cy="276999"/>
              </a:xfrm>
              <a:prstGeom prst="rect">
                <a:avLst/>
              </a:prstGeom>
              <a:blipFill>
                <a:blip r:embed="rId8"/>
                <a:stretch>
                  <a:fillRect l="-16364" t="-2222" r="-5455"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E157EEC-71A4-4165-A686-B6F4D4155EE2}"/>
                  </a:ext>
                </a:extLst>
              </p:cNvPr>
              <p:cNvSpPr txBox="1"/>
              <p:nvPr/>
            </p:nvSpPr>
            <p:spPr>
              <a:xfrm>
                <a:off x="2251679" y="2938650"/>
                <a:ext cx="3212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34" name="TextBox 33">
                <a:extLst>
                  <a:ext uri="{FF2B5EF4-FFF2-40B4-BE49-F238E27FC236}">
                    <a16:creationId xmlns:a16="http://schemas.microsoft.com/office/drawing/2014/main" id="{EE157EEC-71A4-4165-A686-B6F4D4155EE2}"/>
                  </a:ext>
                </a:extLst>
              </p:cNvPr>
              <p:cNvSpPr txBox="1">
                <a:spLocks noRot="1" noChangeAspect="1" noMove="1" noResize="1" noEditPoints="1" noAdjustHandles="1" noChangeArrowheads="1" noChangeShapeType="1" noTextEdit="1"/>
              </p:cNvSpPr>
              <p:nvPr/>
            </p:nvSpPr>
            <p:spPr>
              <a:xfrm>
                <a:off x="2251679" y="2938650"/>
                <a:ext cx="321242" cy="276999"/>
              </a:xfrm>
              <a:prstGeom prst="rect">
                <a:avLst/>
              </a:prstGeom>
              <a:blipFill>
                <a:blip r:embed="rId9"/>
                <a:stretch>
                  <a:fillRect l="-15094" t="-2174" r="-7547" b="-8696"/>
                </a:stretch>
              </a:blipFill>
            </p:spPr>
            <p:txBody>
              <a:bodyPr/>
              <a:lstStyle/>
              <a:p>
                <a:r>
                  <a:rPr lang="zh-CN" altLang="en-US">
                    <a:noFill/>
                  </a:rPr>
                  <a:t> </a:t>
                </a:r>
              </a:p>
            </p:txBody>
          </p:sp>
        </mc:Fallback>
      </mc:AlternateContent>
      <p:sp>
        <p:nvSpPr>
          <p:cNvPr id="9" name="TextBox 8">
            <a:extLst>
              <a:ext uri="{FF2B5EF4-FFF2-40B4-BE49-F238E27FC236}">
                <a16:creationId xmlns:a16="http://schemas.microsoft.com/office/drawing/2014/main" id="{5BC6D525-7294-4A6E-9D2C-7A0CBB70EB15}"/>
              </a:ext>
            </a:extLst>
          </p:cNvPr>
          <p:cNvSpPr txBox="1"/>
          <p:nvPr/>
        </p:nvSpPr>
        <p:spPr>
          <a:xfrm>
            <a:off x="1247899" y="3473382"/>
            <a:ext cx="5482030" cy="923330"/>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Introduce additional variable O to indicate whether current step is optimal step, and related probability can be modelled using reward signal:</a:t>
            </a:r>
            <a:endParaRPr lang="zh-CN" alt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B4F956C-BDFD-4E23-B3D5-E0A45A55BD61}"/>
              </a:ext>
            </a:extLst>
          </p:cNvPr>
          <p:cNvPicPr>
            <a:picLocks noChangeAspect="1"/>
          </p:cNvPicPr>
          <p:nvPr/>
        </p:nvPicPr>
        <p:blipFill>
          <a:blip r:embed="rId10"/>
          <a:stretch>
            <a:fillRect/>
          </a:stretch>
        </p:blipFill>
        <p:spPr>
          <a:xfrm>
            <a:off x="2728748" y="4587658"/>
            <a:ext cx="3629025" cy="638175"/>
          </a:xfrm>
          <a:prstGeom prst="rect">
            <a:avLst/>
          </a:prstGeom>
        </p:spPr>
      </p:pic>
    </p:spTree>
    <p:extLst>
      <p:ext uri="{BB962C8B-B14F-4D97-AF65-F5344CB8AC3E}">
        <p14:creationId xmlns:p14="http://schemas.microsoft.com/office/powerpoint/2010/main" val="240894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cxnSp>
        <p:nvCxnSpPr>
          <p:cNvPr id="16" name="Straight Connector 15">
            <a:extLst>
              <a:ext uri="{FF2B5EF4-FFF2-40B4-BE49-F238E27FC236}">
                <a16:creationId xmlns:a16="http://schemas.microsoft.com/office/drawing/2014/main" id="{F55F7495-8E45-494F-9670-B318D7F93062}"/>
              </a:ext>
            </a:extLst>
          </p:cNvPr>
          <p:cNvCxnSpPr>
            <a:stCxn id="18" idx="6"/>
          </p:cNvCxnSpPr>
          <p:nvPr/>
        </p:nvCxnSpPr>
        <p:spPr>
          <a:xfrm>
            <a:off x="1503823" y="1916832"/>
            <a:ext cx="1057574"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EB91ED8-BFBF-4A86-8863-307E7BE5CD0B}"/>
              </a:ext>
            </a:extLst>
          </p:cNvPr>
          <p:cNvCxnSpPr>
            <a:cxnSpLocks/>
            <a:stCxn id="19" idx="6"/>
          </p:cNvCxnSpPr>
          <p:nvPr/>
        </p:nvCxnSpPr>
        <p:spPr>
          <a:xfrm>
            <a:off x="6055774" y="1910036"/>
            <a:ext cx="1396546" cy="679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796A05AA-FADE-4CA4-8CBE-3B03464CD07D}"/>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Oval 18">
            <a:extLst>
              <a:ext uri="{FF2B5EF4-FFF2-40B4-BE49-F238E27FC236}">
                <a16:creationId xmlns:a16="http://schemas.microsoft.com/office/drawing/2014/main" id="{65F3E99C-D57E-4B08-AF1B-E0E9CCB6665A}"/>
              </a:ext>
            </a:extLst>
          </p:cNvPr>
          <p:cNvSpPr/>
          <p:nvPr/>
        </p:nvSpPr>
        <p:spPr>
          <a:xfrm>
            <a:off x="5868144" y="1816221"/>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TextBox 19">
            <a:extLst>
              <a:ext uri="{FF2B5EF4-FFF2-40B4-BE49-F238E27FC236}">
                <a16:creationId xmlns:a16="http://schemas.microsoft.com/office/drawing/2014/main" id="{03BC178F-3883-4EB5-A608-45895D11864B}"/>
              </a:ext>
            </a:extLst>
          </p:cNvPr>
          <p:cNvSpPr txBox="1"/>
          <p:nvPr/>
        </p:nvSpPr>
        <p:spPr>
          <a:xfrm>
            <a:off x="7529430" y="2003851"/>
            <a:ext cx="1368152"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Trajectory</a:t>
            </a:r>
            <a:endParaRPr lang="zh-CN" alt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D607968B-6E36-4E7C-B142-D0AF65898F79}"/>
              </a:ext>
            </a:extLst>
          </p:cNvPr>
          <p:cNvSpPr/>
          <p:nvPr/>
        </p:nvSpPr>
        <p:spPr>
          <a:xfrm>
            <a:off x="2053021" y="1805070"/>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BB3E5DF-CE15-4F30-97FF-EA531C9D0FA8}"/>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22" name="TextBox 21">
                <a:extLst>
                  <a:ext uri="{FF2B5EF4-FFF2-40B4-BE49-F238E27FC236}">
                    <a16:creationId xmlns:a16="http://schemas.microsoft.com/office/drawing/2014/main" id="{1BB3E5DF-CE15-4F30-97FF-EA531C9D0FA8}"/>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3"/>
                <a:stretch>
                  <a:fillRect l="-10638" t="-2174" r="-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36C9C72-D450-4C11-A311-21B35AC3F404}"/>
                  </a:ext>
                </a:extLst>
              </p:cNvPr>
              <p:cNvSpPr txBox="1"/>
              <p:nvPr/>
            </p:nvSpPr>
            <p:spPr>
              <a:xfrm>
                <a:off x="1542005" y="2081917"/>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23" name="TextBox 22">
                <a:extLst>
                  <a:ext uri="{FF2B5EF4-FFF2-40B4-BE49-F238E27FC236}">
                    <a16:creationId xmlns:a16="http://schemas.microsoft.com/office/drawing/2014/main" id="{836C9C72-D450-4C11-A311-21B35AC3F404}"/>
                  </a:ext>
                </a:extLst>
              </p:cNvPr>
              <p:cNvSpPr txBox="1">
                <a:spLocks noRot="1" noChangeAspect="1" noMove="1" noResize="1" noEditPoints="1" noAdjustHandles="1" noChangeArrowheads="1" noChangeShapeType="1" noTextEdit="1"/>
              </p:cNvSpPr>
              <p:nvPr/>
            </p:nvSpPr>
            <p:spPr>
              <a:xfrm>
                <a:off x="1542005" y="2081917"/>
                <a:ext cx="298928" cy="276999"/>
              </a:xfrm>
              <a:prstGeom prst="rect">
                <a:avLst/>
              </a:prstGeom>
              <a:blipFill>
                <a:blip r:embed="rId4"/>
                <a:stretch>
                  <a:fillRect l="-10204" t="-2222" r="-6122"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C5DD4A3-8868-453A-9C61-B8AF1D0C5918}"/>
                  </a:ext>
                </a:extLst>
              </p:cNvPr>
              <p:cNvSpPr txBox="1"/>
              <p:nvPr/>
            </p:nvSpPr>
            <p:spPr>
              <a:xfrm>
                <a:off x="2277986" y="2073261"/>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24" name="TextBox 23">
                <a:extLst>
                  <a:ext uri="{FF2B5EF4-FFF2-40B4-BE49-F238E27FC236}">
                    <a16:creationId xmlns:a16="http://schemas.microsoft.com/office/drawing/2014/main" id="{BC5DD4A3-8868-453A-9C61-B8AF1D0C5918}"/>
                  </a:ext>
                </a:extLst>
              </p:cNvPr>
              <p:cNvSpPr txBox="1">
                <a:spLocks noRot="1" noChangeAspect="1" noMove="1" noResize="1" noEditPoints="1" noAdjustHandles="1" noChangeArrowheads="1" noChangeShapeType="1" noTextEdit="1"/>
              </p:cNvSpPr>
              <p:nvPr/>
            </p:nvSpPr>
            <p:spPr>
              <a:xfrm>
                <a:off x="2277986" y="2073261"/>
                <a:ext cx="283411" cy="276999"/>
              </a:xfrm>
              <a:prstGeom prst="rect">
                <a:avLst/>
              </a:prstGeom>
              <a:blipFill>
                <a:blip r:embed="rId5"/>
                <a:stretch>
                  <a:fillRect l="-10870" t="-2174" r="-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D8F88A-78BF-44BB-A0BE-291DE32CC12E}"/>
                  </a:ext>
                </a:extLst>
              </p:cNvPr>
              <p:cNvSpPr txBox="1"/>
              <p:nvPr/>
            </p:nvSpPr>
            <p:spPr>
              <a:xfrm>
                <a:off x="2713797" y="2068408"/>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25" name="TextBox 24">
                <a:extLst>
                  <a:ext uri="{FF2B5EF4-FFF2-40B4-BE49-F238E27FC236}">
                    <a16:creationId xmlns:a16="http://schemas.microsoft.com/office/drawing/2014/main" id="{B2D8F88A-78BF-44BB-A0BE-291DE32CC12E}"/>
                  </a:ext>
                </a:extLst>
              </p:cNvPr>
              <p:cNvSpPr txBox="1">
                <a:spLocks noRot="1" noChangeAspect="1" noMove="1" noResize="1" noEditPoints="1" noAdjustHandles="1" noChangeArrowheads="1" noChangeShapeType="1" noTextEdit="1"/>
              </p:cNvSpPr>
              <p:nvPr/>
            </p:nvSpPr>
            <p:spPr>
              <a:xfrm>
                <a:off x="2713797" y="2068408"/>
                <a:ext cx="298928" cy="276999"/>
              </a:xfrm>
              <a:prstGeom prst="rect">
                <a:avLst/>
              </a:prstGeom>
              <a:blipFill>
                <a:blip r:embed="rId6"/>
                <a:stretch>
                  <a:fillRect l="-10204" t="-2174" r="-6122"/>
                </a:stretch>
              </a:blipFill>
            </p:spPr>
            <p:txBody>
              <a:bodyPr/>
              <a:lstStyle/>
              <a:p>
                <a:r>
                  <a:rPr lang="zh-CN" altLang="en-US">
                    <a:noFill/>
                  </a:rPr>
                  <a:t> </a:t>
                </a:r>
              </a:p>
            </p:txBody>
          </p:sp>
        </mc:Fallback>
      </mc:AlternateContent>
      <p:cxnSp>
        <p:nvCxnSpPr>
          <p:cNvPr id="26" name="Straight Connector 25">
            <a:extLst>
              <a:ext uri="{FF2B5EF4-FFF2-40B4-BE49-F238E27FC236}">
                <a16:creationId xmlns:a16="http://schemas.microsoft.com/office/drawing/2014/main" id="{7313860D-C333-4856-B29A-C7D5FDEB7382}"/>
              </a:ext>
            </a:extLst>
          </p:cNvPr>
          <p:cNvCxnSpPr>
            <a:cxnSpLocks/>
          </p:cNvCxnSpPr>
          <p:nvPr/>
        </p:nvCxnSpPr>
        <p:spPr>
          <a:xfrm>
            <a:off x="2771800" y="1910036"/>
            <a:ext cx="2736304" cy="0"/>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37734AE6-C4E8-4424-B209-416C8F07A45D}"/>
              </a:ext>
            </a:extLst>
          </p:cNvPr>
          <p:cNvSpPr/>
          <p:nvPr/>
        </p:nvSpPr>
        <p:spPr>
          <a:xfrm>
            <a:off x="1336904" y="2619221"/>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6" name="Straight Connector 5">
            <a:extLst>
              <a:ext uri="{FF2B5EF4-FFF2-40B4-BE49-F238E27FC236}">
                <a16:creationId xmlns:a16="http://schemas.microsoft.com/office/drawing/2014/main" id="{63521BE7-5936-4F10-836B-A197A4732F62}"/>
              </a:ext>
            </a:extLst>
          </p:cNvPr>
          <p:cNvCxnSpPr>
            <a:stCxn id="18" idx="4"/>
            <a:endCxn id="27" idx="0"/>
          </p:cNvCxnSpPr>
          <p:nvPr/>
        </p:nvCxnSpPr>
        <p:spPr>
          <a:xfrm>
            <a:off x="1410008" y="2010647"/>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575AC29B-7E3D-4883-86B6-5FD8BA0A9F09}"/>
              </a:ext>
            </a:extLst>
          </p:cNvPr>
          <p:cNvSpPr/>
          <p:nvPr/>
        </p:nvSpPr>
        <p:spPr>
          <a:xfrm>
            <a:off x="2085544" y="2636913"/>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9" name="Straight Connector 28">
            <a:extLst>
              <a:ext uri="{FF2B5EF4-FFF2-40B4-BE49-F238E27FC236}">
                <a16:creationId xmlns:a16="http://schemas.microsoft.com/office/drawing/2014/main" id="{BDF01E41-938B-4FB6-866F-316792E39530}"/>
              </a:ext>
            </a:extLst>
          </p:cNvPr>
          <p:cNvCxnSpPr>
            <a:endCxn id="28" idx="0"/>
          </p:cNvCxnSpPr>
          <p:nvPr/>
        </p:nvCxnSpPr>
        <p:spPr>
          <a:xfrm>
            <a:off x="2158648" y="2028339"/>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7D0B4D5C-11AC-4543-8B25-DB8F1662C8AB}"/>
              </a:ext>
            </a:extLst>
          </p:cNvPr>
          <p:cNvSpPr/>
          <p:nvPr/>
        </p:nvSpPr>
        <p:spPr>
          <a:xfrm>
            <a:off x="5906310" y="2630116"/>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1" name="Straight Connector 30">
            <a:extLst>
              <a:ext uri="{FF2B5EF4-FFF2-40B4-BE49-F238E27FC236}">
                <a16:creationId xmlns:a16="http://schemas.microsoft.com/office/drawing/2014/main" id="{D307FD03-353A-4977-8B3D-F453B253905E}"/>
              </a:ext>
            </a:extLst>
          </p:cNvPr>
          <p:cNvCxnSpPr>
            <a:endCxn id="30" idx="0"/>
          </p:cNvCxnSpPr>
          <p:nvPr/>
        </p:nvCxnSpPr>
        <p:spPr>
          <a:xfrm>
            <a:off x="5979414" y="2021542"/>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F13C5D6-B6CC-4B0F-91B5-637F6F3E2A9A}"/>
                  </a:ext>
                </a:extLst>
              </p:cNvPr>
              <p:cNvSpPr txBox="1"/>
              <p:nvPr/>
            </p:nvSpPr>
            <p:spPr>
              <a:xfrm>
                <a:off x="1354359" y="2950796"/>
                <a:ext cx="3261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32" name="TextBox 31">
                <a:extLst>
                  <a:ext uri="{FF2B5EF4-FFF2-40B4-BE49-F238E27FC236}">
                    <a16:creationId xmlns:a16="http://schemas.microsoft.com/office/drawing/2014/main" id="{1F13C5D6-B6CC-4B0F-91B5-637F6F3E2A9A}"/>
                  </a:ext>
                </a:extLst>
              </p:cNvPr>
              <p:cNvSpPr txBox="1">
                <a:spLocks noRot="1" noChangeAspect="1" noMove="1" noResize="1" noEditPoints="1" noAdjustHandles="1" noChangeArrowheads="1" noChangeShapeType="1" noTextEdit="1"/>
              </p:cNvSpPr>
              <p:nvPr/>
            </p:nvSpPr>
            <p:spPr>
              <a:xfrm>
                <a:off x="1354359" y="2950796"/>
                <a:ext cx="326180" cy="276999"/>
              </a:xfrm>
              <a:prstGeom prst="rect">
                <a:avLst/>
              </a:prstGeom>
              <a:blipFill>
                <a:blip r:embed="rId7"/>
                <a:stretch>
                  <a:fillRect l="-14815" t="-2222" r="-740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BAB1366-D29F-453E-B5B4-A403D263D128}"/>
                  </a:ext>
                </a:extLst>
              </p:cNvPr>
              <p:cNvSpPr txBox="1"/>
              <p:nvPr/>
            </p:nvSpPr>
            <p:spPr>
              <a:xfrm>
                <a:off x="5906310" y="3089295"/>
                <a:ext cx="3376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𝑇</m:t>
                          </m:r>
                        </m:sup>
                      </m:sSup>
                    </m:oMath>
                  </m:oMathPara>
                </a14:m>
                <a:endParaRPr lang="zh-CN" altLang="en-US" dirty="0"/>
              </a:p>
            </p:txBody>
          </p:sp>
        </mc:Choice>
        <mc:Fallback xmlns="">
          <p:sp>
            <p:nvSpPr>
              <p:cNvPr id="33" name="TextBox 32">
                <a:extLst>
                  <a:ext uri="{FF2B5EF4-FFF2-40B4-BE49-F238E27FC236}">
                    <a16:creationId xmlns:a16="http://schemas.microsoft.com/office/drawing/2014/main" id="{0BAB1366-D29F-453E-B5B4-A403D263D128}"/>
                  </a:ext>
                </a:extLst>
              </p:cNvPr>
              <p:cNvSpPr txBox="1">
                <a:spLocks noRot="1" noChangeAspect="1" noMove="1" noResize="1" noEditPoints="1" noAdjustHandles="1" noChangeArrowheads="1" noChangeShapeType="1" noTextEdit="1"/>
              </p:cNvSpPr>
              <p:nvPr/>
            </p:nvSpPr>
            <p:spPr>
              <a:xfrm>
                <a:off x="5906310" y="3089295"/>
                <a:ext cx="337657" cy="276999"/>
              </a:xfrm>
              <a:prstGeom prst="rect">
                <a:avLst/>
              </a:prstGeom>
              <a:blipFill>
                <a:blip r:embed="rId8"/>
                <a:stretch>
                  <a:fillRect l="-16364" t="-2222" r="-5455"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E157EEC-71A4-4165-A686-B6F4D4155EE2}"/>
                  </a:ext>
                </a:extLst>
              </p:cNvPr>
              <p:cNvSpPr txBox="1"/>
              <p:nvPr/>
            </p:nvSpPr>
            <p:spPr>
              <a:xfrm>
                <a:off x="2251679" y="2938650"/>
                <a:ext cx="3212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34" name="TextBox 33">
                <a:extLst>
                  <a:ext uri="{FF2B5EF4-FFF2-40B4-BE49-F238E27FC236}">
                    <a16:creationId xmlns:a16="http://schemas.microsoft.com/office/drawing/2014/main" id="{EE157EEC-71A4-4165-A686-B6F4D4155EE2}"/>
                  </a:ext>
                </a:extLst>
              </p:cNvPr>
              <p:cNvSpPr txBox="1">
                <a:spLocks noRot="1" noChangeAspect="1" noMove="1" noResize="1" noEditPoints="1" noAdjustHandles="1" noChangeArrowheads="1" noChangeShapeType="1" noTextEdit="1"/>
              </p:cNvSpPr>
              <p:nvPr/>
            </p:nvSpPr>
            <p:spPr>
              <a:xfrm>
                <a:off x="2251679" y="2938650"/>
                <a:ext cx="321242" cy="276999"/>
              </a:xfrm>
              <a:prstGeom prst="rect">
                <a:avLst/>
              </a:prstGeom>
              <a:blipFill>
                <a:blip r:embed="rId9"/>
                <a:stretch>
                  <a:fillRect l="-15094" t="-2174" r="-7547" b="-8696"/>
                </a:stretch>
              </a:blipFill>
            </p:spPr>
            <p:txBody>
              <a:bodyPr/>
              <a:lstStyle/>
              <a:p>
                <a:r>
                  <a:rPr lang="zh-CN" altLang="en-US">
                    <a:noFill/>
                  </a:rPr>
                  <a:t> </a:t>
                </a:r>
              </a:p>
            </p:txBody>
          </p:sp>
        </mc:Fallback>
      </mc:AlternateContent>
      <p:pic>
        <p:nvPicPr>
          <p:cNvPr id="35" name="Picture 34">
            <a:extLst>
              <a:ext uri="{FF2B5EF4-FFF2-40B4-BE49-F238E27FC236}">
                <a16:creationId xmlns:a16="http://schemas.microsoft.com/office/drawing/2014/main" id="{707BB80D-B448-49D3-B076-E149629B301F}"/>
              </a:ext>
            </a:extLst>
          </p:cNvPr>
          <p:cNvPicPr>
            <a:picLocks noChangeAspect="1"/>
          </p:cNvPicPr>
          <p:nvPr/>
        </p:nvPicPr>
        <p:blipFill>
          <a:blip r:embed="rId10"/>
          <a:stretch>
            <a:fillRect/>
          </a:stretch>
        </p:blipFill>
        <p:spPr>
          <a:xfrm>
            <a:off x="1160402" y="4068919"/>
            <a:ext cx="5715000" cy="1238250"/>
          </a:xfrm>
          <a:prstGeom prst="rect">
            <a:avLst/>
          </a:prstGeom>
        </p:spPr>
      </p:pic>
      <p:sp>
        <p:nvSpPr>
          <p:cNvPr id="37" name="TextBox 36">
            <a:extLst>
              <a:ext uri="{FF2B5EF4-FFF2-40B4-BE49-F238E27FC236}">
                <a16:creationId xmlns:a16="http://schemas.microsoft.com/office/drawing/2014/main" id="{04090CCB-1461-42F1-98BC-3E9093265331}"/>
              </a:ext>
            </a:extLst>
          </p:cNvPr>
          <p:cNvSpPr txBox="1"/>
          <p:nvPr/>
        </p:nvSpPr>
        <p:spPr>
          <a:xfrm>
            <a:off x="1247899" y="3420466"/>
            <a:ext cx="7140525"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Probability of such trajectory followed optimal policy</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418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B</a:t>
            </a:r>
            <a:r>
              <a:rPr lang="en-US" altLang="zh-CN" dirty="0" err="1"/>
              <a:t>asics</a:t>
            </a:r>
            <a:endParaRPr lang="en-US" altLang="zh-CN" dirty="0"/>
          </a:p>
          <a:p>
            <a:pPr lvl="1"/>
            <a:endParaRPr lang="en-US" altLang="zh-CN" dirty="0"/>
          </a:p>
        </p:txBody>
      </p:sp>
      <p:pic>
        <p:nvPicPr>
          <p:cNvPr id="2" name="Picture 1">
            <a:extLst>
              <a:ext uri="{FF2B5EF4-FFF2-40B4-BE49-F238E27FC236}">
                <a16:creationId xmlns:a16="http://schemas.microsoft.com/office/drawing/2014/main" id="{6DE0DCEB-A9B8-4CBC-B77D-748F4F900191}"/>
              </a:ext>
            </a:extLst>
          </p:cNvPr>
          <p:cNvPicPr>
            <a:picLocks noChangeAspect="1"/>
          </p:cNvPicPr>
          <p:nvPr/>
        </p:nvPicPr>
        <p:blipFill>
          <a:blip r:embed="rId3"/>
          <a:stretch>
            <a:fillRect/>
          </a:stretch>
        </p:blipFill>
        <p:spPr>
          <a:xfrm>
            <a:off x="1117944" y="3798874"/>
            <a:ext cx="5715000" cy="1238250"/>
          </a:xfrm>
          <a:prstGeom prst="rect">
            <a:avLst/>
          </a:prstGeom>
        </p:spPr>
      </p:pic>
      <p:pic>
        <p:nvPicPr>
          <p:cNvPr id="3" name="Picture 2">
            <a:extLst>
              <a:ext uri="{FF2B5EF4-FFF2-40B4-BE49-F238E27FC236}">
                <a16:creationId xmlns:a16="http://schemas.microsoft.com/office/drawing/2014/main" id="{34F88939-9EE4-4AA0-9231-7BFDE40407DE}"/>
              </a:ext>
            </a:extLst>
          </p:cNvPr>
          <p:cNvPicPr>
            <a:picLocks noChangeAspect="1"/>
          </p:cNvPicPr>
          <p:nvPr/>
        </p:nvPicPr>
        <p:blipFill>
          <a:blip r:embed="rId4"/>
          <a:stretch>
            <a:fillRect/>
          </a:stretch>
        </p:blipFill>
        <p:spPr>
          <a:xfrm>
            <a:off x="1247899" y="4894296"/>
            <a:ext cx="4314825" cy="1114425"/>
          </a:xfrm>
          <a:prstGeom prst="rect">
            <a:avLst/>
          </a:prstGeom>
        </p:spPr>
      </p:pic>
      <p:cxnSp>
        <p:nvCxnSpPr>
          <p:cNvPr id="27" name="Straight Connector 26">
            <a:extLst>
              <a:ext uri="{FF2B5EF4-FFF2-40B4-BE49-F238E27FC236}">
                <a16:creationId xmlns:a16="http://schemas.microsoft.com/office/drawing/2014/main" id="{5CF43CC0-FDEC-4A32-ABB2-9CF587A8D281}"/>
              </a:ext>
            </a:extLst>
          </p:cNvPr>
          <p:cNvCxnSpPr>
            <a:stCxn id="29" idx="6"/>
          </p:cNvCxnSpPr>
          <p:nvPr/>
        </p:nvCxnSpPr>
        <p:spPr>
          <a:xfrm>
            <a:off x="1503823" y="1916832"/>
            <a:ext cx="1057574"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FDA4B09B-729D-45AE-A8D8-438090F01799}"/>
              </a:ext>
            </a:extLst>
          </p:cNvPr>
          <p:cNvCxnSpPr>
            <a:cxnSpLocks/>
            <a:stCxn id="30" idx="6"/>
          </p:cNvCxnSpPr>
          <p:nvPr/>
        </p:nvCxnSpPr>
        <p:spPr>
          <a:xfrm>
            <a:off x="6055774" y="1910036"/>
            <a:ext cx="1396546" cy="679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19CE6560-5F30-44FF-87A5-E0DB71D43392}"/>
              </a:ext>
            </a:extLst>
          </p:cNvPr>
          <p:cNvSpPr/>
          <p:nvPr/>
        </p:nvSpPr>
        <p:spPr>
          <a:xfrm>
            <a:off x="1316193" y="1823017"/>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Oval 29">
            <a:extLst>
              <a:ext uri="{FF2B5EF4-FFF2-40B4-BE49-F238E27FC236}">
                <a16:creationId xmlns:a16="http://schemas.microsoft.com/office/drawing/2014/main" id="{7B1B8443-A411-40FB-B511-67074BF0D32D}"/>
              </a:ext>
            </a:extLst>
          </p:cNvPr>
          <p:cNvSpPr/>
          <p:nvPr/>
        </p:nvSpPr>
        <p:spPr>
          <a:xfrm>
            <a:off x="5868144" y="1816221"/>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TextBox 30">
            <a:extLst>
              <a:ext uri="{FF2B5EF4-FFF2-40B4-BE49-F238E27FC236}">
                <a16:creationId xmlns:a16="http://schemas.microsoft.com/office/drawing/2014/main" id="{3572187D-B54D-4CB2-B098-0212C4F75411}"/>
              </a:ext>
            </a:extLst>
          </p:cNvPr>
          <p:cNvSpPr txBox="1"/>
          <p:nvPr/>
        </p:nvSpPr>
        <p:spPr>
          <a:xfrm>
            <a:off x="7529430" y="2003851"/>
            <a:ext cx="1368152"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Trajectory</a:t>
            </a:r>
            <a:endParaRPr lang="zh-CN" altLang="en-US"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8844A31F-76BA-44FF-B348-DF0E8A7BEC59}"/>
              </a:ext>
            </a:extLst>
          </p:cNvPr>
          <p:cNvSpPr/>
          <p:nvPr/>
        </p:nvSpPr>
        <p:spPr>
          <a:xfrm>
            <a:off x="2053021" y="1805070"/>
            <a:ext cx="187630" cy="187630"/>
          </a:xfrm>
          <a:prstGeom prst="ellipse">
            <a:avLst/>
          </a:prstGeom>
          <a:solidFill>
            <a:srgbClr val="00B0F0"/>
          </a:solidFill>
          <a:ln>
            <a:solidFill>
              <a:srgbClr val="00B0F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030168B-33AF-4526-9768-7536A706A367}"/>
                  </a:ext>
                </a:extLst>
              </p:cNvPr>
              <p:cNvSpPr txBox="1"/>
              <p:nvPr/>
            </p:nvSpPr>
            <p:spPr>
              <a:xfrm>
                <a:off x="1106194" y="2086770"/>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33" name="TextBox 32">
                <a:extLst>
                  <a:ext uri="{FF2B5EF4-FFF2-40B4-BE49-F238E27FC236}">
                    <a16:creationId xmlns:a16="http://schemas.microsoft.com/office/drawing/2014/main" id="{B030168B-33AF-4526-9768-7536A706A367}"/>
                  </a:ext>
                </a:extLst>
              </p:cNvPr>
              <p:cNvSpPr txBox="1">
                <a:spLocks noRot="1" noChangeAspect="1" noMove="1" noResize="1" noEditPoints="1" noAdjustHandles="1" noChangeArrowheads="1" noChangeShapeType="1" noTextEdit="1"/>
              </p:cNvSpPr>
              <p:nvPr/>
            </p:nvSpPr>
            <p:spPr>
              <a:xfrm>
                <a:off x="1106194" y="2086770"/>
                <a:ext cx="283411" cy="276999"/>
              </a:xfrm>
              <a:prstGeom prst="rect">
                <a:avLst/>
              </a:prstGeom>
              <a:blipFill>
                <a:blip r:embed="rId5"/>
                <a:stretch>
                  <a:fillRect l="-10638" t="-2174" r="-85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9E19004-9220-4B62-9AA3-B5FB45EF4578}"/>
                  </a:ext>
                </a:extLst>
              </p:cNvPr>
              <p:cNvSpPr txBox="1"/>
              <p:nvPr/>
            </p:nvSpPr>
            <p:spPr>
              <a:xfrm>
                <a:off x="1542005" y="2081917"/>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34" name="TextBox 33">
                <a:extLst>
                  <a:ext uri="{FF2B5EF4-FFF2-40B4-BE49-F238E27FC236}">
                    <a16:creationId xmlns:a16="http://schemas.microsoft.com/office/drawing/2014/main" id="{39E19004-9220-4B62-9AA3-B5FB45EF4578}"/>
                  </a:ext>
                </a:extLst>
              </p:cNvPr>
              <p:cNvSpPr txBox="1">
                <a:spLocks noRot="1" noChangeAspect="1" noMove="1" noResize="1" noEditPoints="1" noAdjustHandles="1" noChangeArrowheads="1" noChangeShapeType="1" noTextEdit="1"/>
              </p:cNvSpPr>
              <p:nvPr/>
            </p:nvSpPr>
            <p:spPr>
              <a:xfrm>
                <a:off x="1542005" y="2081917"/>
                <a:ext cx="298928" cy="276999"/>
              </a:xfrm>
              <a:prstGeom prst="rect">
                <a:avLst/>
              </a:prstGeom>
              <a:blipFill>
                <a:blip r:embed="rId6"/>
                <a:stretch>
                  <a:fillRect l="-10204" t="-2222" r="-6122"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AF9F580D-2C59-49EE-8673-690E81175EDB}"/>
                  </a:ext>
                </a:extLst>
              </p:cNvPr>
              <p:cNvSpPr txBox="1"/>
              <p:nvPr/>
            </p:nvSpPr>
            <p:spPr>
              <a:xfrm>
                <a:off x="2277986" y="2073261"/>
                <a:ext cx="2834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𝑠</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35" name="TextBox 34">
                <a:extLst>
                  <a:ext uri="{FF2B5EF4-FFF2-40B4-BE49-F238E27FC236}">
                    <a16:creationId xmlns:a16="http://schemas.microsoft.com/office/drawing/2014/main" id="{AF9F580D-2C59-49EE-8673-690E81175EDB}"/>
                  </a:ext>
                </a:extLst>
              </p:cNvPr>
              <p:cNvSpPr txBox="1">
                <a:spLocks noRot="1" noChangeAspect="1" noMove="1" noResize="1" noEditPoints="1" noAdjustHandles="1" noChangeArrowheads="1" noChangeShapeType="1" noTextEdit="1"/>
              </p:cNvSpPr>
              <p:nvPr/>
            </p:nvSpPr>
            <p:spPr>
              <a:xfrm>
                <a:off x="2277986" y="2073261"/>
                <a:ext cx="283411" cy="276999"/>
              </a:xfrm>
              <a:prstGeom prst="rect">
                <a:avLst/>
              </a:prstGeom>
              <a:blipFill>
                <a:blip r:embed="rId7"/>
                <a:stretch>
                  <a:fillRect l="-10870" t="-2174" r="-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6164E1D-C829-4878-9284-5E7739BF2C34}"/>
                  </a:ext>
                </a:extLst>
              </p:cNvPr>
              <p:cNvSpPr txBox="1"/>
              <p:nvPr/>
            </p:nvSpPr>
            <p:spPr>
              <a:xfrm>
                <a:off x="2713797" y="2068408"/>
                <a:ext cx="2989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𝑎</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36" name="TextBox 35">
                <a:extLst>
                  <a:ext uri="{FF2B5EF4-FFF2-40B4-BE49-F238E27FC236}">
                    <a16:creationId xmlns:a16="http://schemas.microsoft.com/office/drawing/2014/main" id="{26164E1D-C829-4878-9284-5E7739BF2C34}"/>
                  </a:ext>
                </a:extLst>
              </p:cNvPr>
              <p:cNvSpPr txBox="1">
                <a:spLocks noRot="1" noChangeAspect="1" noMove="1" noResize="1" noEditPoints="1" noAdjustHandles="1" noChangeArrowheads="1" noChangeShapeType="1" noTextEdit="1"/>
              </p:cNvSpPr>
              <p:nvPr/>
            </p:nvSpPr>
            <p:spPr>
              <a:xfrm>
                <a:off x="2713797" y="2068408"/>
                <a:ext cx="298928" cy="276999"/>
              </a:xfrm>
              <a:prstGeom prst="rect">
                <a:avLst/>
              </a:prstGeom>
              <a:blipFill>
                <a:blip r:embed="rId8"/>
                <a:stretch>
                  <a:fillRect l="-10204" t="-2174" r="-6122"/>
                </a:stretch>
              </a:blipFill>
            </p:spPr>
            <p:txBody>
              <a:bodyPr/>
              <a:lstStyle/>
              <a:p>
                <a:r>
                  <a:rPr lang="zh-CN" altLang="en-US">
                    <a:noFill/>
                  </a:rPr>
                  <a:t> </a:t>
                </a:r>
              </a:p>
            </p:txBody>
          </p:sp>
        </mc:Fallback>
      </mc:AlternateContent>
      <p:cxnSp>
        <p:nvCxnSpPr>
          <p:cNvPr id="37" name="Straight Connector 36">
            <a:extLst>
              <a:ext uri="{FF2B5EF4-FFF2-40B4-BE49-F238E27FC236}">
                <a16:creationId xmlns:a16="http://schemas.microsoft.com/office/drawing/2014/main" id="{446B27ED-4129-4C4C-AF5D-96C1C5474675}"/>
              </a:ext>
            </a:extLst>
          </p:cNvPr>
          <p:cNvCxnSpPr>
            <a:cxnSpLocks/>
          </p:cNvCxnSpPr>
          <p:nvPr/>
        </p:nvCxnSpPr>
        <p:spPr>
          <a:xfrm>
            <a:off x="2771800" y="1910036"/>
            <a:ext cx="2736304" cy="0"/>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A9E864B-5797-486C-A022-F2C56545118F}"/>
              </a:ext>
            </a:extLst>
          </p:cNvPr>
          <p:cNvSpPr/>
          <p:nvPr/>
        </p:nvSpPr>
        <p:spPr>
          <a:xfrm>
            <a:off x="1336904" y="2619221"/>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9" name="Straight Connector 38">
            <a:extLst>
              <a:ext uri="{FF2B5EF4-FFF2-40B4-BE49-F238E27FC236}">
                <a16:creationId xmlns:a16="http://schemas.microsoft.com/office/drawing/2014/main" id="{E50CBB2E-4CCB-4834-9871-ADACFC9F53FF}"/>
              </a:ext>
            </a:extLst>
          </p:cNvPr>
          <p:cNvCxnSpPr>
            <a:stCxn id="29" idx="4"/>
            <a:endCxn id="38" idx="0"/>
          </p:cNvCxnSpPr>
          <p:nvPr/>
        </p:nvCxnSpPr>
        <p:spPr>
          <a:xfrm>
            <a:off x="1410008" y="2010647"/>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0" name="Oval 39">
            <a:extLst>
              <a:ext uri="{FF2B5EF4-FFF2-40B4-BE49-F238E27FC236}">
                <a16:creationId xmlns:a16="http://schemas.microsoft.com/office/drawing/2014/main" id="{5EDE673E-BC9D-4B3E-9147-0D002EB930D7}"/>
              </a:ext>
            </a:extLst>
          </p:cNvPr>
          <p:cNvSpPr/>
          <p:nvPr/>
        </p:nvSpPr>
        <p:spPr>
          <a:xfrm>
            <a:off x="2085544" y="2636913"/>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1" name="Straight Connector 40">
            <a:extLst>
              <a:ext uri="{FF2B5EF4-FFF2-40B4-BE49-F238E27FC236}">
                <a16:creationId xmlns:a16="http://schemas.microsoft.com/office/drawing/2014/main" id="{C437E699-A606-436A-8480-A0BDF40E91D6}"/>
              </a:ext>
            </a:extLst>
          </p:cNvPr>
          <p:cNvCxnSpPr>
            <a:endCxn id="40" idx="0"/>
          </p:cNvCxnSpPr>
          <p:nvPr/>
        </p:nvCxnSpPr>
        <p:spPr>
          <a:xfrm>
            <a:off x="2158648" y="2028339"/>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2" name="Oval 41">
            <a:extLst>
              <a:ext uri="{FF2B5EF4-FFF2-40B4-BE49-F238E27FC236}">
                <a16:creationId xmlns:a16="http://schemas.microsoft.com/office/drawing/2014/main" id="{3535F231-AC9D-4244-8089-3FF99BFB4680}"/>
              </a:ext>
            </a:extLst>
          </p:cNvPr>
          <p:cNvSpPr/>
          <p:nvPr/>
        </p:nvSpPr>
        <p:spPr>
          <a:xfrm>
            <a:off x="5906310" y="2630116"/>
            <a:ext cx="187630" cy="187630"/>
          </a:xfrm>
          <a:prstGeom prst="ellipse">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3" name="Straight Connector 42">
            <a:extLst>
              <a:ext uri="{FF2B5EF4-FFF2-40B4-BE49-F238E27FC236}">
                <a16:creationId xmlns:a16="http://schemas.microsoft.com/office/drawing/2014/main" id="{E9E847DE-2BC9-4279-9140-E9E1F5DFA141}"/>
              </a:ext>
            </a:extLst>
          </p:cNvPr>
          <p:cNvCxnSpPr>
            <a:endCxn id="42" idx="0"/>
          </p:cNvCxnSpPr>
          <p:nvPr/>
        </p:nvCxnSpPr>
        <p:spPr>
          <a:xfrm>
            <a:off x="5979414" y="2021542"/>
            <a:ext cx="20711" cy="608574"/>
          </a:xfrm>
          <a:prstGeom prst="line">
            <a:avLst/>
          </a:prstGeom>
          <a:ln>
            <a:prstDash val="sysDot"/>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90F110-7A19-475C-84C2-5BDE20C2A48C}"/>
                  </a:ext>
                </a:extLst>
              </p:cNvPr>
              <p:cNvSpPr txBox="1"/>
              <p:nvPr/>
            </p:nvSpPr>
            <p:spPr>
              <a:xfrm>
                <a:off x="1354359" y="2950796"/>
                <a:ext cx="3261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0</m:t>
                          </m:r>
                        </m:sup>
                      </m:sSup>
                    </m:oMath>
                  </m:oMathPara>
                </a14:m>
                <a:endParaRPr lang="zh-CN" altLang="en-US" dirty="0"/>
              </a:p>
            </p:txBody>
          </p:sp>
        </mc:Choice>
        <mc:Fallback xmlns="">
          <p:sp>
            <p:nvSpPr>
              <p:cNvPr id="44" name="TextBox 43">
                <a:extLst>
                  <a:ext uri="{FF2B5EF4-FFF2-40B4-BE49-F238E27FC236}">
                    <a16:creationId xmlns:a16="http://schemas.microsoft.com/office/drawing/2014/main" id="{AE90F110-7A19-475C-84C2-5BDE20C2A48C}"/>
                  </a:ext>
                </a:extLst>
              </p:cNvPr>
              <p:cNvSpPr txBox="1">
                <a:spLocks noRot="1" noChangeAspect="1" noMove="1" noResize="1" noEditPoints="1" noAdjustHandles="1" noChangeArrowheads="1" noChangeShapeType="1" noTextEdit="1"/>
              </p:cNvSpPr>
              <p:nvPr/>
            </p:nvSpPr>
            <p:spPr>
              <a:xfrm>
                <a:off x="1354359" y="2950796"/>
                <a:ext cx="326180" cy="276999"/>
              </a:xfrm>
              <a:prstGeom prst="rect">
                <a:avLst/>
              </a:prstGeom>
              <a:blipFill>
                <a:blip r:embed="rId9"/>
                <a:stretch>
                  <a:fillRect l="-14815" t="-2222" r="-740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218276F-0C3F-4A53-A31E-D7E40F081558}"/>
                  </a:ext>
                </a:extLst>
              </p:cNvPr>
              <p:cNvSpPr txBox="1"/>
              <p:nvPr/>
            </p:nvSpPr>
            <p:spPr>
              <a:xfrm>
                <a:off x="5906310" y="3089295"/>
                <a:ext cx="3376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𝑇</m:t>
                          </m:r>
                        </m:sup>
                      </m:sSup>
                    </m:oMath>
                  </m:oMathPara>
                </a14:m>
                <a:endParaRPr lang="zh-CN" altLang="en-US" dirty="0"/>
              </a:p>
            </p:txBody>
          </p:sp>
        </mc:Choice>
        <mc:Fallback xmlns="">
          <p:sp>
            <p:nvSpPr>
              <p:cNvPr id="45" name="TextBox 44">
                <a:extLst>
                  <a:ext uri="{FF2B5EF4-FFF2-40B4-BE49-F238E27FC236}">
                    <a16:creationId xmlns:a16="http://schemas.microsoft.com/office/drawing/2014/main" id="{5218276F-0C3F-4A53-A31E-D7E40F081558}"/>
                  </a:ext>
                </a:extLst>
              </p:cNvPr>
              <p:cNvSpPr txBox="1">
                <a:spLocks noRot="1" noChangeAspect="1" noMove="1" noResize="1" noEditPoints="1" noAdjustHandles="1" noChangeArrowheads="1" noChangeShapeType="1" noTextEdit="1"/>
              </p:cNvSpPr>
              <p:nvPr/>
            </p:nvSpPr>
            <p:spPr>
              <a:xfrm>
                <a:off x="5906310" y="3089295"/>
                <a:ext cx="337657" cy="276999"/>
              </a:xfrm>
              <a:prstGeom prst="rect">
                <a:avLst/>
              </a:prstGeom>
              <a:blipFill>
                <a:blip r:embed="rId10"/>
                <a:stretch>
                  <a:fillRect l="-16364" t="-2222" r="-5455"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BCA6CBF-700B-4F45-ABB7-00E6AD2A03AF}"/>
                  </a:ext>
                </a:extLst>
              </p:cNvPr>
              <p:cNvSpPr txBox="1"/>
              <p:nvPr/>
            </p:nvSpPr>
            <p:spPr>
              <a:xfrm>
                <a:off x="2251679" y="2938650"/>
                <a:ext cx="3212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CA" altLang="zh-CN" b="0" i="1" smtClean="0">
                              <a:latin typeface="Cambria Math" panose="02040503050406030204" pitchFamily="18" charset="0"/>
                            </a:rPr>
                            <m:t>𝑂</m:t>
                          </m:r>
                        </m:e>
                        <m:sup>
                          <m:r>
                            <a:rPr lang="en-CA" altLang="zh-CN" b="0" i="1" smtClean="0">
                              <a:latin typeface="Cambria Math" panose="02040503050406030204" pitchFamily="18" charset="0"/>
                            </a:rPr>
                            <m:t>1</m:t>
                          </m:r>
                        </m:sup>
                      </m:sSup>
                    </m:oMath>
                  </m:oMathPara>
                </a14:m>
                <a:endParaRPr lang="zh-CN" altLang="en-US" dirty="0"/>
              </a:p>
            </p:txBody>
          </p:sp>
        </mc:Choice>
        <mc:Fallback xmlns="">
          <p:sp>
            <p:nvSpPr>
              <p:cNvPr id="46" name="TextBox 45">
                <a:extLst>
                  <a:ext uri="{FF2B5EF4-FFF2-40B4-BE49-F238E27FC236}">
                    <a16:creationId xmlns:a16="http://schemas.microsoft.com/office/drawing/2014/main" id="{8BCA6CBF-700B-4F45-ABB7-00E6AD2A03AF}"/>
                  </a:ext>
                </a:extLst>
              </p:cNvPr>
              <p:cNvSpPr txBox="1">
                <a:spLocks noRot="1" noChangeAspect="1" noMove="1" noResize="1" noEditPoints="1" noAdjustHandles="1" noChangeArrowheads="1" noChangeShapeType="1" noTextEdit="1"/>
              </p:cNvSpPr>
              <p:nvPr/>
            </p:nvSpPr>
            <p:spPr>
              <a:xfrm>
                <a:off x="2251679" y="2938650"/>
                <a:ext cx="321242" cy="276999"/>
              </a:xfrm>
              <a:prstGeom prst="rect">
                <a:avLst/>
              </a:prstGeom>
              <a:blipFill>
                <a:blip r:embed="rId11"/>
                <a:stretch>
                  <a:fillRect l="-15094" t="-2174" r="-7547" b="-8696"/>
                </a:stretch>
              </a:blipFill>
            </p:spPr>
            <p:txBody>
              <a:bodyPr/>
              <a:lstStyle/>
              <a:p>
                <a:r>
                  <a:rPr lang="zh-CN" altLang="en-US">
                    <a:noFill/>
                  </a:rPr>
                  <a:t> </a:t>
                </a:r>
              </a:p>
            </p:txBody>
          </p:sp>
        </mc:Fallback>
      </mc:AlternateContent>
      <p:sp>
        <p:nvSpPr>
          <p:cNvPr id="47" name="TextBox 46">
            <a:extLst>
              <a:ext uri="{FF2B5EF4-FFF2-40B4-BE49-F238E27FC236}">
                <a16:creationId xmlns:a16="http://schemas.microsoft.com/office/drawing/2014/main" id="{B52837C6-FA0C-4C2A-B762-35F74FD86D0E}"/>
              </a:ext>
            </a:extLst>
          </p:cNvPr>
          <p:cNvSpPr txBox="1"/>
          <p:nvPr/>
        </p:nvSpPr>
        <p:spPr>
          <a:xfrm>
            <a:off x="1247899" y="3420466"/>
            <a:ext cx="7140525" cy="369332"/>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Objective: minimize kl-divergence between these two distributions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614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2" name="Picture 1">
            <a:extLst>
              <a:ext uri="{FF2B5EF4-FFF2-40B4-BE49-F238E27FC236}">
                <a16:creationId xmlns:a16="http://schemas.microsoft.com/office/drawing/2014/main" id="{52EB3035-C113-4A63-928D-3D224D15DFF3}"/>
              </a:ext>
            </a:extLst>
          </p:cNvPr>
          <p:cNvPicPr>
            <a:picLocks noChangeAspect="1"/>
          </p:cNvPicPr>
          <p:nvPr/>
        </p:nvPicPr>
        <p:blipFill>
          <a:blip r:embed="rId3"/>
          <a:stretch>
            <a:fillRect/>
          </a:stretch>
        </p:blipFill>
        <p:spPr>
          <a:xfrm>
            <a:off x="2771800" y="1923734"/>
            <a:ext cx="3766888" cy="4428136"/>
          </a:xfrm>
          <a:prstGeom prst="rect">
            <a:avLst/>
          </a:prstGeom>
        </p:spPr>
      </p:pic>
    </p:spTree>
    <p:extLst>
      <p:ext uri="{BB962C8B-B14F-4D97-AF65-F5344CB8AC3E}">
        <p14:creationId xmlns:p14="http://schemas.microsoft.com/office/powerpoint/2010/main" val="3007603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56" name="Picture 55">
            <a:extLst>
              <a:ext uri="{FF2B5EF4-FFF2-40B4-BE49-F238E27FC236}">
                <a16:creationId xmlns:a16="http://schemas.microsoft.com/office/drawing/2014/main" id="{206BDFAF-4D82-4E22-BDD5-7B2C71112C8E}"/>
              </a:ext>
            </a:extLst>
          </p:cNvPr>
          <p:cNvPicPr>
            <a:picLocks noChangeAspect="1"/>
          </p:cNvPicPr>
          <p:nvPr/>
        </p:nvPicPr>
        <p:blipFill>
          <a:blip r:embed="rId3"/>
          <a:stretch>
            <a:fillRect/>
          </a:stretch>
        </p:blipFill>
        <p:spPr>
          <a:xfrm>
            <a:off x="1763688" y="1817816"/>
            <a:ext cx="5214233" cy="1129751"/>
          </a:xfrm>
          <a:prstGeom prst="rect">
            <a:avLst/>
          </a:prstGeom>
        </p:spPr>
      </p:pic>
      <p:pic>
        <p:nvPicPr>
          <p:cNvPr id="17" name="Picture 16">
            <a:extLst>
              <a:ext uri="{FF2B5EF4-FFF2-40B4-BE49-F238E27FC236}">
                <a16:creationId xmlns:a16="http://schemas.microsoft.com/office/drawing/2014/main" id="{CD9E2997-5C27-40D2-B6D5-CE7A30DA1B31}"/>
              </a:ext>
            </a:extLst>
          </p:cNvPr>
          <p:cNvPicPr>
            <a:picLocks noChangeAspect="1"/>
          </p:cNvPicPr>
          <p:nvPr/>
        </p:nvPicPr>
        <p:blipFill>
          <a:blip r:embed="rId4"/>
          <a:stretch>
            <a:fillRect/>
          </a:stretch>
        </p:blipFill>
        <p:spPr>
          <a:xfrm>
            <a:off x="1320191" y="4661109"/>
            <a:ext cx="6101226" cy="1043398"/>
          </a:xfrm>
          <a:prstGeom prst="rect">
            <a:avLst/>
          </a:prstGeom>
        </p:spPr>
      </p:pic>
      <p:sp>
        <p:nvSpPr>
          <p:cNvPr id="19" name="Arrow: Down 18">
            <a:extLst>
              <a:ext uri="{FF2B5EF4-FFF2-40B4-BE49-F238E27FC236}">
                <a16:creationId xmlns:a16="http://schemas.microsoft.com/office/drawing/2014/main" id="{666C7514-1D39-4AC8-94F5-FD79FFB9E6F0}"/>
              </a:ext>
            </a:extLst>
          </p:cNvPr>
          <p:cNvSpPr/>
          <p:nvPr/>
        </p:nvSpPr>
        <p:spPr>
          <a:xfrm>
            <a:off x="3145496" y="2920559"/>
            <a:ext cx="711098" cy="1921593"/>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0" name="Picture 19">
            <a:extLst>
              <a:ext uri="{FF2B5EF4-FFF2-40B4-BE49-F238E27FC236}">
                <a16:creationId xmlns:a16="http://schemas.microsoft.com/office/drawing/2014/main" id="{FDB0C93F-0CE6-4D7F-BEFB-80F5C31DE752}"/>
              </a:ext>
            </a:extLst>
          </p:cNvPr>
          <p:cNvPicPr>
            <a:picLocks noChangeAspect="1"/>
          </p:cNvPicPr>
          <p:nvPr/>
        </p:nvPicPr>
        <p:blipFill>
          <a:blip r:embed="rId5"/>
          <a:stretch>
            <a:fillRect/>
          </a:stretch>
        </p:blipFill>
        <p:spPr>
          <a:xfrm>
            <a:off x="3986735" y="4019240"/>
            <a:ext cx="2426697" cy="549286"/>
          </a:xfrm>
          <a:prstGeom prst="rect">
            <a:avLst/>
          </a:prstGeom>
        </p:spPr>
      </p:pic>
      <p:sp>
        <p:nvSpPr>
          <p:cNvPr id="57" name="TextBox 56">
            <a:extLst>
              <a:ext uri="{FF2B5EF4-FFF2-40B4-BE49-F238E27FC236}">
                <a16:creationId xmlns:a16="http://schemas.microsoft.com/office/drawing/2014/main" id="{4CCC8344-0EB5-4351-814C-8893133D76C8}"/>
              </a:ext>
            </a:extLst>
          </p:cNvPr>
          <p:cNvSpPr txBox="1"/>
          <p:nvPr/>
        </p:nvSpPr>
        <p:spPr>
          <a:xfrm>
            <a:off x="3917790" y="2937718"/>
            <a:ext cx="3606537" cy="923330"/>
          </a:xfrm>
          <a:prstGeom prst="rect">
            <a:avLst/>
          </a:prstGeom>
          <a:noFill/>
        </p:spPr>
        <p:txBody>
          <a:bodyPr wrap="square" rtlCol="0">
            <a:spAutoFit/>
          </a:bodyPr>
          <a:lstStyle/>
          <a:p>
            <a:pPr algn="ctr"/>
            <a:r>
              <a:rPr lang="en-CA" altLang="zh-CN" dirty="0">
                <a:latin typeface="Arial" panose="020B0604020202020204" pitchFamily="34" charset="0"/>
                <a:cs typeface="Arial" panose="020B0604020202020204" pitchFamily="34" charset="0"/>
              </a:rPr>
              <a:t>Reward of each agent depends on </a:t>
            </a:r>
            <a:r>
              <a:rPr lang="en-CA" altLang="zh-CN" dirty="0">
                <a:solidFill>
                  <a:srgbClr val="FF0000"/>
                </a:solidFill>
                <a:latin typeface="Arial" panose="020B0604020202020204" pitchFamily="34" charset="0"/>
                <a:cs typeface="Arial" panose="020B0604020202020204" pitchFamily="34" charset="0"/>
              </a:rPr>
              <a:t>its own state and action</a:t>
            </a:r>
            <a:r>
              <a:rPr lang="en-CA" altLang="zh-CN" dirty="0">
                <a:latin typeface="Arial" panose="020B0604020202020204" pitchFamily="34" charset="0"/>
                <a:cs typeface="Arial" panose="020B0604020202020204" pitchFamily="34" charset="0"/>
              </a:rPr>
              <a:t>, as well as </a:t>
            </a:r>
            <a:r>
              <a:rPr lang="en-CA" altLang="zh-CN" dirty="0">
                <a:solidFill>
                  <a:srgbClr val="FF0000"/>
                </a:solidFill>
                <a:latin typeface="Arial" panose="020B0604020202020204" pitchFamily="34" charset="0"/>
                <a:cs typeface="Arial" panose="020B0604020202020204" pitchFamily="34" charset="0"/>
              </a:rPr>
              <a:t>actions</a:t>
            </a:r>
            <a:r>
              <a:rPr lang="en-CA" altLang="zh-CN" dirty="0">
                <a:latin typeface="Arial" panose="020B0604020202020204" pitchFamily="34" charset="0"/>
                <a:cs typeface="Arial" panose="020B0604020202020204" pitchFamily="34" charset="0"/>
              </a:rPr>
              <a:t> of its </a:t>
            </a:r>
            <a:r>
              <a:rPr lang="en-CA" altLang="zh-CN" dirty="0">
                <a:solidFill>
                  <a:srgbClr val="FF0000"/>
                </a:solidFill>
                <a:latin typeface="Arial" panose="020B0604020202020204" pitchFamily="34" charset="0"/>
                <a:cs typeface="Arial" panose="020B0604020202020204" pitchFamily="34" charset="0"/>
              </a:rPr>
              <a:t>neighbors</a:t>
            </a:r>
            <a:endParaRPr lang="zh-CN" altLang="en-US" dirty="0">
              <a:solidFill>
                <a:srgbClr val="FF0000"/>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B0BE38E-369A-47B3-A726-332F561CE4B7}"/>
              </a:ext>
            </a:extLst>
          </p:cNvPr>
          <p:cNvPicPr>
            <a:picLocks noChangeAspect="1"/>
          </p:cNvPicPr>
          <p:nvPr/>
        </p:nvPicPr>
        <p:blipFill>
          <a:blip r:embed="rId6"/>
          <a:stretch>
            <a:fillRect/>
          </a:stretch>
        </p:blipFill>
        <p:spPr>
          <a:xfrm>
            <a:off x="7596336" y="498624"/>
            <a:ext cx="1729235" cy="2032789"/>
          </a:xfrm>
          <a:prstGeom prst="rect">
            <a:avLst/>
          </a:prstGeom>
        </p:spPr>
      </p:pic>
    </p:spTree>
    <p:extLst>
      <p:ext uri="{BB962C8B-B14F-4D97-AF65-F5344CB8AC3E}">
        <p14:creationId xmlns:p14="http://schemas.microsoft.com/office/powerpoint/2010/main" val="3496911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56" name="Picture 55">
            <a:extLst>
              <a:ext uri="{FF2B5EF4-FFF2-40B4-BE49-F238E27FC236}">
                <a16:creationId xmlns:a16="http://schemas.microsoft.com/office/drawing/2014/main" id="{206BDFAF-4D82-4E22-BDD5-7B2C71112C8E}"/>
              </a:ext>
            </a:extLst>
          </p:cNvPr>
          <p:cNvPicPr>
            <a:picLocks noChangeAspect="1"/>
          </p:cNvPicPr>
          <p:nvPr/>
        </p:nvPicPr>
        <p:blipFill>
          <a:blip r:embed="rId3"/>
          <a:stretch>
            <a:fillRect/>
          </a:stretch>
        </p:blipFill>
        <p:spPr>
          <a:xfrm>
            <a:off x="1763688" y="1817816"/>
            <a:ext cx="5214233" cy="1129751"/>
          </a:xfrm>
          <a:prstGeom prst="rect">
            <a:avLst/>
          </a:prstGeom>
        </p:spPr>
      </p:pic>
      <p:pic>
        <p:nvPicPr>
          <p:cNvPr id="17" name="Picture 16">
            <a:extLst>
              <a:ext uri="{FF2B5EF4-FFF2-40B4-BE49-F238E27FC236}">
                <a16:creationId xmlns:a16="http://schemas.microsoft.com/office/drawing/2014/main" id="{CD9E2997-5C27-40D2-B6D5-CE7A30DA1B31}"/>
              </a:ext>
            </a:extLst>
          </p:cNvPr>
          <p:cNvPicPr>
            <a:picLocks noChangeAspect="1"/>
          </p:cNvPicPr>
          <p:nvPr/>
        </p:nvPicPr>
        <p:blipFill>
          <a:blip r:embed="rId4"/>
          <a:stretch>
            <a:fillRect/>
          </a:stretch>
        </p:blipFill>
        <p:spPr>
          <a:xfrm>
            <a:off x="1320191" y="4661109"/>
            <a:ext cx="6101226" cy="1043398"/>
          </a:xfrm>
          <a:prstGeom prst="rect">
            <a:avLst/>
          </a:prstGeom>
        </p:spPr>
      </p:pic>
      <p:sp>
        <p:nvSpPr>
          <p:cNvPr id="19" name="Arrow: Down 18">
            <a:extLst>
              <a:ext uri="{FF2B5EF4-FFF2-40B4-BE49-F238E27FC236}">
                <a16:creationId xmlns:a16="http://schemas.microsoft.com/office/drawing/2014/main" id="{666C7514-1D39-4AC8-94F5-FD79FFB9E6F0}"/>
              </a:ext>
            </a:extLst>
          </p:cNvPr>
          <p:cNvSpPr/>
          <p:nvPr/>
        </p:nvSpPr>
        <p:spPr>
          <a:xfrm>
            <a:off x="3145496" y="2920559"/>
            <a:ext cx="711098" cy="1921593"/>
          </a:xfrm>
          <a:prstGeom prst="down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0" name="Picture 19">
            <a:extLst>
              <a:ext uri="{FF2B5EF4-FFF2-40B4-BE49-F238E27FC236}">
                <a16:creationId xmlns:a16="http://schemas.microsoft.com/office/drawing/2014/main" id="{FDB0C93F-0CE6-4D7F-BEFB-80F5C31DE752}"/>
              </a:ext>
            </a:extLst>
          </p:cNvPr>
          <p:cNvPicPr>
            <a:picLocks noChangeAspect="1"/>
          </p:cNvPicPr>
          <p:nvPr/>
        </p:nvPicPr>
        <p:blipFill>
          <a:blip r:embed="rId5"/>
          <a:stretch>
            <a:fillRect/>
          </a:stretch>
        </p:blipFill>
        <p:spPr>
          <a:xfrm>
            <a:off x="3986735" y="4019240"/>
            <a:ext cx="2426697" cy="549286"/>
          </a:xfrm>
          <a:prstGeom prst="rect">
            <a:avLst/>
          </a:prstGeom>
        </p:spPr>
      </p:pic>
      <p:sp>
        <p:nvSpPr>
          <p:cNvPr id="57" name="TextBox 56">
            <a:extLst>
              <a:ext uri="{FF2B5EF4-FFF2-40B4-BE49-F238E27FC236}">
                <a16:creationId xmlns:a16="http://schemas.microsoft.com/office/drawing/2014/main" id="{4CCC8344-0EB5-4351-814C-8893133D76C8}"/>
              </a:ext>
            </a:extLst>
          </p:cNvPr>
          <p:cNvSpPr txBox="1"/>
          <p:nvPr/>
        </p:nvSpPr>
        <p:spPr>
          <a:xfrm>
            <a:off x="3917790" y="2937718"/>
            <a:ext cx="3606537" cy="923330"/>
          </a:xfrm>
          <a:prstGeom prst="rect">
            <a:avLst/>
          </a:prstGeom>
          <a:noFill/>
        </p:spPr>
        <p:txBody>
          <a:bodyPr wrap="square" rtlCol="0">
            <a:spAutoFit/>
          </a:bodyPr>
          <a:lstStyle/>
          <a:p>
            <a:pPr algn="ctr"/>
            <a:r>
              <a:rPr lang="en-CA" altLang="zh-CN" dirty="0">
                <a:latin typeface="Arial" panose="020B0604020202020204" pitchFamily="34" charset="0"/>
                <a:cs typeface="Arial" panose="020B0604020202020204" pitchFamily="34" charset="0"/>
              </a:rPr>
              <a:t>Reward of each agent depends on </a:t>
            </a:r>
            <a:r>
              <a:rPr lang="en-CA" altLang="zh-CN" dirty="0">
                <a:solidFill>
                  <a:srgbClr val="FF0000"/>
                </a:solidFill>
                <a:latin typeface="Arial" panose="020B0604020202020204" pitchFamily="34" charset="0"/>
                <a:cs typeface="Arial" panose="020B0604020202020204" pitchFamily="34" charset="0"/>
              </a:rPr>
              <a:t>its own state and action</a:t>
            </a:r>
            <a:r>
              <a:rPr lang="en-CA" altLang="zh-CN" dirty="0">
                <a:latin typeface="Arial" panose="020B0604020202020204" pitchFamily="34" charset="0"/>
                <a:cs typeface="Arial" panose="020B0604020202020204" pitchFamily="34" charset="0"/>
              </a:rPr>
              <a:t>, as well as </a:t>
            </a:r>
            <a:r>
              <a:rPr lang="en-CA" altLang="zh-CN" dirty="0">
                <a:solidFill>
                  <a:srgbClr val="FF0000"/>
                </a:solidFill>
                <a:latin typeface="Arial" panose="020B0604020202020204" pitchFamily="34" charset="0"/>
                <a:cs typeface="Arial" panose="020B0604020202020204" pitchFamily="34" charset="0"/>
              </a:rPr>
              <a:t>actions</a:t>
            </a:r>
            <a:r>
              <a:rPr lang="en-CA" altLang="zh-CN" dirty="0">
                <a:latin typeface="Arial" panose="020B0604020202020204" pitchFamily="34" charset="0"/>
                <a:cs typeface="Arial" panose="020B0604020202020204" pitchFamily="34" charset="0"/>
              </a:rPr>
              <a:t> of its </a:t>
            </a:r>
            <a:r>
              <a:rPr lang="en-CA" altLang="zh-CN" dirty="0">
                <a:solidFill>
                  <a:srgbClr val="FF0000"/>
                </a:solidFill>
                <a:latin typeface="Arial" panose="020B0604020202020204" pitchFamily="34" charset="0"/>
                <a:cs typeface="Arial" panose="020B0604020202020204" pitchFamily="34" charset="0"/>
              </a:rPr>
              <a:t>neighbors</a:t>
            </a:r>
            <a:endParaRPr lang="zh-CN" altLang="en-US" dirty="0">
              <a:solidFill>
                <a:srgbClr val="FF0000"/>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B0BE38E-369A-47B3-A726-332F561CE4B7}"/>
              </a:ext>
            </a:extLst>
          </p:cNvPr>
          <p:cNvPicPr>
            <a:picLocks noChangeAspect="1"/>
          </p:cNvPicPr>
          <p:nvPr/>
        </p:nvPicPr>
        <p:blipFill>
          <a:blip r:embed="rId6"/>
          <a:stretch>
            <a:fillRect/>
          </a:stretch>
        </p:blipFill>
        <p:spPr>
          <a:xfrm>
            <a:off x="7596336" y="498624"/>
            <a:ext cx="1729235" cy="2032789"/>
          </a:xfrm>
          <a:prstGeom prst="rect">
            <a:avLst/>
          </a:prstGeom>
        </p:spPr>
      </p:pic>
    </p:spTree>
    <p:extLst>
      <p:ext uri="{BB962C8B-B14F-4D97-AF65-F5344CB8AC3E}">
        <p14:creationId xmlns:p14="http://schemas.microsoft.com/office/powerpoint/2010/main" val="334975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50BB9D7-EC35-41FB-9B26-78A7D8D6312F}"/>
              </a:ext>
            </a:extLst>
          </p:cNvPr>
          <p:cNvSpPr>
            <a:spLocks noGrp="1"/>
          </p:cNvSpPr>
          <p:nvPr>
            <p:ph type="title"/>
          </p:nvPr>
        </p:nvSpPr>
        <p:spPr>
          <a:xfrm>
            <a:off x="270604" y="1186145"/>
            <a:ext cx="8352928" cy="589156"/>
          </a:xfrm>
        </p:spPr>
        <p:txBody>
          <a:bodyPr/>
          <a:lstStyle/>
          <a:p>
            <a:pPr algn="ctr"/>
            <a:r>
              <a:rPr lang="en-US" altLang="zh-CN" sz="3600" b="1" dirty="0"/>
              <a:t>Contents</a:t>
            </a:r>
            <a:endParaRPr lang="zh-CN" altLang="en-US" sz="3600" b="1" dirty="0"/>
          </a:p>
        </p:txBody>
      </p:sp>
      <p:grpSp>
        <p:nvGrpSpPr>
          <p:cNvPr id="3" name="组合 2">
            <a:extLst>
              <a:ext uri="{FF2B5EF4-FFF2-40B4-BE49-F238E27FC236}">
                <a16:creationId xmlns:a16="http://schemas.microsoft.com/office/drawing/2014/main" id="{584603DC-2508-405A-84B6-114724F542F0}"/>
              </a:ext>
            </a:extLst>
          </p:cNvPr>
          <p:cNvGrpSpPr/>
          <p:nvPr/>
        </p:nvGrpSpPr>
        <p:grpSpPr>
          <a:xfrm>
            <a:off x="3015908" y="1995386"/>
            <a:ext cx="6362568" cy="3180699"/>
            <a:chOff x="5457912" y="1321672"/>
            <a:chExt cx="8483420" cy="4240928"/>
          </a:xfrm>
        </p:grpSpPr>
        <p:grpSp>
          <p:nvGrpSpPr>
            <p:cNvPr id="4" name="组合 3">
              <a:extLst>
                <a:ext uri="{FF2B5EF4-FFF2-40B4-BE49-F238E27FC236}">
                  <a16:creationId xmlns:a16="http://schemas.microsoft.com/office/drawing/2014/main" id="{0B37B730-77D6-40FC-A5BF-C9707F0F7B44}"/>
                </a:ext>
              </a:extLst>
            </p:cNvPr>
            <p:cNvGrpSpPr/>
            <p:nvPr/>
          </p:nvGrpSpPr>
          <p:grpSpPr>
            <a:xfrm>
              <a:off x="5457912" y="1321672"/>
              <a:ext cx="5627181" cy="723028"/>
              <a:chOff x="1343472" y="2350372"/>
              <a:chExt cx="5627181" cy="723028"/>
            </a:xfrm>
          </p:grpSpPr>
          <p:sp>
            <p:nvSpPr>
              <p:cNvPr id="22" name="矩形 21">
                <a:extLst>
                  <a:ext uri="{FF2B5EF4-FFF2-40B4-BE49-F238E27FC236}">
                    <a16:creationId xmlns:a16="http://schemas.microsoft.com/office/drawing/2014/main" id="{7B6D7D05-AB29-4513-82FF-A8A21F6C7ECC}"/>
                  </a:ext>
                </a:extLst>
              </p:cNvPr>
              <p:cNvSpPr/>
              <p:nvPr/>
            </p:nvSpPr>
            <p:spPr>
              <a:xfrm>
                <a:off x="1343472" y="2420888"/>
                <a:ext cx="612328" cy="612328"/>
              </a:xfrm>
              <a:prstGeom prst="rect">
                <a:avLst/>
              </a:prstGeom>
              <a:solidFill>
                <a:srgbClr val="0B4F0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3" name="矩形 22">
                <a:extLst>
                  <a:ext uri="{FF2B5EF4-FFF2-40B4-BE49-F238E27FC236}">
                    <a16:creationId xmlns:a16="http://schemas.microsoft.com/office/drawing/2014/main" id="{2BA90FCD-597C-4FB9-A259-5173AB145E2F}"/>
                  </a:ext>
                </a:extLst>
              </p:cNvPr>
              <p:cNvSpPr/>
              <p:nvPr/>
            </p:nvSpPr>
            <p:spPr>
              <a:xfrm>
                <a:off x="1919536" y="2420888"/>
                <a:ext cx="2664296" cy="6398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4" name="文本框 23">
                <a:extLst>
                  <a:ext uri="{FF2B5EF4-FFF2-40B4-BE49-F238E27FC236}">
                    <a16:creationId xmlns:a16="http://schemas.microsoft.com/office/drawing/2014/main" id="{1B1CC1E3-8885-42FC-93D7-1BB03B4BFBFC}"/>
                  </a:ext>
                </a:extLst>
              </p:cNvPr>
              <p:cNvSpPr txBox="1"/>
              <p:nvPr/>
            </p:nvSpPr>
            <p:spPr>
              <a:xfrm>
                <a:off x="2387658" y="2350372"/>
                <a:ext cx="4582995"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Motivation</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734E56D-F5DD-486D-A6E9-0DE3BDEBB04F}"/>
                  </a:ext>
                </a:extLst>
              </p:cNvPr>
              <p:cNvSpPr txBox="1"/>
              <p:nvPr/>
            </p:nvSpPr>
            <p:spPr>
              <a:xfrm>
                <a:off x="1343472" y="2375775"/>
                <a:ext cx="684337" cy="697625"/>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6F2480EE-45CA-4BC0-9336-B1F0D81062EC}"/>
                </a:ext>
              </a:extLst>
            </p:cNvPr>
            <p:cNvGrpSpPr/>
            <p:nvPr/>
          </p:nvGrpSpPr>
          <p:grpSpPr>
            <a:xfrm>
              <a:off x="5457913" y="2281188"/>
              <a:ext cx="8483419" cy="1119570"/>
              <a:chOff x="1343473" y="2420888"/>
              <a:chExt cx="8483419" cy="1119570"/>
            </a:xfrm>
          </p:grpSpPr>
          <p:sp>
            <p:nvSpPr>
              <p:cNvPr id="19" name="文本框 18">
                <a:extLst>
                  <a:ext uri="{FF2B5EF4-FFF2-40B4-BE49-F238E27FC236}">
                    <a16:creationId xmlns:a16="http://schemas.microsoft.com/office/drawing/2014/main" id="{C63AF1E5-7220-40E3-A725-EEFE235138CA}"/>
                  </a:ext>
                </a:extLst>
              </p:cNvPr>
              <p:cNvSpPr txBox="1"/>
              <p:nvPr/>
            </p:nvSpPr>
            <p:spPr>
              <a:xfrm>
                <a:off x="1343473" y="2842832"/>
                <a:ext cx="684336" cy="697626"/>
              </a:xfrm>
              <a:prstGeom prst="rect">
                <a:avLst/>
              </a:prstGeom>
              <a:solidFill>
                <a:srgbClr val="DE2010"/>
              </a:solid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948F909-4E89-439B-8DDD-ACC0DC05FB64}"/>
                  </a:ext>
                </a:extLst>
              </p:cNvPr>
              <p:cNvSpPr/>
              <p:nvPr/>
            </p:nvSpPr>
            <p:spPr>
              <a:xfrm>
                <a:off x="2243638" y="2420888"/>
                <a:ext cx="2340194" cy="639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21" name="文本框 20">
                <a:extLst>
                  <a:ext uri="{FF2B5EF4-FFF2-40B4-BE49-F238E27FC236}">
                    <a16:creationId xmlns:a16="http://schemas.microsoft.com/office/drawing/2014/main" id="{93D0ED9D-FD32-4817-88B3-952FAEDDB337}"/>
                  </a:ext>
                </a:extLst>
              </p:cNvPr>
              <p:cNvSpPr txBox="1"/>
              <p:nvPr/>
            </p:nvSpPr>
            <p:spPr>
              <a:xfrm>
                <a:off x="2387658" y="2842832"/>
                <a:ext cx="7439234" cy="697626"/>
              </a:xfrm>
              <a:prstGeom prst="rect">
                <a:avLst/>
              </a:prstGeom>
              <a:noFill/>
            </p:spPr>
            <p:txBody>
              <a:bodyPr wrap="square" rtlCol="0">
                <a:spAutoFit/>
              </a:bodyPr>
              <a:lstStyle/>
              <a:p>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Methodology</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A3108439-0B4F-42C6-B79D-24E67AEABFED}"/>
                </a:ext>
              </a:extLst>
            </p:cNvPr>
            <p:cNvSpPr/>
            <p:nvPr/>
          </p:nvSpPr>
          <p:spPr>
            <a:xfrm>
              <a:off x="6033976" y="4922789"/>
              <a:ext cx="2664296" cy="639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pSp>
    </p:spTree>
    <p:extLst>
      <p:ext uri="{BB962C8B-B14F-4D97-AF65-F5344CB8AC3E}">
        <p14:creationId xmlns:p14="http://schemas.microsoft.com/office/powerpoint/2010/main" val="14108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8" name="Picture 7">
            <a:extLst>
              <a:ext uri="{FF2B5EF4-FFF2-40B4-BE49-F238E27FC236}">
                <a16:creationId xmlns:a16="http://schemas.microsoft.com/office/drawing/2014/main" id="{091FBFC2-0F0B-42A0-933F-C59AD50E85F1}"/>
              </a:ext>
            </a:extLst>
          </p:cNvPr>
          <p:cNvPicPr>
            <a:picLocks noChangeAspect="1"/>
          </p:cNvPicPr>
          <p:nvPr/>
        </p:nvPicPr>
        <p:blipFill>
          <a:blip r:embed="rId3"/>
          <a:stretch>
            <a:fillRect/>
          </a:stretch>
        </p:blipFill>
        <p:spPr>
          <a:xfrm>
            <a:off x="251520" y="1612206"/>
            <a:ext cx="8784976" cy="1553693"/>
          </a:xfrm>
          <a:prstGeom prst="rect">
            <a:avLst/>
          </a:prstGeom>
        </p:spPr>
      </p:pic>
      <p:pic>
        <p:nvPicPr>
          <p:cNvPr id="13" name="Picture 12">
            <a:extLst>
              <a:ext uri="{FF2B5EF4-FFF2-40B4-BE49-F238E27FC236}">
                <a16:creationId xmlns:a16="http://schemas.microsoft.com/office/drawing/2014/main" id="{776D866E-DFA7-40CC-AA54-49DD28B6EA2F}"/>
              </a:ext>
            </a:extLst>
          </p:cNvPr>
          <p:cNvPicPr>
            <a:picLocks noChangeAspect="1"/>
          </p:cNvPicPr>
          <p:nvPr/>
        </p:nvPicPr>
        <p:blipFill>
          <a:blip r:embed="rId4"/>
          <a:stretch>
            <a:fillRect/>
          </a:stretch>
        </p:blipFill>
        <p:spPr>
          <a:xfrm>
            <a:off x="611560" y="3560057"/>
            <a:ext cx="1700931" cy="835224"/>
          </a:xfrm>
          <a:prstGeom prst="rect">
            <a:avLst/>
          </a:prstGeom>
        </p:spPr>
      </p:pic>
    </p:spTree>
    <p:extLst>
      <p:ext uri="{BB962C8B-B14F-4D97-AF65-F5344CB8AC3E}">
        <p14:creationId xmlns:p14="http://schemas.microsoft.com/office/powerpoint/2010/main" val="53012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8" name="Picture 7">
            <a:extLst>
              <a:ext uri="{FF2B5EF4-FFF2-40B4-BE49-F238E27FC236}">
                <a16:creationId xmlns:a16="http://schemas.microsoft.com/office/drawing/2014/main" id="{091FBFC2-0F0B-42A0-933F-C59AD50E85F1}"/>
              </a:ext>
            </a:extLst>
          </p:cNvPr>
          <p:cNvPicPr>
            <a:picLocks noChangeAspect="1"/>
          </p:cNvPicPr>
          <p:nvPr/>
        </p:nvPicPr>
        <p:blipFill>
          <a:blip r:embed="rId3"/>
          <a:stretch>
            <a:fillRect/>
          </a:stretch>
        </p:blipFill>
        <p:spPr>
          <a:xfrm>
            <a:off x="251520" y="1612206"/>
            <a:ext cx="8784976" cy="1553693"/>
          </a:xfrm>
          <a:prstGeom prst="rect">
            <a:avLst/>
          </a:prstGeom>
        </p:spPr>
      </p:pic>
      <p:sp>
        <p:nvSpPr>
          <p:cNvPr id="9" name="Arrow: Down 8">
            <a:extLst>
              <a:ext uri="{FF2B5EF4-FFF2-40B4-BE49-F238E27FC236}">
                <a16:creationId xmlns:a16="http://schemas.microsoft.com/office/drawing/2014/main" id="{76833874-42C1-499A-AA45-393EA891956B}"/>
              </a:ext>
            </a:extLst>
          </p:cNvPr>
          <p:cNvSpPr/>
          <p:nvPr/>
        </p:nvSpPr>
        <p:spPr>
          <a:xfrm>
            <a:off x="1871700" y="4107553"/>
            <a:ext cx="648072" cy="690580"/>
          </a:xfrm>
          <a:prstGeom prst="downArrow">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BCEA641B-1C95-41E9-8784-8D92025852D3}"/>
              </a:ext>
            </a:extLst>
          </p:cNvPr>
          <p:cNvSpPr txBox="1"/>
          <p:nvPr/>
        </p:nvSpPr>
        <p:spPr>
          <a:xfrm>
            <a:off x="3275856" y="4015002"/>
            <a:ext cx="4752528" cy="646331"/>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Minimization problem with constraint (Solution: </a:t>
            </a:r>
            <a:r>
              <a:rPr lang="en-CA" altLang="zh-CN" dirty="0" err="1">
                <a:latin typeface="Arial" panose="020B0604020202020204" pitchFamily="34" charset="0"/>
                <a:cs typeface="Arial" panose="020B0604020202020204" pitchFamily="34" charset="0"/>
              </a:rPr>
              <a:t>Lagrangian</a:t>
            </a:r>
            <a:r>
              <a:rPr lang="en-CA" altLang="zh-CN" dirty="0">
                <a:latin typeface="Arial" panose="020B0604020202020204" pitchFamily="34" charset="0"/>
                <a:cs typeface="Arial" panose="020B0604020202020204" pitchFamily="34" charset="0"/>
              </a:rPr>
              <a:t> multiplier)</a:t>
            </a:r>
            <a:endParaRPr lang="zh-CN" alt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76D866E-DFA7-40CC-AA54-49DD28B6EA2F}"/>
              </a:ext>
            </a:extLst>
          </p:cNvPr>
          <p:cNvPicPr>
            <a:picLocks noChangeAspect="1"/>
          </p:cNvPicPr>
          <p:nvPr/>
        </p:nvPicPr>
        <p:blipFill>
          <a:blip r:embed="rId4"/>
          <a:stretch>
            <a:fillRect/>
          </a:stretch>
        </p:blipFill>
        <p:spPr>
          <a:xfrm>
            <a:off x="395536" y="3142445"/>
            <a:ext cx="1700931" cy="835224"/>
          </a:xfrm>
          <a:prstGeom prst="rect">
            <a:avLst/>
          </a:prstGeom>
        </p:spPr>
      </p:pic>
      <p:pic>
        <p:nvPicPr>
          <p:cNvPr id="2" name="Picture 1">
            <a:extLst>
              <a:ext uri="{FF2B5EF4-FFF2-40B4-BE49-F238E27FC236}">
                <a16:creationId xmlns:a16="http://schemas.microsoft.com/office/drawing/2014/main" id="{92B2C734-DE6E-4C0F-95E1-8E22D9D280FF}"/>
              </a:ext>
            </a:extLst>
          </p:cNvPr>
          <p:cNvPicPr>
            <a:picLocks noChangeAspect="1"/>
          </p:cNvPicPr>
          <p:nvPr/>
        </p:nvPicPr>
        <p:blipFill>
          <a:blip r:embed="rId5"/>
          <a:stretch>
            <a:fillRect/>
          </a:stretch>
        </p:blipFill>
        <p:spPr>
          <a:xfrm>
            <a:off x="251520" y="5131567"/>
            <a:ext cx="8748464" cy="942839"/>
          </a:xfrm>
          <a:prstGeom prst="rect">
            <a:avLst/>
          </a:prstGeom>
        </p:spPr>
      </p:pic>
    </p:spTree>
    <p:extLst>
      <p:ext uri="{BB962C8B-B14F-4D97-AF65-F5344CB8AC3E}">
        <p14:creationId xmlns:p14="http://schemas.microsoft.com/office/powerpoint/2010/main" val="388330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3" name="Picture 2">
            <a:extLst>
              <a:ext uri="{FF2B5EF4-FFF2-40B4-BE49-F238E27FC236}">
                <a16:creationId xmlns:a16="http://schemas.microsoft.com/office/drawing/2014/main" id="{973D6B60-E66F-43E3-A632-CC715F856228}"/>
              </a:ext>
            </a:extLst>
          </p:cNvPr>
          <p:cNvPicPr>
            <a:picLocks noChangeAspect="1"/>
          </p:cNvPicPr>
          <p:nvPr/>
        </p:nvPicPr>
        <p:blipFill>
          <a:blip r:embed="rId3"/>
          <a:stretch>
            <a:fillRect/>
          </a:stretch>
        </p:blipFill>
        <p:spPr>
          <a:xfrm>
            <a:off x="467544" y="4983234"/>
            <a:ext cx="6153150" cy="1619250"/>
          </a:xfrm>
          <a:prstGeom prst="rect">
            <a:avLst/>
          </a:prstGeom>
        </p:spPr>
      </p:pic>
      <p:pic>
        <p:nvPicPr>
          <p:cNvPr id="8" name="Picture 7">
            <a:extLst>
              <a:ext uri="{FF2B5EF4-FFF2-40B4-BE49-F238E27FC236}">
                <a16:creationId xmlns:a16="http://schemas.microsoft.com/office/drawing/2014/main" id="{091FBFC2-0F0B-42A0-933F-C59AD50E85F1}"/>
              </a:ext>
            </a:extLst>
          </p:cNvPr>
          <p:cNvPicPr>
            <a:picLocks noChangeAspect="1"/>
          </p:cNvPicPr>
          <p:nvPr/>
        </p:nvPicPr>
        <p:blipFill>
          <a:blip r:embed="rId4"/>
          <a:stretch>
            <a:fillRect/>
          </a:stretch>
        </p:blipFill>
        <p:spPr>
          <a:xfrm>
            <a:off x="251520" y="1612206"/>
            <a:ext cx="8784976" cy="1553693"/>
          </a:xfrm>
          <a:prstGeom prst="rect">
            <a:avLst/>
          </a:prstGeom>
        </p:spPr>
      </p:pic>
      <p:sp>
        <p:nvSpPr>
          <p:cNvPr id="9" name="Arrow: Down 8">
            <a:extLst>
              <a:ext uri="{FF2B5EF4-FFF2-40B4-BE49-F238E27FC236}">
                <a16:creationId xmlns:a16="http://schemas.microsoft.com/office/drawing/2014/main" id="{76833874-42C1-499A-AA45-393EA891956B}"/>
              </a:ext>
            </a:extLst>
          </p:cNvPr>
          <p:cNvSpPr/>
          <p:nvPr/>
        </p:nvSpPr>
        <p:spPr>
          <a:xfrm>
            <a:off x="1871700" y="4107553"/>
            <a:ext cx="648072" cy="690580"/>
          </a:xfrm>
          <a:prstGeom prst="downArrow">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BCEA641B-1C95-41E9-8784-8D92025852D3}"/>
              </a:ext>
            </a:extLst>
          </p:cNvPr>
          <p:cNvSpPr txBox="1"/>
          <p:nvPr/>
        </p:nvSpPr>
        <p:spPr>
          <a:xfrm>
            <a:off x="6012160" y="5157192"/>
            <a:ext cx="4752528" cy="369332"/>
          </a:xfrm>
          <a:prstGeom prst="rect">
            <a:avLst/>
          </a:prstGeom>
          <a:noFill/>
        </p:spPr>
        <p:txBody>
          <a:bodyPr wrap="square" rtlCol="0">
            <a:spAutoFit/>
          </a:bodyPr>
          <a:lstStyle/>
          <a:p>
            <a:r>
              <a:rPr lang="en-CA" altLang="zh-CN" dirty="0">
                <a:solidFill>
                  <a:srgbClr val="FF0000"/>
                </a:solidFill>
                <a:latin typeface="Arial" panose="020B0604020202020204" pitchFamily="34" charset="0"/>
                <a:cs typeface="Arial" panose="020B0604020202020204" pitchFamily="34" charset="0"/>
              </a:rPr>
              <a:t>Normalization by Z</a:t>
            </a:r>
            <a:endParaRPr lang="zh-CN" altLang="en-US" dirty="0">
              <a:solidFill>
                <a:srgbClr val="FF0000"/>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76D866E-DFA7-40CC-AA54-49DD28B6EA2F}"/>
              </a:ext>
            </a:extLst>
          </p:cNvPr>
          <p:cNvPicPr>
            <a:picLocks noChangeAspect="1"/>
          </p:cNvPicPr>
          <p:nvPr/>
        </p:nvPicPr>
        <p:blipFill>
          <a:blip r:embed="rId5"/>
          <a:stretch>
            <a:fillRect/>
          </a:stretch>
        </p:blipFill>
        <p:spPr>
          <a:xfrm>
            <a:off x="499450" y="3239342"/>
            <a:ext cx="1700931" cy="835224"/>
          </a:xfrm>
          <a:prstGeom prst="rect">
            <a:avLst/>
          </a:prstGeom>
        </p:spPr>
      </p:pic>
    </p:spTree>
    <p:extLst>
      <p:ext uri="{BB962C8B-B14F-4D97-AF65-F5344CB8AC3E}">
        <p14:creationId xmlns:p14="http://schemas.microsoft.com/office/powerpoint/2010/main" val="3595995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4" name="Picture 3">
            <a:extLst>
              <a:ext uri="{FF2B5EF4-FFF2-40B4-BE49-F238E27FC236}">
                <a16:creationId xmlns:a16="http://schemas.microsoft.com/office/drawing/2014/main" id="{D7445568-5793-434D-A818-F05A6FABAF1A}"/>
              </a:ext>
            </a:extLst>
          </p:cNvPr>
          <p:cNvPicPr>
            <a:picLocks noChangeAspect="1"/>
          </p:cNvPicPr>
          <p:nvPr/>
        </p:nvPicPr>
        <p:blipFill>
          <a:blip r:embed="rId3"/>
          <a:stretch>
            <a:fillRect/>
          </a:stretch>
        </p:blipFill>
        <p:spPr>
          <a:xfrm>
            <a:off x="1144814" y="1689657"/>
            <a:ext cx="6153150" cy="1619250"/>
          </a:xfrm>
          <a:prstGeom prst="rect">
            <a:avLst/>
          </a:prstGeom>
        </p:spPr>
      </p:pic>
      <p:pic>
        <p:nvPicPr>
          <p:cNvPr id="6" name="Picture 5">
            <a:extLst>
              <a:ext uri="{FF2B5EF4-FFF2-40B4-BE49-F238E27FC236}">
                <a16:creationId xmlns:a16="http://schemas.microsoft.com/office/drawing/2014/main" id="{89232EB9-7A85-4D7A-B2FD-55FCD473FF78}"/>
              </a:ext>
            </a:extLst>
          </p:cNvPr>
          <p:cNvPicPr>
            <a:picLocks noChangeAspect="1"/>
          </p:cNvPicPr>
          <p:nvPr/>
        </p:nvPicPr>
        <p:blipFill>
          <a:blip r:embed="rId4"/>
          <a:stretch>
            <a:fillRect/>
          </a:stretch>
        </p:blipFill>
        <p:spPr>
          <a:xfrm>
            <a:off x="3771555" y="3318985"/>
            <a:ext cx="1782652" cy="2095583"/>
          </a:xfrm>
          <a:prstGeom prst="rect">
            <a:avLst/>
          </a:prstGeom>
        </p:spPr>
      </p:pic>
      <p:sp>
        <p:nvSpPr>
          <p:cNvPr id="2" name="TextBox 1">
            <a:extLst>
              <a:ext uri="{FF2B5EF4-FFF2-40B4-BE49-F238E27FC236}">
                <a16:creationId xmlns:a16="http://schemas.microsoft.com/office/drawing/2014/main" id="{3263DBD1-7B40-413B-9D13-D6759EC98842}"/>
              </a:ext>
            </a:extLst>
          </p:cNvPr>
          <p:cNvSpPr txBox="1"/>
          <p:nvPr/>
        </p:nvSpPr>
        <p:spPr>
          <a:xfrm>
            <a:off x="1007604" y="5748140"/>
            <a:ext cx="7128792" cy="923330"/>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The optimal policy is in the form of Markov random Field, and each agent is only affected by the its direct neighbors, thus can reduce policy space to search. (Compared to fully connected graph) </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868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CA" altLang="zh-CN" b="1" dirty="0">
                <a:solidFill>
                  <a:srgbClr val="00B050"/>
                </a:solidFill>
              </a:rPr>
              <a:t>what is optimal policy</a:t>
            </a:r>
            <a:r>
              <a:rPr lang="en-CA" altLang="zh-CN" dirty="0"/>
              <a:t>)</a:t>
            </a:r>
            <a:endParaRPr lang="en-US" altLang="zh-CN" dirty="0"/>
          </a:p>
          <a:p>
            <a:pPr lvl="1"/>
            <a:endParaRPr lang="en-US" altLang="zh-CN" dirty="0"/>
          </a:p>
        </p:txBody>
      </p:sp>
      <p:pic>
        <p:nvPicPr>
          <p:cNvPr id="4" name="Picture 3">
            <a:extLst>
              <a:ext uri="{FF2B5EF4-FFF2-40B4-BE49-F238E27FC236}">
                <a16:creationId xmlns:a16="http://schemas.microsoft.com/office/drawing/2014/main" id="{D7445568-5793-434D-A818-F05A6FABAF1A}"/>
              </a:ext>
            </a:extLst>
          </p:cNvPr>
          <p:cNvPicPr>
            <a:picLocks noChangeAspect="1"/>
          </p:cNvPicPr>
          <p:nvPr/>
        </p:nvPicPr>
        <p:blipFill>
          <a:blip r:embed="rId3"/>
          <a:stretch>
            <a:fillRect/>
          </a:stretch>
        </p:blipFill>
        <p:spPr>
          <a:xfrm>
            <a:off x="1144814" y="1689657"/>
            <a:ext cx="6153150" cy="1619250"/>
          </a:xfrm>
          <a:prstGeom prst="rect">
            <a:avLst/>
          </a:prstGeom>
        </p:spPr>
      </p:pic>
      <p:pic>
        <p:nvPicPr>
          <p:cNvPr id="6" name="Picture 5">
            <a:extLst>
              <a:ext uri="{FF2B5EF4-FFF2-40B4-BE49-F238E27FC236}">
                <a16:creationId xmlns:a16="http://schemas.microsoft.com/office/drawing/2014/main" id="{89232EB9-7A85-4D7A-B2FD-55FCD473FF78}"/>
              </a:ext>
            </a:extLst>
          </p:cNvPr>
          <p:cNvPicPr>
            <a:picLocks noChangeAspect="1"/>
          </p:cNvPicPr>
          <p:nvPr/>
        </p:nvPicPr>
        <p:blipFill>
          <a:blip r:embed="rId4"/>
          <a:stretch>
            <a:fillRect/>
          </a:stretch>
        </p:blipFill>
        <p:spPr>
          <a:xfrm>
            <a:off x="3771555" y="3318985"/>
            <a:ext cx="1782652" cy="2095583"/>
          </a:xfrm>
          <a:prstGeom prst="rect">
            <a:avLst/>
          </a:prstGeom>
        </p:spPr>
      </p:pic>
      <p:sp>
        <p:nvSpPr>
          <p:cNvPr id="2" name="TextBox 1">
            <a:extLst>
              <a:ext uri="{FF2B5EF4-FFF2-40B4-BE49-F238E27FC236}">
                <a16:creationId xmlns:a16="http://schemas.microsoft.com/office/drawing/2014/main" id="{3263DBD1-7B40-413B-9D13-D6759EC98842}"/>
              </a:ext>
            </a:extLst>
          </p:cNvPr>
          <p:cNvSpPr txBox="1"/>
          <p:nvPr/>
        </p:nvSpPr>
        <p:spPr>
          <a:xfrm>
            <a:off x="1007604" y="5748140"/>
            <a:ext cx="7128792" cy="923330"/>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The optimal policy is in the form of Markov random Field, and each agent is only affected by the its direct neighbors, thus can reduce policy space to search. (Compared to fully connected graph) </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9DAE988C-70BB-42F6-8A69-23F1E5B86F12}"/>
                  </a:ext>
                </a:extLst>
              </p:cNvPr>
              <p:cNvSpPr/>
              <p:nvPr/>
            </p:nvSpPr>
            <p:spPr>
              <a:xfrm>
                <a:off x="1364526" y="3410373"/>
                <a:ext cx="6596709" cy="663791"/>
              </a:xfrm>
              <a:prstGeom prst="roundRect">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altLang="zh-CN" dirty="0">
                    <a:solidFill>
                      <a:schemeClr val="tx1"/>
                    </a:solidFill>
                    <a:latin typeface="Arial" panose="020B0604020202020204" pitchFamily="34" charset="0"/>
                    <a:cs typeface="Arial" panose="020B0604020202020204" pitchFamily="34" charset="0"/>
                  </a:rPr>
                  <a:t>But how do we sample the joint actions from </a:t>
                </a:r>
                <a14:m>
                  <m:oMath xmlns:m="http://schemas.openxmlformats.org/officeDocument/2006/math">
                    <m:r>
                      <a:rPr lang="zh-CN" altLang="en-CA" i="1" smtClean="0">
                        <a:solidFill>
                          <a:schemeClr val="tx1"/>
                        </a:solidFill>
                        <a:latin typeface="Cambria Math" panose="02040503050406030204" pitchFamily="18" charset="0"/>
                        <a:cs typeface="Arial" panose="020B0604020202020204" pitchFamily="34" charset="0"/>
                      </a:rPr>
                      <m:t>𝜋</m:t>
                    </m:r>
                    <m:r>
                      <a:rPr lang="en-US" altLang="zh-CN" b="0" i="1" smtClean="0">
                        <a:solidFill>
                          <a:schemeClr val="tx1"/>
                        </a:solidFill>
                        <a:latin typeface="Cambria Math" panose="02040503050406030204" pitchFamily="18" charset="0"/>
                        <a:cs typeface="Arial" panose="020B0604020202020204" pitchFamily="34" charset="0"/>
                      </a:rPr>
                      <m:t>(</m:t>
                    </m:r>
                    <m:sSup>
                      <m:sSupPr>
                        <m:ctrlPr>
                          <a:rPr lang="en-US" altLang="zh-CN" b="1" i="1" smtClean="0">
                            <a:solidFill>
                              <a:schemeClr val="tx1"/>
                            </a:solidFill>
                            <a:latin typeface="Cambria Math" panose="02040503050406030204" pitchFamily="18" charset="0"/>
                            <a:cs typeface="Arial" panose="020B0604020202020204" pitchFamily="34" charset="0"/>
                          </a:rPr>
                        </m:ctrlPr>
                      </m:sSupPr>
                      <m:e>
                        <m:r>
                          <a:rPr lang="en-US" altLang="zh-CN" b="1" i="1" smtClean="0">
                            <a:solidFill>
                              <a:schemeClr val="tx1"/>
                            </a:solidFill>
                            <a:latin typeface="Cambria Math" panose="02040503050406030204" pitchFamily="18" charset="0"/>
                            <a:cs typeface="Arial" panose="020B0604020202020204" pitchFamily="34" charset="0"/>
                          </a:rPr>
                          <m:t>𝒂</m:t>
                        </m:r>
                      </m:e>
                      <m:sup>
                        <m:r>
                          <a:rPr lang="en-US" altLang="zh-CN" b="1" i="1" smtClean="0">
                            <a:solidFill>
                              <a:schemeClr val="tx1"/>
                            </a:solidFill>
                            <a:latin typeface="Cambria Math" panose="02040503050406030204" pitchFamily="18" charset="0"/>
                            <a:cs typeface="Arial" panose="020B0604020202020204" pitchFamily="34" charset="0"/>
                          </a:rPr>
                          <m:t>𝒕</m:t>
                        </m:r>
                      </m:sup>
                    </m:sSup>
                    <m:r>
                      <a:rPr lang="en-US" altLang="zh-CN" b="0" i="1" smtClean="0">
                        <a:solidFill>
                          <a:schemeClr val="tx1"/>
                        </a:solidFill>
                        <a:latin typeface="Cambria Math" panose="02040503050406030204" pitchFamily="18" charset="0"/>
                        <a:cs typeface="Arial" panose="020B0604020202020204" pitchFamily="34" charset="0"/>
                      </a:rPr>
                      <m:t>|</m:t>
                    </m:r>
                    <m:sSup>
                      <m:sSupPr>
                        <m:ctrlPr>
                          <a:rPr lang="en-US" altLang="zh-CN" b="0" i="1" smtClean="0">
                            <a:solidFill>
                              <a:schemeClr val="tx1"/>
                            </a:solidFill>
                            <a:latin typeface="Cambria Math" panose="02040503050406030204" pitchFamily="18" charset="0"/>
                            <a:cs typeface="Arial" panose="020B0604020202020204" pitchFamily="34" charset="0"/>
                          </a:rPr>
                        </m:ctrlPr>
                      </m:sSupPr>
                      <m:e>
                        <m:r>
                          <a:rPr lang="en-US" altLang="zh-CN" b="0" i="1" smtClean="0">
                            <a:solidFill>
                              <a:schemeClr val="tx1"/>
                            </a:solidFill>
                            <a:latin typeface="Cambria Math" panose="02040503050406030204" pitchFamily="18" charset="0"/>
                            <a:cs typeface="Arial" panose="020B0604020202020204" pitchFamily="34" charset="0"/>
                          </a:rPr>
                          <m:t>𝑠</m:t>
                        </m:r>
                      </m:e>
                      <m:sup>
                        <m:r>
                          <a:rPr lang="en-US" altLang="zh-CN" b="0" i="1" smtClean="0">
                            <a:solidFill>
                              <a:schemeClr val="tx1"/>
                            </a:solidFill>
                            <a:latin typeface="Cambria Math" panose="02040503050406030204" pitchFamily="18" charset="0"/>
                            <a:cs typeface="Arial" panose="020B0604020202020204" pitchFamily="34" charset="0"/>
                          </a:rPr>
                          <m:t>𝑡</m:t>
                        </m:r>
                      </m:sup>
                    </m:sSup>
                    <m:r>
                      <a:rPr lang="en-US" altLang="zh-CN" b="0" i="1" smtClean="0">
                        <a:solidFill>
                          <a:schemeClr val="tx1"/>
                        </a:solidFill>
                        <a:latin typeface="Cambria Math" panose="02040503050406030204" pitchFamily="18" charset="0"/>
                        <a:cs typeface="Arial" panose="020B0604020202020204" pitchFamily="34" charset="0"/>
                      </a:rPr>
                      <m:t>)</m:t>
                    </m:r>
                  </m:oMath>
                </a14:m>
                <a:r>
                  <a:rPr lang="en-US" altLang="zh-CN" dirty="0">
                    <a:solidFill>
                      <a:schemeClr val="tx1"/>
                    </a:solidFill>
                    <a:latin typeface="Arial" panose="020B0604020202020204" pitchFamily="34" charset="0"/>
                    <a:cs typeface="Arial" panose="020B0604020202020204" pitchFamily="34" charset="0"/>
                  </a:rPr>
                  <a:t>?</a:t>
                </a:r>
                <a:endParaRPr lang="zh-CN" altLang="en-US" dirty="0">
                  <a:solidFill>
                    <a:schemeClr val="tx1"/>
                  </a:solidFill>
                  <a:latin typeface="Arial" panose="020B0604020202020204" pitchFamily="34" charset="0"/>
                  <a:cs typeface="Arial" panose="020B0604020202020204" pitchFamily="34" charset="0"/>
                </a:endParaRPr>
              </a:p>
            </p:txBody>
          </p:sp>
        </mc:Choice>
        <mc:Fallback xmlns="">
          <p:sp>
            <p:nvSpPr>
              <p:cNvPr id="8" name="Rectangle: Rounded Corners 7">
                <a:extLst>
                  <a:ext uri="{FF2B5EF4-FFF2-40B4-BE49-F238E27FC236}">
                    <a16:creationId xmlns:a16="http://schemas.microsoft.com/office/drawing/2014/main" id="{9DAE988C-70BB-42F6-8A69-23F1E5B86F12}"/>
                  </a:ext>
                </a:extLst>
              </p:cNvPr>
              <p:cNvSpPr>
                <a:spLocks noRot="1" noChangeAspect="1" noMove="1" noResize="1" noEditPoints="1" noAdjustHandles="1" noChangeArrowheads="1" noChangeShapeType="1" noTextEdit="1"/>
              </p:cNvSpPr>
              <p:nvPr/>
            </p:nvSpPr>
            <p:spPr>
              <a:xfrm>
                <a:off x="1364526" y="3410373"/>
                <a:ext cx="6596709" cy="663791"/>
              </a:xfrm>
              <a:prstGeom prst="roundRect">
                <a:avLst/>
              </a:prstGeom>
              <a:blipFill>
                <a:blip r:embed="rId5"/>
                <a:stretch>
                  <a:fillRect/>
                </a:stretch>
              </a:blipFill>
              <a:ln w="19050">
                <a:solidFill>
                  <a:srgbClr val="FF0000"/>
                </a:solidFill>
              </a:ln>
              <a:effectLst/>
            </p:spPr>
            <p:txBody>
              <a:bodyPr/>
              <a:lstStyle/>
              <a:p>
                <a:r>
                  <a:rPr lang="zh-CN" altLang="en-US">
                    <a:noFill/>
                  </a:rPr>
                  <a:t> </a:t>
                </a:r>
              </a:p>
            </p:txBody>
          </p:sp>
        </mc:Fallback>
      </mc:AlternateContent>
    </p:spTree>
    <p:extLst>
      <p:ext uri="{BB962C8B-B14F-4D97-AF65-F5344CB8AC3E}">
        <p14:creationId xmlns:p14="http://schemas.microsoft.com/office/powerpoint/2010/main" val="408915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719662-4088-4D21-881A-D9514AB77C31}"/>
              </a:ext>
            </a:extLst>
          </p:cNvPr>
          <p:cNvPicPr>
            <a:picLocks noChangeAspect="1"/>
          </p:cNvPicPr>
          <p:nvPr/>
        </p:nvPicPr>
        <p:blipFill>
          <a:blip r:embed="rId3"/>
          <a:stretch>
            <a:fillRect/>
          </a:stretch>
        </p:blipFill>
        <p:spPr>
          <a:xfrm>
            <a:off x="2699792" y="3987031"/>
            <a:ext cx="4076700" cy="1190625"/>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sample joint actions from MRF policy</a:t>
            </a:r>
            <a:r>
              <a:rPr lang="en-CA" altLang="zh-CN" dirty="0"/>
              <a:t>)</a:t>
            </a:r>
            <a:endParaRPr lang="en-US" altLang="zh-CN" dirty="0"/>
          </a:p>
          <a:p>
            <a:pPr lvl="1"/>
            <a:endParaRPr lang="en-US" altLang="zh-CN" dirty="0"/>
          </a:p>
        </p:txBody>
      </p:sp>
      <p:pic>
        <p:nvPicPr>
          <p:cNvPr id="4" name="Picture 3">
            <a:extLst>
              <a:ext uri="{FF2B5EF4-FFF2-40B4-BE49-F238E27FC236}">
                <a16:creationId xmlns:a16="http://schemas.microsoft.com/office/drawing/2014/main" id="{D7445568-5793-434D-A818-F05A6FABAF1A}"/>
              </a:ext>
            </a:extLst>
          </p:cNvPr>
          <p:cNvPicPr>
            <a:picLocks noChangeAspect="1"/>
          </p:cNvPicPr>
          <p:nvPr/>
        </p:nvPicPr>
        <p:blipFill>
          <a:blip r:embed="rId4"/>
          <a:stretch>
            <a:fillRect/>
          </a:stretch>
        </p:blipFill>
        <p:spPr>
          <a:xfrm>
            <a:off x="1144814" y="1689657"/>
            <a:ext cx="6153150" cy="1619250"/>
          </a:xfrm>
          <a:prstGeom prst="rect">
            <a:avLst/>
          </a:prstGeom>
        </p:spPr>
      </p:pic>
      <p:sp>
        <p:nvSpPr>
          <p:cNvPr id="8" name="Rectangle: Rounded Corners 7">
            <a:extLst>
              <a:ext uri="{FF2B5EF4-FFF2-40B4-BE49-F238E27FC236}">
                <a16:creationId xmlns:a16="http://schemas.microsoft.com/office/drawing/2014/main" id="{4DD85D7A-0BFF-4541-AA63-86DDB1E94CE4}"/>
              </a:ext>
            </a:extLst>
          </p:cNvPr>
          <p:cNvSpPr/>
          <p:nvPr/>
        </p:nvSpPr>
        <p:spPr>
          <a:xfrm>
            <a:off x="1364526" y="3410373"/>
            <a:ext cx="6596709" cy="663791"/>
          </a:xfrm>
          <a:prstGeom prst="roundRect">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Approximate optimal policy through mean field approximation</a:t>
            </a:r>
            <a:endParaRPr lang="zh-CN" altLang="en-US"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0124ABE-3695-4847-ADB3-DEA4E6AD9A9F}"/>
              </a:ext>
            </a:extLst>
          </p:cNvPr>
          <p:cNvPicPr>
            <a:picLocks noChangeAspect="1"/>
          </p:cNvPicPr>
          <p:nvPr/>
        </p:nvPicPr>
        <p:blipFill>
          <a:blip r:embed="rId5"/>
          <a:stretch>
            <a:fillRect/>
          </a:stretch>
        </p:blipFill>
        <p:spPr>
          <a:xfrm>
            <a:off x="2717944" y="5522528"/>
            <a:ext cx="5514975" cy="923925"/>
          </a:xfrm>
          <a:prstGeom prst="rect">
            <a:avLst/>
          </a:prstGeom>
        </p:spPr>
      </p:pic>
      <p:sp>
        <p:nvSpPr>
          <p:cNvPr id="11" name="TextBox 10">
            <a:extLst>
              <a:ext uri="{FF2B5EF4-FFF2-40B4-BE49-F238E27FC236}">
                <a16:creationId xmlns:a16="http://schemas.microsoft.com/office/drawing/2014/main" id="{3F0C1A97-8F90-4A72-AE39-B2687482909C}"/>
              </a:ext>
            </a:extLst>
          </p:cNvPr>
          <p:cNvSpPr txBox="1"/>
          <p:nvPr/>
        </p:nvSpPr>
        <p:spPr>
          <a:xfrm>
            <a:off x="1381522" y="4447466"/>
            <a:ext cx="1512168"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Problem</a:t>
            </a:r>
            <a:endParaRPr lang="zh-CN" alt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5460E96-6338-447C-983C-459F2CF6B697}"/>
              </a:ext>
            </a:extLst>
          </p:cNvPr>
          <p:cNvSpPr txBox="1"/>
          <p:nvPr/>
        </p:nvSpPr>
        <p:spPr>
          <a:xfrm>
            <a:off x="1381522" y="5698720"/>
            <a:ext cx="1512168"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Solution</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99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719662-4088-4D21-881A-D9514AB77C31}"/>
              </a:ext>
            </a:extLst>
          </p:cNvPr>
          <p:cNvPicPr>
            <a:picLocks noChangeAspect="1"/>
          </p:cNvPicPr>
          <p:nvPr/>
        </p:nvPicPr>
        <p:blipFill>
          <a:blip r:embed="rId3"/>
          <a:stretch>
            <a:fillRect/>
          </a:stretch>
        </p:blipFill>
        <p:spPr>
          <a:xfrm>
            <a:off x="2699792" y="3987031"/>
            <a:ext cx="4076700" cy="1190625"/>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sample joint actions from MRF policy</a:t>
            </a:r>
            <a:r>
              <a:rPr lang="en-CA" altLang="zh-CN" dirty="0"/>
              <a:t>)</a:t>
            </a:r>
            <a:endParaRPr lang="en-US" altLang="zh-CN" dirty="0"/>
          </a:p>
          <a:p>
            <a:pPr lvl="1"/>
            <a:endParaRPr lang="en-US" altLang="zh-CN" dirty="0"/>
          </a:p>
        </p:txBody>
      </p:sp>
      <p:pic>
        <p:nvPicPr>
          <p:cNvPr id="4" name="Picture 3">
            <a:extLst>
              <a:ext uri="{FF2B5EF4-FFF2-40B4-BE49-F238E27FC236}">
                <a16:creationId xmlns:a16="http://schemas.microsoft.com/office/drawing/2014/main" id="{D7445568-5793-434D-A818-F05A6FABAF1A}"/>
              </a:ext>
            </a:extLst>
          </p:cNvPr>
          <p:cNvPicPr>
            <a:picLocks noChangeAspect="1"/>
          </p:cNvPicPr>
          <p:nvPr/>
        </p:nvPicPr>
        <p:blipFill>
          <a:blip r:embed="rId4"/>
          <a:stretch>
            <a:fillRect/>
          </a:stretch>
        </p:blipFill>
        <p:spPr>
          <a:xfrm>
            <a:off x="1144814" y="1689657"/>
            <a:ext cx="6153150" cy="1619250"/>
          </a:xfrm>
          <a:prstGeom prst="rect">
            <a:avLst/>
          </a:prstGeom>
        </p:spPr>
      </p:pic>
      <p:sp>
        <p:nvSpPr>
          <p:cNvPr id="8" name="Rectangle: Rounded Corners 7">
            <a:extLst>
              <a:ext uri="{FF2B5EF4-FFF2-40B4-BE49-F238E27FC236}">
                <a16:creationId xmlns:a16="http://schemas.microsoft.com/office/drawing/2014/main" id="{4DD85D7A-0BFF-4541-AA63-86DDB1E94CE4}"/>
              </a:ext>
            </a:extLst>
          </p:cNvPr>
          <p:cNvSpPr/>
          <p:nvPr/>
        </p:nvSpPr>
        <p:spPr>
          <a:xfrm>
            <a:off x="1364526" y="3410373"/>
            <a:ext cx="6596709" cy="663791"/>
          </a:xfrm>
          <a:prstGeom prst="roundRect">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Approximate optimal policy through mean field approximation</a:t>
            </a:r>
            <a:endParaRPr lang="zh-CN" altLang="en-US"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0124ABE-3695-4847-ADB3-DEA4E6AD9A9F}"/>
              </a:ext>
            </a:extLst>
          </p:cNvPr>
          <p:cNvPicPr>
            <a:picLocks noChangeAspect="1"/>
          </p:cNvPicPr>
          <p:nvPr/>
        </p:nvPicPr>
        <p:blipFill>
          <a:blip r:embed="rId5"/>
          <a:stretch>
            <a:fillRect/>
          </a:stretch>
        </p:blipFill>
        <p:spPr>
          <a:xfrm>
            <a:off x="2717944" y="5522528"/>
            <a:ext cx="5514975" cy="923925"/>
          </a:xfrm>
          <a:prstGeom prst="rect">
            <a:avLst/>
          </a:prstGeom>
        </p:spPr>
      </p:pic>
      <p:sp>
        <p:nvSpPr>
          <p:cNvPr id="11" name="TextBox 10">
            <a:extLst>
              <a:ext uri="{FF2B5EF4-FFF2-40B4-BE49-F238E27FC236}">
                <a16:creationId xmlns:a16="http://schemas.microsoft.com/office/drawing/2014/main" id="{3F0C1A97-8F90-4A72-AE39-B2687482909C}"/>
              </a:ext>
            </a:extLst>
          </p:cNvPr>
          <p:cNvSpPr txBox="1"/>
          <p:nvPr/>
        </p:nvSpPr>
        <p:spPr>
          <a:xfrm>
            <a:off x="1381522" y="4447466"/>
            <a:ext cx="1512168"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Problem</a:t>
            </a:r>
            <a:endParaRPr lang="zh-CN" alt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5460E96-6338-447C-983C-459F2CF6B697}"/>
              </a:ext>
            </a:extLst>
          </p:cNvPr>
          <p:cNvSpPr txBox="1"/>
          <p:nvPr/>
        </p:nvSpPr>
        <p:spPr>
          <a:xfrm>
            <a:off x="1259632" y="5616020"/>
            <a:ext cx="1336422" cy="830997"/>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Solution via Variational Inference</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66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3"/>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sample joint actions from MRF policy</a:t>
            </a:r>
            <a:r>
              <a:rPr lang="en-CA" altLang="zh-CN" dirty="0"/>
              <a:t>)</a:t>
            </a:r>
            <a:endParaRPr lang="en-US" altLang="zh-CN" dirty="0"/>
          </a:p>
          <a:p>
            <a:pPr lvl="1"/>
            <a:endParaRPr lang="en-US" altLang="zh-CN" dirty="0"/>
          </a:p>
        </p:txBody>
      </p:sp>
      <p:pic>
        <p:nvPicPr>
          <p:cNvPr id="6" name="Picture 5">
            <a:extLst>
              <a:ext uri="{FF2B5EF4-FFF2-40B4-BE49-F238E27FC236}">
                <a16:creationId xmlns:a16="http://schemas.microsoft.com/office/drawing/2014/main" id="{6B27BBD3-141C-4721-836F-D1E570AC6FE6}"/>
              </a:ext>
            </a:extLst>
          </p:cNvPr>
          <p:cNvPicPr>
            <a:picLocks noChangeAspect="1"/>
          </p:cNvPicPr>
          <p:nvPr/>
        </p:nvPicPr>
        <p:blipFill>
          <a:blip r:embed="rId4"/>
          <a:stretch>
            <a:fillRect/>
          </a:stretch>
        </p:blipFill>
        <p:spPr>
          <a:xfrm>
            <a:off x="971600" y="4077072"/>
            <a:ext cx="6276975" cy="381000"/>
          </a:xfrm>
          <a:prstGeom prst="rect">
            <a:avLst/>
          </a:prstGeom>
        </p:spPr>
      </p:pic>
      <p:sp>
        <p:nvSpPr>
          <p:cNvPr id="13" name="TextBox 12">
            <a:extLst>
              <a:ext uri="{FF2B5EF4-FFF2-40B4-BE49-F238E27FC236}">
                <a16:creationId xmlns:a16="http://schemas.microsoft.com/office/drawing/2014/main" id="{4BFA59F5-D882-4872-916A-B74F18B34C79}"/>
              </a:ext>
            </a:extLst>
          </p:cNvPr>
          <p:cNvSpPr txBox="1"/>
          <p:nvPr/>
        </p:nvSpPr>
        <p:spPr>
          <a:xfrm>
            <a:off x="863431" y="3543992"/>
            <a:ext cx="7488832"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Consider  the  pair-wise case ( Restrict parametrization on edge)</a:t>
            </a:r>
            <a:endParaRPr lang="zh-CN" altLang="en-US" dirty="0">
              <a:solidFill>
                <a:srgbClr val="FF000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B8604D68-5EF6-43E4-94CA-4765607047B1}"/>
              </a:ext>
            </a:extLst>
          </p:cNvPr>
          <p:cNvPicPr>
            <a:picLocks noChangeAspect="1"/>
          </p:cNvPicPr>
          <p:nvPr/>
        </p:nvPicPr>
        <p:blipFill>
          <a:blip r:embed="rId5"/>
          <a:stretch>
            <a:fillRect/>
          </a:stretch>
        </p:blipFill>
        <p:spPr>
          <a:xfrm>
            <a:off x="863431" y="4989735"/>
            <a:ext cx="5038725" cy="1343025"/>
          </a:xfrm>
          <a:prstGeom prst="rect">
            <a:avLst/>
          </a:prstGeom>
        </p:spPr>
      </p:pic>
      <p:sp>
        <p:nvSpPr>
          <p:cNvPr id="15" name="Oval 14">
            <a:extLst>
              <a:ext uri="{FF2B5EF4-FFF2-40B4-BE49-F238E27FC236}">
                <a16:creationId xmlns:a16="http://schemas.microsoft.com/office/drawing/2014/main" id="{3454C01E-499B-4DAB-B0A6-6502CC60A78A}"/>
              </a:ext>
            </a:extLst>
          </p:cNvPr>
          <p:cNvSpPr/>
          <p:nvPr/>
        </p:nvSpPr>
        <p:spPr>
          <a:xfrm>
            <a:off x="6156176" y="2780928"/>
            <a:ext cx="648072" cy="36933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EC0A325-E356-430E-8DF5-43DADF5F9B82}"/>
                  </a:ext>
                </a:extLst>
              </p:cNvPr>
              <p:cNvSpPr txBox="1"/>
              <p:nvPr/>
            </p:nvSpPr>
            <p:spPr>
              <a:xfrm>
                <a:off x="6802630" y="2924390"/>
                <a:ext cx="3942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sub>
                      </m:sSub>
                    </m:oMath>
                  </m:oMathPara>
                </a14:m>
                <a:endParaRPr lang="zh-CN" altLang="en-US" b="1" dirty="0"/>
              </a:p>
            </p:txBody>
          </p:sp>
        </mc:Choice>
        <mc:Fallback xmlns="">
          <p:sp>
            <p:nvSpPr>
              <p:cNvPr id="16" name="TextBox 15">
                <a:extLst>
                  <a:ext uri="{FF2B5EF4-FFF2-40B4-BE49-F238E27FC236}">
                    <a16:creationId xmlns:a16="http://schemas.microsoft.com/office/drawing/2014/main" id="{CEC0A325-E356-430E-8DF5-43DADF5F9B82}"/>
                  </a:ext>
                </a:extLst>
              </p:cNvPr>
              <p:cNvSpPr txBox="1">
                <a:spLocks noRot="1" noChangeAspect="1" noMove="1" noResize="1" noEditPoints="1" noAdjustHandles="1" noChangeArrowheads="1" noChangeShapeType="1" noTextEdit="1"/>
              </p:cNvSpPr>
              <p:nvPr/>
            </p:nvSpPr>
            <p:spPr>
              <a:xfrm>
                <a:off x="6802630" y="2924390"/>
                <a:ext cx="394274" cy="276999"/>
              </a:xfrm>
              <a:prstGeom prst="rect">
                <a:avLst/>
              </a:prstGeom>
              <a:blipFill>
                <a:blip r:embed="rId6"/>
                <a:stretch>
                  <a:fillRect l="-7692" r="-6154"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9358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3"/>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sample joint actions from MRF policy</a:t>
            </a:r>
            <a:r>
              <a:rPr lang="en-CA" altLang="zh-CN" dirty="0"/>
              <a:t>)</a:t>
            </a:r>
            <a:endParaRPr lang="en-US" altLang="zh-CN" dirty="0"/>
          </a:p>
          <a:p>
            <a:pPr lvl="1"/>
            <a:endParaRPr lang="en-US" altLang="zh-CN" dirty="0"/>
          </a:p>
        </p:txBody>
      </p:sp>
      <p:pic>
        <p:nvPicPr>
          <p:cNvPr id="6" name="Picture 5">
            <a:extLst>
              <a:ext uri="{FF2B5EF4-FFF2-40B4-BE49-F238E27FC236}">
                <a16:creationId xmlns:a16="http://schemas.microsoft.com/office/drawing/2014/main" id="{6B27BBD3-141C-4721-836F-D1E570AC6FE6}"/>
              </a:ext>
            </a:extLst>
          </p:cNvPr>
          <p:cNvPicPr>
            <a:picLocks noChangeAspect="1"/>
          </p:cNvPicPr>
          <p:nvPr/>
        </p:nvPicPr>
        <p:blipFill>
          <a:blip r:embed="rId4"/>
          <a:stretch>
            <a:fillRect/>
          </a:stretch>
        </p:blipFill>
        <p:spPr>
          <a:xfrm>
            <a:off x="971600" y="4077072"/>
            <a:ext cx="6276975" cy="381000"/>
          </a:xfrm>
          <a:prstGeom prst="rect">
            <a:avLst/>
          </a:prstGeom>
        </p:spPr>
      </p:pic>
      <p:sp>
        <p:nvSpPr>
          <p:cNvPr id="13" name="TextBox 12">
            <a:extLst>
              <a:ext uri="{FF2B5EF4-FFF2-40B4-BE49-F238E27FC236}">
                <a16:creationId xmlns:a16="http://schemas.microsoft.com/office/drawing/2014/main" id="{4BFA59F5-D882-4872-916A-B74F18B34C79}"/>
              </a:ext>
            </a:extLst>
          </p:cNvPr>
          <p:cNvSpPr txBox="1"/>
          <p:nvPr/>
        </p:nvSpPr>
        <p:spPr>
          <a:xfrm>
            <a:off x="863431" y="3543992"/>
            <a:ext cx="7488832" cy="369332"/>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Consider  the  pair-wise case ( Restrict parametrization on edge)</a:t>
            </a:r>
            <a:endParaRPr lang="zh-CN" altLang="en-US" dirty="0">
              <a:solidFill>
                <a:srgbClr val="FF000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B8604D68-5EF6-43E4-94CA-4765607047B1}"/>
              </a:ext>
            </a:extLst>
          </p:cNvPr>
          <p:cNvPicPr>
            <a:picLocks noChangeAspect="1"/>
          </p:cNvPicPr>
          <p:nvPr/>
        </p:nvPicPr>
        <p:blipFill>
          <a:blip r:embed="rId5"/>
          <a:stretch>
            <a:fillRect/>
          </a:stretch>
        </p:blipFill>
        <p:spPr>
          <a:xfrm>
            <a:off x="863431" y="4989735"/>
            <a:ext cx="5038725" cy="1343025"/>
          </a:xfrm>
          <a:prstGeom prst="rect">
            <a:avLst/>
          </a:prstGeom>
        </p:spPr>
      </p:pic>
      <p:sp>
        <p:nvSpPr>
          <p:cNvPr id="15" name="Oval 14">
            <a:extLst>
              <a:ext uri="{FF2B5EF4-FFF2-40B4-BE49-F238E27FC236}">
                <a16:creationId xmlns:a16="http://schemas.microsoft.com/office/drawing/2014/main" id="{3454C01E-499B-4DAB-B0A6-6502CC60A78A}"/>
              </a:ext>
            </a:extLst>
          </p:cNvPr>
          <p:cNvSpPr/>
          <p:nvPr/>
        </p:nvSpPr>
        <p:spPr>
          <a:xfrm>
            <a:off x="6156176" y="2780928"/>
            <a:ext cx="648072" cy="36933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EC0A325-E356-430E-8DF5-43DADF5F9B82}"/>
                  </a:ext>
                </a:extLst>
              </p:cNvPr>
              <p:cNvSpPr txBox="1"/>
              <p:nvPr/>
            </p:nvSpPr>
            <p:spPr>
              <a:xfrm>
                <a:off x="6802630" y="2924390"/>
                <a:ext cx="3942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𝒂</m:t>
                          </m:r>
                        </m:e>
                        <m: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sub>
                      </m:sSub>
                    </m:oMath>
                  </m:oMathPara>
                </a14:m>
                <a:endParaRPr lang="zh-CN" altLang="en-US" b="1" dirty="0"/>
              </a:p>
            </p:txBody>
          </p:sp>
        </mc:Choice>
        <mc:Fallback xmlns="">
          <p:sp>
            <p:nvSpPr>
              <p:cNvPr id="16" name="TextBox 15">
                <a:extLst>
                  <a:ext uri="{FF2B5EF4-FFF2-40B4-BE49-F238E27FC236}">
                    <a16:creationId xmlns:a16="http://schemas.microsoft.com/office/drawing/2014/main" id="{CEC0A325-E356-430E-8DF5-43DADF5F9B82}"/>
                  </a:ext>
                </a:extLst>
              </p:cNvPr>
              <p:cNvSpPr txBox="1">
                <a:spLocks noRot="1" noChangeAspect="1" noMove="1" noResize="1" noEditPoints="1" noAdjustHandles="1" noChangeArrowheads="1" noChangeShapeType="1" noTextEdit="1"/>
              </p:cNvSpPr>
              <p:nvPr/>
            </p:nvSpPr>
            <p:spPr>
              <a:xfrm>
                <a:off x="6802630" y="2924390"/>
                <a:ext cx="394274" cy="276999"/>
              </a:xfrm>
              <a:prstGeom prst="rect">
                <a:avLst/>
              </a:prstGeom>
              <a:blipFill>
                <a:blip r:embed="rId6"/>
                <a:stretch>
                  <a:fillRect l="-7692" r="-6154" b="-20000"/>
                </a:stretch>
              </a:blipFill>
            </p:spPr>
            <p:txBody>
              <a:bodyPr/>
              <a:lstStyle/>
              <a:p>
                <a:r>
                  <a:rPr lang="zh-CN" altLang="en-US">
                    <a:noFill/>
                  </a:rPr>
                  <a:t> </a:t>
                </a:r>
              </a:p>
            </p:txBody>
          </p:sp>
        </mc:Fallback>
      </mc:AlternateContent>
      <p:sp>
        <p:nvSpPr>
          <p:cNvPr id="4" name="Rectangle: Rounded Corners 3">
            <a:extLst>
              <a:ext uri="{FF2B5EF4-FFF2-40B4-BE49-F238E27FC236}">
                <a16:creationId xmlns:a16="http://schemas.microsoft.com/office/drawing/2014/main" id="{2DC4A5CC-E8F8-4E08-84B2-580146E0EFF7}"/>
              </a:ext>
            </a:extLst>
          </p:cNvPr>
          <p:cNvSpPr/>
          <p:nvPr/>
        </p:nvSpPr>
        <p:spPr>
          <a:xfrm>
            <a:off x="2195736" y="5445224"/>
            <a:ext cx="4174315" cy="815340"/>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2C404656-1005-45B5-B9AE-6768E897BF51}"/>
              </a:ext>
            </a:extLst>
          </p:cNvPr>
          <p:cNvSpPr txBox="1"/>
          <p:nvPr/>
        </p:nvSpPr>
        <p:spPr>
          <a:xfrm>
            <a:off x="6592908" y="5523431"/>
            <a:ext cx="2218895" cy="646331"/>
          </a:xfrm>
          <a:prstGeom prst="rect">
            <a:avLst/>
          </a:prstGeom>
          <a:noFill/>
        </p:spPr>
        <p:txBody>
          <a:bodyPr wrap="square" rtlCol="0">
            <a:spAutoFit/>
          </a:bodyPr>
          <a:lstStyle/>
          <a:p>
            <a:r>
              <a:rPr lang="en-US" altLang="zh-CN" dirty="0">
                <a:solidFill>
                  <a:srgbClr val="FF0000"/>
                </a:solidFill>
                <a:latin typeface="Arial" panose="020B0604020202020204" pitchFamily="34" charset="0"/>
                <a:cs typeface="Arial" panose="020B0604020202020204" pitchFamily="34" charset="0"/>
              </a:rPr>
              <a:t>Agent’s policy depends on others</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22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B636F8-26F5-4520-84D4-657EE7C917FB}"/>
              </a:ext>
            </a:extLst>
          </p:cNvPr>
          <p:cNvPicPr>
            <a:picLocks noChangeAspect="1"/>
          </p:cNvPicPr>
          <p:nvPr/>
        </p:nvPicPr>
        <p:blipFill>
          <a:blip r:embed="rId3"/>
          <a:stretch>
            <a:fillRect/>
          </a:stretch>
        </p:blipFill>
        <p:spPr>
          <a:xfrm>
            <a:off x="0" y="3341060"/>
            <a:ext cx="5175812" cy="3413834"/>
          </a:xfrm>
          <a:prstGeom prst="rect">
            <a:avLst/>
          </a:prstGeom>
        </p:spPr>
      </p:pic>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4"/>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perform update in algorithm</a:t>
            </a:r>
            <a:r>
              <a:rPr lang="en-CA" altLang="zh-CN" dirty="0"/>
              <a:t>)</a:t>
            </a:r>
            <a:endParaRPr lang="en-US" altLang="zh-CN" dirty="0"/>
          </a:p>
          <a:p>
            <a:pPr lvl="1"/>
            <a:endParaRPr lang="en-US" altLang="zh-CN" dirty="0"/>
          </a:p>
        </p:txBody>
      </p:sp>
      <p:sp>
        <p:nvSpPr>
          <p:cNvPr id="9" name="TextBox 8">
            <a:extLst>
              <a:ext uri="{FF2B5EF4-FFF2-40B4-BE49-F238E27FC236}">
                <a16:creationId xmlns:a16="http://schemas.microsoft.com/office/drawing/2014/main" id="{7508786A-78E6-4626-82E9-39005DF846F0}"/>
              </a:ext>
            </a:extLst>
          </p:cNvPr>
          <p:cNvSpPr txBox="1"/>
          <p:nvPr/>
        </p:nvSpPr>
        <p:spPr>
          <a:xfrm>
            <a:off x="5379744" y="3627192"/>
            <a:ext cx="2304256" cy="369332"/>
          </a:xfrm>
          <a:prstGeom prst="rect">
            <a:avLst/>
          </a:prstGeom>
          <a:noFill/>
        </p:spPr>
        <p:txBody>
          <a:bodyPr wrap="square" rtlCol="0">
            <a:spAutoFit/>
          </a:bodyPr>
          <a:lstStyle/>
          <a:p>
            <a:r>
              <a:rPr lang="en-CA" altLang="zh-CN" dirty="0">
                <a:latin typeface="Calibri" panose="020F0502020204030204" pitchFamily="34" charset="0"/>
                <a:cs typeface="Calibri" panose="020F0502020204030204" pitchFamily="34" charset="0"/>
              </a:rPr>
              <a:t>● </a:t>
            </a:r>
            <a:r>
              <a:rPr lang="en-CA" altLang="zh-CN" dirty="0">
                <a:latin typeface="Arial" panose="020B0604020202020204" pitchFamily="34" charset="0"/>
                <a:cs typeface="Arial" panose="020B0604020202020204" pitchFamily="34" charset="0"/>
              </a:rPr>
              <a:t>Model the policy</a:t>
            </a:r>
            <a:endParaRPr lang="zh-CN" alt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98EB265-9CCB-4719-8BEC-D7A4C5DE7958}"/>
              </a:ext>
            </a:extLst>
          </p:cNvPr>
          <p:cNvSpPr txBox="1"/>
          <p:nvPr/>
        </p:nvSpPr>
        <p:spPr>
          <a:xfrm>
            <a:off x="5545700" y="4147697"/>
            <a:ext cx="3598299" cy="1077218"/>
          </a:xfrm>
          <a:prstGeom prst="rect">
            <a:avLst/>
          </a:prstGeom>
          <a:noFill/>
        </p:spPr>
        <p:txBody>
          <a:bodyPr wrap="square" rtlCol="0">
            <a:spAutoFit/>
          </a:bodyPr>
          <a:lstStyle/>
          <a:p>
            <a:r>
              <a:rPr lang="en-CA" altLang="zh-CN" sz="1600" dirty="0">
                <a:latin typeface="Arial" panose="020B0604020202020204" pitchFamily="34" charset="0"/>
                <a:cs typeface="Arial" panose="020B0604020202020204" pitchFamily="34" charset="0"/>
              </a:rPr>
              <a:t>Policies of all the agents are modelled in one single neural network (named as intention network), or </a:t>
            </a:r>
            <a:r>
              <a:rPr lang="en-US" altLang="zh-CN" sz="1600" dirty="0">
                <a:latin typeface="Arial" panose="020B0604020202020204" pitchFamily="34" charset="0"/>
                <a:cs typeface="Arial" panose="020B0604020202020204" pitchFamily="34" charset="0"/>
              </a:rPr>
              <a:t>as a MRF framework.</a:t>
            </a:r>
            <a:endParaRPr lang="zh-CN" altLang="en-US" sz="1600" dirty="0">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3EEAA464-B1DE-459D-B50C-39A1B1257C6F}"/>
              </a:ext>
            </a:extLst>
          </p:cNvPr>
          <p:cNvSpPr/>
          <p:nvPr/>
        </p:nvSpPr>
        <p:spPr>
          <a:xfrm>
            <a:off x="1403647" y="4932583"/>
            <a:ext cx="360041" cy="322833"/>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782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b="1" dirty="0"/>
              <a:t>Research problem</a:t>
            </a:r>
          </a:p>
          <a:p>
            <a:pPr lvl="2"/>
            <a:r>
              <a:rPr lang="en-US" altLang="zh-CN" dirty="0"/>
              <a:t>There is a surge of interest in solving the collaborative MARL problem.</a:t>
            </a:r>
          </a:p>
          <a:p>
            <a:pPr lvl="2"/>
            <a:r>
              <a:rPr lang="en-CA" altLang="zh-CN" dirty="0"/>
              <a:t>Joint policy approaches have demonstrated superiority</a:t>
            </a:r>
          </a:p>
          <a:p>
            <a:pPr lvl="2"/>
            <a:endParaRPr lang="en-US" altLang="zh-CN" dirty="0"/>
          </a:p>
          <a:p>
            <a:pPr marL="297180" lvl="1" indent="0">
              <a:buNone/>
            </a:pPr>
            <a:endParaRPr lang="en-US" altLang="zh-CN" dirty="0"/>
          </a:p>
        </p:txBody>
      </p:sp>
      <p:pic>
        <p:nvPicPr>
          <p:cNvPr id="1026" name="Picture 2" descr="Tensor-based Cooperative Control for Large Scale Multi ...">
            <a:extLst>
              <a:ext uri="{FF2B5EF4-FFF2-40B4-BE49-F238E27FC236}">
                <a16:creationId xmlns:a16="http://schemas.microsoft.com/office/drawing/2014/main" id="{F2BC7F31-F438-4AB3-B9AE-4560E5BF9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52936"/>
            <a:ext cx="3424257" cy="31459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er - Networking - Tutorialspoint">
            <a:extLst>
              <a:ext uri="{FF2B5EF4-FFF2-40B4-BE49-F238E27FC236}">
                <a16:creationId xmlns:a16="http://schemas.microsoft.com/office/drawing/2014/main" id="{0A4E2C8A-53F2-4FE1-9E33-8F6B8B42D4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3028634"/>
            <a:ext cx="3958175" cy="277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45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B636F8-26F5-4520-84D4-657EE7C917FB}"/>
              </a:ext>
            </a:extLst>
          </p:cNvPr>
          <p:cNvPicPr>
            <a:picLocks noChangeAspect="1"/>
          </p:cNvPicPr>
          <p:nvPr/>
        </p:nvPicPr>
        <p:blipFill>
          <a:blip r:embed="rId3"/>
          <a:stretch>
            <a:fillRect/>
          </a:stretch>
        </p:blipFill>
        <p:spPr>
          <a:xfrm>
            <a:off x="0" y="3341060"/>
            <a:ext cx="5175812" cy="3413834"/>
          </a:xfrm>
          <a:prstGeom prst="rect">
            <a:avLst/>
          </a:prstGeom>
        </p:spPr>
      </p:pic>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4"/>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perform update in algorithm</a:t>
            </a:r>
            <a:r>
              <a:rPr lang="en-CA" altLang="zh-CN" dirty="0"/>
              <a:t>)</a:t>
            </a:r>
            <a:endParaRPr lang="en-US" altLang="zh-CN" dirty="0"/>
          </a:p>
          <a:p>
            <a:pPr lvl="1"/>
            <a:endParaRPr lang="en-US" altLang="zh-CN" dirty="0"/>
          </a:p>
        </p:txBody>
      </p:sp>
      <p:sp>
        <p:nvSpPr>
          <p:cNvPr id="9" name="TextBox 8">
            <a:extLst>
              <a:ext uri="{FF2B5EF4-FFF2-40B4-BE49-F238E27FC236}">
                <a16:creationId xmlns:a16="http://schemas.microsoft.com/office/drawing/2014/main" id="{7508786A-78E6-4626-82E9-39005DF846F0}"/>
              </a:ext>
            </a:extLst>
          </p:cNvPr>
          <p:cNvSpPr txBox="1"/>
          <p:nvPr/>
        </p:nvSpPr>
        <p:spPr>
          <a:xfrm>
            <a:off x="5379744" y="3627192"/>
            <a:ext cx="2304256" cy="369332"/>
          </a:xfrm>
          <a:prstGeom prst="rect">
            <a:avLst/>
          </a:prstGeom>
          <a:noFill/>
        </p:spPr>
        <p:txBody>
          <a:bodyPr wrap="square" rtlCol="0">
            <a:spAutoFit/>
          </a:bodyPr>
          <a:lstStyle/>
          <a:p>
            <a:r>
              <a:rPr lang="en-CA" altLang="zh-CN" dirty="0">
                <a:latin typeface="Calibri" panose="020F0502020204030204" pitchFamily="34" charset="0"/>
                <a:cs typeface="Calibri" panose="020F0502020204030204" pitchFamily="34" charset="0"/>
              </a:rPr>
              <a:t>● </a:t>
            </a:r>
            <a:r>
              <a:rPr lang="en-CA" altLang="zh-CN" dirty="0">
                <a:latin typeface="Arial" panose="020B0604020202020204" pitchFamily="34" charset="0"/>
                <a:cs typeface="Arial" panose="020B0604020202020204" pitchFamily="34" charset="0"/>
              </a:rPr>
              <a:t>Model the policy</a:t>
            </a:r>
            <a:endParaRPr lang="zh-CN" alt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3674545-85BD-4B3F-8E73-B184514D8DF0}"/>
              </a:ext>
            </a:extLst>
          </p:cNvPr>
          <p:cNvPicPr>
            <a:picLocks noChangeAspect="1"/>
          </p:cNvPicPr>
          <p:nvPr/>
        </p:nvPicPr>
        <p:blipFill>
          <a:blip r:embed="rId5"/>
          <a:stretch>
            <a:fillRect/>
          </a:stretch>
        </p:blipFill>
        <p:spPr>
          <a:xfrm>
            <a:off x="5610131" y="4713572"/>
            <a:ext cx="3149940" cy="380428"/>
          </a:xfrm>
          <a:prstGeom prst="rect">
            <a:avLst/>
          </a:prstGeom>
        </p:spPr>
      </p:pic>
      <p:pic>
        <p:nvPicPr>
          <p:cNvPr id="11" name="Picture 10">
            <a:extLst>
              <a:ext uri="{FF2B5EF4-FFF2-40B4-BE49-F238E27FC236}">
                <a16:creationId xmlns:a16="http://schemas.microsoft.com/office/drawing/2014/main" id="{6A5544DC-C02B-4E95-8134-C5C8DEB79515}"/>
              </a:ext>
            </a:extLst>
          </p:cNvPr>
          <p:cNvPicPr>
            <a:picLocks noChangeAspect="1"/>
          </p:cNvPicPr>
          <p:nvPr/>
        </p:nvPicPr>
        <p:blipFill>
          <a:blip r:embed="rId6"/>
          <a:stretch>
            <a:fillRect/>
          </a:stretch>
        </p:blipFill>
        <p:spPr>
          <a:xfrm>
            <a:off x="5573911" y="5708755"/>
            <a:ext cx="3149941" cy="424182"/>
          </a:xfrm>
          <a:prstGeom prst="rect">
            <a:avLst/>
          </a:prstGeom>
        </p:spPr>
      </p:pic>
      <p:sp>
        <p:nvSpPr>
          <p:cNvPr id="17" name="TextBox 16">
            <a:extLst>
              <a:ext uri="{FF2B5EF4-FFF2-40B4-BE49-F238E27FC236}">
                <a16:creationId xmlns:a16="http://schemas.microsoft.com/office/drawing/2014/main" id="{C98EB265-9CCB-4719-8BEC-D7A4C5DE7958}"/>
              </a:ext>
            </a:extLst>
          </p:cNvPr>
          <p:cNvSpPr txBox="1"/>
          <p:nvPr/>
        </p:nvSpPr>
        <p:spPr>
          <a:xfrm>
            <a:off x="5545700" y="4147697"/>
            <a:ext cx="3598299" cy="584775"/>
          </a:xfrm>
          <a:prstGeom prst="rect">
            <a:avLst/>
          </a:prstGeom>
          <a:noFill/>
        </p:spPr>
        <p:txBody>
          <a:bodyPr wrap="square" rtlCol="0">
            <a:spAutoFit/>
          </a:bodyPr>
          <a:lstStyle/>
          <a:p>
            <a:r>
              <a:rPr lang="en-CA" altLang="zh-CN" sz="1600" dirty="0">
                <a:latin typeface="Arial" panose="020B0604020202020204" pitchFamily="34" charset="0"/>
                <a:cs typeface="Arial" panose="020B0604020202020204" pitchFamily="34" charset="0"/>
              </a:rPr>
              <a:t>1) Model policy feature based on state and other policies</a:t>
            </a:r>
            <a:endParaRPr lang="zh-CN" altLang="en-US"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C32F8F13-597D-4522-8AC1-A7F31BB726A7}"/>
              </a:ext>
            </a:extLst>
          </p:cNvPr>
          <p:cNvSpPr txBox="1"/>
          <p:nvPr/>
        </p:nvSpPr>
        <p:spPr>
          <a:xfrm>
            <a:off x="5573911" y="5155756"/>
            <a:ext cx="3598299" cy="584775"/>
          </a:xfrm>
          <a:prstGeom prst="rect">
            <a:avLst/>
          </a:prstGeom>
          <a:noFill/>
        </p:spPr>
        <p:txBody>
          <a:bodyPr wrap="square" rtlCol="0">
            <a:spAutoFit/>
          </a:bodyPr>
          <a:lstStyle/>
          <a:p>
            <a:r>
              <a:rPr lang="en-CA" altLang="zh-CN" sz="1600" dirty="0">
                <a:latin typeface="Arial" panose="020B0604020202020204" pitchFamily="34" charset="0"/>
                <a:cs typeface="Arial" panose="020B0604020202020204" pitchFamily="34" charset="0"/>
              </a:rPr>
              <a:t>2) From policy feature (input) to policy distribution.</a:t>
            </a:r>
            <a:endParaRPr lang="zh-CN" altLang="en-US" sz="1600" dirty="0">
              <a:latin typeface="Arial" panose="020B0604020202020204" pitchFamily="34" charset="0"/>
              <a:cs typeface="Arial" panose="020B0604020202020204" pitchFamily="34" charset="0"/>
            </a:endParaRPr>
          </a:p>
        </p:txBody>
      </p:sp>
      <p:sp>
        <p:nvSpPr>
          <p:cNvPr id="3" name="Oval 2">
            <a:extLst>
              <a:ext uri="{FF2B5EF4-FFF2-40B4-BE49-F238E27FC236}">
                <a16:creationId xmlns:a16="http://schemas.microsoft.com/office/drawing/2014/main" id="{3EEAA464-B1DE-459D-B50C-39A1B1257C6F}"/>
              </a:ext>
            </a:extLst>
          </p:cNvPr>
          <p:cNvSpPr/>
          <p:nvPr/>
        </p:nvSpPr>
        <p:spPr>
          <a:xfrm>
            <a:off x="1403647" y="4932583"/>
            <a:ext cx="360041" cy="322833"/>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1043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3"/>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perform update in algorithm</a:t>
            </a:r>
            <a:r>
              <a:rPr lang="en-CA" altLang="zh-CN" dirty="0"/>
              <a:t>)</a:t>
            </a:r>
            <a:endParaRPr lang="en-US" altLang="zh-CN" dirty="0"/>
          </a:p>
          <a:p>
            <a:pPr lvl="1"/>
            <a:endParaRPr lang="en-US" altLang="zh-CN" dirty="0"/>
          </a:p>
        </p:txBody>
      </p:sp>
      <p:sp>
        <p:nvSpPr>
          <p:cNvPr id="4" name="TextBox 3">
            <a:extLst>
              <a:ext uri="{FF2B5EF4-FFF2-40B4-BE49-F238E27FC236}">
                <a16:creationId xmlns:a16="http://schemas.microsoft.com/office/drawing/2014/main" id="{ADD445E7-47F5-4ECA-BDBA-3D73DDAB9C1B}"/>
              </a:ext>
            </a:extLst>
          </p:cNvPr>
          <p:cNvSpPr txBox="1"/>
          <p:nvPr/>
        </p:nvSpPr>
        <p:spPr>
          <a:xfrm>
            <a:off x="5292080" y="3537882"/>
            <a:ext cx="3600400" cy="923330"/>
          </a:xfrm>
          <a:prstGeom prst="rect">
            <a:avLst/>
          </a:prstGeom>
          <a:noFill/>
        </p:spPr>
        <p:txBody>
          <a:bodyPr wrap="square" rtlCol="0">
            <a:spAutoFit/>
          </a:bodyPr>
          <a:lstStyle/>
          <a:p>
            <a:r>
              <a:rPr lang="en-CA" altLang="zh-CN" dirty="0">
                <a:solidFill>
                  <a:srgbClr val="FF0000"/>
                </a:solidFill>
                <a:latin typeface="Arial" panose="020B0604020202020204" pitchFamily="34" charset="0"/>
                <a:cs typeface="Arial" panose="020B0604020202020204" pitchFamily="34" charset="0"/>
              </a:rPr>
              <a:t>At each step, M iteration needs to be implemented in order to perform intention propagation </a:t>
            </a:r>
            <a:endParaRPr lang="zh-CN" altLang="en-US" dirty="0">
              <a:solidFill>
                <a:srgbClr val="FF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129F8B5-964B-498E-BA1D-71ED285A1691}"/>
              </a:ext>
            </a:extLst>
          </p:cNvPr>
          <p:cNvSpPr txBox="1"/>
          <p:nvPr/>
        </p:nvSpPr>
        <p:spPr>
          <a:xfrm>
            <a:off x="5004048" y="4657475"/>
            <a:ext cx="4067801" cy="923330"/>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Iteration 0:</a:t>
            </a:r>
          </a:p>
          <a:p>
            <a:r>
              <a:rPr lang="en-CA" altLang="zh-CN" dirty="0">
                <a:latin typeface="Arial" panose="020B0604020202020204" pitchFamily="34" charset="0"/>
                <a:cs typeface="Arial" panose="020B0604020202020204" pitchFamily="34" charset="0"/>
              </a:rPr>
              <a:t>Agents embed policy without knowledge on plans from other agents.</a:t>
            </a:r>
            <a:endParaRPr lang="zh-CN" altLang="en-US"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6DDA0CDF-301A-4323-BE15-1805F4343D8C}"/>
              </a:ext>
            </a:extLst>
          </p:cNvPr>
          <p:cNvPicPr>
            <a:picLocks noChangeAspect="1"/>
          </p:cNvPicPr>
          <p:nvPr/>
        </p:nvPicPr>
        <p:blipFill>
          <a:blip r:embed="rId4"/>
          <a:stretch>
            <a:fillRect/>
          </a:stretch>
        </p:blipFill>
        <p:spPr>
          <a:xfrm>
            <a:off x="251520" y="3442526"/>
            <a:ext cx="4489930" cy="2958749"/>
          </a:xfrm>
          <a:prstGeom prst="rect">
            <a:avLst/>
          </a:prstGeom>
        </p:spPr>
      </p:pic>
      <p:pic>
        <p:nvPicPr>
          <p:cNvPr id="30" name="Picture 29">
            <a:extLst>
              <a:ext uri="{FF2B5EF4-FFF2-40B4-BE49-F238E27FC236}">
                <a16:creationId xmlns:a16="http://schemas.microsoft.com/office/drawing/2014/main" id="{5D097536-6339-4119-A098-A54F56937757}"/>
              </a:ext>
            </a:extLst>
          </p:cNvPr>
          <p:cNvPicPr>
            <a:picLocks noChangeAspect="1"/>
          </p:cNvPicPr>
          <p:nvPr/>
        </p:nvPicPr>
        <p:blipFill>
          <a:blip r:embed="rId5"/>
          <a:stretch>
            <a:fillRect/>
          </a:stretch>
        </p:blipFill>
        <p:spPr>
          <a:xfrm>
            <a:off x="5076056" y="5783656"/>
            <a:ext cx="3149940" cy="380428"/>
          </a:xfrm>
          <a:prstGeom prst="rect">
            <a:avLst/>
          </a:prstGeom>
        </p:spPr>
      </p:pic>
      <p:sp>
        <p:nvSpPr>
          <p:cNvPr id="31" name="Multiplication Sign 30">
            <a:extLst>
              <a:ext uri="{FF2B5EF4-FFF2-40B4-BE49-F238E27FC236}">
                <a16:creationId xmlns:a16="http://schemas.microsoft.com/office/drawing/2014/main" id="{9A5E9EF7-83D5-4523-B16C-24FF560CEBA4}"/>
              </a:ext>
            </a:extLst>
          </p:cNvPr>
          <p:cNvSpPr/>
          <p:nvPr/>
        </p:nvSpPr>
        <p:spPr>
          <a:xfrm>
            <a:off x="7092280" y="5661248"/>
            <a:ext cx="720080" cy="583279"/>
          </a:xfrm>
          <a:prstGeom prst="mathMultiply">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9665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3"/>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perform update in algorithm</a:t>
            </a:r>
            <a:r>
              <a:rPr lang="en-CA" altLang="zh-CN" dirty="0"/>
              <a:t>)</a:t>
            </a:r>
            <a:endParaRPr lang="en-US" altLang="zh-CN" dirty="0"/>
          </a:p>
          <a:p>
            <a:pPr lvl="1"/>
            <a:endParaRPr lang="en-US" altLang="zh-CN" dirty="0"/>
          </a:p>
        </p:txBody>
      </p:sp>
      <p:sp>
        <p:nvSpPr>
          <p:cNvPr id="4" name="TextBox 3">
            <a:extLst>
              <a:ext uri="{FF2B5EF4-FFF2-40B4-BE49-F238E27FC236}">
                <a16:creationId xmlns:a16="http://schemas.microsoft.com/office/drawing/2014/main" id="{ADD445E7-47F5-4ECA-BDBA-3D73DDAB9C1B}"/>
              </a:ext>
            </a:extLst>
          </p:cNvPr>
          <p:cNvSpPr txBox="1"/>
          <p:nvPr/>
        </p:nvSpPr>
        <p:spPr>
          <a:xfrm>
            <a:off x="5292080" y="3537882"/>
            <a:ext cx="3600400" cy="923330"/>
          </a:xfrm>
          <a:prstGeom prst="rect">
            <a:avLst/>
          </a:prstGeom>
          <a:noFill/>
        </p:spPr>
        <p:txBody>
          <a:bodyPr wrap="square" rtlCol="0">
            <a:spAutoFit/>
          </a:bodyPr>
          <a:lstStyle/>
          <a:p>
            <a:r>
              <a:rPr lang="en-CA" altLang="zh-CN" dirty="0">
                <a:solidFill>
                  <a:srgbClr val="FF0000"/>
                </a:solidFill>
                <a:latin typeface="Arial" panose="020B0604020202020204" pitchFamily="34" charset="0"/>
                <a:cs typeface="Arial" panose="020B0604020202020204" pitchFamily="34" charset="0"/>
              </a:rPr>
              <a:t>At each step, M iteration needs to be implemented in order to perform intention propagation </a:t>
            </a:r>
            <a:endParaRPr lang="zh-CN" altLang="en-US" dirty="0">
              <a:solidFill>
                <a:srgbClr val="FF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129F8B5-964B-498E-BA1D-71ED285A1691}"/>
              </a:ext>
            </a:extLst>
          </p:cNvPr>
          <p:cNvSpPr txBox="1"/>
          <p:nvPr/>
        </p:nvSpPr>
        <p:spPr>
          <a:xfrm>
            <a:off x="5004048" y="4657475"/>
            <a:ext cx="4067801" cy="923330"/>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Iteration 1-M:</a:t>
            </a:r>
          </a:p>
          <a:p>
            <a:r>
              <a:rPr lang="en-CA" altLang="zh-CN" dirty="0">
                <a:latin typeface="Arial" panose="020B0604020202020204" pitchFamily="34" charset="0"/>
                <a:cs typeface="Arial" panose="020B0604020202020204" pitchFamily="34" charset="0"/>
              </a:rPr>
              <a:t>Agents sample actions without knowledge on plans from other agents.</a:t>
            </a:r>
            <a:endParaRPr lang="zh-CN" alt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FB4DCBC-2321-4A75-B94B-C3EF97ADFF97}"/>
              </a:ext>
            </a:extLst>
          </p:cNvPr>
          <p:cNvPicPr>
            <a:picLocks noChangeAspect="1"/>
          </p:cNvPicPr>
          <p:nvPr/>
        </p:nvPicPr>
        <p:blipFill>
          <a:blip r:embed="rId4"/>
          <a:stretch>
            <a:fillRect/>
          </a:stretch>
        </p:blipFill>
        <p:spPr>
          <a:xfrm>
            <a:off x="5075287" y="5661248"/>
            <a:ext cx="3149940" cy="380428"/>
          </a:xfrm>
          <a:prstGeom prst="rect">
            <a:avLst/>
          </a:prstGeom>
        </p:spPr>
      </p:pic>
      <p:pic>
        <p:nvPicPr>
          <p:cNvPr id="9" name="Picture 8">
            <a:extLst>
              <a:ext uri="{FF2B5EF4-FFF2-40B4-BE49-F238E27FC236}">
                <a16:creationId xmlns:a16="http://schemas.microsoft.com/office/drawing/2014/main" id="{09F33281-9960-4E02-B8C9-73B4DDB4F1E3}"/>
              </a:ext>
            </a:extLst>
          </p:cNvPr>
          <p:cNvPicPr>
            <a:picLocks noChangeAspect="1"/>
          </p:cNvPicPr>
          <p:nvPr/>
        </p:nvPicPr>
        <p:blipFill>
          <a:blip r:embed="rId5"/>
          <a:stretch>
            <a:fillRect/>
          </a:stretch>
        </p:blipFill>
        <p:spPr>
          <a:xfrm>
            <a:off x="349376" y="3604981"/>
            <a:ext cx="4132204" cy="2725497"/>
          </a:xfrm>
          <a:prstGeom prst="rect">
            <a:avLst/>
          </a:prstGeom>
        </p:spPr>
      </p:pic>
    </p:spTree>
    <p:extLst>
      <p:ext uri="{BB962C8B-B14F-4D97-AF65-F5344CB8AC3E}">
        <p14:creationId xmlns:p14="http://schemas.microsoft.com/office/powerpoint/2010/main" val="3346087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01843F-0807-4C50-893D-8712C61AC4B3}"/>
              </a:ext>
            </a:extLst>
          </p:cNvPr>
          <p:cNvPicPr>
            <a:picLocks noChangeAspect="1"/>
          </p:cNvPicPr>
          <p:nvPr/>
        </p:nvPicPr>
        <p:blipFill>
          <a:blip r:embed="rId3"/>
          <a:stretch>
            <a:fillRect/>
          </a:stretch>
        </p:blipFill>
        <p:spPr>
          <a:xfrm>
            <a:off x="863431" y="1426302"/>
            <a:ext cx="5668441" cy="2016224"/>
          </a:xfrm>
          <a:prstGeom prst="rect">
            <a:avLst/>
          </a:prstGeom>
        </p:spPr>
      </p:pic>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perform update in algorithm</a:t>
            </a:r>
            <a:r>
              <a:rPr lang="en-CA" altLang="zh-CN" dirty="0"/>
              <a:t>)</a:t>
            </a:r>
            <a:endParaRPr lang="en-US" altLang="zh-CN" dirty="0"/>
          </a:p>
          <a:p>
            <a:pPr lvl="1"/>
            <a:endParaRPr lang="en-US" altLang="zh-CN" dirty="0"/>
          </a:p>
        </p:txBody>
      </p:sp>
      <p:sp>
        <p:nvSpPr>
          <p:cNvPr id="4" name="TextBox 3">
            <a:extLst>
              <a:ext uri="{FF2B5EF4-FFF2-40B4-BE49-F238E27FC236}">
                <a16:creationId xmlns:a16="http://schemas.microsoft.com/office/drawing/2014/main" id="{ADD445E7-47F5-4ECA-BDBA-3D73DDAB9C1B}"/>
              </a:ext>
            </a:extLst>
          </p:cNvPr>
          <p:cNvSpPr txBox="1"/>
          <p:nvPr/>
        </p:nvSpPr>
        <p:spPr>
          <a:xfrm>
            <a:off x="5292080" y="3537882"/>
            <a:ext cx="3600400" cy="923330"/>
          </a:xfrm>
          <a:prstGeom prst="rect">
            <a:avLst/>
          </a:prstGeom>
          <a:noFill/>
        </p:spPr>
        <p:txBody>
          <a:bodyPr wrap="square" rtlCol="0">
            <a:spAutoFit/>
          </a:bodyPr>
          <a:lstStyle/>
          <a:p>
            <a:r>
              <a:rPr lang="en-CA" altLang="zh-CN" dirty="0">
                <a:solidFill>
                  <a:srgbClr val="FF0000"/>
                </a:solidFill>
                <a:latin typeface="Arial" panose="020B0604020202020204" pitchFamily="34" charset="0"/>
                <a:cs typeface="Arial" panose="020B0604020202020204" pitchFamily="34" charset="0"/>
              </a:rPr>
              <a:t>At each step, M iteration needs to be implemented in order to perform intention propagation </a:t>
            </a:r>
            <a:endParaRPr lang="zh-CN" altLang="en-US" dirty="0">
              <a:solidFill>
                <a:srgbClr val="FF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129F8B5-964B-498E-BA1D-71ED285A1691}"/>
              </a:ext>
            </a:extLst>
          </p:cNvPr>
          <p:cNvSpPr txBox="1"/>
          <p:nvPr/>
        </p:nvSpPr>
        <p:spPr>
          <a:xfrm>
            <a:off x="5004048" y="4657475"/>
            <a:ext cx="4067801" cy="923330"/>
          </a:xfrm>
          <a:prstGeom prst="rect">
            <a:avLst/>
          </a:prstGeom>
          <a:noFill/>
        </p:spPr>
        <p:txBody>
          <a:bodyPr wrap="square" rtlCol="0">
            <a:spAutoFit/>
          </a:bodyPr>
          <a:lstStyle/>
          <a:p>
            <a:r>
              <a:rPr lang="en-CA" altLang="zh-CN" dirty="0">
                <a:latin typeface="Arial" panose="020B0604020202020204" pitchFamily="34" charset="0"/>
                <a:cs typeface="Arial" panose="020B0604020202020204" pitchFamily="34" charset="0"/>
              </a:rPr>
              <a:t>Iteration 1-M:</a:t>
            </a:r>
          </a:p>
          <a:p>
            <a:r>
              <a:rPr lang="en-CA" altLang="zh-CN" dirty="0">
                <a:latin typeface="Arial" panose="020B0604020202020204" pitchFamily="34" charset="0"/>
                <a:cs typeface="Arial" panose="020B0604020202020204" pitchFamily="34" charset="0"/>
              </a:rPr>
              <a:t>Agents sample actions without knowledge on plans from other agents.</a:t>
            </a:r>
            <a:endParaRPr lang="zh-CN" alt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FB4DCBC-2321-4A75-B94B-C3EF97ADFF97}"/>
              </a:ext>
            </a:extLst>
          </p:cNvPr>
          <p:cNvPicPr>
            <a:picLocks noChangeAspect="1"/>
          </p:cNvPicPr>
          <p:nvPr/>
        </p:nvPicPr>
        <p:blipFill>
          <a:blip r:embed="rId4"/>
          <a:stretch>
            <a:fillRect/>
          </a:stretch>
        </p:blipFill>
        <p:spPr>
          <a:xfrm>
            <a:off x="5075287" y="5661248"/>
            <a:ext cx="3149940" cy="380428"/>
          </a:xfrm>
          <a:prstGeom prst="rect">
            <a:avLst/>
          </a:prstGeom>
        </p:spPr>
      </p:pic>
      <p:pic>
        <p:nvPicPr>
          <p:cNvPr id="9" name="Picture 8">
            <a:extLst>
              <a:ext uri="{FF2B5EF4-FFF2-40B4-BE49-F238E27FC236}">
                <a16:creationId xmlns:a16="http://schemas.microsoft.com/office/drawing/2014/main" id="{09F33281-9960-4E02-B8C9-73B4DDB4F1E3}"/>
              </a:ext>
            </a:extLst>
          </p:cNvPr>
          <p:cNvPicPr>
            <a:picLocks noChangeAspect="1"/>
          </p:cNvPicPr>
          <p:nvPr/>
        </p:nvPicPr>
        <p:blipFill>
          <a:blip r:embed="rId5"/>
          <a:stretch>
            <a:fillRect/>
          </a:stretch>
        </p:blipFill>
        <p:spPr>
          <a:xfrm>
            <a:off x="349376" y="3604981"/>
            <a:ext cx="4132204" cy="2725497"/>
          </a:xfrm>
          <a:prstGeom prst="rect">
            <a:avLst/>
          </a:prstGeom>
        </p:spPr>
      </p:pic>
      <p:sp>
        <p:nvSpPr>
          <p:cNvPr id="10" name="Rectangle: Rounded Corners 9">
            <a:extLst>
              <a:ext uri="{FF2B5EF4-FFF2-40B4-BE49-F238E27FC236}">
                <a16:creationId xmlns:a16="http://schemas.microsoft.com/office/drawing/2014/main" id="{AF104704-8491-4B30-B276-1AE71523598E}"/>
              </a:ext>
            </a:extLst>
          </p:cNvPr>
          <p:cNvSpPr/>
          <p:nvPr/>
        </p:nvSpPr>
        <p:spPr>
          <a:xfrm>
            <a:off x="1621344" y="5241177"/>
            <a:ext cx="6596709" cy="663791"/>
          </a:xfrm>
          <a:prstGeom prst="roundRect">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altLang="zh-CN" dirty="0">
                <a:solidFill>
                  <a:schemeClr val="tx1"/>
                </a:solidFill>
                <a:latin typeface="Arial" panose="020B0604020202020204" pitchFamily="34" charset="0"/>
                <a:cs typeface="Arial" panose="020B0604020202020204" pitchFamily="34" charset="0"/>
              </a:rPr>
              <a:t>T</a:t>
            </a:r>
            <a:r>
              <a:rPr lang="en-US" altLang="zh-CN" dirty="0">
                <a:solidFill>
                  <a:schemeClr val="tx1"/>
                </a:solidFill>
                <a:latin typeface="Arial" panose="020B0604020202020204" pitchFamily="34" charset="0"/>
                <a:cs typeface="Arial" panose="020B0604020202020204" pitchFamily="34" charset="0"/>
              </a:rPr>
              <a:t>he number of iterations is small.</a:t>
            </a:r>
          </a:p>
          <a:p>
            <a:pPr algn="ctr"/>
            <a:r>
              <a:rPr lang="en-US" altLang="zh-CN" dirty="0">
                <a:solidFill>
                  <a:schemeClr val="tx1"/>
                </a:solidFill>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But how to determine such a number</a:t>
            </a:r>
            <a:r>
              <a:rPr lang="en-US" altLang="zh-CN" dirty="0">
                <a:solidFill>
                  <a:schemeClr val="tx1"/>
                </a:solidFill>
                <a:latin typeface="Arial" panose="020B0604020202020204" pitchFamily="34" charset="0"/>
                <a:cs typeface="Arial" panose="020B0604020202020204" pitchFamily="34" charset="0"/>
              </a:rPr>
              <a:t>?)</a:t>
            </a:r>
            <a:endParaRPr lang="zh-CN"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8973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2 Methodology</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CA" altLang="zh-CN" dirty="0"/>
              <a:t>The proposed method (</a:t>
            </a:r>
            <a:r>
              <a:rPr lang="en-US" altLang="zh-CN" b="1" dirty="0">
                <a:solidFill>
                  <a:srgbClr val="00B050"/>
                </a:solidFill>
              </a:rPr>
              <a:t>How to perform update in algorithm</a:t>
            </a:r>
            <a:r>
              <a:rPr lang="en-CA" altLang="zh-CN" dirty="0"/>
              <a:t>)</a:t>
            </a:r>
          </a:p>
          <a:p>
            <a:pPr lvl="2"/>
            <a:r>
              <a:rPr lang="en-CA" altLang="zh-CN" b="1" dirty="0"/>
              <a:t>Loss function for state value estimation</a:t>
            </a:r>
          </a:p>
          <a:p>
            <a:pPr lvl="2"/>
            <a:endParaRPr lang="en-CA" altLang="zh-CN" dirty="0"/>
          </a:p>
          <a:p>
            <a:pPr lvl="2"/>
            <a:endParaRPr lang="en-CA" altLang="zh-CN" dirty="0"/>
          </a:p>
          <a:p>
            <a:pPr lvl="2"/>
            <a:endParaRPr lang="en-CA" altLang="zh-CN" dirty="0"/>
          </a:p>
          <a:p>
            <a:pPr lvl="2"/>
            <a:r>
              <a:rPr lang="en-CA" altLang="zh-CN" b="1" dirty="0"/>
              <a:t>Loss function for state-action value function</a:t>
            </a:r>
          </a:p>
          <a:p>
            <a:pPr lvl="2"/>
            <a:endParaRPr lang="en-CA" altLang="zh-CN" dirty="0"/>
          </a:p>
          <a:p>
            <a:pPr lvl="2"/>
            <a:endParaRPr lang="en-CA" altLang="zh-CN" dirty="0"/>
          </a:p>
          <a:p>
            <a:pPr marL="457200" lvl="2" indent="0">
              <a:buNone/>
            </a:pPr>
            <a:endParaRPr lang="en-CA" altLang="zh-CN" dirty="0"/>
          </a:p>
          <a:p>
            <a:pPr lvl="2"/>
            <a:r>
              <a:rPr lang="en-CA" altLang="zh-CN" b="1" dirty="0"/>
              <a:t>Loss function for policy</a:t>
            </a:r>
            <a:endParaRPr lang="en-US" altLang="zh-CN" b="1" dirty="0"/>
          </a:p>
          <a:p>
            <a:pPr lvl="1"/>
            <a:endParaRPr lang="en-US" altLang="zh-CN" dirty="0"/>
          </a:p>
        </p:txBody>
      </p:sp>
      <p:pic>
        <p:nvPicPr>
          <p:cNvPr id="6" name="Picture 5">
            <a:extLst>
              <a:ext uri="{FF2B5EF4-FFF2-40B4-BE49-F238E27FC236}">
                <a16:creationId xmlns:a16="http://schemas.microsoft.com/office/drawing/2014/main" id="{FB64BAD2-E193-4539-A621-4CB58CFBBE43}"/>
              </a:ext>
            </a:extLst>
          </p:cNvPr>
          <p:cNvPicPr>
            <a:picLocks noChangeAspect="1"/>
          </p:cNvPicPr>
          <p:nvPr/>
        </p:nvPicPr>
        <p:blipFill>
          <a:blip r:embed="rId3"/>
          <a:stretch>
            <a:fillRect/>
          </a:stretch>
        </p:blipFill>
        <p:spPr>
          <a:xfrm>
            <a:off x="978145" y="3453539"/>
            <a:ext cx="6796899" cy="578459"/>
          </a:xfrm>
          <a:prstGeom prst="rect">
            <a:avLst/>
          </a:prstGeom>
        </p:spPr>
      </p:pic>
      <p:pic>
        <p:nvPicPr>
          <p:cNvPr id="12" name="Picture 11">
            <a:extLst>
              <a:ext uri="{FF2B5EF4-FFF2-40B4-BE49-F238E27FC236}">
                <a16:creationId xmlns:a16="http://schemas.microsoft.com/office/drawing/2014/main" id="{AB09E4D0-04A2-4284-AD7B-8D02A3145FCE}"/>
              </a:ext>
            </a:extLst>
          </p:cNvPr>
          <p:cNvPicPr>
            <a:picLocks noChangeAspect="1"/>
          </p:cNvPicPr>
          <p:nvPr/>
        </p:nvPicPr>
        <p:blipFill>
          <a:blip r:embed="rId4"/>
          <a:stretch>
            <a:fillRect/>
          </a:stretch>
        </p:blipFill>
        <p:spPr>
          <a:xfrm>
            <a:off x="997702" y="4924316"/>
            <a:ext cx="6580875" cy="807920"/>
          </a:xfrm>
          <a:prstGeom prst="rect">
            <a:avLst/>
          </a:prstGeom>
        </p:spPr>
      </p:pic>
      <p:pic>
        <p:nvPicPr>
          <p:cNvPr id="13" name="Picture 12">
            <a:extLst>
              <a:ext uri="{FF2B5EF4-FFF2-40B4-BE49-F238E27FC236}">
                <a16:creationId xmlns:a16="http://schemas.microsoft.com/office/drawing/2014/main" id="{9AC37D09-B2F9-4CF2-A994-85EF6C9ACA49}"/>
              </a:ext>
            </a:extLst>
          </p:cNvPr>
          <p:cNvPicPr>
            <a:picLocks noChangeAspect="1"/>
          </p:cNvPicPr>
          <p:nvPr/>
        </p:nvPicPr>
        <p:blipFill>
          <a:blip r:embed="rId5"/>
          <a:stretch>
            <a:fillRect/>
          </a:stretch>
        </p:blipFill>
        <p:spPr>
          <a:xfrm>
            <a:off x="997350" y="2150070"/>
            <a:ext cx="7599681" cy="526505"/>
          </a:xfrm>
          <a:prstGeom prst="rect">
            <a:avLst/>
          </a:prstGeom>
        </p:spPr>
      </p:pic>
    </p:spTree>
    <p:extLst>
      <p:ext uri="{BB962C8B-B14F-4D97-AF65-F5344CB8AC3E}">
        <p14:creationId xmlns:p14="http://schemas.microsoft.com/office/powerpoint/2010/main" val="3451095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3648" y="1773653"/>
            <a:ext cx="8288792" cy="1158828"/>
          </a:xfrm>
        </p:spPr>
        <p:txBody>
          <a:bodyPr>
            <a:noAutofit/>
          </a:bodyPr>
          <a:lstStyle/>
          <a:p>
            <a:pPr algn="ctr"/>
            <a:r>
              <a:rPr lang="en-US" altLang="zh-CN" sz="3600" b="1" dirty="0"/>
              <a:t>Thank you for watching ! </a:t>
            </a:r>
            <a:endParaRPr lang="en-CA" sz="3600" b="1" dirty="0"/>
          </a:p>
        </p:txBody>
      </p:sp>
      <p:pic>
        <p:nvPicPr>
          <p:cNvPr id="8" name="Picture 7" descr="MCCR-RED"/>
          <p:cNvPicPr/>
          <p:nvPr/>
        </p:nvPicPr>
        <p:blipFill>
          <a:blip r:embed="rId2">
            <a:extLst>
              <a:ext uri="{28A0092B-C50C-407E-A947-70E740481C1C}">
                <a14:useLocalDpi xmlns:a14="http://schemas.microsoft.com/office/drawing/2010/main" val="0"/>
              </a:ext>
            </a:extLst>
          </a:blip>
          <a:srcRect/>
          <a:stretch>
            <a:fillRect/>
          </a:stretch>
        </p:blipFill>
        <p:spPr bwMode="auto">
          <a:xfrm>
            <a:off x="6791008" y="5815475"/>
            <a:ext cx="2103120" cy="494665"/>
          </a:xfrm>
          <a:prstGeom prst="rect">
            <a:avLst/>
          </a:prstGeom>
          <a:noFill/>
          <a:ln>
            <a:noFill/>
          </a:ln>
        </p:spPr>
      </p:pic>
    </p:spTree>
    <p:extLst>
      <p:ext uri="{BB962C8B-B14F-4D97-AF65-F5344CB8AC3E}">
        <p14:creationId xmlns:p14="http://schemas.microsoft.com/office/powerpoint/2010/main" val="374044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b="1" dirty="0"/>
              <a:t>Research problem</a:t>
            </a:r>
          </a:p>
          <a:p>
            <a:pPr lvl="2"/>
            <a:r>
              <a:rPr lang="en-US" altLang="zh-CN" dirty="0"/>
              <a:t>There is a surge of interest in solving the collaborative MARL problem.</a:t>
            </a:r>
          </a:p>
          <a:p>
            <a:pPr lvl="2"/>
            <a:r>
              <a:rPr lang="en-CA" altLang="zh-CN" b="1" dirty="0"/>
              <a:t>Joint policy </a:t>
            </a:r>
            <a:r>
              <a:rPr lang="en-CA" altLang="zh-CN" dirty="0"/>
              <a:t>approaches have demonstrated superiority</a:t>
            </a:r>
          </a:p>
          <a:p>
            <a:pPr lvl="2"/>
            <a:endParaRPr lang="en-US" altLang="zh-CN" dirty="0"/>
          </a:p>
          <a:p>
            <a:pPr marL="297180" lvl="1" indent="0">
              <a:buNone/>
            </a:pPr>
            <a:endParaRPr lang="en-US" altLang="zh-CN" dirty="0"/>
          </a:p>
        </p:txBody>
      </p:sp>
      <p:sp>
        <p:nvSpPr>
          <p:cNvPr id="2" name="Oval 1">
            <a:extLst>
              <a:ext uri="{FF2B5EF4-FFF2-40B4-BE49-F238E27FC236}">
                <a16:creationId xmlns:a16="http://schemas.microsoft.com/office/drawing/2014/main" id="{0F7123BD-1672-4C21-AC2D-EC0C2B6B2453}"/>
              </a:ext>
            </a:extLst>
          </p:cNvPr>
          <p:cNvSpPr/>
          <p:nvPr/>
        </p:nvSpPr>
        <p:spPr>
          <a:xfrm>
            <a:off x="935596" y="320838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BDDB4B87-908B-425F-90D2-CB0400448CA5}"/>
              </a:ext>
            </a:extLst>
          </p:cNvPr>
          <p:cNvSpPr/>
          <p:nvPr/>
        </p:nvSpPr>
        <p:spPr>
          <a:xfrm>
            <a:off x="1547664" y="365714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62448080-B3D1-4745-9F28-A00153896DEB}"/>
              </a:ext>
            </a:extLst>
          </p:cNvPr>
          <p:cNvSpPr/>
          <p:nvPr/>
        </p:nvSpPr>
        <p:spPr>
          <a:xfrm>
            <a:off x="2483768" y="356842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Oval 8">
            <a:extLst>
              <a:ext uri="{FF2B5EF4-FFF2-40B4-BE49-F238E27FC236}">
                <a16:creationId xmlns:a16="http://schemas.microsoft.com/office/drawing/2014/main" id="{AE20DB4D-EA04-4246-9B9C-3BFF1F9F5FAD}"/>
              </a:ext>
            </a:extLst>
          </p:cNvPr>
          <p:cNvSpPr/>
          <p:nvPr/>
        </p:nvSpPr>
        <p:spPr>
          <a:xfrm>
            <a:off x="6328794" y="354080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 name="Straight Arrow Connector 3">
            <a:extLst>
              <a:ext uri="{FF2B5EF4-FFF2-40B4-BE49-F238E27FC236}">
                <a16:creationId xmlns:a16="http://schemas.microsoft.com/office/drawing/2014/main" id="{EB1FF52B-640E-40FF-AFAD-8228466EB48F}"/>
              </a:ext>
            </a:extLst>
          </p:cNvPr>
          <p:cNvCxnSpPr>
            <a:stCxn id="2" idx="7"/>
          </p:cNvCxnSpPr>
          <p:nvPr/>
        </p:nvCxnSpPr>
        <p:spPr>
          <a:xfrm flipV="1">
            <a:off x="1242909" y="2924944"/>
            <a:ext cx="304755" cy="33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9242B0-8F70-4171-BCA2-1FE5F342EC8F}"/>
              </a:ext>
            </a:extLst>
          </p:cNvPr>
          <p:cNvCxnSpPr>
            <a:stCxn id="6" idx="0"/>
          </p:cNvCxnSpPr>
          <p:nvPr/>
        </p:nvCxnSpPr>
        <p:spPr>
          <a:xfrm flipV="1">
            <a:off x="1727684" y="3208384"/>
            <a:ext cx="108012" cy="448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40823D6-8BA8-4ABD-8ED0-AFAEBEA92000}"/>
              </a:ext>
            </a:extLst>
          </p:cNvPr>
          <p:cNvCxnSpPr>
            <a:stCxn id="8" idx="1"/>
          </p:cNvCxnSpPr>
          <p:nvPr/>
        </p:nvCxnSpPr>
        <p:spPr>
          <a:xfrm flipH="1" flipV="1">
            <a:off x="2271445" y="3261111"/>
            <a:ext cx="26505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7E02A24-6EDC-4FB5-937A-B019BE26141B}"/>
                  </a:ext>
                </a:extLst>
              </p:cNvPr>
              <p:cNvSpPr txBox="1"/>
              <p:nvPr/>
            </p:nvSpPr>
            <p:spPr>
              <a:xfrm>
                <a:off x="1312644" y="2504879"/>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16" name="TextBox 15">
                <a:extLst>
                  <a:ext uri="{FF2B5EF4-FFF2-40B4-BE49-F238E27FC236}">
                    <a16:creationId xmlns:a16="http://schemas.microsoft.com/office/drawing/2014/main" id="{57E02A24-6EDC-4FB5-937A-B019BE26141B}"/>
                  </a:ext>
                </a:extLst>
              </p:cNvPr>
              <p:cNvSpPr txBox="1">
                <a:spLocks noRot="1" noChangeAspect="1" noMove="1" noResize="1" noEditPoints="1" noAdjustHandles="1" noChangeArrowheads="1" noChangeShapeType="1" noTextEdit="1"/>
              </p:cNvSpPr>
              <p:nvPr/>
            </p:nvSpPr>
            <p:spPr>
              <a:xfrm>
                <a:off x="1312644" y="2504879"/>
                <a:ext cx="383951" cy="369332"/>
              </a:xfrm>
              <a:prstGeom prst="rect">
                <a:avLst/>
              </a:prstGeom>
              <a:blipFill>
                <a:blip r:embed="rId3"/>
                <a:stretch>
                  <a:fillRect l="-9524" r="-4762"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6EB3FB-8236-4EEA-ABFE-D08A1BDB86BA}"/>
                  </a:ext>
                </a:extLst>
              </p:cNvPr>
              <p:cNvSpPr txBox="1"/>
              <p:nvPr/>
            </p:nvSpPr>
            <p:spPr>
              <a:xfrm>
                <a:off x="1759599" y="2799338"/>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17" name="TextBox 16">
                <a:extLst>
                  <a:ext uri="{FF2B5EF4-FFF2-40B4-BE49-F238E27FC236}">
                    <a16:creationId xmlns:a16="http://schemas.microsoft.com/office/drawing/2014/main" id="{616EB3FB-8236-4EEA-ABFE-D08A1BDB86BA}"/>
                  </a:ext>
                </a:extLst>
              </p:cNvPr>
              <p:cNvSpPr txBox="1">
                <a:spLocks noRot="1" noChangeAspect="1" noMove="1" noResize="1" noEditPoints="1" noAdjustHandles="1" noChangeArrowheads="1" noChangeShapeType="1" noTextEdit="1"/>
              </p:cNvSpPr>
              <p:nvPr/>
            </p:nvSpPr>
            <p:spPr>
              <a:xfrm>
                <a:off x="1759599" y="2799338"/>
                <a:ext cx="391068" cy="369332"/>
              </a:xfrm>
              <a:prstGeom prst="rect">
                <a:avLst/>
              </a:prstGeom>
              <a:blipFill>
                <a:blip r:embed="rId4"/>
                <a:stretch>
                  <a:fillRect l="-9375" r="-6250"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8AA1233-F1B7-4A62-AEBE-EA231918641C}"/>
                  </a:ext>
                </a:extLst>
              </p:cNvPr>
              <p:cNvSpPr txBox="1"/>
              <p:nvPr/>
            </p:nvSpPr>
            <p:spPr>
              <a:xfrm>
                <a:off x="2239304" y="2920244"/>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18" name="TextBox 17">
                <a:extLst>
                  <a:ext uri="{FF2B5EF4-FFF2-40B4-BE49-F238E27FC236}">
                    <a16:creationId xmlns:a16="http://schemas.microsoft.com/office/drawing/2014/main" id="{D8AA1233-F1B7-4A62-AEBE-EA231918641C}"/>
                  </a:ext>
                </a:extLst>
              </p:cNvPr>
              <p:cNvSpPr txBox="1">
                <a:spLocks noRot="1" noChangeAspect="1" noMove="1" noResize="1" noEditPoints="1" noAdjustHandles="1" noChangeArrowheads="1" noChangeShapeType="1" noTextEdit="1"/>
              </p:cNvSpPr>
              <p:nvPr/>
            </p:nvSpPr>
            <p:spPr>
              <a:xfrm>
                <a:off x="2239304" y="2920244"/>
                <a:ext cx="391068" cy="369332"/>
              </a:xfrm>
              <a:prstGeom prst="rect">
                <a:avLst/>
              </a:prstGeom>
              <a:blipFill>
                <a:blip r:embed="rId5"/>
                <a:stretch>
                  <a:fillRect l="-7813" r="-6250" b="-16393"/>
                </a:stretch>
              </a:blipFill>
            </p:spPr>
            <p:txBody>
              <a:bodyPr/>
              <a:lstStyle/>
              <a:p>
                <a:r>
                  <a:rPr lang="zh-CN" altLang="en-US">
                    <a:noFill/>
                  </a:rPr>
                  <a:t> </a:t>
                </a:r>
              </a:p>
            </p:txBody>
          </p:sp>
        </mc:Fallback>
      </mc:AlternateContent>
      <p:sp>
        <p:nvSpPr>
          <p:cNvPr id="19" name="TextBox 18">
            <a:extLst>
              <a:ext uri="{FF2B5EF4-FFF2-40B4-BE49-F238E27FC236}">
                <a16:creationId xmlns:a16="http://schemas.microsoft.com/office/drawing/2014/main" id="{8BE07389-5D40-44A2-B812-FAA61FC17C4A}"/>
              </a:ext>
            </a:extLst>
          </p:cNvPr>
          <p:cNvSpPr txBox="1"/>
          <p:nvPr/>
        </p:nvSpPr>
        <p:spPr>
          <a:xfrm>
            <a:off x="177662" y="3588383"/>
            <a:ext cx="1152128" cy="369332"/>
          </a:xfrm>
          <a:prstGeom prst="rect">
            <a:avLst/>
          </a:prstGeom>
          <a:noFill/>
        </p:spPr>
        <p:txBody>
          <a:bodyPr wrap="square" rtlCol="0">
            <a:spAutoFit/>
          </a:bodyPr>
          <a:lstStyle/>
          <a:p>
            <a:r>
              <a:rPr lang="en-CA" altLang="zh-CN" dirty="0"/>
              <a:t>Agent 1</a:t>
            </a:r>
            <a:endParaRPr lang="zh-CN" altLang="en-US" dirty="0"/>
          </a:p>
        </p:txBody>
      </p:sp>
      <p:sp>
        <p:nvSpPr>
          <p:cNvPr id="20" name="TextBox 19">
            <a:extLst>
              <a:ext uri="{FF2B5EF4-FFF2-40B4-BE49-F238E27FC236}">
                <a16:creationId xmlns:a16="http://schemas.microsoft.com/office/drawing/2014/main" id="{88293517-E006-4B3C-868E-11503F3C8295}"/>
              </a:ext>
            </a:extLst>
          </p:cNvPr>
          <p:cNvSpPr txBox="1"/>
          <p:nvPr/>
        </p:nvSpPr>
        <p:spPr>
          <a:xfrm>
            <a:off x="1331640" y="4069911"/>
            <a:ext cx="1152128" cy="369332"/>
          </a:xfrm>
          <a:prstGeom prst="rect">
            <a:avLst/>
          </a:prstGeom>
          <a:noFill/>
        </p:spPr>
        <p:txBody>
          <a:bodyPr wrap="square" rtlCol="0">
            <a:spAutoFit/>
          </a:bodyPr>
          <a:lstStyle/>
          <a:p>
            <a:r>
              <a:rPr lang="en-CA" altLang="zh-CN" dirty="0"/>
              <a:t>Agent 2</a:t>
            </a:r>
            <a:endParaRPr lang="zh-CN" altLang="en-US" dirty="0"/>
          </a:p>
        </p:txBody>
      </p:sp>
      <p:sp>
        <p:nvSpPr>
          <p:cNvPr id="21" name="TextBox 20">
            <a:extLst>
              <a:ext uri="{FF2B5EF4-FFF2-40B4-BE49-F238E27FC236}">
                <a16:creationId xmlns:a16="http://schemas.microsoft.com/office/drawing/2014/main" id="{EE1D6D63-C609-494D-B0B7-0BA9B5BF96C2}"/>
              </a:ext>
            </a:extLst>
          </p:cNvPr>
          <p:cNvSpPr txBox="1"/>
          <p:nvPr/>
        </p:nvSpPr>
        <p:spPr>
          <a:xfrm>
            <a:off x="2635302" y="3882074"/>
            <a:ext cx="1152128" cy="369332"/>
          </a:xfrm>
          <a:prstGeom prst="rect">
            <a:avLst/>
          </a:prstGeom>
          <a:noFill/>
        </p:spPr>
        <p:txBody>
          <a:bodyPr wrap="square" rtlCol="0">
            <a:spAutoFit/>
          </a:bodyPr>
          <a:lstStyle/>
          <a:p>
            <a:r>
              <a:rPr lang="en-CA" altLang="zh-CN" dirty="0"/>
              <a:t>Agent 3</a:t>
            </a:r>
            <a:endParaRPr lang="zh-CN" altLang="en-US" dirty="0"/>
          </a:p>
        </p:txBody>
      </p:sp>
      <p:sp>
        <p:nvSpPr>
          <p:cNvPr id="22" name="TextBox 21">
            <a:extLst>
              <a:ext uri="{FF2B5EF4-FFF2-40B4-BE49-F238E27FC236}">
                <a16:creationId xmlns:a16="http://schemas.microsoft.com/office/drawing/2014/main" id="{7A1A764A-2084-4FBF-9395-0824DA4B3D36}"/>
              </a:ext>
            </a:extLst>
          </p:cNvPr>
          <p:cNvSpPr txBox="1"/>
          <p:nvPr/>
        </p:nvSpPr>
        <p:spPr>
          <a:xfrm>
            <a:off x="6288675" y="3900844"/>
            <a:ext cx="1152128" cy="369332"/>
          </a:xfrm>
          <a:prstGeom prst="rect">
            <a:avLst/>
          </a:prstGeom>
          <a:noFill/>
        </p:spPr>
        <p:txBody>
          <a:bodyPr wrap="square" rtlCol="0">
            <a:spAutoFit/>
          </a:bodyPr>
          <a:lstStyle/>
          <a:p>
            <a:r>
              <a:rPr lang="en-CA" altLang="zh-CN" dirty="0"/>
              <a:t>Agent </a:t>
            </a:r>
            <a:endParaRPr lang="zh-CN" altLang="en-US" dirty="0"/>
          </a:p>
        </p:txBody>
      </p:sp>
      <p:cxnSp>
        <p:nvCxnSpPr>
          <p:cNvPr id="23" name="Straight Arrow Connector 22">
            <a:extLst>
              <a:ext uri="{FF2B5EF4-FFF2-40B4-BE49-F238E27FC236}">
                <a16:creationId xmlns:a16="http://schemas.microsoft.com/office/drawing/2014/main" id="{6AFBE61A-DE30-4F7C-9B9A-AE2C38CD8A9D}"/>
              </a:ext>
            </a:extLst>
          </p:cNvPr>
          <p:cNvCxnSpPr>
            <a:cxnSpLocks/>
            <a:stCxn id="9" idx="0"/>
          </p:cNvCxnSpPr>
          <p:nvPr/>
        </p:nvCxnSpPr>
        <p:spPr>
          <a:xfrm flipV="1">
            <a:off x="6508814" y="3065196"/>
            <a:ext cx="0" cy="475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A7D474-C4DC-4049-AE3D-8D9848B306E5}"/>
                  </a:ext>
                </a:extLst>
              </p:cNvPr>
              <p:cNvSpPr txBox="1"/>
              <p:nvPr/>
            </p:nvSpPr>
            <p:spPr>
              <a:xfrm>
                <a:off x="5921547" y="265544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25" name="TextBox 24">
                <a:extLst>
                  <a:ext uri="{FF2B5EF4-FFF2-40B4-BE49-F238E27FC236}">
                    <a16:creationId xmlns:a16="http://schemas.microsoft.com/office/drawing/2014/main" id="{2CA7D474-C4DC-4049-AE3D-8D9848B306E5}"/>
                  </a:ext>
                </a:extLst>
              </p:cNvPr>
              <p:cNvSpPr txBox="1">
                <a:spLocks noRot="1" noChangeAspect="1" noMove="1" noResize="1" noEditPoints="1" noAdjustHandles="1" noChangeArrowheads="1" noChangeShapeType="1" noTextEdit="1"/>
              </p:cNvSpPr>
              <p:nvPr/>
            </p:nvSpPr>
            <p:spPr>
              <a:xfrm>
                <a:off x="5921547" y="2655440"/>
                <a:ext cx="383951" cy="369332"/>
              </a:xfrm>
              <a:prstGeom prst="rect">
                <a:avLst/>
              </a:prstGeom>
              <a:blipFill>
                <a:blip r:embed="rId6"/>
                <a:stretch>
                  <a:fillRect l="-9524" r="-4762"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169AB92-169A-4F8D-A2BD-1EEFB2102CC1}"/>
                  </a:ext>
                </a:extLst>
              </p:cNvPr>
              <p:cNvSpPr txBox="1"/>
              <p:nvPr/>
            </p:nvSpPr>
            <p:spPr>
              <a:xfrm>
                <a:off x="6401252" y="2655440"/>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26" name="TextBox 25">
                <a:extLst>
                  <a:ext uri="{FF2B5EF4-FFF2-40B4-BE49-F238E27FC236}">
                    <a16:creationId xmlns:a16="http://schemas.microsoft.com/office/drawing/2014/main" id="{A169AB92-169A-4F8D-A2BD-1EEFB2102CC1}"/>
                  </a:ext>
                </a:extLst>
              </p:cNvPr>
              <p:cNvSpPr txBox="1">
                <a:spLocks noRot="1" noChangeAspect="1" noMove="1" noResize="1" noEditPoints="1" noAdjustHandles="1" noChangeArrowheads="1" noChangeShapeType="1" noTextEdit="1"/>
              </p:cNvSpPr>
              <p:nvPr/>
            </p:nvSpPr>
            <p:spPr>
              <a:xfrm>
                <a:off x="6401252" y="2655440"/>
                <a:ext cx="391068" cy="369332"/>
              </a:xfrm>
              <a:prstGeom prst="rect">
                <a:avLst/>
              </a:prstGeom>
              <a:blipFill>
                <a:blip r:embed="rId7"/>
                <a:stretch>
                  <a:fillRect l="-7813" r="-6250"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BD112CF-1010-4C68-AADA-79AA0AE1CA27}"/>
                  </a:ext>
                </a:extLst>
              </p:cNvPr>
              <p:cNvSpPr txBox="1"/>
              <p:nvPr/>
            </p:nvSpPr>
            <p:spPr>
              <a:xfrm>
                <a:off x="6864739" y="2642366"/>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27" name="TextBox 26">
                <a:extLst>
                  <a:ext uri="{FF2B5EF4-FFF2-40B4-BE49-F238E27FC236}">
                    <a16:creationId xmlns:a16="http://schemas.microsoft.com/office/drawing/2014/main" id="{1BD112CF-1010-4C68-AADA-79AA0AE1CA27}"/>
                  </a:ext>
                </a:extLst>
              </p:cNvPr>
              <p:cNvSpPr txBox="1">
                <a:spLocks noRot="1" noChangeAspect="1" noMove="1" noResize="1" noEditPoints="1" noAdjustHandles="1" noChangeArrowheads="1" noChangeShapeType="1" noTextEdit="1"/>
              </p:cNvSpPr>
              <p:nvPr/>
            </p:nvSpPr>
            <p:spPr>
              <a:xfrm>
                <a:off x="6864739" y="2642366"/>
                <a:ext cx="391068" cy="369332"/>
              </a:xfrm>
              <a:prstGeom prst="rect">
                <a:avLst/>
              </a:prstGeom>
              <a:blipFill>
                <a:blip r:embed="rId8"/>
                <a:stretch>
                  <a:fillRect l="-7813" r="-6250" b="-16393"/>
                </a:stretch>
              </a:blipFill>
            </p:spPr>
            <p:txBody>
              <a:bodyPr/>
              <a:lstStyle/>
              <a:p>
                <a:r>
                  <a:rPr lang="zh-CN" altLang="en-US">
                    <a:noFill/>
                  </a:rPr>
                  <a:t> </a:t>
                </a:r>
              </a:p>
            </p:txBody>
          </p:sp>
        </mc:Fallback>
      </mc:AlternateContent>
      <p:sp>
        <p:nvSpPr>
          <p:cNvPr id="29" name="Rectangle: Rounded Corners 28">
            <a:extLst>
              <a:ext uri="{FF2B5EF4-FFF2-40B4-BE49-F238E27FC236}">
                <a16:creationId xmlns:a16="http://schemas.microsoft.com/office/drawing/2014/main" id="{3D1C88A3-C1BB-4499-84B8-8CA961B2570A}"/>
              </a:ext>
            </a:extLst>
          </p:cNvPr>
          <p:cNvSpPr/>
          <p:nvPr/>
        </p:nvSpPr>
        <p:spPr>
          <a:xfrm rot="18044075">
            <a:off x="1185058" y="2865677"/>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38D975AF-9281-4643-9571-1C7FAE912418}"/>
              </a:ext>
            </a:extLst>
          </p:cNvPr>
          <p:cNvSpPr/>
          <p:nvPr/>
        </p:nvSpPr>
        <p:spPr>
          <a:xfrm rot="15706280">
            <a:off x="1920013" y="3002275"/>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TextBox 30">
            <a:extLst>
              <a:ext uri="{FF2B5EF4-FFF2-40B4-BE49-F238E27FC236}">
                <a16:creationId xmlns:a16="http://schemas.microsoft.com/office/drawing/2014/main" id="{2F88439E-44CE-48C5-B645-8B28ADD81124}"/>
              </a:ext>
            </a:extLst>
          </p:cNvPr>
          <p:cNvSpPr txBox="1"/>
          <p:nvPr/>
        </p:nvSpPr>
        <p:spPr>
          <a:xfrm>
            <a:off x="331046" y="4822046"/>
            <a:ext cx="3456384" cy="923330"/>
          </a:xfrm>
          <a:prstGeom prst="rect">
            <a:avLst/>
          </a:prstGeom>
          <a:noFill/>
        </p:spPr>
        <p:txBody>
          <a:bodyPr wrap="square" rtlCol="0">
            <a:spAutoFit/>
          </a:bodyPr>
          <a:lstStyle/>
          <a:p>
            <a:pPr algn="ctr"/>
            <a:r>
              <a:rPr lang="en-CA" altLang="zh-CN" dirty="0"/>
              <a:t>Agents’ observation may interact with each other, and the action may affect each other</a:t>
            </a:r>
            <a:endParaRPr lang="zh-CN" altLang="en-US" dirty="0"/>
          </a:p>
        </p:txBody>
      </p:sp>
      <p:sp>
        <p:nvSpPr>
          <p:cNvPr id="32" name="TextBox 31">
            <a:extLst>
              <a:ext uri="{FF2B5EF4-FFF2-40B4-BE49-F238E27FC236}">
                <a16:creationId xmlns:a16="http://schemas.microsoft.com/office/drawing/2014/main" id="{DE727421-FDA9-435A-B68E-682FC12F0638}"/>
              </a:ext>
            </a:extLst>
          </p:cNvPr>
          <p:cNvSpPr txBox="1"/>
          <p:nvPr/>
        </p:nvSpPr>
        <p:spPr>
          <a:xfrm>
            <a:off x="4960642" y="4770973"/>
            <a:ext cx="3456384" cy="923330"/>
          </a:xfrm>
          <a:prstGeom prst="rect">
            <a:avLst/>
          </a:prstGeom>
          <a:noFill/>
        </p:spPr>
        <p:txBody>
          <a:bodyPr wrap="square" rtlCol="0">
            <a:spAutoFit/>
          </a:bodyPr>
          <a:lstStyle/>
          <a:p>
            <a:pPr algn="ctr"/>
            <a:r>
              <a:rPr lang="en-CA" altLang="zh-CN" dirty="0"/>
              <a:t>The simplest form is that one agent produce all actions on its own.</a:t>
            </a:r>
            <a:endParaRPr lang="zh-CN" altLang="en-US" dirty="0"/>
          </a:p>
        </p:txBody>
      </p:sp>
      <p:cxnSp>
        <p:nvCxnSpPr>
          <p:cNvPr id="28" name="Straight Arrow Connector 27">
            <a:extLst>
              <a:ext uri="{FF2B5EF4-FFF2-40B4-BE49-F238E27FC236}">
                <a16:creationId xmlns:a16="http://schemas.microsoft.com/office/drawing/2014/main" id="{A7A01922-EE73-464C-838C-FCC2A2DD6743}"/>
              </a:ext>
            </a:extLst>
          </p:cNvPr>
          <p:cNvCxnSpPr>
            <a:cxnSpLocks/>
          </p:cNvCxnSpPr>
          <p:nvPr/>
        </p:nvCxnSpPr>
        <p:spPr>
          <a:xfrm>
            <a:off x="1526317" y="3065196"/>
            <a:ext cx="167427" cy="555955"/>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3FE6A955-5795-4917-A144-04C15C114468}"/>
              </a:ext>
            </a:extLst>
          </p:cNvPr>
          <p:cNvCxnSpPr>
            <a:cxnSpLocks/>
          </p:cNvCxnSpPr>
          <p:nvPr/>
        </p:nvCxnSpPr>
        <p:spPr>
          <a:xfrm>
            <a:off x="1955133" y="3168670"/>
            <a:ext cx="488535" cy="518438"/>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95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b="1" dirty="0"/>
              <a:t>Research problem</a:t>
            </a:r>
          </a:p>
          <a:p>
            <a:pPr lvl="2"/>
            <a:r>
              <a:rPr lang="en-US" altLang="zh-CN" dirty="0"/>
              <a:t>There is a surge of interest in solving the collaborative MARL problem.</a:t>
            </a:r>
          </a:p>
          <a:p>
            <a:pPr lvl="2"/>
            <a:r>
              <a:rPr lang="en-CA" altLang="zh-CN" b="1" dirty="0"/>
              <a:t>Joint policy </a:t>
            </a:r>
            <a:r>
              <a:rPr lang="en-CA" altLang="zh-CN" dirty="0"/>
              <a:t>approaches have demonstrated superiority</a:t>
            </a:r>
          </a:p>
          <a:p>
            <a:pPr lvl="2"/>
            <a:endParaRPr lang="en-US" altLang="zh-CN" dirty="0"/>
          </a:p>
          <a:p>
            <a:pPr marL="297180" lvl="1" indent="0">
              <a:buNone/>
            </a:pPr>
            <a:endParaRPr lang="en-US" altLang="zh-CN" dirty="0"/>
          </a:p>
        </p:txBody>
      </p:sp>
      <p:sp>
        <p:nvSpPr>
          <p:cNvPr id="2" name="Oval 1">
            <a:extLst>
              <a:ext uri="{FF2B5EF4-FFF2-40B4-BE49-F238E27FC236}">
                <a16:creationId xmlns:a16="http://schemas.microsoft.com/office/drawing/2014/main" id="{0F7123BD-1672-4C21-AC2D-EC0C2B6B2453}"/>
              </a:ext>
            </a:extLst>
          </p:cNvPr>
          <p:cNvSpPr/>
          <p:nvPr/>
        </p:nvSpPr>
        <p:spPr>
          <a:xfrm>
            <a:off x="935596" y="320838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BDDB4B87-908B-425F-90D2-CB0400448CA5}"/>
              </a:ext>
            </a:extLst>
          </p:cNvPr>
          <p:cNvSpPr/>
          <p:nvPr/>
        </p:nvSpPr>
        <p:spPr>
          <a:xfrm>
            <a:off x="1547664" y="365714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62448080-B3D1-4745-9F28-A00153896DEB}"/>
              </a:ext>
            </a:extLst>
          </p:cNvPr>
          <p:cNvSpPr/>
          <p:nvPr/>
        </p:nvSpPr>
        <p:spPr>
          <a:xfrm>
            <a:off x="2483768" y="356842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Oval 8">
            <a:extLst>
              <a:ext uri="{FF2B5EF4-FFF2-40B4-BE49-F238E27FC236}">
                <a16:creationId xmlns:a16="http://schemas.microsoft.com/office/drawing/2014/main" id="{AE20DB4D-EA04-4246-9B9C-3BFF1F9F5FAD}"/>
              </a:ext>
            </a:extLst>
          </p:cNvPr>
          <p:cNvSpPr/>
          <p:nvPr/>
        </p:nvSpPr>
        <p:spPr>
          <a:xfrm>
            <a:off x="6328794" y="354080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4" name="Straight Arrow Connector 3">
            <a:extLst>
              <a:ext uri="{FF2B5EF4-FFF2-40B4-BE49-F238E27FC236}">
                <a16:creationId xmlns:a16="http://schemas.microsoft.com/office/drawing/2014/main" id="{EB1FF52B-640E-40FF-AFAD-8228466EB48F}"/>
              </a:ext>
            </a:extLst>
          </p:cNvPr>
          <p:cNvCxnSpPr>
            <a:stCxn id="2" idx="7"/>
          </p:cNvCxnSpPr>
          <p:nvPr/>
        </p:nvCxnSpPr>
        <p:spPr>
          <a:xfrm flipV="1">
            <a:off x="1242909" y="2924944"/>
            <a:ext cx="304755" cy="33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9242B0-8F70-4171-BCA2-1FE5F342EC8F}"/>
              </a:ext>
            </a:extLst>
          </p:cNvPr>
          <p:cNvCxnSpPr>
            <a:stCxn id="6" idx="0"/>
          </p:cNvCxnSpPr>
          <p:nvPr/>
        </p:nvCxnSpPr>
        <p:spPr>
          <a:xfrm flipV="1">
            <a:off x="1727684" y="3208384"/>
            <a:ext cx="108012" cy="448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40823D6-8BA8-4ABD-8ED0-AFAEBEA92000}"/>
              </a:ext>
            </a:extLst>
          </p:cNvPr>
          <p:cNvCxnSpPr>
            <a:stCxn id="8" idx="1"/>
          </p:cNvCxnSpPr>
          <p:nvPr/>
        </p:nvCxnSpPr>
        <p:spPr>
          <a:xfrm flipH="1" flipV="1">
            <a:off x="2271445" y="3261111"/>
            <a:ext cx="26505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7E02A24-6EDC-4FB5-937A-B019BE26141B}"/>
                  </a:ext>
                </a:extLst>
              </p:cNvPr>
              <p:cNvSpPr txBox="1"/>
              <p:nvPr/>
            </p:nvSpPr>
            <p:spPr>
              <a:xfrm>
                <a:off x="1312644" y="2504879"/>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16" name="TextBox 15">
                <a:extLst>
                  <a:ext uri="{FF2B5EF4-FFF2-40B4-BE49-F238E27FC236}">
                    <a16:creationId xmlns:a16="http://schemas.microsoft.com/office/drawing/2014/main" id="{57E02A24-6EDC-4FB5-937A-B019BE26141B}"/>
                  </a:ext>
                </a:extLst>
              </p:cNvPr>
              <p:cNvSpPr txBox="1">
                <a:spLocks noRot="1" noChangeAspect="1" noMove="1" noResize="1" noEditPoints="1" noAdjustHandles="1" noChangeArrowheads="1" noChangeShapeType="1" noTextEdit="1"/>
              </p:cNvSpPr>
              <p:nvPr/>
            </p:nvSpPr>
            <p:spPr>
              <a:xfrm>
                <a:off x="1312644" y="2504879"/>
                <a:ext cx="383951" cy="369332"/>
              </a:xfrm>
              <a:prstGeom prst="rect">
                <a:avLst/>
              </a:prstGeom>
              <a:blipFill>
                <a:blip r:embed="rId3"/>
                <a:stretch>
                  <a:fillRect l="-9524" r="-4762"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6EB3FB-8236-4EEA-ABFE-D08A1BDB86BA}"/>
                  </a:ext>
                </a:extLst>
              </p:cNvPr>
              <p:cNvSpPr txBox="1"/>
              <p:nvPr/>
            </p:nvSpPr>
            <p:spPr>
              <a:xfrm>
                <a:off x="1759599" y="2799338"/>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17" name="TextBox 16">
                <a:extLst>
                  <a:ext uri="{FF2B5EF4-FFF2-40B4-BE49-F238E27FC236}">
                    <a16:creationId xmlns:a16="http://schemas.microsoft.com/office/drawing/2014/main" id="{616EB3FB-8236-4EEA-ABFE-D08A1BDB86BA}"/>
                  </a:ext>
                </a:extLst>
              </p:cNvPr>
              <p:cNvSpPr txBox="1">
                <a:spLocks noRot="1" noChangeAspect="1" noMove="1" noResize="1" noEditPoints="1" noAdjustHandles="1" noChangeArrowheads="1" noChangeShapeType="1" noTextEdit="1"/>
              </p:cNvSpPr>
              <p:nvPr/>
            </p:nvSpPr>
            <p:spPr>
              <a:xfrm>
                <a:off x="1759599" y="2799338"/>
                <a:ext cx="391068" cy="369332"/>
              </a:xfrm>
              <a:prstGeom prst="rect">
                <a:avLst/>
              </a:prstGeom>
              <a:blipFill>
                <a:blip r:embed="rId4"/>
                <a:stretch>
                  <a:fillRect l="-9375" r="-6250"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8AA1233-F1B7-4A62-AEBE-EA231918641C}"/>
                  </a:ext>
                </a:extLst>
              </p:cNvPr>
              <p:cNvSpPr txBox="1"/>
              <p:nvPr/>
            </p:nvSpPr>
            <p:spPr>
              <a:xfrm>
                <a:off x="2239304" y="2920244"/>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18" name="TextBox 17">
                <a:extLst>
                  <a:ext uri="{FF2B5EF4-FFF2-40B4-BE49-F238E27FC236}">
                    <a16:creationId xmlns:a16="http://schemas.microsoft.com/office/drawing/2014/main" id="{D8AA1233-F1B7-4A62-AEBE-EA231918641C}"/>
                  </a:ext>
                </a:extLst>
              </p:cNvPr>
              <p:cNvSpPr txBox="1">
                <a:spLocks noRot="1" noChangeAspect="1" noMove="1" noResize="1" noEditPoints="1" noAdjustHandles="1" noChangeArrowheads="1" noChangeShapeType="1" noTextEdit="1"/>
              </p:cNvSpPr>
              <p:nvPr/>
            </p:nvSpPr>
            <p:spPr>
              <a:xfrm>
                <a:off x="2239304" y="2920244"/>
                <a:ext cx="391068" cy="369332"/>
              </a:xfrm>
              <a:prstGeom prst="rect">
                <a:avLst/>
              </a:prstGeom>
              <a:blipFill>
                <a:blip r:embed="rId5"/>
                <a:stretch>
                  <a:fillRect l="-7813" r="-6250" b="-16393"/>
                </a:stretch>
              </a:blipFill>
            </p:spPr>
            <p:txBody>
              <a:bodyPr/>
              <a:lstStyle/>
              <a:p>
                <a:r>
                  <a:rPr lang="zh-CN" altLang="en-US">
                    <a:noFill/>
                  </a:rPr>
                  <a:t> </a:t>
                </a:r>
              </a:p>
            </p:txBody>
          </p:sp>
        </mc:Fallback>
      </mc:AlternateContent>
      <p:sp>
        <p:nvSpPr>
          <p:cNvPr id="19" name="TextBox 18">
            <a:extLst>
              <a:ext uri="{FF2B5EF4-FFF2-40B4-BE49-F238E27FC236}">
                <a16:creationId xmlns:a16="http://schemas.microsoft.com/office/drawing/2014/main" id="{8BE07389-5D40-44A2-B812-FAA61FC17C4A}"/>
              </a:ext>
            </a:extLst>
          </p:cNvPr>
          <p:cNvSpPr txBox="1"/>
          <p:nvPr/>
        </p:nvSpPr>
        <p:spPr>
          <a:xfrm>
            <a:off x="177662" y="3588383"/>
            <a:ext cx="1152128" cy="369332"/>
          </a:xfrm>
          <a:prstGeom prst="rect">
            <a:avLst/>
          </a:prstGeom>
          <a:noFill/>
        </p:spPr>
        <p:txBody>
          <a:bodyPr wrap="square" rtlCol="0">
            <a:spAutoFit/>
          </a:bodyPr>
          <a:lstStyle/>
          <a:p>
            <a:r>
              <a:rPr lang="en-CA" altLang="zh-CN" dirty="0"/>
              <a:t>Agent 1</a:t>
            </a:r>
            <a:endParaRPr lang="zh-CN" altLang="en-US" dirty="0"/>
          </a:p>
        </p:txBody>
      </p:sp>
      <p:sp>
        <p:nvSpPr>
          <p:cNvPr id="20" name="TextBox 19">
            <a:extLst>
              <a:ext uri="{FF2B5EF4-FFF2-40B4-BE49-F238E27FC236}">
                <a16:creationId xmlns:a16="http://schemas.microsoft.com/office/drawing/2014/main" id="{88293517-E006-4B3C-868E-11503F3C8295}"/>
              </a:ext>
            </a:extLst>
          </p:cNvPr>
          <p:cNvSpPr txBox="1"/>
          <p:nvPr/>
        </p:nvSpPr>
        <p:spPr>
          <a:xfrm>
            <a:off x="1331640" y="4069911"/>
            <a:ext cx="1152128" cy="369332"/>
          </a:xfrm>
          <a:prstGeom prst="rect">
            <a:avLst/>
          </a:prstGeom>
          <a:noFill/>
        </p:spPr>
        <p:txBody>
          <a:bodyPr wrap="square" rtlCol="0">
            <a:spAutoFit/>
          </a:bodyPr>
          <a:lstStyle/>
          <a:p>
            <a:r>
              <a:rPr lang="en-CA" altLang="zh-CN" dirty="0"/>
              <a:t>Agent 2</a:t>
            </a:r>
            <a:endParaRPr lang="zh-CN" altLang="en-US" dirty="0"/>
          </a:p>
        </p:txBody>
      </p:sp>
      <p:sp>
        <p:nvSpPr>
          <p:cNvPr id="21" name="TextBox 20">
            <a:extLst>
              <a:ext uri="{FF2B5EF4-FFF2-40B4-BE49-F238E27FC236}">
                <a16:creationId xmlns:a16="http://schemas.microsoft.com/office/drawing/2014/main" id="{EE1D6D63-C609-494D-B0B7-0BA9B5BF96C2}"/>
              </a:ext>
            </a:extLst>
          </p:cNvPr>
          <p:cNvSpPr txBox="1"/>
          <p:nvPr/>
        </p:nvSpPr>
        <p:spPr>
          <a:xfrm>
            <a:off x="2635302" y="3882074"/>
            <a:ext cx="1152128" cy="369332"/>
          </a:xfrm>
          <a:prstGeom prst="rect">
            <a:avLst/>
          </a:prstGeom>
          <a:noFill/>
        </p:spPr>
        <p:txBody>
          <a:bodyPr wrap="square" rtlCol="0">
            <a:spAutoFit/>
          </a:bodyPr>
          <a:lstStyle/>
          <a:p>
            <a:r>
              <a:rPr lang="en-CA" altLang="zh-CN" dirty="0"/>
              <a:t>Agent 3</a:t>
            </a:r>
            <a:endParaRPr lang="zh-CN" altLang="en-US" dirty="0"/>
          </a:p>
        </p:txBody>
      </p:sp>
      <p:sp>
        <p:nvSpPr>
          <p:cNvPr id="22" name="TextBox 21">
            <a:extLst>
              <a:ext uri="{FF2B5EF4-FFF2-40B4-BE49-F238E27FC236}">
                <a16:creationId xmlns:a16="http://schemas.microsoft.com/office/drawing/2014/main" id="{7A1A764A-2084-4FBF-9395-0824DA4B3D36}"/>
              </a:ext>
            </a:extLst>
          </p:cNvPr>
          <p:cNvSpPr txBox="1"/>
          <p:nvPr/>
        </p:nvSpPr>
        <p:spPr>
          <a:xfrm>
            <a:off x="6288675" y="3900844"/>
            <a:ext cx="1152128" cy="369332"/>
          </a:xfrm>
          <a:prstGeom prst="rect">
            <a:avLst/>
          </a:prstGeom>
          <a:noFill/>
        </p:spPr>
        <p:txBody>
          <a:bodyPr wrap="square" rtlCol="0">
            <a:spAutoFit/>
          </a:bodyPr>
          <a:lstStyle/>
          <a:p>
            <a:r>
              <a:rPr lang="en-CA" altLang="zh-CN" dirty="0"/>
              <a:t>Agent </a:t>
            </a:r>
            <a:endParaRPr lang="zh-CN" altLang="en-US" dirty="0"/>
          </a:p>
        </p:txBody>
      </p:sp>
      <p:cxnSp>
        <p:nvCxnSpPr>
          <p:cNvPr id="23" name="Straight Arrow Connector 22">
            <a:extLst>
              <a:ext uri="{FF2B5EF4-FFF2-40B4-BE49-F238E27FC236}">
                <a16:creationId xmlns:a16="http://schemas.microsoft.com/office/drawing/2014/main" id="{6AFBE61A-DE30-4F7C-9B9A-AE2C38CD8A9D}"/>
              </a:ext>
            </a:extLst>
          </p:cNvPr>
          <p:cNvCxnSpPr>
            <a:cxnSpLocks/>
            <a:stCxn id="9" idx="0"/>
          </p:cNvCxnSpPr>
          <p:nvPr/>
        </p:nvCxnSpPr>
        <p:spPr>
          <a:xfrm flipV="1">
            <a:off x="6508814" y="3065196"/>
            <a:ext cx="0" cy="475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A7D474-C4DC-4049-AE3D-8D9848B306E5}"/>
                  </a:ext>
                </a:extLst>
              </p:cNvPr>
              <p:cNvSpPr txBox="1"/>
              <p:nvPr/>
            </p:nvSpPr>
            <p:spPr>
              <a:xfrm>
                <a:off x="5921547" y="265544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25" name="TextBox 24">
                <a:extLst>
                  <a:ext uri="{FF2B5EF4-FFF2-40B4-BE49-F238E27FC236}">
                    <a16:creationId xmlns:a16="http://schemas.microsoft.com/office/drawing/2014/main" id="{2CA7D474-C4DC-4049-AE3D-8D9848B306E5}"/>
                  </a:ext>
                </a:extLst>
              </p:cNvPr>
              <p:cNvSpPr txBox="1">
                <a:spLocks noRot="1" noChangeAspect="1" noMove="1" noResize="1" noEditPoints="1" noAdjustHandles="1" noChangeArrowheads="1" noChangeShapeType="1" noTextEdit="1"/>
              </p:cNvSpPr>
              <p:nvPr/>
            </p:nvSpPr>
            <p:spPr>
              <a:xfrm>
                <a:off x="5921547" y="2655440"/>
                <a:ext cx="383951" cy="369332"/>
              </a:xfrm>
              <a:prstGeom prst="rect">
                <a:avLst/>
              </a:prstGeom>
              <a:blipFill>
                <a:blip r:embed="rId6"/>
                <a:stretch>
                  <a:fillRect l="-9524" r="-4762"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169AB92-169A-4F8D-A2BD-1EEFB2102CC1}"/>
                  </a:ext>
                </a:extLst>
              </p:cNvPr>
              <p:cNvSpPr txBox="1"/>
              <p:nvPr/>
            </p:nvSpPr>
            <p:spPr>
              <a:xfrm>
                <a:off x="6401252" y="2655440"/>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26" name="TextBox 25">
                <a:extLst>
                  <a:ext uri="{FF2B5EF4-FFF2-40B4-BE49-F238E27FC236}">
                    <a16:creationId xmlns:a16="http://schemas.microsoft.com/office/drawing/2014/main" id="{A169AB92-169A-4F8D-A2BD-1EEFB2102CC1}"/>
                  </a:ext>
                </a:extLst>
              </p:cNvPr>
              <p:cNvSpPr txBox="1">
                <a:spLocks noRot="1" noChangeAspect="1" noMove="1" noResize="1" noEditPoints="1" noAdjustHandles="1" noChangeArrowheads="1" noChangeShapeType="1" noTextEdit="1"/>
              </p:cNvSpPr>
              <p:nvPr/>
            </p:nvSpPr>
            <p:spPr>
              <a:xfrm>
                <a:off x="6401252" y="2655440"/>
                <a:ext cx="391068" cy="369332"/>
              </a:xfrm>
              <a:prstGeom prst="rect">
                <a:avLst/>
              </a:prstGeom>
              <a:blipFill>
                <a:blip r:embed="rId7"/>
                <a:stretch>
                  <a:fillRect l="-7813" r="-6250"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BD112CF-1010-4C68-AADA-79AA0AE1CA27}"/>
                  </a:ext>
                </a:extLst>
              </p:cNvPr>
              <p:cNvSpPr txBox="1"/>
              <p:nvPr/>
            </p:nvSpPr>
            <p:spPr>
              <a:xfrm>
                <a:off x="6864739" y="2642366"/>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27" name="TextBox 26">
                <a:extLst>
                  <a:ext uri="{FF2B5EF4-FFF2-40B4-BE49-F238E27FC236}">
                    <a16:creationId xmlns:a16="http://schemas.microsoft.com/office/drawing/2014/main" id="{1BD112CF-1010-4C68-AADA-79AA0AE1CA27}"/>
                  </a:ext>
                </a:extLst>
              </p:cNvPr>
              <p:cNvSpPr txBox="1">
                <a:spLocks noRot="1" noChangeAspect="1" noMove="1" noResize="1" noEditPoints="1" noAdjustHandles="1" noChangeArrowheads="1" noChangeShapeType="1" noTextEdit="1"/>
              </p:cNvSpPr>
              <p:nvPr/>
            </p:nvSpPr>
            <p:spPr>
              <a:xfrm>
                <a:off x="6864739" y="2642366"/>
                <a:ext cx="391068" cy="369332"/>
              </a:xfrm>
              <a:prstGeom prst="rect">
                <a:avLst/>
              </a:prstGeom>
              <a:blipFill>
                <a:blip r:embed="rId8"/>
                <a:stretch>
                  <a:fillRect l="-7813" r="-6250" b="-16393"/>
                </a:stretch>
              </a:blipFill>
            </p:spPr>
            <p:txBody>
              <a:bodyPr/>
              <a:lstStyle/>
              <a:p>
                <a:r>
                  <a:rPr lang="zh-CN" altLang="en-US">
                    <a:noFill/>
                  </a:rPr>
                  <a:t> </a:t>
                </a:r>
              </a:p>
            </p:txBody>
          </p:sp>
        </mc:Fallback>
      </mc:AlternateContent>
      <p:sp>
        <p:nvSpPr>
          <p:cNvPr id="29" name="Rectangle: Rounded Corners 28">
            <a:extLst>
              <a:ext uri="{FF2B5EF4-FFF2-40B4-BE49-F238E27FC236}">
                <a16:creationId xmlns:a16="http://schemas.microsoft.com/office/drawing/2014/main" id="{3D1C88A3-C1BB-4499-84B8-8CA961B2570A}"/>
              </a:ext>
            </a:extLst>
          </p:cNvPr>
          <p:cNvSpPr/>
          <p:nvPr/>
        </p:nvSpPr>
        <p:spPr>
          <a:xfrm rot="18044075">
            <a:off x="1185058" y="2865677"/>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38D975AF-9281-4643-9571-1C7FAE912418}"/>
              </a:ext>
            </a:extLst>
          </p:cNvPr>
          <p:cNvSpPr/>
          <p:nvPr/>
        </p:nvSpPr>
        <p:spPr>
          <a:xfrm rot="15706280">
            <a:off x="1920013" y="3002275"/>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TextBox 30">
            <a:extLst>
              <a:ext uri="{FF2B5EF4-FFF2-40B4-BE49-F238E27FC236}">
                <a16:creationId xmlns:a16="http://schemas.microsoft.com/office/drawing/2014/main" id="{2F88439E-44CE-48C5-B645-8B28ADD81124}"/>
              </a:ext>
            </a:extLst>
          </p:cNvPr>
          <p:cNvSpPr txBox="1"/>
          <p:nvPr/>
        </p:nvSpPr>
        <p:spPr>
          <a:xfrm>
            <a:off x="331046" y="4822046"/>
            <a:ext cx="3456384" cy="923330"/>
          </a:xfrm>
          <a:prstGeom prst="rect">
            <a:avLst/>
          </a:prstGeom>
          <a:noFill/>
        </p:spPr>
        <p:txBody>
          <a:bodyPr wrap="square" rtlCol="0">
            <a:spAutoFit/>
          </a:bodyPr>
          <a:lstStyle/>
          <a:p>
            <a:pPr algn="ctr"/>
            <a:r>
              <a:rPr lang="en-CA" altLang="zh-CN" dirty="0"/>
              <a:t>Agents’ observation may interact with each other, and the action may affect each other</a:t>
            </a:r>
            <a:endParaRPr lang="zh-CN" altLang="en-US" dirty="0"/>
          </a:p>
        </p:txBody>
      </p:sp>
      <p:sp>
        <p:nvSpPr>
          <p:cNvPr id="32" name="TextBox 31">
            <a:extLst>
              <a:ext uri="{FF2B5EF4-FFF2-40B4-BE49-F238E27FC236}">
                <a16:creationId xmlns:a16="http://schemas.microsoft.com/office/drawing/2014/main" id="{DE727421-FDA9-435A-B68E-682FC12F0638}"/>
              </a:ext>
            </a:extLst>
          </p:cNvPr>
          <p:cNvSpPr txBox="1"/>
          <p:nvPr/>
        </p:nvSpPr>
        <p:spPr>
          <a:xfrm>
            <a:off x="4960642" y="4770973"/>
            <a:ext cx="3456384" cy="923330"/>
          </a:xfrm>
          <a:prstGeom prst="rect">
            <a:avLst/>
          </a:prstGeom>
          <a:noFill/>
        </p:spPr>
        <p:txBody>
          <a:bodyPr wrap="square" rtlCol="0">
            <a:spAutoFit/>
          </a:bodyPr>
          <a:lstStyle/>
          <a:p>
            <a:pPr algn="ctr"/>
            <a:r>
              <a:rPr lang="en-CA" altLang="zh-CN" dirty="0"/>
              <a:t>The simplest form is that one agent produce all actions on its own.</a:t>
            </a:r>
            <a:endParaRPr lang="zh-CN" altLang="en-US" dirty="0"/>
          </a:p>
        </p:txBody>
      </p:sp>
      <p:sp>
        <p:nvSpPr>
          <p:cNvPr id="3" name="Arrow: Up 2">
            <a:extLst>
              <a:ext uri="{FF2B5EF4-FFF2-40B4-BE49-F238E27FC236}">
                <a16:creationId xmlns:a16="http://schemas.microsoft.com/office/drawing/2014/main" id="{3AD2AB08-1832-4A61-B977-48B3C7E47563}"/>
              </a:ext>
            </a:extLst>
          </p:cNvPr>
          <p:cNvSpPr/>
          <p:nvPr/>
        </p:nvSpPr>
        <p:spPr>
          <a:xfrm>
            <a:off x="7560001" y="2600426"/>
            <a:ext cx="542709" cy="475608"/>
          </a:xfrm>
          <a:prstGeom prst="up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0" name="Explosion: 14 Points 9">
            <a:extLst>
              <a:ext uri="{FF2B5EF4-FFF2-40B4-BE49-F238E27FC236}">
                <a16:creationId xmlns:a16="http://schemas.microsoft.com/office/drawing/2014/main" id="{037DA973-D03A-47AC-AAE6-BAF3A3C08107}"/>
              </a:ext>
            </a:extLst>
          </p:cNvPr>
          <p:cNvSpPr/>
          <p:nvPr/>
        </p:nvSpPr>
        <p:spPr>
          <a:xfrm>
            <a:off x="7440803" y="2180362"/>
            <a:ext cx="722816" cy="420064"/>
          </a:xfrm>
          <a:prstGeom prst="irregularSeal2">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3" name="Straight Arrow Connector 12">
            <a:extLst>
              <a:ext uri="{FF2B5EF4-FFF2-40B4-BE49-F238E27FC236}">
                <a16:creationId xmlns:a16="http://schemas.microsoft.com/office/drawing/2014/main" id="{73BBBEAE-DB8C-4853-B447-8A8A668E8098}"/>
              </a:ext>
            </a:extLst>
          </p:cNvPr>
          <p:cNvCxnSpPr>
            <a:cxnSpLocks/>
          </p:cNvCxnSpPr>
          <p:nvPr/>
        </p:nvCxnSpPr>
        <p:spPr>
          <a:xfrm>
            <a:off x="1526317" y="3065196"/>
            <a:ext cx="167427" cy="555955"/>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FEEA60B-E0D9-4FB9-A8C8-32ACBD0760AC}"/>
              </a:ext>
            </a:extLst>
          </p:cNvPr>
          <p:cNvCxnSpPr>
            <a:cxnSpLocks/>
            <a:stCxn id="17" idx="2"/>
          </p:cNvCxnSpPr>
          <p:nvPr/>
        </p:nvCxnSpPr>
        <p:spPr>
          <a:xfrm>
            <a:off x="1955133" y="3168670"/>
            <a:ext cx="488535" cy="518438"/>
          </a:xfrm>
          <a:prstGeom prst="straightConnector1">
            <a:avLst/>
          </a:prstGeom>
          <a:ln>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70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b="1" dirty="0"/>
              <a:t>Research problem</a:t>
            </a:r>
          </a:p>
          <a:p>
            <a:pPr lvl="2"/>
            <a:r>
              <a:rPr lang="en-US" altLang="zh-CN" dirty="0"/>
              <a:t>There is a surge of interest in solving the collaborative MARL problem.</a:t>
            </a:r>
          </a:p>
          <a:p>
            <a:pPr lvl="2"/>
            <a:r>
              <a:rPr lang="en-CA" altLang="zh-CN" b="1" dirty="0"/>
              <a:t>Joint policy </a:t>
            </a:r>
            <a:r>
              <a:rPr lang="en-CA" altLang="zh-CN" dirty="0"/>
              <a:t>approaches have demonstrated superiority</a:t>
            </a:r>
          </a:p>
          <a:p>
            <a:pPr lvl="2"/>
            <a:endParaRPr lang="en-US" altLang="zh-CN" dirty="0"/>
          </a:p>
          <a:p>
            <a:pPr marL="297180" lvl="1" indent="0">
              <a:buNone/>
            </a:pPr>
            <a:endParaRPr lang="en-US" altLang="zh-CN" dirty="0"/>
          </a:p>
        </p:txBody>
      </p:sp>
      <p:sp>
        <p:nvSpPr>
          <p:cNvPr id="12" name="Rectangle 11">
            <a:extLst>
              <a:ext uri="{FF2B5EF4-FFF2-40B4-BE49-F238E27FC236}">
                <a16:creationId xmlns:a16="http://schemas.microsoft.com/office/drawing/2014/main" id="{4C98470C-5918-49CC-9517-86DE30C615E3}"/>
              </a:ext>
            </a:extLst>
          </p:cNvPr>
          <p:cNvSpPr/>
          <p:nvPr/>
        </p:nvSpPr>
        <p:spPr>
          <a:xfrm>
            <a:off x="179512" y="2492896"/>
            <a:ext cx="3621504"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Factorization on policy</a:t>
            </a:r>
          </a:p>
        </p:txBody>
      </p:sp>
      <p:sp>
        <p:nvSpPr>
          <p:cNvPr id="33" name="Rectangle 32">
            <a:extLst>
              <a:ext uri="{FF2B5EF4-FFF2-40B4-BE49-F238E27FC236}">
                <a16:creationId xmlns:a16="http://schemas.microsoft.com/office/drawing/2014/main" id="{8A851E15-E41A-4C1F-84AB-4A5CA819D72E}"/>
              </a:ext>
            </a:extLst>
          </p:cNvPr>
          <p:cNvSpPr/>
          <p:nvPr/>
        </p:nvSpPr>
        <p:spPr>
          <a:xfrm>
            <a:off x="4463988" y="2492896"/>
            <a:ext cx="4519186"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Factorization on value function</a:t>
            </a:r>
          </a:p>
        </p:txBody>
      </p:sp>
      <p:sp>
        <p:nvSpPr>
          <p:cNvPr id="34" name="Oval 33">
            <a:extLst>
              <a:ext uri="{FF2B5EF4-FFF2-40B4-BE49-F238E27FC236}">
                <a16:creationId xmlns:a16="http://schemas.microsoft.com/office/drawing/2014/main" id="{53F97E06-C7D3-4C28-9CE1-8170EEDDA6FD}"/>
              </a:ext>
            </a:extLst>
          </p:cNvPr>
          <p:cNvSpPr/>
          <p:nvPr/>
        </p:nvSpPr>
        <p:spPr>
          <a:xfrm>
            <a:off x="1340386" y="379546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5" name="Oval 34">
            <a:extLst>
              <a:ext uri="{FF2B5EF4-FFF2-40B4-BE49-F238E27FC236}">
                <a16:creationId xmlns:a16="http://schemas.microsoft.com/office/drawing/2014/main" id="{C3A9ACED-1CDE-452B-BA35-F4354FC14F9E}"/>
              </a:ext>
            </a:extLst>
          </p:cNvPr>
          <p:cNvSpPr/>
          <p:nvPr/>
        </p:nvSpPr>
        <p:spPr>
          <a:xfrm>
            <a:off x="1952454" y="424422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Oval 35">
            <a:extLst>
              <a:ext uri="{FF2B5EF4-FFF2-40B4-BE49-F238E27FC236}">
                <a16:creationId xmlns:a16="http://schemas.microsoft.com/office/drawing/2014/main" id="{EBFA6F2A-F328-4245-8E51-A1315B5F5901}"/>
              </a:ext>
            </a:extLst>
          </p:cNvPr>
          <p:cNvSpPr/>
          <p:nvPr/>
        </p:nvSpPr>
        <p:spPr>
          <a:xfrm>
            <a:off x="2888558" y="415550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7" name="Straight Arrow Connector 36">
            <a:extLst>
              <a:ext uri="{FF2B5EF4-FFF2-40B4-BE49-F238E27FC236}">
                <a16:creationId xmlns:a16="http://schemas.microsoft.com/office/drawing/2014/main" id="{338656F6-20A2-4D6C-B976-0F2992F668B3}"/>
              </a:ext>
            </a:extLst>
          </p:cNvPr>
          <p:cNvCxnSpPr>
            <a:stCxn id="34" idx="7"/>
          </p:cNvCxnSpPr>
          <p:nvPr/>
        </p:nvCxnSpPr>
        <p:spPr>
          <a:xfrm flipV="1">
            <a:off x="1647699" y="3512024"/>
            <a:ext cx="304755" cy="33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4D8C683-FCFF-49C8-9933-C503AEA87C61}"/>
              </a:ext>
            </a:extLst>
          </p:cNvPr>
          <p:cNvCxnSpPr>
            <a:stCxn id="35" idx="0"/>
          </p:cNvCxnSpPr>
          <p:nvPr/>
        </p:nvCxnSpPr>
        <p:spPr>
          <a:xfrm flipV="1">
            <a:off x="2132474" y="3795464"/>
            <a:ext cx="108012" cy="448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DADBF4-9269-480B-AB6B-A8140886FA00}"/>
              </a:ext>
            </a:extLst>
          </p:cNvPr>
          <p:cNvCxnSpPr>
            <a:stCxn id="36" idx="1"/>
          </p:cNvCxnSpPr>
          <p:nvPr/>
        </p:nvCxnSpPr>
        <p:spPr>
          <a:xfrm flipH="1" flipV="1">
            <a:off x="2676235" y="3848191"/>
            <a:ext cx="26505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0EFDA17-F2AE-4AA4-94FB-9A65CE21232B}"/>
                  </a:ext>
                </a:extLst>
              </p:cNvPr>
              <p:cNvSpPr txBox="1"/>
              <p:nvPr/>
            </p:nvSpPr>
            <p:spPr>
              <a:xfrm>
                <a:off x="1717434" y="3091959"/>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40" name="TextBox 39">
                <a:extLst>
                  <a:ext uri="{FF2B5EF4-FFF2-40B4-BE49-F238E27FC236}">
                    <a16:creationId xmlns:a16="http://schemas.microsoft.com/office/drawing/2014/main" id="{40EFDA17-F2AE-4AA4-94FB-9A65CE21232B}"/>
                  </a:ext>
                </a:extLst>
              </p:cNvPr>
              <p:cNvSpPr txBox="1">
                <a:spLocks noRot="1" noChangeAspect="1" noMove="1" noResize="1" noEditPoints="1" noAdjustHandles="1" noChangeArrowheads="1" noChangeShapeType="1" noTextEdit="1"/>
              </p:cNvSpPr>
              <p:nvPr/>
            </p:nvSpPr>
            <p:spPr>
              <a:xfrm>
                <a:off x="1717434" y="3091959"/>
                <a:ext cx="383951" cy="369332"/>
              </a:xfrm>
              <a:prstGeom prst="rect">
                <a:avLst/>
              </a:prstGeom>
              <a:blipFill>
                <a:blip r:embed="rId3"/>
                <a:stretch>
                  <a:fillRect l="-11111" r="-4762"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BAC75AB-A29D-44C8-B4EE-4FA2EEF851EA}"/>
                  </a:ext>
                </a:extLst>
              </p:cNvPr>
              <p:cNvSpPr txBox="1"/>
              <p:nvPr/>
            </p:nvSpPr>
            <p:spPr>
              <a:xfrm>
                <a:off x="2164389" y="3386418"/>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41" name="TextBox 40">
                <a:extLst>
                  <a:ext uri="{FF2B5EF4-FFF2-40B4-BE49-F238E27FC236}">
                    <a16:creationId xmlns:a16="http://schemas.microsoft.com/office/drawing/2014/main" id="{DBAC75AB-A29D-44C8-B4EE-4FA2EEF851EA}"/>
                  </a:ext>
                </a:extLst>
              </p:cNvPr>
              <p:cNvSpPr txBox="1">
                <a:spLocks noRot="1" noChangeAspect="1" noMove="1" noResize="1" noEditPoints="1" noAdjustHandles="1" noChangeArrowheads="1" noChangeShapeType="1" noTextEdit="1"/>
              </p:cNvSpPr>
              <p:nvPr/>
            </p:nvSpPr>
            <p:spPr>
              <a:xfrm>
                <a:off x="2164389" y="3386418"/>
                <a:ext cx="391068" cy="369332"/>
              </a:xfrm>
              <a:prstGeom prst="rect">
                <a:avLst/>
              </a:prstGeom>
              <a:blipFill>
                <a:blip r:embed="rId4"/>
                <a:stretch>
                  <a:fillRect l="-7813" r="-6250"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C9674A-2A32-446A-BF02-EDC2579539B4}"/>
                  </a:ext>
                </a:extLst>
              </p:cNvPr>
              <p:cNvSpPr txBox="1"/>
              <p:nvPr/>
            </p:nvSpPr>
            <p:spPr>
              <a:xfrm>
                <a:off x="2644094" y="3507324"/>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42" name="TextBox 41">
                <a:extLst>
                  <a:ext uri="{FF2B5EF4-FFF2-40B4-BE49-F238E27FC236}">
                    <a16:creationId xmlns:a16="http://schemas.microsoft.com/office/drawing/2014/main" id="{96C9674A-2A32-446A-BF02-EDC2579539B4}"/>
                  </a:ext>
                </a:extLst>
              </p:cNvPr>
              <p:cNvSpPr txBox="1">
                <a:spLocks noRot="1" noChangeAspect="1" noMove="1" noResize="1" noEditPoints="1" noAdjustHandles="1" noChangeArrowheads="1" noChangeShapeType="1" noTextEdit="1"/>
              </p:cNvSpPr>
              <p:nvPr/>
            </p:nvSpPr>
            <p:spPr>
              <a:xfrm>
                <a:off x="2644094" y="3507324"/>
                <a:ext cx="391068" cy="369332"/>
              </a:xfrm>
              <a:prstGeom prst="rect">
                <a:avLst/>
              </a:prstGeom>
              <a:blipFill>
                <a:blip r:embed="rId5"/>
                <a:stretch>
                  <a:fillRect l="-9375" r="-6250" b="-16393"/>
                </a:stretch>
              </a:blipFill>
            </p:spPr>
            <p:txBody>
              <a:bodyPr/>
              <a:lstStyle/>
              <a:p>
                <a:r>
                  <a:rPr lang="zh-CN" altLang="en-US">
                    <a:noFill/>
                  </a:rPr>
                  <a:t> </a:t>
                </a:r>
              </a:p>
            </p:txBody>
          </p:sp>
        </mc:Fallback>
      </mc:AlternateContent>
      <p:sp>
        <p:nvSpPr>
          <p:cNvPr id="43" name="TextBox 42">
            <a:extLst>
              <a:ext uri="{FF2B5EF4-FFF2-40B4-BE49-F238E27FC236}">
                <a16:creationId xmlns:a16="http://schemas.microsoft.com/office/drawing/2014/main" id="{F9F2453E-BF73-46EF-9860-9C38D121A7A7}"/>
              </a:ext>
            </a:extLst>
          </p:cNvPr>
          <p:cNvSpPr txBox="1"/>
          <p:nvPr/>
        </p:nvSpPr>
        <p:spPr>
          <a:xfrm>
            <a:off x="582452" y="4175463"/>
            <a:ext cx="1152128" cy="369332"/>
          </a:xfrm>
          <a:prstGeom prst="rect">
            <a:avLst/>
          </a:prstGeom>
          <a:noFill/>
        </p:spPr>
        <p:txBody>
          <a:bodyPr wrap="square" rtlCol="0">
            <a:spAutoFit/>
          </a:bodyPr>
          <a:lstStyle/>
          <a:p>
            <a:r>
              <a:rPr lang="en-CA" altLang="zh-CN" dirty="0"/>
              <a:t>Agent 1</a:t>
            </a:r>
            <a:endParaRPr lang="zh-CN" altLang="en-US" dirty="0"/>
          </a:p>
        </p:txBody>
      </p:sp>
      <p:sp>
        <p:nvSpPr>
          <p:cNvPr id="44" name="TextBox 43">
            <a:extLst>
              <a:ext uri="{FF2B5EF4-FFF2-40B4-BE49-F238E27FC236}">
                <a16:creationId xmlns:a16="http://schemas.microsoft.com/office/drawing/2014/main" id="{8F6BC3FD-FC34-478E-AF36-6BDF8EC08FAA}"/>
              </a:ext>
            </a:extLst>
          </p:cNvPr>
          <p:cNvSpPr txBox="1"/>
          <p:nvPr/>
        </p:nvSpPr>
        <p:spPr>
          <a:xfrm>
            <a:off x="1736430" y="4656991"/>
            <a:ext cx="1152128" cy="369332"/>
          </a:xfrm>
          <a:prstGeom prst="rect">
            <a:avLst/>
          </a:prstGeom>
          <a:noFill/>
        </p:spPr>
        <p:txBody>
          <a:bodyPr wrap="square" rtlCol="0">
            <a:spAutoFit/>
          </a:bodyPr>
          <a:lstStyle/>
          <a:p>
            <a:r>
              <a:rPr lang="en-CA" altLang="zh-CN" dirty="0"/>
              <a:t>Agent 2</a:t>
            </a:r>
            <a:endParaRPr lang="zh-CN" altLang="en-US" dirty="0"/>
          </a:p>
        </p:txBody>
      </p:sp>
      <p:sp>
        <p:nvSpPr>
          <p:cNvPr id="45" name="TextBox 44">
            <a:extLst>
              <a:ext uri="{FF2B5EF4-FFF2-40B4-BE49-F238E27FC236}">
                <a16:creationId xmlns:a16="http://schemas.microsoft.com/office/drawing/2014/main" id="{2F664089-9F53-4C46-8136-73122E3B224E}"/>
              </a:ext>
            </a:extLst>
          </p:cNvPr>
          <p:cNvSpPr txBox="1"/>
          <p:nvPr/>
        </p:nvSpPr>
        <p:spPr>
          <a:xfrm>
            <a:off x="3040092" y="4469154"/>
            <a:ext cx="1152128" cy="369332"/>
          </a:xfrm>
          <a:prstGeom prst="rect">
            <a:avLst/>
          </a:prstGeom>
          <a:noFill/>
        </p:spPr>
        <p:txBody>
          <a:bodyPr wrap="square" rtlCol="0">
            <a:spAutoFit/>
          </a:bodyPr>
          <a:lstStyle/>
          <a:p>
            <a:r>
              <a:rPr lang="en-CA" altLang="zh-CN" dirty="0"/>
              <a:t>Agent 3</a:t>
            </a:r>
            <a:endParaRPr lang="zh-CN" altLang="en-US" dirty="0"/>
          </a:p>
        </p:txBody>
      </p:sp>
      <p:sp>
        <p:nvSpPr>
          <p:cNvPr id="46" name="Rectangle: Rounded Corners 45">
            <a:extLst>
              <a:ext uri="{FF2B5EF4-FFF2-40B4-BE49-F238E27FC236}">
                <a16:creationId xmlns:a16="http://schemas.microsoft.com/office/drawing/2014/main" id="{1915E742-666F-47B3-B5EA-256024E640DD}"/>
              </a:ext>
            </a:extLst>
          </p:cNvPr>
          <p:cNvSpPr/>
          <p:nvPr/>
        </p:nvSpPr>
        <p:spPr>
          <a:xfrm rot="18044075">
            <a:off x="1589848" y="3452757"/>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7" name="Rectangle: Rounded Corners 46">
            <a:extLst>
              <a:ext uri="{FF2B5EF4-FFF2-40B4-BE49-F238E27FC236}">
                <a16:creationId xmlns:a16="http://schemas.microsoft.com/office/drawing/2014/main" id="{70707551-FA42-43B9-A597-0D280476AEBD}"/>
              </a:ext>
            </a:extLst>
          </p:cNvPr>
          <p:cNvSpPr/>
          <p:nvPr/>
        </p:nvSpPr>
        <p:spPr>
          <a:xfrm rot="15706280">
            <a:off x="2324803" y="3589355"/>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D8EEFAD-D7E4-4CC1-A9A8-103309CA0C5B}"/>
                  </a:ext>
                </a:extLst>
              </p:cNvPr>
              <p:cNvSpPr txBox="1"/>
              <p:nvPr/>
            </p:nvSpPr>
            <p:spPr>
              <a:xfrm>
                <a:off x="1254483" y="5260107"/>
                <a:ext cx="2189702" cy="808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𝜋</m:t>
                      </m:r>
                      <m:d>
                        <m:dPr>
                          <m:ctrlPr>
                            <a:rPr lang="en-CA" altLang="zh-CN" b="0" i="1" smtClean="0">
                              <a:latin typeface="Cambria Math" panose="02040503050406030204" pitchFamily="18" charset="0"/>
                            </a:rPr>
                          </m:ctrlPr>
                        </m:dPr>
                        <m:e>
                          <m:r>
                            <a:rPr lang="en-CA" altLang="zh-CN" b="0" i="1" smtClean="0">
                              <a:latin typeface="Cambria Math" panose="02040503050406030204" pitchFamily="18" charset="0"/>
                            </a:rPr>
                            <m:t>𝑎</m:t>
                          </m:r>
                        </m:e>
                        <m:e>
                          <m:r>
                            <a:rPr lang="en-CA" altLang="zh-CN" b="0" i="1" smtClean="0">
                              <a:latin typeface="Cambria Math" panose="02040503050406030204" pitchFamily="18" charset="0"/>
                            </a:rPr>
                            <m:t>𝑠</m:t>
                          </m:r>
                        </m:e>
                      </m:d>
                      <m:r>
                        <a:rPr lang="en-CA" altLang="zh-CN" b="0" i="1" smtClean="0">
                          <a:latin typeface="Cambria Math" panose="02040503050406030204" pitchFamily="18" charset="0"/>
                        </a:rPr>
                        <m:t>=</m:t>
                      </m:r>
                      <m:nary>
                        <m:naryPr>
                          <m:chr m:val="∏"/>
                          <m:ctrlPr>
                            <a:rPr lang="en-CA" altLang="zh-CN" b="0" i="1" smtClean="0">
                              <a:latin typeface="Cambria Math" panose="02040503050406030204" pitchFamily="18" charset="0"/>
                            </a:rPr>
                          </m:ctrlPr>
                        </m:naryPr>
                        <m:sub>
                          <m:r>
                            <m:rPr>
                              <m:brk m:alnAt="23"/>
                            </m:rPr>
                            <a:rPr lang="en-CA" altLang="zh-CN" b="0" i="1" smtClean="0">
                              <a:latin typeface="Cambria Math" panose="02040503050406030204" pitchFamily="18" charset="0"/>
                            </a:rPr>
                            <m:t>𝑖</m:t>
                          </m:r>
                          <m:r>
                            <a:rPr lang="en-CA" altLang="zh-CN" b="0" i="1" smtClean="0">
                              <a:latin typeface="Cambria Math" panose="02040503050406030204" pitchFamily="18" charset="0"/>
                            </a:rPr>
                            <m:t>=0</m:t>
                          </m:r>
                        </m:sub>
                        <m:sup>
                          <m:r>
                            <a:rPr lang="en-CA" altLang="zh-CN" b="0" i="1" smtClean="0">
                              <a:latin typeface="Cambria Math" panose="02040503050406030204" pitchFamily="18" charset="0"/>
                            </a:rPr>
                            <m:t>𝑁</m:t>
                          </m:r>
                        </m:sup>
                        <m:e>
                          <m:sSub>
                            <m:sSubPr>
                              <m:ctrlPr>
                                <a:rPr lang="en-CA" altLang="zh-CN" b="0" i="1" smtClean="0">
                                  <a:latin typeface="Cambria Math" panose="02040503050406030204" pitchFamily="18" charset="0"/>
                                </a:rPr>
                              </m:ctrlPr>
                            </m:sSubPr>
                            <m:e>
                              <m:r>
                                <a:rPr lang="zh-CN" altLang="en-CA" b="0" i="1" smtClean="0">
                                  <a:latin typeface="Cambria Math" panose="02040503050406030204" pitchFamily="18" charset="0"/>
                                </a:rPr>
                                <m:t>𝜋</m:t>
                              </m:r>
                            </m:e>
                            <m:sub>
                              <m:r>
                                <a:rPr lang="en-CA" altLang="zh-CN" b="0" i="1" smtClean="0">
                                  <a:latin typeface="Cambria Math" panose="02040503050406030204" pitchFamily="18" charset="0"/>
                                </a:rPr>
                                <m:t>𝑖</m:t>
                              </m:r>
                            </m:sub>
                          </m:sSub>
                          <m:r>
                            <a:rPr lang="en-CA" altLang="zh-CN" b="0" i="1" smtClean="0">
                              <a:latin typeface="Cambria Math" panose="02040503050406030204" pitchFamily="18" charset="0"/>
                            </a:rPr>
                            <m:t>(</m:t>
                          </m:r>
                          <m:sSub>
                            <m:sSubPr>
                              <m:ctrlPr>
                                <a:rPr lang="en-CA" altLang="zh-CN" b="0" i="1" smtClean="0">
                                  <a:latin typeface="Cambria Math" panose="02040503050406030204" pitchFamily="18" charset="0"/>
                                </a:rPr>
                              </m:ctrlPr>
                            </m:sSubPr>
                            <m:e>
                              <m:r>
                                <a:rPr lang="en-CA" altLang="zh-CN" b="0" i="1" smtClean="0">
                                  <a:latin typeface="Cambria Math" panose="02040503050406030204" pitchFamily="18" charset="0"/>
                                </a:rPr>
                                <m:t>𝑎</m:t>
                              </m:r>
                            </m:e>
                            <m:sub>
                              <m:r>
                                <a:rPr lang="en-CA" altLang="zh-CN" b="0" i="1" smtClean="0">
                                  <a:latin typeface="Cambria Math" panose="02040503050406030204" pitchFamily="18" charset="0"/>
                                </a:rPr>
                                <m:t>𝑖</m:t>
                              </m:r>
                            </m:sub>
                          </m:sSub>
                          <m:r>
                            <a:rPr lang="en-CA" altLang="zh-CN" b="0" i="1" smtClean="0">
                              <a:latin typeface="Cambria Math" panose="02040503050406030204" pitchFamily="18" charset="0"/>
                            </a:rPr>
                            <m:t>|</m:t>
                          </m:r>
                          <m:r>
                            <a:rPr lang="en-CA" altLang="zh-CN" b="0" i="1" smtClean="0">
                              <a:latin typeface="Cambria Math" panose="02040503050406030204" pitchFamily="18" charset="0"/>
                            </a:rPr>
                            <m:t>𝑠</m:t>
                          </m:r>
                          <m:r>
                            <a:rPr lang="en-CA" altLang="zh-CN" b="0" i="1" smtClean="0">
                              <a:latin typeface="Cambria Math" panose="02040503050406030204" pitchFamily="18" charset="0"/>
                            </a:rPr>
                            <m:t>)</m:t>
                          </m:r>
                        </m:e>
                      </m:nary>
                    </m:oMath>
                  </m:oMathPara>
                </a14:m>
                <a:endParaRPr lang="zh-CN" altLang="en-US" dirty="0"/>
              </a:p>
            </p:txBody>
          </p:sp>
        </mc:Choice>
        <mc:Fallback xmlns="">
          <p:sp>
            <p:nvSpPr>
              <p:cNvPr id="13" name="TextBox 12">
                <a:extLst>
                  <a:ext uri="{FF2B5EF4-FFF2-40B4-BE49-F238E27FC236}">
                    <a16:creationId xmlns:a16="http://schemas.microsoft.com/office/drawing/2014/main" id="{9D8EEFAD-D7E4-4CC1-A9A8-103309CA0C5B}"/>
                  </a:ext>
                </a:extLst>
              </p:cNvPr>
              <p:cNvSpPr txBox="1">
                <a:spLocks noRot="1" noChangeAspect="1" noMove="1" noResize="1" noEditPoints="1" noAdjustHandles="1" noChangeArrowheads="1" noChangeShapeType="1" noTextEdit="1"/>
              </p:cNvSpPr>
              <p:nvPr/>
            </p:nvSpPr>
            <p:spPr>
              <a:xfrm>
                <a:off x="1254483" y="5260107"/>
                <a:ext cx="2189702" cy="808042"/>
              </a:xfrm>
              <a:prstGeom prst="rect">
                <a:avLst/>
              </a:prstGeom>
              <a:blipFill>
                <a:blip r:embed="rId6"/>
                <a:stretch>
                  <a:fillRect/>
                </a:stretch>
              </a:blipFill>
            </p:spPr>
            <p:txBody>
              <a:bodyPr/>
              <a:lstStyle/>
              <a:p>
                <a:r>
                  <a:rPr lang="zh-CN" altLang="en-US">
                    <a:noFill/>
                  </a:rPr>
                  <a:t> </a:t>
                </a:r>
              </a:p>
            </p:txBody>
          </p:sp>
        </mc:Fallback>
      </mc:AlternateContent>
      <p:sp>
        <p:nvSpPr>
          <p:cNvPr id="48" name="Rectangle 47">
            <a:extLst>
              <a:ext uri="{FF2B5EF4-FFF2-40B4-BE49-F238E27FC236}">
                <a16:creationId xmlns:a16="http://schemas.microsoft.com/office/drawing/2014/main" id="{EA0B7E38-9E2D-4FB1-921E-E711A497098E}"/>
              </a:ext>
            </a:extLst>
          </p:cNvPr>
          <p:cNvSpPr/>
          <p:nvPr/>
        </p:nvSpPr>
        <p:spPr>
          <a:xfrm>
            <a:off x="-417205" y="6104846"/>
            <a:ext cx="4647491"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Agents’ polices are independent</a:t>
            </a:r>
          </a:p>
        </p:txBody>
      </p:sp>
      <p:sp>
        <p:nvSpPr>
          <p:cNvPr id="49" name="Oval 48">
            <a:extLst>
              <a:ext uri="{FF2B5EF4-FFF2-40B4-BE49-F238E27FC236}">
                <a16:creationId xmlns:a16="http://schemas.microsoft.com/office/drawing/2014/main" id="{8B46BD72-EA69-4F99-9A77-D11E4FECB748}"/>
              </a:ext>
            </a:extLst>
          </p:cNvPr>
          <p:cNvSpPr/>
          <p:nvPr/>
        </p:nvSpPr>
        <p:spPr>
          <a:xfrm>
            <a:off x="5704818" y="3775505"/>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Oval 49">
            <a:extLst>
              <a:ext uri="{FF2B5EF4-FFF2-40B4-BE49-F238E27FC236}">
                <a16:creationId xmlns:a16="http://schemas.microsoft.com/office/drawing/2014/main" id="{A8BC7CB4-7D78-45D8-9AB7-F17EE230C3E0}"/>
              </a:ext>
            </a:extLst>
          </p:cNvPr>
          <p:cNvSpPr/>
          <p:nvPr/>
        </p:nvSpPr>
        <p:spPr>
          <a:xfrm>
            <a:off x="6316886" y="4224265"/>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Oval 50">
            <a:extLst>
              <a:ext uri="{FF2B5EF4-FFF2-40B4-BE49-F238E27FC236}">
                <a16:creationId xmlns:a16="http://schemas.microsoft.com/office/drawing/2014/main" id="{2A6DBA15-0564-45CB-A044-289C8F0ADAC3}"/>
              </a:ext>
            </a:extLst>
          </p:cNvPr>
          <p:cNvSpPr/>
          <p:nvPr/>
        </p:nvSpPr>
        <p:spPr>
          <a:xfrm>
            <a:off x="7252990" y="4135545"/>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52" name="Straight Arrow Connector 51">
            <a:extLst>
              <a:ext uri="{FF2B5EF4-FFF2-40B4-BE49-F238E27FC236}">
                <a16:creationId xmlns:a16="http://schemas.microsoft.com/office/drawing/2014/main" id="{9A9EAA33-A327-424D-B26F-0AA53113B784}"/>
              </a:ext>
            </a:extLst>
          </p:cNvPr>
          <p:cNvCxnSpPr>
            <a:stCxn id="49" idx="7"/>
          </p:cNvCxnSpPr>
          <p:nvPr/>
        </p:nvCxnSpPr>
        <p:spPr>
          <a:xfrm flipV="1">
            <a:off x="6012131" y="3492065"/>
            <a:ext cx="304755" cy="33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674ACC49-6FBF-4DB6-9717-1D8C981ABBDA}"/>
              </a:ext>
            </a:extLst>
          </p:cNvPr>
          <p:cNvCxnSpPr>
            <a:stCxn id="50" idx="0"/>
          </p:cNvCxnSpPr>
          <p:nvPr/>
        </p:nvCxnSpPr>
        <p:spPr>
          <a:xfrm flipV="1">
            <a:off x="6496906" y="3775505"/>
            <a:ext cx="108012" cy="448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56CB874A-986F-4CE8-B932-9B93825F501A}"/>
              </a:ext>
            </a:extLst>
          </p:cNvPr>
          <p:cNvCxnSpPr>
            <a:stCxn id="51" idx="1"/>
          </p:cNvCxnSpPr>
          <p:nvPr/>
        </p:nvCxnSpPr>
        <p:spPr>
          <a:xfrm flipH="1" flipV="1">
            <a:off x="7040667" y="3828232"/>
            <a:ext cx="26505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A9801BC-0558-4FC0-9351-EF533828FEC0}"/>
                  </a:ext>
                </a:extLst>
              </p:cNvPr>
              <p:cNvSpPr txBox="1"/>
              <p:nvPr/>
            </p:nvSpPr>
            <p:spPr>
              <a:xfrm>
                <a:off x="6081866" y="307200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55" name="TextBox 54">
                <a:extLst>
                  <a:ext uri="{FF2B5EF4-FFF2-40B4-BE49-F238E27FC236}">
                    <a16:creationId xmlns:a16="http://schemas.microsoft.com/office/drawing/2014/main" id="{4A9801BC-0558-4FC0-9351-EF533828FEC0}"/>
                  </a:ext>
                </a:extLst>
              </p:cNvPr>
              <p:cNvSpPr txBox="1">
                <a:spLocks noRot="1" noChangeAspect="1" noMove="1" noResize="1" noEditPoints="1" noAdjustHandles="1" noChangeArrowheads="1" noChangeShapeType="1" noTextEdit="1"/>
              </p:cNvSpPr>
              <p:nvPr/>
            </p:nvSpPr>
            <p:spPr>
              <a:xfrm>
                <a:off x="6081866" y="3072000"/>
                <a:ext cx="383951" cy="369332"/>
              </a:xfrm>
              <a:prstGeom prst="rect">
                <a:avLst/>
              </a:prstGeom>
              <a:blipFill>
                <a:blip r:embed="rId7"/>
                <a:stretch>
                  <a:fillRect l="-11111" r="-4762"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F84C8E3-2A05-4168-A8C6-58CC51C6E720}"/>
                  </a:ext>
                </a:extLst>
              </p:cNvPr>
              <p:cNvSpPr txBox="1"/>
              <p:nvPr/>
            </p:nvSpPr>
            <p:spPr>
              <a:xfrm>
                <a:off x="6528821" y="3366459"/>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56" name="TextBox 55">
                <a:extLst>
                  <a:ext uri="{FF2B5EF4-FFF2-40B4-BE49-F238E27FC236}">
                    <a16:creationId xmlns:a16="http://schemas.microsoft.com/office/drawing/2014/main" id="{8F84C8E3-2A05-4168-A8C6-58CC51C6E720}"/>
                  </a:ext>
                </a:extLst>
              </p:cNvPr>
              <p:cNvSpPr txBox="1">
                <a:spLocks noRot="1" noChangeAspect="1" noMove="1" noResize="1" noEditPoints="1" noAdjustHandles="1" noChangeArrowheads="1" noChangeShapeType="1" noTextEdit="1"/>
              </p:cNvSpPr>
              <p:nvPr/>
            </p:nvSpPr>
            <p:spPr>
              <a:xfrm>
                <a:off x="6528821" y="3366459"/>
                <a:ext cx="391068" cy="369332"/>
              </a:xfrm>
              <a:prstGeom prst="rect">
                <a:avLst/>
              </a:prstGeom>
              <a:blipFill>
                <a:blip r:embed="rId8"/>
                <a:stretch>
                  <a:fillRect l="-7813" r="-6250"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0C79C0F-E308-4B15-A2F6-0ADA001D2B5D}"/>
                  </a:ext>
                </a:extLst>
              </p:cNvPr>
              <p:cNvSpPr txBox="1"/>
              <p:nvPr/>
            </p:nvSpPr>
            <p:spPr>
              <a:xfrm>
                <a:off x="7008526" y="3487365"/>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57" name="TextBox 56">
                <a:extLst>
                  <a:ext uri="{FF2B5EF4-FFF2-40B4-BE49-F238E27FC236}">
                    <a16:creationId xmlns:a16="http://schemas.microsoft.com/office/drawing/2014/main" id="{F0C79C0F-E308-4B15-A2F6-0ADA001D2B5D}"/>
                  </a:ext>
                </a:extLst>
              </p:cNvPr>
              <p:cNvSpPr txBox="1">
                <a:spLocks noRot="1" noChangeAspect="1" noMove="1" noResize="1" noEditPoints="1" noAdjustHandles="1" noChangeArrowheads="1" noChangeShapeType="1" noTextEdit="1"/>
              </p:cNvSpPr>
              <p:nvPr/>
            </p:nvSpPr>
            <p:spPr>
              <a:xfrm>
                <a:off x="7008526" y="3487365"/>
                <a:ext cx="391068" cy="369332"/>
              </a:xfrm>
              <a:prstGeom prst="rect">
                <a:avLst/>
              </a:prstGeom>
              <a:blipFill>
                <a:blip r:embed="rId9"/>
                <a:stretch>
                  <a:fillRect l="-9375" r="-6250" b="-16393"/>
                </a:stretch>
              </a:blipFill>
            </p:spPr>
            <p:txBody>
              <a:bodyPr/>
              <a:lstStyle/>
              <a:p>
                <a:r>
                  <a:rPr lang="zh-CN" altLang="en-US">
                    <a:noFill/>
                  </a:rPr>
                  <a:t> </a:t>
                </a:r>
              </a:p>
            </p:txBody>
          </p:sp>
        </mc:Fallback>
      </mc:AlternateContent>
      <p:sp>
        <p:nvSpPr>
          <p:cNvPr id="58" name="TextBox 57">
            <a:extLst>
              <a:ext uri="{FF2B5EF4-FFF2-40B4-BE49-F238E27FC236}">
                <a16:creationId xmlns:a16="http://schemas.microsoft.com/office/drawing/2014/main" id="{0612EEDC-89C8-4573-B46C-6A700D62C74C}"/>
              </a:ext>
            </a:extLst>
          </p:cNvPr>
          <p:cNvSpPr txBox="1"/>
          <p:nvPr/>
        </p:nvSpPr>
        <p:spPr>
          <a:xfrm>
            <a:off x="4946884" y="4155504"/>
            <a:ext cx="1152128" cy="369332"/>
          </a:xfrm>
          <a:prstGeom prst="rect">
            <a:avLst/>
          </a:prstGeom>
          <a:noFill/>
        </p:spPr>
        <p:txBody>
          <a:bodyPr wrap="square" rtlCol="0">
            <a:spAutoFit/>
          </a:bodyPr>
          <a:lstStyle/>
          <a:p>
            <a:r>
              <a:rPr lang="en-CA" altLang="zh-CN" dirty="0"/>
              <a:t>Agent 1</a:t>
            </a:r>
            <a:endParaRPr lang="zh-CN" altLang="en-US" dirty="0"/>
          </a:p>
        </p:txBody>
      </p:sp>
      <p:sp>
        <p:nvSpPr>
          <p:cNvPr id="59" name="TextBox 58">
            <a:extLst>
              <a:ext uri="{FF2B5EF4-FFF2-40B4-BE49-F238E27FC236}">
                <a16:creationId xmlns:a16="http://schemas.microsoft.com/office/drawing/2014/main" id="{468BA326-E840-42FC-AD73-1D92974F5E97}"/>
              </a:ext>
            </a:extLst>
          </p:cNvPr>
          <p:cNvSpPr txBox="1"/>
          <p:nvPr/>
        </p:nvSpPr>
        <p:spPr>
          <a:xfrm>
            <a:off x="6100862" y="4637032"/>
            <a:ext cx="1152128" cy="369332"/>
          </a:xfrm>
          <a:prstGeom prst="rect">
            <a:avLst/>
          </a:prstGeom>
          <a:noFill/>
        </p:spPr>
        <p:txBody>
          <a:bodyPr wrap="square" rtlCol="0">
            <a:spAutoFit/>
          </a:bodyPr>
          <a:lstStyle/>
          <a:p>
            <a:r>
              <a:rPr lang="en-CA" altLang="zh-CN" dirty="0"/>
              <a:t>Agent 2</a:t>
            </a:r>
            <a:endParaRPr lang="zh-CN" altLang="en-US" dirty="0"/>
          </a:p>
        </p:txBody>
      </p:sp>
      <p:sp>
        <p:nvSpPr>
          <p:cNvPr id="60" name="Rectangle: Rounded Corners 59">
            <a:extLst>
              <a:ext uri="{FF2B5EF4-FFF2-40B4-BE49-F238E27FC236}">
                <a16:creationId xmlns:a16="http://schemas.microsoft.com/office/drawing/2014/main" id="{0BFD8E23-3F27-4BFE-93C3-3E1A2F52B5BD}"/>
              </a:ext>
            </a:extLst>
          </p:cNvPr>
          <p:cNvSpPr/>
          <p:nvPr/>
        </p:nvSpPr>
        <p:spPr>
          <a:xfrm rot="18044075">
            <a:off x="5954280" y="3432798"/>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Rectangle: Rounded Corners 60">
            <a:extLst>
              <a:ext uri="{FF2B5EF4-FFF2-40B4-BE49-F238E27FC236}">
                <a16:creationId xmlns:a16="http://schemas.microsoft.com/office/drawing/2014/main" id="{EDD74783-47DF-41CE-AA93-AF2A1AFE907F}"/>
              </a:ext>
            </a:extLst>
          </p:cNvPr>
          <p:cNvSpPr/>
          <p:nvPr/>
        </p:nvSpPr>
        <p:spPr>
          <a:xfrm rot="15706280">
            <a:off x="6689235" y="3569396"/>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Star: 5 Points 13">
            <a:extLst>
              <a:ext uri="{FF2B5EF4-FFF2-40B4-BE49-F238E27FC236}">
                <a16:creationId xmlns:a16="http://schemas.microsoft.com/office/drawing/2014/main" id="{77E1E527-DB1D-4BE6-983E-E80A9516683A}"/>
              </a:ext>
            </a:extLst>
          </p:cNvPr>
          <p:cNvSpPr/>
          <p:nvPr/>
        </p:nvSpPr>
        <p:spPr>
          <a:xfrm>
            <a:off x="2312494" y="2889608"/>
            <a:ext cx="508035" cy="490238"/>
          </a:xfrm>
          <a:prstGeom prst="star5">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2" name="Star: 5 Points 61">
            <a:extLst>
              <a:ext uri="{FF2B5EF4-FFF2-40B4-BE49-F238E27FC236}">
                <a16:creationId xmlns:a16="http://schemas.microsoft.com/office/drawing/2014/main" id="{609E0569-981C-4F00-983D-ED868C4B543C}"/>
              </a:ext>
            </a:extLst>
          </p:cNvPr>
          <p:cNvSpPr/>
          <p:nvPr/>
        </p:nvSpPr>
        <p:spPr>
          <a:xfrm>
            <a:off x="6460741" y="2879058"/>
            <a:ext cx="325804" cy="310778"/>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3" name="Star: 5 Points 62">
            <a:extLst>
              <a:ext uri="{FF2B5EF4-FFF2-40B4-BE49-F238E27FC236}">
                <a16:creationId xmlns:a16="http://schemas.microsoft.com/office/drawing/2014/main" id="{29A910C5-3FE6-4C21-AAE7-A5D6E2EF8F85}"/>
              </a:ext>
            </a:extLst>
          </p:cNvPr>
          <p:cNvSpPr/>
          <p:nvPr/>
        </p:nvSpPr>
        <p:spPr>
          <a:xfrm>
            <a:off x="6800446" y="3086643"/>
            <a:ext cx="325804" cy="310778"/>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4" name="Star: 5 Points 63">
            <a:extLst>
              <a:ext uri="{FF2B5EF4-FFF2-40B4-BE49-F238E27FC236}">
                <a16:creationId xmlns:a16="http://schemas.microsoft.com/office/drawing/2014/main" id="{B03CDD1C-FC40-4B25-9829-21A10BC870D0}"/>
              </a:ext>
            </a:extLst>
          </p:cNvPr>
          <p:cNvSpPr/>
          <p:nvPr/>
        </p:nvSpPr>
        <p:spPr>
          <a:xfrm>
            <a:off x="7204054" y="3295019"/>
            <a:ext cx="325804" cy="310778"/>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8" name="Straight Arrow Connector 27">
            <a:extLst>
              <a:ext uri="{FF2B5EF4-FFF2-40B4-BE49-F238E27FC236}">
                <a16:creationId xmlns:a16="http://schemas.microsoft.com/office/drawing/2014/main" id="{93C4D4DD-FA82-4861-A102-09A85C7ABB73}"/>
              </a:ext>
            </a:extLst>
          </p:cNvPr>
          <p:cNvCxnSpPr/>
          <p:nvPr/>
        </p:nvCxnSpPr>
        <p:spPr>
          <a:xfrm>
            <a:off x="7732734" y="4028211"/>
            <a:ext cx="6212" cy="85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E065298E-1541-4AAC-8CD8-A20CCD61CBEA}"/>
              </a:ext>
            </a:extLst>
          </p:cNvPr>
          <p:cNvSpPr/>
          <p:nvPr/>
        </p:nvSpPr>
        <p:spPr>
          <a:xfrm>
            <a:off x="3840762" y="6090759"/>
            <a:ext cx="4993739"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Agents’ evaluation are independent</a:t>
            </a:r>
          </a:p>
        </p:txBody>
      </p:sp>
      <p:pic>
        <p:nvPicPr>
          <p:cNvPr id="67" name="Picture 66">
            <a:extLst>
              <a:ext uri="{FF2B5EF4-FFF2-40B4-BE49-F238E27FC236}">
                <a16:creationId xmlns:a16="http://schemas.microsoft.com/office/drawing/2014/main" id="{560EC674-5EE4-4135-BAC7-FC26A3944F83}"/>
              </a:ext>
            </a:extLst>
          </p:cNvPr>
          <p:cNvPicPr>
            <a:picLocks noChangeAspect="1"/>
          </p:cNvPicPr>
          <p:nvPr/>
        </p:nvPicPr>
        <p:blipFill>
          <a:blip r:embed="rId10"/>
          <a:stretch>
            <a:fillRect/>
          </a:stretch>
        </p:blipFill>
        <p:spPr>
          <a:xfrm>
            <a:off x="5391602" y="5272176"/>
            <a:ext cx="2426632" cy="722134"/>
          </a:xfrm>
          <a:prstGeom prst="rect">
            <a:avLst/>
          </a:prstGeom>
        </p:spPr>
      </p:pic>
    </p:spTree>
    <p:extLst>
      <p:ext uri="{BB962C8B-B14F-4D97-AF65-F5344CB8AC3E}">
        <p14:creationId xmlns:p14="http://schemas.microsoft.com/office/powerpoint/2010/main" val="416850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b="1" dirty="0"/>
              <a:t>Research problem</a:t>
            </a:r>
          </a:p>
          <a:p>
            <a:pPr lvl="2"/>
            <a:r>
              <a:rPr lang="en-US" altLang="zh-CN" dirty="0"/>
              <a:t>There is a surge of interest in solving the collaborative MARL problem.</a:t>
            </a:r>
          </a:p>
          <a:p>
            <a:pPr lvl="2"/>
            <a:r>
              <a:rPr lang="en-CA" altLang="zh-CN" b="1" dirty="0"/>
              <a:t>Joint policy </a:t>
            </a:r>
            <a:r>
              <a:rPr lang="en-CA" altLang="zh-CN" dirty="0"/>
              <a:t>approaches have demonstrated superiority</a:t>
            </a:r>
          </a:p>
          <a:p>
            <a:pPr lvl="2"/>
            <a:endParaRPr lang="en-US" altLang="zh-CN" dirty="0"/>
          </a:p>
          <a:p>
            <a:pPr marL="297180" lvl="1" indent="0">
              <a:buNone/>
            </a:pPr>
            <a:endParaRPr lang="en-US" altLang="zh-CN" dirty="0"/>
          </a:p>
        </p:txBody>
      </p:sp>
      <p:sp>
        <p:nvSpPr>
          <p:cNvPr id="12" name="Rectangle 11">
            <a:extLst>
              <a:ext uri="{FF2B5EF4-FFF2-40B4-BE49-F238E27FC236}">
                <a16:creationId xmlns:a16="http://schemas.microsoft.com/office/drawing/2014/main" id="{4C98470C-5918-49CC-9517-86DE30C615E3}"/>
              </a:ext>
            </a:extLst>
          </p:cNvPr>
          <p:cNvSpPr/>
          <p:nvPr/>
        </p:nvSpPr>
        <p:spPr>
          <a:xfrm>
            <a:off x="179512" y="2492896"/>
            <a:ext cx="3621504"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Factorization on policy</a:t>
            </a:r>
          </a:p>
        </p:txBody>
      </p:sp>
      <p:sp>
        <p:nvSpPr>
          <p:cNvPr id="33" name="Rectangle 32">
            <a:extLst>
              <a:ext uri="{FF2B5EF4-FFF2-40B4-BE49-F238E27FC236}">
                <a16:creationId xmlns:a16="http://schemas.microsoft.com/office/drawing/2014/main" id="{8A851E15-E41A-4C1F-84AB-4A5CA819D72E}"/>
              </a:ext>
            </a:extLst>
          </p:cNvPr>
          <p:cNvSpPr/>
          <p:nvPr/>
        </p:nvSpPr>
        <p:spPr>
          <a:xfrm>
            <a:off x="4463988" y="2492896"/>
            <a:ext cx="4519186"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Factorization on value function</a:t>
            </a:r>
          </a:p>
        </p:txBody>
      </p:sp>
      <p:sp>
        <p:nvSpPr>
          <p:cNvPr id="34" name="Oval 33">
            <a:extLst>
              <a:ext uri="{FF2B5EF4-FFF2-40B4-BE49-F238E27FC236}">
                <a16:creationId xmlns:a16="http://schemas.microsoft.com/office/drawing/2014/main" id="{53F97E06-C7D3-4C28-9CE1-8170EEDDA6FD}"/>
              </a:ext>
            </a:extLst>
          </p:cNvPr>
          <p:cNvSpPr/>
          <p:nvPr/>
        </p:nvSpPr>
        <p:spPr>
          <a:xfrm>
            <a:off x="1340386" y="379546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5" name="Oval 34">
            <a:extLst>
              <a:ext uri="{FF2B5EF4-FFF2-40B4-BE49-F238E27FC236}">
                <a16:creationId xmlns:a16="http://schemas.microsoft.com/office/drawing/2014/main" id="{C3A9ACED-1CDE-452B-BA35-F4354FC14F9E}"/>
              </a:ext>
            </a:extLst>
          </p:cNvPr>
          <p:cNvSpPr/>
          <p:nvPr/>
        </p:nvSpPr>
        <p:spPr>
          <a:xfrm>
            <a:off x="1952454" y="424422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6" name="Oval 35">
            <a:extLst>
              <a:ext uri="{FF2B5EF4-FFF2-40B4-BE49-F238E27FC236}">
                <a16:creationId xmlns:a16="http://schemas.microsoft.com/office/drawing/2014/main" id="{EBFA6F2A-F328-4245-8E51-A1315B5F5901}"/>
              </a:ext>
            </a:extLst>
          </p:cNvPr>
          <p:cNvSpPr/>
          <p:nvPr/>
        </p:nvSpPr>
        <p:spPr>
          <a:xfrm>
            <a:off x="2888558" y="4155504"/>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37" name="Straight Arrow Connector 36">
            <a:extLst>
              <a:ext uri="{FF2B5EF4-FFF2-40B4-BE49-F238E27FC236}">
                <a16:creationId xmlns:a16="http://schemas.microsoft.com/office/drawing/2014/main" id="{338656F6-20A2-4D6C-B976-0F2992F668B3}"/>
              </a:ext>
            </a:extLst>
          </p:cNvPr>
          <p:cNvCxnSpPr>
            <a:stCxn id="34" idx="7"/>
          </p:cNvCxnSpPr>
          <p:nvPr/>
        </p:nvCxnSpPr>
        <p:spPr>
          <a:xfrm flipV="1">
            <a:off x="1647699" y="3512024"/>
            <a:ext cx="304755" cy="33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4D8C683-FCFF-49C8-9933-C503AEA87C61}"/>
              </a:ext>
            </a:extLst>
          </p:cNvPr>
          <p:cNvCxnSpPr>
            <a:stCxn id="35" idx="0"/>
          </p:cNvCxnSpPr>
          <p:nvPr/>
        </p:nvCxnSpPr>
        <p:spPr>
          <a:xfrm flipV="1">
            <a:off x="2132474" y="3795464"/>
            <a:ext cx="108012" cy="448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8DADBF4-9269-480B-AB6B-A8140886FA00}"/>
              </a:ext>
            </a:extLst>
          </p:cNvPr>
          <p:cNvCxnSpPr>
            <a:stCxn id="36" idx="1"/>
          </p:cNvCxnSpPr>
          <p:nvPr/>
        </p:nvCxnSpPr>
        <p:spPr>
          <a:xfrm flipH="1" flipV="1">
            <a:off x="2676235" y="3848191"/>
            <a:ext cx="26505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0EFDA17-F2AE-4AA4-94FB-9A65CE21232B}"/>
                  </a:ext>
                </a:extLst>
              </p:cNvPr>
              <p:cNvSpPr txBox="1"/>
              <p:nvPr/>
            </p:nvSpPr>
            <p:spPr>
              <a:xfrm>
                <a:off x="1717434" y="3091959"/>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40" name="TextBox 39">
                <a:extLst>
                  <a:ext uri="{FF2B5EF4-FFF2-40B4-BE49-F238E27FC236}">
                    <a16:creationId xmlns:a16="http://schemas.microsoft.com/office/drawing/2014/main" id="{40EFDA17-F2AE-4AA4-94FB-9A65CE21232B}"/>
                  </a:ext>
                </a:extLst>
              </p:cNvPr>
              <p:cNvSpPr txBox="1">
                <a:spLocks noRot="1" noChangeAspect="1" noMove="1" noResize="1" noEditPoints="1" noAdjustHandles="1" noChangeArrowheads="1" noChangeShapeType="1" noTextEdit="1"/>
              </p:cNvSpPr>
              <p:nvPr/>
            </p:nvSpPr>
            <p:spPr>
              <a:xfrm>
                <a:off x="1717434" y="3091959"/>
                <a:ext cx="383951" cy="369332"/>
              </a:xfrm>
              <a:prstGeom prst="rect">
                <a:avLst/>
              </a:prstGeom>
              <a:blipFill>
                <a:blip r:embed="rId3"/>
                <a:stretch>
                  <a:fillRect l="-11111" r="-4762"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BAC75AB-A29D-44C8-B4EE-4FA2EEF851EA}"/>
                  </a:ext>
                </a:extLst>
              </p:cNvPr>
              <p:cNvSpPr txBox="1"/>
              <p:nvPr/>
            </p:nvSpPr>
            <p:spPr>
              <a:xfrm>
                <a:off x="2164389" y="3386418"/>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41" name="TextBox 40">
                <a:extLst>
                  <a:ext uri="{FF2B5EF4-FFF2-40B4-BE49-F238E27FC236}">
                    <a16:creationId xmlns:a16="http://schemas.microsoft.com/office/drawing/2014/main" id="{DBAC75AB-A29D-44C8-B4EE-4FA2EEF851EA}"/>
                  </a:ext>
                </a:extLst>
              </p:cNvPr>
              <p:cNvSpPr txBox="1">
                <a:spLocks noRot="1" noChangeAspect="1" noMove="1" noResize="1" noEditPoints="1" noAdjustHandles="1" noChangeArrowheads="1" noChangeShapeType="1" noTextEdit="1"/>
              </p:cNvSpPr>
              <p:nvPr/>
            </p:nvSpPr>
            <p:spPr>
              <a:xfrm>
                <a:off x="2164389" y="3386418"/>
                <a:ext cx="391068" cy="369332"/>
              </a:xfrm>
              <a:prstGeom prst="rect">
                <a:avLst/>
              </a:prstGeom>
              <a:blipFill>
                <a:blip r:embed="rId4"/>
                <a:stretch>
                  <a:fillRect l="-7813" r="-6250"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C9674A-2A32-446A-BF02-EDC2579539B4}"/>
                  </a:ext>
                </a:extLst>
              </p:cNvPr>
              <p:cNvSpPr txBox="1"/>
              <p:nvPr/>
            </p:nvSpPr>
            <p:spPr>
              <a:xfrm>
                <a:off x="2644094" y="3507324"/>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42" name="TextBox 41">
                <a:extLst>
                  <a:ext uri="{FF2B5EF4-FFF2-40B4-BE49-F238E27FC236}">
                    <a16:creationId xmlns:a16="http://schemas.microsoft.com/office/drawing/2014/main" id="{96C9674A-2A32-446A-BF02-EDC2579539B4}"/>
                  </a:ext>
                </a:extLst>
              </p:cNvPr>
              <p:cNvSpPr txBox="1">
                <a:spLocks noRot="1" noChangeAspect="1" noMove="1" noResize="1" noEditPoints="1" noAdjustHandles="1" noChangeArrowheads="1" noChangeShapeType="1" noTextEdit="1"/>
              </p:cNvSpPr>
              <p:nvPr/>
            </p:nvSpPr>
            <p:spPr>
              <a:xfrm>
                <a:off x="2644094" y="3507324"/>
                <a:ext cx="391068" cy="369332"/>
              </a:xfrm>
              <a:prstGeom prst="rect">
                <a:avLst/>
              </a:prstGeom>
              <a:blipFill>
                <a:blip r:embed="rId5"/>
                <a:stretch>
                  <a:fillRect l="-9375" r="-6250" b="-16393"/>
                </a:stretch>
              </a:blipFill>
            </p:spPr>
            <p:txBody>
              <a:bodyPr/>
              <a:lstStyle/>
              <a:p>
                <a:r>
                  <a:rPr lang="zh-CN" altLang="en-US">
                    <a:noFill/>
                  </a:rPr>
                  <a:t> </a:t>
                </a:r>
              </a:p>
            </p:txBody>
          </p:sp>
        </mc:Fallback>
      </mc:AlternateContent>
      <p:sp>
        <p:nvSpPr>
          <p:cNvPr id="43" name="TextBox 42">
            <a:extLst>
              <a:ext uri="{FF2B5EF4-FFF2-40B4-BE49-F238E27FC236}">
                <a16:creationId xmlns:a16="http://schemas.microsoft.com/office/drawing/2014/main" id="{F9F2453E-BF73-46EF-9860-9C38D121A7A7}"/>
              </a:ext>
            </a:extLst>
          </p:cNvPr>
          <p:cNvSpPr txBox="1"/>
          <p:nvPr/>
        </p:nvSpPr>
        <p:spPr>
          <a:xfrm>
            <a:off x="582452" y="4175463"/>
            <a:ext cx="1152128" cy="369332"/>
          </a:xfrm>
          <a:prstGeom prst="rect">
            <a:avLst/>
          </a:prstGeom>
          <a:noFill/>
        </p:spPr>
        <p:txBody>
          <a:bodyPr wrap="square" rtlCol="0">
            <a:spAutoFit/>
          </a:bodyPr>
          <a:lstStyle/>
          <a:p>
            <a:r>
              <a:rPr lang="en-CA" altLang="zh-CN" dirty="0"/>
              <a:t>Agent 1</a:t>
            </a:r>
            <a:endParaRPr lang="zh-CN" altLang="en-US" dirty="0"/>
          </a:p>
        </p:txBody>
      </p:sp>
      <p:sp>
        <p:nvSpPr>
          <p:cNvPr id="44" name="TextBox 43">
            <a:extLst>
              <a:ext uri="{FF2B5EF4-FFF2-40B4-BE49-F238E27FC236}">
                <a16:creationId xmlns:a16="http://schemas.microsoft.com/office/drawing/2014/main" id="{8F6BC3FD-FC34-478E-AF36-6BDF8EC08FAA}"/>
              </a:ext>
            </a:extLst>
          </p:cNvPr>
          <p:cNvSpPr txBox="1"/>
          <p:nvPr/>
        </p:nvSpPr>
        <p:spPr>
          <a:xfrm>
            <a:off x="1736430" y="4656991"/>
            <a:ext cx="1152128" cy="369332"/>
          </a:xfrm>
          <a:prstGeom prst="rect">
            <a:avLst/>
          </a:prstGeom>
          <a:noFill/>
        </p:spPr>
        <p:txBody>
          <a:bodyPr wrap="square" rtlCol="0">
            <a:spAutoFit/>
          </a:bodyPr>
          <a:lstStyle/>
          <a:p>
            <a:r>
              <a:rPr lang="en-CA" altLang="zh-CN" dirty="0"/>
              <a:t>Agent 2</a:t>
            </a:r>
            <a:endParaRPr lang="zh-CN" altLang="en-US" dirty="0"/>
          </a:p>
        </p:txBody>
      </p:sp>
      <p:sp>
        <p:nvSpPr>
          <p:cNvPr id="45" name="TextBox 44">
            <a:extLst>
              <a:ext uri="{FF2B5EF4-FFF2-40B4-BE49-F238E27FC236}">
                <a16:creationId xmlns:a16="http://schemas.microsoft.com/office/drawing/2014/main" id="{2F664089-9F53-4C46-8136-73122E3B224E}"/>
              </a:ext>
            </a:extLst>
          </p:cNvPr>
          <p:cNvSpPr txBox="1"/>
          <p:nvPr/>
        </p:nvSpPr>
        <p:spPr>
          <a:xfrm>
            <a:off x="3040092" y="4469154"/>
            <a:ext cx="1152128" cy="369332"/>
          </a:xfrm>
          <a:prstGeom prst="rect">
            <a:avLst/>
          </a:prstGeom>
          <a:noFill/>
        </p:spPr>
        <p:txBody>
          <a:bodyPr wrap="square" rtlCol="0">
            <a:spAutoFit/>
          </a:bodyPr>
          <a:lstStyle/>
          <a:p>
            <a:r>
              <a:rPr lang="en-CA" altLang="zh-CN" dirty="0"/>
              <a:t>Agent 3</a:t>
            </a:r>
            <a:endParaRPr lang="zh-CN" altLang="en-US" dirty="0"/>
          </a:p>
        </p:txBody>
      </p:sp>
      <p:sp>
        <p:nvSpPr>
          <p:cNvPr id="46" name="Rectangle: Rounded Corners 45">
            <a:extLst>
              <a:ext uri="{FF2B5EF4-FFF2-40B4-BE49-F238E27FC236}">
                <a16:creationId xmlns:a16="http://schemas.microsoft.com/office/drawing/2014/main" id="{1915E742-666F-47B3-B5EA-256024E640DD}"/>
              </a:ext>
            </a:extLst>
          </p:cNvPr>
          <p:cNvSpPr/>
          <p:nvPr/>
        </p:nvSpPr>
        <p:spPr>
          <a:xfrm rot="18044075">
            <a:off x="1589848" y="3452757"/>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47" name="Rectangle: Rounded Corners 46">
            <a:extLst>
              <a:ext uri="{FF2B5EF4-FFF2-40B4-BE49-F238E27FC236}">
                <a16:creationId xmlns:a16="http://schemas.microsoft.com/office/drawing/2014/main" id="{70707551-FA42-43B9-A597-0D280476AEBD}"/>
              </a:ext>
            </a:extLst>
          </p:cNvPr>
          <p:cNvSpPr/>
          <p:nvPr/>
        </p:nvSpPr>
        <p:spPr>
          <a:xfrm rot="15706280">
            <a:off x="2324803" y="3589355"/>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D8EEFAD-D7E4-4CC1-A9A8-103309CA0C5B}"/>
                  </a:ext>
                </a:extLst>
              </p:cNvPr>
              <p:cNvSpPr txBox="1"/>
              <p:nvPr/>
            </p:nvSpPr>
            <p:spPr>
              <a:xfrm>
                <a:off x="1254483" y="5260107"/>
                <a:ext cx="2189702" cy="808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𝜋</m:t>
                      </m:r>
                      <m:d>
                        <m:dPr>
                          <m:ctrlPr>
                            <a:rPr lang="en-CA" altLang="zh-CN" b="0" i="1" smtClean="0">
                              <a:latin typeface="Cambria Math" panose="02040503050406030204" pitchFamily="18" charset="0"/>
                            </a:rPr>
                          </m:ctrlPr>
                        </m:dPr>
                        <m:e>
                          <m:r>
                            <a:rPr lang="en-CA" altLang="zh-CN" b="0" i="1" smtClean="0">
                              <a:latin typeface="Cambria Math" panose="02040503050406030204" pitchFamily="18" charset="0"/>
                            </a:rPr>
                            <m:t>𝑎</m:t>
                          </m:r>
                        </m:e>
                        <m:e>
                          <m:r>
                            <a:rPr lang="en-CA" altLang="zh-CN" b="0" i="1" smtClean="0">
                              <a:latin typeface="Cambria Math" panose="02040503050406030204" pitchFamily="18" charset="0"/>
                            </a:rPr>
                            <m:t>𝑠</m:t>
                          </m:r>
                        </m:e>
                      </m:d>
                      <m:r>
                        <a:rPr lang="en-CA" altLang="zh-CN" b="0" i="1" smtClean="0">
                          <a:latin typeface="Cambria Math" panose="02040503050406030204" pitchFamily="18" charset="0"/>
                        </a:rPr>
                        <m:t>=</m:t>
                      </m:r>
                      <m:nary>
                        <m:naryPr>
                          <m:chr m:val="∏"/>
                          <m:ctrlPr>
                            <a:rPr lang="en-CA" altLang="zh-CN" b="0" i="1" smtClean="0">
                              <a:latin typeface="Cambria Math" panose="02040503050406030204" pitchFamily="18" charset="0"/>
                            </a:rPr>
                          </m:ctrlPr>
                        </m:naryPr>
                        <m:sub>
                          <m:r>
                            <m:rPr>
                              <m:brk m:alnAt="23"/>
                            </m:rPr>
                            <a:rPr lang="en-CA" altLang="zh-CN" b="0" i="1" smtClean="0">
                              <a:latin typeface="Cambria Math" panose="02040503050406030204" pitchFamily="18" charset="0"/>
                            </a:rPr>
                            <m:t>𝑖</m:t>
                          </m:r>
                          <m:r>
                            <a:rPr lang="en-CA" altLang="zh-CN" b="0" i="1" smtClean="0">
                              <a:latin typeface="Cambria Math" panose="02040503050406030204" pitchFamily="18" charset="0"/>
                            </a:rPr>
                            <m:t>=0</m:t>
                          </m:r>
                        </m:sub>
                        <m:sup>
                          <m:r>
                            <a:rPr lang="en-CA" altLang="zh-CN" b="0" i="1" smtClean="0">
                              <a:latin typeface="Cambria Math" panose="02040503050406030204" pitchFamily="18" charset="0"/>
                            </a:rPr>
                            <m:t>𝑁</m:t>
                          </m:r>
                        </m:sup>
                        <m:e>
                          <m:sSub>
                            <m:sSubPr>
                              <m:ctrlPr>
                                <a:rPr lang="en-CA" altLang="zh-CN" b="0" i="1" smtClean="0">
                                  <a:latin typeface="Cambria Math" panose="02040503050406030204" pitchFamily="18" charset="0"/>
                                </a:rPr>
                              </m:ctrlPr>
                            </m:sSubPr>
                            <m:e>
                              <m:r>
                                <a:rPr lang="zh-CN" altLang="en-CA" b="0" i="1" smtClean="0">
                                  <a:latin typeface="Cambria Math" panose="02040503050406030204" pitchFamily="18" charset="0"/>
                                </a:rPr>
                                <m:t>𝜋</m:t>
                              </m:r>
                            </m:e>
                            <m:sub>
                              <m:r>
                                <a:rPr lang="en-CA" altLang="zh-CN" b="0" i="1" smtClean="0">
                                  <a:latin typeface="Cambria Math" panose="02040503050406030204" pitchFamily="18" charset="0"/>
                                </a:rPr>
                                <m:t>𝑖</m:t>
                              </m:r>
                            </m:sub>
                          </m:sSub>
                          <m:r>
                            <a:rPr lang="en-CA" altLang="zh-CN" b="0" i="1" smtClean="0">
                              <a:latin typeface="Cambria Math" panose="02040503050406030204" pitchFamily="18" charset="0"/>
                            </a:rPr>
                            <m:t>(</m:t>
                          </m:r>
                          <m:sSub>
                            <m:sSubPr>
                              <m:ctrlPr>
                                <a:rPr lang="en-CA" altLang="zh-CN" b="0" i="1" smtClean="0">
                                  <a:latin typeface="Cambria Math" panose="02040503050406030204" pitchFamily="18" charset="0"/>
                                </a:rPr>
                              </m:ctrlPr>
                            </m:sSubPr>
                            <m:e>
                              <m:r>
                                <a:rPr lang="en-CA" altLang="zh-CN" b="0" i="1" smtClean="0">
                                  <a:latin typeface="Cambria Math" panose="02040503050406030204" pitchFamily="18" charset="0"/>
                                </a:rPr>
                                <m:t>𝑎</m:t>
                              </m:r>
                            </m:e>
                            <m:sub>
                              <m:r>
                                <a:rPr lang="en-CA" altLang="zh-CN" b="0" i="1" smtClean="0">
                                  <a:latin typeface="Cambria Math" panose="02040503050406030204" pitchFamily="18" charset="0"/>
                                </a:rPr>
                                <m:t>𝑖</m:t>
                              </m:r>
                            </m:sub>
                          </m:sSub>
                          <m:r>
                            <a:rPr lang="en-CA" altLang="zh-CN" b="0" i="1" smtClean="0">
                              <a:latin typeface="Cambria Math" panose="02040503050406030204" pitchFamily="18" charset="0"/>
                            </a:rPr>
                            <m:t>|</m:t>
                          </m:r>
                          <m:r>
                            <a:rPr lang="en-CA" altLang="zh-CN" b="0" i="1" smtClean="0">
                              <a:latin typeface="Cambria Math" panose="02040503050406030204" pitchFamily="18" charset="0"/>
                            </a:rPr>
                            <m:t>𝑠</m:t>
                          </m:r>
                          <m:r>
                            <a:rPr lang="en-CA" altLang="zh-CN" b="0" i="1" smtClean="0">
                              <a:latin typeface="Cambria Math" panose="02040503050406030204" pitchFamily="18" charset="0"/>
                            </a:rPr>
                            <m:t>)</m:t>
                          </m:r>
                        </m:e>
                      </m:nary>
                    </m:oMath>
                  </m:oMathPara>
                </a14:m>
                <a:endParaRPr lang="zh-CN" altLang="en-US" dirty="0"/>
              </a:p>
            </p:txBody>
          </p:sp>
        </mc:Choice>
        <mc:Fallback xmlns="">
          <p:sp>
            <p:nvSpPr>
              <p:cNvPr id="13" name="TextBox 12">
                <a:extLst>
                  <a:ext uri="{FF2B5EF4-FFF2-40B4-BE49-F238E27FC236}">
                    <a16:creationId xmlns:a16="http://schemas.microsoft.com/office/drawing/2014/main" id="{9D8EEFAD-D7E4-4CC1-A9A8-103309CA0C5B}"/>
                  </a:ext>
                </a:extLst>
              </p:cNvPr>
              <p:cNvSpPr txBox="1">
                <a:spLocks noRot="1" noChangeAspect="1" noMove="1" noResize="1" noEditPoints="1" noAdjustHandles="1" noChangeArrowheads="1" noChangeShapeType="1" noTextEdit="1"/>
              </p:cNvSpPr>
              <p:nvPr/>
            </p:nvSpPr>
            <p:spPr>
              <a:xfrm>
                <a:off x="1254483" y="5260107"/>
                <a:ext cx="2189702" cy="808042"/>
              </a:xfrm>
              <a:prstGeom prst="rect">
                <a:avLst/>
              </a:prstGeom>
              <a:blipFill>
                <a:blip r:embed="rId6"/>
                <a:stretch>
                  <a:fillRect/>
                </a:stretch>
              </a:blipFill>
            </p:spPr>
            <p:txBody>
              <a:bodyPr/>
              <a:lstStyle/>
              <a:p>
                <a:r>
                  <a:rPr lang="zh-CN" altLang="en-US">
                    <a:noFill/>
                  </a:rPr>
                  <a:t> </a:t>
                </a:r>
              </a:p>
            </p:txBody>
          </p:sp>
        </mc:Fallback>
      </mc:AlternateContent>
      <p:sp>
        <p:nvSpPr>
          <p:cNvPr id="48" name="Rectangle 47">
            <a:extLst>
              <a:ext uri="{FF2B5EF4-FFF2-40B4-BE49-F238E27FC236}">
                <a16:creationId xmlns:a16="http://schemas.microsoft.com/office/drawing/2014/main" id="{EA0B7E38-9E2D-4FB1-921E-E711A497098E}"/>
              </a:ext>
            </a:extLst>
          </p:cNvPr>
          <p:cNvSpPr/>
          <p:nvPr/>
        </p:nvSpPr>
        <p:spPr>
          <a:xfrm>
            <a:off x="-417205" y="6104846"/>
            <a:ext cx="4647491"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Agents’ polices are independent</a:t>
            </a:r>
          </a:p>
        </p:txBody>
      </p:sp>
      <p:sp>
        <p:nvSpPr>
          <p:cNvPr id="49" name="Oval 48">
            <a:extLst>
              <a:ext uri="{FF2B5EF4-FFF2-40B4-BE49-F238E27FC236}">
                <a16:creationId xmlns:a16="http://schemas.microsoft.com/office/drawing/2014/main" id="{8B46BD72-EA69-4F99-9A77-D11E4FECB748}"/>
              </a:ext>
            </a:extLst>
          </p:cNvPr>
          <p:cNvSpPr/>
          <p:nvPr/>
        </p:nvSpPr>
        <p:spPr>
          <a:xfrm>
            <a:off x="5704818" y="3775505"/>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0" name="Oval 49">
            <a:extLst>
              <a:ext uri="{FF2B5EF4-FFF2-40B4-BE49-F238E27FC236}">
                <a16:creationId xmlns:a16="http://schemas.microsoft.com/office/drawing/2014/main" id="{A8BC7CB4-7D78-45D8-9AB7-F17EE230C3E0}"/>
              </a:ext>
            </a:extLst>
          </p:cNvPr>
          <p:cNvSpPr/>
          <p:nvPr/>
        </p:nvSpPr>
        <p:spPr>
          <a:xfrm>
            <a:off x="6316886" y="4224265"/>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1" name="Oval 50">
            <a:extLst>
              <a:ext uri="{FF2B5EF4-FFF2-40B4-BE49-F238E27FC236}">
                <a16:creationId xmlns:a16="http://schemas.microsoft.com/office/drawing/2014/main" id="{2A6DBA15-0564-45CB-A044-289C8F0ADAC3}"/>
              </a:ext>
            </a:extLst>
          </p:cNvPr>
          <p:cNvSpPr/>
          <p:nvPr/>
        </p:nvSpPr>
        <p:spPr>
          <a:xfrm>
            <a:off x="7252990" y="4135545"/>
            <a:ext cx="360040" cy="360040"/>
          </a:xfrm>
          <a:prstGeom prst="ellipse">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52" name="Straight Arrow Connector 51">
            <a:extLst>
              <a:ext uri="{FF2B5EF4-FFF2-40B4-BE49-F238E27FC236}">
                <a16:creationId xmlns:a16="http://schemas.microsoft.com/office/drawing/2014/main" id="{9A9EAA33-A327-424D-B26F-0AA53113B784}"/>
              </a:ext>
            </a:extLst>
          </p:cNvPr>
          <p:cNvCxnSpPr>
            <a:stCxn id="49" idx="7"/>
          </p:cNvCxnSpPr>
          <p:nvPr/>
        </p:nvCxnSpPr>
        <p:spPr>
          <a:xfrm flipV="1">
            <a:off x="6012131" y="3492065"/>
            <a:ext cx="304755" cy="336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674ACC49-6FBF-4DB6-9717-1D8C981ABBDA}"/>
              </a:ext>
            </a:extLst>
          </p:cNvPr>
          <p:cNvCxnSpPr>
            <a:stCxn id="50" idx="0"/>
          </p:cNvCxnSpPr>
          <p:nvPr/>
        </p:nvCxnSpPr>
        <p:spPr>
          <a:xfrm flipV="1">
            <a:off x="6496906" y="3775505"/>
            <a:ext cx="108012" cy="4487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56CB874A-986F-4CE8-B932-9B93825F501A}"/>
              </a:ext>
            </a:extLst>
          </p:cNvPr>
          <p:cNvCxnSpPr>
            <a:stCxn id="51" idx="1"/>
          </p:cNvCxnSpPr>
          <p:nvPr/>
        </p:nvCxnSpPr>
        <p:spPr>
          <a:xfrm flipH="1" flipV="1">
            <a:off x="7040667" y="3828232"/>
            <a:ext cx="265050" cy="360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A9801BC-0558-4FC0-9351-EF533828FEC0}"/>
                  </a:ext>
                </a:extLst>
              </p:cNvPr>
              <p:cNvSpPr txBox="1"/>
              <p:nvPr/>
            </p:nvSpPr>
            <p:spPr>
              <a:xfrm>
                <a:off x="6081866" y="307200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1</m:t>
                          </m:r>
                        </m:sub>
                      </m:sSub>
                    </m:oMath>
                  </m:oMathPara>
                </a14:m>
                <a:endParaRPr lang="zh-CN" altLang="en-US" sz="2400" dirty="0"/>
              </a:p>
            </p:txBody>
          </p:sp>
        </mc:Choice>
        <mc:Fallback xmlns="">
          <p:sp>
            <p:nvSpPr>
              <p:cNvPr id="55" name="TextBox 54">
                <a:extLst>
                  <a:ext uri="{FF2B5EF4-FFF2-40B4-BE49-F238E27FC236}">
                    <a16:creationId xmlns:a16="http://schemas.microsoft.com/office/drawing/2014/main" id="{4A9801BC-0558-4FC0-9351-EF533828FEC0}"/>
                  </a:ext>
                </a:extLst>
              </p:cNvPr>
              <p:cNvSpPr txBox="1">
                <a:spLocks noRot="1" noChangeAspect="1" noMove="1" noResize="1" noEditPoints="1" noAdjustHandles="1" noChangeArrowheads="1" noChangeShapeType="1" noTextEdit="1"/>
              </p:cNvSpPr>
              <p:nvPr/>
            </p:nvSpPr>
            <p:spPr>
              <a:xfrm>
                <a:off x="6081866" y="3072000"/>
                <a:ext cx="383951" cy="369332"/>
              </a:xfrm>
              <a:prstGeom prst="rect">
                <a:avLst/>
              </a:prstGeom>
              <a:blipFill>
                <a:blip r:embed="rId7"/>
                <a:stretch>
                  <a:fillRect l="-11111" r="-4762"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F84C8E3-2A05-4168-A8C6-58CC51C6E720}"/>
                  </a:ext>
                </a:extLst>
              </p:cNvPr>
              <p:cNvSpPr txBox="1"/>
              <p:nvPr/>
            </p:nvSpPr>
            <p:spPr>
              <a:xfrm>
                <a:off x="6528821" y="3366459"/>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2</m:t>
                          </m:r>
                        </m:sub>
                      </m:sSub>
                    </m:oMath>
                  </m:oMathPara>
                </a14:m>
                <a:endParaRPr lang="zh-CN" altLang="en-US" sz="2400" dirty="0"/>
              </a:p>
            </p:txBody>
          </p:sp>
        </mc:Choice>
        <mc:Fallback xmlns="">
          <p:sp>
            <p:nvSpPr>
              <p:cNvPr id="56" name="TextBox 55">
                <a:extLst>
                  <a:ext uri="{FF2B5EF4-FFF2-40B4-BE49-F238E27FC236}">
                    <a16:creationId xmlns:a16="http://schemas.microsoft.com/office/drawing/2014/main" id="{8F84C8E3-2A05-4168-A8C6-58CC51C6E720}"/>
                  </a:ext>
                </a:extLst>
              </p:cNvPr>
              <p:cNvSpPr txBox="1">
                <a:spLocks noRot="1" noChangeAspect="1" noMove="1" noResize="1" noEditPoints="1" noAdjustHandles="1" noChangeArrowheads="1" noChangeShapeType="1" noTextEdit="1"/>
              </p:cNvSpPr>
              <p:nvPr/>
            </p:nvSpPr>
            <p:spPr>
              <a:xfrm>
                <a:off x="6528821" y="3366459"/>
                <a:ext cx="391068" cy="369332"/>
              </a:xfrm>
              <a:prstGeom prst="rect">
                <a:avLst/>
              </a:prstGeom>
              <a:blipFill>
                <a:blip r:embed="rId8"/>
                <a:stretch>
                  <a:fillRect l="-7813" r="-6250"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0C79C0F-E308-4B15-A2F6-0ADA001D2B5D}"/>
                  </a:ext>
                </a:extLst>
              </p:cNvPr>
              <p:cNvSpPr txBox="1"/>
              <p:nvPr/>
            </p:nvSpPr>
            <p:spPr>
              <a:xfrm>
                <a:off x="7008526" y="3487365"/>
                <a:ext cx="391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CA" altLang="zh-CN" sz="2400" b="0" i="1" smtClean="0">
                              <a:latin typeface="Cambria Math" panose="02040503050406030204" pitchFamily="18" charset="0"/>
                            </a:rPr>
                            <m:t>𝑎</m:t>
                          </m:r>
                        </m:e>
                        <m:sub>
                          <m:r>
                            <a:rPr lang="en-CA" altLang="zh-CN" sz="2400" b="0" i="1" smtClean="0">
                              <a:latin typeface="Cambria Math" panose="02040503050406030204" pitchFamily="18" charset="0"/>
                            </a:rPr>
                            <m:t>3</m:t>
                          </m:r>
                        </m:sub>
                      </m:sSub>
                    </m:oMath>
                  </m:oMathPara>
                </a14:m>
                <a:endParaRPr lang="zh-CN" altLang="en-US" sz="2400" dirty="0"/>
              </a:p>
            </p:txBody>
          </p:sp>
        </mc:Choice>
        <mc:Fallback xmlns="">
          <p:sp>
            <p:nvSpPr>
              <p:cNvPr id="57" name="TextBox 56">
                <a:extLst>
                  <a:ext uri="{FF2B5EF4-FFF2-40B4-BE49-F238E27FC236}">
                    <a16:creationId xmlns:a16="http://schemas.microsoft.com/office/drawing/2014/main" id="{F0C79C0F-E308-4B15-A2F6-0ADA001D2B5D}"/>
                  </a:ext>
                </a:extLst>
              </p:cNvPr>
              <p:cNvSpPr txBox="1">
                <a:spLocks noRot="1" noChangeAspect="1" noMove="1" noResize="1" noEditPoints="1" noAdjustHandles="1" noChangeArrowheads="1" noChangeShapeType="1" noTextEdit="1"/>
              </p:cNvSpPr>
              <p:nvPr/>
            </p:nvSpPr>
            <p:spPr>
              <a:xfrm>
                <a:off x="7008526" y="3487365"/>
                <a:ext cx="391068" cy="369332"/>
              </a:xfrm>
              <a:prstGeom prst="rect">
                <a:avLst/>
              </a:prstGeom>
              <a:blipFill>
                <a:blip r:embed="rId9"/>
                <a:stretch>
                  <a:fillRect l="-9375" r="-6250" b="-16393"/>
                </a:stretch>
              </a:blipFill>
            </p:spPr>
            <p:txBody>
              <a:bodyPr/>
              <a:lstStyle/>
              <a:p>
                <a:r>
                  <a:rPr lang="zh-CN" altLang="en-US">
                    <a:noFill/>
                  </a:rPr>
                  <a:t> </a:t>
                </a:r>
              </a:p>
            </p:txBody>
          </p:sp>
        </mc:Fallback>
      </mc:AlternateContent>
      <p:sp>
        <p:nvSpPr>
          <p:cNvPr id="58" name="TextBox 57">
            <a:extLst>
              <a:ext uri="{FF2B5EF4-FFF2-40B4-BE49-F238E27FC236}">
                <a16:creationId xmlns:a16="http://schemas.microsoft.com/office/drawing/2014/main" id="{0612EEDC-89C8-4573-B46C-6A700D62C74C}"/>
              </a:ext>
            </a:extLst>
          </p:cNvPr>
          <p:cNvSpPr txBox="1"/>
          <p:nvPr/>
        </p:nvSpPr>
        <p:spPr>
          <a:xfrm>
            <a:off x="4946884" y="4155504"/>
            <a:ext cx="1152128" cy="369332"/>
          </a:xfrm>
          <a:prstGeom prst="rect">
            <a:avLst/>
          </a:prstGeom>
          <a:noFill/>
        </p:spPr>
        <p:txBody>
          <a:bodyPr wrap="square" rtlCol="0">
            <a:spAutoFit/>
          </a:bodyPr>
          <a:lstStyle/>
          <a:p>
            <a:r>
              <a:rPr lang="en-CA" altLang="zh-CN" dirty="0"/>
              <a:t>Agent 1</a:t>
            </a:r>
            <a:endParaRPr lang="zh-CN" altLang="en-US" dirty="0"/>
          </a:p>
        </p:txBody>
      </p:sp>
      <p:sp>
        <p:nvSpPr>
          <p:cNvPr id="59" name="TextBox 58">
            <a:extLst>
              <a:ext uri="{FF2B5EF4-FFF2-40B4-BE49-F238E27FC236}">
                <a16:creationId xmlns:a16="http://schemas.microsoft.com/office/drawing/2014/main" id="{468BA326-E840-42FC-AD73-1D92974F5E97}"/>
              </a:ext>
            </a:extLst>
          </p:cNvPr>
          <p:cNvSpPr txBox="1"/>
          <p:nvPr/>
        </p:nvSpPr>
        <p:spPr>
          <a:xfrm>
            <a:off x="6100862" y="4637032"/>
            <a:ext cx="1152128" cy="369332"/>
          </a:xfrm>
          <a:prstGeom prst="rect">
            <a:avLst/>
          </a:prstGeom>
          <a:noFill/>
        </p:spPr>
        <p:txBody>
          <a:bodyPr wrap="square" rtlCol="0">
            <a:spAutoFit/>
          </a:bodyPr>
          <a:lstStyle/>
          <a:p>
            <a:r>
              <a:rPr lang="en-CA" altLang="zh-CN" dirty="0"/>
              <a:t>Agent 2</a:t>
            </a:r>
            <a:endParaRPr lang="zh-CN" altLang="en-US" dirty="0"/>
          </a:p>
        </p:txBody>
      </p:sp>
      <p:sp>
        <p:nvSpPr>
          <p:cNvPr id="60" name="Rectangle: Rounded Corners 59">
            <a:extLst>
              <a:ext uri="{FF2B5EF4-FFF2-40B4-BE49-F238E27FC236}">
                <a16:creationId xmlns:a16="http://schemas.microsoft.com/office/drawing/2014/main" id="{0BFD8E23-3F27-4BFE-93C3-3E1A2F52B5BD}"/>
              </a:ext>
            </a:extLst>
          </p:cNvPr>
          <p:cNvSpPr/>
          <p:nvPr/>
        </p:nvSpPr>
        <p:spPr>
          <a:xfrm rot="18044075">
            <a:off x="5954280" y="3432798"/>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1" name="Rectangle: Rounded Corners 60">
            <a:extLst>
              <a:ext uri="{FF2B5EF4-FFF2-40B4-BE49-F238E27FC236}">
                <a16:creationId xmlns:a16="http://schemas.microsoft.com/office/drawing/2014/main" id="{EDD74783-47DF-41CE-AA93-AF2A1AFE907F}"/>
              </a:ext>
            </a:extLst>
          </p:cNvPr>
          <p:cNvSpPr/>
          <p:nvPr/>
        </p:nvSpPr>
        <p:spPr>
          <a:xfrm rot="15706280">
            <a:off x="6689235" y="3569396"/>
            <a:ext cx="604550" cy="1478936"/>
          </a:xfrm>
          <a:prstGeom prst="roundRect">
            <a:avLst/>
          </a:prstGeom>
          <a:solidFill>
            <a:srgbClr val="00B0F0">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Star: 5 Points 13">
            <a:extLst>
              <a:ext uri="{FF2B5EF4-FFF2-40B4-BE49-F238E27FC236}">
                <a16:creationId xmlns:a16="http://schemas.microsoft.com/office/drawing/2014/main" id="{77E1E527-DB1D-4BE6-983E-E80A9516683A}"/>
              </a:ext>
            </a:extLst>
          </p:cNvPr>
          <p:cNvSpPr/>
          <p:nvPr/>
        </p:nvSpPr>
        <p:spPr>
          <a:xfrm>
            <a:off x="2312494" y="2889608"/>
            <a:ext cx="508035" cy="490238"/>
          </a:xfrm>
          <a:prstGeom prst="star5">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2" name="Star: 5 Points 61">
            <a:extLst>
              <a:ext uri="{FF2B5EF4-FFF2-40B4-BE49-F238E27FC236}">
                <a16:creationId xmlns:a16="http://schemas.microsoft.com/office/drawing/2014/main" id="{609E0569-981C-4F00-983D-ED868C4B543C}"/>
              </a:ext>
            </a:extLst>
          </p:cNvPr>
          <p:cNvSpPr/>
          <p:nvPr/>
        </p:nvSpPr>
        <p:spPr>
          <a:xfrm>
            <a:off x="6460741" y="2879058"/>
            <a:ext cx="325804" cy="310778"/>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3" name="Star: 5 Points 62">
            <a:extLst>
              <a:ext uri="{FF2B5EF4-FFF2-40B4-BE49-F238E27FC236}">
                <a16:creationId xmlns:a16="http://schemas.microsoft.com/office/drawing/2014/main" id="{29A910C5-3FE6-4C21-AAE7-A5D6E2EF8F85}"/>
              </a:ext>
            </a:extLst>
          </p:cNvPr>
          <p:cNvSpPr/>
          <p:nvPr/>
        </p:nvSpPr>
        <p:spPr>
          <a:xfrm>
            <a:off x="6800446" y="3086643"/>
            <a:ext cx="325804" cy="310778"/>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4" name="Star: 5 Points 63">
            <a:extLst>
              <a:ext uri="{FF2B5EF4-FFF2-40B4-BE49-F238E27FC236}">
                <a16:creationId xmlns:a16="http://schemas.microsoft.com/office/drawing/2014/main" id="{B03CDD1C-FC40-4B25-9829-21A10BC870D0}"/>
              </a:ext>
            </a:extLst>
          </p:cNvPr>
          <p:cNvSpPr/>
          <p:nvPr/>
        </p:nvSpPr>
        <p:spPr>
          <a:xfrm>
            <a:off x="7204054" y="3295019"/>
            <a:ext cx="325804" cy="310778"/>
          </a:xfrm>
          <a:prstGeom prst="star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8" name="Straight Arrow Connector 27">
            <a:extLst>
              <a:ext uri="{FF2B5EF4-FFF2-40B4-BE49-F238E27FC236}">
                <a16:creationId xmlns:a16="http://schemas.microsoft.com/office/drawing/2014/main" id="{93C4D4DD-FA82-4861-A102-09A85C7ABB73}"/>
              </a:ext>
            </a:extLst>
          </p:cNvPr>
          <p:cNvCxnSpPr/>
          <p:nvPr/>
        </p:nvCxnSpPr>
        <p:spPr>
          <a:xfrm>
            <a:off x="7732734" y="4028211"/>
            <a:ext cx="6212" cy="85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E065298E-1541-4AAC-8CD8-A20CCD61CBEA}"/>
              </a:ext>
            </a:extLst>
          </p:cNvPr>
          <p:cNvSpPr/>
          <p:nvPr/>
        </p:nvSpPr>
        <p:spPr>
          <a:xfrm>
            <a:off x="3840762" y="6090759"/>
            <a:ext cx="4993739" cy="369332"/>
          </a:xfrm>
          <a:prstGeom prst="rect">
            <a:avLst/>
          </a:prstGeom>
        </p:spPr>
        <p:txBody>
          <a:bodyPr wrap="none">
            <a:spAutoFit/>
          </a:bodyPr>
          <a:lstStyle/>
          <a:p>
            <a:pPr lvl="2"/>
            <a:r>
              <a:rPr lang="en-CA" altLang="zh-CN" b="1" dirty="0">
                <a:latin typeface="Arial" panose="020B0604020202020204" pitchFamily="34" charset="0"/>
                <a:cs typeface="Arial" panose="020B0604020202020204" pitchFamily="34" charset="0"/>
              </a:rPr>
              <a:t>Agents’ evaluation are independent</a:t>
            </a:r>
          </a:p>
        </p:txBody>
      </p:sp>
      <p:pic>
        <p:nvPicPr>
          <p:cNvPr id="67" name="Picture 66">
            <a:extLst>
              <a:ext uri="{FF2B5EF4-FFF2-40B4-BE49-F238E27FC236}">
                <a16:creationId xmlns:a16="http://schemas.microsoft.com/office/drawing/2014/main" id="{560EC674-5EE4-4135-BAC7-FC26A3944F83}"/>
              </a:ext>
            </a:extLst>
          </p:cNvPr>
          <p:cNvPicPr>
            <a:picLocks noChangeAspect="1"/>
          </p:cNvPicPr>
          <p:nvPr/>
        </p:nvPicPr>
        <p:blipFill>
          <a:blip r:embed="rId10"/>
          <a:stretch>
            <a:fillRect/>
          </a:stretch>
        </p:blipFill>
        <p:spPr>
          <a:xfrm>
            <a:off x="5391602" y="5272176"/>
            <a:ext cx="2426632" cy="722134"/>
          </a:xfrm>
          <a:prstGeom prst="rect">
            <a:avLst/>
          </a:prstGeom>
        </p:spPr>
      </p:pic>
      <p:sp>
        <p:nvSpPr>
          <p:cNvPr id="2" name="Rectangle: Rounded Corners 1">
            <a:extLst>
              <a:ext uri="{FF2B5EF4-FFF2-40B4-BE49-F238E27FC236}">
                <a16:creationId xmlns:a16="http://schemas.microsoft.com/office/drawing/2014/main" id="{F9AB4872-70DF-4409-9944-52B6B1F5095A}"/>
              </a:ext>
            </a:extLst>
          </p:cNvPr>
          <p:cNvSpPr/>
          <p:nvPr/>
        </p:nvSpPr>
        <p:spPr>
          <a:xfrm>
            <a:off x="1480964" y="3124153"/>
            <a:ext cx="6596709" cy="663791"/>
          </a:xfrm>
          <a:prstGeom prst="roundRect">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altLang="zh-CN" dirty="0">
                <a:solidFill>
                  <a:schemeClr val="tx1"/>
                </a:solidFill>
                <a:latin typeface="Arial" panose="020B0604020202020204" pitchFamily="34" charset="0"/>
                <a:cs typeface="Arial" panose="020B0604020202020204" pitchFamily="34" charset="0"/>
              </a:rPr>
              <a:t>Few of them consider interactions between agents</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Rectangle: Rounded Corners 65">
            <a:extLst>
              <a:ext uri="{FF2B5EF4-FFF2-40B4-BE49-F238E27FC236}">
                <a16:creationId xmlns:a16="http://schemas.microsoft.com/office/drawing/2014/main" id="{FD732A4A-A7DC-41BB-9E85-355AD70A8E53}"/>
              </a:ext>
            </a:extLst>
          </p:cNvPr>
          <p:cNvSpPr/>
          <p:nvPr/>
        </p:nvSpPr>
        <p:spPr>
          <a:xfrm>
            <a:off x="1520406" y="4068230"/>
            <a:ext cx="6596709" cy="663791"/>
          </a:xfrm>
          <a:prstGeom prst="roundRect">
            <a:avLst/>
          </a:prstGeom>
          <a:solidFill>
            <a:schemeClr val="bg1"/>
          </a:solid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altLang="zh-CN" dirty="0">
                <a:solidFill>
                  <a:schemeClr val="tx1"/>
                </a:solidFill>
                <a:latin typeface="Arial" panose="020B0604020202020204" pitchFamily="34" charset="0"/>
                <a:cs typeface="Arial" panose="020B0604020202020204" pitchFamily="34" charset="0"/>
              </a:rPr>
              <a:t>Such consideration is only applied in discrete </a:t>
            </a:r>
            <a:r>
              <a:rPr lang="en-CA" altLang="zh-CN">
                <a:solidFill>
                  <a:schemeClr val="tx1"/>
                </a:solidFill>
                <a:latin typeface="Arial" panose="020B0604020202020204" pitchFamily="34" charset="0"/>
                <a:cs typeface="Arial" panose="020B0604020202020204" pitchFamily="34" charset="0"/>
              </a:rPr>
              <a:t>action case</a:t>
            </a:r>
            <a:endParaRPr lang="zh-CN"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9937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dirty="0"/>
              <a:t>Research problem</a:t>
            </a:r>
          </a:p>
          <a:p>
            <a:pPr lvl="2"/>
            <a:r>
              <a:rPr lang="en-US" altLang="zh-CN" dirty="0"/>
              <a:t>There is a surge of interest in solving the collaborative MARL problem.</a:t>
            </a:r>
          </a:p>
          <a:p>
            <a:pPr lvl="2"/>
            <a:r>
              <a:rPr lang="en-CA" altLang="zh-CN" dirty="0"/>
              <a:t>Joint policy approaches have demonstrated superiority</a:t>
            </a:r>
          </a:p>
          <a:p>
            <a:pPr lvl="2"/>
            <a:endParaRPr lang="en-US" altLang="zh-CN" dirty="0"/>
          </a:p>
          <a:p>
            <a:pPr lvl="1"/>
            <a:r>
              <a:rPr lang="en-US" altLang="zh-CN" b="1" dirty="0"/>
              <a:t>Basic intuition</a:t>
            </a:r>
          </a:p>
          <a:p>
            <a:pPr lvl="2"/>
            <a:r>
              <a:rPr lang="en-US" altLang="zh-CN" dirty="0"/>
              <a:t>Humans can reason about other’s behaviors or know other peoples’ </a:t>
            </a:r>
            <a:r>
              <a:rPr lang="en-US" altLang="zh-CN" b="1" dirty="0"/>
              <a:t>intentions</a:t>
            </a:r>
            <a:r>
              <a:rPr lang="en-US" altLang="zh-CN" dirty="0"/>
              <a:t> through </a:t>
            </a:r>
            <a:r>
              <a:rPr lang="en-US" altLang="zh-CN" b="1" dirty="0"/>
              <a:t>communication</a:t>
            </a:r>
            <a:r>
              <a:rPr lang="en-US" altLang="zh-CN" dirty="0"/>
              <a:t> and then </a:t>
            </a:r>
            <a:r>
              <a:rPr lang="en-US" altLang="zh-CN" dirty="0">
                <a:solidFill>
                  <a:srgbClr val="FF0000"/>
                </a:solidFill>
              </a:rPr>
              <a:t>determine an effective coordination plan</a:t>
            </a:r>
            <a:r>
              <a:rPr lang="en-US" altLang="zh-CN" dirty="0"/>
              <a:t>.</a:t>
            </a:r>
          </a:p>
          <a:p>
            <a:pPr lvl="1"/>
            <a:endParaRPr lang="en-US" altLang="zh-CN" dirty="0"/>
          </a:p>
        </p:txBody>
      </p:sp>
    </p:spTree>
    <p:extLst>
      <p:ext uri="{BB962C8B-B14F-4D97-AF65-F5344CB8AC3E}">
        <p14:creationId xmlns:p14="http://schemas.microsoft.com/office/powerpoint/2010/main" val="4231751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C062D80-D3C8-4B09-9F8E-11414D6A42D9}"/>
              </a:ext>
            </a:extLst>
          </p:cNvPr>
          <p:cNvSpPr>
            <a:spLocks noGrp="1"/>
          </p:cNvSpPr>
          <p:nvPr>
            <p:ph type="title"/>
          </p:nvPr>
        </p:nvSpPr>
        <p:spPr/>
        <p:txBody>
          <a:bodyPr/>
          <a:lstStyle/>
          <a:p>
            <a:r>
              <a:rPr lang="en-US" altLang="zh-CN" b="1" dirty="0">
                <a:solidFill>
                  <a:srgbClr val="C00000"/>
                </a:solidFill>
              </a:rPr>
              <a:t>1 Motivation</a:t>
            </a:r>
            <a:endParaRPr lang="zh-CN" altLang="en-US" b="1" dirty="0">
              <a:solidFill>
                <a:srgbClr val="C00000"/>
              </a:solidFill>
            </a:endParaRPr>
          </a:p>
        </p:txBody>
      </p:sp>
      <p:sp>
        <p:nvSpPr>
          <p:cNvPr id="7" name="内容占位符 6">
            <a:extLst>
              <a:ext uri="{FF2B5EF4-FFF2-40B4-BE49-F238E27FC236}">
                <a16:creationId xmlns:a16="http://schemas.microsoft.com/office/drawing/2014/main" id="{3CD71CD5-7B8D-465C-8047-BD65267AE4CC}"/>
              </a:ext>
            </a:extLst>
          </p:cNvPr>
          <p:cNvSpPr>
            <a:spLocks noGrp="1"/>
          </p:cNvSpPr>
          <p:nvPr>
            <p:ph idx="1"/>
          </p:nvPr>
        </p:nvSpPr>
        <p:spPr>
          <a:xfrm>
            <a:off x="395536" y="1196752"/>
            <a:ext cx="8352928" cy="5328592"/>
          </a:xfrm>
        </p:spPr>
        <p:txBody>
          <a:bodyPr>
            <a:normAutofit/>
          </a:bodyPr>
          <a:lstStyle/>
          <a:p>
            <a:pPr lvl="1"/>
            <a:r>
              <a:rPr lang="en-US" altLang="zh-CN" dirty="0"/>
              <a:t>Research problem</a:t>
            </a:r>
          </a:p>
          <a:p>
            <a:pPr lvl="2"/>
            <a:r>
              <a:rPr lang="en-US" altLang="zh-CN" dirty="0"/>
              <a:t>There is a surge of interest in solving the collaborative MARL problem.</a:t>
            </a:r>
          </a:p>
          <a:p>
            <a:pPr lvl="2"/>
            <a:r>
              <a:rPr lang="en-CA" altLang="zh-CN" dirty="0"/>
              <a:t>Joint policy approaches have demonstrated superiority</a:t>
            </a:r>
          </a:p>
          <a:p>
            <a:pPr lvl="2"/>
            <a:endParaRPr lang="en-US" altLang="zh-CN" dirty="0"/>
          </a:p>
          <a:p>
            <a:pPr lvl="1"/>
            <a:r>
              <a:rPr lang="en-US" altLang="zh-CN" dirty="0"/>
              <a:t>Basic intuition</a:t>
            </a:r>
          </a:p>
          <a:p>
            <a:pPr lvl="2"/>
            <a:r>
              <a:rPr lang="en-US" altLang="zh-CN" dirty="0"/>
              <a:t>Humans can reason about other’s behaviors or know other peoples’ </a:t>
            </a:r>
            <a:r>
              <a:rPr lang="en-US" altLang="zh-CN" b="1" dirty="0"/>
              <a:t>intentions</a:t>
            </a:r>
            <a:r>
              <a:rPr lang="en-US" altLang="zh-CN" dirty="0"/>
              <a:t> through </a:t>
            </a:r>
            <a:r>
              <a:rPr lang="en-US" altLang="zh-CN" b="1" dirty="0"/>
              <a:t>communication</a:t>
            </a:r>
            <a:r>
              <a:rPr lang="en-US" altLang="zh-CN" dirty="0"/>
              <a:t> and then </a:t>
            </a:r>
            <a:r>
              <a:rPr lang="en-US" altLang="zh-CN" dirty="0">
                <a:solidFill>
                  <a:srgbClr val="FF0000"/>
                </a:solidFill>
              </a:rPr>
              <a:t>determine an effective coordination plan</a:t>
            </a:r>
            <a:r>
              <a:rPr lang="en-US" altLang="zh-CN" dirty="0"/>
              <a:t>.</a:t>
            </a:r>
          </a:p>
          <a:p>
            <a:pPr lvl="1"/>
            <a:endParaRPr lang="en-US" altLang="zh-CN" dirty="0"/>
          </a:p>
          <a:p>
            <a:pPr lvl="1"/>
            <a:r>
              <a:rPr lang="en-US" altLang="zh-CN" b="1" dirty="0"/>
              <a:t>Major challenge</a:t>
            </a:r>
          </a:p>
          <a:p>
            <a:pPr lvl="2"/>
            <a:r>
              <a:rPr lang="en-US" altLang="zh-CN" dirty="0"/>
              <a:t>How to design a mechanism of such interaction in a principled way and at the same time solve the large scale real-world applications is still a challenging problem.</a:t>
            </a:r>
          </a:p>
        </p:txBody>
      </p:sp>
    </p:spTree>
    <p:extLst>
      <p:ext uri="{BB962C8B-B14F-4D97-AF65-F5344CB8AC3E}">
        <p14:creationId xmlns:p14="http://schemas.microsoft.com/office/powerpoint/2010/main" val="1313905968"/>
      </p:ext>
    </p:extLst>
  </p:cSld>
  <p:clrMapOvr>
    <a:masterClrMapping/>
  </p:clrMapOvr>
</p:sld>
</file>

<file path=ppt/theme/theme1.xml><?xml version="1.0" encoding="utf-8"?>
<a:theme xmlns:a="http://schemas.openxmlformats.org/drawingml/2006/main" name="Advantage">
  <a:themeElements>
    <a:clrScheme name="Custom 2">
      <a:dk1>
        <a:sysClr val="windowText" lastClr="000000"/>
      </a:dk1>
      <a:lt1>
        <a:sysClr val="window" lastClr="FFFFFF"/>
      </a:lt1>
      <a:dk2>
        <a:srgbClr val="2B142D"/>
      </a:dk2>
      <a:lt2>
        <a:srgbClr val="C3AFCC"/>
      </a:lt2>
      <a:accent1>
        <a:srgbClr val="323232"/>
      </a:accent1>
      <a:accent2>
        <a:srgbClr val="E0E0E0"/>
      </a:accent2>
      <a:accent3>
        <a:srgbClr val="DE2010"/>
      </a:accent3>
      <a:accent4>
        <a:srgbClr val="C8C8C8"/>
      </a:accent4>
      <a:accent5>
        <a:srgbClr val="F7901E"/>
      </a:accent5>
      <a:accent6>
        <a:srgbClr val="A3A149"/>
      </a:accent6>
      <a:hlink>
        <a:srgbClr val="0070C0"/>
      </a:hlink>
      <a:folHlink>
        <a:srgbClr val="0070C0"/>
      </a:folHlink>
    </a:clrScheme>
    <a:fontScheme name="Joshua">
      <a:majorFont>
        <a:latin typeface="Georgia"/>
        <a:ea typeface=""/>
        <a:cs typeface=""/>
      </a:majorFont>
      <a:minorFont>
        <a:latin typeface="Franklin Gothic Book"/>
        <a:ea typeface=""/>
        <a:cs typeface=""/>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AF85A141BFC14DB9BD4E32E924B366" ma:contentTypeVersion="2" ma:contentTypeDescription="Create a new document." ma:contentTypeScope="" ma:versionID="58884af542431479119aee04abbc0261">
  <xsd:schema xmlns:xsd="http://www.w3.org/2001/XMLSchema" xmlns:xs="http://www.w3.org/2001/XMLSchema" xmlns:p="http://schemas.microsoft.com/office/2006/metadata/properties" xmlns:ns3="5649c746-aad0-4368-97ce-fd3c1a6ed542" targetNamespace="http://schemas.microsoft.com/office/2006/metadata/properties" ma:root="true" ma:fieldsID="1a2a460f4f73b575413c856fd96c5c7a" ns3:_="">
    <xsd:import namespace="5649c746-aad0-4368-97ce-fd3c1a6ed54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49c746-aad0-4368-97ce-fd3c1a6ed5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7A7AE6-5119-48CA-9DA2-118BFE77F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49c746-aad0-4368-97ce-fd3c1a6ed5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66F58F-D7C2-4819-ACE8-5220636E3AF3}">
  <ds:schemaRefs>
    <ds:schemaRef ds:uri="http://schemas.microsoft.com/sharepoint/v3/contenttype/forms"/>
  </ds:schemaRefs>
</ds:datastoreItem>
</file>

<file path=customXml/itemProps3.xml><?xml version="1.0" encoding="utf-8"?>
<ds:datastoreItem xmlns:ds="http://schemas.openxmlformats.org/officeDocument/2006/customXml" ds:itemID="{347E67B5-6C52-404A-B13E-1092A4B85B86}">
  <ds:schemaRefs>
    <ds:schemaRef ds:uri="http://schemas.openxmlformats.org/package/2006/metadata/core-properties"/>
    <ds:schemaRef ds:uri="http://purl.org/dc/elements/1.1/"/>
    <ds:schemaRef ds:uri="http://www.w3.org/XML/1998/namespace"/>
    <ds:schemaRef ds:uri="http://purl.org/dc/dcmitype/"/>
    <ds:schemaRef ds:uri="http://schemas.microsoft.com/office/2006/documentManagement/types"/>
    <ds:schemaRef ds:uri="http://purl.org/dc/terms/"/>
    <ds:schemaRef ds:uri="http://schemas.microsoft.com/office/infopath/2007/PartnerControls"/>
    <ds:schemaRef ds:uri="5649c746-aad0-4368-97ce-fd3c1a6ed54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43450</TotalTime>
  <Words>1195</Words>
  <Application>Microsoft Office PowerPoint</Application>
  <PresentationFormat>On-screen Show (4:3)</PresentationFormat>
  <Paragraphs>267</Paragraphs>
  <Slides>35</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微软雅黑</vt:lpstr>
      <vt:lpstr>Arial</vt:lpstr>
      <vt:lpstr>Calibri</vt:lpstr>
      <vt:lpstr>Cambria Math</vt:lpstr>
      <vt:lpstr>Courier New</vt:lpstr>
      <vt:lpstr>Franklin Gothic Book</vt:lpstr>
      <vt:lpstr>Wingdings</vt:lpstr>
      <vt:lpstr>Advantage</vt:lpstr>
      <vt:lpstr>Intention Propagation for Multi-agent Reinforcement Learning</vt:lpstr>
      <vt:lpstr>Contents</vt:lpstr>
      <vt:lpstr>1 Motivation</vt:lpstr>
      <vt:lpstr>1 Motivation</vt:lpstr>
      <vt:lpstr>1 Motivation</vt:lpstr>
      <vt:lpstr>1 Motivation</vt:lpstr>
      <vt:lpstr>1 Motivation</vt:lpstr>
      <vt:lpstr>1 Motivation</vt:lpstr>
      <vt:lpstr>1 Motivation</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Thank you for watching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wjw</dc:creator>
  <cp:lastModifiedBy>Jiawei Wang</cp:lastModifiedBy>
  <cp:revision>1633</cp:revision>
  <cp:lastPrinted>2018-09-13T18:12:28Z</cp:lastPrinted>
  <dcterms:created xsi:type="dcterms:W3CDTF">2014-08-18T11:27:13Z</dcterms:created>
  <dcterms:modified xsi:type="dcterms:W3CDTF">2020-04-23T19:11:33Z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0x01010054AF85A141BFC14DB9BD4E32E924B366</vt:lpwstr>
  </property>
</Properties>
</file>