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8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414" r:id="rId5"/>
    <p:sldId id="657" r:id="rId6"/>
    <p:sldId id="809" r:id="rId7"/>
    <p:sldId id="837" r:id="rId8"/>
    <p:sldId id="838" r:id="rId9"/>
    <p:sldId id="834" r:id="rId10"/>
    <p:sldId id="839" r:id="rId11"/>
    <p:sldId id="840" r:id="rId12"/>
    <p:sldId id="844" r:id="rId13"/>
    <p:sldId id="843" r:id="rId14"/>
    <p:sldId id="835" r:id="rId15"/>
    <p:sldId id="846" r:id="rId16"/>
    <p:sldId id="847" r:id="rId17"/>
    <p:sldId id="845" r:id="rId18"/>
    <p:sldId id="836" r:id="rId19"/>
    <p:sldId id="851" r:id="rId20"/>
    <p:sldId id="852" r:id="rId21"/>
    <p:sldId id="853" r:id="rId22"/>
    <p:sldId id="854" r:id="rId23"/>
    <p:sldId id="857" r:id="rId24"/>
    <p:sldId id="856" r:id="rId25"/>
    <p:sldId id="858" r:id="rId26"/>
    <p:sldId id="859" r:id="rId27"/>
    <p:sldId id="860" r:id="rId28"/>
    <p:sldId id="675" r:id="rId2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Saunier" initials="NS" lastIdx="44" clrIdx="0"/>
  <p:cmAuthor id="1" name="Joshua Stipancic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2010"/>
    <a:srgbClr val="23858E"/>
    <a:srgbClr val="DE2010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5007" autoAdjust="0"/>
    <p:restoredTop sz="86370" autoAdjust="0"/>
  </p:normalViewPr>
  <p:slideViewPr>
    <p:cSldViewPr snapToObjects="1">
      <p:cViewPr varScale="1">
        <p:scale>
          <a:sx n="57" d="100"/>
          <a:sy n="57" d="100"/>
        </p:scale>
        <p:origin x="83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7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2770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E0E85A-3B25-48B0-8B7F-380198599903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47AD3EB-992D-4A7C-9D59-C44C63BC8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20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952D08C-A88F-4C18-8DFD-7C6E4B48C73D}" type="datetimeFigureOut">
              <a:rPr lang="en-CA" smtClean="0"/>
              <a:pPr/>
              <a:t>2020-05-17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7639417-32C5-4F06-9EF4-662629C40CC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01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479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90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664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5258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162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031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8606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342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3437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754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93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697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119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0694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641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55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76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6367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5101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188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948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7819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01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648" y="2636912"/>
            <a:ext cx="6438140" cy="676540"/>
          </a:xfrm>
        </p:spPr>
        <p:txBody>
          <a:bodyPr>
            <a:normAutofit/>
          </a:bodyPr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648" y="3161052"/>
            <a:ext cx="6438140" cy="74855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DE20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380312" y="6564022"/>
            <a:ext cx="1678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5014" y="6561876"/>
            <a:ext cx="51350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050" b="0" kern="1000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06130"/>
            <a:ext cx="8352928" cy="589156"/>
          </a:xfrm>
        </p:spPr>
        <p:txBody>
          <a:bodyPr anchor="ctr"/>
          <a:lstStyle>
            <a:lvl1pPr algn="l" font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>
            <a:lvl1pPr marL="91440" indent="-182880"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1500" indent="-274320">
              <a:buFont typeface="Courier New" panose="02070309020205020404" pitchFamily="49" charset="0"/>
              <a:buChar char="o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01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34290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  <a:p>
            <a:pPr lvl="4"/>
            <a:r>
              <a:rPr lang="en-CA" dirty="0"/>
              <a:t> </a:t>
            </a:r>
          </a:p>
          <a:p>
            <a:pPr lvl="4"/>
            <a:endParaRPr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404754" y="38678"/>
            <a:ext cx="654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014" y="36532"/>
            <a:ext cx="57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altLang="zh-CN" sz="1050" b="0" kern="1000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7846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556792"/>
            <a:ext cx="7556313" cy="456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30023E-9D1A-466C-B055-4EF46546797D}" type="datetime1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648" y="1773653"/>
            <a:ext cx="9008872" cy="1158828"/>
          </a:xfrm>
        </p:spPr>
        <p:txBody>
          <a:bodyPr>
            <a:noAutofit/>
          </a:bodyPr>
          <a:lstStyle/>
          <a:p>
            <a:r>
              <a:rPr lang="en-US" altLang="zh-CN" sz="3600" b="1" dirty="0"/>
              <a:t>Multi-agent Reinforcement Learning for Networked System Control</a:t>
            </a:r>
            <a:endParaRPr lang="en-CA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2868" y="3625424"/>
            <a:ext cx="6438140" cy="74855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Literature review 13</a:t>
            </a:r>
            <a:endParaRPr lang="en-CA" sz="2800" b="1" dirty="0">
              <a:solidFill>
                <a:srgbClr val="C00000"/>
              </a:solidFill>
            </a:endParaRPr>
          </a:p>
        </p:txBody>
      </p:sp>
      <p:pic>
        <p:nvPicPr>
          <p:cNvPr id="8" name="Picture 7" descr="MCCR-R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008" y="5815475"/>
            <a:ext cx="2103120" cy="49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897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b="1" dirty="0"/>
              <a:t>Spatial-temporal 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4384C6-3810-40FF-BAAF-2E964F943ED6}"/>
                  </a:ext>
                </a:extLst>
              </p:cNvPr>
              <p:cNvSpPr txBox="1"/>
              <p:nvPr/>
            </p:nvSpPr>
            <p:spPr>
              <a:xfrm>
                <a:off x="1870655" y="2320254"/>
                <a:ext cx="18100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4384C6-3810-40FF-BAAF-2E964F943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655" y="2320254"/>
                <a:ext cx="1810046" cy="369332"/>
              </a:xfrm>
              <a:prstGeom prst="rect">
                <a:avLst/>
              </a:prstGeom>
              <a:blipFill>
                <a:blip r:embed="rId3"/>
                <a:stretch>
                  <a:fillRect l="-3367" r="-5051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63FA489-8CC4-4C54-B123-32221974E7B2}"/>
              </a:ext>
            </a:extLst>
          </p:cNvPr>
          <p:cNvSpPr txBox="1"/>
          <p:nvPr/>
        </p:nvSpPr>
        <p:spPr>
          <a:xfrm>
            <a:off x="1854507" y="184302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Single agent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0775AA-37B4-44D5-9E98-B7A67E7F3D03}"/>
              </a:ext>
            </a:extLst>
          </p:cNvPr>
          <p:cNvSpPr txBox="1"/>
          <p:nvPr/>
        </p:nvSpPr>
        <p:spPr>
          <a:xfrm>
            <a:off x="4548768" y="184342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Multi agent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5FCB6F-541D-4E3B-8FF9-812F50BAF481}"/>
                  </a:ext>
                </a:extLst>
              </p:cNvPr>
              <p:cNvSpPr txBox="1"/>
              <p:nvPr/>
            </p:nvSpPr>
            <p:spPr>
              <a:xfrm>
                <a:off x="4507395" y="2350532"/>
                <a:ext cx="1933478" cy="390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5FCB6F-541D-4E3B-8FF9-812F50BAF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395" y="2350532"/>
                <a:ext cx="1933478" cy="3904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8BE85FC-35C6-4C6C-84F2-0D10F5FA714F}"/>
                  </a:ext>
                </a:extLst>
              </p:cNvPr>
              <p:cNvSpPr txBox="1"/>
              <p:nvPr/>
            </p:nvSpPr>
            <p:spPr>
              <a:xfrm>
                <a:off x="4507395" y="3077148"/>
                <a:ext cx="1898404" cy="390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8BE85FC-35C6-4C6C-84F2-0D10F5FA7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395" y="3077148"/>
                <a:ext cx="1898404" cy="3904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3D1F784-9832-42F1-A45C-42C09B9501B1}"/>
              </a:ext>
            </a:extLst>
          </p:cNvPr>
          <p:cNvSpPr txBox="1"/>
          <p:nvPr/>
        </p:nvSpPr>
        <p:spPr>
          <a:xfrm>
            <a:off x="1653272" y="3922120"/>
            <a:ext cx="475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 agent with Spatial-temporal MDP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80F69E-7500-4D06-840C-A938166B8FCA}"/>
                  </a:ext>
                </a:extLst>
              </p:cNvPr>
              <p:cNvSpPr txBox="1"/>
              <p:nvPr/>
            </p:nvSpPr>
            <p:spPr>
              <a:xfrm>
                <a:off x="2785177" y="4329869"/>
                <a:ext cx="2183675" cy="454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80F69E-7500-4D06-840C-A938166B8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77" y="4329869"/>
                <a:ext cx="2183675" cy="454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201AFA9-6A8A-4B55-98EC-498258C43063}"/>
              </a:ext>
            </a:extLst>
          </p:cNvPr>
          <p:cNvSpPr txBox="1"/>
          <p:nvPr/>
        </p:nvSpPr>
        <p:spPr>
          <a:xfrm>
            <a:off x="5191986" y="28145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C39AF2-DC52-4542-8B77-F035FDF032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760" y="5166453"/>
            <a:ext cx="1225518" cy="11249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896D9E-90FB-4AB4-AECB-3825E8C4CC7B}"/>
              </a:ext>
            </a:extLst>
          </p:cNvPr>
          <p:cNvSpPr txBox="1"/>
          <p:nvPr/>
        </p:nvSpPr>
        <p:spPr>
          <a:xfrm>
            <a:off x="2525562" y="5161431"/>
            <a:ext cx="676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385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Local transitions are independent of other agents given the neighboring agents.</a:t>
            </a:r>
            <a:endParaRPr lang="zh-CN" altLang="en-US" dirty="0">
              <a:solidFill>
                <a:srgbClr val="2385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2CBB18-0DFE-4ECD-9AF5-0E289E6779E0}"/>
              </a:ext>
            </a:extLst>
          </p:cNvPr>
          <p:cNvSpPr txBox="1"/>
          <p:nvPr/>
        </p:nvSpPr>
        <p:spPr>
          <a:xfrm>
            <a:off x="2525562" y="5818419"/>
            <a:ext cx="676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385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b="1" dirty="0">
                <a:solidFill>
                  <a:srgbClr val="2385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Personal reward is based on neighbors</a:t>
            </a:r>
            <a:r>
              <a:rPr lang="en-US" altLang="zh-CN" dirty="0">
                <a:solidFill>
                  <a:srgbClr val="2385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>
              <a:solidFill>
                <a:srgbClr val="2385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B3FF6E3-BF41-4D9F-8FBC-A14613779A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7218" y="6177436"/>
            <a:ext cx="1064790" cy="61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8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b="1" dirty="0"/>
              <a:t>Spatial-temporal RL</a:t>
            </a:r>
          </a:p>
          <a:p>
            <a:pPr lvl="2"/>
            <a:r>
              <a:rPr lang="en-US" altLang="zh-CN" b="1" dirty="0"/>
              <a:t>Decentralized actor-critic framework</a:t>
            </a:r>
          </a:p>
          <a:p>
            <a:pPr lvl="1"/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EED303-6211-498B-AE1D-E82F28F32392}"/>
              </a:ext>
            </a:extLst>
          </p:cNvPr>
          <p:cNvSpPr/>
          <p:nvPr/>
        </p:nvSpPr>
        <p:spPr>
          <a:xfrm>
            <a:off x="1907704" y="1959382"/>
            <a:ext cx="5101768" cy="522265"/>
          </a:xfrm>
          <a:prstGeom prst="rect">
            <a:avLst/>
          </a:prstGeom>
          <a:solidFill>
            <a:srgbClr val="FFC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9E7A91-AE9E-4186-951D-91AF7D86C32A}"/>
              </a:ext>
            </a:extLst>
          </p:cNvPr>
          <p:cNvSpPr/>
          <p:nvPr/>
        </p:nvSpPr>
        <p:spPr>
          <a:xfrm>
            <a:off x="1643535" y="2981749"/>
            <a:ext cx="2018554" cy="1732449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0D7B7B-9E01-402B-9DDE-FD4B4008AE82}"/>
              </a:ext>
            </a:extLst>
          </p:cNvPr>
          <p:cNvSpPr/>
          <p:nvPr/>
        </p:nvSpPr>
        <p:spPr>
          <a:xfrm>
            <a:off x="1942355" y="3194778"/>
            <a:ext cx="1368152" cy="432048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C4983C-3FB2-4A0A-9BC0-F3547B6B6A8C}"/>
              </a:ext>
            </a:extLst>
          </p:cNvPr>
          <p:cNvSpPr/>
          <p:nvPr/>
        </p:nvSpPr>
        <p:spPr>
          <a:xfrm>
            <a:off x="1943708" y="4082038"/>
            <a:ext cx="1368152" cy="432048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424FC-1232-4FBC-A34A-8ACF62F10EE6}"/>
              </a:ext>
            </a:extLst>
          </p:cNvPr>
          <p:cNvSpPr txBox="1"/>
          <p:nvPr/>
        </p:nvSpPr>
        <p:spPr>
          <a:xfrm>
            <a:off x="2303748" y="4705769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Agent 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D93D2-FD0C-47FA-9F6F-09937FF81F0F}"/>
              </a:ext>
            </a:extLst>
          </p:cNvPr>
          <p:cNvSpPr txBox="1"/>
          <p:nvPr/>
        </p:nvSpPr>
        <p:spPr>
          <a:xfrm>
            <a:off x="5612564" y="4699284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Agent 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D1AA8C-E337-4D97-AA07-CFA2A9454932}"/>
                  </a:ext>
                </a:extLst>
              </p:cNvPr>
              <p:cNvSpPr txBox="1"/>
              <p:nvPr/>
            </p:nvSpPr>
            <p:spPr>
              <a:xfrm>
                <a:off x="4057873" y="4514618"/>
                <a:ext cx="68127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D1AA8C-E337-4D97-AA07-CFA2A9454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873" y="4514618"/>
                <a:ext cx="68127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91EBA8-8CB4-4E56-8419-288610ADB557}"/>
              </a:ext>
            </a:extLst>
          </p:cNvPr>
          <p:cNvCxnSpPr>
            <a:stCxn id="6" idx="0"/>
          </p:cNvCxnSpPr>
          <p:nvPr/>
        </p:nvCxnSpPr>
        <p:spPr>
          <a:xfrm flipV="1">
            <a:off x="2626431" y="2636912"/>
            <a:ext cx="1353" cy="5578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CA616C9-D0D9-4277-B7F5-FC9F202726F0}"/>
              </a:ext>
            </a:extLst>
          </p:cNvPr>
          <p:cNvSpPr txBox="1"/>
          <p:nvPr/>
        </p:nvSpPr>
        <p:spPr>
          <a:xfrm>
            <a:off x="1547664" y="25616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379975-990B-40B8-A80C-286BA211161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625714" y="3611422"/>
            <a:ext cx="2070" cy="47061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E0EB190-713F-45ED-9B5B-E1BC77CC4C63}"/>
              </a:ext>
            </a:extLst>
          </p:cNvPr>
          <p:cNvSpPr txBox="1"/>
          <p:nvPr/>
        </p:nvSpPr>
        <p:spPr>
          <a:xfrm>
            <a:off x="2583745" y="366271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5B815CE-CE78-4FD5-9ED3-9942C77E6E8F}"/>
              </a:ext>
            </a:extLst>
          </p:cNvPr>
          <p:cNvSpPr/>
          <p:nvPr/>
        </p:nvSpPr>
        <p:spPr>
          <a:xfrm>
            <a:off x="5181738" y="2975264"/>
            <a:ext cx="2018554" cy="1732449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179FEAD-D13D-462F-8AEF-32124C66D276}"/>
              </a:ext>
            </a:extLst>
          </p:cNvPr>
          <p:cNvSpPr/>
          <p:nvPr/>
        </p:nvSpPr>
        <p:spPr>
          <a:xfrm>
            <a:off x="5480558" y="3188293"/>
            <a:ext cx="1368152" cy="432048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54A4AC0-2EF9-4361-8F28-CCF5C886B4F8}"/>
              </a:ext>
            </a:extLst>
          </p:cNvPr>
          <p:cNvSpPr/>
          <p:nvPr/>
        </p:nvSpPr>
        <p:spPr>
          <a:xfrm>
            <a:off x="5481911" y="4075553"/>
            <a:ext cx="1368152" cy="432048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971642-DAF8-4FA9-A5BB-653FF7D2E895}"/>
              </a:ext>
            </a:extLst>
          </p:cNvPr>
          <p:cNvCxnSpPr>
            <a:stCxn id="29" idx="0"/>
          </p:cNvCxnSpPr>
          <p:nvPr/>
        </p:nvCxnSpPr>
        <p:spPr>
          <a:xfrm flipV="1">
            <a:off x="6164634" y="2630427"/>
            <a:ext cx="1353" cy="5578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E5043D5-9CF9-4444-BB72-95CC8BDEE3AD}"/>
              </a:ext>
            </a:extLst>
          </p:cNvPr>
          <p:cNvSpPr txBox="1"/>
          <p:nvPr/>
        </p:nvSpPr>
        <p:spPr>
          <a:xfrm>
            <a:off x="5085867" y="255519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25749B-142B-47D7-BF4F-447FA22E5D07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6163917" y="3604937"/>
            <a:ext cx="2070" cy="47061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E1CD66E-D6F8-43BE-AE2C-D098C7E5E96B}"/>
              </a:ext>
            </a:extLst>
          </p:cNvPr>
          <p:cNvSpPr txBox="1"/>
          <p:nvPr/>
        </p:nvSpPr>
        <p:spPr>
          <a:xfrm>
            <a:off x="6121948" y="365622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CEC67E-222E-48B6-B0AD-45D1E0319C16}"/>
              </a:ext>
            </a:extLst>
          </p:cNvPr>
          <p:cNvCxnSpPr/>
          <p:nvPr/>
        </p:nvCxnSpPr>
        <p:spPr>
          <a:xfrm flipH="1">
            <a:off x="3491880" y="2555199"/>
            <a:ext cx="864096" cy="1665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0BD9C61-9A2C-4D60-BE47-FF5D5C7E48F0}"/>
              </a:ext>
            </a:extLst>
          </p:cNvPr>
          <p:cNvCxnSpPr>
            <a:cxnSpLocks/>
          </p:cNvCxnSpPr>
          <p:nvPr/>
        </p:nvCxnSpPr>
        <p:spPr>
          <a:xfrm>
            <a:off x="4615745" y="2614361"/>
            <a:ext cx="698663" cy="1657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7E760D-1400-4ED7-A82A-6E5ACB40715F}"/>
              </a:ext>
            </a:extLst>
          </p:cNvPr>
          <p:cNvSpPr txBox="1"/>
          <p:nvPr/>
        </p:nvSpPr>
        <p:spPr>
          <a:xfrm>
            <a:off x="3719068" y="2755796"/>
            <a:ext cx="136815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Immediate</a:t>
            </a:r>
          </a:p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25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b="1" dirty="0"/>
              <a:t>Spatial-temporal RL</a:t>
            </a:r>
          </a:p>
          <a:p>
            <a:pPr lvl="2"/>
            <a:r>
              <a:rPr lang="en-US" altLang="zh-CN" b="1" dirty="0"/>
              <a:t>Decentralized actor-critic framework</a:t>
            </a:r>
          </a:p>
          <a:p>
            <a:pPr lvl="1"/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EED303-6211-498B-AE1D-E82F28F32392}"/>
              </a:ext>
            </a:extLst>
          </p:cNvPr>
          <p:cNvSpPr/>
          <p:nvPr/>
        </p:nvSpPr>
        <p:spPr>
          <a:xfrm>
            <a:off x="1907704" y="1959382"/>
            <a:ext cx="5101768" cy="522265"/>
          </a:xfrm>
          <a:prstGeom prst="rect">
            <a:avLst/>
          </a:prstGeom>
          <a:solidFill>
            <a:srgbClr val="FFC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9E7A91-AE9E-4186-951D-91AF7D86C32A}"/>
              </a:ext>
            </a:extLst>
          </p:cNvPr>
          <p:cNvSpPr/>
          <p:nvPr/>
        </p:nvSpPr>
        <p:spPr>
          <a:xfrm>
            <a:off x="1643535" y="2981749"/>
            <a:ext cx="2018554" cy="1732449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0D7B7B-9E01-402B-9DDE-FD4B4008AE82}"/>
              </a:ext>
            </a:extLst>
          </p:cNvPr>
          <p:cNvSpPr/>
          <p:nvPr/>
        </p:nvSpPr>
        <p:spPr>
          <a:xfrm>
            <a:off x="1942355" y="3194778"/>
            <a:ext cx="1368152" cy="4320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C4983C-3FB2-4A0A-9BC0-F3547B6B6A8C}"/>
              </a:ext>
            </a:extLst>
          </p:cNvPr>
          <p:cNvSpPr/>
          <p:nvPr/>
        </p:nvSpPr>
        <p:spPr>
          <a:xfrm>
            <a:off x="1943708" y="4082038"/>
            <a:ext cx="1368152" cy="432048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424FC-1232-4FBC-A34A-8ACF62F10EE6}"/>
              </a:ext>
            </a:extLst>
          </p:cNvPr>
          <p:cNvSpPr txBox="1"/>
          <p:nvPr/>
        </p:nvSpPr>
        <p:spPr>
          <a:xfrm>
            <a:off x="2303748" y="4705769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Agent 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D93D2-FD0C-47FA-9F6F-09937FF81F0F}"/>
              </a:ext>
            </a:extLst>
          </p:cNvPr>
          <p:cNvSpPr txBox="1"/>
          <p:nvPr/>
        </p:nvSpPr>
        <p:spPr>
          <a:xfrm>
            <a:off x="5612564" y="4699284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Agent 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D1AA8C-E337-4D97-AA07-CFA2A9454932}"/>
                  </a:ext>
                </a:extLst>
              </p:cNvPr>
              <p:cNvSpPr txBox="1"/>
              <p:nvPr/>
            </p:nvSpPr>
            <p:spPr>
              <a:xfrm>
                <a:off x="4057873" y="4514618"/>
                <a:ext cx="68127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D1AA8C-E337-4D97-AA07-CFA2A9454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873" y="4514618"/>
                <a:ext cx="68127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91EBA8-8CB4-4E56-8419-288610ADB557}"/>
              </a:ext>
            </a:extLst>
          </p:cNvPr>
          <p:cNvCxnSpPr>
            <a:stCxn id="6" idx="0"/>
          </p:cNvCxnSpPr>
          <p:nvPr/>
        </p:nvCxnSpPr>
        <p:spPr>
          <a:xfrm flipV="1">
            <a:off x="2626431" y="2636912"/>
            <a:ext cx="1353" cy="5578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CA616C9-D0D9-4277-B7F5-FC9F202726F0}"/>
              </a:ext>
            </a:extLst>
          </p:cNvPr>
          <p:cNvSpPr txBox="1"/>
          <p:nvPr/>
        </p:nvSpPr>
        <p:spPr>
          <a:xfrm>
            <a:off x="1547664" y="25616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379975-990B-40B8-A80C-286BA211161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625714" y="3611422"/>
            <a:ext cx="2070" cy="47061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E0EB190-713F-45ED-9B5B-E1BC77CC4C63}"/>
              </a:ext>
            </a:extLst>
          </p:cNvPr>
          <p:cNvSpPr txBox="1"/>
          <p:nvPr/>
        </p:nvSpPr>
        <p:spPr>
          <a:xfrm>
            <a:off x="2583745" y="366271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5B815CE-CE78-4FD5-9ED3-9942C77E6E8F}"/>
              </a:ext>
            </a:extLst>
          </p:cNvPr>
          <p:cNvSpPr/>
          <p:nvPr/>
        </p:nvSpPr>
        <p:spPr>
          <a:xfrm>
            <a:off x="5181738" y="2975264"/>
            <a:ext cx="2018554" cy="1732449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179FEAD-D13D-462F-8AEF-32124C66D276}"/>
              </a:ext>
            </a:extLst>
          </p:cNvPr>
          <p:cNvSpPr/>
          <p:nvPr/>
        </p:nvSpPr>
        <p:spPr>
          <a:xfrm>
            <a:off x="5480558" y="3188293"/>
            <a:ext cx="1368152" cy="4320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54A4AC0-2EF9-4361-8F28-CCF5C886B4F8}"/>
              </a:ext>
            </a:extLst>
          </p:cNvPr>
          <p:cNvSpPr/>
          <p:nvPr/>
        </p:nvSpPr>
        <p:spPr>
          <a:xfrm>
            <a:off x="5481911" y="4075553"/>
            <a:ext cx="1368152" cy="432048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971642-DAF8-4FA9-A5BB-653FF7D2E895}"/>
              </a:ext>
            </a:extLst>
          </p:cNvPr>
          <p:cNvCxnSpPr>
            <a:stCxn id="29" idx="0"/>
          </p:cNvCxnSpPr>
          <p:nvPr/>
        </p:nvCxnSpPr>
        <p:spPr>
          <a:xfrm flipV="1">
            <a:off x="6164634" y="2630427"/>
            <a:ext cx="1353" cy="5578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E5043D5-9CF9-4444-BB72-95CC8BDEE3AD}"/>
              </a:ext>
            </a:extLst>
          </p:cNvPr>
          <p:cNvSpPr txBox="1"/>
          <p:nvPr/>
        </p:nvSpPr>
        <p:spPr>
          <a:xfrm>
            <a:off x="5085867" y="255519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25749B-142B-47D7-BF4F-447FA22E5D07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6163917" y="3604937"/>
            <a:ext cx="2070" cy="47061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E1CD66E-D6F8-43BE-AE2C-D098C7E5E96B}"/>
              </a:ext>
            </a:extLst>
          </p:cNvPr>
          <p:cNvSpPr txBox="1"/>
          <p:nvPr/>
        </p:nvSpPr>
        <p:spPr>
          <a:xfrm>
            <a:off x="6121948" y="365622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CEC67E-222E-48B6-B0AD-45D1E0319C16}"/>
              </a:ext>
            </a:extLst>
          </p:cNvPr>
          <p:cNvCxnSpPr/>
          <p:nvPr/>
        </p:nvCxnSpPr>
        <p:spPr>
          <a:xfrm flipH="1">
            <a:off x="3491880" y="2555199"/>
            <a:ext cx="864096" cy="1665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0BD9C61-9A2C-4D60-BE47-FF5D5C7E48F0}"/>
              </a:ext>
            </a:extLst>
          </p:cNvPr>
          <p:cNvCxnSpPr>
            <a:cxnSpLocks/>
          </p:cNvCxnSpPr>
          <p:nvPr/>
        </p:nvCxnSpPr>
        <p:spPr>
          <a:xfrm>
            <a:off x="4615745" y="2614361"/>
            <a:ext cx="698663" cy="1657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7E760D-1400-4ED7-A82A-6E5ACB40715F}"/>
              </a:ext>
            </a:extLst>
          </p:cNvPr>
          <p:cNvSpPr txBox="1"/>
          <p:nvPr/>
        </p:nvSpPr>
        <p:spPr>
          <a:xfrm>
            <a:off x="3719068" y="2755796"/>
            <a:ext cx="136815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Immediate</a:t>
            </a:r>
          </a:p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2A4CF2B-8E35-4383-BECF-64B206546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08" y="5207815"/>
            <a:ext cx="8352928" cy="17441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BB3982-31E9-43B1-8E76-E379D5938E50}"/>
              </a:ext>
            </a:extLst>
          </p:cNvPr>
          <p:cNvSpPr/>
          <p:nvPr/>
        </p:nvSpPr>
        <p:spPr>
          <a:xfrm>
            <a:off x="395536" y="5253282"/>
            <a:ext cx="8352928" cy="83301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889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b="1"/>
              <a:t>Spatial-temporal RL</a:t>
            </a:r>
          </a:p>
          <a:p>
            <a:pPr lvl="2"/>
            <a:r>
              <a:rPr lang="en-US" altLang="zh-CN" b="1"/>
              <a:t>Decentralized actor-critic framework</a:t>
            </a:r>
          </a:p>
          <a:p>
            <a:pPr lvl="1"/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EED303-6211-498B-AE1D-E82F28F32392}"/>
              </a:ext>
            </a:extLst>
          </p:cNvPr>
          <p:cNvSpPr/>
          <p:nvPr/>
        </p:nvSpPr>
        <p:spPr>
          <a:xfrm>
            <a:off x="1907704" y="1959382"/>
            <a:ext cx="5101768" cy="522265"/>
          </a:xfrm>
          <a:prstGeom prst="rect">
            <a:avLst/>
          </a:prstGeom>
          <a:solidFill>
            <a:srgbClr val="FFC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9E7A91-AE9E-4186-951D-91AF7D86C32A}"/>
              </a:ext>
            </a:extLst>
          </p:cNvPr>
          <p:cNvSpPr/>
          <p:nvPr/>
        </p:nvSpPr>
        <p:spPr>
          <a:xfrm>
            <a:off x="1643535" y="2981749"/>
            <a:ext cx="2018554" cy="1732449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0D7B7B-9E01-402B-9DDE-FD4B4008AE82}"/>
              </a:ext>
            </a:extLst>
          </p:cNvPr>
          <p:cNvSpPr/>
          <p:nvPr/>
        </p:nvSpPr>
        <p:spPr>
          <a:xfrm>
            <a:off x="1942355" y="3194778"/>
            <a:ext cx="1368152" cy="432048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C4983C-3FB2-4A0A-9BC0-F3547B6B6A8C}"/>
              </a:ext>
            </a:extLst>
          </p:cNvPr>
          <p:cNvSpPr/>
          <p:nvPr/>
        </p:nvSpPr>
        <p:spPr>
          <a:xfrm>
            <a:off x="1943708" y="4082038"/>
            <a:ext cx="1368152" cy="4320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424FC-1232-4FBC-A34A-8ACF62F10EE6}"/>
              </a:ext>
            </a:extLst>
          </p:cNvPr>
          <p:cNvSpPr txBox="1"/>
          <p:nvPr/>
        </p:nvSpPr>
        <p:spPr>
          <a:xfrm>
            <a:off x="2303748" y="4705769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Agent 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D93D2-FD0C-47FA-9F6F-09937FF81F0F}"/>
              </a:ext>
            </a:extLst>
          </p:cNvPr>
          <p:cNvSpPr txBox="1"/>
          <p:nvPr/>
        </p:nvSpPr>
        <p:spPr>
          <a:xfrm>
            <a:off x="5612564" y="4699284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Agent 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D1AA8C-E337-4D97-AA07-CFA2A9454932}"/>
                  </a:ext>
                </a:extLst>
              </p:cNvPr>
              <p:cNvSpPr txBox="1"/>
              <p:nvPr/>
            </p:nvSpPr>
            <p:spPr>
              <a:xfrm>
                <a:off x="4057873" y="4514618"/>
                <a:ext cx="68127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D1AA8C-E337-4D97-AA07-CFA2A9454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873" y="4514618"/>
                <a:ext cx="68127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91EBA8-8CB4-4E56-8419-288610ADB557}"/>
              </a:ext>
            </a:extLst>
          </p:cNvPr>
          <p:cNvCxnSpPr>
            <a:stCxn id="6" idx="0"/>
          </p:cNvCxnSpPr>
          <p:nvPr/>
        </p:nvCxnSpPr>
        <p:spPr>
          <a:xfrm flipV="1">
            <a:off x="2626431" y="2636912"/>
            <a:ext cx="1353" cy="5578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CA616C9-D0D9-4277-B7F5-FC9F202726F0}"/>
              </a:ext>
            </a:extLst>
          </p:cNvPr>
          <p:cNvSpPr txBox="1"/>
          <p:nvPr/>
        </p:nvSpPr>
        <p:spPr>
          <a:xfrm>
            <a:off x="1547664" y="25616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379975-990B-40B8-A80C-286BA211161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625714" y="3611422"/>
            <a:ext cx="2070" cy="47061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E0EB190-713F-45ED-9B5B-E1BC77CC4C63}"/>
              </a:ext>
            </a:extLst>
          </p:cNvPr>
          <p:cNvSpPr txBox="1"/>
          <p:nvPr/>
        </p:nvSpPr>
        <p:spPr>
          <a:xfrm>
            <a:off x="2583745" y="366271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5B815CE-CE78-4FD5-9ED3-9942C77E6E8F}"/>
              </a:ext>
            </a:extLst>
          </p:cNvPr>
          <p:cNvSpPr/>
          <p:nvPr/>
        </p:nvSpPr>
        <p:spPr>
          <a:xfrm>
            <a:off x="5181738" y="2975264"/>
            <a:ext cx="2018554" cy="1732449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179FEAD-D13D-462F-8AEF-32124C66D276}"/>
              </a:ext>
            </a:extLst>
          </p:cNvPr>
          <p:cNvSpPr/>
          <p:nvPr/>
        </p:nvSpPr>
        <p:spPr>
          <a:xfrm>
            <a:off x="5480558" y="3188293"/>
            <a:ext cx="1368152" cy="432048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54A4AC0-2EF9-4361-8F28-CCF5C886B4F8}"/>
              </a:ext>
            </a:extLst>
          </p:cNvPr>
          <p:cNvSpPr/>
          <p:nvPr/>
        </p:nvSpPr>
        <p:spPr>
          <a:xfrm>
            <a:off x="5481911" y="4075553"/>
            <a:ext cx="1368152" cy="4320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971642-DAF8-4FA9-A5BB-653FF7D2E895}"/>
              </a:ext>
            </a:extLst>
          </p:cNvPr>
          <p:cNvCxnSpPr>
            <a:stCxn id="29" idx="0"/>
          </p:cNvCxnSpPr>
          <p:nvPr/>
        </p:nvCxnSpPr>
        <p:spPr>
          <a:xfrm flipV="1">
            <a:off x="6164634" y="2630427"/>
            <a:ext cx="1353" cy="5578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E5043D5-9CF9-4444-BB72-95CC8BDEE3AD}"/>
              </a:ext>
            </a:extLst>
          </p:cNvPr>
          <p:cNvSpPr txBox="1"/>
          <p:nvPr/>
        </p:nvSpPr>
        <p:spPr>
          <a:xfrm>
            <a:off x="5085867" y="255519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25749B-142B-47D7-BF4F-447FA22E5D07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6163917" y="3604937"/>
            <a:ext cx="2070" cy="47061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E1CD66E-D6F8-43BE-AE2C-D098C7E5E96B}"/>
              </a:ext>
            </a:extLst>
          </p:cNvPr>
          <p:cNvSpPr txBox="1"/>
          <p:nvPr/>
        </p:nvSpPr>
        <p:spPr>
          <a:xfrm>
            <a:off x="6121948" y="365622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CEC67E-222E-48B6-B0AD-45D1E0319C16}"/>
              </a:ext>
            </a:extLst>
          </p:cNvPr>
          <p:cNvCxnSpPr/>
          <p:nvPr/>
        </p:nvCxnSpPr>
        <p:spPr>
          <a:xfrm flipH="1">
            <a:off x="3491880" y="2555199"/>
            <a:ext cx="864096" cy="1665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0BD9C61-9A2C-4D60-BE47-FF5D5C7E48F0}"/>
              </a:ext>
            </a:extLst>
          </p:cNvPr>
          <p:cNvCxnSpPr>
            <a:cxnSpLocks/>
          </p:cNvCxnSpPr>
          <p:nvPr/>
        </p:nvCxnSpPr>
        <p:spPr>
          <a:xfrm>
            <a:off x="4615745" y="2614361"/>
            <a:ext cx="698663" cy="1657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7E760D-1400-4ED7-A82A-6E5ACB40715F}"/>
              </a:ext>
            </a:extLst>
          </p:cNvPr>
          <p:cNvSpPr txBox="1"/>
          <p:nvPr/>
        </p:nvSpPr>
        <p:spPr>
          <a:xfrm>
            <a:off x="3719068" y="2755796"/>
            <a:ext cx="136815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Immediate</a:t>
            </a:r>
          </a:p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2A4CF2B-8E35-4383-BECF-64B206546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08" y="5207815"/>
            <a:ext cx="8352928" cy="17441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BB3982-31E9-43B1-8E76-E379D5938E50}"/>
              </a:ext>
            </a:extLst>
          </p:cNvPr>
          <p:cNvSpPr/>
          <p:nvPr/>
        </p:nvSpPr>
        <p:spPr>
          <a:xfrm>
            <a:off x="272222" y="6086299"/>
            <a:ext cx="8352928" cy="69116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56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b="1" dirty="0"/>
              <a:t>Spatial-temporal RL</a:t>
            </a:r>
          </a:p>
          <a:p>
            <a:pPr lvl="2"/>
            <a:r>
              <a:rPr lang="en-US" altLang="zh-CN" b="1" dirty="0"/>
              <a:t>Decentralized actor-critic framework</a:t>
            </a:r>
          </a:p>
          <a:p>
            <a:pPr lvl="1"/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CFF9F7-8942-47FA-9112-118285675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08" y="5207815"/>
            <a:ext cx="8352928" cy="17441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EED303-6211-498B-AE1D-E82F28F32392}"/>
              </a:ext>
            </a:extLst>
          </p:cNvPr>
          <p:cNvSpPr/>
          <p:nvPr/>
        </p:nvSpPr>
        <p:spPr>
          <a:xfrm>
            <a:off x="1907704" y="1959382"/>
            <a:ext cx="5101768" cy="522265"/>
          </a:xfrm>
          <a:prstGeom prst="rect">
            <a:avLst/>
          </a:prstGeom>
          <a:solidFill>
            <a:srgbClr val="FFC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9E7A91-AE9E-4186-951D-91AF7D86C32A}"/>
              </a:ext>
            </a:extLst>
          </p:cNvPr>
          <p:cNvSpPr/>
          <p:nvPr/>
        </p:nvSpPr>
        <p:spPr>
          <a:xfrm>
            <a:off x="1643535" y="2981749"/>
            <a:ext cx="2018554" cy="1732449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0D7B7B-9E01-402B-9DDE-FD4B4008AE82}"/>
              </a:ext>
            </a:extLst>
          </p:cNvPr>
          <p:cNvSpPr/>
          <p:nvPr/>
        </p:nvSpPr>
        <p:spPr>
          <a:xfrm>
            <a:off x="1942355" y="3194778"/>
            <a:ext cx="1368152" cy="432048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C4983C-3FB2-4A0A-9BC0-F3547B6B6A8C}"/>
              </a:ext>
            </a:extLst>
          </p:cNvPr>
          <p:cNvSpPr/>
          <p:nvPr/>
        </p:nvSpPr>
        <p:spPr>
          <a:xfrm>
            <a:off x="1943708" y="4082038"/>
            <a:ext cx="1368152" cy="432048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424FC-1232-4FBC-A34A-8ACF62F10EE6}"/>
              </a:ext>
            </a:extLst>
          </p:cNvPr>
          <p:cNvSpPr txBox="1"/>
          <p:nvPr/>
        </p:nvSpPr>
        <p:spPr>
          <a:xfrm>
            <a:off x="2303748" y="4705769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Agent 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D93D2-FD0C-47FA-9F6F-09937FF81F0F}"/>
              </a:ext>
            </a:extLst>
          </p:cNvPr>
          <p:cNvSpPr txBox="1"/>
          <p:nvPr/>
        </p:nvSpPr>
        <p:spPr>
          <a:xfrm>
            <a:off x="5612564" y="4699284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Agent 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D1AA8C-E337-4D97-AA07-CFA2A9454932}"/>
                  </a:ext>
                </a:extLst>
              </p:cNvPr>
              <p:cNvSpPr txBox="1"/>
              <p:nvPr/>
            </p:nvSpPr>
            <p:spPr>
              <a:xfrm>
                <a:off x="4057873" y="4514618"/>
                <a:ext cx="68127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D1AA8C-E337-4D97-AA07-CFA2A9454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873" y="4514618"/>
                <a:ext cx="68127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91EBA8-8CB4-4E56-8419-288610ADB557}"/>
              </a:ext>
            </a:extLst>
          </p:cNvPr>
          <p:cNvCxnSpPr>
            <a:stCxn id="6" idx="0"/>
          </p:cNvCxnSpPr>
          <p:nvPr/>
        </p:nvCxnSpPr>
        <p:spPr>
          <a:xfrm flipV="1">
            <a:off x="2626431" y="2636912"/>
            <a:ext cx="1353" cy="5578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CA616C9-D0D9-4277-B7F5-FC9F202726F0}"/>
              </a:ext>
            </a:extLst>
          </p:cNvPr>
          <p:cNvSpPr txBox="1"/>
          <p:nvPr/>
        </p:nvSpPr>
        <p:spPr>
          <a:xfrm>
            <a:off x="1547664" y="25616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379975-990B-40B8-A80C-286BA211161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625714" y="3611422"/>
            <a:ext cx="2070" cy="47061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E0EB190-713F-45ED-9B5B-E1BC77CC4C63}"/>
              </a:ext>
            </a:extLst>
          </p:cNvPr>
          <p:cNvSpPr txBox="1"/>
          <p:nvPr/>
        </p:nvSpPr>
        <p:spPr>
          <a:xfrm>
            <a:off x="2583745" y="366271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5B815CE-CE78-4FD5-9ED3-9942C77E6E8F}"/>
              </a:ext>
            </a:extLst>
          </p:cNvPr>
          <p:cNvSpPr/>
          <p:nvPr/>
        </p:nvSpPr>
        <p:spPr>
          <a:xfrm>
            <a:off x="5181738" y="2975264"/>
            <a:ext cx="2018554" cy="1732449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179FEAD-D13D-462F-8AEF-32124C66D276}"/>
              </a:ext>
            </a:extLst>
          </p:cNvPr>
          <p:cNvSpPr/>
          <p:nvPr/>
        </p:nvSpPr>
        <p:spPr>
          <a:xfrm>
            <a:off x="5480558" y="3188293"/>
            <a:ext cx="1368152" cy="432048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54A4AC0-2EF9-4361-8F28-CCF5C886B4F8}"/>
              </a:ext>
            </a:extLst>
          </p:cNvPr>
          <p:cNvSpPr/>
          <p:nvPr/>
        </p:nvSpPr>
        <p:spPr>
          <a:xfrm>
            <a:off x="5481911" y="4075553"/>
            <a:ext cx="1368152" cy="432048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971642-DAF8-4FA9-A5BB-653FF7D2E895}"/>
              </a:ext>
            </a:extLst>
          </p:cNvPr>
          <p:cNvCxnSpPr>
            <a:stCxn id="29" idx="0"/>
          </p:cNvCxnSpPr>
          <p:nvPr/>
        </p:nvCxnSpPr>
        <p:spPr>
          <a:xfrm flipV="1">
            <a:off x="6164634" y="2630427"/>
            <a:ext cx="1353" cy="5578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E5043D5-9CF9-4444-BB72-95CC8BDEE3AD}"/>
              </a:ext>
            </a:extLst>
          </p:cNvPr>
          <p:cNvSpPr txBox="1"/>
          <p:nvPr/>
        </p:nvSpPr>
        <p:spPr>
          <a:xfrm>
            <a:off x="5085867" y="255519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25749B-142B-47D7-BF4F-447FA22E5D07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6163917" y="3604937"/>
            <a:ext cx="2070" cy="47061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E1CD66E-D6F8-43BE-AE2C-D098C7E5E96B}"/>
              </a:ext>
            </a:extLst>
          </p:cNvPr>
          <p:cNvSpPr txBox="1"/>
          <p:nvPr/>
        </p:nvSpPr>
        <p:spPr>
          <a:xfrm>
            <a:off x="6121948" y="365622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CEC67E-222E-48B6-B0AD-45D1E0319C16}"/>
              </a:ext>
            </a:extLst>
          </p:cNvPr>
          <p:cNvCxnSpPr/>
          <p:nvPr/>
        </p:nvCxnSpPr>
        <p:spPr>
          <a:xfrm flipH="1">
            <a:off x="3491880" y="2555199"/>
            <a:ext cx="864096" cy="1665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0BD9C61-9A2C-4D60-BE47-FF5D5C7E48F0}"/>
              </a:ext>
            </a:extLst>
          </p:cNvPr>
          <p:cNvCxnSpPr>
            <a:cxnSpLocks/>
          </p:cNvCxnSpPr>
          <p:nvPr/>
        </p:nvCxnSpPr>
        <p:spPr>
          <a:xfrm>
            <a:off x="4615745" y="2614361"/>
            <a:ext cx="698663" cy="1657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7E760D-1400-4ED7-A82A-6E5ACB40715F}"/>
              </a:ext>
            </a:extLst>
          </p:cNvPr>
          <p:cNvSpPr txBox="1"/>
          <p:nvPr/>
        </p:nvSpPr>
        <p:spPr>
          <a:xfrm>
            <a:off x="3719068" y="2755796"/>
            <a:ext cx="136815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Immediate</a:t>
            </a:r>
          </a:p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0A884C-9C2E-4ED5-A93B-E0995EE52F6A}"/>
              </a:ext>
            </a:extLst>
          </p:cNvPr>
          <p:cNvSpPr/>
          <p:nvPr/>
        </p:nvSpPr>
        <p:spPr>
          <a:xfrm>
            <a:off x="4134916" y="5358493"/>
            <a:ext cx="527189" cy="573263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EC201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8253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b="1" dirty="0"/>
              <a:t>Spatial-temporal RL</a:t>
            </a:r>
          </a:p>
          <a:p>
            <a:pPr lvl="2"/>
            <a:r>
              <a:rPr lang="en-US" altLang="zh-CN" b="1" dirty="0"/>
              <a:t>Neural Communication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1AE263-FAC4-4660-8699-C2B72B158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16832"/>
            <a:ext cx="5389593" cy="477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99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b="1" dirty="0"/>
              <a:t>Spatial-temporal RL</a:t>
            </a:r>
          </a:p>
          <a:p>
            <a:pPr lvl="2"/>
            <a:r>
              <a:rPr lang="en-US" altLang="zh-CN" b="1" dirty="0"/>
              <a:t>Neural Communication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1AE263-FAC4-4660-8699-C2B72B158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16832"/>
            <a:ext cx="5389593" cy="47702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54F786-CF45-4FB2-B9B9-052D59232287}"/>
              </a:ext>
            </a:extLst>
          </p:cNvPr>
          <p:cNvSpPr/>
          <p:nvPr/>
        </p:nvSpPr>
        <p:spPr>
          <a:xfrm>
            <a:off x="971600" y="1916832"/>
            <a:ext cx="4752528" cy="47702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956FB-66C3-4A24-9044-5DD07047A6A1}"/>
              </a:ext>
            </a:extLst>
          </p:cNvPr>
          <p:cNvSpPr txBox="1"/>
          <p:nvPr/>
        </p:nvSpPr>
        <p:spPr>
          <a:xfrm>
            <a:off x="4283968" y="1312101"/>
            <a:ext cx="493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Forward process of actors: produce action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82D3-B479-4CFB-A30E-76CCC6073EF9}"/>
              </a:ext>
            </a:extLst>
          </p:cNvPr>
          <p:cNvSpPr txBox="1"/>
          <p:nvPr/>
        </p:nvSpPr>
        <p:spPr>
          <a:xfrm>
            <a:off x="6804248" y="270892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Actors’ job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90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b="1" dirty="0"/>
              <a:t>Spatial-temporal RL</a:t>
            </a:r>
          </a:p>
          <a:p>
            <a:pPr lvl="2"/>
            <a:r>
              <a:rPr lang="en-US" altLang="zh-CN" b="1" dirty="0"/>
              <a:t>Neural Communication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1AE263-FAC4-4660-8699-C2B72B158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16832"/>
            <a:ext cx="5389593" cy="47702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54F786-CF45-4FB2-B9B9-052D59232287}"/>
              </a:ext>
            </a:extLst>
          </p:cNvPr>
          <p:cNvSpPr/>
          <p:nvPr/>
        </p:nvSpPr>
        <p:spPr>
          <a:xfrm>
            <a:off x="3635896" y="3284984"/>
            <a:ext cx="2016224" cy="10469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0956FB-66C3-4A24-9044-5DD07047A6A1}"/>
                  </a:ext>
                </a:extLst>
              </p:cNvPr>
              <p:cNvSpPr txBox="1"/>
              <p:nvPr/>
            </p:nvSpPr>
            <p:spPr>
              <a:xfrm>
                <a:off x="4163309" y="1492200"/>
                <a:ext cx="49320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For each agent, its action is conditioned on a latent feature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0956FB-66C3-4A24-9044-5DD07047A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309" y="1492200"/>
                <a:ext cx="4932040" cy="646331"/>
              </a:xfrm>
              <a:prstGeom prst="rect">
                <a:avLst/>
              </a:prstGeom>
              <a:blipFill>
                <a:blip r:embed="rId4"/>
                <a:stretch>
                  <a:fillRect l="-1112" t="-5660" r="-1483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C31E769-D31C-42D8-B555-A7387114DE61}"/>
              </a:ext>
            </a:extLst>
          </p:cNvPr>
          <p:cNvSpPr txBox="1"/>
          <p:nvPr/>
        </p:nvSpPr>
        <p:spPr>
          <a:xfrm>
            <a:off x="6804248" y="270892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Actors’ job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950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b="1" dirty="0"/>
              <a:t>Spatial-temporal RL</a:t>
            </a:r>
          </a:p>
          <a:p>
            <a:pPr lvl="2"/>
            <a:r>
              <a:rPr lang="en-US" altLang="zh-CN" dirty="0"/>
              <a:t>Neural Communication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1AE263-FAC4-4660-8699-C2B72B158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16832"/>
            <a:ext cx="5389593" cy="47702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54F786-CF45-4FB2-B9B9-052D59232287}"/>
              </a:ext>
            </a:extLst>
          </p:cNvPr>
          <p:cNvSpPr/>
          <p:nvPr/>
        </p:nvSpPr>
        <p:spPr>
          <a:xfrm>
            <a:off x="1115616" y="3402071"/>
            <a:ext cx="3456384" cy="13681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9E48D-CF69-45D6-9176-D30736F6B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217655"/>
            <a:ext cx="6963813" cy="5977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071648-489D-408F-A175-CBC118413666}"/>
              </a:ext>
            </a:extLst>
          </p:cNvPr>
          <p:cNvSpPr txBox="1"/>
          <p:nvPr/>
        </p:nvSpPr>
        <p:spPr>
          <a:xfrm>
            <a:off x="6804248" y="270892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Actors’ job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766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b="1" dirty="0"/>
              <a:t>Spatial-temporal RL</a:t>
            </a:r>
          </a:p>
          <a:p>
            <a:pPr lvl="2"/>
            <a:r>
              <a:rPr lang="en-US" altLang="zh-CN" dirty="0"/>
              <a:t>Neural Communication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1AE263-FAC4-4660-8699-C2B72B158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16832"/>
            <a:ext cx="5389593" cy="47702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54F786-CF45-4FB2-B9B9-052D59232287}"/>
              </a:ext>
            </a:extLst>
          </p:cNvPr>
          <p:cNvSpPr/>
          <p:nvPr/>
        </p:nvSpPr>
        <p:spPr>
          <a:xfrm>
            <a:off x="1115616" y="3402071"/>
            <a:ext cx="3456384" cy="13681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9E48D-CF69-45D6-9176-D30736F6B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217655"/>
            <a:ext cx="6963813" cy="5977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C40B21-03F3-4921-8FF8-9B15AFEBFFF0}"/>
                  </a:ext>
                </a:extLst>
              </p:cNvPr>
              <p:cNvSpPr txBox="1"/>
              <p:nvPr/>
            </p:nvSpPr>
            <p:spPr>
              <a:xfrm>
                <a:off x="3346855" y="927691"/>
                <a:ext cx="439799" cy="2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C40B21-03F3-4921-8FF8-9B15AFEBF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855" y="927691"/>
                <a:ext cx="439799" cy="299184"/>
              </a:xfrm>
              <a:prstGeom prst="rect">
                <a:avLst/>
              </a:prstGeom>
              <a:blipFill>
                <a:blip r:embed="rId5"/>
                <a:stretch>
                  <a:fillRect l="-6944" r="-2778" b="-16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3A8C178-06FF-4CA6-9828-F461C5656292}"/>
              </a:ext>
            </a:extLst>
          </p:cNvPr>
          <p:cNvSpPr/>
          <p:nvPr/>
        </p:nvSpPr>
        <p:spPr>
          <a:xfrm>
            <a:off x="1268015" y="3554471"/>
            <a:ext cx="2190727" cy="306577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highlight>
                <a:srgbClr val="80000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155805-9EBE-4E73-AF92-6A6101C861E7}"/>
              </a:ext>
            </a:extLst>
          </p:cNvPr>
          <p:cNvSpPr/>
          <p:nvPr/>
        </p:nvSpPr>
        <p:spPr>
          <a:xfrm>
            <a:off x="2987825" y="836712"/>
            <a:ext cx="1296144" cy="999557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8000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FD336-4C0D-403F-A98C-177C490B53E4}"/>
              </a:ext>
            </a:extLst>
          </p:cNvPr>
          <p:cNvSpPr txBox="1"/>
          <p:nvPr/>
        </p:nvSpPr>
        <p:spPr>
          <a:xfrm>
            <a:off x="4499991" y="506130"/>
            <a:ext cx="3578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Message from all the state observation of each agent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8C6B77-74D0-4FC1-9E80-43F61303E65B}"/>
              </a:ext>
            </a:extLst>
          </p:cNvPr>
          <p:cNvSpPr txBox="1"/>
          <p:nvPr/>
        </p:nvSpPr>
        <p:spPr>
          <a:xfrm>
            <a:off x="6804248" y="270892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Actors’ job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91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0BB9D7-EC35-41FB-9B26-78A7D8D6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04" y="1186145"/>
            <a:ext cx="8352928" cy="589156"/>
          </a:xfrm>
        </p:spPr>
        <p:txBody>
          <a:bodyPr/>
          <a:lstStyle/>
          <a:p>
            <a:pPr algn="ctr"/>
            <a:r>
              <a:rPr lang="en-US" altLang="zh-CN" sz="3600" b="1" dirty="0"/>
              <a:t>Contents</a:t>
            </a:r>
            <a:endParaRPr lang="zh-CN" altLang="en-US" sz="36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84603DC-2508-405A-84B6-114724F542F0}"/>
              </a:ext>
            </a:extLst>
          </p:cNvPr>
          <p:cNvGrpSpPr/>
          <p:nvPr/>
        </p:nvGrpSpPr>
        <p:grpSpPr>
          <a:xfrm>
            <a:off x="3015908" y="1995386"/>
            <a:ext cx="6362568" cy="3180699"/>
            <a:chOff x="5457912" y="1321672"/>
            <a:chExt cx="8483420" cy="424092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B37B730-77D6-40FC-A5BF-C9707F0F7B44}"/>
                </a:ext>
              </a:extLst>
            </p:cNvPr>
            <p:cNvGrpSpPr/>
            <p:nvPr/>
          </p:nvGrpSpPr>
          <p:grpSpPr>
            <a:xfrm>
              <a:off x="5457912" y="1321672"/>
              <a:ext cx="5627181" cy="723028"/>
              <a:chOff x="1343472" y="2350372"/>
              <a:chExt cx="5627181" cy="723028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B6D7D05-AB29-4513-82FF-A8A21F6C7ECC}"/>
                  </a:ext>
                </a:extLst>
              </p:cNvPr>
              <p:cNvSpPr/>
              <p:nvPr/>
            </p:nvSpPr>
            <p:spPr>
              <a:xfrm>
                <a:off x="1343472" y="2420888"/>
                <a:ext cx="612328" cy="612328"/>
              </a:xfrm>
              <a:prstGeom prst="rect">
                <a:avLst/>
              </a:prstGeom>
              <a:solidFill>
                <a:srgbClr val="0B4F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BA90FCD-597C-4FB9-A259-5173AB145E2F}"/>
                  </a:ext>
                </a:extLst>
              </p:cNvPr>
              <p:cNvSpPr/>
              <p:nvPr/>
            </p:nvSpPr>
            <p:spPr>
              <a:xfrm>
                <a:off x="1919536" y="2420888"/>
                <a:ext cx="2664296" cy="63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B1CC1E3-8885-42FC-93D7-1BB03B4BFBFC}"/>
                  </a:ext>
                </a:extLst>
              </p:cNvPr>
              <p:cNvSpPr txBox="1"/>
              <p:nvPr/>
            </p:nvSpPr>
            <p:spPr>
              <a:xfrm>
                <a:off x="2387658" y="2350372"/>
                <a:ext cx="4582995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Motivation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734E56D-F5DD-486D-A6E9-0DE3BDEBB04F}"/>
                  </a:ext>
                </a:extLst>
              </p:cNvPr>
              <p:cNvSpPr txBox="1"/>
              <p:nvPr/>
            </p:nvSpPr>
            <p:spPr>
              <a:xfrm>
                <a:off x="1343472" y="2375775"/>
                <a:ext cx="684337" cy="697625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F2480EE-45CA-4BC0-9336-B1F0D81062EC}"/>
                </a:ext>
              </a:extLst>
            </p:cNvPr>
            <p:cNvGrpSpPr/>
            <p:nvPr/>
          </p:nvGrpSpPr>
          <p:grpSpPr>
            <a:xfrm>
              <a:off x="5457913" y="2281188"/>
              <a:ext cx="8483419" cy="1119570"/>
              <a:chOff x="1343473" y="2420888"/>
              <a:chExt cx="8483419" cy="1119570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63AF1E5-7220-40E3-A725-EEFE235138CA}"/>
                  </a:ext>
                </a:extLst>
              </p:cNvPr>
              <p:cNvSpPr txBox="1"/>
              <p:nvPr/>
            </p:nvSpPr>
            <p:spPr>
              <a:xfrm>
                <a:off x="1343473" y="2842832"/>
                <a:ext cx="684336" cy="697626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48F909-4E89-439B-8DDD-ACC0DC05FB64}"/>
                  </a:ext>
                </a:extLst>
              </p:cNvPr>
              <p:cNvSpPr/>
              <p:nvPr/>
            </p:nvSpPr>
            <p:spPr>
              <a:xfrm>
                <a:off x="2243638" y="2420888"/>
                <a:ext cx="2340194" cy="6398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3D0ED9D-FD32-4817-88B3-952FAEDDB337}"/>
                  </a:ext>
                </a:extLst>
              </p:cNvPr>
              <p:cNvSpPr txBox="1"/>
              <p:nvPr/>
            </p:nvSpPr>
            <p:spPr>
              <a:xfrm>
                <a:off x="2387658" y="2842832"/>
                <a:ext cx="7439234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Methodology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108439-0B4F-42C6-B79D-24E67AEABFED}"/>
                </a:ext>
              </a:extLst>
            </p:cNvPr>
            <p:cNvSpPr/>
            <p:nvPr/>
          </p:nvSpPr>
          <p:spPr>
            <a:xfrm>
              <a:off x="6033976" y="4922789"/>
              <a:ext cx="2664296" cy="639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4108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b="1" dirty="0"/>
              <a:t>Spatial-temporal RL</a:t>
            </a:r>
          </a:p>
          <a:p>
            <a:pPr lvl="2"/>
            <a:r>
              <a:rPr lang="en-US" altLang="zh-CN" dirty="0"/>
              <a:t>Neural Communication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1AE263-FAC4-4660-8699-C2B72B158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16832"/>
            <a:ext cx="5389593" cy="47702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54F786-CF45-4FB2-B9B9-052D59232287}"/>
              </a:ext>
            </a:extLst>
          </p:cNvPr>
          <p:cNvSpPr/>
          <p:nvPr/>
        </p:nvSpPr>
        <p:spPr>
          <a:xfrm>
            <a:off x="1115616" y="3402071"/>
            <a:ext cx="3456384" cy="13681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9E48D-CF69-45D6-9176-D30736F6B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217655"/>
            <a:ext cx="6963813" cy="5977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C40B21-03F3-4921-8FF8-9B15AFEBFFF0}"/>
                  </a:ext>
                </a:extLst>
              </p:cNvPr>
              <p:cNvSpPr txBox="1"/>
              <p:nvPr/>
            </p:nvSpPr>
            <p:spPr>
              <a:xfrm>
                <a:off x="6505209" y="1048214"/>
                <a:ext cx="439799" cy="320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C40B21-03F3-4921-8FF8-9B15AFEBF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209" y="1048214"/>
                <a:ext cx="439799" cy="320409"/>
              </a:xfrm>
              <a:prstGeom prst="rect">
                <a:avLst/>
              </a:prstGeom>
              <a:blipFill>
                <a:blip r:embed="rId5"/>
                <a:stretch>
                  <a:fillRect l="-6944" r="-2778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3A8C178-06FF-4CA6-9828-F461C5656292}"/>
              </a:ext>
            </a:extLst>
          </p:cNvPr>
          <p:cNvSpPr/>
          <p:nvPr/>
        </p:nvSpPr>
        <p:spPr>
          <a:xfrm>
            <a:off x="1276212" y="3932857"/>
            <a:ext cx="2190727" cy="306577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highlight>
                <a:srgbClr val="80000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155805-9EBE-4E73-AF92-6A6101C861E7}"/>
              </a:ext>
            </a:extLst>
          </p:cNvPr>
          <p:cNvSpPr/>
          <p:nvPr/>
        </p:nvSpPr>
        <p:spPr>
          <a:xfrm>
            <a:off x="5929144" y="976929"/>
            <a:ext cx="1523175" cy="108392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8000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FD336-4C0D-403F-A98C-177C490B53E4}"/>
              </a:ext>
            </a:extLst>
          </p:cNvPr>
          <p:cNvSpPr txBox="1"/>
          <p:nvPr/>
        </p:nvSpPr>
        <p:spPr>
          <a:xfrm>
            <a:off x="2987825" y="506130"/>
            <a:ext cx="509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Message from last belief of neighbor agents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5A7B1-01B7-4291-BBC7-517E64F535A6}"/>
              </a:ext>
            </a:extLst>
          </p:cNvPr>
          <p:cNvSpPr txBox="1"/>
          <p:nvPr/>
        </p:nvSpPr>
        <p:spPr>
          <a:xfrm>
            <a:off x="6804248" y="270892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Actors’ job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37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b="1" dirty="0"/>
              <a:t>Spatial-temporal RL</a:t>
            </a:r>
          </a:p>
          <a:p>
            <a:pPr lvl="2"/>
            <a:r>
              <a:rPr lang="en-US" altLang="zh-CN" dirty="0"/>
              <a:t>Neural Communication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1AE263-FAC4-4660-8699-C2B72B158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16832"/>
            <a:ext cx="5389593" cy="47702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54F786-CF45-4FB2-B9B9-052D59232287}"/>
              </a:ext>
            </a:extLst>
          </p:cNvPr>
          <p:cNvSpPr/>
          <p:nvPr/>
        </p:nvSpPr>
        <p:spPr>
          <a:xfrm>
            <a:off x="1115616" y="3402071"/>
            <a:ext cx="3456384" cy="13681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9E48D-CF69-45D6-9176-D30736F6B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217655"/>
            <a:ext cx="6963813" cy="5977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C40B21-03F3-4921-8FF8-9B15AFEBFFF0}"/>
                  </a:ext>
                </a:extLst>
              </p:cNvPr>
              <p:cNvSpPr txBox="1"/>
              <p:nvPr/>
            </p:nvSpPr>
            <p:spPr>
              <a:xfrm>
                <a:off x="4844275" y="1087103"/>
                <a:ext cx="439799" cy="337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C40B21-03F3-4921-8FF8-9B15AFEBF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275" y="1087103"/>
                <a:ext cx="439799" cy="337657"/>
              </a:xfrm>
              <a:prstGeom prst="rect">
                <a:avLst/>
              </a:prstGeom>
              <a:blipFill>
                <a:blip r:embed="rId5"/>
                <a:stretch>
                  <a:fillRect l="-6944" r="-277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3A8C178-06FF-4CA6-9828-F461C5656292}"/>
              </a:ext>
            </a:extLst>
          </p:cNvPr>
          <p:cNvSpPr/>
          <p:nvPr/>
        </p:nvSpPr>
        <p:spPr>
          <a:xfrm>
            <a:off x="1245032" y="4313083"/>
            <a:ext cx="2190727" cy="306577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highlight>
                <a:srgbClr val="80000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155805-9EBE-4E73-AF92-6A6101C861E7}"/>
              </a:ext>
            </a:extLst>
          </p:cNvPr>
          <p:cNvSpPr/>
          <p:nvPr/>
        </p:nvSpPr>
        <p:spPr>
          <a:xfrm>
            <a:off x="4260208" y="976928"/>
            <a:ext cx="1607935" cy="939905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8000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FD336-4C0D-403F-A98C-177C490B53E4}"/>
              </a:ext>
            </a:extLst>
          </p:cNvPr>
          <p:cNvSpPr txBox="1"/>
          <p:nvPr/>
        </p:nvSpPr>
        <p:spPr>
          <a:xfrm>
            <a:off x="4499991" y="506130"/>
            <a:ext cx="432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Message from policy of neighbor agents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B8C8F1-8137-4BBD-9F9A-DC1B3C2F6949}"/>
              </a:ext>
            </a:extLst>
          </p:cNvPr>
          <p:cNvSpPr txBox="1"/>
          <p:nvPr/>
        </p:nvSpPr>
        <p:spPr>
          <a:xfrm>
            <a:off x="6804248" y="270892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Actors’ job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406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b="1" dirty="0"/>
              <a:t>Spatial-temporal RL</a:t>
            </a:r>
          </a:p>
          <a:p>
            <a:pPr lvl="2"/>
            <a:r>
              <a:rPr lang="en-US" altLang="zh-CN" dirty="0"/>
              <a:t>Neural Communication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1AE263-FAC4-4660-8699-C2B72B158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16832"/>
            <a:ext cx="5389593" cy="47702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54F786-CF45-4FB2-B9B9-052D59232287}"/>
              </a:ext>
            </a:extLst>
          </p:cNvPr>
          <p:cNvSpPr/>
          <p:nvPr/>
        </p:nvSpPr>
        <p:spPr>
          <a:xfrm>
            <a:off x="4716016" y="2138532"/>
            <a:ext cx="1741346" cy="4548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956FB-66C3-4A24-9044-5DD07047A6A1}"/>
              </a:ext>
            </a:extLst>
          </p:cNvPr>
          <p:cNvSpPr txBox="1"/>
          <p:nvPr/>
        </p:nvSpPr>
        <p:spPr>
          <a:xfrm>
            <a:off x="4039189" y="1021825"/>
            <a:ext cx="4932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For each agent,  the evaluation of its current state is based on the action from neighbor agents and its own belief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31E769-D31C-42D8-B555-A7387114DE61}"/>
              </a:ext>
            </a:extLst>
          </p:cNvPr>
          <p:cNvSpPr txBox="1"/>
          <p:nvPr/>
        </p:nvSpPr>
        <p:spPr>
          <a:xfrm>
            <a:off x="6804248" y="270892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Critics’ job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975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b="1" dirty="0"/>
              <a:t>Spatial-temporal RL</a:t>
            </a:r>
          </a:p>
          <a:p>
            <a:pPr lvl="2"/>
            <a:r>
              <a:rPr lang="en-US" altLang="zh-CN" b="1" dirty="0"/>
              <a:t>Neural Communication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1AE263-FAC4-4660-8699-C2B72B158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16832"/>
            <a:ext cx="5389593" cy="47702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360BEF-4551-4D7D-9A09-D3188B4492B6}"/>
              </a:ext>
            </a:extLst>
          </p:cNvPr>
          <p:cNvSpPr/>
          <p:nvPr/>
        </p:nvSpPr>
        <p:spPr>
          <a:xfrm>
            <a:off x="2699792" y="1988840"/>
            <a:ext cx="1944216" cy="46982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1F406-BB43-4A5A-8C60-2FE27B57D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196752"/>
            <a:ext cx="4240041" cy="36724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CBBF6E-2306-4E10-85E8-ADF9491461B5}"/>
              </a:ext>
            </a:extLst>
          </p:cNvPr>
          <p:cNvSpPr txBox="1"/>
          <p:nvPr/>
        </p:nvSpPr>
        <p:spPr>
          <a:xfrm>
            <a:off x="3892231" y="1095286"/>
            <a:ext cx="50405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belief can be modelled on multiple steps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219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b="1" dirty="0"/>
              <a:t>Spatial-temporal RL</a:t>
            </a:r>
          </a:p>
          <a:p>
            <a:pPr lvl="2"/>
            <a:r>
              <a:rPr lang="en-US" altLang="zh-CN" b="1" dirty="0"/>
              <a:t>Neural Communication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1AE263-FAC4-4660-8699-C2B72B158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16832"/>
            <a:ext cx="5389593" cy="47702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31F406-BB43-4A5A-8C60-2FE27B57D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196752"/>
            <a:ext cx="4240041" cy="36724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CBBF6E-2306-4E10-85E8-ADF9491461B5}"/>
              </a:ext>
            </a:extLst>
          </p:cNvPr>
          <p:cNvSpPr txBox="1"/>
          <p:nvPr/>
        </p:nvSpPr>
        <p:spPr>
          <a:xfrm>
            <a:off x="791580" y="2564904"/>
            <a:ext cx="7560840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All the message is parametrized to become learnable, thus it is basically can generalize many up-to-date communication based MARL framework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F8894-C401-4B27-B5FC-CCE35647FA3D}"/>
              </a:ext>
            </a:extLst>
          </p:cNvPr>
          <p:cNvSpPr txBox="1"/>
          <p:nvPr/>
        </p:nvSpPr>
        <p:spPr>
          <a:xfrm>
            <a:off x="791580" y="4331105"/>
            <a:ext cx="7560840" cy="830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Not sure whether such a massive model is efficient given sparse reward signal.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963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648" y="1773653"/>
            <a:ext cx="8288792" cy="1158828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/>
              <a:t>Thank you for watching ! </a:t>
            </a:r>
            <a:endParaRPr lang="en-CA" sz="3600" b="1" dirty="0"/>
          </a:p>
        </p:txBody>
      </p:sp>
      <p:pic>
        <p:nvPicPr>
          <p:cNvPr id="8" name="Picture 7" descr="MCCR-R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008" y="5815475"/>
            <a:ext cx="2103120" cy="49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44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Tensor-based Cooperative Control for Large Scale Multi ...">
            <a:extLst>
              <a:ext uri="{FF2B5EF4-FFF2-40B4-BE49-F238E27FC236}">
                <a16:creationId xmlns:a16="http://schemas.microsoft.com/office/drawing/2014/main" id="{F2BC7F31-F438-4AB3-B9AE-4560E5BF9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970429"/>
            <a:ext cx="2917028" cy="267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B94E3B-76C1-4734-886E-6526905E30F4}"/>
              </a:ext>
            </a:extLst>
          </p:cNvPr>
          <p:cNvSpPr txBox="1"/>
          <p:nvPr/>
        </p:nvSpPr>
        <p:spPr>
          <a:xfrm>
            <a:off x="0" y="1293297"/>
            <a:ext cx="756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Theme: 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Multi-agent Reinforcement Learning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74758-4440-43C3-A37A-D270980D5603}"/>
              </a:ext>
            </a:extLst>
          </p:cNvPr>
          <p:cNvSpPr txBox="1"/>
          <p:nvPr/>
        </p:nvSpPr>
        <p:spPr>
          <a:xfrm>
            <a:off x="623557" y="1964120"/>
            <a:ext cx="756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Application: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Networked system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FF52AF-FD38-4E61-AA96-F8EFEC46FB28}"/>
              </a:ext>
            </a:extLst>
          </p:cNvPr>
          <p:cNvSpPr txBox="1"/>
          <p:nvPr/>
        </p:nvSpPr>
        <p:spPr>
          <a:xfrm>
            <a:off x="623556" y="2623918"/>
            <a:ext cx="756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Idea: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Spatial-temporal Markov Decision Process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619C69-DA1F-480D-A010-2DCFB4C42606}"/>
              </a:ext>
            </a:extLst>
          </p:cNvPr>
          <p:cNvSpPr txBox="1"/>
          <p:nvPr/>
        </p:nvSpPr>
        <p:spPr>
          <a:xfrm>
            <a:off x="634252" y="3310753"/>
            <a:ext cx="756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Highlights: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spatial consideration &amp; communication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4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C44CB458-CD16-4E88-BAFD-C7F60D1DE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b="1" dirty="0"/>
              <a:t>Multi-agent Reinforcement Learning</a:t>
            </a:r>
          </a:p>
          <a:p>
            <a:pPr lvl="2"/>
            <a:r>
              <a:rPr lang="en-US" altLang="zh-CN" b="1" dirty="0"/>
              <a:t>Without communication  </a:t>
            </a:r>
            <a:r>
              <a:rPr lang="en-US" altLang="zh-CN" dirty="0"/>
              <a:t>(MADDPG, COMA)</a:t>
            </a:r>
          </a:p>
          <a:p>
            <a:pPr lvl="3"/>
            <a:r>
              <a:rPr lang="en-US" altLang="zh-CN" dirty="0">
                <a:solidFill>
                  <a:srgbClr val="FF0000"/>
                </a:solidFill>
              </a:rPr>
              <a:t>Share parameters</a:t>
            </a:r>
          </a:p>
          <a:p>
            <a:pPr lvl="3"/>
            <a:r>
              <a:rPr lang="en-US" altLang="zh-CN" dirty="0">
                <a:solidFill>
                  <a:srgbClr val="FF0000"/>
                </a:solidFill>
              </a:rPr>
              <a:t>Centralized critic + decentralized actors</a:t>
            </a:r>
          </a:p>
          <a:p>
            <a:pPr lvl="2"/>
            <a:r>
              <a:rPr lang="en-US" altLang="zh-CN" b="1" dirty="0"/>
              <a:t>With communication</a:t>
            </a:r>
          </a:p>
          <a:p>
            <a:pPr lvl="3"/>
            <a:r>
              <a:rPr lang="en-US" altLang="zh-CN" dirty="0">
                <a:solidFill>
                  <a:srgbClr val="FF0000"/>
                </a:solidFill>
              </a:rPr>
              <a:t>Direct information sharing</a:t>
            </a:r>
            <a:r>
              <a:rPr lang="en-US" altLang="zh-CN" dirty="0"/>
              <a:t>	</a:t>
            </a:r>
          </a:p>
          <a:p>
            <a:pPr lvl="4"/>
            <a:r>
              <a:rPr lang="en-US" altLang="zh-CN" dirty="0">
                <a:solidFill>
                  <a:srgbClr val="0070C0"/>
                </a:solidFill>
              </a:rPr>
              <a:t>Transfer the low-dimensional policy feature</a:t>
            </a:r>
          </a:p>
          <a:p>
            <a:pPr lvl="3"/>
            <a:r>
              <a:rPr lang="en-US" altLang="zh-CN" dirty="0">
                <a:solidFill>
                  <a:srgbClr val="FF0000"/>
                </a:solidFill>
              </a:rPr>
              <a:t>Learnable communication protocol</a:t>
            </a:r>
          </a:p>
          <a:p>
            <a:pPr lvl="4"/>
            <a:r>
              <a:rPr lang="en-US" altLang="zh-CN" dirty="0">
                <a:solidFill>
                  <a:srgbClr val="0070C0"/>
                </a:solidFill>
              </a:rPr>
              <a:t>Transfer the signal that is learned during training</a:t>
            </a:r>
            <a:endParaRPr lang="zh-CN" altLang="en-US" dirty="0">
              <a:solidFill>
                <a:srgbClr val="0070C0"/>
              </a:solidFill>
            </a:endParaRPr>
          </a:p>
          <a:p>
            <a:pPr lvl="3"/>
            <a:r>
              <a:rPr lang="en-US" altLang="zh-CN" dirty="0">
                <a:solidFill>
                  <a:srgbClr val="FF0000"/>
                </a:solidFill>
              </a:rPr>
              <a:t>Attention-based </a:t>
            </a:r>
          </a:p>
          <a:p>
            <a:pPr lvl="4"/>
            <a:r>
              <a:rPr lang="en-US" altLang="zh-CN" dirty="0">
                <a:solidFill>
                  <a:srgbClr val="FF0000"/>
                </a:solidFill>
              </a:rPr>
              <a:t>Focus on selecting which agents to communicate</a:t>
            </a:r>
          </a:p>
          <a:p>
            <a:pPr lvl="4"/>
            <a:endParaRPr lang="en-US" altLang="zh-CN" dirty="0">
              <a:solidFill>
                <a:srgbClr val="FF0000"/>
              </a:solidFill>
            </a:endParaRPr>
          </a:p>
          <a:p>
            <a:pPr lvl="4"/>
            <a:endParaRPr lang="zh-CN" altLang="en-US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759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Spatial-temporal RL</a:t>
            </a:r>
          </a:p>
        </p:txBody>
      </p:sp>
      <p:pic>
        <p:nvPicPr>
          <p:cNvPr id="4" name="Picture 2" descr="Tensor-based Cooperative Control for Large Scale Multi ...">
            <a:extLst>
              <a:ext uri="{FF2B5EF4-FFF2-40B4-BE49-F238E27FC236}">
                <a16:creationId xmlns:a16="http://schemas.microsoft.com/office/drawing/2014/main" id="{5D99C9B9-E22D-42C9-B345-6C16114F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4752528" cy="436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2BE2DBF-3C9A-49CA-9BB4-A6117EE11BCC}"/>
              </a:ext>
            </a:extLst>
          </p:cNvPr>
          <p:cNvSpPr/>
          <p:nvPr/>
        </p:nvSpPr>
        <p:spPr>
          <a:xfrm>
            <a:off x="4343875" y="2420888"/>
            <a:ext cx="456250" cy="4595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45A191-F7C1-42E1-8562-D58FBA58F65E}"/>
              </a:ext>
            </a:extLst>
          </p:cNvPr>
          <p:cNvSpPr/>
          <p:nvPr/>
        </p:nvSpPr>
        <p:spPr>
          <a:xfrm>
            <a:off x="2773647" y="2420887"/>
            <a:ext cx="456250" cy="4595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61324B-4AF0-487E-8B95-50308F90ED55}"/>
              </a:ext>
            </a:extLst>
          </p:cNvPr>
          <p:cNvSpPr/>
          <p:nvPr/>
        </p:nvSpPr>
        <p:spPr>
          <a:xfrm>
            <a:off x="4343875" y="3798156"/>
            <a:ext cx="456250" cy="4595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8C17E7-F2D9-41E4-A717-E28AF9A4479A}"/>
              </a:ext>
            </a:extLst>
          </p:cNvPr>
          <p:cNvSpPr/>
          <p:nvPr/>
        </p:nvSpPr>
        <p:spPr>
          <a:xfrm>
            <a:off x="2789652" y="3856401"/>
            <a:ext cx="456250" cy="4595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43A231-F88D-4016-AE3C-10D32D82BCFF}"/>
              </a:ext>
            </a:extLst>
          </p:cNvPr>
          <p:cNvSpPr/>
          <p:nvPr/>
        </p:nvSpPr>
        <p:spPr>
          <a:xfrm>
            <a:off x="4343875" y="5233670"/>
            <a:ext cx="456250" cy="4595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191F65-581C-4A07-9EC1-3918E6D625E3}"/>
              </a:ext>
            </a:extLst>
          </p:cNvPr>
          <p:cNvSpPr/>
          <p:nvPr/>
        </p:nvSpPr>
        <p:spPr>
          <a:xfrm>
            <a:off x="1235430" y="3856401"/>
            <a:ext cx="456250" cy="4595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261E58-BA6E-4C6B-A088-7B366B9AFA13}"/>
              </a:ext>
            </a:extLst>
          </p:cNvPr>
          <p:cNvSpPr/>
          <p:nvPr/>
        </p:nvSpPr>
        <p:spPr>
          <a:xfrm>
            <a:off x="2699792" y="5233670"/>
            <a:ext cx="456250" cy="4595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99FEC9-10F1-430B-8B12-6F2EC5D8B1FC}"/>
              </a:ext>
            </a:extLst>
          </p:cNvPr>
          <p:cNvSpPr/>
          <p:nvPr/>
        </p:nvSpPr>
        <p:spPr>
          <a:xfrm>
            <a:off x="1235430" y="2391037"/>
            <a:ext cx="456250" cy="4595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069FEE-644B-4B08-81B7-619AA5D3A172}"/>
              </a:ext>
            </a:extLst>
          </p:cNvPr>
          <p:cNvSpPr/>
          <p:nvPr/>
        </p:nvSpPr>
        <p:spPr>
          <a:xfrm>
            <a:off x="1235430" y="5233670"/>
            <a:ext cx="456250" cy="4595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82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Spatial-temporal RL</a:t>
            </a:r>
          </a:p>
        </p:txBody>
      </p:sp>
      <p:pic>
        <p:nvPicPr>
          <p:cNvPr id="4" name="Picture 2" descr="Tensor-based Cooperative Control for Large Scale Multi ...">
            <a:extLst>
              <a:ext uri="{FF2B5EF4-FFF2-40B4-BE49-F238E27FC236}">
                <a16:creationId xmlns:a16="http://schemas.microsoft.com/office/drawing/2014/main" id="{5D99C9B9-E22D-42C9-B345-6C16114F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4752528" cy="436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2BE2DBF-3C9A-49CA-9BB4-A6117EE11BCC}"/>
              </a:ext>
            </a:extLst>
          </p:cNvPr>
          <p:cNvSpPr/>
          <p:nvPr/>
        </p:nvSpPr>
        <p:spPr>
          <a:xfrm>
            <a:off x="4343875" y="2420888"/>
            <a:ext cx="456250" cy="459575"/>
          </a:xfrm>
          <a:prstGeom prst="ellipse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45A191-F7C1-42E1-8562-D58FBA58F65E}"/>
              </a:ext>
            </a:extLst>
          </p:cNvPr>
          <p:cNvSpPr/>
          <p:nvPr/>
        </p:nvSpPr>
        <p:spPr>
          <a:xfrm>
            <a:off x="2773647" y="2420887"/>
            <a:ext cx="456250" cy="4595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61324B-4AF0-487E-8B95-50308F90ED55}"/>
              </a:ext>
            </a:extLst>
          </p:cNvPr>
          <p:cNvSpPr/>
          <p:nvPr/>
        </p:nvSpPr>
        <p:spPr>
          <a:xfrm>
            <a:off x="4343875" y="3798156"/>
            <a:ext cx="456250" cy="4595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8C17E7-F2D9-41E4-A717-E28AF9A4479A}"/>
              </a:ext>
            </a:extLst>
          </p:cNvPr>
          <p:cNvSpPr/>
          <p:nvPr/>
        </p:nvSpPr>
        <p:spPr>
          <a:xfrm>
            <a:off x="2789652" y="3856401"/>
            <a:ext cx="456250" cy="459575"/>
          </a:xfrm>
          <a:prstGeom prst="ellipse">
            <a:avLst/>
          </a:prstGeom>
          <a:solidFill>
            <a:schemeClr val="bg1">
              <a:alpha val="68000"/>
            </a:schemeClr>
          </a:solidFill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43A231-F88D-4016-AE3C-10D32D82BCFF}"/>
              </a:ext>
            </a:extLst>
          </p:cNvPr>
          <p:cNvSpPr/>
          <p:nvPr/>
        </p:nvSpPr>
        <p:spPr>
          <a:xfrm>
            <a:off x="4343875" y="5233670"/>
            <a:ext cx="456250" cy="459575"/>
          </a:xfrm>
          <a:prstGeom prst="ellipse">
            <a:avLst/>
          </a:prstGeom>
          <a:solidFill>
            <a:schemeClr val="bg1">
              <a:alpha val="68000"/>
            </a:schemeClr>
          </a:solidFill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191F65-581C-4A07-9EC1-3918E6D625E3}"/>
              </a:ext>
            </a:extLst>
          </p:cNvPr>
          <p:cNvSpPr/>
          <p:nvPr/>
        </p:nvSpPr>
        <p:spPr>
          <a:xfrm>
            <a:off x="1235430" y="3856401"/>
            <a:ext cx="456250" cy="459575"/>
          </a:xfrm>
          <a:prstGeom prst="ellipse">
            <a:avLst/>
          </a:prstGeom>
          <a:solidFill>
            <a:schemeClr val="bg1">
              <a:alpha val="68000"/>
            </a:schemeClr>
          </a:solidFill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261E58-BA6E-4C6B-A088-7B366B9AFA13}"/>
              </a:ext>
            </a:extLst>
          </p:cNvPr>
          <p:cNvSpPr/>
          <p:nvPr/>
        </p:nvSpPr>
        <p:spPr>
          <a:xfrm>
            <a:off x="2699792" y="5233670"/>
            <a:ext cx="456250" cy="459575"/>
          </a:xfrm>
          <a:prstGeom prst="ellipse">
            <a:avLst/>
          </a:prstGeom>
          <a:solidFill>
            <a:schemeClr val="bg1">
              <a:alpha val="68000"/>
            </a:schemeClr>
          </a:solidFill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99FEC9-10F1-430B-8B12-6F2EC5D8B1FC}"/>
              </a:ext>
            </a:extLst>
          </p:cNvPr>
          <p:cNvSpPr/>
          <p:nvPr/>
        </p:nvSpPr>
        <p:spPr>
          <a:xfrm>
            <a:off x="1235430" y="2391037"/>
            <a:ext cx="456250" cy="459575"/>
          </a:xfrm>
          <a:prstGeom prst="ellipse">
            <a:avLst/>
          </a:prstGeom>
          <a:solidFill>
            <a:schemeClr val="bg1">
              <a:alpha val="68000"/>
            </a:schemeClr>
          </a:solidFill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069FEE-644B-4B08-81B7-619AA5D3A172}"/>
              </a:ext>
            </a:extLst>
          </p:cNvPr>
          <p:cNvSpPr/>
          <p:nvPr/>
        </p:nvSpPr>
        <p:spPr>
          <a:xfrm>
            <a:off x="1235430" y="5233670"/>
            <a:ext cx="456250" cy="459575"/>
          </a:xfrm>
          <a:prstGeom prst="ellipse">
            <a:avLst/>
          </a:prstGeom>
          <a:solidFill>
            <a:schemeClr val="bg1">
              <a:alpha val="68000"/>
            </a:schemeClr>
          </a:solidFill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09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Spatial-temporal RL</a:t>
            </a:r>
          </a:p>
        </p:txBody>
      </p:sp>
      <p:pic>
        <p:nvPicPr>
          <p:cNvPr id="4" name="Picture 2" descr="Tensor-based Cooperative Control for Large Scale Multi ...">
            <a:extLst>
              <a:ext uri="{FF2B5EF4-FFF2-40B4-BE49-F238E27FC236}">
                <a16:creationId xmlns:a16="http://schemas.microsoft.com/office/drawing/2014/main" id="{5D99C9B9-E22D-42C9-B345-6C16114F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4752528" cy="436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2BE2DBF-3C9A-49CA-9BB4-A6117EE11BCC}"/>
              </a:ext>
            </a:extLst>
          </p:cNvPr>
          <p:cNvSpPr/>
          <p:nvPr/>
        </p:nvSpPr>
        <p:spPr>
          <a:xfrm>
            <a:off x="4343875" y="2420888"/>
            <a:ext cx="456250" cy="459575"/>
          </a:xfrm>
          <a:prstGeom prst="ellipse">
            <a:avLst/>
          </a:prstGeom>
          <a:solidFill>
            <a:schemeClr val="bg1">
              <a:alpha val="68000"/>
            </a:schemeClr>
          </a:solidFill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45A191-F7C1-42E1-8562-D58FBA58F65E}"/>
              </a:ext>
            </a:extLst>
          </p:cNvPr>
          <p:cNvSpPr/>
          <p:nvPr/>
        </p:nvSpPr>
        <p:spPr>
          <a:xfrm>
            <a:off x="2773647" y="2420887"/>
            <a:ext cx="456250" cy="4595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61324B-4AF0-487E-8B95-50308F90ED55}"/>
              </a:ext>
            </a:extLst>
          </p:cNvPr>
          <p:cNvSpPr/>
          <p:nvPr/>
        </p:nvSpPr>
        <p:spPr>
          <a:xfrm>
            <a:off x="4343875" y="3798156"/>
            <a:ext cx="456250" cy="4595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8C17E7-F2D9-41E4-A717-E28AF9A4479A}"/>
              </a:ext>
            </a:extLst>
          </p:cNvPr>
          <p:cNvSpPr/>
          <p:nvPr/>
        </p:nvSpPr>
        <p:spPr>
          <a:xfrm>
            <a:off x="2789652" y="3856401"/>
            <a:ext cx="456250" cy="459575"/>
          </a:xfrm>
          <a:prstGeom prst="ellipse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43A231-F88D-4016-AE3C-10D32D82BCFF}"/>
              </a:ext>
            </a:extLst>
          </p:cNvPr>
          <p:cNvSpPr/>
          <p:nvPr/>
        </p:nvSpPr>
        <p:spPr>
          <a:xfrm>
            <a:off x="4343875" y="5233670"/>
            <a:ext cx="456250" cy="459575"/>
          </a:xfrm>
          <a:prstGeom prst="ellipse">
            <a:avLst/>
          </a:prstGeom>
          <a:solidFill>
            <a:schemeClr val="bg1">
              <a:alpha val="68000"/>
            </a:schemeClr>
          </a:solidFill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191F65-581C-4A07-9EC1-3918E6D625E3}"/>
              </a:ext>
            </a:extLst>
          </p:cNvPr>
          <p:cNvSpPr/>
          <p:nvPr/>
        </p:nvSpPr>
        <p:spPr>
          <a:xfrm>
            <a:off x="1235430" y="3856401"/>
            <a:ext cx="456250" cy="4595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261E58-BA6E-4C6B-A088-7B366B9AFA13}"/>
              </a:ext>
            </a:extLst>
          </p:cNvPr>
          <p:cNvSpPr/>
          <p:nvPr/>
        </p:nvSpPr>
        <p:spPr>
          <a:xfrm>
            <a:off x="2699792" y="5233670"/>
            <a:ext cx="456250" cy="4595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99FEC9-10F1-430B-8B12-6F2EC5D8B1FC}"/>
              </a:ext>
            </a:extLst>
          </p:cNvPr>
          <p:cNvSpPr/>
          <p:nvPr/>
        </p:nvSpPr>
        <p:spPr>
          <a:xfrm>
            <a:off x="1235430" y="2391037"/>
            <a:ext cx="456250" cy="459575"/>
          </a:xfrm>
          <a:prstGeom prst="ellipse">
            <a:avLst/>
          </a:prstGeom>
          <a:solidFill>
            <a:schemeClr val="bg1">
              <a:alpha val="68000"/>
            </a:schemeClr>
          </a:solidFill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069FEE-644B-4B08-81B7-619AA5D3A172}"/>
              </a:ext>
            </a:extLst>
          </p:cNvPr>
          <p:cNvSpPr/>
          <p:nvPr/>
        </p:nvSpPr>
        <p:spPr>
          <a:xfrm>
            <a:off x="1235430" y="5233670"/>
            <a:ext cx="456250" cy="459575"/>
          </a:xfrm>
          <a:prstGeom prst="ellipse">
            <a:avLst/>
          </a:prstGeom>
          <a:solidFill>
            <a:schemeClr val="bg1">
              <a:alpha val="68000"/>
            </a:schemeClr>
          </a:solidFill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57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b="1" dirty="0"/>
              <a:t>Spatial-temporal 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9E9998-B5B0-49D7-890C-CE94FFA37547}"/>
                  </a:ext>
                </a:extLst>
              </p:cNvPr>
              <p:cNvSpPr txBox="1"/>
              <p:nvPr/>
            </p:nvSpPr>
            <p:spPr>
              <a:xfrm>
                <a:off x="1870655" y="2320254"/>
                <a:ext cx="18100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9E9998-B5B0-49D7-890C-CE94FFA37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655" y="2320254"/>
                <a:ext cx="1810046" cy="369332"/>
              </a:xfrm>
              <a:prstGeom prst="rect">
                <a:avLst/>
              </a:prstGeom>
              <a:blipFill>
                <a:blip r:embed="rId3"/>
                <a:stretch>
                  <a:fillRect l="-3367" r="-5051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7BA62192-D114-40F1-913E-509200CF1A4E}"/>
              </a:ext>
            </a:extLst>
          </p:cNvPr>
          <p:cNvSpPr txBox="1"/>
          <p:nvPr/>
        </p:nvSpPr>
        <p:spPr>
          <a:xfrm>
            <a:off x="1854507" y="184302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Single agent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3660FD-8D77-487F-AED2-5B8E4ACEA920}"/>
              </a:ext>
            </a:extLst>
          </p:cNvPr>
          <p:cNvSpPr txBox="1"/>
          <p:nvPr/>
        </p:nvSpPr>
        <p:spPr>
          <a:xfrm>
            <a:off x="4548768" y="184342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Multi agent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86466E4-AF83-4DD9-A808-F34C323F34E7}"/>
                  </a:ext>
                </a:extLst>
              </p:cNvPr>
              <p:cNvSpPr txBox="1"/>
              <p:nvPr/>
            </p:nvSpPr>
            <p:spPr>
              <a:xfrm>
                <a:off x="4507395" y="2350532"/>
                <a:ext cx="1933478" cy="390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86466E4-AF83-4DD9-A808-F34C323F3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395" y="2350532"/>
                <a:ext cx="1933478" cy="3904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279F5F-7DE8-4B4E-BB08-90E91046D22E}"/>
                  </a:ext>
                </a:extLst>
              </p:cNvPr>
              <p:cNvSpPr txBox="1"/>
              <p:nvPr/>
            </p:nvSpPr>
            <p:spPr>
              <a:xfrm>
                <a:off x="4507395" y="3077148"/>
                <a:ext cx="1898404" cy="390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279F5F-7DE8-4B4E-BB08-90E91046D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395" y="3077148"/>
                <a:ext cx="1898404" cy="3904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EBB4B06-AEF0-488F-8C53-E834A63C4548}"/>
              </a:ext>
            </a:extLst>
          </p:cNvPr>
          <p:cNvSpPr txBox="1"/>
          <p:nvPr/>
        </p:nvSpPr>
        <p:spPr>
          <a:xfrm>
            <a:off x="1653272" y="3922120"/>
            <a:ext cx="475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 agent with Spatial-temporal MDP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039B3B-F748-487C-B3B2-6DA7B7E8597D}"/>
                  </a:ext>
                </a:extLst>
              </p:cNvPr>
              <p:cNvSpPr txBox="1"/>
              <p:nvPr/>
            </p:nvSpPr>
            <p:spPr>
              <a:xfrm>
                <a:off x="2785177" y="4329869"/>
                <a:ext cx="2183675" cy="454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039B3B-F748-487C-B3B2-6DA7B7E85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77" y="4329869"/>
                <a:ext cx="2183675" cy="454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AE9B0042-B460-47E3-B56A-0BA617CE8E28}"/>
              </a:ext>
            </a:extLst>
          </p:cNvPr>
          <p:cNvSpPr txBox="1"/>
          <p:nvPr/>
        </p:nvSpPr>
        <p:spPr>
          <a:xfrm>
            <a:off x="5191986" y="28145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18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1"/>
            <a:r>
              <a:rPr lang="en-US" altLang="zh-CN" b="1" dirty="0"/>
              <a:t>Spatial-temporal 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4384C6-3810-40FF-BAAF-2E964F943ED6}"/>
                  </a:ext>
                </a:extLst>
              </p:cNvPr>
              <p:cNvSpPr txBox="1"/>
              <p:nvPr/>
            </p:nvSpPr>
            <p:spPr>
              <a:xfrm>
                <a:off x="1870655" y="2320254"/>
                <a:ext cx="18100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4384C6-3810-40FF-BAAF-2E964F943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655" y="2320254"/>
                <a:ext cx="1810046" cy="369332"/>
              </a:xfrm>
              <a:prstGeom prst="rect">
                <a:avLst/>
              </a:prstGeom>
              <a:blipFill>
                <a:blip r:embed="rId3"/>
                <a:stretch>
                  <a:fillRect l="-3367" r="-5051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63FA489-8CC4-4C54-B123-32221974E7B2}"/>
              </a:ext>
            </a:extLst>
          </p:cNvPr>
          <p:cNvSpPr txBox="1"/>
          <p:nvPr/>
        </p:nvSpPr>
        <p:spPr>
          <a:xfrm>
            <a:off x="1854507" y="184302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Single agent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0775AA-37B4-44D5-9E98-B7A67E7F3D03}"/>
              </a:ext>
            </a:extLst>
          </p:cNvPr>
          <p:cNvSpPr txBox="1"/>
          <p:nvPr/>
        </p:nvSpPr>
        <p:spPr>
          <a:xfrm>
            <a:off x="4548768" y="184342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Multi agent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5FCB6F-541D-4E3B-8FF9-812F50BAF481}"/>
                  </a:ext>
                </a:extLst>
              </p:cNvPr>
              <p:cNvSpPr txBox="1"/>
              <p:nvPr/>
            </p:nvSpPr>
            <p:spPr>
              <a:xfrm>
                <a:off x="4507395" y="2350532"/>
                <a:ext cx="1933478" cy="390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5FCB6F-541D-4E3B-8FF9-812F50BAF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395" y="2350532"/>
                <a:ext cx="1933478" cy="3904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8BE85FC-35C6-4C6C-84F2-0D10F5FA714F}"/>
                  </a:ext>
                </a:extLst>
              </p:cNvPr>
              <p:cNvSpPr txBox="1"/>
              <p:nvPr/>
            </p:nvSpPr>
            <p:spPr>
              <a:xfrm>
                <a:off x="4507395" y="3077148"/>
                <a:ext cx="1898404" cy="390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8BE85FC-35C6-4C6C-84F2-0D10F5FA7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395" y="3077148"/>
                <a:ext cx="1898404" cy="3904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3D1F784-9832-42F1-A45C-42C09B9501B1}"/>
              </a:ext>
            </a:extLst>
          </p:cNvPr>
          <p:cNvSpPr txBox="1"/>
          <p:nvPr/>
        </p:nvSpPr>
        <p:spPr>
          <a:xfrm>
            <a:off x="1653272" y="3922120"/>
            <a:ext cx="475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 agent with Spatial-temporal MDP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80F69E-7500-4D06-840C-A938166B8FCA}"/>
                  </a:ext>
                </a:extLst>
              </p:cNvPr>
              <p:cNvSpPr txBox="1"/>
              <p:nvPr/>
            </p:nvSpPr>
            <p:spPr>
              <a:xfrm>
                <a:off x="2785177" y="4329869"/>
                <a:ext cx="2183675" cy="454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80F69E-7500-4D06-840C-A938166B8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77" y="4329869"/>
                <a:ext cx="2183675" cy="454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201AFA9-6A8A-4B55-98EC-498258C43063}"/>
              </a:ext>
            </a:extLst>
          </p:cNvPr>
          <p:cNvSpPr txBox="1"/>
          <p:nvPr/>
        </p:nvSpPr>
        <p:spPr>
          <a:xfrm>
            <a:off x="5191986" y="28145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C39AF2-DC52-4542-8B77-F035FDF032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760" y="5166453"/>
            <a:ext cx="1225518" cy="11249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896D9E-90FB-4AB4-AECB-3825E8C4CC7B}"/>
              </a:ext>
            </a:extLst>
          </p:cNvPr>
          <p:cNvSpPr txBox="1"/>
          <p:nvPr/>
        </p:nvSpPr>
        <p:spPr>
          <a:xfrm>
            <a:off x="2525562" y="5161431"/>
            <a:ext cx="676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2385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Local transitions are independent of other agents given the neighboring agents.</a:t>
            </a:r>
            <a:endParaRPr lang="zh-CN" altLang="en-US" b="1" dirty="0">
              <a:solidFill>
                <a:srgbClr val="2385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458CD3-5F88-4179-8CE1-8A17F18E9DD4}"/>
              </a:ext>
            </a:extLst>
          </p:cNvPr>
          <p:cNvSpPr/>
          <p:nvPr/>
        </p:nvSpPr>
        <p:spPr>
          <a:xfrm>
            <a:off x="3870731" y="4291452"/>
            <a:ext cx="989301" cy="493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465570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Custom 2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323232"/>
      </a:accent1>
      <a:accent2>
        <a:srgbClr val="E0E0E0"/>
      </a:accent2>
      <a:accent3>
        <a:srgbClr val="DE2010"/>
      </a:accent3>
      <a:accent4>
        <a:srgbClr val="C8C8C8"/>
      </a:accent4>
      <a:accent5>
        <a:srgbClr val="F7901E"/>
      </a:accent5>
      <a:accent6>
        <a:srgbClr val="A3A149"/>
      </a:accent6>
      <a:hlink>
        <a:srgbClr val="0070C0"/>
      </a:hlink>
      <a:folHlink>
        <a:srgbClr val="0070C0"/>
      </a:folHlink>
    </a:clrScheme>
    <a:fontScheme name="Joshua">
      <a:majorFont>
        <a:latin typeface="Georgia"/>
        <a:ea typeface=""/>
        <a:cs typeface=""/>
      </a:majorFont>
      <a:minorFont>
        <a:latin typeface="Franklin Gothic Book"/>
        <a:ea typeface=""/>
        <a:cs typeface="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AF85A141BFC14DB9BD4E32E924B366" ma:contentTypeVersion="2" ma:contentTypeDescription="Create a new document." ma:contentTypeScope="" ma:versionID="58884af542431479119aee04abbc0261">
  <xsd:schema xmlns:xsd="http://www.w3.org/2001/XMLSchema" xmlns:xs="http://www.w3.org/2001/XMLSchema" xmlns:p="http://schemas.microsoft.com/office/2006/metadata/properties" xmlns:ns3="5649c746-aad0-4368-97ce-fd3c1a6ed542" targetNamespace="http://schemas.microsoft.com/office/2006/metadata/properties" ma:root="true" ma:fieldsID="1a2a460f4f73b575413c856fd96c5c7a" ns3:_="">
    <xsd:import namespace="5649c746-aad0-4368-97ce-fd3c1a6ed5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9c746-aad0-4368-97ce-fd3c1a6ed5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7A7AE6-5119-48CA-9DA2-118BFE77FF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49c746-aad0-4368-97ce-fd3c1a6ed5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66F58F-D7C2-4819-ACE8-5220636E3A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7E67B5-6C52-404A-B13E-1092A4B85B86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5649c746-aad0-4368-97ce-fd3c1a6ed54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44837</TotalTime>
  <Words>583</Words>
  <Application>Microsoft Office PowerPoint</Application>
  <PresentationFormat>On-screen Show (4:3)</PresentationFormat>
  <Paragraphs>203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微软雅黑</vt:lpstr>
      <vt:lpstr>Arial</vt:lpstr>
      <vt:lpstr>Calibri</vt:lpstr>
      <vt:lpstr>Cambria Math</vt:lpstr>
      <vt:lpstr>Courier New</vt:lpstr>
      <vt:lpstr>Franklin Gothic Book</vt:lpstr>
      <vt:lpstr>Wingdings</vt:lpstr>
      <vt:lpstr>Advantage</vt:lpstr>
      <vt:lpstr>Multi-agent Reinforcement Learning for Networked System Control</vt:lpstr>
      <vt:lpstr>Contents</vt:lpstr>
      <vt:lpstr>1 Motivation</vt:lpstr>
      <vt:lpstr>1 Motivation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Thank you for watching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wjw</dc:creator>
  <cp:lastModifiedBy>Jiawei Wang</cp:lastModifiedBy>
  <cp:revision>1656</cp:revision>
  <cp:lastPrinted>2018-09-13T18:12:28Z</cp:lastPrinted>
  <dcterms:created xsi:type="dcterms:W3CDTF">2014-08-18T11:27:13Z</dcterms:created>
  <dcterms:modified xsi:type="dcterms:W3CDTF">2020-05-17T18:14:09Z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0x01010054AF85A141BFC14DB9BD4E32E924B366</vt:lpwstr>
  </property>
</Properties>
</file>