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414" r:id="rId5"/>
    <p:sldId id="657" r:id="rId6"/>
    <p:sldId id="862" r:id="rId7"/>
    <p:sldId id="863" r:id="rId8"/>
    <p:sldId id="861" r:id="rId9"/>
    <p:sldId id="809" r:id="rId10"/>
    <p:sldId id="864" r:id="rId11"/>
    <p:sldId id="865" r:id="rId12"/>
    <p:sldId id="838" r:id="rId13"/>
    <p:sldId id="877" r:id="rId14"/>
    <p:sldId id="866" r:id="rId15"/>
    <p:sldId id="867" r:id="rId16"/>
    <p:sldId id="868" r:id="rId17"/>
    <p:sldId id="872" r:id="rId18"/>
    <p:sldId id="869" r:id="rId19"/>
    <p:sldId id="870" r:id="rId20"/>
    <p:sldId id="871" r:id="rId21"/>
    <p:sldId id="873" r:id="rId22"/>
    <p:sldId id="874" r:id="rId23"/>
    <p:sldId id="875" r:id="rId24"/>
    <p:sldId id="885" r:id="rId25"/>
    <p:sldId id="879" r:id="rId26"/>
    <p:sldId id="876" r:id="rId27"/>
    <p:sldId id="886" r:id="rId28"/>
    <p:sldId id="880" r:id="rId29"/>
    <p:sldId id="878" r:id="rId30"/>
    <p:sldId id="881" r:id="rId31"/>
    <p:sldId id="882" r:id="rId32"/>
    <p:sldId id="884" r:id="rId33"/>
    <p:sldId id="883" r:id="rId34"/>
    <p:sldId id="675" r:id="rId3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  <a:srgbClr val="EC2010"/>
    <a:srgbClr val="23858E"/>
    <a:srgbClr val="DE2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5007" autoAdjust="0"/>
    <p:restoredTop sz="86370" autoAdjust="0"/>
  </p:normalViewPr>
  <p:slideViewPr>
    <p:cSldViewPr snapToObjects="1">
      <p:cViewPr varScale="1">
        <p:scale>
          <a:sx n="57" d="100"/>
          <a:sy n="57" d="100"/>
        </p:scale>
        <p:origin x="15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2020-05-29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479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96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910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484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799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8187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740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308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464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370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9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60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037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175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323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422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80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694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678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493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519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55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83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136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69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922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171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36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34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648" y="2636912"/>
            <a:ext cx="6438140" cy="676540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648" y="3161052"/>
            <a:ext cx="6438140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380312" y="6564022"/>
            <a:ext cx="1678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014" y="6561876"/>
            <a:ext cx="5135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4754" y="38678"/>
            <a:ext cx="654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zh-CN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556792"/>
            <a:ext cx="7556313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9008872" cy="1158828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IG-RL: Inductive Graph Reinforcement Learning for Massive-Scale Traffic Signal Control</a:t>
            </a:r>
            <a:endParaRPr lang="en-CA" sz="3600" b="1" dirty="0"/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BD8F61-0AF7-44ED-A894-F8E4A1213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572" y="3925520"/>
            <a:ext cx="6438140" cy="748553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Literature review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Basic Idea</a:t>
            </a:r>
          </a:p>
          <a:p>
            <a:pPr lvl="2"/>
            <a:r>
              <a:rPr lang="en-US" altLang="zh-CN" b="1" dirty="0"/>
              <a:t>Deep Q learning to learn control policy.</a:t>
            </a:r>
          </a:p>
          <a:p>
            <a:pPr lvl="2"/>
            <a:r>
              <a:rPr lang="en-US" altLang="zh-CN" dirty="0"/>
              <a:t>Graph convolution network to introduce consideration on dynamic entities appearing during the control period.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352D2-7AC7-4664-A2C4-0241DD12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904" y="4510760"/>
            <a:ext cx="2272263" cy="2014584"/>
          </a:xfrm>
          <a:prstGeom prst="rect">
            <a:avLst/>
          </a:prstGeom>
        </p:spPr>
      </p:pic>
      <p:pic>
        <p:nvPicPr>
          <p:cNvPr id="6" name="Picture 5" descr="A picture containing chain, window, drawing&#10;&#10;Description automatically generated">
            <a:extLst>
              <a:ext uri="{FF2B5EF4-FFF2-40B4-BE49-F238E27FC236}">
                <a16:creationId xmlns:a16="http://schemas.microsoft.com/office/drawing/2014/main" id="{49A448E3-A7E6-415B-92DB-0736447AF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00" y="2781048"/>
            <a:ext cx="1080000" cy="1080000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FB1ACC8-60F9-4CB7-A083-6D7CDF4F3FF5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H="1">
            <a:off x="3167904" y="3321048"/>
            <a:ext cx="324096" cy="2197004"/>
          </a:xfrm>
          <a:prstGeom prst="bentConnector3">
            <a:avLst>
              <a:gd name="adj1" fmla="val -4593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D59122-D32F-4F8E-B0D1-D51890BF6AB0}"/>
              </a:ext>
            </a:extLst>
          </p:cNvPr>
          <p:cNvSpPr txBox="1"/>
          <p:nvPr/>
        </p:nvSpPr>
        <p:spPr>
          <a:xfrm>
            <a:off x="-4255" y="40050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53703B3-9570-4440-8909-EA13A2AAA723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>
            <a:off x="4572000" y="3321048"/>
            <a:ext cx="868167" cy="2197004"/>
          </a:xfrm>
          <a:prstGeom prst="bentConnector3">
            <a:avLst>
              <a:gd name="adj1" fmla="val 4551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858814-DEDA-4838-AE8B-2898F0C77E3F}"/>
              </a:ext>
            </a:extLst>
          </p:cNvPr>
          <p:cNvSpPr txBox="1"/>
          <p:nvPr/>
        </p:nvSpPr>
        <p:spPr>
          <a:xfrm>
            <a:off x="4211960" y="2665505"/>
            <a:ext cx="369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Action: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 to next phase or not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F1BB0DF-5EC1-454F-8F6E-36861F816BB9}"/>
              </a:ext>
            </a:extLst>
          </p:cNvPr>
          <p:cNvCxnSpPr>
            <a:cxnSpLocks/>
          </p:cNvCxnSpPr>
          <p:nvPr/>
        </p:nvCxnSpPr>
        <p:spPr>
          <a:xfrm flipH="1" flipV="1">
            <a:off x="4824196" y="3513546"/>
            <a:ext cx="868167" cy="1800000"/>
          </a:xfrm>
          <a:prstGeom prst="bentConnector3">
            <a:avLst>
              <a:gd name="adj1" fmla="val -263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B0D897-BC40-40EE-887F-1D3EB0B98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574" y="3788230"/>
            <a:ext cx="2535789" cy="4015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6F21E1C-5244-4285-B2EB-BFBDE8240C91}"/>
              </a:ext>
            </a:extLst>
          </p:cNvPr>
          <p:cNvSpPr/>
          <p:nvPr/>
        </p:nvSpPr>
        <p:spPr>
          <a:xfrm>
            <a:off x="5652002" y="3788230"/>
            <a:ext cx="720198" cy="2888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595DB0-9D1F-4170-946C-C6D81E27FE4D}"/>
              </a:ext>
            </a:extLst>
          </p:cNvPr>
          <p:cNvSpPr txBox="1"/>
          <p:nvPr/>
        </p:nvSpPr>
        <p:spPr>
          <a:xfrm>
            <a:off x="4899884" y="4403618"/>
            <a:ext cx="33126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Reward: Queue length of different inflow lanes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4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Basic Idea</a:t>
            </a:r>
          </a:p>
          <a:p>
            <a:pPr lvl="2"/>
            <a:r>
              <a:rPr lang="en-US" altLang="zh-CN" dirty="0"/>
              <a:t>Deep Q learning to learn control policy.</a:t>
            </a:r>
          </a:p>
          <a:p>
            <a:pPr lvl="2"/>
            <a:r>
              <a:rPr lang="en-US" altLang="zh-CN" b="1" dirty="0"/>
              <a:t>Graph convolution network to introduce consideration on dynamic entities appearing during the control period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43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Basic Idea</a:t>
            </a:r>
          </a:p>
          <a:p>
            <a:pPr lvl="2"/>
            <a:r>
              <a:rPr lang="en-US" altLang="zh-CN" dirty="0"/>
              <a:t>Deep Q learning to learn control policy.</a:t>
            </a:r>
          </a:p>
          <a:p>
            <a:pPr lvl="2"/>
            <a:r>
              <a:rPr lang="en-US" altLang="zh-CN" b="1" dirty="0"/>
              <a:t>Graph convolution network to introduce consideration on dynamic entities appearing during the control period</a:t>
            </a:r>
            <a:r>
              <a:rPr lang="en-US" altLang="zh-CN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B1E81-2216-4A4A-A557-F18C6AC6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40" y="2873977"/>
            <a:ext cx="4493607" cy="3984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B4F36C-A190-4618-96CB-6EBF2B0A0453}"/>
              </a:ext>
            </a:extLst>
          </p:cNvPr>
          <p:cNvSpPr txBox="1"/>
          <p:nvPr/>
        </p:nvSpPr>
        <p:spPr>
          <a:xfrm>
            <a:off x="5178317" y="2828835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An intersection together with its possible traffic flow dynamic can be represented as node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 in a graph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6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Basic Idea</a:t>
            </a:r>
          </a:p>
          <a:p>
            <a:pPr lvl="2"/>
            <a:r>
              <a:rPr lang="en-US" altLang="zh-CN" dirty="0"/>
              <a:t>Deep Q learning to learn control policy.</a:t>
            </a:r>
          </a:p>
          <a:p>
            <a:pPr lvl="2"/>
            <a:r>
              <a:rPr lang="en-US" altLang="zh-CN" b="1" dirty="0"/>
              <a:t>Graph convolution network to introduce consideration on dynamic entities appearing during the control period</a:t>
            </a:r>
            <a:r>
              <a:rPr lang="en-US" altLang="zh-CN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B1E81-2216-4A4A-A557-F18C6AC6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40" y="2873977"/>
            <a:ext cx="4493607" cy="398402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93BBABA-6E9D-4ED2-ACBD-A77177E10514}"/>
              </a:ext>
            </a:extLst>
          </p:cNvPr>
          <p:cNvSpPr/>
          <p:nvPr/>
        </p:nvSpPr>
        <p:spPr>
          <a:xfrm>
            <a:off x="2149187" y="4343979"/>
            <a:ext cx="1008112" cy="936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6B476F-219A-48C7-A537-942AAC6F0C95}"/>
              </a:ext>
            </a:extLst>
          </p:cNvPr>
          <p:cNvSpPr/>
          <p:nvPr/>
        </p:nvSpPr>
        <p:spPr>
          <a:xfrm>
            <a:off x="2987824" y="3645174"/>
            <a:ext cx="2664296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signal controller node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Basic Idea</a:t>
            </a:r>
          </a:p>
          <a:p>
            <a:pPr lvl="2"/>
            <a:r>
              <a:rPr lang="en-US" altLang="zh-CN" dirty="0"/>
              <a:t>Deep Q learning to learn control policy.</a:t>
            </a:r>
          </a:p>
          <a:p>
            <a:pPr lvl="2"/>
            <a:r>
              <a:rPr lang="en-US" altLang="zh-CN" b="1" dirty="0"/>
              <a:t>Graph convolution network to introduce consideration on dynamic entities appearing during the control period</a:t>
            </a:r>
            <a:r>
              <a:rPr lang="en-US" altLang="zh-CN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B1E81-2216-4A4A-A557-F18C6AC6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40" y="2873977"/>
            <a:ext cx="4493607" cy="398402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93BBABA-6E9D-4ED2-ACBD-A77177E10514}"/>
              </a:ext>
            </a:extLst>
          </p:cNvPr>
          <p:cNvSpPr/>
          <p:nvPr/>
        </p:nvSpPr>
        <p:spPr>
          <a:xfrm>
            <a:off x="2149187" y="4343979"/>
            <a:ext cx="1008112" cy="936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6B476F-219A-48C7-A537-942AAC6F0C95}"/>
              </a:ext>
            </a:extLst>
          </p:cNvPr>
          <p:cNvSpPr/>
          <p:nvPr/>
        </p:nvSpPr>
        <p:spPr>
          <a:xfrm>
            <a:off x="2987824" y="3645174"/>
            <a:ext cx="2664296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signal controller node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6EAF21C-FC69-4460-9B78-84AC1A793CE6}"/>
              </a:ext>
            </a:extLst>
          </p:cNvPr>
          <p:cNvSpPr/>
          <p:nvPr/>
        </p:nvSpPr>
        <p:spPr>
          <a:xfrm>
            <a:off x="5832140" y="2997102"/>
            <a:ext cx="936104" cy="19442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06CAE6-9FC3-4D3C-A34A-A103A1B4297C}"/>
              </a:ext>
            </a:extLst>
          </p:cNvPr>
          <p:cNvSpPr txBox="1"/>
          <p:nvPr/>
        </p:nvSpPr>
        <p:spPr>
          <a:xfrm>
            <a:off x="6660232" y="3284984"/>
            <a:ext cx="226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Time elapse since last signal control (switch the signal phase)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Basic Idea</a:t>
            </a:r>
          </a:p>
          <a:p>
            <a:pPr lvl="2"/>
            <a:r>
              <a:rPr lang="en-US" altLang="zh-CN" dirty="0"/>
              <a:t>Deep Q learning to learn control policy.</a:t>
            </a:r>
          </a:p>
          <a:p>
            <a:pPr lvl="2"/>
            <a:r>
              <a:rPr lang="en-US" altLang="zh-CN" b="1" dirty="0"/>
              <a:t>Graph convolution network to introduce consideration on dynamic entities appearing during the control period</a:t>
            </a:r>
            <a:r>
              <a:rPr lang="en-US" altLang="zh-CN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B1E81-2216-4A4A-A557-F18C6AC6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40" y="2873977"/>
            <a:ext cx="4493607" cy="398402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93BBABA-6E9D-4ED2-ACBD-A77177E10514}"/>
              </a:ext>
            </a:extLst>
          </p:cNvPr>
          <p:cNvSpPr/>
          <p:nvPr/>
        </p:nvSpPr>
        <p:spPr>
          <a:xfrm>
            <a:off x="611560" y="4112539"/>
            <a:ext cx="3456383" cy="5051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565E77-F67B-4BC8-A67F-FA5A75C14ADF}"/>
              </a:ext>
            </a:extLst>
          </p:cNvPr>
          <p:cNvSpPr/>
          <p:nvPr/>
        </p:nvSpPr>
        <p:spPr>
          <a:xfrm>
            <a:off x="2521778" y="3331400"/>
            <a:ext cx="2664296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node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678CA5E-D34E-48F4-A30C-103139BE1A4D}"/>
              </a:ext>
            </a:extLst>
          </p:cNvPr>
          <p:cNvSpPr/>
          <p:nvPr/>
        </p:nvSpPr>
        <p:spPr>
          <a:xfrm>
            <a:off x="5366094" y="2683328"/>
            <a:ext cx="936104" cy="19442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A4106-A822-4BB5-8087-41FCD850AE4C}"/>
              </a:ext>
            </a:extLst>
          </p:cNvPr>
          <p:cNvSpPr txBox="1"/>
          <p:nvPr/>
        </p:nvSpPr>
        <p:spPr>
          <a:xfrm>
            <a:off x="6015169" y="3081209"/>
            <a:ext cx="302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Is open</a:t>
            </a:r>
          </a:p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Its current open priority</a:t>
            </a:r>
          </a:p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Next open priority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8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Basic Idea</a:t>
            </a:r>
          </a:p>
          <a:p>
            <a:pPr lvl="2"/>
            <a:r>
              <a:rPr lang="en-US" altLang="zh-CN" dirty="0"/>
              <a:t>Deep Q learning to learn control policy.</a:t>
            </a:r>
          </a:p>
          <a:p>
            <a:pPr lvl="2"/>
            <a:r>
              <a:rPr lang="en-US" altLang="zh-CN" b="1" dirty="0"/>
              <a:t>Graph convolution network to introduce consideration on dynamic entities appearing during the control period</a:t>
            </a:r>
            <a:r>
              <a:rPr lang="en-US" altLang="zh-CN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B1E81-2216-4A4A-A557-F18C6AC6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40" y="2929733"/>
            <a:ext cx="4493607" cy="398402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93BBABA-6E9D-4ED2-ACBD-A77177E10514}"/>
              </a:ext>
            </a:extLst>
          </p:cNvPr>
          <p:cNvSpPr/>
          <p:nvPr/>
        </p:nvSpPr>
        <p:spPr>
          <a:xfrm>
            <a:off x="3419872" y="4921744"/>
            <a:ext cx="1008112" cy="8115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6B1CC9-BC74-46EC-9CFD-000CBEE0550E}"/>
              </a:ext>
            </a:extLst>
          </p:cNvPr>
          <p:cNvSpPr/>
          <p:nvPr/>
        </p:nvSpPr>
        <p:spPr>
          <a:xfrm>
            <a:off x="2915816" y="4109012"/>
            <a:ext cx="2664296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 node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6C9EE6E-D6A0-494B-B185-B08ECD9C1C38}"/>
              </a:ext>
            </a:extLst>
          </p:cNvPr>
          <p:cNvSpPr/>
          <p:nvPr/>
        </p:nvSpPr>
        <p:spPr>
          <a:xfrm>
            <a:off x="5760132" y="3460940"/>
            <a:ext cx="936104" cy="19442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09168-EE5D-47B0-BDB3-DA807361EDBB}"/>
              </a:ext>
            </a:extLst>
          </p:cNvPr>
          <p:cNvSpPr txBox="1"/>
          <p:nvPr/>
        </p:nvSpPr>
        <p:spPr>
          <a:xfrm>
            <a:off x="6409207" y="3858821"/>
            <a:ext cx="302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</a:p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Number of vehicles</a:t>
            </a:r>
          </a:p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Average speed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53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Basic Idea</a:t>
            </a:r>
          </a:p>
          <a:p>
            <a:pPr lvl="2"/>
            <a:r>
              <a:rPr lang="en-US" altLang="zh-CN" dirty="0"/>
              <a:t>Deep Q learning to learn control policy.</a:t>
            </a:r>
          </a:p>
          <a:p>
            <a:pPr lvl="2"/>
            <a:r>
              <a:rPr lang="en-US" altLang="zh-CN" b="1" dirty="0"/>
              <a:t>Graph convolution network to introduce consideration on dynamic entities appearing during the control period</a:t>
            </a:r>
            <a:r>
              <a:rPr lang="en-US" altLang="zh-CN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B1E81-2216-4A4A-A557-F18C6AC6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40" y="2873977"/>
            <a:ext cx="4493607" cy="398402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93BBABA-6E9D-4ED2-ACBD-A77177E10514}"/>
              </a:ext>
            </a:extLst>
          </p:cNvPr>
          <p:cNvSpPr/>
          <p:nvPr/>
        </p:nvSpPr>
        <p:spPr>
          <a:xfrm>
            <a:off x="4139952" y="4335554"/>
            <a:ext cx="432048" cy="5383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DCB4F1-36AB-41A3-B623-4EF1CD98E395}"/>
              </a:ext>
            </a:extLst>
          </p:cNvPr>
          <p:cNvSpPr/>
          <p:nvPr/>
        </p:nvSpPr>
        <p:spPr>
          <a:xfrm>
            <a:off x="2699792" y="3210749"/>
            <a:ext cx="2664296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node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969B165-6EED-49A5-80E3-A1883E2916A5}"/>
              </a:ext>
            </a:extLst>
          </p:cNvPr>
          <p:cNvSpPr/>
          <p:nvPr/>
        </p:nvSpPr>
        <p:spPr>
          <a:xfrm>
            <a:off x="5544108" y="2562677"/>
            <a:ext cx="936104" cy="19442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D865D-B65A-4CF7-AB39-B0D239369A0F}"/>
              </a:ext>
            </a:extLst>
          </p:cNvPr>
          <p:cNvSpPr txBox="1"/>
          <p:nvPr/>
        </p:nvSpPr>
        <p:spPr>
          <a:xfrm>
            <a:off x="6373254" y="3105834"/>
            <a:ext cx="30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Current speed </a:t>
            </a:r>
          </a:p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Position on lane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Basic Idea</a:t>
            </a:r>
          </a:p>
          <a:p>
            <a:pPr lvl="2"/>
            <a:r>
              <a:rPr lang="en-US" altLang="zh-CN" dirty="0"/>
              <a:t>Deep Q learning to learn control policy.</a:t>
            </a:r>
          </a:p>
          <a:p>
            <a:pPr lvl="2"/>
            <a:r>
              <a:rPr lang="en-US" altLang="zh-CN" b="1" dirty="0"/>
              <a:t>Graph convolution network to introduce consideration on dynamic entities appearing during the control period</a:t>
            </a:r>
            <a:r>
              <a:rPr lang="en-US" altLang="zh-CN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B1E81-2216-4A4A-A557-F18C6AC6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41" y="2873977"/>
            <a:ext cx="3062564" cy="271526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DCB4F1-36AB-41A3-B623-4EF1CD98E395}"/>
              </a:ext>
            </a:extLst>
          </p:cNvPr>
          <p:cNvSpPr/>
          <p:nvPr/>
        </p:nvSpPr>
        <p:spPr>
          <a:xfrm rot="831920">
            <a:off x="6150405" y="4090644"/>
            <a:ext cx="2664296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node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74F3B0-7AB8-4EF5-A02F-0B66B4BBF80E}"/>
              </a:ext>
            </a:extLst>
          </p:cNvPr>
          <p:cNvSpPr/>
          <p:nvPr/>
        </p:nvSpPr>
        <p:spPr>
          <a:xfrm rot="20202249">
            <a:off x="3427927" y="4570518"/>
            <a:ext cx="2664296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node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F659C9-3595-44DC-BCA1-7C135C9957A5}"/>
              </a:ext>
            </a:extLst>
          </p:cNvPr>
          <p:cNvSpPr/>
          <p:nvPr/>
        </p:nvSpPr>
        <p:spPr>
          <a:xfrm>
            <a:off x="4067944" y="2873977"/>
            <a:ext cx="2664296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signal controller node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C88B34-9E46-4242-9C63-A302BDBA53F7}"/>
              </a:ext>
            </a:extLst>
          </p:cNvPr>
          <p:cNvSpPr/>
          <p:nvPr/>
        </p:nvSpPr>
        <p:spPr>
          <a:xfrm>
            <a:off x="4751914" y="5494751"/>
            <a:ext cx="2664296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 node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8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Basic Idea</a:t>
            </a:r>
          </a:p>
          <a:p>
            <a:pPr lvl="2"/>
            <a:r>
              <a:rPr lang="en-US" altLang="zh-CN" dirty="0"/>
              <a:t>Deep Q learning to learn control policy.</a:t>
            </a:r>
          </a:p>
          <a:p>
            <a:pPr lvl="2"/>
            <a:r>
              <a:rPr lang="en-US" altLang="zh-CN" b="1" dirty="0"/>
              <a:t>Graph convolution network to introduce consideration on dynamic entities appearing during the control period</a:t>
            </a:r>
            <a:r>
              <a:rPr lang="en-US" altLang="zh-CN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1F6E5-9BA1-42ED-A09A-348277C59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342727"/>
            <a:ext cx="3761250" cy="231852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FA119ED-38AC-4781-A9AE-3308F5BB14D4}"/>
              </a:ext>
            </a:extLst>
          </p:cNvPr>
          <p:cNvSpPr/>
          <p:nvPr/>
        </p:nvSpPr>
        <p:spPr>
          <a:xfrm>
            <a:off x="4427984" y="4149080"/>
            <a:ext cx="864096" cy="504056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4C11DD-D782-4933-92A7-43542E978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557" y="2524214"/>
            <a:ext cx="3541506" cy="410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8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04" y="1186145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3015908" y="1995386"/>
            <a:ext cx="6362568" cy="3180699"/>
            <a:chOff x="5457912" y="1321672"/>
            <a:chExt cx="8483420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5627181" cy="723028"/>
              <a:chOff x="1343472" y="2350372"/>
              <a:chExt cx="5627181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458299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Motivation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8483419" cy="1119570"/>
              <a:chOff x="1343473" y="2420888"/>
              <a:chExt cx="8483419" cy="111957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842832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387658" y="2842832"/>
                <a:ext cx="7439234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Methodology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D112651B-4A4E-4348-8A9C-257D99043A4D}"/>
              </a:ext>
            </a:extLst>
          </p:cNvPr>
          <p:cNvSpPr txBox="1"/>
          <p:nvPr/>
        </p:nvSpPr>
        <p:spPr>
          <a:xfrm>
            <a:off x="3015909" y="4029476"/>
            <a:ext cx="513252" cy="523220"/>
          </a:xfrm>
          <a:prstGeom prst="rect">
            <a:avLst/>
          </a:prstGeom>
          <a:solidFill>
            <a:srgbClr val="DE201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20">
            <a:extLst>
              <a:ext uri="{FF2B5EF4-FFF2-40B4-BE49-F238E27FC236}">
                <a16:creationId xmlns:a16="http://schemas.microsoft.com/office/drawing/2014/main" id="{A69648F9-E3C4-4A15-BF1B-0AE61A8D0D04}"/>
              </a:ext>
            </a:extLst>
          </p:cNvPr>
          <p:cNvSpPr txBox="1"/>
          <p:nvPr/>
        </p:nvSpPr>
        <p:spPr>
          <a:xfrm>
            <a:off x="3799048" y="4029476"/>
            <a:ext cx="557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Basic Idea</a:t>
            </a:r>
          </a:p>
          <a:p>
            <a:pPr lvl="2"/>
            <a:r>
              <a:rPr lang="en-US" altLang="zh-CN" dirty="0"/>
              <a:t>Deep Q learning to learn control policy.</a:t>
            </a:r>
          </a:p>
          <a:p>
            <a:pPr lvl="2"/>
            <a:r>
              <a:rPr lang="en-US" altLang="zh-CN" b="1" dirty="0"/>
              <a:t>Graph convolution network to introduce consideration on dynamic entities appearing during the control period</a:t>
            </a:r>
            <a:r>
              <a:rPr lang="en-US" altLang="zh-CN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4C11DD-D782-4933-92A7-43542E978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24214"/>
            <a:ext cx="3541506" cy="41025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3FC574-05E8-4A3E-A58D-7D76752AB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593847"/>
            <a:ext cx="4324350" cy="1371600"/>
          </a:xfrm>
          <a:prstGeom prst="rect">
            <a:avLst/>
          </a:prstGeom>
        </p:spPr>
      </p:pic>
      <p:sp>
        <p:nvSpPr>
          <p:cNvPr id="9" name="内容占位符 6">
            <a:extLst>
              <a:ext uri="{FF2B5EF4-FFF2-40B4-BE49-F238E27FC236}">
                <a16:creationId xmlns:a16="http://schemas.microsoft.com/office/drawing/2014/main" id="{08FEC199-F76C-4C2E-B245-E7D746327CBC}"/>
              </a:ext>
            </a:extLst>
          </p:cNvPr>
          <p:cNvSpPr txBox="1">
            <a:spLocks/>
          </p:cNvSpPr>
          <p:nvPr/>
        </p:nvSpPr>
        <p:spPr>
          <a:xfrm>
            <a:off x="3405871" y="4106963"/>
            <a:ext cx="5508104" cy="51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18288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1500" indent="-27432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0100" indent="-3429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-3429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3429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altLang="zh-CN" dirty="0"/>
              <a:t>Multiple GCN layer to produce node embedding.</a:t>
            </a:r>
          </a:p>
          <a:p>
            <a:pPr lvl="1"/>
            <a:r>
              <a:rPr lang="en-CA" altLang="zh-CN" dirty="0"/>
              <a:t>For each node, its neighboring nodes can belong to different types.</a:t>
            </a:r>
          </a:p>
          <a:p>
            <a:pPr lvl="1"/>
            <a:r>
              <a:rPr lang="en-CA" altLang="zh-CN" dirty="0"/>
              <a:t>Different type of node corresponds to different parameter set.</a:t>
            </a:r>
          </a:p>
          <a:p>
            <a:pPr lvl="1"/>
            <a:r>
              <a:rPr lang="en-CA" altLang="zh-CN" dirty="0"/>
              <a:t>The number  and feature dimension of the neighboring node is free.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1548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Basic Idea</a:t>
            </a:r>
          </a:p>
          <a:p>
            <a:pPr lvl="2"/>
            <a:r>
              <a:rPr lang="en-US" altLang="zh-CN" dirty="0"/>
              <a:t>Deep Q learning to learn control policy.</a:t>
            </a:r>
          </a:p>
          <a:p>
            <a:pPr lvl="2"/>
            <a:r>
              <a:rPr lang="en-US" altLang="zh-CN" b="1" dirty="0"/>
              <a:t>Graph convolution network to introduce consideration on dynamic entities appearing during the control period</a:t>
            </a:r>
            <a:r>
              <a:rPr lang="en-US" altLang="zh-CN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4C11DD-D782-4933-92A7-43542E978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24214"/>
            <a:ext cx="3541506" cy="41025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3FC574-05E8-4A3E-A58D-7D76752AB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593847"/>
            <a:ext cx="4324350" cy="1371600"/>
          </a:xfrm>
          <a:prstGeom prst="rect">
            <a:avLst/>
          </a:prstGeom>
        </p:spPr>
      </p:pic>
      <p:sp>
        <p:nvSpPr>
          <p:cNvPr id="9" name="内容占位符 6">
            <a:extLst>
              <a:ext uri="{FF2B5EF4-FFF2-40B4-BE49-F238E27FC236}">
                <a16:creationId xmlns:a16="http://schemas.microsoft.com/office/drawing/2014/main" id="{08FEC199-F76C-4C2E-B245-E7D746327CBC}"/>
              </a:ext>
            </a:extLst>
          </p:cNvPr>
          <p:cNvSpPr txBox="1">
            <a:spLocks/>
          </p:cNvSpPr>
          <p:nvPr/>
        </p:nvSpPr>
        <p:spPr>
          <a:xfrm>
            <a:off x="3405871" y="4106963"/>
            <a:ext cx="5508104" cy="51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18288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1500" indent="-27432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0100" indent="-3429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-3429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3429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>
                <a:solidFill>
                  <a:srgbClr val="FF0000"/>
                </a:solidFill>
              </a:rPr>
              <a:t>There is no additional setting (i.e. Weighted adjacency matrix) to distinguish nodes from the same category, but the feature itself.</a:t>
            </a:r>
          </a:p>
        </p:txBody>
      </p:sp>
    </p:spTree>
    <p:extLst>
      <p:ext uri="{BB962C8B-B14F-4D97-AF65-F5344CB8AC3E}">
        <p14:creationId xmlns:p14="http://schemas.microsoft.com/office/powerpoint/2010/main" val="372444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Basic Idea</a:t>
            </a:r>
          </a:p>
          <a:p>
            <a:pPr lvl="2"/>
            <a:r>
              <a:rPr lang="en-US" altLang="zh-CN" dirty="0"/>
              <a:t>Deep Q learning to learn control policy.</a:t>
            </a:r>
          </a:p>
          <a:p>
            <a:pPr lvl="2"/>
            <a:r>
              <a:rPr lang="en-US" altLang="zh-CN" b="1" dirty="0"/>
              <a:t>Graph convolution network to introduce consideration on dynamic entities appearing during the control period</a:t>
            </a:r>
            <a:r>
              <a:rPr lang="en-US" altLang="zh-CN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4C11DD-D782-4933-92A7-43542E978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24214"/>
            <a:ext cx="3541506" cy="41025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E8A653-0067-4F2D-B9B9-18AFC3250E75}"/>
              </a:ext>
            </a:extLst>
          </p:cNvPr>
          <p:cNvSpPr/>
          <p:nvPr/>
        </p:nvSpPr>
        <p:spPr>
          <a:xfrm>
            <a:off x="395536" y="2636912"/>
            <a:ext cx="3168352" cy="7920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AAFED-D7CA-4287-A47B-A23958595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789371"/>
            <a:ext cx="4124325" cy="1076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AEA151-CF5C-44CA-BE82-4A7D00A7EDDB}"/>
              </a:ext>
            </a:extLst>
          </p:cNvPr>
          <p:cNvCxnSpPr>
            <a:stCxn id="3" idx="3"/>
          </p:cNvCxnSpPr>
          <p:nvPr/>
        </p:nvCxnSpPr>
        <p:spPr>
          <a:xfrm flipV="1">
            <a:off x="3563888" y="2789371"/>
            <a:ext cx="792088" cy="2435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60B518-AF2A-469C-8568-B92BEDA37F4C}"/>
              </a:ext>
            </a:extLst>
          </p:cNvPr>
          <p:cNvCxnSpPr>
            <a:stCxn id="3" idx="3"/>
          </p:cNvCxnSpPr>
          <p:nvPr/>
        </p:nvCxnSpPr>
        <p:spPr>
          <a:xfrm>
            <a:off x="3563888" y="3032956"/>
            <a:ext cx="792088" cy="761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4237389C-91E1-4211-9F46-D71A35C9D978}"/>
              </a:ext>
            </a:extLst>
          </p:cNvPr>
          <p:cNvSpPr txBox="1">
            <a:spLocks/>
          </p:cNvSpPr>
          <p:nvPr/>
        </p:nvSpPr>
        <p:spPr>
          <a:xfrm>
            <a:off x="3988988" y="4018155"/>
            <a:ext cx="5508104" cy="1643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18288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1500" indent="-27432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0100" indent="-3429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-3429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3429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altLang="zh-CN" dirty="0"/>
              <a:t>Add independent gaussian noise to the parameters of network, in order to favor consistent and state-independent policy exploration.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1486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CA" altLang="zh-CN" dirty="0"/>
              <a:t>Set up (Train setting)</a:t>
            </a:r>
          </a:p>
          <a:p>
            <a:pPr lvl="2"/>
            <a:r>
              <a:rPr lang="en-CA" altLang="zh-CN" dirty="0">
                <a:solidFill>
                  <a:srgbClr val="C00000"/>
                </a:solidFill>
              </a:rPr>
              <a:t>Models</a:t>
            </a:r>
          </a:p>
          <a:p>
            <a:pPr lvl="3"/>
            <a:r>
              <a:rPr lang="en-CA" altLang="zh-CN" dirty="0"/>
              <a:t>S-IG-RL-L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A" altLang="zh-CN" dirty="0"/>
              <a:t>Specialized (Train in the scenario for test)</a:t>
            </a:r>
            <a:endParaRPr lang="en-CA" altLang="zh-CN" dirty="0">
              <a:solidFill>
                <a:srgbClr val="C00000"/>
              </a:solidFill>
            </a:endParaRPr>
          </a:p>
          <a:p>
            <a:pPr lvl="3"/>
            <a:r>
              <a:rPr lang="en-CA" altLang="zh-CN" dirty="0"/>
              <a:t>G-IG-RL-L: General (Train in random scenario)</a:t>
            </a:r>
          </a:p>
          <a:p>
            <a:pPr lvl="3"/>
            <a:r>
              <a:rPr lang="en-CA" altLang="zh-CN" dirty="0"/>
              <a:t>G-IG-RL-V: vehicle node considered while ignore lane </a:t>
            </a:r>
          </a:p>
          <a:p>
            <a:pPr marL="685800" lvl="3" indent="0">
              <a:buNone/>
            </a:pP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740794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CA" altLang="zh-CN" dirty="0"/>
              <a:t>Set up (Train setting)</a:t>
            </a:r>
          </a:p>
          <a:p>
            <a:pPr lvl="2"/>
            <a:r>
              <a:rPr lang="en-CA" altLang="zh-CN" dirty="0">
                <a:solidFill>
                  <a:srgbClr val="C00000"/>
                </a:solidFill>
              </a:rPr>
              <a:t>Models</a:t>
            </a:r>
          </a:p>
          <a:p>
            <a:pPr lvl="3"/>
            <a:r>
              <a:rPr lang="en-CA" altLang="zh-CN" dirty="0"/>
              <a:t>S-IG-RL-L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A" altLang="zh-CN" dirty="0"/>
              <a:t>Specialized (Train in the scenario for test)</a:t>
            </a:r>
            <a:endParaRPr lang="en-CA" altLang="zh-CN" dirty="0">
              <a:solidFill>
                <a:srgbClr val="C00000"/>
              </a:solidFill>
            </a:endParaRPr>
          </a:p>
          <a:p>
            <a:pPr lvl="3"/>
            <a:r>
              <a:rPr lang="en-CA" altLang="zh-CN" dirty="0"/>
              <a:t>G-IG-RL-L: General (Train in random scenario)</a:t>
            </a:r>
          </a:p>
          <a:p>
            <a:pPr lvl="3"/>
            <a:r>
              <a:rPr lang="en-CA" altLang="zh-CN" dirty="0"/>
              <a:t>G-IG-RL-V: vehicle node considered while ignore lane </a:t>
            </a:r>
          </a:p>
          <a:p>
            <a:pPr marL="685800" lvl="3" indent="0">
              <a:buNone/>
            </a:pPr>
            <a:endParaRPr lang="en-CA" altLang="zh-CN" dirty="0"/>
          </a:p>
        </p:txBody>
      </p:sp>
      <p:sp>
        <p:nvSpPr>
          <p:cNvPr id="4" name="内容占位符 6">
            <a:extLst>
              <a:ext uri="{FF2B5EF4-FFF2-40B4-BE49-F238E27FC236}">
                <a16:creationId xmlns:a16="http://schemas.microsoft.com/office/drawing/2014/main" id="{80D7D8C7-23E1-4DE0-971A-C4279AECB201}"/>
              </a:ext>
            </a:extLst>
          </p:cNvPr>
          <p:cNvSpPr txBox="1">
            <a:spLocks/>
          </p:cNvSpPr>
          <p:nvPr/>
        </p:nvSpPr>
        <p:spPr>
          <a:xfrm>
            <a:off x="1331640" y="3212976"/>
            <a:ext cx="5508104" cy="51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18288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1500" indent="-27432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0100" indent="-3429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-3429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3429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>
                <a:solidFill>
                  <a:srgbClr val="FF0000"/>
                </a:solidFill>
              </a:rPr>
              <a:t>Why do not consider both the vehicle and lane node?</a:t>
            </a:r>
          </a:p>
        </p:txBody>
      </p:sp>
    </p:spTree>
    <p:extLst>
      <p:ext uri="{BB962C8B-B14F-4D97-AF65-F5344CB8AC3E}">
        <p14:creationId xmlns:p14="http://schemas.microsoft.com/office/powerpoint/2010/main" val="678311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CA" altLang="zh-CN" dirty="0"/>
              <a:t>Set up (Train setting)</a:t>
            </a:r>
          </a:p>
          <a:p>
            <a:pPr lvl="2"/>
            <a:r>
              <a:rPr lang="en-CA" altLang="zh-CN" b="1" dirty="0">
                <a:solidFill>
                  <a:srgbClr val="C00000"/>
                </a:solidFill>
              </a:rPr>
              <a:t>Random network structure</a:t>
            </a:r>
          </a:p>
          <a:p>
            <a:pPr lvl="3"/>
            <a:r>
              <a:rPr lang="en-CA" altLang="zh-CN" dirty="0"/>
              <a:t>Number of intersections</a:t>
            </a:r>
          </a:p>
          <a:p>
            <a:pPr lvl="3"/>
            <a:r>
              <a:rPr lang="en-CA" altLang="zh-CN" dirty="0"/>
              <a:t>Number of edges for each intersection</a:t>
            </a:r>
          </a:p>
          <a:p>
            <a:pPr lvl="3"/>
            <a:r>
              <a:rPr lang="en-CA" altLang="zh-CN" dirty="0"/>
              <a:t>Number of lanes per route</a:t>
            </a:r>
          </a:p>
          <a:p>
            <a:pPr lvl="2"/>
            <a:r>
              <a:rPr lang="en-CA" altLang="zh-CN" b="1" dirty="0">
                <a:solidFill>
                  <a:srgbClr val="C00000"/>
                </a:solidFill>
              </a:rPr>
              <a:t>Random traffic flow</a:t>
            </a:r>
          </a:p>
          <a:p>
            <a:pPr lvl="3"/>
            <a:r>
              <a:rPr lang="en-CA" altLang="zh-CN" dirty="0"/>
              <a:t>Vehicle trajectory (start lane-immediate lanes-final lane)</a:t>
            </a:r>
          </a:p>
          <a:p>
            <a:pPr lvl="2"/>
            <a:r>
              <a:rPr lang="en-CA" altLang="zh-CN" b="1" dirty="0">
                <a:solidFill>
                  <a:srgbClr val="C00000"/>
                </a:solidFill>
              </a:rPr>
              <a:t>Random training set</a:t>
            </a:r>
          </a:p>
          <a:p>
            <a:pPr lvl="3"/>
            <a:r>
              <a:rPr lang="en-US" altLang="zh-CN" dirty="0"/>
              <a:t>Train in parallel with different random seeds</a:t>
            </a:r>
          </a:p>
        </p:txBody>
      </p:sp>
    </p:spTree>
    <p:extLst>
      <p:ext uri="{BB962C8B-B14F-4D97-AF65-F5344CB8AC3E}">
        <p14:creationId xmlns:p14="http://schemas.microsoft.com/office/powerpoint/2010/main" val="1585428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CA" altLang="zh-CN" dirty="0"/>
              <a:t>Set up (Test setting)</a:t>
            </a:r>
          </a:p>
          <a:p>
            <a:pPr lvl="2"/>
            <a:r>
              <a:rPr lang="en-CA" altLang="zh-CN" dirty="0">
                <a:solidFill>
                  <a:srgbClr val="C00000"/>
                </a:solidFill>
              </a:rPr>
              <a:t>Same network structure</a:t>
            </a:r>
          </a:p>
          <a:p>
            <a:pPr lvl="2"/>
            <a:r>
              <a:rPr lang="en-CA" altLang="zh-CN" dirty="0">
                <a:solidFill>
                  <a:srgbClr val="C00000"/>
                </a:solidFill>
              </a:rPr>
              <a:t>Identical demand</a:t>
            </a:r>
          </a:p>
          <a:p>
            <a:pPr lvl="3"/>
            <a:r>
              <a:rPr lang="en-CA" altLang="zh-CN" dirty="0"/>
              <a:t>Vehicle trajectory (start lane-immediate lanes-final lane)</a:t>
            </a:r>
          </a:p>
          <a:p>
            <a:pPr lvl="2"/>
            <a:r>
              <a:rPr lang="en-CA" altLang="zh-CN" dirty="0">
                <a:solidFill>
                  <a:srgbClr val="C00000"/>
                </a:solidFill>
              </a:rPr>
              <a:t>Evaluation</a:t>
            </a:r>
          </a:p>
          <a:p>
            <a:pPr lvl="2"/>
            <a:endParaRPr lang="en-CA" altLang="zh-CN" dirty="0">
              <a:solidFill>
                <a:srgbClr val="C00000"/>
              </a:solidFill>
            </a:endParaRPr>
          </a:p>
          <a:p>
            <a:pPr lvl="2"/>
            <a:endParaRPr lang="en-CA" altLang="zh-CN" dirty="0">
              <a:solidFill>
                <a:srgbClr val="C00000"/>
              </a:solidFill>
            </a:endParaRPr>
          </a:p>
          <a:p>
            <a:pPr lvl="2"/>
            <a:endParaRPr lang="en-CA" altLang="zh-CN" dirty="0">
              <a:solidFill>
                <a:srgbClr val="C00000"/>
              </a:solidFill>
            </a:endParaRPr>
          </a:p>
          <a:p>
            <a:pPr lvl="2"/>
            <a:endParaRPr lang="en-CA" altLang="zh-CN" dirty="0">
              <a:solidFill>
                <a:srgbClr val="C00000"/>
              </a:solidFill>
            </a:endParaRPr>
          </a:p>
          <a:p>
            <a:pPr lvl="2"/>
            <a:endParaRPr lang="en-CA" altLang="zh-CN" dirty="0">
              <a:solidFill>
                <a:srgbClr val="C00000"/>
              </a:solidFill>
            </a:endParaRPr>
          </a:p>
          <a:p>
            <a:pPr lvl="2"/>
            <a:r>
              <a:rPr lang="en-CA" altLang="zh-CN" dirty="0">
                <a:solidFill>
                  <a:srgbClr val="C00000"/>
                </a:solidFill>
              </a:rPr>
              <a:t>Baselines</a:t>
            </a:r>
          </a:p>
          <a:p>
            <a:pPr lvl="3"/>
            <a:r>
              <a:rPr lang="en-CA" altLang="zh-CN" dirty="0"/>
              <a:t>Fixed time </a:t>
            </a:r>
            <a:r>
              <a:rPr lang="en-CA" altLang="zh-CN" dirty="0">
                <a:solidFill>
                  <a:srgbClr val="0070C0"/>
                </a:solidFill>
              </a:rPr>
              <a:t>(predefined and constant phases)</a:t>
            </a:r>
          </a:p>
          <a:p>
            <a:pPr lvl="3"/>
            <a:r>
              <a:rPr lang="en-US" altLang="zh-CN" dirty="0"/>
              <a:t>Max moving car heuristic</a:t>
            </a:r>
            <a:r>
              <a:rPr lang="en-US" altLang="zh-CN" dirty="0">
                <a:solidFill>
                  <a:srgbClr val="0070C0"/>
                </a:solidFill>
              </a:rPr>
              <a:t> (Switch phases if  there are more stopped vehicles than moving vehicles in inbound lanes )</a:t>
            </a:r>
          </a:p>
          <a:p>
            <a:pPr lvl="3"/>
            <a:r>
              <a:rPr lang="en-US" altLang="zh-CN" dirty="0"/>
              <a:t>MARL-IQL </a:t>
            </a:r>
            <a:r>
              <a:rPr lang="en-US" altLang="zh-CN" dirty="0">
                <a:solidFill>
                  <a:srgbClr val="0070C0"/>
                </a:solidFill>
              </a:rPr>
              <a:t>(Naïve independent DQN)</a:t>
            </a:r>
            <a:endParaRPr lang="en-CA" altLang="zh-CN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45650B-DB53-4559-9FA6-7FBB0508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630" y="3244334"/>
            <a:ext cx="3438525" cy="1247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89E1BE-6499-4773-AEFF-4C41D7291130}"/>
              </a:ext>
            </a:extLst>
          </p:cNvPr>
          <p:cNvSpPr txBox="1"/>
          <p:nvPr/>
        </p:nvSpPr>
        <p:spPr>
          <a:xfrm>
            <a:off x="1187624" y="324433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Maximum speed of vehicle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F3EC4-F823-41BC-896F-E32BAAA54801}"/>
              </a:ext>
            </a:extLst>
          </p:cNvPr>
          <p:cNvSpPr txBox="1"/>
          <p:nvPr/>
        </p:nvSpPr>
        <p:spPr>
          <a:xfrm>
            <a:off x="1187624" y="371513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Total instantaneous delay at timestep 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99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CA" altLang="zh-CN" dirty="0">
                <a:solidFill>
                  <a:srgbClr val="C00000"/>
                </a:solidFill>
              </a:rPr>
              <a:t>Transferability and Flexibility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78068-17AE-4EF0-8372-434BA32E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29" y="2188033"/>
            <a:ext cx="4307171" cy="288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C6DE23-3571-4E86-A4DB-24B8FD6D1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707" y="2278867"/>
            <a:ext cx="4307170" cy="2802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09F541-5796-4952-8CEB-8DDD2F2A180C}"/>
              </a:ext>
            </a:extLst>
          </p:cNvPr>
          <p:cNvSpPr txBox="1"/>
          <p:nvPr/>
        </p:nvSpPr>
        <p:spPr>
          <a:xfrm>
            <a:off x="827584" y="5447219"/>
            <a:ext cx="430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Default traffic regime (used in training)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94AA5-340D-4ECA-BF0C-AB696CEDCB00}"/>
              </a:ext>
            </a:extLst>
          </p:cNvPr>
          <p:cNvSpPr txBox="1"/>
          <p:nvPr/>
        </p:nvSpPr>
        <p:spPr>
          <a:xfrm>
            <a:off x="5724128" y="544721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Heavy traffic regime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42BE8-508B-484E-B114-A0AAEB413433}"/>
              </a:ext>
            </a:extLst>
          </p:cNvPr>
          <p:cNvSpPr/>
          <p:nvPr/>
        </p:nvSpPr>
        <p:spPr>
          <a:xfrm>
            <a:off x="1619672" y="1709615"/>
            <a:ext cx="631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Trip duration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67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CA" altLang="zh-CN" dirty="0">
                <a:solidFill>
                  <a:srgbClr val="C00000"/>
                </a:solidFill>
              </a:rPr>
              <a:t>Transferability and Flexibility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032603-8F17-499C-B057-63555BA18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28" y="2132855"/>
            <a:ext cx="4365323" cy="3744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1DEA1F-92F6-4A00-A854-4F17A41FC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" y="2227744"/>
            <a:ext cx="4190944" cy="3649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45166D-9F7A-4D45-8027-59BF25F1D826}"/>
              </a:ext>
            </a:extLst>
          </p:cNvPr>
          <p:cNvSpPr txBox="1"/>
          <p:nvPr/>
        </p:nvSpPr>
        <p:spPr>
          <a:xfrm>
            <a:off x="848832" y="6000648"/>
            <a:ext cx="430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Default traffic regime (used in training)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9F70F-8A05-4BF7-87E4-925B5CFF2919}"/>
              </a:ext>
            </a:extLst>
          </p:cNvPr>
          <p:cNvSpPr txBox="1"/>
          <p:nvPr/>
        </p:nvSpPr>
        <p:spPr>
          <a:xfrm>
            <a:off x="5745376" y="60006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Heavy traffic regime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03D9D-FFF3-4B1A-8523-FA1D6A6AB352}"/>
              </a:ext>
            </a:extLst>
          </p:cNvPr>
          <p:cNvSpPr/>
          <p:nvPr/>
        </p:nvSpPr>
        <p:spPr>
          <a:xfrm>
            <a:off x="1619672" y="1709615"/>
            <a:ext cx="631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Total delay evolution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74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CA" altLang="zh-CN" dirty="0">
                <a:solidFill>
                  <a:srgbClr val="C00000"/>
                </a:solidFill>
              </a:rPr>
              <a:t>Transferability and Flexibility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AB5BF-CAEE-4A7D-BBE0-95FCC700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959" y="2330852"/>
            <a:ext cx="4269369" cy="2675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CDACA-41BC-4E76-9700-7E74DF4DB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367" y="2154226"/>
            <a:ext cx="4650085" cy="2904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F35F75-296B-4B43-9B57-CC489C13870A}"/>
              </a:ext>
            </a:extLst>
          </p:cNvPr>
          <p:cNvSpPr txBox="1"/>
          <p:nvPr/>
        </p:nvSpPr>
        <p:spPr>
          <a:xfrm>
            <a:off x="801729" y="5831612"/>
            <a:ext cx="430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Default traffic regime (used in training)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1BB67-4329-4E4F-9EDD-A1D5A3B80411}"/>
              </a:ext>
            </a:extLst>
          </p:cNvPr>
          <p:cNvSpPr txBox="1"/>
          <p:nvPr/>
        </p:nvSpPr>
        <p:spPr>
          <a:xfrm>
            <a:off x="5698273" y="58316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Heavy traffic regime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F85548-AF92-4049-883A-7E275A7F9980}"/>
              </a:ext>
            </a:extLst>
          </p:cNvPr>
          <p:cNvSpPr/>
          <p:nvPr/>
        </p:nvSpPr>
        <p:spPr>
          <a:xfrm>
            <a:off x="1619672" y="1709615"/>
            <a:ext cx="631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Differences of Paired Trips Durations (compared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 IG-RL-V)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1D39D04B-9663-4C5F-8C24-52CAE4EE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4"/>
            <a:endParaRPr lang="zh-CN" altLang="en-US" dirty="0"/>
          </a:p>
          <a:p>
            <a:pPr lvl="1"/>
            <a:endParaRPr lang="en-US" altLang="zh-CN" dirty="0"/>
          </a:p>
        </p:txBody>
      </p:sp>
      <p:pic>
        <p:nvPicPr>
          <p:cNvPr id="4" name="Picture 2" descr="Tensor-based Cooperative Control for Large Scale Multi ...">
            <a:extLst>
              <a:ext uri="{FF2B5EF4-FFF2-40B4-BE49-F238E27FC236}">
                <a16:creationId xmlns:a16="http://schemas.microsoft.com/office/drawing/2014/main" id="{5CE5DBC5-E596-4BF4-B302-4A198738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0768"/>
            <a:ext cx="2846536" cy="261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42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CA" altLang="zh-CN" dirty="0">
                <a:solidFill>
                  <a:srgbClr val="C00000"/>
                </a:solidFill>
              </a:rPr>
              <a:t>Transfer and scaling (3971 intersections in Manhattan Island)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DEA53C-B5C9-496D-8D90-0CB9B5026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73" y="1564441"/>
            <a:ext cx="5818679" cy="525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7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for watching ! </a:t>
            </a:r>
            <a:endParaRPr lang="en-CA" sz="3600" b="1" dirty="0"/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1D39D04B-9663-4C5F-8C24-52CAE4EE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4"/>
            <a:endParaRPr lang="zh-CN" altLang="en-US" dirty="0"/>
          </a:p>
          <a:p>
            <a:pPr lvl="1"/>
            <a:endParaRPr lang="en-US" altLang="zh-CN" dirty="0"/>
          </a:p>
        </p:txBody>
      </p:sp>
      <p:pic>
        <p:nvPicPr>
          <p:cNvPr id="4" name="Picture 2" descr="Tensor-based Cooperative Control for Large Scale Multi ...">
            <a:extLst>
              <a:ext uri="{FF2B5EF4-FFF2-40B4-BE49-F238E27FC236}">
                <a16:creationId xmlns:a16="http://schemas.microsoft.com/office/drawing/2014/main" id="{5CE5DBC5-E596-4BF4-B302-4A198738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0768"/>
            <a:ext cx="2846536" cy="261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E60398-B7EA-434D-9BA1-47E1703104CD}"/>
              </a:ext>
            </a:extLst>
          </p:cNvPr>
          <p:cNvSpPr/>
          <p:nvPr/>
        </p:nvSpPr>
        <p:spPr>
          <a:xfrm rot="20297169">
            <a:off x="1789047" y="1810632"/>
            <a:ext cx="2664296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network structure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61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1D39D04B-9663-4C5F-8C24-52CAE4EE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4"/>
            <a:endParaRPr lang="zh-CN" altLang="en-US" dirty="0"/>
          </a:p>
          <a:p>
            <a:pPr lvl="1"/>
            <a:endParaRPr lang="en-US" altLang="zh-CN" dirty="0"/>
          </a:p>
        </p:txBody>
      </p:sp>
      <p:pic>
        <p:nvPicPr>
          <p:cNvPr id="4" name="Picture 2" descr="Tensor-based Cooperative Control for Large Scale Multi ...">
            <a:extLst>
              <a:ext uri="{FF2B5EF4-FFF2-40B4-BE49-F238E27FC236}">
                <a16:creationId xmlns:a16="http://schemas.microsoft.com/office/drawing/2014/main" id="{5CE5DBC5-E596-4BF4-B302-4A198738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0768"/>
            <a:ext cx="2846536" cy="261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AA862-6736-41F0-9148-82D439B44EA0}"/>
              </a:ext>
            </a:extLst>
          </p:cNvPr>
          <p:cNvSpPr txBox="1"/>
          <p:nvPr/>
        </p:nvSpPr>
        <p:spPr>
          <a:xfrm>
            <a:off x="971600" y="429297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 to traffic control has strong </a:t>
            </a:r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which hinders transferability and generalization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53D743-6806-4E19-BDAE-FE490721E4D5}"/>
              </a:ext>
            </a:extLst>
          </p:cNvPr>
          <p:cNvSpPr/>
          <p:nvPr/>
        </p:nvSpPr>
        <p:spPr>
          <a:xfrm rot="20297169">
            <a:off x="1789047" y="1810632"/>
            <a:ext cx="2664296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network structure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36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BF217A-EA9D-49ED-A85C-44DD5A04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2903785"/>
            <a:ext cx="6838950" cy="1914525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1D39D04B-9663-4C5F-8C24-52CAE4EE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4"/>
            <a:endParaRPr lang="zh-CN" altLang="en-US" dirty="0"/>
          </a:p>
          <a:p>
            <a:pPr lvl="1"/>
            <a:endParaRPr lang="en-US" altLang="zh-CN" dirty="0"/>
          </a:p>
        </p:txBody>
      </p:sp>
      <p:pic>
        <p:nvPicPr>
          <p:cNvPr id="4" name="Picture 2" descr="Tensor-based Cooperative Control for Large Scale Multi ...">
            <a:extLst>
              <a:ext uri="{FF2B5EF4-FFF2-40B4-BE49-F238E27FC236}">
                <a16:creationId xmlns:a16="http://schemas.microsoft.com/office/drawing/2014/main" id="{5CE5DBC5-E596-4BF4-B302-4A198738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15566"/>
            <a:ext cx="1954883" cy="179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BF4E6C-35D7-4795-B2CE-47D1D64157CD}"/>
              </a:ext>
            </a:extLst>
          </p:cNvPr>
          <p:cNvSpPr txBox="1"/>
          <p:nvPr/>
        </p:nvSpPr>
        <p:spPr>
          <a:xfrm>
            <a:off x="1259632" y="5377147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Train a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ubiquitous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policy which can adapt to new road networks, including topologies and traffic never experienced during training.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B87CB6-3A01-401C-93E0-A2EAE66D6DBF}"/>
              </a:ext>
            </a:extLst>
          </p:cNvPr>
          <p:cNvSpPr/>
          <p:nvPr/>
        </p:nvSpPr>
        <p:spPr>
          <a:xfrm>
            <a:off x="936501" y="5051984"/>
            <a:ext cx="432048" cy="43204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4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1D39D04B-9663-4C5F-8C24-52CAE4EE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4"/>
            <a:endParaRPr lang="zh-CN" altLang="en-US" dirty="0"/>
          </a:p>
          <a:p>
            <a:pPr lvl="1"/>
            <a:endParaRPr lang="en-US" altLang="zh-CN" dirty="0"/>
          </a:p>
        </p:txBody>
      </p:sp>
      <p:pic>
        <p:nvPicPr>
          <p:cNvPr id="4" name="Picture 2" descr="Tensor-based Cooperative Control for Large Scale Multi ...">
            <a:extLst>
              <a:ext uri="{FF2B5EF4-FFF2-40B4-BE49-F238E27FC236}">
                <a16:creationId xmlns:a16="http://schemas.microsoft.com/office/drawing/2014/main" id="{5CE5DBC5-E596-4BF4-B302-4A198738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3425713" cy="314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BF4E6C-35D7-4795-B2CE-47D1D64157CD}"/>
              </a:ext>
            </a:extLst>
          </p:cNvPr>
          <p:cNvSpPr txBox="1"/>
          <p:nvPr/>
        </p:nvSpPr>
        <p:spPr>
          <a:xfrm>
            <a:off x="1259632" y="5377147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Lack of careful exploitation on dynamic traffic entities (i.e., vehicle), but limit the idea on fixed upstream-downstream consideration.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Car">
            <a:extLst>
              <a:ext uri="{FF2B5EF4-FFF2-40B4-BE49-F238E27FC236}">
                <a16:creationId xmlns:a16="http://schemas.microsoft.com/office/drawing/2014/main" id="{B9C098FF-BF87-4840-B0DA-975544916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9639" y="2830068"/>
            <a:ext cx="598932" cy="598932"/>
          </a:xfrm>
          <a:prstGeom prst="rect">
            <a:avLst/>
          </a:prstGeom>
        </p:spPr>
      </p:pic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B425C863-4D99-4DE8-BF6E-5C48BE98C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5823" y="2813693"/>
            <a:ext cx="598932" cy="598932"/>
          </a:xfrm>
          <a:prstGeom prst="rect">
            <a:avLst/>
          </a:prstGeom>
        </p:spPr>
      </p:pic>
      <p:pic>
        <p:nvPicPr>
          <p:cNvPr id="11" name="Graphic 10" descr="Car">
            <a:extLst>
              <a:ext uri="{FF2B5EF4-FFF2-40B4-BE49-F238E27FC236}">
                <a16:creationId xmlns:a16="http://schemas.microsoft.com/office/drawing/2014/main" id="{81D6FC6D-6632-4F64-9F00-878FA742E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562321" y="3540194"/>
            <a:ext cx="598932" cy="598932"/>
          </a:xfrm>
          <a:prstGeom prst="rect">
            <a:avLst/>
          </a:prstGeom>
        </p:spPr>
      </p:pic>
      <p:pic>
        <p:nvPicPr>
          <p:cNvPr id="12" name="Graphic 11" descr="Car">
            <a:extLst>
              <a:ext uri="{FF2B5EF4-FFF2-40B4-BE49-F238E27FC236}">
                <a16:creationId xmlns:a16="http://schemas.microsoft.com/office/drawing/2014/main" id="{F020D9DC-60C9-44C5-9B5A-E520D9625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330742" y="1864595"/>
            <a:ext cx="598932" cy="598932"/>
          </a:xfrm>
          <a:prstGeom prst="rect">
            <a:avLst/>
          </a:prstGeom>
        </p:spPr>
      </p:pic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82C9C558-6B32-4BA7-946A-E72E2DCE0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261291" y="2800069"/>
            <a:ext cx="598932" cy="598932"/>
          </a:xfrm>
          <a:prstGeom prst="rect">
            <a:avLst/>
          </a:prstGeom>
        </p:spPr>
      </p:pic>
      <p:pic>
        <p:nvPicPr>
          <p:cNvPr id="14" name="Graphic 13" descr="Car">
            <a:extLst>
              <a:ext uri="{FF2B5EF4-FFF2-40B4-BE49-F238E27FC236}">
                <a16:creationId xmlns:a16="http://schemas.microsoft.com/office/drawing/2014/main" id="{030CB991-CE70-4400-B93C-B755D0B70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421630" y="3861048"/>
            <a:ext cx="598932" cy="598932"/>
          </a:xfrm>
          <a:prstGeom prst="rect">
            <a:avLst/>
          </a:prstGeom>
        </p:spPr>
      </p:pic>
      <p:pic>
        <p:nvPicPr>
          <p:cNvPr id="15" name="Graphic 14" descr="Car">
            <a:extLst>
              <a:ext uri="{FF2B5EF4-FFF2-40B4-BE49-F238E27FC236}">
                <a16:creationId xmlns:a16="http://schemas.microsoft.com/office/drawing/2014/main" id="{99F4F89D-D900-4CDC-8524-C358DA43B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314301" y="4506063"/>
            <a:ext cx="598932" cy="598932"/>
          </a:xfrm>
          <a:prstGeom prst="rect">
            <a:avLst/>
          </a:prstGeom>
        </p:spPr>
      </p:pic>
      <p:pic>
        <p:nvPicPr>
          <p:cNvPr id="16" name="Graphic 15" descr="Car">
            <a:extLst>
              <a:ext uri="{FF2B5EF4-FFF2-40B4-BE49-F238E27FC236}">
                <a16:creationId xmlns:a16="http://schemas.microsoft.com/office/drawing/2014/main" id="{3588AC7B-C839-4CDC-BC45-A7C91A3EF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170244" y="1893964"/>
            <a:ext cx="598932" cy="598932"/>
          </a:xfrm>
          <a:prstGeom prst="rect">
            <a:avLst/>
          </a:prstGeom>
        </p:spPr>
      </p:pic>
      <p:pic>
        <p:nvPicPr>
          <p:cNvPr id="17" name="Graphic 16" descr="Car">
            <a:extLst>
              <a:ext uri="{FF2B5EF4-FFF2-40B4-BE49-F238E27FC236}">
                <a16:creationId xmlns:a16="http://schemas.microsoft.com/office/drawing/2014/main" id="{921EC5CA-E4D6-4897-B204-EFCBA2BA4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61253" y="1114893"/>
            <a:ext cx="598932" cy="598932"/>
          </a:xfrm>
          <a:prstGeom prst="rect">
            <a:avLst/>
          </a:prstGeom>
        </p:spPr>
      </p:pic>
      <p:pic>
        <p:nvPicPr>
          <p:cNvPr id="18" name="Graphic 17" descr="Car">
            <a:extLst>
              <a:ext uri="{FF2B5EF4-FFF2-40B4-BE49-F238E27FC236}">
                <a16:creationId xmlns:a16="http://schemas.microsoft.com/office/drawing/2014/main" id="{DBC3EB2E-A2B7-4B38-9C02-FB6D4454B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715369" y="2474500"/>
            <a:ext cx="598932" cy="59893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F6B248F-258C-4D70-B258-A41A1C8BE8D1}"/>
              </a:ext>
            </a:extLst>
          </p:cNvPr>
          <p:cNvSpPr/>
          <p:nvPr/>
        </p:nvSpPr>
        <p:spPr>
          <a:xfrm>
            <a:off x="899592" y="2836403"/>
            <a:ext cx="1872208" cy="562598"/>
          </a:xfrm>
          <a:prstGeom prst="rightArrow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58078D9-385F-4382-A8A0-506AD8144BED}"/>
              </a:ext>
            </a:extLst>
          </p:cNvPr>
          <p:cNvSpPr/>
          <p:nvPr/>
        </p:nvSpPr>
        <p:spPr>
          <a:xfrm rot="10800000">
            <a:off x="6268454" y="1850653"/>
            <a:ext cx="1872208" cy="642153"/>
          </a:xfrm>
          <a:prstGeom prst="rightArrow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94E4188-6E56-41F4-B680-1D257A91CC7D}"/>
              </a:ext>
            </a:extLst>
          </p:cNvPr>
          <p:cNvSpPr/>
          <p:nvPr/>
        </p:nvSpPr>
        <p:spPr>
          <a:xfrm rot="10800000">
            <a:off x="6201557" y="2773966"/>
            <a:ext cx="1872208" cy="642153"/>
          </a:xfrm>
          <a:prstGeom prst="rightArrow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E228F9F-92C3-427E-A3C7-CE6F3C86BF8F}"/>
              </a:ext>
            </a:extLst>
          </p:cNvPr>
          <p:cNvSpPr/>
          <p:nvPr/>
        </p:nvSpPr>
        <p:spPr>
          <a:xfrm rot="10800000">
            <a:off x="6330742" y="3818049"/>
            <a:ext cx="1872208" cy="642153"/>
          </a:xfrm>
          <a:prstGeom prst="rightArrow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F4C49AF-A348-45E4-9DB5-BCB6D7E1B4A6}"/>
              </a:ext>
            </a:extLst>
          </p:cNvPr>
          <p:cNvSpPr/>
          <p:nvPr/>
        </p:nvSpPr>
        <p:spPr>
          <a:xfrm rot="10800000">
            <a:off x="4500646" y="2406524"/>
            <a:ext cx="910969" cy="642153"/>
          </a:xfrm>
          <a:prstGeom prst="rightArrow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3FB1AC5-9449-4853-BAC0-19778C5FCE9E}"/>
              </a:ext>
            </a:extLst>
          </p:cNvPr>
          <p:cNvSpPr/>
          <p:nvPr/>
        </p:nvSpPr>
        <p:spPr>
          <a:xfrm rot="10800000">
            <a:off x="3255819" y="3483358"/>
            <a:ext cx="910969" cy="642153"/>
          </a:xfrm>
          <a:prstGeom prst="rightArrow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14DCB6-7DD2-437B-82B9-241E6A4DFB4C}"/>
              </a:ext>
            </a:extLst>
          </p:cNvPr>
          <p:cNvSpPr/>
          <p:nvPr/>
        </p:nvSpPr>
        <p:spPr>
          <a:xfrm rot="16200000">
            <a:off x="5284882" y="4425228"/>
            <a:ext cx="657769" cy="786779"/>
          </a:xfrm>
          <a:prstGeom prst="rightArrow">
            <a:avLst>
              <a:gd name="adj1" fmla="val 50000"/>
              <a:gd name="adj2" fmla="val 60172"/>
            </a:avLst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6D7E30C-3EFF-4CAF-9CD4-45D0DA9DDBB1}"/>
              </a:ext>
            </a:extLst>
          </p:cNvPr>
          <p:cNvSpPr/>
          <p:nvPr/>
        </p:nvSpPr>
        <p:spPr>
          <a:xfrm rot="5400000">
            <a:off x="4062762" y="985295"/>
            <a:ext cx="795912" cy="786779"/>
          </a:xfrm>
          <a:prstGeom prst="rightArrow">
            <a:avLst>
              <a:gd name="adj1" fmla="val 50000"/>
              <a:gd name="adj2" fmla="val 56781"/>
            </a:avLst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7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1D39D04B-9663-4C5F-8C24-52CAE4EE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4"/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F4E6C-35D7-4795-B2CE-47D1D64157CD}"/>
              </a:ext>
            </a:extLst>
          </p:cNvPr>
          <p:cNvSpPr txBox="1"/>
          <p:nvPr/>
        </p:nvSpPr>
        <p:spPr>
          <a:xfrm>
            <a:off x="1259632" y="5377147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Exploit the vehicular data at its finest granularity.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B87CB6-3A01-401C-93E0-A2EAE66D6DBF}"/>
              </a:ext>
            </a:extLst>
          </p:cNvPr>
          <p:cNvSpPr/>
          <p:nvPr/>
        </p:nvSpPr>
        <p:spPr>
          <a:xfrm>
            <a:off x="936501" y="5051984"/>
            <a:ext cx="432048" cy="43204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 descr="Tensor-based Cooperative Control for Large Scale Multi ...">
            <a:extLst>
              <a:ext uri="{FF2B5EF4-FFF2-40B4-BE49-F238E27FC236}">
                <a16:creationId xmlns:a16="http://schemas.microsoft.com/office/drawing/2014/main" id="{E83991E5-9E77-4F4B-A962-350ED32FA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3425713" cy="314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Car">
            <a:extLst>
              <a:ext uri="{FF2B5EF4-FFF2-40B4-BE49-F238E27FC236}">
                <a16:creationId xmlns:a16="http://schemas.microsoft.com/office/drawing/2014/main" id="{9A59CDB1-61F5-40DE-9F0B-043382452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9639" y="2830068"/>
            <a:ext cx="598932" cy="598932"/>
          </a:xfrm>
          <a:prstGeom prst="rect">
            <a:avLst/>
          </a:prstGeom>
        </p:spPr>
      </p:pic>
      <p:pic>
        <p:nvPicPr>
          <p:cNvPr id="17" name="Graphic 16" descr="Car">
            <a:extLst>
              <a:ext uri="{FF2B5EF4-FFF2-40B4-BE49-F238E27FC236}">
                <a16:creationId xmlns:a16="http://schemas.microsoft.com/office/drawing/2014/main" id="{2E9AB835-5259-4EDF-98AB-841C82469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5823" y="2813693"/>
            <a:ext cx="598932" cy="598932"/>
          </a:xfrm>
          <a:prstGeom prst="rect">
            <a:avLst/>
          </a:prstGeom>
        </p:spPr>
      </p:pic>
      <p:pic>
        <p:nvPicPr>
          <p:cNvPr id="18" name="Graphic 17" descr="Car">
            <a:extLst>
              <a:ext uri="{FF2B5EF4-FFF2-40B4-BE49-F238E27FC236}">
                <a16:creationId xmlns:a16="http://schemas.microsoft.com/office/drawing/2014/main" id="{AF71E7EF-5FD7-41C7-BB5C-3A8843054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562321" y="3540194"/>
            <a:ext cx="598932" cy="598932"/>
          </a:xfrm>
          <a:prstGeom prst="rect">
            <a:avLst/>
          </a:prstGeom>
        </p:spPr>
      </p:pic>
      <p:pic>
        <p:nvPicPr>
          <p:cNvPr id="19" name="Graphic 18" descr="Car">
            <a:extLst>
              <a:ext uri="{FF2B5EF4-FFF2-40B4-BE49-F238E27FC236}">
                <a16:creationId xmlns:a16="http://schemas.microsoft.com/office/drawing/2014/main" id="{93013620-3EE9-4906-A9AA-9B4E90DCC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330742" y="1864595"/>
            <a:ext cx="598932" cy="598932"/>
          </a:xfrm>
          <a:prstGeom prst="rect">
            <a:avLst/>
          </a:prstGeom>
        </p:spPr>
      </p:pic>
      <p:pic>
        <p:nvPicPr>
          <p:cNvPr id="20" name="Graphic 19" descr="Car">
            <a:extLst>
              <a:ext uri="{FF2B5EF4-FFF2-40B4-BE49-F238E27FC236}">
                <a16:creationId xmlns:a16="http://schemas.microsoft.com/office/drawing/2014/main" id="{4B228F4D-88DA-49AC-A774-909065A9F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261291" y="2800069"/>
            <a:ext cx="598932" cy="598932"/>
          </a:xfrm>
          <a:prstGeom prst="rect">
            <a:avLst/>
          </a:prstGeom>
        </p:spPr>
      </p:pic>
      <p:pic>
        <p:nvPicPr>
          <p:cNvPr id="21" name="Graphic 20" descr="Car">
            <a:extLst>
              <a:ext uri="{FF2B5EF4-FFF2-40B4-BE49-F238E27FC236}">
                <a16:creationId xmlns:a16="http://schemas.microsoft.com/office/drawing/2014/main" id="{BCCFB489-F06F-4627-9EC0-A3EF2BDD0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421630" y="3861048"/>
            <a:ext cx="598932" cy="598932"/>
          </a:xfrm>
          <a:prstGeom prst="rect">
            <a:avLst/>
          </a:prstGeom>
        </p:spPr>
      </p:pic>
      <p:pic>
        <p:nvPicPr>
          <p:cNvPr id="22" name="Graphic 21" descr="Car">
            <a:extLst>
              <a:ext uri="{FF2B5EF4-FFF2-40B4-BE49-F238E27FC236}">
                <a16:creationId xmlns:a16="http://schemas.microsoft.com/office/drawing/2014/main" id="{AE299882-EA7E-4F6D-BAAE-1665523A6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314301" y="4506063"/>
            <a:ext cx="598932" cy="598932"/>
          </a:xfrm>
          <a:prstGeom prst="rect">
            <a:avLst/>
          </a:prstGeom>
        </p:spPr>
      </p:pic>
      <p:pic>
        <p:nvPicPr>
          <p:cNvPr id="23" name="Graphic 22" descr="Car">
            <a:extLst>
              <a:ext uri="{FF2B5EF4-FFF2-40B4-BE49-F238E27FC236}">
                <a16:creationId xmlns:a16="http://schemas.microsoft.com/office/drawing/2014/main" id="{9366D4D2-3B2F-4985-9772-274B3FD0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170244" y="1780231"/>
            <a:ext cx="598932" cy="598932"/>
          </a:xfrm>
          <a:prstGeom prst="rect">
            <a:avLst/>
          </a:prstGeom>
        </p:spPr>
      </p:pic>
      <p:pic>
        <p:nvPicPr>
          <p:cNvPr id="24" name="Graphic 23" descr="Car">
            <a:extLst>
              <a:ext uri="{FF2B5EF4-FFF2-40B4-BE49-F238E27FC236}">
                <a16:creationId xmlns:a16="http://schemas.microsoft.com/office/drawing/2014/main" id="{E01C3C09-2CA3-497E-870C-660B3AFFC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61253" y="1114893"/>
            <a:ext cx="598932" cy="598932"/>
          </a:xfrm>
          <a:prstGeom prst="rect">
            <a:avLst/>
          </a:prstGeom>
        </p:spPr>
      </p:pic>
      <p:pic>
        <p:nvPicPr>
          <p:cNvPr id="25" name="Graphic 24" descr="Car">
            <a:extLst>
              <a:ext uri="{FF2B5EF4-FFF2-40B4-BE49-F238E27FC236}">
                <a16:creationId xmlns:a16="http://schemas.microsoft.com/office/drawing/2014/main" id="{99E52579-AF19-447B-8127-640949574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715369" y="2474500"/>
            <a:ext cx="598932" cy="59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Basic Idea</a:t>
            </a:r>
          </a:p>
          <a:p>
            <a:pPr lvl="2"/>
            <a:r>
              <a:rPr lang="en-US" altLang="zh-CN" dirty="0"/>
              <a:t>Deep Q learning to learn control policy.</a:t>
            </a:r>
          </a:p>
          <a:p>
            <a:pPr lvl="2"/>
            <a:r>
              <a:rPr lang="en-US" altLang="zh-CN" dirty="0"/>
              <a:t>Graph convolution network to introduce consideration on dynamic entities appearing during the control period.</a:t>
            </a:r>
          </a:p>
        </p:txBody>
      </p:sp>
    </p:spTree>
    <p:extLst>
      <p:ext uri="{BB962C8B-B14F-4D97-AF65-F5344CB8AC3E}">
        <p14:creationId xmlns:p14="http://schemas.microsoft.com/office/powerpoint/2010/main" val="95382915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F85A141BFC14DB9BD4E32E924B366" ma:contentTypeVersion="2" ma:contentTypeDescription="Create a new document." ma:contentTypeScope="" ma:versionID="58884af542431479119aee04abbc0261">
  <xsd:schema xmlns:xsd="http://www.w3.org/2001/XMLSchema" xmlns:xs="http://www.w3.org/2001/XMLSchema" xmlns:p="http://schemas.microsoft.com/office/2006/metadata/properties" xmlns:ns3="5649c746-aad0-4368-97ce-fd3c1a6ed542" targetNamespace="http://schemas.microsoft.com/office/2006/metadata/properties" ma:root="true" ma:fieldsID="1a2a460f4f73b575413c856fd96c5c7a" ns3:_="">
    <xsd:import namespace="5649c746-aad0-4368-97ce-fd3c1a6ed5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9c746-aad0-4368-97ce-fd3c1a6ed5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7E67B5-6C52-404A-B13E-1092A4B85B8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5649c746-aad0-4368-97ce-fd3c1a6ed54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87A7AE6-5119-48CA-9DA2-118BFE77F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49c746-aad0-4368-97ce-fd3c1a6ed5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66F58F-D7C2-4819-ACE8-5220636E3A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45589</TotalTime>
  <Words>969</Words>
  <Application>Microsoft Office PowerPoint</Application>
  <PresentationFormat>On-screen Show (4:3)</PresentationFormat>
  <Paragraphs>195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微软雅黑</vt:lpstr>
      <vt:lpstr>Arial</vt:lpstr>
      <vt:lpstr>Calibri</vt:lpstr>
      <vt:lpstr>Courier New</vt:lpstr>
      <vt:lpstr>Franklin Gothic Book</vt:lpstr>
      <vt:lpstr>Wingdings</vt:lpstr>
      <vt:lpstr>Advantage</vt:lpstr>
      <vt:lpstr>IG-RL: Inductive Graph Reinforcement Learning for Massive-Scale Traffic Signal Control</vt:lpstr>
      <vt:lpstr>Contents</vt:lpstr>
      <vt:lpstr>1 Motivation</vt:lpstr>
      <vt:lpstr>1 Motivation</vt:lpstr>
      <vt:lpstr>1 Motivation</vt:lpstr>
      <vt:lpstr>1 Motivation</vt:lpstr>
      <vt:lpstr>1 Motivation</vt:lpstr>
      <vt:lpstr>1 Motivation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3 Experiment</vt:lpstr>
      <vt:lpstr>3 Experiment</vt:lpstr>
      <vt:lpstr>3 Experiment</vt:lpstr>
      <vt:lpstr>3 Experiment</vt:lpstr>
      <vt:lpstr>3 Experiment</vt:lpstr>
      <vt:lpstr>3 Experiment</vt:lpstr>
      <vt:lpstr>3 Experiment</vt:lpstr>
      <vt:lpstr>3 Experiment</vt:lpstr>
      <vt:lpstr>Thank you for watching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wjw</dc:creator>
  <cp:lastModifiedBy>Jiawei Wang</cp:lastModifiedBy>
  <cp:revision>1679</cp:revision>
  <cp:lastPrinted>2018-09-13T18:12:28Z</cp:lastPrinted>
  <dcterms:created xsi:type="dcterms:W3CDTF">2014-08-18T11:27:13Z</dcterms:created>
  <dcterms:modified xsi:type="dcterms:W3CDTF">2020-05-29T21:02:07Z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0x01010054AF85A141BFC14DB9BD4E32E924B366</vt:lpwstr>
  </property>
</Properties>
</file>