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14" r:id="rId2"/>
    <p:sldId id="657" r:id="rId3"/>
    <p:sldId id="680" r:id="rId4"/>
    <p:sldId id="662" r:id="rId5"/>
    <p:sldId id="676" r:id="rId6"/>
    <p:sldId id="681" r:id="rId7"/>
    <p:sldId id="682" r:id="rId8"/>
    <p:sldId id="679" r:id="rId9"/>
    <p:sldId id="683" r:id="rId10"/>
    <p:sldId id="685" r:id="rId11"/>
    <p:sldId id="686" r:id="rId12"/>
    <p:sldId id="688" r:id="rId13"/>
    <p:sldId id="687" r:id="rId14"/>
    <p:sldId id="689" r:id="rId15"/>
    <p:sldId id="690" r:id="rId16"/>
    <p:sldId id="691" r:id="rId17"/>
    <p:sldId id="678" r:id="rId18"/>
    <p:sldId id="693" r:id="rId19"/>
    <p:sldId id="714" r:id="rId20"/>
    <p:sldId id="694" r:id="rId21"/>
    <p:sldId id="695" r:id="rId22"/>
    <p:sldId id="700" r:id="rId23"/>
    <p:sldId id="699" r:id="rId24"/>
    <p:sldId id="702" r:id="rId25"/>
    <p:sldId id="701" r:id="rId26"/>
    <p:sldId id="692" r:id="rId27"/>
    <p:sldId id="696" r:id="rId28"/>
    <p:sldId id="697" r:id="rId29"/>
    <p:sldId id="698" r:id="rId30"/>
    <p:sldId id="675" r:id="rId31"/>
    <p:sldId id="703" r:id="rId32"/>
    <p:sldId id="704" r:id="rId33"/>
    <p:sldId id="705" r:id="rId34"/>
    <p:sldId id="707" r:id="rId35"/>
    <p:sldId id="708" r:id="rId36"/>
    <p:sldId id="712" r:id="rId37"/>
    <p:sldId id="709" r:id="rId38"/>
    <p:sldId id="715" r:id="rId39"/>
    <p:sldId id="711" r:id="rId40"/>
    <p:sldId id="713" r:id="rId41"/>
    <p:sldId id="710" r:id="rId4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1565C-1067-45BF-951D-CA3CEB25B79A}">
          <p14:sldIdLst>
            <p14:sldId id="414"/>
            <p14:sldId id="657"/>
            <p14:sldId id="680"/>
            <p14:sldId id="662"/>
            <p14:sldId id="676"/>
            <p14:sldId id="681"/>
            <p14:sldId id="682"/>
            <p14:sldId id="679"/>
            <p14:sldId id="683"/>
            <p14:sldId id="685"/>
            <p14:sldId id="686"/>
            <p14:sldId id="688"/>
            <p14:sldId id="687"/>
            <p14:sldId id="689"/>
            <p14:sldId id="690"/>
            <p14:sldId id="691"/>
            <p14:sldId id="678"/>
            <p14:sldId id="693"/>
            <p14:sldId id="714"/>
            <p14:sldId id="694"/>
            <p14:sldId id="695"/>
            <p14:sldId id="700"/>
            <p14:sldId id="699"/>
            <p14:sldId id="702"/>
            <p14:sldId id="701"/>
            <p14:sldId id="692"/>
            <p14:sldId id="696"/>
            <p14:sldId id="697"/>
            <p14:sldId id="698"/>
            <p14:sldId id="675"/>
          </p14:sldIdLst>
        </p14:section>
        <p14:section name="supplemental material on expectation propagation" id="{5A0AE5E7-E74F-4DD7-B7D7-61A7409C97F1}">
          <p14:sldIdLst>
            <p14:sldId id="703"/>
            <p14:sldId id="704"/>
            <p14:sldId id="705"/>
            <p14:sldId id="707"/>
            <p14:sldId id="708"/>
            <p14:sldId id="712"/>
            <p14:sldId id="709"/>
            <p14:sldId id="715"/>
            <p14:sldId id="711"/>
            <p14:sldId id="713"/>
            <p14:sldId id="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010"/>
    <a:srgbClr val="EC2010"/>
    <a:srgbClr val="23858E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8807" autoAdjust="0"/>
  </p:normalViewPr>
  <p:slideViewPr>
    <p:cSldViewPr snapToObjects="1">
      <p:cViewPr varScale="1">
        <p:scale>
          <a:sx n="59" d="100"/>
          <a:sy n="59" d="100"/>
        </p:scale>
        <p:origin x="60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2020-08-07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88.9721&amp;rep=rep1&amp;type=pd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25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>
                <a:hlinkClick r:id="rId3"/>
              </a:rPr>
              <a:t>http://citeseerx.ist.psu.edu/viewdoc/download?doi=10.1.1.88.9721&amp;rep=rep1&amp;type=pdf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77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202124"/>
                </a:solidFill>
                <a:effectLst/>
                <a:latin typeface="Google Sans"/>
              </a:rPr>
              <a:t>Area Under the ROC Curve, </a:t>
            </a:r>
            <a:r>
              <a:rPr lang="en-CA" altLang="zh-CN" b="1" i="0" dirty="0">
                <a:solidFill>
                  <a:srgbClr val="202124"/>
                </a:solidFill>
                <a:effectLst/>
                <a:latin typeface="Roboto"/>
              </a:rPr>
              <a:t>receiver operating characteristic curve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AUC:The</a:t>
            </a:r>
            <a:r>
              <a:rPr lang="en-US" altLang="zh-C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expectation that a uniformly drawn random positive is ranked before a uniformly drawn random negative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00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93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0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8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04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91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02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1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Each dimension corresponds to a latent matrix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64" y="2636912"/>
            <a:ext cx="8584187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864" y="3161052"/>
            <a:ext cx="8584187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840416" y="6564022"/>
            <a:ext cx="2238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3352" y="6561876"/>
            <a:ext cx="6846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196752"/>
            <a:ext cx="11137237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6339" y="38678"/>
            <a:ext cx="8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352" y="36532"/>
            <a:ext cx="7614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556793"/>
            <a:ext cx="10075084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sv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7718" y="1340768"/>
            <a:ext cx="11500929" cy="1158828"/>
          </a:xfrm>
        </p:spPr>
        <p:txBody>
          <a:bodyPr>
            <a:noAutofit/>
          </a:bodyPr>
          <a:lstStyle/>
          <a:p>
            <a:r>
              <a:rPr lang="en-CA" sz="3600" b="1" dirty="0"/>
              <a:t>Streaming Probabilistic Deep Tensor Factorization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368" y="3789040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7A9FE690-A69A-499F-A780-73A387CACDD0}"/>
              </a:ext>
            </a:extLst>
          </p:cNvPr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2) Each entry is encoded by latent vectors.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6697B-DA0A-4F8F-9758-A51F02446DD3}"/>
              </a:ext>
            </a:extLst>
          </p:cNvPr>
          <p:cNvSpPr/>
          <p:nvPr/>
        </p:nvSpPr>
        <p:spPr>
          <a:xfrm>
            <a:off x="1983626" y="3973326"/>
            <a:ext cx="1544544" cy="14455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68B44-774A-4B05-BDC5-90554B41F8A4}"/>
                  </a:ext>
                </a:extLst>
              </p:cNvPr>
              <p:cNvSpPr txBox="1"/>
              <p:nvPr/>
            </p:nvSpPr>
            <p:spPr>
              <a:xfrm>
                <a:off x="392004" y="5820601"/>
                <a:ext cx="4555734" cy="444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CA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68B44-774A-4B05-BDC5-90554B41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4" y="5820601"/>
                <a:ext cx="4555734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立方体 1">
            <a:extLst>
              <a:ext uri="{FF2B5EF4-FFF2-40B4-BE49-F238E27FC236}">
                <a16:creationId xmlns:a16="http://schemas.microsoft.com/office/drawing/2014/main" id="{E6A6CBE4-892B-496D-B772-3105113EDAA1}"/>
              </a:ext>
            </a:extLst>
          </p:cNvPr>
          <p:cNvSpPr/>
          <p:nvPr/>
        </p:nvSpPr>
        <p:spPr>
          <a:xfrm>
            <a:off x="4727848" y="2396933"/>
            <a:ext cx="2952328" cy="264239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F320-C68A-4EED-B46E-F7C255D50205}"/>
                  </a:ext>
                </a:extLst>
              </p:cNvPr>
              <p:cNvSpPr txBox="1"/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F320-C68A-4EED-B46E-F7C255D5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A25B67-F1CF-4264-8067-99FEBC09A3C4}"/>
                  </a:ext>
                </a:extLst>
              </p:cNvPr>
              <p:cNvSpPr txBox="1"/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A25B67-F1CF-4264-8067-99FEBC09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58491-F5C1-4FF4-AA82-24ED62F1D161}"/>
                  </a:ext>
                </a:extLst>
              </p:cNvPr>
              <p:cNvSpPr txBox="1"/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58491-F5C1-4FF4-AA82-24ED62F1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3011F-35A8-41A2-813F-744787A16B17}"/>
              </a:ext>
            </a:extLst>
          </p:cNvPr>
          <p:cNvCxnSpPr/>
          <p:nvPr/>
        </p:nvCxnSpPr>
        <p:spPr>
          <a:xfrm>
            <a:off x="4727848" y="3068960"/>
            <a:ext cx="0" cy="20004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37CA5-9D78-47C4-829C-AD34B009511D}"/>
              </a:ext>
            </a:extLst>
          </p:cNvPr>
          <p:cNvSpPr/>
          <p:nvPr/>
        </p:nvSpPr>
        <p:spPr>
          <a:xfrm>
            <a:off x="7472071" y="4700172"/>
            <a:ext cx="1544544" cy="1445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CC0927-3F5E-416A-A83F-D91808C81E62}"/>
                  </a:ext>
                </a:extLst>
              </p:cNvPr>
              <p:cNvSpPr txBox="1"/>
              <p:nvPr/>
            </p:nvSpPr>
            <p:spPr>
              <a:xfrm>
                <a:off x="7244264" y="6196411"/>
                <a:ext cx="4562338" cy="444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CC0927-3F5E-416A-A83F-D91808C81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64" y="6196411"/>
                <a:ext cx="4562338" cy="444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326B9A-03B4-4892-9905-70D455660B7B}"/>
              </a:ext>
            </a:extLst>
          </p:cNvPr>
          <p:cNvCxnSpPr>
            <a:cxnSpLocks/>
          </p:cNvCxnSpPr>
          <p:nvPr/>
        </p:nvCxnSpPr>
        <p:spPr>
          <a:xfrm flipH="1">
            <a:off x="4766098" y="5069366"/>
            <a:ext cx="219399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004EB4-70AA-4BCE-B02F-DD954BFC81CC}"/>
              </a:ext>
            </a:extLst>
          </p:cNvPr>
          <p:cNvCxnSpPr>
            <a:cxnSpLocks/>
          </p:cNvCxnSpPr>
          <p:nvPr/>
        </p:nvCxnSpPr>
        <p:spPr>
          <a:xfrm flipH="1">
            <a:off x="7049555" y="2432741"/>
            <a:ext cx="611951" cy="6427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B98A4-6145-4402-A63B-1181FCDFF55F}"/>
              </a:ext>
            </a:extLst>
          </p:cNvPr>
          <p:cNvSpPr/>
          <p:nvPr/>
        </p:nvSpPr>
        <p:spPr>
          <a:xfrm>
            <a:off x="8135668" y="1418357"/>
            <a:ext cx="1544544" cy="144550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14F8B-7985-4D54-8734-5EFF81382C9E}"/>
                  </a:ext>
                </a:extLst>
              </p:cNvPr>
              <p:cNvSpPr txBox="1"/>
              <p:nvPr/>
            </p:nvSpPr>
            <p:spPr>
              <a:xfrm>
                <a:off x="7689923" y="3068876"/>
                <a:ext cx="4586577" cy="45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CA" altLang="zh-CN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14F8B-7985-4D54-8734-5EFF8138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23" y="3068876"/>
                <a:ext cx="4586577" cy="459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立方体 1">
            <a:extLst>
              <a:ext uri="{FF2B5EF4-FFF2-40B4-BE49-F238E27FC236}">
                <a16:creationId xmlns:a16="http://schemas.microsoft.com/office/drawing/2014/main" id="{1CD487E4-FDDB-49D4-B219-AF227049C611}"/>
              </a:ext>
            </a:extLst>
          </p:cNvPr>
          <p:cNvSpPr/>
          <p:nvPr/>
        </p:nvSpPr>
        <p:spPr>
          <a:xfrm>
            <a:off x="5948493" y="3681279"/>
            <a:ext cx="453210" cy="414554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928010-F3BF-4D06-8764-DA04626F9166}"/>
                  </a:ext>
                </a:extLst>
              </p:cNvPr>
              <p:cNvSpPr txBox="1"/>
              <p:nvPr/>
            </p:nvSpPr>
            <p:spPr>
              <a:xfrm>
                <a:off x="5179663" y="4221477"/>
                <a:ext cx="1789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928010-F3BF-4D06-8764-DA04626F9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63" y="4221477"/>
                <a:ext cx="1789080" cy="369332"/>
              </a:xfrm>
              <a:prstGeom prst="rect">
                <a:avLst/>
              </a:prstGeom>
              <a:blipFill>
                <a:blip r:embed="rId9"/>
                <a:stretch>
                  <a:fillRect l="-3413" r="-546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9B70C3-FEF9-478F-B567-50E90AB738C9}"/>
              </a:ext>
            </a:extLst>
          </p:cNvPr>
          <p:cNvCxnSpPr>
            <a:cxnSpLocks/>
          </p:cNvCxnSpPr>
          <p:nvPr/>
        </p:nvCxnSpPr>
        <p:spPr>
          <a:xfrm flipH="1">
            <a:off x="1775520" y="4590809"/>
            <a:ext cx="187220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998C63-6240-470C-B724-C5F66454C4F6}"/>
              </a:ext>
            </a:extLst>
          </p:cNvPr>
          <p:cNvSpPr/>
          <p:nvPr/>
        </p:nvSpPr>
        <p:spPr>
          <a:xfrm>
            <a:off x="1983626" y="5770680"/>
            <a:ext cx="800006" cy="5312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C54D8-BA72-4AE1-8948-288BE225AA1C}"/>
              </a:ext>
            </a:extLst>
          </p:cNvPr>
          <p:cNvSpPr/>
          <p:nvPr/>
        </p:nvSpPr>
        <p:spPr>
          <a:xfrm>
            <a:off x="8870401" y="6171796"/>
            <a:ext cx="800006" cy="5312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3879F1-1510-478A-BFC1-79E6369092D0}"/>
              </a:ext>
            </a:extLst>
          </p:cNvPr>
          <p:cNvSpPr/>
          <p:nvPr/>
        </p:nvSpPr>
        <p:spPr>
          <a:xfrm>
            <a:off x="9270404" y="3084588"/>
            <a:ext cx="800006" cy="5312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C44778-F3EE-450F-9C1D-683869CC26FA}"/>
              </a:ext>
            </a:extLst>
          </p:cNvPr>
          <p:cNvCxnSpPr>
            <a:cxnSpLocks/>
          </p:cNvCxnSpPr>
          <p:nvPr/>
        </p:nvCxnSpPr>
        <p:spPr>
          <a:xfrm flipH="1">
            <a:off x="7355530" y="5200190"/>
            <a:ext cx="187220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0184F1-C5A9-4F91-ABC2-D7B7A18A9EEA}"/>
              </a:ext>
            </a:extLst>
          </p:cNvPr>
          <p:cNvCxnSpPr>
            <a:cxnSpLocks/>
          </p:cNvCxnSpPr>
          <p:nvPr/>
        </p:nvCxnSpPr>
        <p:spPr>
          <a:xfrm flipH="1">
            <a:off x="7971836" y="2094386"/>
            <a:ext cx="187220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F0CD7B-3D63-4085-82CB-538EEE7D2E26}"/>
                  </a:ext>
                </a:extLst>
              </p:cNvPr>
              <p:cNvSpPr txBox="1"/>
              <p:nvPr/>
            </p:nvSpPr>
            <p:spPr>
              <a:xfrm>
                <a:off x="-110818" y="4393782"/>
                <a:ext cx="2126656" cy="522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F0CD7B-3D63-4085-82CB-538EEE7D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818" y="4393782"/>
                <a:ext cx="2126656" cy="522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B529C0-80E3-4B4B-9272-804F2EA5F60D}"/>
                  </a:ext>
                </a:extLst>
              </p:cNvPr>
              <p:cNvSpPr txBox="1"/>
              <p:nvPr/>
            </p:nvSpPr>
            <p:spPr>
              <a:xfrm>
                <a:off x="9815590" y="1910547"/>
                <a:ext cx="2126656" cy="53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B529C0-80E3-4B4B-9272-804F2EA5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590" y="1910547"/>
                <a:ext cx="2126656" cy="5393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69B6F-D0EC-4E1C-915D-5074AFF34139}"/>
                  </a:ext>
                </a:extLst>
              </p:cNvPr>
              <p:cNvSpPr txBox="1"/>
              <p:nvPr/>
            </p:nvSpPr>
            <p:spPr>
              <a:xfrm>
                <a:off x="9152795" y="4834580"/>
                <a:ext cx="2126656" cy="522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69B6F-D0EC-4E1C-915D-5074AFF34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795" y="4834580"/>
                <a:ext cx="2126656" cy="522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3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3) Assume an unknown mapping between entry and latent vectors.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立方体 1">
            <a:extLst>
              <a:ext uri="{FF2B5EF4-FFF2-40B4-BE49-F238E27FC236}">
                <a16:creationId xmlns:a16="http://schemas.microsoft.com/office/drawing/2014/main" id="{E6A6CBE4-892B-496D-B772-3105113EDAA1}"/>
              </a:ext>
            </a:extLst>
          </p:cNvPr>
          <p:cNvSpPr/>
          <p:nvPr/>
        </p:nvSpPr>
        <p:spPr>
          <a:xfrm>
            <a:off x="1510511" y="2725555"/>
            <a:ext cx="2952328" cy="264239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F320-C68A-4EED-B46E-F7C255D50205}"/>
                  </a:ext>
                </a:extLst>
              </p:cNvPr>
              <p:cNvSpPr txBox="1"/>
              <p:nvPr/>
            </p:nvSpPr>
            <p:spPr>
              <a:xfrm>
                <a:off x="989984" y="4057656"/>
                <a:ext cx="5205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F320-C68A-4EED-B46E-F7C255D5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84" y="4057656"/>
                <a:ext cx="52052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A25B67-F1CF-4264-8067-99FEBC09A3C4}"/>
                  </a:ext>
                </a:extLst>
              </p:cNvPr>
              <p:cNvSpPr txBox="1"/>
              <p:nvPr/>
            </p:nvSpPr>
            <p:spPr>
              <a:xfrm>
                <a:off x="2466148" y="5531774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A25B67-F1CF-4264-8067-99FEBC09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48" y="5531774"/>
                <a:ext cx="53001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58491-F5C1-4FF4-AA82-24ED62F1D161}"/>
                  </a:ext>
                </a:extLst>
              </p:cNvPr>
              <p:cNvSpPr txBox="1"/>
              <p:nvPr/>
            </p:nvSpPr>
            <p:spPr>
              <a:xfrm>
                <a:off x="1245502" y="2561734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58491-F5C1-4FF4-AA82-24ED62F1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02" y="2561734"/>
                <a:ext cx="5300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3011F-35A8-41A2-813F-744787A16B17}"/>
              </a:ext>
            </a:extLst>
          </p:cNvPr>
          <p:cNvCxnSpPr/>
          <p:nvPr/>
        </p:nvCxnSpPr>
        <p:spPr>
          <a:xfrm>
            <a:off x="1510511" y="3397582"/>
            <a:ext cx="0" cy="20004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326B9A-03B4-4892-9905-70D455660B7B}"/>
              </a:ext>
            </a:extLst>
          </p:cNvPr>
          <p:cNvCxnSpPr>
            <a:cxnSpLocks/>
          </p:cNvCxnSpPr>
          <p:nvPr/>
        </p:nvCxnSpPr>
        <p:spPr>
          <a:xfrm flipH="1">
            <a:off x="1548761" y="5397988"/>
            <a:ext cx="219399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004EB4-70AA-4BCE-B02F-DD954BFC81CC}"/>
              </a:ext>
            </a:extLst>
          </p:cNvPr>
          <p:cNvCxnSpPr>
            <a:cxnSpLocks/>
          </p:cNvCxnSpPr>
          <p:nvPr/>
        </p:nvCxnSpPr>
        <p:spPr>
          <a:xfrm flipH="1">
            <a:off x="3832218" y="2761363"/>
            <a:ext cx="611951" cy="6427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立方体 1">
            <a:extLst>
              <a:ext uri="{FF2B5EF4-FFF2-40B4-BE49-F238E27FC236}">
                <a16:creationId xmlns:a16="http://schemas.microsoft.com/office/drawing/2014/main" id="{1CD487E4-FDDB-49D4-B219-AF227049C611}"/>
              </a:ext>
            </a:extLst>
          </p:cNvPr>
          <p:cNvSpPr/>
          <p:nvPr/>
        </p:nvSpPr>
        <p:spPr>
          <a:xfrm>
            <a:off x="2731156" y="4009901"/>
            <a:ext cx="453210" cy="414554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928010-F3BF-4D06-8764-DA04626F9166}"/>
                  </a:ext>
                </a:extLst>
              </p:cNvPr>
              <p:cNvSpPr txBox="1"/>
              <p:nvPr/>
            </p:nvSpPr>
            <p:spPr>
              <a:xfrm>
                <a:off x="1962326" y="4550099"/>
                <a:ext cx="1789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928010-F3BF-4D06-8764-DA04626F9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26" y="4550099"/>
                <a:ext cx="1789080" cy="369332"/>
              </a:xfrm>
              <a:prstGeom prst="rect">
                <a:avLst/>
              </a:prstGeom>
              <a:blipFill>
                <a:blip r:embed="rId6"/>
                <a:stretch>
                  <a:fillRect l="-3413" r="-546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 19">
            <a:extLst>
              <a:ext uri="{FF2B5EF4-FFF2-40B4-BE49-F238E27FC236}">
                <a16:creationId xmlns:a16="http://schemas.microsoft.com/office/drawing/2014/main" id="{27CE0C2F-0036-479D-B4AD-96851A64A5A1}"/>
              </a:ext>
            </a:extLst>
          </p:cNvPr>
          <p:cNvSpPr/>
          <p:nvPr/>
        </p:nvSpPr>
        <p:spPr>
          <a:xfrm>
            <a:off x="3344969" y="4030169"/>
            <a:ext cx="1728192" cy="319001"/>
          </a:xfrm>
          <a:prstGeom prst="leftArrow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C57CED-CE46-4D28-A71E-1AD819205313}"/>
                  </a:ext>
                </a:extLst>
              </p:cNvPr>
              <p:cNvSpPr txBox="1"/>
              <p:nvPr/>
            </p:nvSpPr>
            <p:spPr>
              <a:xfrm>
                <a:off x="5175981" y="3838672"/>
                <a:ext cx="3680882" cy="609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altLang="zh-CN" sz="28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CA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CA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CA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CA" altLang="zh-CN" sz="28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C57CED-CE46-4D28-A71E-1AD81920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81" y="3838672"/>
                <a:ext cx="3680882" cy="6094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1A9EF8BB-F684-4124-93D3-C244F1BDC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7107" y="5293503"/>
            <a:ext cx="3792273" cy="144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CDB199E-3E11-49F8-9873-6994435CE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1240" y="3678445"/>
            <a:ext cx="3884266" cy="144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C3E82A6-A21B-48F2-9939-40027C9C1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8208" y="2005555"/>
            <a:ext cx="4043836" cy="14400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BB64CF-9D24-453A-9788-6E527AD71FC1}"/>
              </a:ext>
            </a:extLst>
          </p:cNvPr>
          <p:cNvCxnSpPr>
            <a:stCxn id="45" idx="1"/>
          </p:cNvCxnSpPr>
          <p:nvPr/>
        </p:nvCxnSpPr>
        <p:spPr>
          <a:xfrm flipH="1">
            <a:off x="7320136" y="2725555"/>
            <a:ext cx="648072" cy="133210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1376A8-6EA9-433A-AA1E-A5D89A722C16}"/>
              </a:ext>
            </a:extLst>
          </p:cNvPr>
          <p:cNvCxnSpPr/>
          <p:nvPr/>
        </p:nvCxnSpPr>
        <p:spPr>
          <a:xfrm flipH="1">
            <a:off x="7392144" y="4149080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9D039C-1254-40F7-8EEC-E2E84155821C}"/>
              </a:ext>
            </a:extLst>
          </p:cNvPr>
          <p:cNvCxnSpPr/>
          <p:nvPr/>
        </p:nvCxnSpPr>
        <p:spPr>
          <a:xfrm flipH="1" flipV="1">
            <a:off x="7392144" y="4349170"/>
            <a:ext cx="689096" cy="15281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0837F50-2E90-4D1E-B790-08F619B4F445}"/>
              </a:ext>
            </a:extLst>
          </p:cNvPr>
          <p:cNvSpPr/>
          <p:nvPr/>
        </p:nvSpPr>
        <p:spPr>
          <a:xfrm>
            <a:off x="2063552" y="2922563"/>
            <a:ext cx="2160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4) Use M-layer neural network to map the latent vector to output.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CCE634-FC97-44BE-A7EF-EE0F45E269A9}"/>
                  </a:ext>
                </a:extLst>
              </p:cNvPr>
              <p:cNvSpPr txBox="1"/>
              <p:nvPr/>
            </p:nvSpPr>
            <p:spPr>
              <a:xfrm>
                <a:off x="5035646" y="3858428"/>
                <a:ext cx="3680882" cy="461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CCE634-FC97-44BE-A7EF-EE0F45E2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46" y="3858428"/>
                <a:ext cx="3680882" cy="461793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D4D5981-5F12-4729-B529-FC459EE8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107" y="5293503"/>
            <a:ext cx="3792273" cy="144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D99224B-1F17-4C14-A6C7-E342EE5AD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240" y="3678445"/>
            <a:ext cx="3884266" cy="144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2186DE-6A6B-4B71-8E5B-D668EC8BB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79" y="1989000"/>
            <a:ext cx="4043836" cy="1440000"/>
          </a:xfrm>
          <a:prstGeom prst="rect">
            <a:avLst/>
          </a:prstGeom>
        </p:spPr>
      </p:pic>
      <p:pic>
        <p:nvPicPr>
          <p:cNvPr id="3" name="Graphic 2" descr="Network diagram">
            <a:extLst>
              <a:ext uri="{FF2B5EF4-FFF2-40B4-BE49-F238E27FC236}">
                <a16:creationId xmlns:a16="http://schemas.microsoft.com/office/drawing/2014/main" id="{5DCAB593-69F6-481D-B9AA-748017122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091491" y="3686165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3C1AA0-B63E-42F9-8997-664BE0B6D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020" y="3512039"/>
            <a:ext cx="1298044" cy="1288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E43DF-0BED-4505-B067-086D57BC209D}"/>
                  </a:ext>
                </a:extLst>
              </p:cNvPr>
              <p:cNvSpPr txBox="1"/>
              <p:nvPr/>
            </p:nvSpPr>
            <p:spPr>
              <a:xfrm>
                <a:off x="3371660" y="3935437"/>
                <a:ext cx="8175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E43DF-0BED-4505-B067-086D57BC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60" y="3935437"/>
                <a:ext cx="817531" cy="307777"/>
              </a:xfrm>
              <a:prstGeom prst="rect">
                <a:avLst/>
              </a:prstGeom>
              <a:blipFill>
                <a:blip r:embed="rId10"/>
                <a:stretch>
                  <a:fillRect l="-9701" t="-2000" r="-11194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3092-E71A-4974-8056-547642507B3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39616" y="3429002"/>
            <a:ext cx="732044" cy="660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B6523B-FF75-4A04-94F2-571B09ACD44E}"/>
                  </a:ext>
                </a:extLst>
              </p:cNvPr>
              <p:cNvSpPr txBox="1"/>
              <p:nvPr/>
            </p:nvSpPr>
            <p:spPr>
              <a:xfrm>
                <a:off x="1662853" y="2922563"/>
                <a:ext cx="2090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d>
                        <m:d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CA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B6523B-FF75-4A04-94F2-571B09AC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53" y="2922563"/>
                <a:ext cx="2090188" cy="307777"/>
              </a:xfrm>
              <a:prstGeom prst="rect">
                <a:avLst/>
              </a:prstGeom>
              <a:blipFill>
                <a:blip r:embed="rId11"/>
                <a:stretch>
                  <a:fillRect l="-2041" r="-349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7511D03-104C-427F-816B-B9AE2B0DDE70}"/>
              </a:ext>
            </a:extLst>
          </p:cNvPr>
          <p:cNvSpPr txBox="1"/>
          <p:nvPr/>
        </p:nvSpPr>
        <p:spPr>
          <a:xfrm>
            <a:off x="1626718" y="2528741"/>
            <a:ext cx="446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distribution for continuous data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6DD4D9-9A34-4A83-91AC-00DDAE0A1D2B}"/>
              </a:ext>
            </a:extLst>
          </p:cNvPr>
          <p:cNvCxnSpPr/>
          <p:nvPr/>
        </p:nvCxnSpPr>
        <p:spPr>
          <a:xfrm flipH="1">
            <a:off x="7320136" y="2725555"/>
            <a:ext cx="648072" cy="133210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6CA96C-180E-437B-86A1-46203BB812B6}"/>
              </a:ext>
            </a:extLst>
          </p:cNvPr>
          <p:cNvCxnSpPr/>
          <p:nvPr/>
        </p:nvCxnSpPr>
        <p:spPr>
          <a:xfrm flipH="1">
            <a:off x="7392144" y="4149080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EFB7C3-3E76-47FA-B324-D062E268A72E}"/>
              </a:ext>
            </a:extLst>
          </p:cNvPr>
          <p:cNvCxnSpPr/>
          <p:nvPr/>
        </p:nvCxnSpPr>
        <p:spPr>
          <a:xfrm flipH="1" flipV="1">
            <a:off x="7392144" y="4349170"/>
            <a:ext cx="689096" cy="15281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5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4) Use M-layer neural network to map the latent vector to </a:t>
            </a:r>
            <a:r>
              <a:rPr lang="en-US" altLang="zh-CN" b="1" dirty="0">
                <a:solidFill>
                  <a:srgbClr val="0070C0"/>
                </a:solidFill>
              </a:rPr>
              <a:t>entry</a:t>
            </a:r>
            <a:r>
              <a:rPr lang="en-CA" altLang="zh-CN" b="1" dirty="0">
                <a:solidFill>
                  <a:srgbClr val="0070C0"/>
                </a:solidFill>
              </a:rPr>
              <a:t>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E2B5A5-DF35-4BA7-8C43-69D087952AB5}"/>
              </a:ext>
            </a:extLst>
          </p:cNvPr>
          <p:cNvSpPr/>
          <p:nvPr/>
        </p:nvSpPr>
        <p:spPr>
          <a:xfrm>
            <a:off x="2122442" y="5193222"/>
            <a:ext cx="2160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D81ACA-3EE6-459B-978A-137FE50C9B03}"/>
                  </a:ext>
                </a:extLst>
              </p:cNvPr>
              <p:cNvSpPr txBox="1"/>
              <p:nvPr/>
            </p:nvSpPr>
            <p:spPr>
              <a:xfrm>
                <a:off x="1493704" y="5174042"/>
                <a:ext cx="21695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d>
                        <m:d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D81ACA-3EE6-459B-978A-137FE50C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04" y="5174042"/>
                <a:ext cx="2169568" cy="307777"/>
              </a:xfrm>
              <a:prstGeom prst="rect">
                <a:avLst/>
              </a:prstGeom>
              <a:blipFill>
                <a:blip r:embed="rId3"/>
                <a:stretch>
                  <a:fillRect l="-1685" r="-3371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D0837F50-2E90-4D1E-B790-08F619B4F445}"/>
              </a:ext>
            </a:extLst>
          </p:cNvPr>
          <p:cNvSpPr/>
          <p:nvPr/>
        </p:nvSpPr>
        <p:spPr>
          <a:xfrm>
            <a:off x="2063552" y="2922563"/>
            <a:ext cx="2160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CCE634-FC97-44BE-A7EF-EE0F45E269A9}"/>
                  </a:ext>
                </a:extLst>
              </p:cNvPr>
              <p:cNvSpPr txBox="1"/>
              <p:nvPr/>
            </p:nvSpPr>
            <p:spPr>
              <a:xfrm>
                <a:off x="5035646" y="3858428"/>
                <a:ext cx="3680882" cy="461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  <m:sup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CA" altLang="zh-CN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CCE634-FC97-44BE-A7EF-EE0F45E2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46" y="3858428"/>
                <a:ext cx="3680882" cy="461793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D4D5981-5F12-4729-B529-FC459EE8B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107" y="5293503"/>
            <a:ext cx="3792273" cy="144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D99224B-1F17-4C14-A6C7-E342EE5AD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240" y="3678445"/>
            <a:ext cx="3884266" cy="144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2186DE-6A6B-4B71-8E5B-D668EC8BB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079" y="1989000"/>
            <a:ext cx="4043836" cy="1440000"/>
          </a:xfrm>
          <a:prstGeom prst="rect">
            <a:avLst/>
          </a:prstGeom>
        </p:spPr>
      </p:pic>
      <p:pic>
        <p:nvPicPr>
          <p:cNvPr id="3" name="Graphic 2" descr="Network diagram">
            <a:extLst>
              <a:ext uri="{FF2B5EF4-FFF2-40B4-BE49-F238E27FC236}">
                <a16:creationId xmlns:a16="http://schemas.microsoft.com/office/drawing/2014/main" id="{5DCAB593-69F6-481D-B9AA-748017122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091491" y="3686165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3C1AA0-B63E-42F9-8997-664BE0B6D1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020" y="3512039"/>
            <a:ext cx="1298044" cy="1288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E43DF-0BED-4505-B067-086D57BC209D}"/>
                  </a:ext>
                </a:extLst>
              </p:cNvPr>
              <p:cNvSpPr txBox="1"/>
              <p:nvPr/>
            </p:nvSpPr>
            <p:spPr>
              <a:xfrm>
                <a:off x="3371660" y="3935437"/>
                <a:ext cx="8175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CA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E43DF-0BED-4505-B067-086D57BC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60" y="3935437"/>
                <a:ext cx="817531" cy="307777"/>
              </a:xfrm>
              <a:prstGeom prst="rect">
                <a:avLst/>
              </a:prstGeom>
              <a:blipFill>
                <a:blip r:embed="rId11"/>
                <a:stretch>
                  <a:fillRect l="-9701" t="-2000" r="-11194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3092-E71A-4974-8056-547642507B3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39616" y="3429002"/>
            <a:ext cx="732044" cy="660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B6523B-FF75-4A04-94F2-571B09ACD44E}"/>
                  </a:ext>
                </a:extLst>
              </p:cNvPr>
              <p:cNvSpPr txBox="1"/>
              <p:nvPr/>
            </p:nvSpPr>
            <p:spPr>
              <a:xfrm>
                <a:off x="1662853" y="2922563"/>
                <a:ext cx="2090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d>
                        <m:d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CA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B6523B-FF75-4A04-94F2-571B09AC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53" y="2922563"/>
                <a:ext cx="2090188" cy="307777"/>
              </a:xfrm>
              <a:prstGeom prst="rect">
                <a:avLst/>
              </a:prstGeom>
              <a:blipFill>
                <a:blip r:embed="rId12"/>
                <a:stretch>
                  <a:fillRect l="-2041" r="-349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5CC6A6-856B-47B6-8BE0-DEAB165EB8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39616" y="4089326"/>
            <a:ext cx="732044" cy="591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DD1F5E-C6DA-426E-AE34-C4C9C1D2447F}"/>
              </a:ext>
            </a:extLst>
          </p:cNvPr>
          <p:cNvSpPr txBox="1"/>
          <p:nvPr/>
        </p:nvSpPr>
        <p:spPr>
          <a:xfrm>
            <a:off x="1568006" y="4804710"/>
            <a:ext cx="3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Probit model for binary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07170B-53E7-42E5-9D83-53154E287FB4}"/>
              </a:ext>
            </a:extLst>
          </p:cNvPr>
          <p:cNvSpPr txBox="1"/>
          <p:nvPr/>
        </p:nvSpPr>
        <p:spPr>
          <a:xfrm>
            <a:off x="1626718" y="2528741"/>
            <a:ext cx="446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distribution for continuous data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75739A-126E-4148-8EC4-16D09B0E110E}"/>
              </a:ext>
            </a:extLst>
          </p:cNvPr>
          <p:cNvCxnSpPr/>
          <p:nvPr/>
        </p:nvCxnSpPr>
        <p:spPr>
          <a:xfrm flipH="1">
            <a:off x="7320136" y="2725555"/>
            <a:ext cx="648072" cy="133210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CAFD5E-233D-4141-AF7D-DDD1D2DE4534}"/>
              </a:ext>
            </a:extLst>
          </p:cNvPr>
          <p:cNvCxnSpPr/>
          <p:nvPr/>
        </p:nvCxnSpPr>
        <p:spPr>
          <a:xfrm flipH="1">
            <a:off x="7392144" y="4149080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FE0CDF-0B04-483D-AD5F-3885C0DCA1F2}"/>
              </a:ext>
            </a:extLst>
          </p:cNvPr>
          <p:cNvCxnSpPr/>
          <p:nvPr/>
        </p:nvCxnSpPr>
        <p:spPr>
          <a:xfrm flipH="1" flipV="1">
            <a:off x="7392144" y="4349170"/>
            <a:ext cx="689096" cy="15281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1F7FAD-4357-4AED-99B3-FA9A559B8C9E}"/>
                  </a:ext>
                </a:extLst>
              </p:cNvPr>
              <p:cNvSpPr txBox="1"/>
              <p:nvPr/>
            </p:nvSpPr>
            <p:spPr>
              <a:xfrm>
                <a:off x="1665251" y="5790994"/>
                <a:ext cx="31439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d>
                        <m:d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CA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1F7FAD-4357-4AED-99B3-FA9A559B8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51" y="5790994"/>
                <a:ext cx="3143953" cy="276999"/>
              </a:xfrm>
              <a:prstGeom prst="rect">
                <a:avLst/>
              </a:prstGeom>
              <a:blipFill>
                <a:blip r:embed="rId13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F74662-8D14-4545-B56E-AD561EA49E5D}"/>
                  </a:ext>
                </a:extLst>
              </p:cNvPr>
              <p:cNvSpPr txBox="1"/>
              <p:nvPr/>
            </p:nvSpPr>
            <p:spPr>
              <a:xfrm>
                <a:off x="1662853" y="6193381"/>
                <a:ext cx="4920465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𝒲</m:t>
                              </m:r>
                            </m:sub>
                          </m:sSub>
                          <m:d>
                            <m:dPr>
                              <m:ctrlPr>
                                <a:rPr lang="en-CA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CA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( 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</m:sSub>
                      <m:d>
                        <m:d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CA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F74662-8D14-4545-B56E-AD561EA4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53" y="6193381"/>
                <a:ext cx="4920465" cy="312650"/>
              </a:xfrm>
              <a:prstGeom prst="rect">
                <a:avLst/>
              </a:prstGeom>
              <a:blipFill>
                <a:blip r:embed="rId14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6.5.1. What do we mean by &quot;Normal&quot; data?">
            <a:extLst>
              <a:ext uri="{FF2B5EF4-FFF2-40B4-BE49-F238E27FC236}">
                <a16:creationId xmlns:a16="http://schemas.microsoft.com/office/drawing/2014/main" id="{F4E41B3D-BED2-4ADF-AED8-C833E627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89" y="3942825"/>
            <a:ext cx="2933739" cy="20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5) Add spike-and-slab prior to the </a:t>
            </a:r>
            <a:r>
              <a:rPr lang="en-CA" altLang="zh-CN" b="1" u="sng" dirty="0">
                <a:solidFill>
                  <a:srgbClr val="0070C0"/>
                </a:solidFill>
              </a:rPr>
              <a:t>weight</a:t>
            </a:r>
            <a:r>
              <a:rPr lang="en-CA" altLang="zh-CN" b="1" dirty="0">
                <a:solidFill>
                  <a:srgbClr val="0070C0"/>
                </a:solidFill>
              </a:rPr>
              <a:t> to avoid overfitting.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26D4A-4277-4005-8038-9F78E880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2969610"/>
            <a:ext cx="7419975" cy="100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8B35D-3944-4399-809B-D98C9B8ED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0" y="2223403"/>
            <a:ext cx="6381750" cy="4762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04C31-F293-4890-91EE-96763D420461}"/>
              </a:ext>
            </a:extLst>
          </p:cNvPr>
          <p:cNvSpPr txBox="1"/>
          <p:nvPr/>
        </p:nvSpPr>
        <p:spPr>
          <a:xfrm>
            <a:off x="5086843" y="3678113"/>
            <a:ext cx="66130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altLang="zh-C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D6D3A0-7666-4BDE-9C63-96CE851E1520}"/>
              </a:ext>
            </a:extLst>
          </p:cNvPr>
          <p:cNvSpPr txBox="1"/>
          <p:nvPr/>
        </p:nvSpPr>
        <p:spPr>
          <a:xfrm>
            <a:off x="8358083" y="3675345"/>
            <a:ext cx="661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Dirac-delta function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Dirac delta function - Wikipedia">
            <a:extLst>
              <a:ext uri="{FF2B5EF4-FFF2-40B4-BE49-F238E27FC236}">
                <a16:creationId xmlns:a16="http://schemas.microsoft.com/office/drawing/2014/main" id="{A3ECD673-FBE9-47AE-8E31-07601F38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83" y="413076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6-1) Posterior for continuous case.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0D9AF-47FD-4775-B2AC-6F4FC5C4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119312"/>
            <a:ext cx="11344275" cy="2619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C1B64F-3DA4-41A6-B646-F45A718E5CAD}"/>
              </a:ext>
            </a:extLst>
          </p:cNvPr>
          <p:cNvSpPr/>
          <p:nvPr/>
        </p:nvSpPr>
        <p:spPr>
          <a:xfrm>
            <a:off x="2783632" y="2420888"/>
            <a:ext cx="9088025" cy="1080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E263F-2AD2-4B2F-9E65-CFA78588BD54}"/>
              </a:ext>
            </a:extLst>
          </p:cNvPr>
          <p:cNvSpPr/>
          <p:nvPr/>
        </p:nvSpPr>
        <p:spPr>
          <a:xfrm>
            <a:off x="2332074" y="3575595"/>
            <a:ext cx="9088025" cy="1080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D36F6-31BD-4CA8-8BF9-D1878E8B734F}"/>
              </a:ext>
            </a:extLst>
          </p:cNvPr>
          <p:cNvSpPr txBox="1"/>
          <p:nvPr/>
        </p:nvSpPr>
        <p:spPr>
          <a:xfrm>
            <a:off x="7680176" y="4493491"/>
            <a:ext cx="19415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 posterior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A5597-A4E0-4295-BDEB-C40C92A63458}"/>
              </a:ext>
            </a:extLst>
          </p:cNvPr>
          <p:cNvSpPr txBox="1"/>
          <p:nvPr/>
        </p:nvSpPr>
        <p:spPr>
          <a:xfrm>
            <a:off x="7176120" y="2198929"/>
            <a:ext cx="42627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Sparse prior for Neural network weights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2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6-2) Posterior for binary case.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02110-93D8-4E7C-BB10-4493A6F5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247900"/>
            <a:ext cx="11029950" cy="236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F9ADF7-2631-459C-A85D-668EBDB2F41C}"/>
              </a:ext>
            </a:extLst>
          </p:cNvPr>
          <p:cNvSpPr/>
          <p:nvPr/>
        </p:nvSpPr>
        <p:spPr>
          <a:xfrm>
            <a:off x="2489684" y="2387854"/>
            <a:ext cx="9088025" cy="1080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B9B55-C9A6-44D9-A2E8-7AD56765E85D}"/>
              </a:ext>
            </a:extLst>
          </p:cNvPr>
          <p:cNvSpPr/>
          <p:nvPr/>
        </p:nvSpPr>
        <p:spPr>
          <a:xfrm>
            <a:off x="2332074" y="3575595"/>
            <a:ext cx="9088025" cy="1080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31463-60FB-4115-9F0F-CA8E8F286D61}"/>
              </a:ext>
            </a:extLst>
          </p:cNvPr>
          <p:cNvSpPr txBox="1"/>
          <p:nvPr/>
        </p:nvSpPr>
        <p:spPr>
          <a:xfrm>
            <a:off x="7176120" y="2198929"/>
            <a:ext cx="42627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Sparse prior for Neural network weights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A91A4-A325-4D56-8B15-B9E33FA64A72}"/>
              </a:ext>
            </a:extLst>
          </p:cNvPr>
          <p:cNvSpPr txBox="1"/>
          <p:nvPr/>
        </p:nvSpPr>
        <p:spPr>
          <a:xfrm>
            <a:off x="7680176" y="4493491"/>
            <a:ext cx="19415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 posterior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4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4B95E-1692-4470-8815-E04238E3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0511"/>
            <a:ext cx="5029200" cy="628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8C1A8D-D47B-4002-B0D1-E6490F930A4C}"/>
              </a:ext>
            </a:extLst>
          </p:cNvPr>
          <p:cNvSpPr txBox="1"/>
          <p:nvPr/>
        </p:nvSpPr>
        <p:spPr>
          <a:xfrm>
            <a:off x="843608" y="176249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Bayes rule when new data arrives: 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F9E6A-8FAD-49CE-9F51-424FA38406FF}"/>
              </a:ext>
            </a:extLst>
          </p:cNvPr>
          <p:cNvSpPr txBox="1"/>
          <p:nvPr/>
        </p:nvSpPr>
        <p:spPr>
          <a:xfrm>
            <a:off x="2567608" y="2933116"/>
            <a:ext cx="65470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 new posterior is proportional </a:t>
            </a:r>
          </a:p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to the multiplication of </a:t>
            </a:r>
            <a:r>
              <a:rPr lang="en-CA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posterior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and new likelihood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4D13A-E9BE-4D2E-8B0A-8A567A94AD0B}"/>
              </a:ext>
            </a:extLst>
          </p:cNvPr>
          <p:cNvSpPr txBox="1"/>
          <p:nvPr/>
        </p:nvSpPr>
        <p:spPr>
          <a:xfrm>
            <a:off x="5231904" y="3788814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=Prior obtained from last training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4B95E-1692-4470-8815-E04238E3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0511"/>
            <a:ext cx="502920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D8A11-26F6-402F-9AF2-0C429794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11" y="4101996"/>
            <a:ext cx="32385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FE7FF-B5CD-4AF6-A8D7-61238D3CA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11" y="5475393"/>
            <a:ext cx="3800475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A5C06-0E01-45A8-89A1-BAA64CA1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71" y="5964276"/>
            <a:ext cx="2819400" cy="381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8C1A8D-D47B-4002-B0D1-E6490F930A4C}"/>
              </a:ext>
            </a:extLst>
          </p:cNvPr>
          <p:cNvSpPr txBox="1"/>
          <p:nvPr/>
        </p:nvSpPr>
        <p:spPr>
          <a:xfrm>
            <a:off x="843608" y="176249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Bayes rule when new data arrives: 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B5E6C-605B-4B55-9C9A-E57523EB9F01}"/>
              </a:ext>
            </a:extLst>
          </p:cNvPr>
          <p:cNvSpPr txBox="1"/>
          <p:nvPr/>
        </p:nvSpPr>
        <p:spPr>
          <a:xfrm>
            <a:off x="2201693" y="367941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1) Update posterior with new data and old posterior: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3D609-9B20-49BD-A453-07C31DD6213A}"/>
              </a:ext>
            </a:extLst>
          </p:cNvPr>
          <p:cNvSpPr/>
          <p:nvPr/>
        </p:nvSpPr>
        <p:spPr>
          <a:xfrm>
            <a:off x="3581400" y="2238624"/>
            <a:ext cx="1146448" cy="565742"/>
          </a:xfrm>
          <a:prstGeom prst="rect">
            <a:avLst/>
          </a:prstGeom>
          <a:noFill/>
          <a:ln w="28575">
            <a:solidFill>
              <a:srgbClr val="EC201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7D74A-753D-42F9-98CB-45F6A2B3CDCF}"/>
                  </a:ext>
                </a:extLst>
              </p:cNvPr>
              <p:cNvSpPr txBox="1"/>
              <p:nvPr/>
            </p:nvSpPr>
            <p:spPr>
              <a:xfrm>
                <a:off x="2201693" y="4921145"/>
                <a:ext cx="6547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2) Construct variational distribution to approximate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7D74A-753D-42F9-98CB-45F6A2B3C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93" y="4921145"/>
                <a:ext cx="6547048" cy="369332"/>
              </a:xfrm>
              <a:prstGeom prst="rect">
                <a:avLst/>
              </a:prstGeom>
              <a:blipFill>
                <a:blip r:embed="rId6"/>
                <a:stretch>
                  <a:fillRect l="-7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9E8FA7D-B604-4E7F-A7C9-BBDA3DF7B526}"/>
              </a:ext>
            </a:extLst>
          </p:cNvPr>
          <p:cNvCxnSpPr>
            <a:cxnSpLocks/>
            <a:stCxn id="15" idx="1"/>
            <a:endCxn id="2" idx="2"/>
          </p:cNvCxnSpPr>
          <p:nvPr/>
        </p:nvCxnSpPr>
        <p:spPr>
          <a:xfrm rot="10800000" flipH="1">
            <a:off x="2485871" y="4636436"/>
            <a:ext cx="1340396" cy="1518341"/>
          </a:xfrm>
          <a:prstGeom prst="bentConnector4">
            <a:avLst>
              <a:gd name="adj1" fmla="val -37358"/>
              <a:gd name="adj2" fmla="val 87819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3F606D-33E3-4C81-8CDA-83872D65020F}"/>
              </a:ext>
            </a:extLst>
          </p:cNvPr>
          <p:cNvSpPr txBox="1"/>
          <p:nvPr/>
        </p:nvSpPr>
        <p:spPr>
          <a:xfrm>
            <a:off x="888333" y="4723538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Repeat when new data arrives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DD79BE-EDF3-4DCB-88ED-9A78150C6332}"/>
              </a:ext>
            </a:extLst>
          </p:cNvPr>
          <p:cNvSpPr/>
          <p:nvPr/>
        </p:nvSpPr>
        <p:spPr>
          <a:xfrm>
            <a:off x="888333" y="3284984"/>
            <a:ext cx="8664051" cy="324036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8AE24-7F51-42E5-9B31-A745F9021653}"/>
              </a:ext>
            </a:extLst>
          </p:cNvPr>
          <p:cNvSpPr txBox="1"/>
          <p:nvPr/>
        </p:nvSpPr>
        <p:spPr>
          <a:xfrm>
            <a:off x="3581400" y="3064077"/>
            <a:ext cx="33057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Steaming Model Estimation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A1F072-CD5F-4C15-B7B5-EAD3C7E9D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068" y="4244709"/>
            <a:ext cx="371475" cy="342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C38437-5CA7-4B0F-A31C-AE9B89D573A7}"/>
              </a:ext>
            </a:extLst>
          </p:cNvPr>
          <p:cNvSpPr/>
          <p:nvPr/>
        </p:nvSpPr>
        <p:spPr>
          <a:xfrm>
            <a:off x="3358215" y="4070693"/>
            <a:ext cx="936104" cy="565742"/>
          </a:xfrm>
          <a:prstGeom prst="rect">
            <a:avLst/>
          </a:prstGeom>
          <a:noFill/>
          <a:ln w="28575">
            <a:solidFill>
              <a:srgbClr val="EC201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9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4B95E-1692-4470-8815-E04238E3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0511"/>
            <a:ext cx="502920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D8A11-26F6-402F-9AF2-0C429794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11" y="4101996"/>
            <a:ext cx="3238500" cy="62865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FE7FF-B5CD-4AF6-A8D7-61238D3CA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11" y="5475393"/>
            <a:ext cx="3800475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A5C06-0E01-45A8-89A1-BAA64CA1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71" y="5964276"/>
            <a:ext cx="2819400" cy="381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8C1A8D-D47B-4002-B0D1-E6490F930A4C}"/>
              </a:ext>
            </a:extLst>
          </p:cNvPr>
          <p:cNvSpPr txBox="1"/>
          <p:nvPr/>
        </p:nvSpPr>
        <p:spPr>
          <a:xfrm>
            <a:off x="843608" y="176249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Bayes rule when new data arrives: 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B5E6C-605B-4B55-9C9A-E57523EB9F01}"/>
              </a:ext>
            </a:extLst>
          </p:cNvPr>
          <p:cNvSpPr txBox="1"/>
          <p:nvPr/>
        </p:nvSpPr>
        <p:spPr>
          <a:xfrm>
            <a:off x="2201693" y="367941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1) Update posterior with new data and old posterior: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3D609-9B20-49BD-A453-07C31DD6213A}"/>
              </a:ext>
            </a:extLst>
          </p:cNvPr>
          <p:cNvSpPr/>
          <p:nvPr/>
        </p:nvSpPr>
        <p:spPr>
          <a:xfrm>
            <a:off x="3581400" y="2238624"/>
            <a:ext cx="1146448" cy="565742"/>
          </a:xfrm>
          <a:prstGeom prst="rect">
            <a:avLst/>
          </a:prstGeom>
          <a:noFill/>
          <a:ln w="28575">
            <a:solidFill>
              <a:srgbClr val="EC201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7D74A-753D-42F9-98CB-45F6A2B3CDCF}"/>
                  </a:ext>
                </a:extLst>
              </p:cNvPr>
              <p:cNvSpPr txBox="1"/>
              <p:nvPr/>
            </p:nvSpPr>
            <p:spPr>
              <a:xfrm>
                <a:off x="2201693" y="4921145"/>
                <a:ext cx="6547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2) Construct variational distribution to approximate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7D74A-753D-42F9-98CB-45F6A2B3C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93" y="4921145"/>
                <a:ext cx="6547048" cy="369332"/>
              </a:xfrm>
              <a:prstGeom prst="rect">
                <a:avLst/>
              </a:prstGeom>
              <a:blipFill>
                <a:blip r:embed="rId6"/>
                <a:stretch>
                  <a:fillRect l="-7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9E8FA7D-B604-4E7F-A7C9-BBDA3DF7B526}"/>
              </a:ext>
            </a:extLst>
          </p:cNvPr>
          <p:cNvCxnSpPr>
            <a:cxnSpLocks/>
            <a:stCxn id="15" idx="1"/>
            <a:endCxn id="2" idx="2"/>
          </p:cNvCxnSpPr>
          <p:nvPr/>
        </p:nvCxnSpPr>
        <p:spPr>
          <a:xfrm rot="10800000" flipH="1">
            <a:off x="2485871" y="4636436"/>
            <a:ext cx="1340396" cy="1518341"/>
          </a:xfrm>
          <a:prstGeom prst="bentConnector4">
            <a:avLst>
              <a:gd name="adj1" fmla="val -37358"/>
              <a:gd name="adj2" fmla="val 87819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3F606D-33E3-4C81-8CDA-83872D65020F}"/>
              </a:ext>
            </a:extLst>
          </p:cNvPr>
          <p:cNvSpPr txBox="1"/>
          <p:nvPr/>
        </p:nvSpPr>
        <p:spPr>
          <a:xfrm>
            <a:off x="888333" y="4723538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Repeat when new data arrives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DD79BE-EDF3-4DCB-88ED-9A78150C6332}"/>
              </a:ext>
            </a:extLst>
          </p:cNvPr>
          <p:cNvSpPr/>
          <p:nvPr/>
        </p:nvSpPr>
        <p:spPr>
          <a:xfrm>
            <a:off x="888333" y="3284984"/>
            <a:ext cx="8664051" cy="324036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8AE24-7F51-42E5-9B31-A745F9021653}"/>
              </a:ext>
            </a:extLst>
          </p:cNvPr>
          <p:cNvSpPr txBox="1"/>
          <p:nvPr/>
        </p:nvSpPr>
        <p:spPr>
          <a:xfrm>
            <a:off x="3581400" y="3064077"/>
            <a:ext cx="33057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Steaming Model Estimation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BECBDF-AD38-41D2-948F-9866D2EA51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6064" y="2797919"/>
            <a:ext cx="2790825" cy="110490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AA8B31-5942-4D0A-8332-241E3D8CA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068" y="4244411"/>
            <a:ext cx="371475" cy="342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C38437-5CA7-4B0F-A31C-AE9B89D573A7}"/>
              </a:ext>
            </a:extLst>
          </p:cNvPr>
          <p:cNvSpPr/>
          <p:nvPr/>
        </p:nvSpPr>
        <p:spPr>
          <a:xfrm>
            <a:off x="3358215" y="4070693"/>
            <a:ext cx="936104" cy="565742"/>
          </a:xfrm>
          <a:prstGeom prst="rect">
            <a:avLst/>
          </a:prstGeom>
          <a:noFill/>
          <a:ln w="28575">
            <a:solidFill>
              <a:srgbClr val="EC201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21669CA0-EB8A-4B10-8A2E-8EA4FA6C2379}"/>
              </a:ext>
            </a:extLst>
          </p:cNvPr>
          <p:cNvSpPr txBox="1">
            <a:spLocks/>
          </p:cNvSpPr>
          <p:nvPr/>
        </p:nvSpPr>
        <p:spPr>
          <a:xfrm>
            <a:off x="8357654" y="4309057"/>
            <a:ext cx="3603741" cy="125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1800" b="1" dirty="0"/>
              <a:t>Although we have the update equation, but update posterior accurately requires a intractable integration</a:t>
            </a:r>
            <a:endParaRPr lang="zh-CN" altLang="en-US" sz="18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EFA85B-4916-4400-82C0-17909ECF1561}"/>
              </a:ext>
            </a:extLst>
          </p:cNvPr>
          <p:cNvSpPr/>
          <p:nvPr/>
        </p:nvSpPr>
        <p:spPr>
          <a:xfrm>
            <a:off x="9552384" y="3429000"/>
            <a:ext cx="1008112" cy="36933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5AFED9-7183-4A6E-A783-5F4B1375DC11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>
            <a:off x="10056440" y="3798332"/>
            <a:ext cx="103085" cy="51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CC9102B0-6474-4099-BF17-9DE00B9489ED}"/>
              </a:ext>
            </a:extLst>
          </p:cNvPr>
          <p:cNvSpPr txBox="1">
            <a:spLocks/>
          </p:cNvSpPr>
          <p:nvPr/>
        </p:nvSpPr>
        <p:spPr>
          <a:xfrm>
            <a:off x="6654283" y="2026663"/>
            <a:ext cx="5120101" cy="520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altLang="zh-CN" sz="1800" b="1" dirty="0">
                <a:solidFill>
                  <a:srgbClr val="FF0000"/>
                </a:solidFill>
              </a:rPr>
              <a:t>The reason for the two-step </a:t>
            </a:r>
            <a:r>
              <a:rPr lang="en-CA" altLang="zh-CN" sz="1800" b="1" dirty="0" err="1">
                <a:solidFill>
                  <a:srgbClr val="FF0000"/>
                </a:solidFill>
              </a:rPr>
              <a:t>prcedure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4534705" y="1995387"/>
            <a:ext cx="3965645" cy="3180699"/>
            <a:chOff x="5450973" y="1321672"/>
            <a:chExt cx="5287524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4128458" cy="723028"/>
              <a:chOff x="1343472" y="2350372"/>
              <a:chExt cx="4128458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3084272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4800531" cy="770757"/>
              <a:chOff x="1343473" y="2420888"/>
              <a:chExt cx="4800531" cy="77075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480460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411738" y="2494019"/>
                <a:ext cx="373226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B08F6F-B1B0-4433-ACBD-915DA69EC5FA}"/>
                </a:ext>
              </a:extLst>
            </p:cNvPr>
            <p:cNvGrpSpPr/>
            <p:nvPr/>
          </p:nvGrpSpPr>
          <p:grpSpPr>
            <a:xfrm>
              <a:off x="5450973" y="3182889"/>
              <a:ext cx="5287524" cy="800211"/>
              <a:chOff x="1336533" y="2420889"/>
              <a:chExt cx="5287524" cy="80021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8672E-8A98-4623-87C9-BCCB2A14E965}"/>
                  </a:ext>
                </a:extLst>
              </p:cNvPr>
              <p:cNvSpPr txBox="1"/>
              <p:nvPr/>
            </p:nvSpPr>
            <p:spPr>
              <a:xfrm>
                <a:off x="1336533" y="2523474"/>
                <a:ext cx="684337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4F01AF-A6F5-4533-9FC9-7B7C9237F7DC}"/>
                  </a:ext>
                </a:extLst>
              </p:cNvPr>
              <p:cNvSpPr/>
              <p:nvPr/>
            </p:nvSpPr>
            <p:spPr>
              <a:xfrm>
                <a:off x="2552490" y="2420889"/>
                <a:ext cx="2031341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543A4C-EF97-4B8E-BAE0-41F186E7B5F3}"/>
                  </a:ext>
                </a:extLst>
              </p:cNvPr>
              <p:cNvSpPr txBox="1"/>
              <p:nvPr/>
            </p:nvSpPr>
            <p:spPr>
              <a:xfrm>
                <a:off x="2409782" y="2523474"/>
                <a:ext cx="421427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Empirical study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D8A11-26F6-402F-9AF2-0C429794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11" y="4101996"/>
            <a:ext cx="3238500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64B95E-1692-4470-8815-E04238E37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50511"/>
            <a:ext cx="5029200" cy="62865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6FE7FF-B5CD-4AF6-A8D7-61238D3CA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11" y="5475393"/>
            <a:ext cx="3800475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A5C06-0E01-45A8-89A1-BAA64CA1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71" y="5964276"/>
            <a:ext cx="2819400" cy="381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8C1A8D-D47B-4002-B0D1-E6490F930A4C}"/>
              </a:ext>
            </a:extLst>
          </p:cNvPr>
          <p:cNvSpPr txBox="1"/>
          <p:nvPr/>
        </p:nvSpPr>
        <p:spPr>
          <a:xfrm>
            <a:off x="843608" y="176249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Bayes rule when new data arrives: 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7D74A-753D-42F9-98CB-45F6A2B3CDCF}"/>
                  </a:ext>
                </a:extLst>
              </p:cNvPr>
              <p:cNvSpPr txBox="1"/>
              <p:nvPr/>
            </p:nvSpPr>
            <p:spPr>
              <a:xfrm>
                <a:off x="2201693" y="4921145"/>
                <a:ext cx="6547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2) Construct variational distribution to approximate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7D74A-753D-42F9-98CB-45F6A2B3C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93" y="4921145"/>
                <a:ext cx="6547048" cy="369332"/>
              </a:xfrm>
              <a:prstGeom prst="rect">
                <a:avLst/>
              </a:prstGeom>
              <a:blipFill>
                <a:blip r:embed="rId6"/>
                <a:stretch>
                  <a:fillRect l="-7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9E8FA7D-B604-4E7F-A7C9-BBDA3DF7B52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>
            <a:off x="2485871" y="4636436"/>
            <a:ext cx="1340396" cy="1518341"/>
          </a:xfrm>
          <a:prstGeom prst="bentConnector4">
            <a:avLst>
              <a:gd name="adj1" fmla="val -37358"/>
              <a:gd name="adj2" fmla="val 87819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3F606D-33E3-4C81-8CDA-83872D65020F}"/>
              </a:ext>
            </a:extLst>
          </p:cNvPr>
          <p:cNvSpPr txBox="1"/>
          <p:nvPr/>
        </p:nvSpPr>
        <p:spPr>
          <a:xfrm>
            <a:off x="888333" y="4723538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Repeat when new data arrives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DD79BE-EDF3-4DCB-88ED-9A78150C6332}"/>
              </a:ext>
            </a:extLst>
          </p:cNvPr>
          <p:cNvSpPr/>
          <p:nvPr/>
        </p:nvSpPr>
        <p:spPr>
          <a:xfrm>
            <a:off x="888333" y="3284984"/>
            <a:ext cx="8664051" cy="324036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8AE24-7F51-42E5-9B31-A745F9021653}"/>
              </a:ext>
            </a:extLst>
          </p:cNvPr>
          <p:cNvSpPr txBox="1"/>
          <p:nvPr/>
        </p:nvSpPr>
        <p:spPr>
          <a:xfrm>
            <a:off x="3581400" y="3064077"/>
            <a:ext cx="33057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Steaming Model Estimation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7DD499-7645-4469-8392-C9FBF493FF55}"/>
              </a:ext>
            </a:extLst>
          </p:cNvPr>
          <p:cNvSpPr/>
          <p:nvPr/>
        </p:nvSpPr>
        <p:spPr>
          <a:xfrm>
            <a:off x="2485868" y="5848065"/>
            <a:ext cx="3174743" cy="565742"/>
          </a:xfrm>
          <a:prstGeom prst="rect">
            <a:avLst/>
          </a:prstGeom>
          <a:noFill/>
          <a:ln w="28575">
            <a:solidFill>
              <a:srgbClr val="EC201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C9BA615D-8051-4672-92B6-99419096D501}"/>
              </a:ext>
            </a:extLst>
          </p:cNvPr>
          <p:cNvSpPr txBox="1">
            <a:spLocks/>
          </p:cNvSpPr>
          <p:nvPr/>
        </p:nvSpPr>
        <p:spPr>
          <a:xfrm>
            <a:off x="6506763" y="5475393"/>
            <a:ext cx="5565901" cy="119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sz="1800" b="1" dirty="0">
                <a:solidFill>
                  <a:srgbClr val="C00000"/>
                </a:solidFill>
              </a:rPr>
              <a:t>Nonlinear coupling of latent vector and NN weights causes closed-form solution intractable</a:t>
            </a:r>
          </a:p>
          <a:p>
            <a:r>
              <a:rPr lang="en-CA" altLang="zh-CN" sz="1800" b="1" dirty="0">
                <a:solidFill>
                  <a:srgbClr val="C00000"/>
                </a:solidFill>
              </a:rPr>
              <a:t>Can not diagnose the convergence when use SGD to optimize the target without explicit form.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CBD33-3359-4DC7-B3CD-06B9E197A32B}"/>
              </a:ext>
            </a:extLst>
          </p:cNvPr>
          <p:cNvSpPr txBox="1"/>
          <p:nvPr/>
        </p:nvSpPr>
        <p:spPr>
          <a:xfrm>
            <a:off x="2201693" y="3679414"/>
            <a:ext cx="6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1) Update posterior with new data and old posterior: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3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</a:p>
          <a:p>
            <a:pPr lvl="1"/>
            <a:r>
              <a:rPr lang="en-US" altLang="zh-CN" b="1" dirty="0"/>
              <a:t>Online </a:t>
            </a:r>
            <a:r>
              <a:rPr lang="en-US" altLang="zh-CN" b="1" dirty="0">
                <a:solidFill>
                  <a:srgbClr val="C00000"/>
                </a:solidFill>
              </a:rPr>
              <a:t>Moment Matching </a:t>
            </a:r>
            <a:r>
              <a:rPr lang="en-US" altLang="zh-CN" b="1" dirty="0"/>
              <a:t>for Posterior Update</a:t>
            </a:r>
          </a:p>
          <a:p>
            <a:pPr lvl="1"/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876091-3556-4DE6-A762-84CFA4364845}"/>
                  </a:ext>
                </a:extLst>
              </p:cNvPr>
              <p:cNvSpPr txBox="1"/>
              <p:nvPr/>
            </p:nvSpPr>
            <p:spPr>
              <a:xfrm>
                <a:off x="1011355" y="2215380"/>
                <a:ext cx="10253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Approximate</a:t>
                </a:r>
                <a:r>
                  <a:rPr lang="en-CA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CA" altLang="zh-CN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unknown</a:t>
                </a:r>
                <a:r>
                  <a:rPr lang="en-CA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CA" altLang="zh-CN" b="1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intractable probability function </a:t>
                </a:r>
                <a:r>
                  <a:rPr lang="en-CA" altLang="zh-CN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CA" altLang="zh-CN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) with a tractable probability </a:t>
                </a:r>
                <a14:m>
                  <m:oMath xmlns:m="http://schemas.openxmlformats.org/officeDocument/2006/math"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CA" altLang="zh-CN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876091-3556-4DE6-A762-84CFA43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5" y="2215380"/>
                <a:ext cx="10253271" cy="369332"/>
              </a:xfrm>
              <a:prstGeom prst="rect">
                <a:avLst/>
              </a:prstGeom>
              <a:blipFill>
                <a:blip r:embed="rId2"/>
                <a:stretch>
                  <a:fillRect l="-53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AD94073D-E68B-47ED-BDB3-B3A4E31D9957}"/>
              </a:ext>
            </a:extLst>
          </p:cNvPr>
          <p:cNvSpPr txBox="1"/>
          <p:nvPr/>
        </p:nvSpPr>
        <p:spPr>
          <a:xfrm>
            <a:off x="2711624" y="34917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Minimize KL(p||q)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FD4E5-5C32-4713-9223-B00C25EA584D}"/>
              </a:ext>
            </a:extLst>
          </p:cNvPr>
          <p:cNvCxnSpPr/>
          <p:nvPr/>
        </p:nvCxnSpPr>
        <p:spPr>
          <a:xfrm flipH="1">
            <a:off x="4295800" y="2852936"/>
            <a:ext cx="122413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136F3-0FB2-4D99-932C-D9EE41C0324C}"/>
              </a:ext>
            </a:extLst>
          </p:cNvPr>
          <p:cNvCxnSpPr>
            <a:cxnSpLocks/>
          </p:cNvCxnSpPr>
          <p:nvPr/>
        </p:nvCxnSpPr>
        <p:spPr>
          <a:xfrm>
            <a:off x="5491538" y="2852936"/>
            <a:ext cx="122413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147FA6-22B1-4D80-B6A9-C509BEB02679}"/>
              </a:ext>
            </a:extLst>
          </p:cNvPr>
          <p:cNvSpPr txBox="1"/>
          <p:nvPr/>
        </p:nvSpPr>
        <p:spPr>
          <a:xfrm>
            <a:off x="5869191" y="3519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Minimize KL(q||p)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C1DD8D-3E49-4811-8137-CFD7F2997EDE}"/>
              </a:ext>
            </a:extLst>
          </p:cNvPr>
          <p:cNvSpPr txBox="1"/>
          <p:nvPr/>
        </p:nvSpPr>
        <p:spPr>
          <a:xfrm>
            <a:off x="1991544" y="2924796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 propagation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EA06C7-F65A-45A4-96CB-A02CE1BF8E9F}"/>
              </a:ext>
            </a:extLst>
          </p:cNvPr>
          <p:cNvSpPr txBox="1"/>
          <p:nvPr/>
        </p:nvSpPr>
        <p:spPr>
          <a:xfrm>
            <a:off x="6292145" y="2892530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Variational inference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5A30A3-75CF-4C96-804D-20179890D8E8}"/>
              </a:ext>
            </a:extLst>
          </p:cNvPr>
          <p:cNvCxnSpPr>
            <a:cxnSpLocks/>
          </p:cNvCxnSpPr>
          <p:nvPr/>
        </p:nvCxnSpPr>
        <p:spPr>
          <a:xfrm>
            <a:off x="3747660" y="386104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596013-CDE4-427B-9874-B12B96B62D25}"/>
              </a:ext>
            </a:extLst>
          </p:cNvPr>
          <p:cNvSpPr txBox="1"/>
          <p:nvPr/>
        </p:nvSpPr>
        <p:spPr>
          <a:xfrm>
            <a:off x="1538738" y="4376694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 matching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56670E-A080-4566-A61C-0B20D453C1C3}"/>
                  </a:ext>
                </a:extLst>
              </p:cNvPr>
              <p:cNvSpPr txBox="1"/>
              <p:nvPr/>
            </p:nvSpPr>
            <p:spPr>
              <a:xfrm>
                <a:off x="1775526" y="5419382"/>
                <a:ext cx="3845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altLang="zh-CN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is gaussian and its mean and variance equal to those of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56670E-A080-4566-A61C-0B20D453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6" y="5419382"/>
                <a:ext cx="3845964" cy="646331"/>
              </a:xfrm>
              <a:prstGeom prst="rect">
                <a:avLst/>
              </a:prstGeom>
              <a:blipFill>
                <a:blip r:embed="rId3"/>
                <a:stretch>
                  <a:fillRect l="-1268" t="-4717" r="-126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F1BBB7B6-6960-4D04-A5F4-9109F88F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1726497"/>
            <a:ext cx="3800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</a:p>
          <a:p>
            <a:pPr lvl="1"/>
            <a:r>
              <a:rPr lang="en-US" altLang="zh-CN" b="1" dirty="0"/>
              <a:t>Online </a:t>
            </a:r>
            <a:r>
              <a:rPr lang="en-US" altLang="zh-CN" b="1" dirty="0">
                <a:solidFill>
                  <a:srgbClr val="C00000"/>
                </a:solidFill>
              </a:rPr>
              <a:t>Moment Matching </a:t>
            </a:r>
            <a:r>
              <a:rPr lang="en-US" altLang="zh-CN" b="1" dirty="0"/>
              <a:t>for Posterior Update</a:t>
            </a:r>
          </a:p>
          <a:p>
            <a:pPr lvl="1"/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4073D-E68B-47ED-BDB3-B3A4E31D9957}"/>
              </a:ext>
            </a:extLst>
          </p:cNvPr>
          <p:cNvSpPr txBox="1"/>
          <p:nvPr/>
        </p:nvSpPr>
        <p:spPr>
          <a:xfrm>
            <a:off x="2711624" y="34917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Minimize KL(p||q)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FD4E5-5C32-4713-9223-B00C25EA584D}"/>
              </a:ext>
            </a:extLst>
          </p:cNvPr>
          <p:cNvCxnSpPr/>
          <p:nvPr/>
        </p:nvCxnSpPr>
        <p:spPr>
          <a:xfrm flipH="1">
            <a:off x="4295800" y="2852936"/>
            <a:ext cx="122413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136F3-0FB2-4D99-932C-D9EE41C0324C}"/>
              </a:ext>
            </a:extLst>
          </p:cNvPr>
          <p:cNvCxnSpPr>
            <a:cxnSpLocks/>
          </p:cNvCxnSpPr>
          <p:nvPr/>
        </p:nvCxnSpPr>
        <p:spPr>
          <a:xfrm>
            <a:off x="5491538" y="2852936"/>
            <a:ext cx="122413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147FA6-22B1-4D80-B6A9-C509BEB02679}"/>
              </a:ext>
            </a:extLst>
          </p:cNvPr>
          <p:cNvSpPr txBox="1"/>
          <p:nvPr/>
        </p:nvSpPr>
        <p:spPr>
          <a:xfrm>
            <a:off x="5869191" y="3519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Minimize KL(q||p)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C1DD8D-3E49-4811-8137-CFD7F2997EDE}"/>
              </a:ext>
            </a:extLst>
          </p:cNvPr>
          <p:cNvSpPr txBox="1"/>
          <p:nvPr/>
        </p:nvSpPr>
        <p:spPr>
          <a:xfrm>
            <a:off x="1991544" y="2924796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 propagation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EA06C7-F65A-45A4-96CB-A02CE1BF8E9F}"/>
              </a:ext>
            </a:extLst>
          </p:cNvPr>
          <p:cNvSpPr txBox="1"/>
          <p:nvPr/>
        </p:nvSpPr>
        <p:spPr>
          <a:xfrm>
            <a:off x="6292145" y="2892530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Variational inference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5A30A3-75CF-4C96-804D-20179890D8E8}"/>
              </a:ext>
            </a:extLst>
          </p:cNvPr>
          <p:cNvCxnSpPr>
            <a:cxnSpLocks/>
          </p:cNvCxnSpPr>
          <p:nvPr/>
        </p:nvCxnSpPr>
        <p:spPr>
          <a:xfrm>
            <a:off x="3747660" y="386104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596013-CDE4-427B-9874-B12B96B62D25}"/>
              </a:ext>
            </a:extLst>
          </p:cNvPr>
          <p:cNvSpPr txBox="1"/>
          <p:nvPr/>
        </p:nvSpPr>
        <p:spPr>
          <a:xfrm>
            <a:off x="1416290" y="4306429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 matching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56670E-A080-4566-A61C-0B20D453C1C3}"/>
                  </a:ext>
                </a:extLst>
              </p:cNvPr>
              <p:cNvSpPr txBox="1"/>
              <p:nvPr/>
            </p:nvSpPr>
            <p:spPr>
              <a:xfrm>
                <a:off x="1559496" y="5317446"/>
                <a:ext cx="3989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altLang="zh-CN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is gaussian and its mean and variance equal to those of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56670E-A080-4566-A61C-0B20D453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317446"/>
                <a:ext cx="3989175" cy="646331"/>
              </a:xfrm>
              <a:prstGeom prst="rect">
                <a:avLst/>
              </a:prstGeom>
              <a:blipFill>
                <a:blip r:embed="rId4"/>
                <a:stretch>
                  <a:fillRect l="-137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B892C7E5-4A16-4861-9545-0CB99B3BFD49}"/>
              </a:ext>
            </a:extLst>
          </p:cNvPr>
          <p:cNvSpPr txBox="1"/>
          <p:nvPr/>
        </p:nvSpPr>
        <p:spPr>
          <a:xfrm>
            <a:off x="5447859" y="4688643"/>
            <a:ext cx="5400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</a:rPr>
              <a:t>The reason for using Moment Matching :</a:t>
            </a:r>
          </a:p>
          <a:p>
            <a:pPr marL="342900" indent="-342900">
              <a:buAutoNum type="arabicParenR"/>
            </a:pPr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</a:rPr>
              <a:t>Variational inference needs SGD because there is no closed form solution due to the nonlinear coupling in the ELBO.</a:t>
            </a:r>
          </a:p>
          <a:p>
            <a:pPr marL="342900" indent="-342900">
              <a:buAutoNum type="arabicParenR"/>
            </a:pPr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</a:rPr>
              <a:t>More efficient in online setting.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85B720-DDAA-442A-B261-3346BAA6B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216" y="1623321"/>
            <a:ext cx="380047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C06A1E-BA3D-4D85-9036-FFB438345C62}"/>
                  </a:ext>
                </a:extLst>
              </p:cNvPr>
              <p:cNvSpPr txBox="1"/>
              <p:nvPr/>
            </p:nvSpPr>
            <p:spPr>
              <a:xfrm>
                <a:off x="1011355" y="2215380"/>
                <a:ext cx="10253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Approximate</a:t>
                </a:r>
                <a:r>
                  <a:rPr lang="en-CA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CA" altLang="zh-CN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unknown</a:t>
                </a:r>
                <a:r>
                  <a:rPr lang="en-CA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CA" altLang="zh-CN" b="1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intractable probability function </a:t>
                </a:r>
                <a:r>
                  <a:rPr lang="en-CA" altLang="zh-CN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CA" altLang="zh-CN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) with a tractable probability </a:t>
                </a:r>
                <a14:m>
                  <m:oMath xmlns:m="http://schemas.openxmlformats.org/officeDocument/2006/math"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CA" altLang="zh-CN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CA" altLang="zh-CN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C06A1E-BA3D-4D85-9036-FFB438345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5" y="2215380"/>
                <a:ext cx="10253271" cy="369332"/>
              </a:xfrm>
              <a:prstGeom prst="rect">
                <a:avLst/>
              </a:prstGeom>
              <a:blipFill>
                <a:blip r:embed="rId4"/>
                <a:stretch>
                  <a:fillRect l="-53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8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</a:p>
          <a:p>
            <a:pPr lvl="1"/>
            <a:r>
              <a:rPr lang="en-US" altLang="zh-CN" b="1" dirty="0"/>
              <a:t>Online Moment Matching for Posterior Update</a:t>
            </a:r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911417-85A9-4F17-B8ED-C0C2E908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7" y="2076127"/>
            <a:ext cx="7175254" cy="1536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307E4D-06C1-4D64-994F-92840E09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6" y="3945689"/>
            <a:ext cx="9298847" cy="116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854F55-4BB6-4BD4-A723-BBD46C52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2" y="5643978"/>
            <a:ext cx="7368818" cy="80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CEC7F7-9B77-48D2-9C8B-E14FC90FC415}"/>
              </a:ext>
            </a:extLst>
          </p:cNvPr>
          <p:cNvSpPr txBox="1"/>
          <p:nvPr/>
        </p:nvSpPr>
        <p:spPr>
          <a:xfrm>
            <a:off x="10030893" y="2249872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posterior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92A34-14F3-4DD1-8167-F81D87977CAA}"/>
              </a:ext>
            </a:extLst>
          </p:cNvPr>
          <p:cNvSpPr txBox="1"/>
          <p:nvPr/>
        </p:nvSpPr>
        <p:spPr>
          <a:xfrm>
            <a:off x="9633622" y="3661018"/>
            <a:ext cx="2736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</a:p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 with fully factorized exponential family distributions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BECE6-C1BB-4075-8153-C70830C4DBDC}"/>
              </a:ext>
            </a:extLst>
          </p:cNvPr>
          <p:cNvSpPr txBox="1"/>
          <p:nvPr/>
        </p:nvSpPr>
        <p:spPr>
          <a:xfrm>
            <a:off x="9462931" y="5730388"/>
            <a:ext cx="2736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 posterior through moment matching using new data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4776-BE03-47A0-BA6B-66DB13873C49}"/>
              </a:ext>
            </a:extLst>
          </p:cNvPr>
          <p:cNvCxnSpPr>
            <a:stCxn id="8" idx="2"/>
          </p:cNvCxnSpPr>
          <p:nvPr/>
        </p:nvCxnSpPr>
        <p:spPr>
          <a:xfrm>
            <a:off x="11399045" y="2619204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A7384-AFD8-4B45-B3C0-935F5F02720E}"/>
              </a:ext>
            </a:extLst>
          </p:cNvPr>
          <p:cNvCxnSpPr/>
          <p:nvPr/>
        </p:nvCxnSpPr>
        <p:spPr>
          <a:xfrm>
            <a:off x="11399045" y="4874149"/>
            <a:ext cx="0" cy="71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1497A6-E9F1-4139-9BB1-1F44D1249F5B}"/>
              </a:ext>
            </a:extLst>
          </p:cNvPr>
          <p:cNvSpPr txBox="1"/>
          <p:nvPr/>
        </p:nvSpPr>
        <p:spPr>
          <a:xfrm>
            <a:off x="9120336" y="1716593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For each new data: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0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</a:p>
          <a:p>
            <a:pPr lvl="1"/>
            <a:r>
              <a:rPr lang="en-US" altLang="zh-CN" b="1" dirty="0"/>
              <a:t>Online Moment Matching for Posterior Update</a:t>
            </a:r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54F55-4BB6-4BD4-A723-BBD46C52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5643978"/>
            <a:ext cx="7368818" cy="80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CEC7F7-9B77-48D2-9C8B-E14FC90FC415}"/>
              </a:ext>
            </a:extLst>
          </p:cNvPr>
          <p:cNvSpPr txBox="1"/>
          <p:nvPr/>
        </p:nvSpPr>
        <p:spPr>
          <a:xfrm>
            <a:off x="10030893" y="2249872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posterior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92A34-14F3-4DD1-8167-F81D87977CAA}"/>
              </a:ext>
            </a:extLst>
          </p:cNvPr>
          <p:cNvSpPr txBox="1"/>
          <p:nvPr/>
        </p:nvSpPr>
        <p:spPr>
          <a:xfrm>
            <a:off x="9633622" y="3661018"/>
            <a:ext cx="2736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</a:p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 with fully factorized exponential family distributions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BECE6-C1BB-4075-8153-C70830C4DBDC}"/>
              </a:ext>
            </a:extLst>
          </p:cNvPr>
          <p:cNvSpPr txBox="1"/>
          <p:nvPr/>
        </p:nvSpPr>
        <p:spPr>
          <a:xfrm>
            <a:off x="9462931" y="5730388"/>
            <a:ext cx="2736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 posterior through moment matching using new data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4776-BE03-47A0-BA6B-66DB13873C49}"/>
              </a:ext>
            </a:extLst>
          </p:cNvPr>
          <p:cNvCxnSpPr>
            <a:stCxn id="8" idx="2"/>
          </p:cNvCxnSpPr>
          <p:nvPr/>
        </p:nvCxnSpPr>
        <p:spPr>
          <a:xfrm>
            <a:off x="11399045" y="2619204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A7384-AFD8-4B45-B3C0-935F5F02720E}"/>
              </a:ext>
            </a:extLst>
          </p:cNvPr>
          <p:cNvCxnSpPr/>
          <p:nvPr/>
        </p:nvCxnSpPr>
        <p:spPr>
          <a:xfrm>
            <a:off x="11399045" y="4874149"/>
            <a:ext cx="0" cy="71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1497A6-E9F1-4139-9BB1-1F44D1249F5B}"/>
              </a:ext>
            </a:extLst>
          </p:cNvPr>
          <p:cNvSpPr txBox="1"/>
          <p:nvPr/>
        </p:nvSpPr>
        <p:spPr>
          <a:xfrm>
            <a:off x="9120336" y="1716593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For each new data: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F26CF7-AC55-4E9E-810C-790D89F313A9}"/>
              </a:ext>
            </a:extLst>
          </p:cNvPr>
          <p:cNvSpPr/>
          <p:nvPr/>
        </p:nvSpPr>
        <p:spPr>
          <a:xfrm>
            <a:off x="2567608" y="5621505"/>
            <a:ext cx="57606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5199F-E9CA-4959-94C1-BA05DB28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1" y="4492171"/>
            <a:ext cx="6829425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6E39DE-B923-4069-9A10-0D8A49AA5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11" y="3446360"/>
            <a:ext cx="5524500" cy="552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26F6A9-2BA5-4AFA-84A6-5A37DA3C9E8A}"/>
              </a:ext>
            </a:extLst>
          </p:cNvPr>
          <p:cNvSpPr txBox="1"/>
          <p:nvPr/>
        </p:nvSpPr>
        <p:spPr>
          <a:xfrm>
            <a:off x="866255" y="2779277"/>
            <a:ext cx="747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first-order Tylor expansion to approximate the nonlinear part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6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Streaming Posterior inference</a:t>
            </a:r>
          </a:p>
          <a:p>
            <a:pPr lvl="1"/>
            <a:r>
              <a:rPr lang="en-US" altLang="zh-CN" b="1" dirty="0"/>
              <a:t>Prior approximation refinement</a:t>
            </a:r>
          </a:p>
          <a:p>
            <a:pPr lvl="2"/>
            <a:r>
              <a:rPr lang="en-US" altLang="zh-CN" b="1" dirty="0">
                <a:solidFill>
                  <a:srgbClr val="C00000"/>
                </a:solidFill>
              </a:rPr>
              <a:t>How to form spike-and-slab prior for each NN weight at the beginning?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1F51-9185-49C5-A2D4-978AEDD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556672"/>
            <a:ext cx="9058275" cy="57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609823-9188-4959-854F-08321DDA5105}"/>
              </a:ext>
            </a:extLst>
          </p:cNvPr>
          <p:cNvSpPr txBox="1"/>
          <p:nvPr/>
        </p:nvSpPr>
        <p:spPr>
          <a:xfrm>
            <a:off x="5519936" y="3394331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 the spike-and-slab prior as a distribution belongs to exponential family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7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/>
              <a:t>4 real world datasets</a:t>
            </a:r>
          </a:p>
          <a:p>
            <a:pPr lvl="1"/>
            <a:r>
              <a:rPr lang="en-CA" altLang="zh-CN" b="1" dirty="0"/>
              <a:t>Binary tensor about bibliography relationships(author, conference, keyword)</a:t>
            </a:r>
          </a:p>
          <a:p>
            <a:pPr lvl="2"/>
            <a:r>
              <a:rPr lang="en-CA" altLang="zh-CN" dirty="0"/>
              <a:t>10000x20x10000 with 0.001% nonzero entries</a:t>
            </a:r>
          </a:p>
          <a:p>
            <a:pPr lvl="1"/>
            <a:r>
              <a:rPr lang="en-CA" altLang="zh-CN" b="1" dirty="0"/>
              <a:t>Binary tensor (user, anime) depict user preference</a:t>
            </a:r>
          </a:p>
          <a:p>
            <a:pPr lvl="2"/>
            <a:r>
              <a:rPr lang="en-CA" altLang="zh-CN" dirty="0"/>
              <a:t>25838x4066  with 1300160 observed entries</a:t>
            </a:r>
          </a:p>
          <a:p>
            <a:pPr lvl="1"/>
            <a:r>
              <a:rPr lang="en-CA" altLang="zh-CN" b="1" dirty="0"/>
              <a:t>Continuous  tensor about interaction (user, action, file)</a:t>
            </a:r>
          </a:p>
          <a:p>
            <a:pPr lvl="2"/>
            <a:r>
              <a:rPr lang="en-CA" altLang="zh-CN" dirty="0"/>
              <a:t>3000x150x30000 with 0.9% nonzero entries</a:t>
            </a:r>
          </a:p>
          <a:p>
            <a:pPr lvl="1"/>
            <a:r>
              <a:rPr lang="en-CA" altLang="zh-CN" b="1" dirty="0"/>
              <a:t>Continuous tensor about  movie rating(user, movie)</a:t>
            </a:r>
          </a:p>
          <a:p>
            <a:pPr lvl="2"/>
            <a:r>
              <a:rPr lang="en-CA" altLang="zh-CN" dirty="0"/>
              <a:t>6040x3706 with 100209 observed values</a:t>
            </a:r>
          </a:p>
          <a:p>
            <a:pPr lvl="2"/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9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/>
              <a:t>5 Baselines</a:t>
            </a:r>
          </a:p>
          <a:p>
            <a:pPr lvl="2"/>
            <a:r>
              <a:rPr lang="en-CA" altLang="zh-CN" b="1" dirty="0"/>
              <a:t>POST: </a:t>
            </a:r>
            <a:r>
              <a:rPr lang="en-US" altLang="zh-CN" b="1" dirty="0">
                <a:solidFill>
                  <a:srgbClr val="C00000"/>
                </a:solidFill>
              </a:rPr>
              <a:t>streaming tensor decomposition algorithm based on a probabilistic CP model</a:t>
            </a:r>
          </a:p>
          <a:p>
            <a:pPr lvl="2"/>
            <a:r>
              <a:rPr lang="en-CA" altLang="zh-CN" b="1" dirty="0"/>
              <a:t>SVB-DTF: </a:t>
            </a:r>
            <a:r>
              <a:rPr lang="en-US" altLang="zh-CN" b="1" dirty="0">
                <a:solidFill>
                  <a:srgbClr val="C00000"/>
                </a:solidFill>
              </a:rPr>
              <a:t>SVB based deep tensor factorization</a:t>
            </a:r>
          </a:p>
          <a:p>
            <a:pPr lvl="2"/>
            <a:r>
              <a:rPr lang="en-CA" altLang="zh-CN" b="1" dirty="0"/>
              <a:t>SVB-GPTF : </a:t>
            </a:r>
            <a:r>
              <a:rPr lang="en-US" altLang="zh-CN" b="1" dirty="0">
                <a:solidFill>
                  <a:srgbClr val="C00000"/>
                </a:solidFill>
              </a:rPr>
              <a:t>SVB based tensor factorization with Gaussian process to encode nonlinear</a:t>
            </a:r>
          </a:p>
          <a:p>
            <a:pPr lvl="2"/>
            <a:r>
              <a:rPr lang="en-CA" altLang="zh-CN" b="1" dirty="0"/>
              <a:t>SS-GPTF: </a:t>
            </a:r>
            <a:r>
              <a:rPr lang="en-US" altLang="zh-CN" b="1" dirty="0">
                <a:solidFill>
                  <a:srgbClr val="C00000"/>
                </a:solidFill>
              </a:rPr>
              <a:t>Gaussian process factorization with the recent streaming sparse GP approximations</a:t>
            </a:r>
          </a:p>
          <a:p>
            <a:pPr lvl="2"/>
            <a:r>
              <a:rPr lang="en-CA" altLang="zh-CN" b="1" dirty="0"/>
              <a:t>CP-WOPT: </a:t>
            </a:r>
            <a:r>
              <a:rPr lang="en-US" altLang="zh-CN" b="1" dirty="0">
                <a:solidFill>
                  <a:srgbClr val="C00000"/>
                </a:solidFill>
              </a:rPr>
              <a:t>statistic CP model</a:t>
            </a:r>
          </a:p>
          <a:p>
            <a:pPr lvl="2"/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457200" lvl="2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Evaluate the prediction accuracy after all the (accessible) entries are processed in sequential batches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975FF-1E9F-44C7-82C4-565CCD0D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916832"/>
            <a:ext cx="7517837" cy="445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695EE-9239-44A6-9CA0-40AABCDC5568}"/>
              </a:ext>
            </a:extLst>
          </p:cNvPr>
          <p:cNvSpPr txBox="1"/>
          <p:nvPr/>
        </p:nvSpPr>
        <p:spPr>
          <a:xfrm>
            <a:off x="7705532" y="2706805"/>
            <a:ext cx="472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Poor performance for SVB based methods: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posterior based on SGD is unreliable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CE8F5-6209-4785-B757-8CA1F338CA59}"/>
              </a:ext>
            </a:extLst>
          </p:cNvPr>
          <p:cNvSpPr txBox="1"/>
          <p:nvPr/>
        </p:nvSpPr>
        <p:spPr>
          <a:xfrm>
            <a:off x="7709047" y="1949132"/>
            <a:ext cx="47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Poor performance for CP based methods: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Multilinear assumption is limited to data.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9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457200" lvl="2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Evaluate the dynamic performance. (generate a stream of batches and test after train on each batch)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FCAFA-3B55-4E35-ABB8-03242D59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87361"/>
            <a:ext cx="9127380" cy="47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9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079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7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! </a:t>
            </a:r>
            <a:endParaRPr lang="en-CA" sz="3600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08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27448" y="69269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Integration is one of the critical work in Bayesian Inference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A9F99-71A4-46C8-B2AE-2F151A78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40768"/>
            <a:ext cx="4962525" cy="1123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C2623-9A90-4F97-B39D-7620549B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2" y="2464718"/>
            <a:ext cx="6429375" cy="2066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4FDA-2877-4AB9-A524-52988EC4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63" y="1294968"/>
            <a:ext cx="3876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93240-DFA4-4ED2-BD82-6087D704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9" y="2852936"/>
            <a:ext cx="7839075" cy="360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27448" y="69269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work on Numerical Integration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4A010-DEC8-4A9F-9871-AB312A1B380B}"/>
              </a:ext>
            </a:extLst>
          </p:cNvPr>
          <p:cNvSpPr txBox="1"/>
          <p:nvPr/>
        </p:nvSpPr>
        <p:spPr>
          <a:xfrm>
            <a:off x="1137792" y="1268760"/>
            <a:ext cx="964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Numerical integration can be divided into deterministic(approximate the unknow intractable one with known tractable one) and non deterministic methods (sample random points to estimate integral)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7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91344" y="50803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work on Numerical Integration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8C7DA-67BC-45F9-8D3F-E6B5D4B5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" y="1628800"/>
            <a:ext cx="2933700" cy="150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239823" y="1124744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1) Numerical quadrature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A45BD2-F5E9-4B7A-B01D-4A8D452D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3" y="3501008"/>
            <a:ext cx="4807160" cy="2304256"/>
          </a:xfrm>
        </p:spPr>
        <p:txBody>
          <a:bodyPr>
            <a:normAutofit lnSpcReduction="10000"/>
          </a:bodyPr>
          <a:lstStyle/>
          <a:p>
            <a:r>
              <a:rPr lang="en-CA" altLang="zh-CN" dirty="0"/>
              <a:t>Deterministic (interpolate to approximate the integrand)</a:t>
            </a:r>
          </a:p>
          <a:p>
            <a:r>
              <a:rPr lang="en-CA" altLang="zh-CN" dirty="0"/>
              <a:t>Excellent when integrand is simple, especially for one dimension</a:t>
            </a:r>
          </a:p>
          <a:p>
            <a:r>
              <a:rPr lang="en-CA" altLang="zh-CN" dirty="0"/>
              <a:t>Infeasible when dimension is high</a:t>
            </a:r>
          </a:p>
          <a:p>
            <a:r>
              <a:rPr lang="en-CA" altLang="zh-CN" dirty="0"/>
              <a:t>Resources wastes in BI because most points are zero (sparse)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B191D-58A4-49F6-949A-61CA60154712}"/>
              </a:ext>
            </a:extLst>
          </p:cNvPr>
          <p:cNvSpPr txBox="1"/>
          <p:nvPr/>
        </p:nvSpPr>
        <p:spPr>
          <a:xfrm>
            <a:off x="7018759" y="1124744"/>
            <a:ext cx="549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2) MC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FC5AA2-7B95-46A3-BC4B-00A1B069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28" y="1772816"/>
            <a:ext cx="2838450" cy="866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1AC178-3F4F-47B2-BDC8-7CEF34F3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85" y="3112567"/>
            <a:ext cx="2305050" cy="819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587496-0217-49B7-926D-5B0EE7E6235C}"/>
              </a:ext>
            </a:extLst>
          </p:cNvPr>
          <p:cNvSpPr txBox="1"/>
          <p:nvPr/>
        </p:nvSpPr>
        <p:spPr>
          <a:xfrm>
            <a:off x="8746951" y="1985248"/>
            <a:ext cx="549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Sample uniformly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970CE-AC1F-4C77-846F-6868E2A06AC7}"/>
              </a:ext>
            </a:extLst>
          </p:cNvPr>
          <p:cNvSpPr txBox="1"/>
          <p:nvPr/>
        </p:nvSpPr>
        <p:spPr>
          <a:xfrm>
            <a:off x="8674943" y="3316342"/>
            <a:ext cx="549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Importance sampling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3617C-B108-4FD9-A5CC-0673AB1EA46D}"/>
              </a:ext>
            </a:extLst>
          </p:cNvPr>
          <p:cNvSpPr txBox="1"/>
          <p:nvPr/>
        </p:nvSpPr>
        <p:spPr>
          <a:xfrm>
            <a:off x="6592997" y="4177759"/>
            <a:ext cx="3936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By approximate integrand with IS, the difficulties of numerical integration is replaced with the difficulties of sampling from a complex distribution. MCMC(</a:t>
            </a:r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gibbs,metropolis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sampling) is introduced to fix.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43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91344" y="4148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work on Numerical Integration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335360" y="81324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3) Laplace’s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5D92-43D9-4B1F-82FA-E1579818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204864"/>
            <a:ext cx="7210425" cy="219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DC22B-A4A6-4D51-B165-39A965C3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5" y="4465389"/>
            <a:ext cx="6067425" cy="1238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9A4BF-DAF3-4F19-A6CB-5E636827BCEE}"/>
              </a:ext>
            </a:extLst>
          </p:cNvPr>
          <p:cNvSpPr txBox="1"/>
          <p:nvPr/>
        </p:nvSpPr>
        <p:spPr>
          <a:xfrm>
            <a:off x="6933928" y="2420888"/>
            <a:ext cx="1627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A1FF6-0976-4106-92BC-474FDC2AB0FC}"/>
              </a:ext>
            </a:extLst>
          </p:cNvPr>
          <p:cNvSpPr txBox="1"/>
          <p:nvPr/>
        </p:nvSpPr>
        <p:spPr>
          <a:xfrm>
            <a:off x="682810" y="1387721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Taylor expansion and use the point where first-order derivate equals to 0 to simplify the calculation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C4524-2748-4E91-8B72-E90812A94808}"/>
              </a:ext>
            </a:extLst>
          </p:cNvPr>
          <p:cNvSpPr txBox="1"/>
          <p:nvPr/>
        </p:nvSpPr>
        <p:spPr>
          <a:xfrm>
            <a:off x="7043575" y="4853040"/>
            <a:ext cx="444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is limited because it is hard to consider higher derivates.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16A6C96-97EA-4C9A-9E81-7456AA1EC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956797"/>
            <a:ext cx="10658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1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D2E6E9-38FA-4761-9333-B06157AA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2" y="2610768"/>
            <a:ext cx="9236768" cy="163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9336" y="50803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work on Numerical Integration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9592" y="107480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4) Variational bounding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F359B-C345-428E-A73F-8903D89C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556792"/>
            <a:ext cx="8496945" cy="119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6DA8F-E0F0-4608-9EB0-AB065E07D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" y="4109470"/>
            <a:ext cx="8616280" cy="1132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E9027-6A06-4271-82A9-E65EB17C0DB1}"/>
              </a:ext>
            </a:extLst>
          </p:cNvPr>
          <p:cNvSpPr txBox="1"/>
          <p:nvPr/>
        </p:nvSpPr>
        <p:spPr>
          <a:xfrm>
            <a:off x="551384" y="5519901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We can instead calculate the lower bound of the original integration, Jensen’s inequality takes advantage of the fact that log(f(x)) is often easier to integrate than f(x)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80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9336" y="50803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approximation techniques that try to minimize the kl divergence between true posterior and approximation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4858" y="1259468"/>
            <a:ext cx="108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1) Assumed density filtering </a:t>
            </a:r>
            <a:r>
              <a:rPr lang="en-CA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(online Bayesian Learning/ moment matching/ weak margination)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/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scenario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With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data D is observed,</a:t>
                </a:r>
                <a14:m>
                  <m:oMath xmlns:m="http://schemas.openxmlformats.org/officeDocument/2006/math">
                    <m:r>
                      <a:rPr lang="zh-CN" altLang="en-CA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hidden, want to know </a:t>
                </a:r>
                <a14:m>
                  <m:oMath xmlns:m="http://schemas.openxmlformats.org/officeDocument/2006/math"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CA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blipFill>
                <a:blip r:embed="rId2"/>
                <a:stretch>
                  <a:fillRect l="-3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3B243E-9C61-4073-8463-9426AA888309}"/>
              </a:ext>
            </a:extLst>
          </p:cNvPr>
          <p:cNvCxnSpPr/>
          <p:nvPr/>
        </p:nvCxnSpPr>
        <p:spPr>
          <a:xfrm>
            <a:off x="182417" y="2149973"/>
            <a:ext cx="11833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9E5BA-250E-40E3-B4DD-D968B54E6EDE}"/>
              </a:ext>
            </a:extLst>
          </p:cNvPr>
          <p:cNvSpPr txBox="1"/>
          <p:nvPr/>
        </p:nvSpPr>
        <p:spPr>
          <a:xfrm>
            <a:off x="4744818" y="1964659"/>
            <a:ext cx="2877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is the idea?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7D6F0-CEAA-4061-969B-DE7FB98B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85" y="3429000"/>
            <a:ext cx="9483331" cy="28256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75C87-D3A9-42C6-A858-E5BCADCEC68F}"/>
              </a:ext>
            </a:extLst>
          </p:cNvPr>
          <p:cNvSpPr/>
          <p:nvPr/>
        </p:nvSpPr>
        <p:spPr>
          <a:xfrm>
            <a:off x="6238570" y="5346512"/>
            <a:ext cx="3097790" cy="3973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CC5C5-619F-49B5-9624-2CCB6898B04F}"/>
              </a:ext>
            </a:extLst>
          </p:cNvPr>
          <p:cNvSpPr/>
          <p:nvPr/>
        </p:nvSpPr>
        <p:spPr>
          <a:xfrm>
            <a:off x="1271464" y="5743884"/>
            <a:ext cx="3240360" cy="278715"/>
          </a:xfrm>
          <a:prstGeom prst="rect">
            <a:avLst/>
          </a:prstGeom>
          <a:noFill/>
          <a:ln w="38100">
            <a:solidFill>
              <a:srgbClr val="DE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DB3EAE-F58C-44D5-AD4D-1B66DC72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62" y="2417014"/>
            <a:ext cx="2847975" cy="8763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D21449-3B31-4031-A27A-3229200B60F4}"/>
              </a:ext>
            </a:extLst>
          </p:cNvPr>
          <p:cNvCxnSpPr/>
          <p:nvPr/>
        </p:nvCxnSpPr>
        <p:spPr>
          <a:xfrm>
            <a:off x="5303912" y="4149080"/>
            <a:ext cx="79208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27FD8-8F35-4A43-A504-FB34D5E794E7}"/>
              </a:ext>
            </a:extLst>
          </p:cNvPr>
          <p:cNvCxnSpPr>
            <a:cxnSpLocks/>
          </p:cNvCxnSpPr>
          <p:nvPr/>
        </p:nvCxnSpPr>
        <p:spPr>
          <a:xfrm>
            <a:off x="4254862" y="4841839"/>
            <a:ext cx="1928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CA66FC7-19E7-46B7-8ED5-8CC874CF7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39" y="4602355"/>
            <a:ext cx="3638550" cy="4667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6375AB0-3691-441D-A689-8F1A519A87D7}"/>
              </a:ext>
            </a:extLst>
          </p:cNvPr>
          <p:cNvSpPr/>
          <p:nvPr/>
        </p:nvSpPr>
        <p:spPr>
          <a:xfrm>
            <a:off x="3955724" y="2249370"/>
            <a:ext cx="490807" cy="49080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46861-5B9B-4E66-AB7E-66E5FFEBB388}"/>
              </a:ext>
            </a:extLst>
          </p:cNvPr>
          <p:cNvSpPr/>
          <p:nvPr/>
        </p:nvSpPr>
        <p:spPr>
          <a:xfrm>
            <a:off x="10312885" y="4228831"/>
            <a:ext cx="490807" cy="49080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B8A1F-EE24-4F17-A057-684317076546}"/>
              </a:ext>
            </a:extLst>
          </p:cNvPr>
          <p:cNvSpPr/>
          <p:nvPr/>
        </p:nvSpPr>
        <p:spPr>
          <a:xfrm>
            <a:off x="11208568" y="2803232"/>
            <a:ext cx="490807" cy="49080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C7652E-ED78-4BD7-84B2-0F93E1B7092B}"/>
              </a:ext>
            </a:extLst>
          </p:cNvPr>
          <p:cNvSpPr/>
          <p:nvPr/>
        </p:nvSpPr>
        <p:spPr>
          <a:xfrm>
            <a:off x="11208567" y="3643979"/>
            <a:ext cx="490807" cy="49080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A7EB0-06A7-48BF-951D-5EA7BAC5AADA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 flipH="1">
            <a:off x="11453971" y="3294039"/>
            <a:ext cx="1" cy="34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688139-676C-483C-AF16-C9F83B9729EF}"/>
              </a:ext>
            </a:extLst>
          </p:cNvPr>
          <p:cNvCxnSpPr>
            <a:stCxn id="40" idx="2"/>
            <a:endCxn id="38" idx="2"/>
          </p:cNvCxnSpPr>
          <p:nvPr/>
        </p:nvCxnSpPr>
        <p:spPr>
          <a:xfrm rot="10800000" flipH="1">
            <a:off x="11208566" y="3048637"/>
            <a:ext cx="1" cy="84074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79D7E-4BF2-42B5-90F3-0390A0F4B6F7}"/>
              </a:ext>
            </a:extLst>
          </p:cNvPr>
          <p:cNvSpPr txBox="1"/>
          <p:nvPr/>
        </p:nvSpPr>
        <p:spPr>
          <a:xfrm>
            <a:off x="9611145" y="3156469"/>
            <a:ext cx="138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New data arrives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3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9336" y="50803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approximation techniques that try to minimize the kl divergence between true posterior and approximation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4858" y="1259468"/>
            <a:ext cx="108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1) Assumed density filtering </a:t>
            </a:r>
            <a:r>
              <a:rPr lang="en-CA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(online Bayesian Learning/ moment matching/ weak margination)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/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scenario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With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data D is observed,</a:t>
                </a:r>
                <a14:m>
                  <m:oMath xmlns:m="http://schemas.openxmlformats.org/officeDocument/2006/math">
                    <m:r>
                      <a:rPr lang="zh-CN" altLang="en-CA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hidden, want to know </a:t>
                </a:r>
                <a14:m>
                  <m:oMath xmlns:m="http://schemas.openxmlformats.org/officeDocument/2006/math"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CA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blipFill>
                <a:blip r:embed="rId2"/>
                <a:stretch>
                  <a:fillRect l="-3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29536-1859-4DD3-8763-0413FABD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93" y="2257236"/>
            <a:ext cx="3600450" cy="7715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3B243E-9C61-4073-8463-9426AA888309}"/>
              </a:ext>
            </a:extLst>
          </p:cNvPr>
          <p:cNvCxnSpPr/>
          <p:nvPr/>
        </p:nvCxnSpPr>
        <p:spPr>
          <a:xfrm>
            <a:off x="182417" y="2149973"/>
            <a:ext cx="11833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9E5BA-250E-40E3-B4DD-D968B54E6EDE}"/>
              </a:ext>
            </a:extLst>
          </p:cNvPr>
          <p:cNvSpPr txBox="1"/>
          <p:nvPr/>
        </p:nvSpPr>
        <p:spPr>
          <a:xfrm>
            <a:off x="4744818" y="1964659"/>
            <a:ext cx="2877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is the idea?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29C29-8B44-459B-8DB8-C679AB2E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61" y="2659603"/>
            <a:ext cx="2552700" cy="857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5CCBFB-73EA-4C5B-9C41-A9DB57585CAC}"/>
              </a:ext>
            </a:extLst>
          </p:cNvPr>
          <p:cNvSpPr txBox="1"/>
          <p:nvPr/>
        </p:nvSpPr>
        <p:spPr>
          <a:xfrm>
            <a:off x="237523" y="2261910"/>
            <a:ext cx="675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From Bayesian theorem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3409E-AE42-444A-BE22-C941B2152751}"/>
              </a:ext>
            </a:extLst>
          </p:cNvPr>
          <p:cNvSpPr txBox="1"/>
          <p:nvPr/>
        </p:nvSpPr>
        <p:spPr>
          <a:xfrm>
            <a:off x="237523" y="2896010"/>
            <a:ext cx="10963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Factor the joint distribution into the product of simple items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03ECA-B07A-4961-AA11-3363020F49FA}"/>
              </a:ext>
            </a:extLst>
          </p:cNvPr>
          <p:cNvSpPr txBox="1"/>
          <p:nvPr/>
        </p:nvSpPr>
        <p:spPr>
          <a:xfrm>
            <a:off x="237523" y="3418493"/>
            <a:ext cx="74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There are many ways to factorize, one of the solution is as follows :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53844-8D69-4775-B13B-F548A34AB419}"/>
              </a:ext>
            </a:extLst>
          </p:cNvPr>
          <p:cNvSpPr txBox="1"/>
          <p:nvPr/>
        </p:nvSpPr>
        <p:spPr>
          <a:xfrm>
            <a:off x="239550" y="3916223"/>
            <a:ext cx="608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Specify a parametric distribution for approximation (exponentially family is usually the chosen one):</a:t>
            </a:r>
            <a:endParaRPr lang="zh-CN" alt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7F0F5D-BA94-4E93-9BDB-2B930D876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65" y="3940976"/>
            <a:ext cx="2533650" cy="542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7CD7AC-14F6-4D61-87F7-8687E0727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114" y="3516853"/>
            <a:ext cx="1800225" cy="361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E1B5CF-BDE0-43C1-8BC1-5A0974A09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4392" y="3459703"/>
            <a:ext cx="2171700" cy="419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404540-50B8-4FE7-86A7-D14B8AA6CE5D}"/>
              </a:ext>
            </a:extLst>
          </p:cNvPr>
          <p:cNvSpPr txBox="1"/>
          <p:nvPr/>
        </p:nvSpPr>
        <p:spPr>
          <a:xfrm>
            <a:off x="8127828" y="4051897"/>
            <a:ext cx="4371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𝑖𝑠 𝑡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ℎ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𝑒 𝑎𝑝𝑝𝑟𝑜𝑥𝑖𝑚𝑎𝑡𝑖𝑜𝑛 𝑜𝑓 𝑡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ℎ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𝑒 𝑗𝑜𝑖𝑛𝑡 𝑑𝑖𝑠𝑡𝑟𝑖𝑏𝑢𝑡𝑖𝑜𝑛 𝑡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ℎ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𝑎𝑡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ℎ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𝑎𝑠 𝑖𝑛𝑐𝑜𝑟𝑝𝑜𝑟𝑎𝑡𝑒𝑑 𝑐𝑢𝑟𝑟𝑒𝑛𝑡𝑙𝑦 𝑎𝑣𝑎𝑖𝑙𝑎𝑏𝑒 𝑑𝑎𝑡𝑎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2CB0C-200D-4883-B626-60443EC9B15A}"/>
              </a:ext>
            </a:extLst>
          </p:cNvPr>
          <p:cNvSpPr txBox="1"/>
          <p:nvPr/>
        </p:nvSpPr>
        <p:spPr>
          <a:xfrm>
            <a:off x="268479" y="5125616"/>
            <a:ext cx="608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To incorporate next data, take the exact posterior: </a:t>
            </a:r>
            <a:endParaRPr lang="zh-CN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C5A8F4D-D952-4C91-B1E2-4332C0D79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1984" y="4914350"/>
            <a:ext cx="2847975" cy="876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000EBB0-6EE8-44E0-9EDE-F71544155E6E}"/>
              </a:ext>
            </a:extLst>
          </p:cNvPr>
          <p:cNvSpPr txBox="1"/>
          <p:nvPr/>
        </p:nvSpPr>
        <p:spPr>
          <a:xfrm>
            <a:off x="237523" y="5851767"/>
            <a:ext cx="608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The update the approximation to match the newest updated posterior by minimize the KL divergence: </a:t>
            </a:r>
            <a:endParaRPr lang="zh-CN" alt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CEFD8F-46DE-4F8E-9F97-548335353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936" y="5964824"/>
            <a:ext cx="3638550" cy="46672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FA03694-BBB1-45A1-BE50-4B3FE192F5C2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8581978" y="5570481"/>
            <a:ext cx="612326" cy="1763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0574CA-459D-495E-9D96-F2D6E4ECB31C}"/>
              </a:ext>
            </a:extLst>
          </p:cNvPr>
          <p:cNvSpPr txBox="1"/>
          <p:nvPr/>
        </p:nvSpPr>
        <p:spPr>
          <a:xfrm>
            <a:off x="9167663" y="5466012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Repeat as new data arrives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36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9336" y="50803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approximation techniques that try to minimize the kl divergence between true posterior and approximation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4858" y="1259468"/>
            <a:ext cx="108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1) Assumed density filtering </a:t>
            </a:r>
            <a:r>
              <a:rPr lang="en-CA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(online Bayesian Learning/ moment matching/ weak margination)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/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scenario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With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data D is observed,</a:t>
                </a:r>
                <a14:m>
                  <m:oMath xmlns:m="http://schemas.openxmlformats.org/officeDocument/2006/math">
                    <m:r>
                      <a:rPr lang="zh-CN" altLang="en-CA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hidden, want to know </a:t>
                </a:r>
                <a14:m>
                  <m:oMath xmlns:m="http://schemas.openxmlformats.org/officeDocument/2006/math"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CA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blipFill>
                <a:blip r:embed="rId2"/>
                <a:stretch>
                  <a:fillRect l="-3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3B243E-9C61-4073-8463-9426AA888309}"/>
              </a:ext>
            </a:extLst>
          </p:cNvPr>
          <p:cNvCxnSpPr/>
          <p:nvPr/>
        </p:nvCxnSpPr>
        <p:spPr>
          <a:xfrm>
            <a:off x="182417" y="2149973"/>
            <a:ext cx="11833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9E5BA-250E-40E3-B4DD-D968B54E6EDE}"/>
              </a:ext>
            </a:extLst>
          </p:cNvPr>
          <p:cNvSpPr txBox="1"/>
          <p:nvPr/>
        </p:nvSpPr>
        <p:spPr>
          <a:xfrm>
            <a:off x="4744818" y="1964659"/>
            <a:ext cx="2877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is the idea?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2CB0C-200D-4883-B626-60443EC9B15A}"/>
              </a:ext>
            </a:extLst>
          </p:cNvPr>
          <p:cNvSpPr txBox="1"/>
          <p:nvPr/>
        </p:nvSpPr>
        <p:spPr>
          <a:xfrm>
            <a:off x="268479" y="5125616"/>
            <a:ext cx="608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To incorporate next data, take the exact posterior: </a:t>
            </a:r>
            <a:endParaRPr lang="zh-CN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C5A8F4D-D952-4C91-B1E2-4332C0D7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914350"/>
            <a:ext cx="2847975" cy="876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000EBB0-6EE8-44E0-9EDE-F71544155E6E}"/>
              </a:ext>
            </a:extLst>
          </p:cNvPr>
          <p:cNvSpPr txBox="1"/>
          <p:nvPr/>
        </p:nvSpPr>
        <p:spPr>
          <a:xfrm>
            <a:off x="237523" y="5851767"/>
            <a:ext cx="608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The update the approximation to match the newest updated posterior by minimize the KL divergence: </a:t>
            </a:r>
            <a:endParaRPr lang="zh-CN" alt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CEFD8F-46DE-4F8E-9F97-54833535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36" y="5964824"/>
            <a:ext cx="3638550" cy="46672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FA03694-BBB1-45A1-BE50-4B3FE192F5C2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8581978" y="5570481"/>
            <a:ext cx="612326" cy="1763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0574CA-459D-495E-9D96-F2D6E4ECB31C}"/>
              </a:ext>
            </a:extLst>
          </p:cNvPr>
          <p:cNvSpPr txBox="1"/>
          <p:nvPr/>
        </p:nvSpPr>
        <p:spPr>
          <a:xfrm>
            <a:off x="9167663" y="5466012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Repeat as new data arrives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32DA5AF-D747-4458-B597-D07CFD5E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2216906"/>
            <a:ext cx="4331290" cy="2917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6A77B-D4BF-4099-B00D-50F3B334DCC6}"/>
              </a:ext>
            </a:extLst>
          </p:cNvPr>
          <p:cNvSpPr txBox="1"/>
          <p:nvPr/>
        </p:nvSpPr>
        <p:spPr>
          <a:xfrm>
            <a:off x="4957898" y="3219416"/>
            <a:ext cx="4674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reason for the two-step iteration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60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119336" y="50803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approximation techniques that try to minimize the kl divergence between true posterior and approximation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4858" y="1259468"/>
            <a:ext cx="108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1) Assumed density filtering </a:t>
            </a:r>
            <a:r>
              <a:rPr lang="en-CA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(online Bayesian Learning/ moment matching/ weak margination)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/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scenario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With 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CA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data D is observed,</a:t>
                </a:r>
                <a14:m>
                  <m:oMath xmlns:m="http://schemas.openxmlformats.org/officeDocument/2006/math">
                    <m:r>
                      <a:rPr lang="zh-CN" altLang="en-CA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hidden, want to know </a:t>
                </a:r>
                <a14:m>
                  <m:oMath xmlns:m="http://schemas.openxmlformats.org/officeDocument/2006/math"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CA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CA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CA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CA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C15E-A091-4526-B1F7-01929661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3" y="1618154"/>
                <a:ext cx="13105456" cy="369332"/>
              </a:xfrm>
              <a:prstGeom prst="rect">
                <a:avLst/>
              </a:prstGeom>
              <a:blipFill>
                <a:blip r:embed="rId2"/>
                <a:stretch>
                  <a:fillRect l="-3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3B243E-9C61-4073-8463-9426AA888309}"/>
              </a:ext>
            </a:extLst>
          </p:cNvPr>
          <p:cNvCxnSpPr/>
          <p:nvPr/>
        </p:nvCxnSpPr>
        <p:spPr>
          <a:xfrm>
            <a:off x="182417" y="2149973"/>
            <a:ext cx="11833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9E5BA-250E-40E3-B4DD-D968B54E6EDE}"/>
              </a:ext>
            </a:extLst>
          </p:cNvPr>
          <p:cNvSpPr txBox="1"/>
          <p:nvPr/>
        </p:nvSpPr>
        <p:spPr>
          <a:xfrm>
            <a:off x="4744818" y="1964659"/>
            <a:ext cx="2877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is the idea?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739ECB-0B07-4E1B-BA23-EDC064C8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11" y="2217208"/>
            <a:ext cx="2847975" cy="876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D11A92-D309-487A-9A17-900451A2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33" y="3048249"/>
            <a:ext cx="3638550" cy="46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42C81-5949-46B1-B10F-FE614345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2829173"/>
            <a:ext cx="3514725" cy="9048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EA3E59-7052-47F5-9B75-1BE38DEB7439}"/>
              </a:ext>
            </a:extLst>
          </p:cNvPr>
          <p:cNvSpPr/>
          <p:nvPr/>
        </p:nvSpPr>
        <p:spPr>
          <a:xfrm>
            <a:off x="5447929" y="3115411"/>
            <a:ext cx="1008112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205DF-68FC-437F-AE55-C7FAF1324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03" y="3807766"/>
            <a:ext cx="8175649" cy="2865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4996BE-253E-41FE-B2D6-7732B861F37B}"/>
              </a:ext>
            </a:extLst>
          </p:cNvPr>
          <p:cNvSpPr txBox="1"/>
          <p:nvPr/>
        </p:nvSpPr>
        <p:spPr>
          <a:xfrm>
            <a:off x="9305470" y="2716496"/>
            <a:ext cx="312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For exponential family, the minimization results in moment matching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17B1C-2B56-492C-8F21-1929D0B97D10}"/>
              </a:ext>
            </a:extLst>
          </p:cNvPr>
          <p:cNvSpPr txBox="1"/>
          <p:nvPr/>
        </p:nvSpPr>
        <p:spPr>
          <a:xfrm>
            <a:off x="8886600" y="4581128"/>
            <a:ext cx="312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Some tricks to calculate the moment for posterior distribution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7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EF47F00B-4714-43B1-95B3-A078F10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844824"/>
            <a:ext cx="4712005" cy="1350686"/>
          </a:xfrm>
          <a:prstGeom prst="rect">
            <a:avLst/>
          </a:prstGeom>
        </p:spPr>
      </p:pic>
      <p:pic>
        <p:nvPicPr>
          <p:cNvPr id="1026" name="Picture 2" descr="Grey Ballard - Research">
            <a:extLst>
              <a:ext uri="{FF2B5EF4-FFF2-40B4-BE49-F238E27FC236}">
                <a16:creationId xmlns:a16="http://schemas.microsoft.com/office/drawing/2014/main" id="{8350B4CF-95C0-49EA-989D-653677CD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16832"/>
            <a:ext cx="4051039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1CE2D-166F-4CE8-BD9B-A5083DCD8F33}"/>
              </a:ext>
            </a:extLst>
          </p:cNvPr>
          <p:cNvSpPr txBox="1"/>
          <p:nvPr/>
        </p:nvSpPr>
        <p:spPr>
          <a:xfrm>
            <a:off x="1487488" y="458964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Tucker decomposition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AC84-6835-400D-B5AE-0D7D1FB62A0E}"/>
              </a:ext>
            </a:extLst>
          </p:cNvPr>
          <p:cNvSpPr txBox="1"/>
          <p:nvPr/>
        </p:nvSpPr>
        <p:spPr>
          <a:xfrm>
            <a:off x="7896877" y="458964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CP decomposition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08C317-FE89-4106-BC9C-CE1DB378758A}"/>
                  </a:ext>
                </a:extLst>
              </p:cNvPr>
              <p:cNvSpPr txBox="1"/>
              <p:nvPr/>
            </p:nvSpPr>
            <p:spPr>
              <a:xfrm>
                <a:off x="1339173" y="3524796"/>
                <a:ext cx="3885487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𝑚𝑛𝑙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  <m:sup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𝑗𝑛</m:t>
                                      </m:r>
                                    </m:sub>
                                    <m:sup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sub>
                                    <m:sup>
                                      <m:r>
                                        <a:rPr lang="en-CA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08C317-FE89-4106-BC9C-CE1DB378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73" y="3524796"/>
                <a:ext cx="3885487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2E9C45-B4F4-4BF5-9CDB-F5D5245B8EA4}"/>
                  </a:ext>
                </a:extLst>
              </p:cNvPr>
              <p:cNvSpPr txBox="1"/>
              <p:nvPr/>
            </p:nvSpPr>
            <p:spPr>
              <a:xfrm>
                <a:off x="5735960" y="3410219"/>
                <a:ext cx="6204856" cy="99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2E9C45-B4F4-4BF5-9CDB-F5D5245B8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3410219"/>
                <a:ext cx="6204856" cy="991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9324C1-27E1-4F74-B42D-F63FA3901E3D}"/>
              </a:ext>
            </a:extLst>
          </p:cNvPr>
          <p:cNvSpPr txBox="1"/>
          <p:nvPr/>
        </p:nvSpPr>
        <p:spPr>
          <a:xfrm>
            <a:off x="3755740" y="5237759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Multilinear decomposition is based on prior structure assumption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62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09572-6058-47C9-95D7-4F7C13DA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0" y="2458448"/>
            <a:ext cx="7246300" cy="4422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-15957" y="380761"/>
            <a:ext cx="1310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approximation techniques that try to minimize the kl divergence between true posterior and approximation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4858" y="672225"/>
            <a:ext cx="708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2) Expectation propagation (introduce ADF to batch situations)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B73FD-EF28-488D-BD82-2CEFE4C8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8" y="1141166"/>
            <a:ext cx="6659288" cy="1249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1DFBC-8A47-4D28-A58B-DED0808AB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3175906"/>
            <a:ext cx="4099768" cy="15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0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5BFCF-8D09-4E89-87C5-6A4B7D2424A3}"/>
              </a:ext>
            </a:extLst>
          </p:cNvPr>
          <p:cNvSpPr txBox="1"/>
          <p:nvPr/>
        </p:nvSpPr>
        <p:spPr>
          <a:xfrm>
            <a:off x="-15957" y="380761"/>
            <a:ext cx="1310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approximation techniques that try to minimize the kl divergence between true posterior and approximation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8B67-116D-433C-9C2A-A44E44B14341}"/>
              </a:ext>
            </a:extLst>
          </p:cNvPr>
          <p:cNvSpPr txBox="1"/>
          <p:nvPr/>
        </p:nvSpPr>
        <p:spPr>
          <a:xfrm>
            <a:off x="94858" y="672225"/>
            <a:ext cx="708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2) Expectation propagation (introduce ADF to batch situations)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1209B-120D-4483-A334-3C63CD05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8" y="1628800"/>
            <a:ext cx="12192000" cy="22429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20AF73-7384-470F-9EB4-F958287C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077072"/>
            <a:ext cx="10753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4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Lack of efficient NN based factorization methods for streaming data.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立方体 26">
            <a:extLst>
              <a:ext uri="{FF2B5EF4-FFF2-40B4-BE49-F238E27FC236}">
                <a16:creationId xmlns:a16="http://schemas.microsoft.com/office/drawing/2014/main" id="{4CDEEE6F-36FC-4A32-AF8D-E965D9B28D21}"/>
              </a:ext>
            </a:extLst>
          </p:cNvPr>
          <p:cNvSpPr/>
          <p:nvPr/>
        </p:nvSpPr>
        <p:spPr>
          <a:xfrm>
            <a:off x="7264419" y="4470466"/>
            <a:ext cx="1513761" cy="1442927"/>
          </a:xfrm>
          <a:prstGeom prst="cube">
            <a:avLst>
              <a:gd name="adj" fmla="val 25000"/>
            </a:avLst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EF47F00B-4714-43B1-95B3-A078F10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844824"/>
            <a:ext cx="4712005" cy="1350686"/>
          </a:xfrm>
          <a:prstGeom prst="rect">
            <a:avLst/>
          </a:prstGeom>
        </p:spPr>
      </p:pic>
      <p:pic>
        <p:nvPicPr>
          <p:cNvPr id="1026" name="Picture 2" descr="Grey Ballard - Research">
            <a:extLst>
              <a:ext uri="{FF2B5EF4-FFF2-40B4-BE49-F238E27FC236}">
                <a16:creationId xmlns:a16="http://schemas.microsoft.com/office/drawing/2014/main" id="{8350B4CF-95C0-49EA-989D-653677CD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16832"/>
            <a:ext cx="4051039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立方体 1">
            <a:extLst>
              <a:ext uri="{FF2B5EF4-FFF2-40B4-BE49-F238E27FC236}">
                <a16:creationId xmlns:a16="http://schemas.microsoft.com/office/drawing/2014/main" id="{29DA172F-245E-4076-AB75-9E6E15668ACF}"/>
              </a:ext>
            </a:extLst>
          </p:cNvPr>
          <p:cNvSpPr/>
          <p:nvPr/>
        </p:nvSpPr>
        <p:spPr>
          <a:xfrm>
            <a:off x="1289348" y="5164051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26">
            <a:extLst>
              <a:ext uri="{FF2B5EF4-FFF2-40B4-BE49-F238E27FC236}">
                <a16:creationId xmlns:a16="http://schemas.microsoft.com/office/drawing/2014/main" id="{B179F13F-59BB-435E-89D5-4ABB9A4A6EF4}"/>
              </a:ext>
            </a:extLst>
          </p:cNvPr>
          <p:cNvSpPr/>
          <p:nvPr/>
        </p:nvSpPr>
        <p:spPr>
          <a:xfrm>
            <a:off x="4241676" y="4775137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">
            <a:extLst>
              <a:ext uri="{FF2B5EF4-FFF2-40B4-BE49-F238E27FC236}">
                <a16:creationId xmlns:a16="http://schemas.microsoft.com/office/drawing/2014/main" id="{1608EC99-5EE6-46C4-8ED3-B7D860B061C0}"/>
              </a:ext>
            </a:extLst>
          </p:cNvPr>
          <p:cNvSpPr/>
          <p:nvPr/>
        </p:nvSpPr>
        <p:spPr>
          <a:xfrm>
            <a:off x="3855279" y="513409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26">
            <a:extLst>
              <a:ext uri="{FF2B5EF4-FFF2-40B4-BE49-F238E27FC236}">
                <a16:creationId xmlns:a16="http://schemas.microsoft.com/office/drawing/2014/main" id="{126E93CC-EBAC-4ECD-B00F-A659916AAFB0}"/>
              </a:ext>
            </a:extLst>
          </p:cNvPr>
          <p:cNvSpPr/>
          <p:nvPr/>
        </p:nvSpPr>
        <p:spPr>
          <a:xfrm>
            <a:off x="6921123" y="4832968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">
            <a:extLst>
              <a:ext uri="{FF2B5EF4-FFF2-40B4-BE49-F238E27FC236}">
                <a16:creationId xmlns:a16="http://schemas.microsoft.com/office/drawing/2014/main" id="{91491638-F806-4EEE-9D9E-7D2445CBF27B}"/>
              </a:ext>
            </a:extLst>
          </p:cNvPr>
          <p:cNvSpPr/>
          <p:nvPr/>
        </p:nvSpPr>
        <p:spPr>
          <a:xfrm>
            <a:off x="6534726" y="5191930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19AAE1-A2D0-4471-B7B3-5497BA7E4828}"/>
              </a:ext>
            </a:extLst>
          </p:cNvPr>
          <p:cNvCxnSpPr/>
          <p:nvPr/>
        </p:nvCxnSpPr>
        <p:spPr>
          <a:xfrm flipV="1">
            <a:off x="8434884" y="5496600"/>
            <a:ext cx="775344" cy="77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3F8AD3-34CE-4F1B-81BE-983B53061CE2}"/>
              </a:ext>
            </a:extLst>
          </p:cNvPr>
          <p:cNvSpPr txBox="1"/>
          <p:nvPr/>
        </p:nvSpPr>
        <p:spPr>
          <a:xfrm>
            <a:off x="9100657" y="5692982"/>
            <a:ext cx="2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New coming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Lack of efficient NN based factorization methods for streaming data.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立方体 26">
            <a:extLst>
              <a:ext uri="{FF2B5EF4-FFF2-40B4-BE49-F238E27FC236}">
                <a16:creationId xmlns:a16="http://schemas.microsoft.com/office/drawing/2014/main" id="{4CDEEE6F-36FC-4A32-AF8D-E965D9B28D21}"/>
              </a:ext>
            </a:extLst>
          </p:cNvPr>
          <p:cNvSpPr/>
          <p:nvPr/>
        </p:nvSpPr>
        <p:spPr>
          <a:xfrm>
            <a:off x="7264419" y="4470466"/>
            <a:ext cx="1513761" cy="1442927"/>
          </a:xfrm>
          <a:prstGeom prst="cube">
            <a:avLst>
              <a:gd name="adj" fmla="val 25000"/>
            </a:avLst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EF47F00B-4714-43B1-95B3-A078F10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844824"/>
            <a:ext cx="4712005" cy="1350686"/>
          </a:xfrm>
          <a:prstGeom prst="rect">
            <a:avLst/>
          </a:prstGeom>
        </p:spPr>
      </p:pic>
      <p:pic>
        <p:nvPicPr>
          <p:cNvPr id="1026" name="Picture 2" descr="Grey Ballard - Research">
            <a:extLst>
              <a:ext uri="{FF2B5EF4-FFF2-40B4-BE49-F238E27FC236}">
                <a16:creationId xmlns:a16="http://schemas.microsoft.com/office/drawing/2014/main" id="{8350B4CF-95C0-49EA-989D-653677CD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16832"/>
            <a:ext cx="4051039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立方体 1">
            <a:extLst>
              <a:ext uri="{FF2B5EF4-FFF2-40B4-BE49-F238E27FC236}">
                <a16:creationId xmlns:a16="http://schemas.microsoft.com/office/drawing/2014/main" id="{29DA172F-245E-4076-AB75-9E6E15668ACF}"/>
              </a:ext>
            </a:extLst>
          </p:cNvPr>
          <p:cNvSpPr/>
          <p:nvPr/>
        </p:nvSpPr>
        <p:spPr>
          <a:xfrm>
            <a:off x="1289348" y="5164051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26">
            <a:extLst>
              <a:ext uri="{FF2B5EF4-FFF2-40B4-BE49-F238E27FC236}">
                <a16:creationId xmlns:a16="http://schemas.microsoft.com/office/drawing/2014/main" id="{B179F13F-59BB-435E-89D5-4ABB9A4A6EF4}"/>
              </a:ext>
            </a:extLst>
          </p:cNvPr>
          <p:cNvSpPr/>
          <p:nvPr/>
        </p:nvSpPr>
        <p:spPr>
          <a:xfrm>
            <a:off x="4241676" y="4775137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">
            <a:extLst>
              <a:ext uri="{FF2B5EF4-FFF2-40B4-BE49-F238E27FC236}">
                <a16:creationId xmlns:a16="http://schemas.microsoft.com/office/drawing/2014/main" id="{1608EC99-5EE6-46C4-8ED3-B7D860B061C0}"/>
              </a:ext>
            </a:extLst>
          </p:cNvPr>
          <p:cNvSpPr/>
          <p:nvPr/>
        </p:nvSpPr>
        <p:spPr>
          <a:xfrm>
            <a:off x="3855279" y="513409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26">
            <a:extLst>
              <a:ext uri="{FF2B5EF4-FFF2-40B4-BE49-F238E27FC236}">
                <a16:creationId xmlns:a16="http://schemas.microsoft.com/office/drawing/2014/main" id="{126E93CC-EBAC-4ECD-B00F-A659916AAFB0}"/>
              </a:ext>
            </a:extLst>
          </p:cNvPr>
          <p:cNvSpPr/>
          <p:nvPr/>
        </p:nvSpPr>
        <p:spPr>
          <a:xfrm>
            <a:off x="6921123" y="4832968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">
            <a:extLst>
              <a:ext uri="{FF2B5EF4-FFF2-40B4-BE49-F238E27FC236}">
                <a16:creationId xmlns:a16="http://schemas.microsoft.com/office/drawing/2014/main" id="{91491638-F806-4EEE-9D9E-7D2445CBF27B}"/>
              </a:ext>
            </a:extLst>
          </p:cNvPr>
          <p:cNvSpPr/>
          <p:nvPr/>
        </p:nvSpPr>
        <p:spPr>
          <a:xfrm>
            <a:off x="6534726" y="5191930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19AAE1-A2D0-4471-B7B3-5497BA7E4828}"/>
              </a:ext>
            </a:extLst>
          </p:cNvPr>
          <p:cNvCxnSpPr/>
          <p:nvPr/>
        </p:nvCxnSpPr>
        <p:spPr>
          <a:xfrm flipV="1">
            <a:off x="8434884" y="5496600"/>
            <a:ext cx="775344" cy="77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3F8AD3-34CE-4F1B-81BE-983B53061CE2}"/>
              </a:ext>
            </a:extLst>
          </p:cNvPr>
          <p:cNvSpPr txBox="1"/>
          <p:nvPr/>
        </p:nvSpPr>
        <p:spPr>
          <a:xfrm>
            <a:off x="9100657" y="5692982"/>
            <a:ext cx="2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New coming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6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Lack of efficient NN based factorization methods for streaming data.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立方体 26">
            <a:extLst>
              <a:ext uri="{FF2B5EF4-FFF2-40B4-BE49-F238E27FC236}">
                <a16:creationId xmlns:a16="http://schemas.microsoft.com/office/drawing/2014/main" id="{4CDEEE6F-36FC-4A32-AF8D-E965D9B28D21}"/>
              </a:ext>
            </a:extLst>
          </p:cNvPr>
          <p:cNvSpPr/>
          <p:nvPr/>
        </p:nvSpPr>
        <p:spPr>
          <a:xfrm>
            <a:off x="7264419" y="4470466"/>
            <a:ext cx="1513761" cy="1442927"/>
          </a:xfrm>
          <a:prstGeom prst="cube">
            <a:avLst>
              <a:gd name="adj" fmla="val 25000"/>
            </a:avLst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EF47F00B-4714-43B1-95B3-A078F10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844824"/>
            <a:ext cx="4712005" cy="1350686"/>
          </a:xfrm>
          <a:prstGeom prst="rect">
            <a:avLst/>
          </a:prstGeom>
        </p:spPr>
      </p:pic>
      <p:pic>
        <p:nvPicPr>
          <p:cNvPr id="1026" name="Picture 2" descr="Grey Ballard - Research">
            <a:extLst>
              <a:ext uri="{FF2B5EF4-FFF2-40B4-BE49-F238E27FC236}">
                <a16:creationId xmlns:a16="http://schemas.microsoft.com/office/drawing/2014/main" id="{8350B4CF-95C0-49EA-989D-653677CD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16832"/>
            <a:ext cx="4051039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立方体 1">
            <a:extLst>
              <a:ext uri="{FF2B5EF4-FFF2-40B4-BE49-F238E27FC236}">
                <a16:creationId xmlns:a16="http://schemas.microsoft.com/office/drawing/2014/main" id="{29DA172F-245E-4076-AB75-9E6E15668ACF}"/>
              </a:ext>
            </a:extLst>
          </p:cNvPr>
          <p:cNvSpPr/>
          <p:nvPr/>
        </p:nvSpPr>
        <p:spPr>
          <a:xfrm>
            <a:off x="1289348" y="5164051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26">
            <a:extLst>
              <a:ext uri="{FF2B5EF4-FFF2-40B4-BE49-F238E27FC236}">
                <a16:creationId xmlns:a16="http://schemas.microsoft.com/office/drawing/2014/main" id="{B179F13F-59BB-435E-89D5-4ABB9A4A6EF4}"/>
              </a:ext>
            </a:extLst>
          </p:cNvPr>
          <p:cNvSpPr/>
          <p:nvPr/>
        </p:nvSpPr>
        <p:spPr>
          <a:xfrm>
            <a:off x="4241676" y="4775137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">
            <a:extLst>
              <a:ext uri="{FF2B5EF4-FFF2-40B4-BE49-F238E27FC236}">
                <a16:creationId xmlns:a16="http://schemas.microsoft.com/office/drawing/2014/main" id="{1608EC99-5EE6-46C4-8ED3-B7D860B061C0}"/>
              </a:ext>
            </a:extLst>
          </p:cNvPr>
          <p:cNvSpPr/>
          <p:nvPr/>
        </p:nvSpPr>
        <p:spPr>
          <a:xfrm>
            <a:off x="3855279" y="513409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26">
            <a:extLst>
              <a:ext uri="{FF2B5EF4-FFF2-40B4-BE49-F238E27FC236}">
                <a16:creationId xmlns:a16="http://schemas.microsoft.com/office/drawing/2014/main" id="{126E93CC-EBAC-4ECD-B00F-A659916AAFB0}"/>
              </a:ext>
            </a:extLst>
          </p:cNvPr>
          <p:cNvSpPr/>
          <p:nvPr/>
        </p:nvSpPr>
        <p:spPr>
          <a:xfrm>
            <a:off x="6921123" y="4832968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">
            <a:extLst>
              <a:ext uri="{FF2B5EF4-FFF2-40B4-BE49-F238E27FC236}">
                <a16:creationId xmlns:a16="http://schemas.microsoft.com/office/drawing/2014/main" id="{91491638-F806-4EEE-9D9E-7D2445CBF27B}"/>
              </a:ext>
            </a:extLst>
          </p:cNvPr>
          <p:cNvSpPr/>
          <p:nvPr/>
        </p:nvSpPr>
        <p:spPr>
          <a:xfrm>
            <a:off x="6534726" y="5191930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19AAE1-A2D0-4471-B7B3-5497BA7E4828}"/>
              </a:ext>
            </a:extLst>
          </p:cNvPr>
          <p:cNvCxnSpPr/>
          <p:nvPr/>
        </p:nvCxnSpPr>
        <p:spPr>
          <a:xfrm flipV="1">
            <a:off x="8434884" y="5496600"/>
            <a:ext cx="775344" cy="77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3F8AD3-34CE-4F1B-81BE-983B53061CE2}"/>
              </a:ext>
            </a:extLst>
          </p:cNvPr>
          <p:cNvSpPr txBox="1"/>
          <p:nvPr/>
        </p:nvSpPr>
        <p:spPr>
          <a:xfrm>
            <a:off x="9100657" y="5692982"/>
            <a:ext cx="2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New coming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E3B4F-BA20-4A1E-9790-C2BF5BF288E1}"/>
              </a:ext>
            </a:extLst>
          </p:cNvPr>
          <p:cNvSpPr txBox="1"/>
          <p:nvPr/>
        </p:nvSpPr>
        <p:spPr>
          <a:xfrm>
            <a:off x="2915273" y="2806088"/>
            <a:ext cx="6204856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Remove the structure assumption:</a:t>
            </a:r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Bayesian Deep Tensor Factorization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1F8D9-4AC9-4E48-B3B2-1DDE2BAD9F58}"/>
              </a:ext>
            </a:extLst>
          </p:cNvPr>
          <p:cNvSpPr txBox="1"/>
          <p:nvPr/>
        </p:nvSpPr>
        <p:spPr>
          <a:xfrm>
            <a:off x="2837755" y="4525688"/>
            <a:ext cx="6204856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Increasingly update posterior:</a:t>
            </a:r>
          </a:p>
          <a:p>
            <a:pPr lvl="1"/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Posterior Inference</a:t>
            </a:r>
          </a:p>
        </p:txBody>
      </p:sp>
    </p:spTree>
    <p:extLst>
      <p:ext uri="{BB962C8B-B14F-4D97-AF65-F5344CB8AC3E}">
        <p14:creationId xmlns:p14="http://schemas.microsoft.com/office/powerpoint/2010/main" val="372677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立方体 1">
            <a:extLst>
              <a:ext uri="{FF2B5EF4-FFF2-40B4-BE49-F238E27FC236}">
                <a16:creationId xmlns:a16="http://schemas.microsoft.com/office/drawing/2014/main" id="{83AED86D-57B3-4FDD-9D0D-7F1D13BF5C14}"/>
              </a:ext>
            </a:extLst>
          </p:cNvPr>
          <p:cNvSpPr/>
          <p:nvPr/>
        </p:nvSpPr>
        <p:spPr>
          <a:xfrm>
            <a:off x="4727848" y="2396933"/>
            <a:ext cx="2952328" cy="264239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59603-E75C-46DA-A74E-F9499D3E568D}"/>
                  </a:ext>
                </a:extLst>
              </p:cNvPr>
              <p:cNvSpPr txBox="1"/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59603-E75C-46DA-A74E-F9499D3E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2B217-4D0B-43C1-8A01-77288A28DCFD}"/>
                  </a:ext>
                </a:extLst>
              </p:cNvPr>
              <p:cNvSpPr txBox="1"/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2B217-4D0B-43C1-8A01-77288A28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87CF5C-5D8D-4414-A1C8-DE657400F83D}"/>
                  </a:ext>
                </a:extLst>
              </p:cNvPr>
              <p:cNvSpPr txBox="1"/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87CF5C-5D8D-4414-A1C8-DE657400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9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</a:p>
          <a:p>
            <a:pPr lvl="1"/>
            <a:r>
              <a:rPr lang="en-CA" altLang="zh-CN" b="1" dirty="0">
                <a:solidFill>
                  <a:srgbClr val="0070C0"/>
                </a:solidFill>
              </a:rPr>
              <a:t>1) Information in dimension are represented as latent matrix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6697B-DA0A-4F8F-9758-A51F02446DD3}"/>
              </a:ext>
            </a:extLst>
          </p:cNvPr>
          <p:cNvSpPr/>
          <p:nvPr/>
        </p:nvSpPr>
        <p:spPr>
          <a:xfrm>
            <a:off x="1983626" y="3973326"/>
            <a:ext cx="1544544" cy="14455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68B44-774A-4B05-BDC5-90554B41F8A4}"/>
                  </a:ext>
                </a:extLst>
              </p:cNvPr>
              <p:cNvSpPr txBox="1"/>
              <p:nvPr/>
            </p:nvSpPr>
            <p:spPr>
              <a:xfrm>
                <a:off x="392004" y="5820601"/>
                <a:ext cx="4555734" cy="444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CA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68B44-774A-4B05-BDC5-90554B41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4" y="5820601"/>
                <a:ext cx="4555734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立方体 1">
            <a:extLst>
              <a:ext uri="{FF2B5EF4-FFF2-40B4-BE49-F238E27FC236}">
                <a16:creationId xmlns:a16="http://schemas.microsoft.com/office/drawing/2014/main" id="{E6A6CBE4-892B-496D-B772-3105113EDAA1}"/>
              </a:ext>
            </a:extLst>
          </p:cNvPr>
          <p:cNvSpPr/>
          <p:nvPr/>
        </p:nvSpPr>
        <p:spPr>
          <a:xfrm>
            <a:off x="4727848" y="2396933"/>
            <a:ext cx="2952328" cy="264239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F320-C68A-4EED-B46E-F7C255D50205}"/>
                  </a:ext>
                </a:extLst>
              </p:cNvPr>
              <p:cNvSpPr txBox="1"/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F320-C68A-4EED-B46E-F7C255D5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A25B67-F1CF-4264-8067-99FEBC09A3C4}"/>
                  </a:ext>
                </a:extLst>
              </p:cNvPr>
              <p:cNvSpPr txBox="1"/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A25B67-F1CF-4264-8067-99FEBC09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58491-F5C1-4FF4-AA82-24ED62F1D161}"/>
                  </a:ext>
                </a:extLst>
              </p:cNvPr>
              <p:cNvSpPr txBox="1"/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58491-F5C1-4FF4-AA82-24ED62F1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3011F-35A8-41A2-813F-744787A16B17}"/>
              </a:ext>
            </a:extLst>
          </p:cNvPr>
          <p:cNvCxnSpPr/>
          <p:nvPr/>
        </p:nvCxnSpPr>
        <p:spPr>
          <a:xfrm>
            <a:off x="4727848" y="3068960"/>
            <a:ext cx="0" cy="20004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37CA5-9D78-47C4-829C-AD34B009511D}"/>
              </a:ext>
            </a:extLst>
          </p:cNvPr>
          <p:cNvSpPr/>
          <p:nvPr/>
        </p:nvSpPr>
        <p:spPr>
          <a:xfrm>
            <a:off x="7472071" y="4700172"/>
            <a:ext cx="1544544" cy="14455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CC0927-3F5E-416A-A83F-D91808C81E62}"/>
                  </a:ext>
                </a:extLst>
              </p:cNvPr>
              <p:cNvSpPr txBox="1"/>
              <p:nvPr/>
            </p:nvSpPr>
            <p:spPr>
              <a:xfrm>
                <a:off x="7244264" y="6196411"/>
                <a:ext cx="4562338" cy="444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CC0927-3F5E-416A-A83F-D91808C81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64" y="6196411"/>
                <a:ext cx="4562338" cy="444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326B9A-03B4-4892-9905-70D455660B7B}"/>
              </a:ext>
            </a:extLst>
          </p:cNvPr>
          <p:cNvCxnSpPr>
            <a:cxnSpLocks/>
          </p:cNvCxnSpPr>
          <p:nvPr/>
        </p:nvCxnSpPr>
        <p:spPr>
          <a:xfrm flipH="1">
            <a:off x="4766098" y="5069366"/>
            <a:ext cx="219399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004EB4-70AA-4BCE-B02F-DD954BFC81CC}"/>
              </a:ext>
            </a:extLst>
          </p:cNvPr>
          <p:cNvCxnSpPr>
            <a:cxnSpLocks/>
          </p:cNvCxnSpPr>
          <p:nvPr/>
        </p:nvCxnSpPr>
        <p:spPr>
          <a:xfrm flipH="1">
            <a:off x="7049555" y="2432741"/>
            <a:ext cx="611951" cy="6427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B98A4-6145-4402-A63B-1181FCDFF55F}"/>
              </a:ext>
            </a:extLst>
          </p:cNvPr>
          <p:cNvSpPr/>
          <p:nvPr/>
        </p:nvSpPr>
        <p:spPr>
          <a:xfrm>
            <a:off x="8135668" y="1418357"/>
            <a:ext cx="1544544" cy="144550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14F8B-7985-4D54-8734-5EFF81382C9E}"/>
                  </a:ext>
                </a:extLst>
              </p:cNvPr>
              <p:cNvSpPr txBox="1"/>
              <p:nvPr/>
            </p:nvSpPr>
            <p:spPr>
              <a:xfrm>
                <a:off x="7689923" y="3068876"/>
                <a:ext cx="4586577" cy="45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CA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CA" altLang="zh-CN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CA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14F8B-7985-4D54-8734-5EFF8138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23" y="3068876"/>
                <a:ext cx="4586577" cy="459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7392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37572</TotalTime>
  <Words>1992</Words>
  <Application>Microsoft Office PowerPoint</Application>
  <PresentationFormat>Widescreen</PresentationFormat>
  <Paragraphs>311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Google Sans</vt:lpstr>
      <vt:lpstr>Roboto</vt:lpstr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Streaming Probabilistic Deep Tensor Factorization</vt:lpstr>
      <vt:lpstr>Contents</vt:lpstr>
      <vt:lpstr>1 Motivation</vt:lpstr>
      <vt:lpstr>1 Motivation</vt:lpstr>
      <vt:lpstr>1 Motivation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Experiments</vt:lpstr>
      <vt:lpstr>3 Experiments</vt:lpstr>
      <vt:lpstr>3 Experiments</vt:lpstr>
      <vt:lpstr>3 Experiments</vt:lpstr>
      <vt:lpstr>Thank you 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1465</cp:revision>
  <cp:lastPrinted>2018-09-13T18:12:28Z</cp:lastPrinted>
  <dcterms:created xsi:type="dcterms:W3CDTF">2014-08-18T11:27:13Z</dcterms:created>
  <dcterms:modified xsi:type="dcterms:W3CDTF">2020-08-07T20:25:23Z</dcterms:modified>
</cp:coreProperties>
</file>