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0" d="100"/>
          <a:sy n="80" d="100"/>
        </p:scale>
        <p:origin x="787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77C0C-9926-4D29-9518-EFE4A6A9E9E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5FABC-A336-4692-82DD-FAC7009E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8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C80F6-F8C3-4672-AA6B-EF2EC27C8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D39CD-8376-4A73-A47D-E4748AC54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13420-E727-48FA-B6A2-3699E677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9AFA-C80C-407D-AB07-780F67ACE6F3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68785-9ED3-4A37-BA8A-F650F1C9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DB070-3D02-4AAF-85CB-5454744F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947F-B107-4736-BC07-E61BFEA7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FEE6-0DA7-4E49-9AEA-FED49444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87B65-EE30-4E34-9A32-CE9D50B33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F0AB1-D78F-422D-A31A-D7906337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D8F7-A9EF-4F08-9E7C-9CFF049CE7F4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D8AEA-F09B-4ECE-98C6-FF5E2DFF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FF341-7D95-48A4-9513-D6A1E7CA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947F-B107-4736-BC07-E61BFEA7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3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32FB2-4F25-4B6B-A0C3-34373B6F9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96A0E-4A9D-46C0-8460-0BEC4F794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58127-9E8F-4844-BCA6-0A5C73C8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301C-6589-4617-9171-DD17BF0A8DC2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CECAB-FA0E-4E5A-B61A-1DCEBFC7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1FF6B-86E7-4B9B-A367-58EB1A9E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947F-B107-4736-BC07-E61BFEA7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9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7538-2B71-4AD5-889B-2266843A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60D7D-4E1C-4450-BFEC-237CF3481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A9B44-78CA-4343-8563-4B6C9BF8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803E-B0F7-4AF0-9C80-745E0BF631F2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1D2BC-7936-4047-9AF9-D998394C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7F611-E284-4BF0-AC2F-152196AF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947F-B107-4736-BC07-E61BFEA7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8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2450-12F8-47D9-AC5B-DEC26C11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C52D2-254F-48B5-A721-F93D7C8C7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1B1E2-6051-4E0B-8FA8-0A44544C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EB1A-15EF-4554-956E-6BE1FD30568A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CF5A8-4D0D-439B-9A33-A76F5563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1DFC0-C7CA-434D-AE98-6A0A5248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947F-B107-4736-BC07-E61BFEA7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8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F49A-62F9-443E-8DF0-AFE0C1A3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DB9E-B81B-44EF-9B1B-159349203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BFC32-F562-4EFA-A55E-D06995A74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60B6F-1E0B-4B5C-9AA8-1A2DCAA3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ADA-0793-4E8A-B28A-097D3862A615}" type="datetime1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86ADA-0EAC-4D95-9974-A8F6FFDA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2EBBF-2075-4452-985A-C5FDEF54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947F-B107-4736-BC07-E61BFEA7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8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0402-FB2D-4112-99E1-4B490F87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8E4EF-6ECD-4214-9600-D84C0BE6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D1F72-27E0-433B-87C9-27E85FEA0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7138D-032F-4120-83AD-AEEFE2793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398F0-0454-4A5D-B5A4-9DC874472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AC1E2D-3999-43C2-9EF6-87DE3524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EE18-4779-4F16-A1A4-7F232B789A32}" type="datetime1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234D6-CC9C-4726-819D-C2EDAD37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DA10A5-A5E9-48C7-B338-E500780A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947F-B107-4736-BC07-E61BFEA7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4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A8C5-20E1-40AF-98B5-03929BB4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F94C3-BAE0-4A9C-86CE-E729EBF2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0FB1-9E71-49A1-9453-765B998F6CC0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08343-8834-46A4-BDCF-4A88F7DD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FD682-D9D5-41FA-A152-F95E9F8A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947F-B107-4736-BC07-E61BFEA7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7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8EC4B-4D32-457A-B845-D02EAC2D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6A11-4BA2-45D3-BE5C-807878F65291}" type="datetime1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F7DB94-DC59-412D-A798-69D2DD55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D71E5-4023-48FA-8F0F-DB443B2B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947F-B107-4736-BC07-E61BFEA7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3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77A8-83C8-44A5-A88B-F8D2710F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5DEE4-999B-4ACF-A0FB-041DC8E6C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82CF4-0FCF-4073-908D-B0212FF1D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7A967-9FE3-4A14-8605-85F82E89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11C6-FD1F-4727-A32E-CA22ED642C72}" type="datetime1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72D04-0ADD-4517-8557-822E48AC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2A7B7-6C85-4B1B-BADD-7526042C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947F-B107-4736-BC07-E61BFEA7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0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269D-C4D0-43F9-854A-3F18DFCD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DDAEB-1B3D-4AD4-ADD1-B08DC941F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6B4C1-0AF7-4240-97E3-72B16DC54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E0211-FBC1-46EF-A545-AA1F86C2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D0AF-B1E5-4CCB-95F9-A86AED509BAE}" type="datetime1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120EE-4542-4B44-B65C-FF9E16E5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9B8BF-669D-4773-94E4-38ED78D4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947F-B107-4736-BC07-E61BFEA7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BCEE4-2E6D-41C3-BEE0-4FBAEDFE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2D1A7-1542-4D0C-ABE0-7D78C3994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0F210-C8A2-4900-A00B-A55B30824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D8C63-4FE2-44F1-9FBE-EA73592C977F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7390D-E1DA-4DDD-8E48-AC2D43E93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17062-0741-421F-8156-01B00FFA8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4947F-B107-4736-BC07-E61BFEA7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5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tm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tmp"/><Relationship Id="rId3" Type="http://schemas.openxmlformats.org/officeDocument/2006/relationships/image" Target="../media/image14.tmp"/><Relationship Id="rId7" Type="http://schemas.openxmlformats.org/officeDocument/2006/relationships/image" Target="../media/image18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tmp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E7782A-21A7-4A05-ABEB-CDEC856D0C12}"/>
              </a:ext>
            </a:extLst>
          </p:cNvPr>
          <p:cNvSpPr/>
          <p:nvPr/>
        </p:nvSpPr>
        <p:spPr>
          <a:xfrm>
            <a:off x="255494" y="239806"/>
            <a:ext cx="11681012" cy="63783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FE4E3B-FA3A-4556-8A7D-22715617C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95068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CIKM 2019 Paper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469134CE-1CD5-4966-8BCF-68D22FA43E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0773" y="4216146"/>
                <a:ext cx="9582736" cy="15895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Presented by Fuqiang Liu (aka. Fu)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-Nov-2019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469134CE-1CD5-4966-8BCF-68D22FA43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73" y="4216146"/>
                <a:ext cx="9582736" cy="1589589"/>
              </a:xfrm>
              <a:prstGeom prst="rect">
                <a:avLst/>
              </a:prstGeom>
              <a:blipFill>
                <a:blip r:embed="rId2"/>
                <a:stretch>
                  <a:fillRect l="-1018" t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2">
            <a:extLst>
              <a:ext uri="{FF2B5EF4-FFF2-40B4-BE49-F238E27FC236}">
                <a16:creationId xmlns:a16="http://schemas.microsoft.com/office/drawing/2014/main" id="{BDABE57E-AA45-400A-803F-F0228BC24241}"/>
              </a:ext>
            </a:extLst>
          </p:cNvPr>
          <p:cNvSpPr txBox="1">
            <a:spLocks/>
          </p:cNvSpPr>
          <p:nvPr/>
        </p:nvSpPr>
        <p:spPr>
          <a:xfrm>
            <a:off x="2538321" y="2690324"/>
            <a:ext cx="9582736" cy="1589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Transportation System, Urban Computing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D0E2B8-B91F-41BE-A409-0B729AF7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947F-B107-4736-BC07-E61BFEA7BC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34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1EBAA4-8CA8-4F57-94F1-2BC3D4A1A4F2}"/>
              </a:ext>
            </a:extLst>
          </p:cNvPr>
          <p:cNvSpPr/>
          <p:nvPr/>
        </p:nvSpPr>
        <p:spPr>
          <a:xfrm>
            <a:off x="0" y="81"/>
            <a:ext cx="5858435" cy="3272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CC1F21-16A7-4A2D-BD6E-9B8CA740745F}"/>
              </a:ext>
            </a:extLst>
          </p:cNvPr>
          <p:cNvSpPr/>
          <p:nvPr/>
        </p:nvSpPr>
        <p:spPr>
          <a:xfrm>
            <a:off x="0" y="6575693"/>
            <a:ext cx="12192000" cy="3272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64300-6682-446E-8740-3C93F92BD9D7}"/>
              </a:ext>
            </a:extLst>
          </p:cNvPr>
          <p:cNvSpPr/>
          <p:nvPr/>
        </p:nvSpPr>
        <p:spPr>
          <a:xfrm>
            <a:off x="5858435" y="81"/>
            <a:ext cx="6333565" cy="327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0319BB-677B-4ACD-BE49-7D9BFFAD837B}"/>
              </a:ext>
            </a:extLst>
          </p:cNvPr>
          <p:cNvSpPr txBox="1"/>
          <p:nvPr/>
        </p:nvSpPr>
        <p:spPr>
          <a:xfrm>
            <a:off x="1278150" y="-42041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CIKM2019 Paper Review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473576-DD76-4E8D-9BA1-C9DDF6239576}"/>
              </a:ext>
            </a:extLst>
          </p:cNvPr>
          <p:cNvSpPr/>
          <p:nvPr/>
        </p:nvSpPr>
        <p:spPr>
          <a:xfrm>
            <a:off x="-5383" y="327292"/>
            <a:ext cx="12192000" cy="6360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7B86EB-677B-4CFB-B756-46FA92CC3E55}"/>
              </a:ext>
            </a:extLst>
          </p:cNvPr>
          <p:cNvSpPr txBox="1"/>
          <p:nvPr/>
        </p:nvSpPr>
        <p:spPr>
          <a:xfrm>
            <a:off x="8521380" y="-20979"/>
            <a:ext cx="367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Fuqiang LIU, 11/8/2019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14A987-6A24-43AE-AECD-D60682BF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188" y="6556736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age: </a:t>
            </a:r>
            <a:fld id="{12D4947F-B107-4736-BC07-E61BFEA7BC0E}" type="slidenum">
              <a:rPr lang="en-US" sz="1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650A17-2F4F-40CE-9ABA-ACD1107CB564}"/>
              </a:ext>
            </a:extLst>
          </p:cNvPr>
          <p:cNvSpPr/>
          <p:nvPr/>
        </p:nvSpPr>
        <p:spPr>
          <a:xfrm>
            <a:off x="131061" y="450079"/>
            <a:ext cx="11203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Study of Multivariate Time Series Forecasting Models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2699C-C602-4512-8B3E-F28CB1E15E93}"/>
              </a:ext>
            </a:extLst>
          </p:cNvPr>
          <p:cNvSpPr txBox="1"/>
          <p:nvPr/>
        </p:nvSpPr>
        <p:spPr>
          <a:xfrm>
            <a:off x="261937" y="121443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61979-685B-4254-88EE-B660B5C68701}"/>
              </a:ext>
            </a:extLst>
          </p:cNvPr>
          <p:cNvSpPr txBox="1"/>
          <p:nvPr/>
        </p:nvSpPr>
        <p:spPr>
          <a:xfrm>
            <a:off x="688501" y="1669850"/>
            <a:ext cx="11050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time series forecasting is important for wide applications;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lack of comprehensive performance comparison of these models on different tasks.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816483-32E4-47B9-A383-A4010430018A}"/>
              </a:ext>
            </a:extLst>
          </p:cNvPr>
          <p:cNvSpPr txBox="1"/>
          <p:nvPr/>
        </p:nvSpPr>
        <p:spPr>
          <a:xfrm>
            <a:off x="342899" y="245482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E93BD5-D54E-4C5D-BE78-0B103F152F17}"/>
              </a:ext>
            </a:extLst>
          </p:cNvPr>
          <p:cNvSpPr txBox="1"/>
          <p:nvPr/>
        </p:nvSpPr>
        <p:spPr>
          <a:xfrm>
            <a:off x="410649" y="2915730"/>
            <a:ext cx="7528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a systematic evaluation of eight representative forecasting models over eight multivariate time series datasets.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Models: ARIMA, Ridge, SVR, KNN, CNN, RNN,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LSTNet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STGCN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9DBA91-5756-4EE7-A048-8FFD2A8BA836}"/>
              </a:ext>
            </a:extLst>
          </p:cNvPr>
          <p:cNvSpPr txBox="1"/>
          <p:nvPr/>
        </p:nvSpPr>
        <p:spPr>
          <a:xfrm>
            <a:off x="342891" y="382167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FC2550-9E47-4459-842D-034EB70387EC}"/>
              </a:ext>
            </a:extLst>
          </p:cNvPr>
          <p:cNvSpPr txBox="1"/>
          <p:nvPr/>
        </p:nvSpPr>
        <p:spPr>
          <a:xfrm>
            <a:off x="410641" y="4282579"/>
            <a:ext cx="11638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datasets exhibit strong periodic patterns, deep learning models perform best;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datasets in a non-periodic manner, the statistical models such as ARIMA perform best;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multivariate time series involving graphic inter-dependencies among multi-variates like road network, Graph convolution network is the best.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50264-49A9-4D9B-A23E-8AAB4A4C5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225" y="2421241"/>
            <a:ext cx="3071126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8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1EBAA4-8CA8-4F57-94F1-2BC3D4A1A4F2}"/>
              </a:ext>
            </a:extLst>
          </p:cNvPr>
          <p:cNvSpPr/>
          <p:nvPr/>
        </p:nvSpPr>
        <p:spPr>
          <a:xfrm>
            <a:off x="0" y="81"/>
            <a:ext cx="5858435" cy="3272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CC1F21-16A7-4A2D-BD6E-9B8CA740745F}"/>
              </a:ext>
            </a:extLst>
          </p:cNvPr>
          <p:cNvSpPr/>
          <p:nvPr/>
        </p:nvSpPr>
        <p:spPr>
          <a:xfrm>
            <a:off x="0" y="6575693"/>
            <a:ext cx="12192000" cy="3272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64300-6682-446E-8740-3C93F92BD9D7}"/>
              </a:ext>
            </a:extLst>
          </p:cNvPr>
          <p:cNvSpPr/>
          <p:nvPr/>
        </p:nvSpPr>
        <p:spPr>
          <a:xfrm>
            <a:off x="5858435" y="81"/>
            <a:ext cx="6333565" cy="327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0319BB-677B-4ACD-BE49-7D9BFFAD837B}"/>
              </a:ext>
            </a:extLst>
          </p:cNvPr>
          <p:cNvSpPr txBox="1"/>
          <p:nvPr/>
        </p:nvSpPr>
        <p:spPr>
          <a:xfrm>
            <a:off x="1278150" y="-42041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CIKM2019 Paper Review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473576-DD76-4E8D-9BA1-C9DDF6239576}"/>
              </a:ext>
            </a:extLst>
          </p:cNvPr>
          <p:cNvSpPr/>
          <p:nvPr/>
        </p:nvSpPr>
        <p:spPr>
          <a:xfrm>
            <a:off x="-5383" y="327292"/>
            <a:ext cx="12192000" cy="6360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7B86EB-677B-4CFB-B756-46FA92CC3E55}"/>
              </a:ext>
            </a:extLst>
          </p:cNvPr>
          <p:cNvSpPr txBox="1"/>
          <p:nvPr/>
        </p:nvSpPr>
        <p:spPr>
          <a:xfrm>
            <a:off x="8521380" y="-20979"/>
            <a:ext cx="367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Fuqiang LIU, 11/8/2019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14A987-6A24-43AE-AECD-D60682BF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188" y="6556736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age: </a:t>
            </a:r>
            <a:fld id="{12D4947F-B107-4736-BC07-E61BFEA7BC0E}" type="slidenum">
              <a:rPr lang="en-US" sz="1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650A17-2F4F-40CE-9ABA-ACD1107CB564}"/>
              </a:ext>
            </a:extLst>
          </p:cNvPr>
          <p:cNvSpPr/>
          <p:nvPr/>
        </p:nvSpPr>
        <p:spPr>
          <a:xfrm>
            <a:off x="131061" y="450079"/>
            <a:ext cx="11203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Deep Image-based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Spatio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-Temporal Network for Travel Time Estimation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2699C-C602-4512-8B3E-F28CB1E15E93}"/>
              </a:ext>
            </a:extLst>
          </p:cNvPr>
          <p:cNvSpPr txBox="1"/>
          <p:nvPr/>
        </p:nvSpPr>
        <p:spPr>
          <a:xfrm>
            <a:off x="261937" y="121443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61979-685B-4254-88EE-B660B5C68701}"/>
              </a:ext>
            </a:extLst>
          </p:cNvPr>
          <p:cNvSpPr txBox="1"/>
          <p:nvPr/>
        </p:nvSpPr>
        <p:spPr>
          <a:xfrm>
            <a:off x="688501" y="1669850"/>
            <a:ext cx="11551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the travel time for a given path is a fundamental problem in many urban transportation systems;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ior works fail to well capture moving behaviors embedded in paths and thus do not estimate the travel time accurately.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816483-32E4-47B9-A383-A4010430018A}"/>
              </a:ext>
            </a:extLst>
          </p:cNvPr>
          <p:cNvSpPr txBox="1"/>
          <p:nvPr/>
        </p:nvSpPr>
        <p:spPr>
          <a:xfrm>
            <a:off x="342899" y="245482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E93BD5-D54E-4C5D-BE78-0B103F152F17}"/>
              </a:ext>
            </a:extLst>
          </p:cNvPr>
          <p:cNvSpPr txBox="1"/>
          <p:nvPr/>
        </p:nvSpPr>
        <p:spPr>
          <a:xfrm>
            <a:off x="410650" y="2915730"/>
            <a:ext cx="66854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to plot a path as a sequence of “generalized images” which include sub-paths along with additional information, such as traffic conditions, road network and traffic signals;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novel two-dimensional CNN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PathCNN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extract spatial patterns for lines in images by regularization and adopting multiple pooling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methods;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a one-dimensional CNN to capture temporal patterns.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A3C2C7-FCED-45A2-90D4-D61A48A47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44" y="2918981"/>
            <a:ext cx="4416196" cy="281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9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1EBAA4-8CA8-4F57-94F1-2BC3D4A1A4F2}"/>
              </a:ext>
            </a:extLst>
          </p:cNvPr>
          <p:cNvSpPr/>
          <p:nvPr/>
        </p:nvSpPr>
        <p:spPr>
          <a:xfrm>
            <a:off x="0" y="81"/>
            <a:ext cx="5858435" cy="3272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CC1F21-16A7-4A2D-BD6E-9B8CA740745F}"/>
              </a:ext>
            </a:extLst>
          </p:cNvPr>
          <p:cNvSpPr/>
          <p:nvPr/>
        </p:nvSpPr>
        <p:spPr>
          <a:xfrm>
            <a:off x="0" y="6575693"/>
            <a:ext cx="12192000" cy="3272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64300-6682-446E-8740-3C93F92BD9D7}"/>
              </a:ext>
            </a:extLst>
          </p:cNvPr>
          <p:cNvSpPr/>
          <p:nvPr/>
        </p:nvSpPr>
        <p:spPr>
          <a:xfrm>
            <a:off x="5858435" y="81"/>
            <a:ext cx="6333565" cy="327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0319BB-677B-4ACD-BE49-7D9BFFAD837B}"/>
              </a:ext>
            </a:extLst>
          </p:cNvPr>
          <p:cNvSpPr txBox="1"/>
          <p:nvPr/>
        </p:nvSpPr>
        <p:spPr>
          <a:xfrm>
            <a:off x="1278150" y="-42041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CIKM2019 Paper Review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473576-DD76-4E8D-9BA1-C9DDF6239576}"/>
              </a:ext>
            </a:extLst>
          </p:cNvPr>
          <p:cNvSpPr/>
          <p:nvPr/>
        </p:nvSpPr>
        <p:spPr>
          <a:xfrm>
            <a:off x="-5383" y="327292"/>
            <a:ext cx="12192000" cy="6360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7B86EB-677B-4CFB-B756-46FA92CC3E55}"/>
              </a:ext>
            </a:extLst>
          </p:cNvPr>
          <p:cNvSpPr txBox="1"/>
          <p:nvPr/>
        </p:nvSpPr>
        <p:spPr>
          <a:xfrm>
            <a:off x="8521380" y="-20979"/>
            <a:ext cx="367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Fuqiang LIU, 11/8/2019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14A987-6A24-43AE-AECD-D60682BF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188" y="6556736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age: </a:t>
            </a:r>
            <a:fld id="{12D4947F-B107-4736-BC07-E61BFEA7BC0E}" type="slidenum">
              <a:rPr lang="en-US" sz="1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6820B6-3443-473B-9CF6-14EEE63220F2}"/>
              </a:ext>
            </a:extLst>
          </p:cNvPr>
          <p:cNvSpPr/>
          <p:nvPr/>
        </p:nvSpPr>
        <p:spPr>
          <a:xfrm>
            <a:off x="131061" y="450079"/>
            <a:ext cx="11203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Factorization for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Spatio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-Temporal Neural Networks with Applications to Urban Flow Prediction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B3B4E-91EC-4820-B9AC-F4C6B85F328B}"/>
              </a:ext>
            </a:extLst>
          </p:cNvPr>
          <p:cNvSpPr txBox="1"/>
          <p:nvPr/>
        </p:nvSpPr>
        <p:spPr>
          <a:xfrm>
            <a:off x="261937" y="121443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83B0A1-5091-497F-928B-851B1A7B92FE}"/>
              </a:ext>
            </a:extLst>
          </p:cNvPr>
          <p:cNvSpPr txBox="1"/>
          <p:nvPr/>
        </p:nvSpPr>
        <p:spPr>
          <a:xfrm>
            <a:off x="285271" y="1753496"/>
            <a:ext cx="12006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deep learning models for traffic flow prediction overlook latent region functions that impact ST correlations greatly;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framework to assist deep models in tackling the region function issue is valuable.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FA8D08-AB85-4C95-ABC3-99DC03270179}"/>
              </a:ext>
            </a:extLst>
          </p:cNvPr>
          <p:cNvSpPr txBox="1"/>
          <p:nvPr/>
        </p:nvSpPr>
        <p:spPr>
          <a:xfrm>
            <a:off x="261937" y="269704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3F6C51-86CF-4B41-9B26-2A824398673C}"/>
              </a:ext>
            </a:extLst>
          </p:cNvPr>
          <p:cNvSpPr txBox="1"/>
          <p:nvPr/>
        </p:nvSpPr>
        <p:spPr>
          <a:xfrm>
            <a:off x="507681" y="3240951"/>
            <a:ext cx="1070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Matrix factorization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spatio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-temporal neural networks (MF-STN), capable of enhancing the deep ST models.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377010-CEA6-437E-8733-FFD48B55159C}"/>
              </a:ext>
            </a:extLst>
          </p:cNvPr>
          <p:cNvSpPr txBox="1"/>
          <p:nvPr/>
        </p:nvSpPr>
        <p:spPr>
          <a:xfrm>
            <a:off x="364806" y="4186238"/>
            <a:ext cx="6321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 feature learner obtains features of ST correlations from all regions by the corresponding sub-networks;</a:t>
            </a:r>
          </a:p>
          <a:p>
            <a:pPr marL="400050" indent="-400050">
              <a:buAutoNum type="romanL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AutoNum type="roman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region-specific predictor leverages the learned ST features to make region specific predictions (MF is employed to decompose the region-specific parameters).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E47B8E-CA28-425B-8881-47217EE6A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65" y="3826030"/>
            <a:ext cx="4868523" cy="26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9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1EBAA4-8CA8-4F57-94F1-2BC3D4A1A4F2}"/>
              </a:ext>
            </a:extLst>
          </p:cNvPr>
          <p:cNvSpPr/>
          <p:nvPr/>
        </p:nvSpPr>
        <p:spPr>
          <a:xfrm>
            <a:off x="0" y="81"/>
            <a:ext cx="5858435" cy="3272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CC1F21-16A7-4A2D-BD6E-9B8CA740745F}"/>
              </a:ext>
            </a:extLst>
          </p:cNvPr>
          <p:cNvSpPr/>
          <p:nvPr/>
        </p:nvSpPr>
        <p:spPr>
          <a:xfrm>
            <a:off x="0" y="6575693"/>
            <a:ext cx="12192000" cy="3272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64300-6682-446E-8740-3C93F92BD9D7}"/>
              </a:ext>
            </a:extLst>
          </p:cNvPr>
          <p:cNvSpPr/>
          <p:nvPr/>
        </p:nvSpPr>
        <p:spPr>
          <a:xfrm>
            <a:off x="5858435" y="81"/>
            <a:ext cx="6333565" cy="327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0319BB-677B-4ACD-BE49-7D9BFFAD837B}"/>
              </a:ext>
            </a:extLst>
          </p:cNvPr>
          <p:cNvSpPr txBox="1"/>
          <p:nvPr/>
        </p:nvSpPr>
        <p:spPr>
          <a:xfrm>
            <a:off x="1278150" y="-42041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CIKM2019 Paper Review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473576-DD76-4E8D-9BA1-C9DDF6239576}"/>
              </a:ext>
            </a:extLst>
          </p:cNvPr>
          <p:cNvSpPr/>
          <p:nvPr/>
        </p:nvSpPr>
        <p:spPr>
          <a:xfrm>
            <a:off x="-5383" y="327292"/>
            <a:ext cx="12192000" cy="6360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7B86EB-677B-4CFB-B756-46FA92CC3E55}"/>
              </a:ext>
            </a:extLst>
          </p:cNvPr>
          <p:cNvSpPr txBox="1"/>
          <p:nvPr/>
        </p:nvSpPr>
        <p:spPr>
          <a:xfrm>
            <a:off x="8521380" y="-20979"/>
            <a:ext cx="367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Fuqiang LIU, 11/8/2019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14A987-6A24-43AE-AECD-D60682BF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188" y="6556736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age: </a:t>
            </a:r>
            <a:fld id="{12D4947F-B107-4736-BC07-E61BFEA7BC0E}" type="slidenum">
              <a:rPr lang="en-US" sz="1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45660-7730-4241-8247-BA29DFA5F4D0}"/>
              </a:ext>
            </a:extLst>
          </p:cNvPr>
          <p:cNvSpPr/>
          <p:nvPr/>
        </p:nvSpPr>
        <p:spPr>
          <a:xfrm>
            <a:off x="131061" y="450079"/>
            <a:ext cx="11203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Recommendation-based Team Formation for On-demand Taxi-calling Platforms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74495B-ECFB-4E16-9AB6-9BB9DBFB99EE}"/>
              </a:ext>
            </a:extLst>
          </p:cNvPr>
          <p:cNvSpPr txBox="1"/>
          <p:nvPr/>
        </p:nvSpPr>
        <p:spPr>
          <a:xfrm>
            <a:off x="261937" y="121443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18AF03-08A1-4DB8-96CD-85DDAEB72D00}"/>
              </a:ext>
            </a:extLst>
          </p:cNvPr>
          <p:cNvSpPr txBox="1"/>
          <p:nvPr/>
        </p:nvSpPr>
        <p:spPr>
          <a:xfrm>
            <a:off x="960526" y="1682063"/>
            <a:ext cx="10260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Attracting and motivating drivers is essential for the success of on-demand taxi-calling platforms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On-demand taxi-calling platforms often ignore the social engagement of individual drivers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lack of social incentives impairs the work enthusiasms of drivers and will affect the quality of service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11B00E-DD86-44E6-A429-21D94E16402B}"/>
              </a:ext>
            </a:extLst>
          </p:cNvPr>
          <p:cNvSpPr txBox="1"/>
          <p:nvPr/>
        </p:nvSpPr>
        <p:spPr>
          <a:xfrm>
            <a:off x="261937" y="269704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F206DE-CA2B-41DB-8326-8E6721162F18}"/>
              </a:ext>
            </a:extLst>
          </p:cNvPr>
          <p:cNvSpPr txBox="1"/>
          <p:nvPr/>
        </p:nvSpPr>
        <p:spPr>
          <a:xfrm>
            <a:off x="937763" y="3180037"/>
            <a:ext cx="10701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Recommendation-based Team Formation problem (need accurate recommendation and coordination among recommendations);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Recommendation-Matrix-Based Framework (RMBF) to solve the problem;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the acceptance probability of recommendations and then derive a recommendation matrix to maximize the number of formed teams from a global view.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4993EA-292A-407A-A1EC-B00D6AD18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16" y="4732627"/>
            <a:ext cx="5188572" cy="166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2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1EBAA4-8CA8-4F57-94F1-2BC3D4A1A4F2}"/>
              </a:ext>
            </a:extLst>
          </p:cNvPr>
          <p:cNvSpPr/>
          <p:nvPr/>
        </p:nvSpPr>
        <p:spPr>
          <a:xfrm>
            <a:off x="0" y="81"/>
            <a:ext cx="5858435" cy="3272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CC1F21-16A7-4A2D-BD6E-9B8CA740745F}"/>
              </a:ext>
            </a:extLst>
          </p:cNvPr>
          <p:cNvSpPr/>
          <p:nvPr/>
        </p:nvSpPr>
        <p:spPr>
          <a:xfrm>
            <a:off x="0" y="6575693"/>
            <a:ext cx="12192000" cy="3272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64300-6682-446E-8740-3C93F92BD9D7}"/>
              </a:ext>
            </a:extLst>
          </p:cNvPr>
          <p:cNvSpPr/>
          <p:nvPr/>
        </p:nvSpPr>
        <p:spPr>
          <a:xfrm>
            <a:off x="5858435" y="81"/>
            <a:ext cx="6333565" cy="327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0319BB-677B-4ACD-BE49-7D9BFFAD837B}"/>
              </a:ext>
            </a:extLst>
          </p:cNvPr>
          <p:cNvSpPr txBox="1"/>
          <p:nvPr/>
        </p:nvSpPr>
        <p:spPr>
          <a:xfrm>
            <a:off x="1278150" y="-42041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CIKM2019 Paper Review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473576-DD76-4E8D-9BA1-C9DDF6239576}"/>
              </a:ext>
            </a:extLst>
          </p:cNvPr>
          <p:cNvSpPr/>
          <p:nvPr/>
        </p:nvSpPr>
        <p:spPr>
          <a:xfrm>
            <a:off x="-5383" y="327292"/>
            <a:ext cx="12192000" cy="6360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7B86EB-677B-4CFB-B756-46FA92CC3E55}"/>
              </a:ext>
            </a:extLst>
          </p:cNvPr>
          <p:cNvSpPr txBox="1"/>
          <p:nvPr/>
        </p:nvSpPr>
        <p:spPr>
          <a:xfrm>
            <a:off x="8521380" y="-20979"/>
            <a:ext cx="367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Fuqiang LIU, 11/8/2019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14A987-6A24-43AE-AECD-D60682BF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188" y="6556736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age: </a:t>
            </a:r>
            <a:fld id="{12D4947F-B107-4736-BC07-E61BFEA7BC0E}" type="slidenum">
              <a:rPr lang="en-US" sz="1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7DACDB-E7EB-4882-B24B-AA94C353DA94}"/>
              </a:ext>
            </a:extLst>
          </p:cNvPr>
          <p:cNvSpPr/>
          <p:nvPr/>
        </p:nvSpPr>
        <p:spPr>
          <a:xfrm>
            <a:off x="131061" y="450079"/>
            <a:ext cx="11203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Route Description Based On Historical Trajectories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20EC00-87AE-44A6-AC5C-2E41D721DF40}"/>
              </a:ext>
            </a:extLst>
          </p:cNvPr>
          <p:cNvSpPr txBox="1"/>
          <p:nvPr/>
        </p:nvSpPr>
        <p:spPr>
          <a:xfrm>
            <a:off x="261937" y="121443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6DC8D9-9E6A-4374-BFBE-D73D5351EB93}"/>
              </a:ext>
            </a:extLst>
          </p:cNvPr>
          <p:cNvSpPr txBox="1"/>
          <p:nvPr/>
        </p:nvSpPr>
        <p:spPr>
          <a:xfrm>
            <a:off x="960526" y="1682063"/>
            <a:ext cx="11050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turn-by-turn route descriptions are exclusively derived from underlying road network topology information;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translation that ignores human cognition of the geographic space, is frequently verbose and redundant for the drivers who have knowledge of the geographical areas.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AFE908-32C4-4F77-B538-D4F8B44AFB1D}"/>
              </a:ext>
            </a:extLst>
          </p:cNvPr>
          <p:cNvSpPr txBox="1"/>
          <p:nvPr/>
        </p:nvSpPr>
        <p:spPr>
          <a:xfrm>
            <a:off x="304799" y="25699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F72003-6D7A-4061-98C1-1A454DBC8642}"/>
              </a:ext>
            </a:extLst>
          </p:cNvPr>
          <p:cNvSpPr txBox="1"/>
          <p:nvPr/>
        </p:nvSpPr>
        <p:spPr>
          <a:xfrm>
            <a:off x="937763" y="3180037"/>
            <a:ext cx="575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Formalize the task as a problem of finding the optimal partition for a given route that maximizes the familiarity while minimizing the number of partitions;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proper sentence to describe each partition.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1A1CB-E97C-4C3D-B959-FE0DE20CD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350" y="2789469"/>
            <a:ext cx="4638675" cy="2761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80550-1FAF-44DB-90EE-59BD36645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93" y="5099502"/>
            <a:ext cx="3281370" cy="685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F2F3FBE-3D17-4FA4-AD15-A3246C4A56D8}"/>
              </a:ext>
            </a:extLst>
          </p:cNvPr>
          <p:cNvSpPr txBox="1"/>
          <p:nvPr/>
        </p:nvSpPr>
        <p:spPr>
          <a:xfrm>
            <a:off x="3050678" y="5888016"/>
            <a:ext cx="183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familiarity score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E78DAB-4715-47B0-924A-2F76A2EB1574}"/>
              </a:ext>
            </a:extLst>
          </p:cNvPr>
          <p:cNvCxnSpPr>
            <a:cxnSpLocks/>
          </p:cNvCxnSpPr>
          <p:nvPr/>
        </p:nvCxnSpPr>
        <p:spPr>
          <a:xfrm flipH="1" flipV="1">
            <a:off x="2764928" y="5539717"/>
            <a:ext cx="285750" cy="329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3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1EBAA4-8CA8-4F57-94F1-2BC3D4A1A4F2}"/>
              </a:ext>
            </a:extLst>
          </p:cNvPr>
          <p:cNvSpPr/>
          <p:nvPr/>
        </p:nvSpPr>
        <p:spPr>
          <a:xfrm>
            <a:off x="0" y="81"/>
            <a:ext cx="5858435" cy="3272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CC1F21-16A7-4A2D-BD6E-9B8CA740745F}"/>
              </a:ext>
            </a:extLst>
          </p:cNvPr>
          <p:cNvSpPr/>
          <p:nvPr/>
        </p:nvSpPr>
        <p:spPr>
          <a:xfrm>
            <a:off x="0" y="6575693"/>
            <a:ext cx="12192000" cy="3272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64300-6682-446E-8740-3C93F92BD9D7}"/>
              </a:ext>
            </a:extLst>
          </p:cNvPr>
          <p:cNvSpPr/>
          <p:nvPr/>
        </p:nvSpPr>
        <p:spPr>
          <a:xfrm>
            <a:off x="5858435" y="81"/>
            <a:ext cx="6333565" cy="327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0319BB-677B-4ACD-BE49-7D9BFFAD837B}"/>
              </a:ext>
            </a:extLst>
          </p:cNvPr>
          <p:cNvSpPr txBox="1"/>
          <p:nvPr/>
        </p:nvSpPr>
        <p:spPr>
          <a:xfrm>
            <a:off x="1278150" y="-42041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CIKM2019 Paper Review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473576-DD76-4E8D-9BA1-C9DDF6239576}"/>
              </a:ext>
            </a:extLst>
          </p:cNvPr>
          <p:cNvSpPr/>
          <p:nvPr/>
        </p:nvSpPr>
        <p:spPr>
          <a:xfrm>
            <a:off x="-5383" y="327292"/>
            <a:ext cx="12192000" cy="6360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7B86EB-677B-4CFB-B756-46FA92CC3E55}"/>
              </a:ext>
            </a:extLst>
          </p:cNvPr>
          <p:cNvSpPr txBox="1"/>
          <p:nvPr/>
        </p:nvSpPr>
        <p:spPr>
          <a:xfrm>
            <a:off x="8521380" y="-20979"/>
            <a:ext cx="367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Fuqiang LIU, 11/8/2019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14A987-6A24-43AE-AECD-D60682BF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188" y="6556736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age: </a:t>
            </a:r>
            <a:fld id="{12D4947F-B107-4736-BC07-E61BFEA7BC0E}" type="slidenum">
              <a:rPr lang="en-US" sz="1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E13ADE-E287-44F5-9B4E-C147F985E1A7}"/>
              </a:ext>
            </a:extLst>
          </p:cNvPr>
          <p:cNvSpPr/>
          <p:nvPr/>
        </p:nvSpPr>
        <p:spPr>
          <a:xfrm>
            <a:off x="131061" y="450079"/>
            <a:ext cx="11203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 Effectively Estimate the Travel Time for Fastest Route Recommendation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3B2B8F-3072-4806-A6DE-8BB3C9F38CEC}"/>
              </a:ext>
            </a:extLst>
          </p:cNvPr>
          <p:cNvSpPr txBox="1"/>
          <p:nvPr/>
        </p:nvSpPr>
        <p:spPr>
          <a:xfrm>
            <a:off x="261937" y="121443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8D0D02-1853-426E-B28B-75EEF48289AA}"/>
              </a:ext>
            </a:extLst>
          </p:cNvPr>
          <p:cNvSpPr txBox="1"/>
          <p:nvPr/>
        </p:nvSpPr>
        <p:spPr>
          <a:xfrm>
            <a:off x="960526" y="1682063"/>
            <a:ext cx="11050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studies cast the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astest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ecommendation (FRR) task as a pathfinding problem on graphs and adopt heuristic algorithms as the major solution;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function is usually empirically set with simple methods, which is difficult to model other useful factors.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A7E283-F360-4C6C-A29F-2EC0B1647685}"/>
              </a:ext>
            </a:extLst>
          </p:cNvPr>
          <p:cNvSpPr txBox="1"/>
          <p:nvPr/>
        </p:nvSpPr>
        <p:spPr>
          <a:xfrm>
            <a:off x="304799" y="25699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DCCFEC-9BB9-4687-A66E-3BF2D3C3DA7F}"/>
                  </a:ext>
                </a:extLst>
              </p:cNvPr>
              <p:cNvSpPr txBox="1"/>
              <p:nvPr/>
            </p:nvSpPr>
            <p:spPr>
              <a:xfrm>
                <a:off x="372549" y="2967628"/>
                <a:ext cx="738708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First, develop a neural network based module for predicting the time-varying traffic speed for a road segment;</a:t>
                </a:r>
              </a:p>
              <a:p>
                <a:pPr algn="just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econd, design another neural network based module to estimate the fastest travel time;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two cost functions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algorithm have been set in a more principled way .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DCCFEC-9BB9-4687-A66E-3BF2D3C3D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49" y="2967628"/>
                <a:ext cx="7387087" cy="2308324"/>
              </a:xfrm>
              <a:prstGeom prst="rect">
                <a:avLst/>
              </a:prstGeom>
              <a:blipFill>
                <a:blip r:embed="rId2"/>
                <a:stretch>
                  <a:fillRect l="-495" t="-1587" r="-743" b="-3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EAB757F-865E-4919-A08C-19192E922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280" y="3676850"/>
            <a:ext cx="3509314" cy="27548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8CDF1-44B9-4C2E-BFF2-193FB1037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216" y="5390450"/>
            <a:ext cx="1736748" cy="32721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7C31D1D-8762-4A5E-A1A3-2DF7767D0066}"/>
              </a:ext>
            </a:extLst>
          </p:cNvPr>
          <p:cNvSpPr txBox="1"/>
          <p:nvPr/>
        </p:nvSpPr>
        <p:spPr>
          <a:xfrm>
            <a:off x="3224432" y="6209995"/>
            <a:ext cx="183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 cost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DEC8B3-EEF6-40CE-9379-D7A7EE5B4522}"/>
              </a:ext>
            </a:extLst>
          </p:cNvPr>
          <p:cNvSpPr txBox="1"/>
          <p:nvPr/>
        </p:nvSpPr>
        <p:spPr>
          <a:xfrm>
            <a:off x="5455741" y="6141462"/>
            <a:ext cx="183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cost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1ED1D2-568B-475F-9763-AE1CECBA19D3}"/>
              </a:ext>
            </a:extLst>
          </p:cNvPr>
          <p:cNvCxnSpPr>
            <a:cxnSpLocks/>
          </p:cNvCxnSpPr>
          <p:nvPr/>
        </p:nvCxnSpPr>
        <p:spPr>
          <a:xfrm flipV="1">
            <a:off x="3845115" y="5859587"/>
            <a:ext cx="322072" cy="2818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54F401-7C2E-4F7C-A065-88ABE3EAC2C7}"/>
              </a:ext>
            </a:extLst>
          </p:cNvPr>
          <p:cNvCxnSpPr>
            <a:cxnSpLocks/>
          </p:cNvCxnSpPr>
          <p:nvPr/>
        </p:nvCxnSpPr>
        <p:spPr>
          <a:xfrm flipH="1" flipV="1">
            <a:off x="5169991" y="5793163"/>
            <a:ext cx="285750" cy="329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1EBAA4-8CA8-4F57-94F1-2BC3D4A1A4F2}"/>
              </a:ext>
            </a:extLst>
          </p:cNvPr>
          <p:cNvSpPr/>
          <p:nvPr/>
        </p:nvSpPr>
        <p:spPr>
          <a:xfrm>
            <a:off x="0" y="81"/>
            <a:ext cx="5858435" cy="3272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CC1F21-16A7-4A2D-BD6E-9B8CA740745F}"/>
              </a:ext>
            </a:extLst>
          </p:cNvPr>
          <p:cNvSpPr/>
          <p:nvPr/>
        </p:nvSpPr>
        <p:spPr>
          <a:xfrm>
            <a:off x="0" y="6575693"/>
            <a:ext cx="12192000" cy="3272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64300-6682-446E-8740-3C93F92BD9D7}"/>
              </a:ext>
            </a:extLst>
          </p:cNvPr>
          <p:cNvSpPr/>
          <p:nvPr/>
        </p:nvSpPr>
        <p:spPr>
          <a:xfrm>
            <a:off x="5858435" y="81"/>
            <a:ext cx="6333565" cy="327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0319BB-677B-4ACD-BE49-7D9BFFAD837B}"/>
              </a:ext>
            </a:extLst>
          </p:cNvPr>
          <p:cNvSpPr txBox="1"/>
          <p:nvPr/>
        </p:nvSpPr>
        <p:spPr>
          <a:xfrm>
            <a:off x="1278150" y="-42041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CIKM2019 Paper Review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473576-DD76-4E8D-9BA1-C9DDF6239576}"/>
              </a:ext>
            </a:extLst>
          </p:cNvPr>
          <p:cNvSpPr/>
          <p:nvPr/>
        </p:nvSpPr>
        <p:spPr>
          <a:xfrm>
            <a:off x="-5383" y="327292"/>
            <a:ext cx="12192000" cy="6360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7B86EB-677B-4CFB-B756-46FA92CC3E55}"/>
              </a:ext>
            </a:extLst>
          </p:cNvPr>
          <p:cNvSpPr txBox="1"/>
          <p:nvPr/>
        </p:nvSpPr>
        <p:spPr>
          <a:xfrm>
            <a:off x="8521380" y="-20979"/>
            <a:ext cx="367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Fuqiang LIU, 11/8/2019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14A987-6A24-43AE-AECD-D60682BF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188" y="6556736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age: </a:t>
            </a:r>
            <a:fld id="{12D4947F-B107-4736-BC07-E61BFEA7BC0E}" type="slidenum">
              <a:rPr lang="en-US" sz="1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126D0E-1ED6-4E96-AA87-882D558F3907}"/>
              </a:ext>
            </a:extLst>
          </p:cNvPr>
          <p:cNvSpPr/>
          <p:nvPr/>
        </p:nvSpPr>
        <p:spPr>
          <a:xfrm>
            <a:off x="131061" y="450079"/>
            <a:ext cx="11203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Pavement Performance with a Feature Fusion LSTM-BPNN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E491F-6272-4A33-9D8E-5E79B9AFB730}"/>
              </a:ext>
            </a:extLst>
          </p:cNvPr>
          <p:cNvSpPr txBox="1"/>
          <p:nvPr/>
        </p:nvSpPr>
        <p:spPr>
          <a:xfrm>
            <a:off x="261937" y="121443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783FE4-6D72-468C-8E89-6F38B648BA27}"/>
              </a:ext>
            </a:extLst>
          </p:cNvPr>
          <p:cNvSpPr txBox="1"/>
          <p:nvPr/>
        </p:nvSpPr>
        <p:spPr>
          <a:xfrm>
            <a:off x="960526" y="1682063"/>
            <a:ext cx="11050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prediction of International Roughness Index (IRI) becomes a key tasks for the pavement management system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models are proposed on top of small datasets and consider no time-series information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ABB16-3B5B-446C-BCB5-E4F4F0F69894}"/>
              </a:ext>
            </a:extLst>
          </p:cNvPr>
          <p:cNvSpPr txBox="1"/>
          <p:nvPr/>
        </p:nvSpPr>
        <p:spPr>
          <a:xfrm>
            <a:off x="342899" y="30596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6A53D2-3AA4-4EE8-A528-0889344ED652}"/>
              </a:ext>
            </a:extLst>
          </p:cNvPr>
          <p:cNvSpPr txBox="1"/>
          <p:nvPr/>
        </p:nvSpPr>
        <p:spPr>
          <a:xfrm>
            <a:off x="410649" y="3520575"/>
            <a:ext cx="7471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 novel feature fusion LSTM-BPNN model to better capture the latent relationship between the cross-sectional and time-series features;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learned by two neural networks are fused via an attention mechanism.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DB24C-0F27-49F9-B173-ED72080E3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515" y="3084085"/>
            <a:ext cx="3612193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2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1EBAA4-8CA8-4F57-94F1-2BC3D4A1A4F2}"/>
              </a:ext>
            </a:extLst>
          </p:cNvPr>
          <p:cNvSpPr/>
          <p:nvPr/>
        </p:nvSpPr>
        <p:spPr>
          <a:xfrm>
            <a:off x="0" y="81"/>
            <a:ext cx="5858435" cy="3272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CC1F21-16A7-4A2D-BD6E-9B8CA740745F}"/>
              </a:ext>
            </a:extLst>
          </p:cNvPr>
          <p:cNvSpPr/>
          <p:nvPr/>
        </p:nvSpPr>
        <p:spPr>
          <a:xfrm>
            <a:off x="0" y="6575693"/>
            <a:ext cx="12192000" cy="3272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64300-6682-446E-8740-3C93F92BD9D7}"/>
              </a:ext>
            </a:extLst>
          </p:cNvPr>
          <p:cNvSpPr/>
          <p:nvPr/>
        </p:nvSpPr>
        <p:spPr>
          <a:xfrm>
            <a:off x="5858435" y="81"/>
            <a:ext cx="6333565" cy="327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0319BB-677B-4ACD-BE49-7D9BFFAD837B}"/>
              </a:ext>
            </a:extLst>
          </p:cNvPr>
          <p:cNvSpPr txBox="1"/>
          <p:nvPr/>
        </p:nvSpPr>
        <p:spPr>
          <a:xfrm>
            <a:off x="1278150" y="-42041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CIKM2019 Paper Review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473576-DD76-4E8D-9BA1-C9DDF6239576}"/>
              </a:ext>
            </a:extLst>
          </p:cNvPr>
          <p:cNvSpPr/>
          <p:nvPr/>
        </p:nvSpPr>
        <p:spPr>
          <a:xfrm>
            <a:off x="-5383" y="327292"/>
            <a:ext cx="12192000" cy="6360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7B86EB-677B-4CFB-B756-46FA92CC3E55}"/>
              </a:ext>
            </a:extLst>
          </p:cNvPr>
          <p:cNvSpPr txBox="1"/>
          <p:nvPr/>
        </p:nvSpPr>
        <p:spPr>
          <a:xfrm>
            <a:off x="8521380" y="-20979"/>
            <a:ext cx="367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Fuqiang LIU, 11/8/2019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14A987-6A24-43AE-AECD-D60682BF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188" y="6556736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age: </a:t>
            </a:r>
            <a:fld id="{12D4947F-B107-4736-BC07-E61BFEA7BC0E}" type="slidenum">
              <a:rPr lang="en-US" sz="1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582A39-E08E-455E-8E28-08E70BDEF89E}"/>
              </a:ext>
            </a:extLst>
          </p:cNvPr>
          <p:cNvSpPr/>
          <p:nvPr/>
        </p:nvSpPr>
        <p:spPr>
          <a:xfrm>
            <a:off x="131061" y="450079"/>
            <a:ext cx="11203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Dynamic Fusion Network for Traffic Accident Forecasting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626EC3-0003-4CC8-9B72-356221620D3B}"/>
              </a:ext>
            </a:extLst>
          </p:cNvPr>
          <p:cNvSpPr txBox="1"/>
          <p:nvPr/>
        </p:nvSpPr>
        <p:spPr>
          <a:xfrm>
            <a:off x="261937" y="121443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26FAFD-AB87-4F40-8F16-C868F2607B96}"/>
              </a:ext>
            </a:extLst>
          </p:cNvPr>
          <p:cNvSpPr txBox="1"/>
          <p:nvPr/>
        </p:nvSpPr>
        <p:spPr>
          <a:xfrm>
            <a:off x="960526" y="1682063"/>
            <a:ext cx="11050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accident forecasting is a vital part of intelligent transportation systems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key challenges: </a:t>
            </a:r>
          </a:p>
          <a:p>
            <a:pPr marL="400050" indent="-400050" algn="just">
              <a:buAutoNum type="roman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complexities of external factors which are presented with heterogeneous data structures</a:t>
            </a:r>
          </a:p>
          <a:p>
            <a:pPr marL="400050" indent="-400050" algn="just">
              <a:buAutoNum type="roman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 sequential transition regularities exhibited with time-dependent and high-order inter-correlations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323733-8BDD-4DD6-9E97-D92AFAE2DE17}"/>
              </a:ext>
            </a:extLst>
          </p:cNvPr>
          <p:cNvSpPr txBox="1"/>
          <p:nvPr/>
        </p:nvSpPr>
        <p:spPr>
          <a:xfrm>
            <a:off x="342899" y="30596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AAEF65-7C2E-4353-915D-4B9D97F2DBFD}"/>
              </a:ext>
            </a:extLst>
          </p:cNvPr>
          <p:cNvSpPr txBox="1"/>
          <p:nvPr/>
        </p:nvSpPr>
        <p:spPr>
          <a:xfrm>
            <a:off x="410649" y="3520575"/>
            <a:ext cx="11009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the POI information into the hidden representation generation of the geographical region (generate embedding matrix);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 GRU-based model to encode the sequential patterns of traffic accidents as well as the correlations between traffic accidents and external factors;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the temporal aggregation mechanism to refer back to the input sequence.</a:t>
            </a:r>
          </a:p>
        </p:txBody>
      </p:sp>
    </p:spTree>
    <p:extLst>
      <p:ext uri="{BB962C8B-B14F-4D97-AF65-F5344CB8AC3E}">
        <p14:creationId xmlns:p14="http://schemas.microsoft.com/office/powerpoint/2010/main" val="302084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1EBAA4-8CA8-4F57-94F1-2BC3D4A1A4F2}"/>
              </a:ext>
            </a:extLst>
          </p:cNvPr>
          <p:cNvSpPr/>
          <p:nvPr/>
        </p:nvSpPr>
        <p:spPr>
          <a:xfrm>
            <a:off x="0" y="81"/>
            <a:ext cx="5858435" cy="3272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CC1F21-16A7-4A2D-BD6E-9B8CA740745F}"/>
              </a:ext>
            </a:extLst>
          </p:cNvPr>
          <p:cNvSpPr/>
          <p:nvPr/>
        </p:nvSpPr>
        <p:spPr>
          <a:xfrm>
            <a:off x="0" y="6575693"/>
            <a:ext cx="12192000" cy="3272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64300-6682-446E-8740-3C93F92BD9D7}"/>
              </a:ext>
            </a:extLst>
          </p:cNvPr>
          <p:cNvSpPr/>
          <p:nvPr/>
        </p:nvSpPr>
        <p:spPr>
          <a:xfrm>
            <a:off x="5858435" y="81"/>
            <a:ext cx="6333565" cy="327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0319BB-677B-4ACD-BE49-7D9BFFAD837B}"/>
              </a:ext>
            </a:extLst>
          </p:cNvPr>
          <p:cNvSpPr txBox="1"/>
          <p:nvPr/>
        </p:nvSpPr>
        <p:spPr>
          <a:xfrm>
            <a:off x="1278150" y="-42041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CIKM2019 Paper Review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473576-DD76-4E8D-9BA1-C9DDF6239576}"/>
              </a:ext>
            </a:extLst>
          </p:cNvPr>
          <p:cNvSpPr/>
          <p:nvPr/>
        </p:nvSpPr>
        <p:spPr>
          <a:xfrm>
            <a:off x="-5383" y="327292"/>
            <a:ext cx="12192000" cy="6360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7B86EB-677B-4CFB-B756-46FA92CC3E55}"/>
              </a:ext>
            </a:extLst>
          </p:cNvPr>
          <p:cNvSpPr txBox="1"/>
          <p:nvPr/>
        </p:nvSpPr>
        <p:spPr>
          <a:xfrm>
            <a:off x="8521380" y="-20979"/>
            <a:ext cx="367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Fuqiang LIU, 11/8/2019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14A987-6A24-43AE-AECD-D60682BF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188" y="6556736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age: </a:t>
            </a:r>
            <a:fld id="{12D4947F-B107-4736-BC07-E61BFEA7BC0E}" type="slidenum">
              <a:rPr lang="en-US" sz="1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5FC72-B59F-43F4-BA7A-471213D16379}"/>
              </a:ext>
            </a:extLst>
          </p:cNvPr>
          <p:cNvSpPr/>
          <p:nvPr/>
        </p:nvSpPr>
        <p:spPr>
          <a:xfrm>
            <a:off x="131061" y="450079"/>
            <a:ext cx="11203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Prototypical Networks for Imbalanced Time Series Classification under Data Scarcity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363AAD-E3B7-496A-BA1F-8961B01493E2}"/>
              </a:ext>
            </a:extLst>
          </p:cNvPr>
          <p:cNvSpPr txBox="1"/>
          <p:nvPr/>
        </p:nvSpPr>
        <p:spPr>
          <a:xfrm>
            <a:off x="261937" y="121443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CA8D97-90FE-4737-A1AE-B5205B6CA442}"/>
              </a:ext>
            </a:extLst>
          </p:cNvPr>
          <p:cNvSpPr txBox="1"/>
          <p:nvPr/>
        </p:nvSpPr>
        <p:spPr>
          <a:xfrm>
            <a:off x="960526" y="1682063"/>
            <a:ext cx="11050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classification is a key problem in diverse domains, ranging from human activity recognition to financial pattern identification;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methods relies on data sufficiency, and may not be effective when training instances are scarce and highly imbalance across classes.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3E9278-B23A-4ECD-8366-92816A19BE0D}"/>
              </a:ext>
            </a:extLst>
          </p:cNvPr>
          <p:cNvSpPr txBox="1"/>
          <p:nvPr/>
        </p:nvSpPr>
        <p:spPr>
          <a:xfrm>
            <a:off x="342899" y="30596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6148B3-EACC-4B4C-9A30-05460C234740}"/>
              </a:ext>
            </a:extLst>
          </p:cNvPr>
          <p:cNvSpPr txBox="1"/>
          <p:nvPr/>
        </p:nvSpPr>
        <p:spPr>
          <a:xfrm>
            <a:off x="410649" y="3520575"/>
            <a:ext cx="11009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 prototype embedding framework-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eep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rototypical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etworks (DPN), which leverages a main embedding space to capture the discrepancies of different time series classes.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177E3-6FB2-4A30-9A09-708CC61B7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252" y="4041654"/>
            <a:ext cx="3455969" cy="2408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01AAB-1BB3-417E-A3D2-8DD8D0CBE8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5"/>
          <a:stretch/>
        </p:blipFill>
        <p:spPr>
          <a:xfrm>
            <a:off x="2929216" y="4724400"/>
            <a:ext cx="2341009" cy="10048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FD1181C-D348-4B94-8BAE-593ADFB1BCFF}"/>
              </a:ext>
            </a:extLst>
          </p:cNvPr>
          <p:cNvSpPr txBox="1"/>
          <p:nvPr/>
        </p:nvSpPr>
        <p:spPr>
          <a:xfrm>
            <a:off x="1824257" y="5844419"/>
            <a:ext cx="183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5371C9-C0D4-4AFE-A036-AE9566D16FD9}"/>
              </a:ext>
            </a:extLst>
          </p:cNvPr>
          <p:cNvSpPr txBox="1"/>
          <p:nvPr/>
        </p:nvSpPr>
        <p:spPr>
          <a:xfrm>
            <a:off x="5089288" y="4385623"/>
            <a:ext cx="259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function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DCB638-F7C8-49FE-8F0E-615E49163280}"/>
              </a:ext>
            </a:extLst>
          </p:cNvPr>
          <p:cNvCxnSpPr>
            <a:cxnSpLocks/>
          </p:cNvCxnSpPr>
          <p:nvPr/>
        </p:nvCxnSpPr>
        <p:spPr>
          <a:xfrm flipV="1">
            <a:off x="2740501" y="5428123"/>
            <a:ext cx="322072" cy="2818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63415C-E3A0-4232-A036-2A10085671D6}"/>
              </a:ext>
            </a:extLst>
          </p:cNvPr>
          <p:cNvCxnSpPr>
            <a:cxnSpLocks/>
          </p:cNvCxnSpPr>
          <p:nvPr/>
        </p:nvCxnSpPr>
        <p:spPr>
          <a:xfrm flipH="1">
            <a:off x="4338638" y="4609270"/>
            <a:ext cx="812303" cy="2284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BBA92FC9-B9BF-4AD7-A0E7-B88FAD200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940" y="5918585"/>
            <a:ext cx="1561059" cy="40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3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1EBAA4-8CA8-4F57-94F1-2BC3D4A1A4F2}"/>
              </a:ext>
            </a:extLst>
          </p:cNvPr>
          <p:cNvSpPr/>
          <p:nvPr/>
        </p:nvSpPr>
        <p:spPr>
          <a:xfrm>
            <a:off x="0" y="81"/>
            <a:ext cx="5858435" cy="3272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CC1F21-16A7-4A2D-BD6E-9B8CA740745F}"/>
              </a:ext>
            </a:extLst>
          </p:cNvPr>
          <p:cNvSpPr/>
          <p:nvPr/>
        </p:nvSpPr>
        <p:spPr>
          <a:xfrm>
            <a:off x="0" y="6575693"/>
            <a:ext cx="12192000" cy="3272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64300-6682-446E-8740-3C93F92BD9D7}"/>
              </a:ext>
            </a:extLst>
          </p:cNvPr>
          <p:cNvSpPr/>
          <p:nvPr/>
        </p:nvSpPr>
        <p:spPr>
          <a:xfrm>
            <a:off x="5858435" y="81"/>
            <a:ext cx="6333565" cy="327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0319BB-677B-4ACD-BE49-7D9BFFAD837B}"/>
              </a:ext>
            </a:extLst>
          </p:cNvPr>
          <p:cNvSpPr txBox="1"/>
          <p:nvPr/>
        </p:nvSpPr>
        <p:spPr>
          <a:xfrm>
            <a:off x="1278150" y="-42041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CIKM2019 Paper Review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473576-DD76-4E8D-9BA1-C9DDF6239576}"/>
              </a:ext>
            </a:extLst>
          </p:cNvPr>
          <p:cNvSpPr/>
          <p:nvPr/>
        </p:nvSpPr>
        <p:spPr>
          <a:xfrm>
            <a:off x="-5383" y="327292"/>
            <a:ext cx="12192000" cy="6360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7B86EB-677B-4CFB-B756-46FA92CC3E55}"/>
              </a:ext>
            </a:extLst>
          </p:cNvPr>
          <p:cNvSpPr txBox="1"/>
          <p:nvPr/>
        </p:nvSpPr>
        <p:spPr>
          <a:xfrm>
            <a:off x="8521380" y="-20979"/>
            <a:ext cx="367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Fuqiang LIU, 11/8/2019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14A987-6A24-43AE-AECD-D60682BF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188" y="6556736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age: </a:t>
            </a:r>
            <a:fld id="{12D4947F-B107-4736-BC07-E61BFEA7BC0E}" type="slidenum">
              <a:rPr lang="en-US" sz="1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693B1-571B-412C-849D-742AE9265B4C}"/>
              </a:ext>
            </a:extLst>
          </p:cNvPr>
          <p:cNvSpPr/>
          <p:nvPr/>
        </p:nvSpPr>
        <p:spPr>
          <a:xfrm>
            <a:off x="131061" y="450079"/>
            <a:ext cx="11203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CityTraffic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Modeling Citywide Traffic via Neural Memorization and Generalization Approach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55C2DF-7980-421F-B324-E82E45B37A1F}"/>
              </a:ext>
            </a:extLst>
          </p:cNvPr>
          <p:cNvSpPr txBox="1"/>
          <p:nvPr/>
        </p:nvSpPr>
        <p:spPr>
          <a:xfrm>
            <a:off x="261937" y="121443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513A0F-1220-4D63-8334-48ABBC830110}"/>
              </a:ext>
            </a:extLst>
          </p:cNvPr>
          <p:cNvSpPr txBox="1"/>
          <p:nvPr/>
        </p:nvSpPr>
        <p:spPr>
          <a:xfrm>
            <a:off x="688501" y="1669850"/>
            <a:ext cx="11050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Sensing citywide traffic is of great benefit to the government’s policy-making and people’s decision making;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and volume information suffer from serious data missing problem;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BC9ABD-CA75-46E3-AF94-F517C4E5CB1A}"/>
              </a:ext>
            </a:extLst>
          </p:cNvPr>
          <p:cNvSpPr txBox="1"/>
          <p:nvPr/>
        </p:nvSpPr>
        <p:spPr>
          <a:xfrm>
            <a:off x="342899" y="30596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D2F212-7329-4981-A29A-372BFA5A18F5}"/>
              </a:ext>
            </a:extLst>
          </p:cNvPr>
          <p:cNvSpPr txBox="1"/>
          <p:nvPr/>
        </p:nvSpPr>
        <p:spPr>
          <a:xfrm>
            <a:off x="410649" y="3520575"/>
            <a:ext cx="11009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ropose a self –attention-based memorization module for speed inference (GPS trajectories);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 key-value-attention-network-based generalization module for volume inference (volume sense).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536433-C7B3-424A-816F-778A9D88D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01" y="4325055"/>
            <a:ext cx="3604572" cy="19966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BEA541-F3C9-43EF-8C7C-1ABE60F01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416" y="2094180"/>
            <a:ext cx="3648648" cy="13562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1ABB043-3E98-4956-A0C0-B6D055A11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435" y="4470942"/>
            <a:ext cx="3760796" cy="20423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88D33B-1FC9-490A-813E-CD8DE28886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63" y="4123300"/>
            <a:ext cx="1024925" cy="27594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0DA4E6-579B-4C89-A7FF-ABE5B39D4292}"/>
              </a:ext>
            </a:extLst>
          </p:cNvPr>
          <p:cNvCxnSpPr>
            <a:cxnSpLocks/>
          </p:cNvCxnSpPr>
          <p:nvPr/>
        </p:nvCxnSpPr>
        <p:spPr>
          <a:xfrm flipH="1">
            <a:off x="2587574" y="4420931"/>
            <a:ext cx="271177" cy="2941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4750F2B3-9D87-4094-9D41-234B52711B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2" y="4185864"/>
            <a:ext cx="1663560" cy="235068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40DA52-5936-4497-85B5-F3B7FF070C5F}"/>
              </a:ext>
            </a:extLst>
          </p:cNvPr>
          <p:cNvCxnSpPr>
            <a:cxnSpLocks/>
          </p:cNvCxnSpPr>
          <p:nvPr/>
        </p:nvCxnSpPr>
        <p:spPr>
          <a:xfrm>
            <a:off x="1278150" y="4413036"/>
            <a:ext cx="415345" cy="4399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E7B21E8-8CA7-4ECA-8B50-B3832E4C41EF}"/>
              </a:ext>
            </a:extLst>
          </p:cNvPr>
          <p:cNvSpPr txBox="1"/>
          <p:nvPr/>
        </p:nvSpPr>
        <p:spPr>
          <a:xfrm>
            <a:off x="3890839" y="4420931"/>
            <a:ext cx="259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FC-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80DE0F-7FBC-4007-AF88-DA0B61DCCDA8}"/>
              </a:ext>
            </a:extLst>
          </p:cNvPr>
          <p:cNvCxnSpPr>
            <a:cxnSpLocks/>
          </p:cNvCxnSpPr>
          <p:nvPr/>
        </p:nvCxnSpPr>
        <p:spPr>
          <a:xfrm flipH="1">
            <a:off x="3600807" y="4686896"/>
            <a:ext cx="271177" cy="2941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87B6545-F8BE-4794-9634-EF6ED9316E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916" y="4169634"/>
            <a:ext cx="1916857" cy="31084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E419492-5C7E-4BAF-9836-7EAD2DD55D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710" y="4317862"/>
            <a:ext cx="1250938" cy="397217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46E2C9-02D4-4023-A879-D916CC33A3BB}"/>
              </a:ext>
            </a:extLst>
          </p:cNvPr>
          <p:cNvCxnSpPr>
            <a:cxnSpLocks/>
          </p:cNvCxnSpPr>
          <p:nvPr/>
        </p:nvCxnSpPr>
        <p:spPr>
          <a:xfrm flipH="1">
            <a:off x="9270835" y="4552858"/>
            <a:ext cx="271177" cy="2941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9D60A8-0705-4F57-A53B-F6DC64762E9F}"/>
              </a:ext>
            </a:extLst>
          </p:cNvPr>
          <p:cNvCxnSpPr>
            <a:cxnSpLocks/>
          </p:cNvCxnSpPr>
          <p:nvPr/>
        </p:nvCxnSpPr>
        <p:spPr>
          <a:xfrm>
            <a:off x="7014030" y="4468214"/>
            <a:ext cx="453627" cy="345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58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1138</Words>
  <Application>Microsoft Office PowerPoint</Application>
  <PresentationFormat>Widescreen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CIKM 2019 Paper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Learning from Untrusted Sources</dc:title>
  <dc:creator>Fuqiang Liu</dc:creator>
  <cp:lastModifiedBy>Fuqiang Liu</cp:lastModifiedBy>
  <cp:revision>94</cp:revision>
  <dcterms:created xsi:type="dcterms:W3CDTF">2019-09-27T00:44:46Z</dcterms:created>
  <dcterms:modified xsi:type="dcterms:W3CDTF">2019-11-08T17:33:34Z</dcterms:modified>
</cp:coreProperties>
</file>