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14" r:id="rId2"/>
    <p:sldId id="657" r:id="rId3"/>
    <p:sldId id="708" r:id="rId4"/>
    <p:sldId id="680" r:id="rId5"/>
    <p:sldId id="709" r:id="rId6"/>
    <p:sldId id="707" r:id="rId7"/>
    <p:sldId id="713" r:id="rId8"/>
    <p:sldId id="714" r:id="rId9"/>
    <p:sldId id="716" r:id="rId10"/>
    <p:sldId id="717" r:id="rId11"/>
    <p:sldId id="715" r:id="rId12"/>
    <p:sldId id="718" r:id="rId13"/>
    <p:sldId id="719" r:id="rId14"/>
    <p:sldId id="720" r:id="rId15"/>
    <p:sldId id="721" r:id="rId16"/>
    <p:sldId id="710" r:id="rId17"/>
    <p:sldId id="711" r:id="rId18"/>
    <p:sldId id="712" r:id="rId19"/>
    <p:sldId id="692" r:id="rId20"/>
    <p:sldId id="675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61565C-1067-45BF-951D-CA3CEB25B79A}">
          <p14:sldIdLst>
            <p14:sldId id="414"/>
            <p14:sldId id="657"/>
            <p14:sldId id="708"/>
            <p14:sldId id="680"/>
            <p14:sldId id="709"/>
            <p14:sldId id="707"/>
            <p14:sldId id="713"/>
            <p14:sldId id="714"/>
            <p14:sldId id="716"/>
            <p14:sldId id="717"/>
            <p14:sldId id="715"/>
            <p14:sldId id="718"/>
            <p14:sldId id="719"/>
            <p14:sldId id="720"/>
            <p14:sldId id="721"/>
            <p14:sldId id="710"/>
            <p14:sldId id="711"/>
            <p14:sldId id="712"/>
            <p14:sldId id="692"/>
            <p14:sldId id="6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58E"/>
    <a:srgbClr val="DE2010"/>
    <a:srgbClr val="EC201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91633" autoAdjust="0"/>
  </p:normalViewPr>
  <p:slideViewPr>
    <p:cSldViewPr snapToObjects="1">
      <p:cViewPr>
        <p:scale>
          <a:sx n="66" d="100"/>
          <a:sy n="66" d="100"/>
        </p:scale>
        <p:origin x="316" y="-1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2020-11-20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32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Markov decision processes are intended to include just these three aspects—sensation, action, and goal—in their simplest possible forms without trivializing any of them.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353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Markov decision processes are intended to include just these three aspects—sensation, action, and goal—in their simplest possible forms without trivializing any of them.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5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Markov decision processes are intended to include just these three aspects—sensation, action, and goal—in their simplest possible forms without trivializing any of them.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48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864" y="2636912"/>
            <a:ext cx="8584187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864" y="3161052"/>
            <a:ext cx="8584187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840416" y="6564022"/>
            <a:ext cx="22384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3352" y="6561876"/>
            <a:ext cx="6846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2" y="1196752"/>
            <a:ext cx="11137237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206339" y="38678"/>
            <a:ext cx="872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3352" y="36532"/>
            <a:ext cx="7614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556793"/>
            <a:ext cx="10075084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0329" y="64235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24223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21" Type="http://schemas.openxmlformats.org/officeDocument/2006/relationships/image" Target="../media/image35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13.png"/><Relationship Id="rId19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21" Type="http://schemas.openxmlformats.org/officeDocument/2006/relationships/image" Target="../media/image35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13.png"/><Relationship Id="rId19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8.png"/><Relationship Id="rId21" Type="http://schemas.openxmlformats.org/officeDocument/2006/relationships/image" Target="../media/image3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7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8.png"/><Relationship Id="rId5" Type="http://schemas.openxmlformats.org/officeDocument/2006/relationships/image" Target="../media/image20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7718" y="1340768"/>
            <a:ext cx="11500929" cy="1158828"/>
          </a:xfrm>
        </p:spPr>
        <p:txBody>
          <a:bodyPr>
            <a:noAutofit/>
          </a:bodyPr>
          <a:lstStyle/>
          <a:p>
            <a:r>
              <a:rPr lang="en-US" sz="3600" b="1" dirty="0"/>
              <a:t>Collaborative multiagent reinforcement learning by payoff propagation</a:t>
            </a:r>
            <a:endParaRPr lang="en-CA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7368" y="3789040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5815476"/>
            <a:ext cx="2103120" cy="4946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4">
            <a:extLst>
              <a:ext uri="{FF2B5EF4-FFF2-40B4-BE49-F238E27FC236}">
                <a16:creationId xmlns:a16="http://schemas.microsoft.com/office/drawing/2014/main" id="{7A9FE690-A69A-499F-A780-73A387CACDD0}"/>
              </a:ext>
            </a:extLst>
          </p:cNvPr>
          <p:cNvSpPr txBox="1">
            <a:spLocks/>
          </p:cNvSpPr>
          <p:nvPr/>
        </p:nvSpPr>
        <p:spPr>
          <a:xfrm>
            <a:off x="1762283" y="4797152"/>
            <a:ext cx="6438140" cy="1497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endParaRPr lang="en-CA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Coordination Graphs </a:t>
            </a:r>
            <a:r>
              <a:rPr lang="en-US" altLang="zh-CN" dirty="0"/>
              <a:t>and Variable Elimination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8AB428-1F85-442B-9299-868B49EB657F}"/>
              </a:ext>
            </a:extLst>
          </p:cNvPr>
          <p:cNvSpPr/>
          <p:nvPr/>
        </p:nvSpPr>
        <p:spPr>
          <a:xfrm>
            <a:off x="2351584" y="242088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9B7944-D8C2-499E-93EB-0C4BCDF040CC}"/>
              </a:ext>
            </a:extLst>
          </p:cNvPr>
          <p:cNvSpPr/>
          <p:nvPr/>
        </p:nvSpPr>
        <p:spPr>
          <a:xfrm>
            <a:off x="1163452" y="33792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B033B-786C-41C8-8C1A-37F59D7A36E3}"/>
              </a:ext>
            </a:extLst>
          </p:cNvPr>
          <p:cNvSpPr/>
          <p:nvPr/>
        </p:nvSpPr>
        <p:spPr>
          <a:xfrm>
            <a:off x="1739516" y="5253729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F13F94-2332-49E2-A2C1-B1D6DFB379A4}"/>
              </a:ext>
            </a:extLst>
          </p:cNvPr>
          <p:cNvSpPr/>
          <p:nvPr/>
        </p:nvSpPr>
        <p:spPr>
          <a:xfrm>
            <a:off x="3791744" y="212529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7B5D7-0609-4F6C-A9EC-C1809FC84E35}"/>
              </a:ext>
            </a:extLst>
          </p:cNvPr>
          <p:cNvSpPr/>
          <p:nvPr/>
        </p:nvSpPr>
        <p:spPr>
          <a:xfrm>
            <a:off x="3036177" y="386104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8EE0B-E7A8-4FF2-AF47-0CB65B862E4C}"/>
              </a:ext>
            </a:extLst>
          </p:cNvPr>
          <p:cNvSpPr/>
          <p:nvPr/>
        </p:nvSpPr>
        <p:spPr>
          <a:xfrm>
            <a:off x="3815781" y="56574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81F32-6AFB-4AA1-A9DF-5F74F36A5242}"/>
              </a:ext>
            </a:extLst>
          </p:cNvPr>
          <p:cNvSpPr/>
          <p:nvPr/>
        </p:nvSpPr>
        <p:spPr>
          <a:xfrm>
            <a:off x="5039803" y="3349990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976F21-0B80-4268-9A41-AA6F87AC9AB7}"/>
              </a:ext>
            </a:extLst>
          </p:cNvPr>
          <p:cNvSpPr/>
          <p:nvPr/>
        </p:nvSpPr>
        <p:spPr>
          <a:xfrm>
            <a:off x="5548067" y="479715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/>
              <p:nvPr/>
            </p:nvSpPr>
            <p:spPr>
              <a:xfrm>
                <a:off x="4319837" y="1784926"/>
                <a:ext cx="4490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37" y="1784926"/>
                <a:ext cx="4490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/>
              <p:nvPr/>
            </p:nvSpPr>
            <p:spPr>
              <a:xfrm>
                <a:off x="2720888" y="1990001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88" y="1990001"/>
                <a:ext cx="45730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/>
              <p:nvPr/>
            </p:nvSpPr>
            <p:spPr>
              <a:xfrm>
                <a:off x="993775" y="2846943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" y="2846943"/>
                <a:ext cx="45730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/>
              <p:nvPr/>
            </p:nvSpPr>
            <p:spPr>
              <a:xfrm>
                <a:off x="1158304" y="4928021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04" y="4928021"/>
                <a:ext cx="45730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/>
              <p:nvPr/>
            </p:nvSpPr>
            <p:spPr>
              <a:xfrm>
                <a:off x="4043772" y="5175876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72" y="5175876"/>
                <a:ext cx="45730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/>
              <p:nvPr/>
            </p:nvSpPr>
            <p:spPr>
              <a:xfrm>
                <a:off x="5594818" y="3062386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818" y="3062386"/>
                <a:ext cx="45730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/>
              <p:nvPr/>
            </p:nvSpPr>
            <p:spPr>
              <a:xfrm>
                <a:off x="6139879" y="4777534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879" y="4777534"/>
                <a:ext cx="45730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/>
              <p:nvPr/>
            </p:nvSpPr>
            <p:spPr>
              <a:xfrm>
                <a:off x="3610504" y="3493273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04" y="3493273"/>
                <a:ext cx="45730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4A1FEF5-02D3-4F55-A28B-DB86E590F6D4}"/>
              </a:ext>
            </a:extLst>
          </p:cNvPr>
          <p:cNvSpPr txBox="1"/>
          <p:nvPr/>
        </p:nvSpPr>
        <p:spPr>
          <a:xfrm>
            <a:off x="1163452" y="6309320"/>
            <a:ext cx="4068452" cy="37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Each agent will act at decision step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365338-0C2B-43B7-B23A-0379C096B76A}"/>
                  </a:ext>
                </a:extLst>
              </p:cNvPr>
              <p:cNvSpPr txBox="1"/>
              <p:nvPr/>
            </p:nvSpPr>
            <p:spPr>
              <a:xfrm>
                <a:off x="6821355" y="2974427"/>
                <a:ext cx="41711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365338-0C2B-43B7-B23A-0379C096B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355" y="2974427"/>
                <a:ext cx="4171190" cy="369332"/>
              </a:xfrm>
              <a:prstGeom prst="rect">
                <a:avLst/>
              </a:prstGeom>
              <a:blipFill>
                <a:blip r:embed="rId10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8471949-EE53-4D3C-A046-5687357B51B2}"/>
              </a:ext>
            </a:extLst>
          </p:cNvPr>
          <p:cNvSpPr txBox="1"/>
          <p:nvPr/>
        </p:nvSpPr>
        <p:spPr>
          <a:xfrm>
            <a:off x="6537570" y="2295075"/>
            <a:ext cx="4068452" cy="37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Evaluation is based on all actions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34C604-EB09-4263-8616-E282FC8A32C4}"/>
              </a:ext>
            </a:extLst>
          </p:cNvPr>
          <p:cNvSpPr txBox="1"/>
          <p:nvPr/>
        </p:nvSpPr>
        <p:spPr>
          <a:xfrm>
            <a:off x="6651074" y="3854046"/>
            <a:ext cx="454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Size of joint actions grows </a:t>
            </a:r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exponentially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 and the optimization becomes intractable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D144CD-F816-4DBC-97AD-2330A1EF5A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7761" y="3458363"/>
            <a:ext cx="1628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Coordination Graphs </a:t>
            </a:r>
            <a:r>
              <a:rPr lang="en-US" altLang="zh-CN" dirty="0"/>
              <a:t>and Variable Elimination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8AB428-1F85-442B-9299-868B49EB657F}"/>
              </a:ext>
            </a:extLst>
          </p:cNvPr>
          <p:cNvSpPr/>
          <p:nvPr/>
        </p:nvSpPr>
        <p:spPr>
          <a:xfrm>
            <a:off x="2351584" y="242088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9B7944-D8C2-499E-93EB-0C4BCDF040CC}"/>
              </a:ext>
            </a:extLst>
          </p:cNvPr>
          <p:cNvSpPr/>
          <p:nvPr/>
        </p:nvSpPr>
        <p:spPr>
          <a:xfrm>
            <a:off x="1163452" y="33792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B033B-786C-41C8-8C1A-37F59D7A36E3}"/>
              </a:ext>
            </a:extLst>
          </p:cNvPr>
          <p:cNvSpPr/>
          <p:nvPr/>
        </p:nvSpPr>
        <p:spPr>
          <a:xfrm>
            <a:off x="1739516" y="5253729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F13F94-2332-49E2-A2C1-B1D6DFB379A4}"/>
              </a:ext>
            </a:extLst>
          </p:cNvPr>
          <p:cNvSpPr/>
          <p:nvPr/>
        </p:nvSpPr>
        <p:spPr>
          <a:xfrm>
            <a:off x="3791744" y="212529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7B5D7-0609-4F6C-A9EC-C1809FC84E35}"/>
              </a:ext>
            </a:extLst>
          </p:cNvPr>
          <p:cNvSpPr/>
          <p:nvPr/>
        </p:nvSpPr>
        <p:spPr>
          <a:xfrm>
            <a:off x="3036177" y="386104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8EE0B-E7A8-4FF2-AF47-0CB65B862E4C}"/>
              </a:ext>
            </a:extLst>
          </p:cNvPr>
          <p:cNvSpPr/>
          <p:nvPr/>
        </p:nvSpPr>
        <p:spPr>
          <a:xfrm>
            <a:off x="3815781" y="56574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81F32-6AFB-4AA1-A9DF-5F74F36A5242}"/>
              </a:ext>
            </a:extLst>
          </p:cNvPr>
          <p:cNvSpPr/>
          <p:nvPr/>
        </p:nvSpPr>
        <p:spPr>
          <a:xfrm>
            <a:off x="5039803" y="3349990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976F21-0B80-4268-9A41-AA6F87AC9AB7}"/>
              </a:ext>
            </a:extLst>
          </p:cNvPr>
          <p:cNvSpPr/>
          <p:nvPr/>
        </p:nvSpPr>
        <p:spPr>
          <a:xfrm>
            <a:off x="5548067" y="479715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/>
              <p:nvPr/>
            </p:nvSpPr>
            <p:spPr>
              <a:xfrm>
                <a:off x="4319837" y="1784926"/>
                <a:ext cx="4490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37" y="1784926"/>
                <a:ext cx="4490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/>
              <p:nvPr/>
            </p:nvSpPr>
            <p:spPr>
              <a:xfrm>
                <a:off x="2720888" y="1990001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88" y="1990001"/>
                <a:ext cx="45730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/>
              <p:nvPr/>
            </p:nvSpPr>
            <p:spPr>
              <a:xfrm>
                <a:off x="993775" y="2846943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" y="2846943"/>
                <a:ext cx="45730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/>
              <p:nvPr/>
            </p:nvSpPr>
            <p:spPr>
              <a:xfrm>
                <a:off x="1158304" y="4928021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04" y="4928021"/>
                <a:ext cx="45730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/>
              <p:nvPr/>
            </p:nvSpPr>
            <p:spPr>
              <a:xfrm>
                <a:off x="4043772" y="5175876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72" y="5175876"/>
                <a:ext cx="45730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/>
              <p:nvPr/>
            </p:nvSpPr>
            <p:spPr>
              <a:xfrm>
                <a:off x="5594818" y="3062386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818" y="3062386"/>
                <a:ext cx="45730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/>
              <p:nvPr/>
            </p:nvSpPr>
            <p:spPr>
              <a:xfrm>
                <a:off x="6139879" y="4777534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879" y="4777534"/>
                <a:ext cx="45730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/>
              <p:nvPr/>
            </p:nvSpPr>
            <p:spPr>
              <a:xfrm>
                <a:off x="3610504" y="3493273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04" y="3493273"/>
                <a:ext cx="45730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A1FEF5-02D3-4F55-A28B-DB86E590F6D4}"/>
                  </a:ext>
                </a:extLst>
              </p:cNvPr>
              <p:cNvSpPr txBox="1"/>
              <p:nvPr/>
            </p:nvSpPr>
            <p:spPr>
              <a:xfrm>
                <a:off x="-39056" y="6327634"/>
                <a:ext cx="8622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Action of each agent </a:t>
                </a:r>
                <a14:m>
                  <m:oMath xmlns:m="http://schemas.openxmlformats.org/officeDocument/2006/math">
                    <m:r>
                      <a:rPr lang="en-CA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r>
                  <a:rPr lang="en-CA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depends only on subset of other agents </a:t>
                </a:r>
                <a14:m>
                  <m:oMath xmlns:m="http://schemas.openxmlformats.org/officeDocument/2006/math">
                    <m:r>
                      <a:rPr lang="en-CA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𝒋</m:t>
                    </m:r>
                    <m:r>
                      <a:rPr lang="en-CA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l-GR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𝜞</m:t>
                    </m:r>
                    <m:r>
                      <a:rPr lang="en-CA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CA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  <m:r>
                      <a:rPr lang="en-CA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A1FEF5-02D3-4F55-A28B-DB86E590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56" y="6327634"/>
                <a:ext cx="8622959" cy="36933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19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01447A-373C-4141-BB5F-EA359A31BE5C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3466416" y="2215813"/>
            <a:ext cx="601393" cy="171905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Coordination Graphs </a:t>
            </a:r>
            <a:r>
              <a:rPr lang="en-US" altLang="zh-CN" dirty="0"/>
              <a:t>and Variable Elimination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8AB428-1F85-442B-9299-868B49EB657F}"/>
              </a:ext>
            </a:extLst>
          </p:cNvPr>
          <p:cNvSpPr/>
          <p:nvPr/>
        </p:nvSpPr>
        <p:spPr>
          <a:xfrm>
            <a:off x="2351584" y="242088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9B7944-D8C2-499E-93EB-0C4BCDF040CC}"/>
              </a:ext>
            </a:extLst>
          </p:cNvPr>
          <p:cNvSpPr/>
          <p:nvPr/>
        </p:nvSpPr>
        <p:spPr>
          <a:xfrm>
            <a:off x="1163452" y="33792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B033B-786C-41C8-8C1A-37F59D7A36E3}"/>
              </a:ext>
            </a:extLst>
          </p:cNvPr>
          <p:cNvSpPr/>
          <p:nvPr/>
        </p:nvSpPr>
        <p:spPr>
          <a:xfrm>
            <a:off x="1739516" y="5253729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F13F94-2332-49E2-A2C1-B1D6DFB379A4}"/>
              </a:ext>
            </a:extLst>
          </p:cNvPr>
          <p:cNvSpPr/>
          <p:nvPr/>
        </p:nvSpPr>
        <p:spPr>
          <a:xfrm>
            <a:off x="3791744" y="2125292"/>
            <a:ext cx="504056" cy="50405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7B5D7-0609-4F6C-A9EC-C1809FC84E35}"/>
              </a:ext>
            </a:extLst>
          </p:cNvPr>
          <p:cNvSpPr/>
          <p:nvPr/>
        </p:nvSpPr>
        <p:spPr>
          <a:xfrm>
            <a:off x="3036177" y="386104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8EE0B-E7A8-4FF2-AF47-0CB65B862E4C}"/>
              </a:ext>
            </a:extLst>
          </p:cNvPr>
          <p:cNvSpPr/>
          <p:nvPr/>
        </p:nvSpPr>
        <p:spPr>
          <a:xfrm>
            <a:off x="3815781" y="56574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81F32-6AFB-4AA1-A9DF-5F74F36A5242}"/>
              </a:ext>
            </a:extLst>
          </p:cNvPr>
          <p:cNvSpPr/>
          <p:nvPr/>
        </p:nvSpPr>
        <p:spPr>
          <a:xfrm>
            <a:off x="5039803" y="3349990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976F21-0B80-4268-9A41-AA6F87AC9AB7}"/>
              </a:ext>
            </a:extLst>
          </p:cNvPr>
          <p:cNvSpPr/>
          <p:nvPr/>
        </p:nvSpPr>
        <p:spPr>
          <a:xfrm>
            <a:off x="5548067" y="479715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/>
              <p:nvPr/>
            </p:nvSpPr>
            <p:spPr>
              <a:xfrm>
                <a:off x="4319837" y="1784926"/>
                <a:ext cx="4490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37" y="1784926"/>
                <a:ext cx="4490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/>
              <p:nvPr/>
            </p:nvSpPr>
            <p:spPr>
              <a:xfrm>
                <a:off x="2720888" y="1990001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88" y="1990001"/>
                <a:ext cx="45730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/>
              <p:nvPr/>
            </p:nvSpPr>
            <p:spPr>
              <a:xfrm>
                <a:off x="993775" y="2846943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" y="2846943"/>
                <a:ext cx="45730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/>
              <p:nvPr/>
            </p:nvSpPr>
            <p:spPr>
              <a:xfrm>
                <a:off x="1158304" y="4928021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04" y="4928021"/>
                <a:ext cx="45730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/>
              <p:nvPr/>
            </p:nvSpPr>
            <p:spPr>
              <a:xfrm>
                <a:off x="4043772" y="5175876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72" y="5175876"/>
                <a:ext cx="45730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/>
              <p:nvPr/>
            </p:nvSpPr>
            <p:spPr>
              <a:xfrm>
                <a:off x="5594818" y="3062386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818" y="3062386"/>
                <a:ext cx="45730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/>
              <p:nvPr/>
            </p:nvSpPr>
            <p:spPr>
              <a:xfrm>
                <a:off x="6139879" y="4777534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879" y="4777534"/>
                <a:ext cx="45730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/>
              <p:nvPr/>
            </p:nvSpPr>
            <p:spPr>
              <a:xfrm>
                <a:off x="3610504" y="3493273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04" y="3493273"/>
                <a:ext cx="45730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A1FEF5-02D3-4F55-A28B-DB86E590F6D4}"/>
                  </a:ext>
                </a:extLst>
              </p:cNvPr>
              <p:cNvSpPr txBox="1"/>
              <p:nvPr/>
            </p:nvSpPr>
            <p:spPr>
              <a:xfrm>
                <a:off x="-39056" y="6327634"/>
                <a:ext cx="8622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Action of each agent 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depends only on subset of other agents 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A1FEF5-02D3-4F55-A28B-DB86E590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56" y="6327634"/>
                <a:ext cx="8622959" cy="36933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C073EE-EDDC-4215-AFDA-20D9129A2960}"/>
                  </a:ext>
                </a:extLst>
              </p:cNvPr>
              <p:cNvSpPr txBox="1"/>
              <p:nvPr/>
            </p:nvSpPr>
            <p:spPr>
              <a:xfrm>
                <a:off x="6945177" y="1979490"/>
                <a:ext cx="41711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CA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CA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CA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CA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CA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C073EE-EDDC-4215-AFDA-20D9129A2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177" y="1979490"/>
                <a:ext cx="4171190" cy="369332"/>
              </a:xfrm>
              <a:prstGeom prst="rect">
                <a:avLst/>
              </a:prstGeom>
              <a:blipFill>
                <a:blip r:embed="rId11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C5AD128A-F143-43D6-A665-1F4B70242039}"/>
              </a:ext>
            </a:extLst>
          </p:cNvPr>
          <p:cNvSpPr/>
          <p:nvPr/>
        </p:nvSpPr>
        <p:spPr>
          <a:xfrm>
            <a:off x="8573467" y="2514904"/>
            <a:ext cx="457305" cy="1024664"/>
          </a:xfrm>
          <a:prstGeom prst="down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863561-54A3-4D56-9145-F70589231832}"/>
                  </a:ext>
                </a:extLst>
              </p:cNvPr>
              <p:cNvSpPr txBox="1"/>
              <p:nvPr/>
            </p:nvSpPr>
            <p:spPr>
              <a:xfrm>
                <a:off x="5678771" y="3626893"/>
                <a:ext cx="6227378" cy="116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863561-54A3-4D56-9145-F70589231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71" y="3626893"/>
                <a:ext cx="6227378" cy="11698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F2202F4-A5EE-4FE6-B0A4-36C5ADC2BCC3}"/>
              </a:ext>
            </a:extLst>
          </p:cNvPr>
          <p:cNvSpPr txBox="1"/>
          <p:nvPr/>
        </p:nvSpPr>
        <p:spPr>
          <a:xfrm>
            <a:off x="9264352" y="2514904"/>
            <a:ext cx="2796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Global payoff function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  decomposed into a linear combination of local payoff functions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570266-85EA-4C54-8482-FC3BC8C479FC}"/>
                  </a:ext>
                </a:extLst>
              </p:cNvPr>
              <p:cNvSpPr txBox="1"/>
              <p:nvPr/>
            </p:nvSpPr>
            <p:spPr>
              <a:xfrm>
                <a:off x="6338609" y="5206981"/>
                <a:ext cx="6227378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Γ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570266-85EA-4C54-8482-FC3BC8C4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09" y="5206981"/>
                <a:ext cx="6227378" cy="49141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CE4346-F1A9-4D7B-B847-E698FEFECF78}"/>
              </a:ext>
            </a:extLst>
          </p:cNvPr>
          <p:cNvCxnSpPr>
            <a:stCxn id="10" idx="2"/>
            <a:endCxn id="2" idx="6"/>
          </p:cNvCxnSpPr>
          <p:nvPr/>
        </p:nvCxnSpPr>
        <p:spPr>
          <a:xfrm flipH="1">
            <a:off x="2855640" y="2377320"/>
            <a:ext cx="936104" cy="29559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93BA6D-082F-444A-8C39-3B0F17CB0E87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4221983" y="2555531"/>
            <a:ext cx="891637" cy="86827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8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01447A-373C-4141-BB5F-EA359A31BE5C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3466416" y="2215813"/>
            <a:ext cx="601393" cy="171905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Coordination Graphs </a:t>
            </a:r>
            <a:r>
              <a:rPr lang="en-US" altLang="zh-CN" dirty="0"/>
              <a:t>and Variable Elimination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8AB428-1F85-442B-9299-868B49EB657F}"/>
              </a:ext>
            </a:extLst>
          </p:cNvPr>
          <p:cNvSpPr/>
          <p:nvPr/>
        </p:nvSpPr>
        <p:spPr>
          <a:xfrm>
            <a:off x="2351584" y="242088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9B7944-D8C2-499E-93EB-0C4BCDF040CC}"/>
              </a:ext>
            </a:extLst>
          </p:cNvPr>
          <p:cNvSpPr/>
          <p:nvPr/>
        </p:nvSpPr>
        <p:spPr>
          <a:xfrm>
            <a:off x="1163452" y="33792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B033B-786C-41C8-8C1A-37F59D7A36E3}"/>
              </a:ext>
            </a:extLst>
          </p:cNvPr>
          <p:cNvSpPr/>
          <p:nvPr/>
        </p:nvSpPr>
        <p:spPr>
          <a:xfrm>
            <a:off x="1739516" y="5253729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F13F94-2332-49E2-A2C1-B1D6DFB379A4}"/>
              </a:ext>
            </a:extLst>
          </p:cNvPr>
          <p:cNvSpPr/>
          <p:nvPr/>
        </p:nvSpPr>
        <p:spPr>
          <a:xfrm>
            <a:off x="3791744" y="212529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7B5D7-0609-4F6C-A9EC-C1809FC84E35}"/>
              </a:ext>
            </a:extLst>
          </p:cNvPr>
          <p:cNvSpPr/>
          <p:nvPr/>
        </p:nvSpPr>
        <p:spPr>
          <a:xfrm>
            <a:off x="3036177" y="386104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8EE0B-E7A8-4FF2-AF47-0CB65B862E4C}"/>
              </a:ext>
            </a:extLst>
          </p:cNvPr>
          <p:cNvSpPr/>
          <p:nvPr/>
        </p:nvSpPr>
        <p:spPr>
          <a:xfrm>
            <a:off x="3815781" y="56574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81F32-6AFB-4AA1-A9DF-5F74F36A5242}"/>
              </a:ext>
            </a:extLst>
          </p:cNvPr>
          <p:cNvSpPr/>
          <p:nvPr/>
        </p:nvSpPr>
        <p:spPr>
          <a:xfrm>
            <a:off x="5039803" y="3349990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976F21-0B80-4268-9A41-AA6F87AC9AB7}"/>
              </a:ext>
            </a:extLst>
          </p:cNvPr>
          <p:cNvSpPr/>
          <p:nvPr/>
        </p:nvSpPr>
        <p:spPr>
          <a:xfrm>
            <a:off x="5548067" y="479715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/>
              <p:nvPr/>
            </p:nvSpPr>
            <p:spPr>
              <a:xfrm>
                <a:off x="4319837" y="1784926"/>
                <a:ext cx="389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37" y="1784926"/>
                <a:ext cx="3897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/>
              <p:nvPr/>
            </p:nvSpPr>
            <p:spPr>
              <a:xfrm>
                <a:off x="2373590" y="1902691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590" y="1902691"/>
                <a:ext cx="3979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/>
              <p:nvPr/>
            </p:nvSpPr>
            <p:spPr>
              <a:xfrm>
                <a:off x="993775" y="2846943"/>
                <a:ext cx="3839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" y="2846943"/>
                <a:ext cx="38395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/>
              <p:nvPr/>
            </p:nvSpPr>
            <p:spPr>
              <a:xfrm>
                <a:off x="1257300" y="5383534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5383534"/>
                <a:ext cx="39799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/>
              <p:nvPr/>
            </p:nvSpPr>
            <p:spPr>
              <a:xfrm>
                <a:off x="4043772" y="5175876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72" y="5175876"/>
                <a:ext cx="39799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/>
              <p:nvPr/>
            </p:nvSpPr>
            <p:spPr>
              <a:xfrm>
                <a:off x="5594818" y="3062386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818" y="3062386"/>
                <a:ext cx="39799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/>
              <p:nvPr/>
            </p:nvSpPr>
            <p:spPr>
              <a:xfrm>
                <a:off x="6139879" y="4777534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879" y="4777534"/>
                <a:ext cx="39799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/>
              <p:nvPr/>
            </p:nvSpPr>
            <p:spPr>
              <a:xfrm>
                <a:off x="3610504" y="3493273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04" y="3493273"/>
                <a:ext cx="39799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A1FEF5-02D3-4F55-A28B-DB86E590F6D4}"/>
                  </a:ext>
                </a:extLst>
              </p:cNvPr>
              <p:cNvSpPr txBox="1"/>
              <p:nvPr/>
            </p:nvSpPr>
            <p:spPr>
              <a:xfrm>
                <a:off x="-39056" y="6327634"/>
                <a:ext cx="8622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Action of each agent 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depends only on subset of other agents 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A1FEF5-02D3-4F55-A28B-DB86E590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56" y="6327634"/>
                <a:ext cx="8622959" cy="36933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863561-54A3-4D56-9145-F70589231832}"/>
                  </a:ext>
                </a:extLst>
              </p:cNvPr>
              <p:cNvSpPr txBox="1"/>
              <p:nvPr/>
            </p:nvSpPr>
            <p:spPr>
              <a:xfrm>
                <a:off x="4568348" y="1545961"/>
                <a:ext cx="6227378" cy="116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863561-54A3-4D56-9145-F70589231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348" y="1545961"/>
                <a:ext cx="6227378" cy="11698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570266-85EA-4C54-8482-FC3BC8C479FC}"/>
                  </a:ext>
                </a:extLst>
              </p:cNvPr>
              <p:cNvSpPr txBox="1"/>
              <p:nvPr/>
            </p:nvSpPr>
            <p:spPr>
              <a:xfrm>
                <a:off x="8793106" y="1902691"/>
                <a:ext cx="3751870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Γ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570266-85EA-4C54-8482-FC3BC8C4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106" y="1902691"/>
                <a:ext cx="3751870" cy="49141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CE4346-F1A9-4D7B-B847-E698FEFECF78}"/>
              </a:ext>
            </a:extLst>
          </p:cNvPr>
          <p:cNvCxnSpPr>
            <a:stCxn id="10" idx="2"/>
            <a:endCxn id="2" idx="6"/>
          </p:cNvCxnSpPr>
          <p:nvPr/>
        </p:nvCxnSpPr>
        <p:spPr>
          <a:xfrm flipH="1">
            <a:off x="2855640" y="2377320"/>
            <a:ext cx="936104" cy="29559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93BA6D-082F-444A-8C39-3B0F17CB0E87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4221983" y="2555531"/>
            <a:ext cx="891637" cy="86827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42D14F9-69E1-4CD8-8482-B5468DBD3F8F}"/>
              </a:ext>
            </a:extLst>
          </p:cNvPr>
          <p:cNvSpPr/>
          <p:nvPr/>
        </p:nvSpPr>
        <p:spPr>
          <a:xfrm>
            <a:off x="8428607" y="2621105"/>
            <a:ext cx="457305" cy="1656986"/>
          </a:xfrm>
          <a:prstGeom prst="downArrow">
            <a:avLst>
              <a:gd name="adj1" fmla="val 45791"/>
              <a:gd name="adj2" fmla="val 50000"/>
            </a:avLst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A4E73D-E375-40F4-A48F-A5306CF90B4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1593805" y="2851127"/>
            <a:ext cx="831596" cy="59847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99FF5-A9BE-4712-ABE5-B41C40451CD9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1642773" y="3708716"/>
            <a:ext cx="1393404" cy="40436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25F7CE-88B1-44A0-B1DE-0C8B47D2BAE1}"/>
              </a:ext>
            </a:extLst>
          </p:cNvPr>
          <p:cNvCxnSpPr>
            <a:cxnSpLocks/>
            <a:stCxn id="9" idx="1"/>
            <a:endCxn id="8" idx="4"/>
          </p:cNvCxnSpPr>
          <p:nvPr/>
        </p:nvCxnSpPr>
        <p:spPr>
          <a:xfrm flipH="1" flipV="1">
            <a:off x="1415480" y="3883352"/>
            <a:ext cx="397853" cy="144419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E6B5AE-1A42-40AC-A7A9-418BA35854FF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169755" y="4344980"/>
            <a:ext cx="994020" cy="98256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C3EF1C-2EB9-409B-88F1-ECF110FEDB25}"/>
              </a:ext>
            </a:extLst>
          </p:cNvPr>
          <p:cNvCxnSpPr>
            <a:cxnSpLocks/>
            <a:stCxn id="12" idx="1"/>
            <a:endCxn id="11" idx="4"/>
          </p:cNvCxnSpPr>
          <p:nvPr/>
        </p:nvCxnSpPr>
        <p:spPr>
          <a:xfrm flipH="1" flipV="1">
            <a:off x="3288205" y="4365104"/>
            <a:ext cx="601393" cy="136620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74B1E9-F038-49CC-8F9A-B721903871A5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H="1" flipV="1">
            <a:off x="5291831" y="3854046"/>
            <a:ext cx="508264" cy="94310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CD6FD7-06FB-48CF-8442-05C595EBA1CE}"/>
              </a:ext>
            </a:extLst>
          </p:cNvPr>
          <p:cNvCxnSpPr>
            <a:cxnSpLocks/>
            <a:stCxn id="14" idx="3"/>
            <a:endCxn id="12" idx="6"/>
          </p:cNvCxnSpPr>
          <p:nvPr/>
        </p:nvCxnSpPr>
        <p:spPr>
          <a:xfrm flipH="1">
            <a:off x="4319837" y="5227391"/>
            <a:ext cx="1302047" cy="68213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ED56C6-F403-403A-AEDD-93451200B5FE}"/>
              </a:ext>
            </a:extLst>
          </p:cNvPr>
          <p:cNvCxnSpPr>
            <a:cxnSpLocks/>
            <a:stCxn id="12" idx="2"/>
            <a:endCxn id="9" idx="5"/>
          </p:cNvCxnSpPr>
          <p:nvPr/>
        </p:nvCxnSpPr>
        <p:spPr>
          <a:xfrm flipH="1" flipV="1">
            <a:off x="2169755" y="5683968"/>
            <a:ext cx="1646026" cy="2255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B186BE-9E3F-481E-A8E6-80ED62CD6FF8}"/>
              </a:ext>
            </a:extLst>
          </p:cNvPr>
          <p:cNvCxnSpPr>
            <a:cxnSpLocks/>
            <a:stCxn id="13" idx="3"/>
            <a:endCxn id="11" idx="6"/>
          </p:cNvCxnSpPr>
          <p:nvPr/>
        </p:nvCxnSpPr>
        <p:spPr>
          <a:xfrm flipH="1">
            <a:off x="3540233" y="3780229"/>
            <a:ext cx="1573387" cy="33284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7688975-3247-409A-BAB0-A6190D3B2E07}"/>
                  </a:ext>
                </a:extLst>
              </p:cNvPr>
              <p:cNvSpPr txBox="1"/>
              <p:nvPr/>
            </p:nvSpPr>
            <p:spPr>
              <a:xfrm>
                <a:off x="4676115" y="2572235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7688975-3247-409A-BAB0-A6190D3B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115" y="2572235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A76197-23ED-4C30-A829-B86E901E7E06}"/>
                  </a:ext>
                </a:extLst>
              </p:cNvPr>
              <p:cNvSpPr txBox="1"/>
              <p:nvPr/>
            </p:nvSpPr>
            <p:spPr>
              <a:xfrm>
                <a:off x="5713743" y="3915737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38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A76197-23ED-4C30-A829-B86E901E7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743" y="3915737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FDA9B0-D76A-48C0-8B94-0F8A22954BDD}"/>
                  </a:ext>
                </a:extLst>
              </p:cNvPr>
              <p:cNvSpPr txBox="1"/>
              <p:nvPr/>
            </p:nvSpPr>
            <p:spPr>
              <a:xfrm>
                <a:off x="4760426" y="5001577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78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FDA9B0-D76A-48C0-8B94-0F8A22954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426" y="5001577"/>
                <a:ext cx="550279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1FE78-4D9E-4BA8-BF2E-B35BED30E88E}"/>
                  </a:ext>
                </a:extLst>
              </p:cNvPr>
              <p:cNvSpPr txBox="1"/>
              <p:nvPr/>
            </p:nvSpPr>
            <p:spPr>
              <a:xfrm>
                <a:off x="4239909" y="3892126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58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1FE78-4D9E-4BA8-BF2E-B35BED30E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909" y="3892126"/>
                <a:ext cx="55027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B4405C-F810-4C89-99D2-44645DAB3869}"/>
                  </a:ext>
                </a:extLst>
              </p:cNvPr>
              <p:cNvSpPr txBox="1"/>
              <p:nvPr/>
            </p:nvSpPr>
            <p:spPr>
              <a:xfrm>
                <a:off x="3044225" y="4819985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57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B4405C-F810-4C89-99D2-44645DAB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25" y="4819985"/>
                <a:ext cx="55027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3C0752-E324-4F8A-97BD-7D22C8BAC6E5}"/>
                  </a:ext>
                </a:extLst>
              </p:cNvPr>
              <p:cNvSpPr txBox="1"/>
              <p:nvPr/>
            </p:nvSpPr>
            <p:spPr>
              <a:xfrm>
                <a:off x="2666765" y="5306034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67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3C0752-E324-4F8A-97BD-7D22C8BA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765" y="5306034"/>
                <a:ext cx="550279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17C976-CB36-468C-9685-8E90451445A2}"/>
                  </a:ext>
                </a:extLst>
              </p:cNvPr>
              <p:cNvSpPr txBox="1"/>
              <p:nvPr/>
            </p:nvSpPr>
            <p:spPr>
              <a:xfrm>
                <a:off x="2169755" y="4409540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17C976-CB36-468C-9685-8E9045144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755" y="4409540"/>
                <a:ext cx="550279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857124-DC4B-44D7-BB40-2801FADD967A}"/>
                  </a:ext>
                </a:extLst>
              </p:cNvPr>
              <p:cNvSpPr txBox="1"/>
              <p:nvPr/>
            </p:nvSpPr>
            <p:spPr>
              <a:xfrm>
                <a:off x="1055078" y="4387408"/>
                <a:ext cx="536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857124-DC4B-44D7-BB40-2801FADD9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78" y="4387408"/>
                <a:ext cx="5362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05CF65-BB5F-4035-A665-C70DEC3CB615}"/>
                  </a:ext>
                </a:extLst>
              </p:cNvPr>
              <p:cNvSpPr txBox="1"/>
              <p:nvPr/>
            </p:nvSpPr>
            <p:spPr>
              <a:xfrm>
                <a:off x="2273743" y="3369024"/>
                <a:ext cx="536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05CF65-BB5F-4035-A665-C70DEC3C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743" y="3369024"/>
                <a:ext cx="536237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B7D6C86-AE59-41EA-9C94-5CD633F27678}"/>
                  </a:ext>
                </a:extLst>
              </p:cNvPr>
              <p:cNvSpPr txBox="1"/>
              <p:nvPr/>
            </p:nvSpPr>
            <p:spPr>
              <a:xfrm>
                <a:off x="1634224" y="2577992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23858E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B7D6C86-AE59-41EA-9C94-5CD633F27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224" y="2577992"/>
                <a:ext cx="550279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ACED400-28B8-4A90-8367-642B9961562B}"/>
                  </a:ext>
                </a:extLst>
              </p:cNvPr>
              <p:cNvSpPr txBox="1"/>
              <p:nvPr/>
            </p:nvSpPr>
            <p:spPr>
              <a:xfrm>
                <a:off x="3047974" y="1951939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ACED400-28B8-4A90-8367-642B99615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74" y="1951939"/>
                <a:ext cx="542008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7390039-A5EB-40BF-976B-A5A8FAC50F84}"/>
                  </a:ext>
                </a:extLst>
              </p:cNvPr>
              <p:cNvSpPr txBox="1"/>
              <p:nvPr/>
            </p:nvSpPr>
            <p:spPr>
              <a:xfrm>
                <a:off x="3845633" y="2951708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7390039-A5EB-40BF-976B-A5A8FAC5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33" y="2951708"/>
                <a:ext cx="542008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BE6143F-DC0E-4284-9FB1-68B647C32AB1}"/>
                  </a:ext>
                </a:extLst>
              </p:cNvPr>
              <p:cNvSpPr txBox="1"/>
              <p:nvPr/>
            </p:nvSpPr>
            <p:spPr>
              <a:xfrm>
                <a:off x="6052123" y="4752225"/>
                <a:ext cx="6227378" cy="116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BE6143F-DC0E-4284-9FB1-68B647C32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23" y="4752225"/>
                <a:ext cx="6227378" cy="116980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D4C36CB-E055-49B8-9B66-587C919E37B5}"/>
              </a:ext>
            </a:extLst>
          </p:cNvPr>
          <p:cNvSpPr txBox="1"/>
          <p:nvPr/>
        </p:nvSpPr>
        <p:spPr>
          <a:xfrm>
            <a:off x="6477606" y="2978136"/>
            <a:ext cx="53166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Coordination on an undirected graph structure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payoff functions are defined over at most two agents</a:t>
            </a:r>
          </a:p>
        </p:txBody>
      </p:sp>
    </p:spTree>
    <p:extLst>
      <p:ext uri="{BB962C8B-B14F-4D97-AF65-F5344CB8AC3E}">
        <p14:creationId xmlns:p14="http://schemas.microsoft.com/office/powerpoint/2010/main" val="191834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01447A-373C-4141-BB5F-EA359A31BE5C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3466416" y="2215813"/>
            <a:ext cx="601393" cy="171905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Coordination Graphs </a:t>
            </a:r>
            <a:r>
              <a:rPr lang="en-US" altLang="zh-CN" dirty="0"/>
              <a:t>and Variable Elimination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8AB428-1F85-442B-9299-868B49EB657F}"/>
              </a:ext>
            </a:extLst>
          </p:cNvPr>
          <p:cNvSpPr/>
          <p:nvPr/>
        </p:nvSpPr>
        <p:spPr>
          <a:xfrm>
            <a:off x="2351584" y="242088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9B7944-D8C2-499E-93EB-0C4BCDF040CC}"/>
              </a:ext>
            </a:extLst>
          </p:cNvPr>
          <p:cNvSpPr/>
          <p:nvPr/>
        </p:nvSpPr>
        <p:spPr>
          <a:xfrm>
            <a:off x="1163452" y="33792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B033B-786C-41C8-8C1A-37F59D7A36E3}"/>
              </a:ext>
            </a:extLst>
          </p:cNvPr>
          <p:cNvSpPr/>
          <p:nvPr/>
        </p:nvSpPr>
        <p:spPr>
          <a:xfrm>
            <a:off x="1739516" y="5253729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F13F94-2332-49E2-A2C1-B1D6DFB379A4}"/>
              </a:ext>
            </a:extLst>
          </p:cNvPr>
          <p:cNvSpPr/>
          <p:nvPr/>
        </p:nvSpPr>
        <p:spPr>
          <a:xfrm>
            <a:off x="3791744" y="212529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7B5D7-0609-4F6C-A9EC-C1809FC84E35}"/>
              </a:ext>
            </a:extLst>
          </p:cNvPr>
          <p:cNvSpPr/>
          <p:nvPr/>
        </p:nvSpPr>
        <p:spPr>
          <a:xfrm>
            <a:off x="3036177" y="386104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8EE0B-E7A8-4FF2-AF47-0CB65B862E4C}"/>
              </a:ext>
            </a:extLst>
          </p:cNvPr>
          <p:cNvSpPr/>
          <p:nvPr/>
        </p:nvSpPr>
        <p:spPr>
          <a:xfrm>
            <a:off x="3815781" y="56574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81F32-6AFB-4AA1-A9DF-5F74F36A5242}"/>
              </a:ext>
            </a:extLst>
          </p:cNvPr>
          <p:cNvSpPr/>
          <p:nvPr/>
        </p:nvSpPr>
        <p:spPr>
          <a:xfrm>
            <a:off x="5039803" y="3349990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976F21-0B80-4268-9A41-AA6F87AC9AB7}"/>
              </a:ext>
            </a:extLst>
          </p:cNvPr>
          <p:cNvSpPr/>
          <p:nvPr/>
        </p:nvSpPr>
        <p:spPr>
          <a:xfrm>
            <a:off x="5548067" y="479715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/>
              <p:nvPr/>
            </p:nvSpPr>
            <p:spPr>
              <a:xfrm>
                <a:off x="4319837" y="1784926"/>
                <a:ext cx="389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37" y="1784926"/>
                <a:ext cx="3897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/>
              <p:nvPr/>
            </p:nvSpPr>
            <p:spPr>
              <a:xfrm>
                <a:off x="2373590" y="1902691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590" y="1902691"/>
                <a:ext cx="3979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/>
              <p:nvPr/>
            </p:nvSpPr>
            <p:spPr>
              <a:xfrm>
                <a:off x="993775" y="2846943"/>
                <a:ext cx="3839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" y="2846943"/>
                <a:ext cx="38395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/>
              <p:nvPr/>
            </p:nvSpPr>
            <p:spPr>
              <a:xfrm>
                <a:off x="1257300" y="5383534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5383534"/>
                <a:ext cx="39799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/>
              <p:nvPr/>
            </p:nvSpPr>
            <p:spPr>
              <a:xfrm>
                <a:off x="4043772" y="5175876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72" y="5175876"/>
                <a:ext cx="39799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/>
              <p:nvPr/>
            </p:nvSpPr>
            <p:spPr>
              <a:xfrm>
                <a:off x="5594818" y="3062386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818" y="3062386"/>
                <a:ext cx="39799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/>
              <p:nvPr/>
            </p:nvSpPr>
            <p:spPr>
              <a:xfrm>
                <a:off x="6139879" y="4777534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879" y="4777534"/>
                <a:ext cx="39799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/>
              <p:nvPr/>
            </p:nvSpPr>
            <p:spPr>
              <a:xfrm>
                <a:off x="3610504" y="3493273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04" y="3493273"/>
                <a:ext cx="39799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A1FEF5-02D3-4F55-A28B-DB86E590F6D4}"/>
                  </a:ext>
                </a:extLst>
              </p:cNvPr>
              <p:cNvSpPr txBox="1"/>
              <p:nvPr/>
            </p:nvSpPr>
            <p:spPr>
              <a:xfrm>
                <a:off x="-39056" y="6327634"/>
                <a:ext cx="8622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Action of each agent 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depends only on subset of other agents 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A1FEF5-02D3-4F55-A28B-DB86E590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56" y="6327634"/>
                <a:ext cx="8622959" cy="36933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863561-54A3-4D56-9145-F70589231832}"/>
                  </a:ext>
                </a:extLst>
              </p:cNvPr>
              <p:cNvSpPr txBox="1"/>
              <p:nvPr/>
            </p:nvSpPr>
            <p:spPr>
              <a:xfrm>
                <a:off x="4568348" y="1545961"/>
                <a:ext cx="6227378" cy="116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CA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863561-54A3-4D56-9145-F70589231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348" y="1545961"/>
                <a:ext cx="6227378" cy="11698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570266-85EA-4C54-8482-FC3BC8C479FC}"/>
                  </a:ext>
                </a:extLst>
              </p:cNvPr>
              <p:cNvSpPr txBox="1"/>
              <p:nvPr/>
            </p:nvSpPr>
            <p:spPr>
              <a:xfrm>
                <a:off x="8793106" y="1902691"/>
                <a:ext cx="3751870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Γ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CA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CA" altLang="zh-CN" sz="24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570266-85EA-4C54-8482-FC3BC8C4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106" y="1902691"/>
                <a:ext cx="3751870" cy="49141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CE4346-F1A9-4D7B-B847-E698FEFECF78}"/>
              </a:ext>
            </a:extLst>
          </p:cNvPr>
          <p:cNvCxnSpPr>
            <a:stCxn id="10" idx="2"/>
            <a:endCxn id="2" idx="6"/>
          </p:cNvCxnSpPr>
          <p:nvPr/>
        </p:nvCxnSpPr>
        <p:spPr>
          <a:xfrm flipH="1">
            <a:off x="2855640" y="2377320"/>
            <a:ext cx="936104" cy="29559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93BA6D-082F-444A-8C39-3B0F17CB0E87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4221983" y="2555531"/>
            <a:ext cx="891637" cy="86827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42D14F9-69E1-4CD8-8482-B5468DBD3F8F}"/>
              </a:ext>
            </a:extLst>
          </p:cNvPr>
          <p:cNvSpPr/>
          <p:nvPr/>
        </p:nvSpPr>
        <p:spPr>
          <a:xfrm>
            <a:off x="8428607" y="2621105"/>
            <a:ext cx="457305" cy="1656986"/>
          </a:xfrm>
          <a:prstGeom prst="downArrow">
            <a:avLst>
              <a:gd name="adj1" fmla="val 45791"/>
              <a:gd name="adj2" fmla="val 50000"/>
            </a:avLst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A4E73D-E375-40F4-A48F-A5306CF90B4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1593805" y="2851127"/>
            <a:ext cx="831596" cy="59847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99FF5-A9BE-4712-ABE5-B41C40451CD9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1642773" y="3708716"/>
            <a:ext cx="1393404" cy="4043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25F7CE-88B1-44A0-B1DE-0C8B47D2BAE1}"/>
              </a:ext>
            </a:extLst>
          </p:cNvPr>
          <p:cNvCxnSpPr>
            <a:cxnSpLocks/>
            <a:stCxn id="9" idx="1"/>
            <a:endCxn id="8" idx="4"/>
          </p:cNvCxnSpPr>
          <p:nvPr/>
        </p:nvCxnSpPr>
        <p:spPr>
          <a:xfrm flipH="1" flipV="1">
            <a:off x="1415480" y="3883352"/>
            <a:ext cx="397853" cy="144419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E6B5AE-1A42-40AC-A7A9-418BA35854FF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169755" y="4344980"/>
            <a:ext cx="994020" cy="98256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C3EF1C-2EB9-409B-88F1-ECF110FEDB25}"/>
              </a:ext>
            </a:extLst>
          </p:cNvPr>
          <p:cNvCxnSpPr>
            <a:cxnSpLocks/>
            <a:stCxn id="12" idx="1"/>
            <a:endCxn id="11" idx="4"/>
          </p:cNvCxnSpPr>
          <p:nvPr/>
        </p:nvCxnSpPr>
        <p:spPr>
          <a:xfrm flipH="1" flipV="1">
            <a:off x="3288205" y="4365104"/>
            <a:ext cx="601393" cy="136620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74B1E9-F038-49CC-8F9A-B721903871A5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H="1" flipV="1">
            <a:off x="5291831" y="3854046"/>
            <a:ext cx="508264" cy="94310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CD6FD7-06FB-48CF-8442-05C595EBA1CE}"/>
              </a:ext>
            </a:extLst>
          </p:cNvPr>
          <p:cNvCxnSpPr>
            <a:cxnSpLocks/>
            <a:stCxn id="14" idx="3"/>
            <a:endCxn id="12" idx="6"/>
          </p:cNvCxnSpPr>
          <p:nvPr/>
        </p:nvCxnSpPr>
        <p:spPr>
          <a:xfrm flipH="1">
            <a:off x="4319837" y="5227391"/>
            <a:ext cx="1302047" cy="6821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ED56C6-F403-403A-AEDD-93451200B5FE}"/>
              </a:ext>
            </a:extLst>
          </p:cNvPr>
          <p:cNvCxnSpPr>
            <a:cxnSpLocks/>
            <a:stCxn id="12" idx="2"/>
            <a:endCxn id="9" idx="5"/>
          </p:cNvCxnSpPr>
          <p:nvPr/>
        </p:nvCxnSpPr>
        <p:spPr>
          <a:xfrm flipH="1" flipV="1">
            <a:off x="2169755" y="5683968"/>
            <a:ext cx="1646026" cy="2255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B186BE-9E3F-481E-A8E6-80ED62CD6FF8}"/>
              </a:ext>
            </a:extLst>
          </p:cNvPr>
          <p:cNvCxnSpPr>
            <a:cxnSpLocks/>
            <a:stCxn id="13" idx="3"/>
            <a:endCxn id="11" idx="6"/>
          </p:cNvCxnSpPr>
          <p:nvPr/>
        </p:nvCxnSpPr>
        <p:spPr>
          <a:xfrm flipH="1">
            <a:off x="3540233" y="3780229"/>
            <a:ext cx="1573387" cy="33284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7688975-3247-409A-BAB0-A6190D3B2E07}"/>
                  </a:ext>
                </a:extLst>
              </p:cNvPr>
              <p:cNvSpPr txBox="1"/>
              <p:nvPr/>
            </p:nvSpPr>
            <p:spPr>
              <a:xfrm>
                <a:off x="4676115" y="2572235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7688975-3247-409A-BAB0-A6190D3B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115" y="2572235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A76197-23ED-4C30-A829-B86E901E7E06}"/>
                  </a:ext>
                </a:extLst>
              </p:cNvPr>
              <p:cNvSpPr txBox="1"/>
              <p:nvPr/>
            </p:nvSpPr>
            <p:spPr>
              <a:xfrm>
                <a:off x="5713743" y="3915737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38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A76197-23ED-4C30-A829-B86E901E7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743" y="3915737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FDA9B0-D76A-48C0-8B94-0F8A22954BDD}"/>
                  </a:ext>
                </a:extLst>
              </p:cNvPr>
              <p:cNvSpPr txBox="1"/>
              <p:nvPr/>
            </p:nvSpPr>
            <p:spPr>
              <a:xfrm>
                <a:off x="4760426" y="5001577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78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FDA9B0-D76A-48C0-8B94-0F8A22954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426" y="5001577"/>
                <a:ext cx="550279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1FE78-4D9E-4BA8-BF2E-B35BED30E88E}"/>
                  </a:ext>
                </a:extLst>
              </p:cNvPr>
              <p:cNvSpPr txBox="1"/>
              <p:nvPr/>
            </p:nvSpPr>
            <p:spPr>
              <a:xfrm>
                <a:off x="4239909" y="3892126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58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1FE78-4D9E-4BA8-BF2E-B35BED30E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909" y="3892126"/>
                <a:ext cx="55027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B4405C-F810-4C89-99D2-44645DAB3869}"/>
                  </a:ext>
                </a:extLst>
              </p:cNvPr>
              <p:cNvSpPr txBox="1"/>
              <p:nvPr/>
            </p:nvSpPr>
            <p:spPr>
              <a:xfrm>
                <a:off x="3044225" y="4819985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57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B4405C-F810-4C89-99D2-44645DAB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25" y="4819985"/>
                <a:ext cx="55027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3C0752-E324-4F8A-97BD-7D22C8BAC6E5}"/>
                  </a:ext>
                </a:extLst>
              </p:cNvPr>
              <p:cNvSpPr txBox="1"/>
              <p:nvPr/>
            </p:nvSpPr>
            <p:spPr>
              <a:xfrm>
                <a:off x="2666765" y="5306034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67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3C0752-E324-4F8A-97BD-7D22C8BA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765" y="5306034"/>
                <a:ext cx="550279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17C976-CB36-468C-9685-8E90451445A2}"/>
                  </a:ext>
                </a:extLst>
              </p:cNvPr>
              <p:cNvSpPr txBox="1"/>
              <p:nvPr/>
            </p:nvSpPr>
            <p:spPr>
              <a:xfrm>
                <a:off x="2169755" y="4409540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17C976-CB36-468C-9685-8E9045144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755" y="4409540"/>
                <a:ext cx="550279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857124-DC4B-44D7-BB40-2801FADD967A}"/>
                  </a:ext>
                </a:extLst>
              </p:cNvPr>
              <p:cNvSpPr txBox="1"/>
              <p:nvPr/>
            </p:nvSpPr>
            <p:spPr>
              <a:xfrm>
                <a:off x="1055078" y="4387408"/>
                <a:ext cx="536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857124-DC4B-44D7-BB40-2801FADD9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78" y="4387408"/>
                <a:ext cx="5362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05CF65-BB5F-4035-A665-C70DEC3CB615}"/>
                  </a:ext>
                </a:extLst>
              </p:cNvPr>
              <p:cNvSpPr txBox="1"/>
              <p:nvPr/>
            </p:nvSpPr>
            <p:spPr>
              <a:xfrm>
                <a:off x="2273743" y="3369024"/>
                <a:ext cx="536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05CF65-BB5F-4035-A665-C70DEC3C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743" y="3369024"/>
                <a:ext cx="536237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B7D6C86-AE59-41EA-9C94-5CD633F27678}"/>
                  </a:ext>
                </a:extLst>
              </p:cNvPr>
              <p:cNvSpPr txBox="1"/>
              <p:nvPr/>
            </p:nvSpPr>
            <p:spPr>
              <a:xfrm>
                <a:off x="1634224" y="2577992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23858E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B7D6C86-AE59-41EA-9C94-5CD633F27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224" y="2577992"/>
                <a:ext cx="550279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ACED400-28B8-4A90-8367-642B9961562B}"/>
                  </a:ext>
                </a:extLst>
              </p:cNvPr>
              <p:cNvSpPr txBox="1"/>
              <p:nvPr/>
            </p:nvSpPr>
            <p:spPr>
              <a:xfrm>
                <a:off x="3047974" y="1951939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ACED400-28B8-4A90-8367-642B99615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74" y="1951939"/>
                <a:ext cx="542008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7390039-A5EB-40BF-976B-A5A8FAC50F84}"/>
                  </a:ext>
                </a:extLst>
              </p:cNvPr>
              <p:cNvSpPr txBox="1"/>
              <p:nvPr/>
            </p:nvSpPr>
            <p:spPr>
              <a:xfrm>
                <a:off x="3845633" y="2951708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7390039-A5EB-40BF-976B-A5A8FAC5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33" y="2951708"/>
                <a:ext cx="542008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BE6143F-DC0E-4284-9FB1-68B647C32AB1}"/>
                  </a:ext>
                </a:extLst>
              </p:cNvPr>
              <p:cNvSpPr txBox="1"/>
              <p:nvPr/>
            </p:nvSpPr>
            <p:spPr>
              <a:xfrm>
                <a:off x="6052123" y="4752225"/>
                <a:ext cx="6227378" cy="116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BE6143F-DC0E-4284-9FB1-68B647C32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23" y="4752225"/>
                <a:ext cx="6227378" cy="116980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D4C36CB-E055-49B8-9B66-587C919E37B5}"/>
              </a:ext>
            </a:extLst>
          </p:cNvPr>
          <p:cNvSpPr txBox="1"/>
          <p:nvPr/>
        </p:nvSpPr>
        <p:spPr>
          <a:xfrm>
            <a:off x="6477606" y="2978136"/>
            <a:ext cx="53166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Coordination on an undirected graph structure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payoff functions are defined over at most two agents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DFB91-3A32-4775-B367-3374B423C4F6}"/>
              </a:ext>
            </a:extLst>
          </p:cNvPr>
          <p:cNvSpPr txBox="1"/>
          <p:nvPr/>
        </p:nvSpPr>
        <p:spPr>
          <a:xfrm>
            <a:off x="9264352" y="4064242"/>
            <a:ext cx="252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Limitation</a:t>
            </a:r>
            <a:r>
              <a:rPr lang="zh-CN" altLang="en-US" dirty="0">
                <a:solidFill>
                  <a:srgbClr val="FF0000"/>
                </a:solidFill>
              </a:rPr>
              <a:t>： </a:t>
            </a:r>
            <a:r>
              <a:rPr lang="en-US" altLang="zh-CN" dirty="0">
                <a:solidFill>
                  <a:srgbClr val="FF0000"/>
                </a:solidFill>
              </a:rPr>
              <a:t>Predefined coordination structure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01447A-373C-4141-BB5F-EA359A31BE5C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3466416" y="2215813"/>
            <a:ext cx="601393" cy="171905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dirty="0"/>
              <a:t>Coordination Graphs and </a:t>
            </a:r>
            <a:r>
              <a:rPr lang="en-US" altLang="zh-CN" b="1" dirty="0"/>
              <a:t>Variable Elimination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8AB428-1F85-442B-9299-868B49EB657F}"/>
              </a:ext>
            </a:extLst>
          </p:cNvPr>
          <p:cNvSpPr/>
          <p:nvPr/>
        </p:nvSpPr>
        <p:spPr>
          <a:xfrm>
            <a:off x="2351584" y="242088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9B7944-D8C2-499E-93EB-0C4BCDF040CC}"/>
              </a:ext>
            </a:extLst>
          </p:cNvPr>
          <p:cNvSpPr/>
          <p:nvPr/>
        </p:nvSpPr>
        <p:spPr>
          <a:xfrm>
            <a:off x="1163452" y="33792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B033B-786C-41C8-8C1A-37F59D7A36E3}"/>
              </a:ext>
            </a:extLst>
          </p:cNvPr>
          <p:cNvSpPr/>
          <p:nvPr/>
        </p:nvSpPr>
        <p:spPr>
          <a:xfrm>
            <a:off x="1739516" y="5253729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F13F94-2332-49E2-A2C1-B1D6DFB379A4}"/>
              </a:ext>
            </a:extLst>
          </p:cNvPr>
          <p:cNvSpPr/>
          <p:nvPr/>
        </p:nvSpPr>
        <p:spPr>
          <a:xfrm>
            <a:off x="3791744" y="212529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7B5D7-0609-4F6C-A9EC-C1809FC84E35}"/>
              </a:ext>
            </a:extLst>
          </p:cNvPr>
          <p:cNvSpPr/>
          <p:nvPr/>
        </p:nvSpPr>
        <p:spPr>
          <a:xfrm>
            <a:off x="3036177" y="386104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8EE0B-E7A8-4FF2-AF47-0CB65B862E4C}"/>
              </a:ext>
            </a:extLst>
          </p:cNvPr>
          <p:cNvSpPr/>
          <p:nvPr/>
        </p:nvSpPr>
        <p:spPr>
          <a:xfrm>
            <a:off x="3815781" y="56574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81F32-6AFB-4AA1-A9DF-5F74F36A5242}"/>
              </a:ext>
            </a:extLst>
          </p:cNvPr>
          <p:cNvSpPr/>
          <p:nvPr/>
        </p:nvSpPr>
        <p:spPr>
          <a:xfrm>
            <a:off x="5039803" y="3349990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976F21-0B80-4268-9A41-AA6F87AC9AB7}"/>
              </a:ext>
            </a:extLst>
          </p:cNvPr>
          <p:cNvSpPr/>
          <p:nvPr/>
        </p:nvSpPr>
        <p:spPr>
          <a:xfrm>
            <a:off x="5548067" y="479715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/>
              <p:nvPr/>
            </p:nvSpPr>
            <p:spPr>
              <a:xfrm>
                <a:off x="4319837" y="1784926"/>
                <a:ext cx="389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37" y="1784926"/>
                <a:ext cx="3897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/>
              <p:nvPr/>
            </p:nvSpPr>
            <p:spPr>
              <a:xfrm>
                <a:off x="2373590" y="1902691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590" y="1902691"/>
                <a:ext cx="3979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/>
              <p:nvPr/>
            </p:nvSpPr>
            <p:spPr>
              <a:xfrm>
                <a:off x="993775" y="2846943"/>
                <a:ext cx="3839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" y="2846943"/>
                <a:ext cx="38395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/>
              <p:nvPr/>
            </p:nvSpPr>
            <p:spPr>
              <a:xfrm>
                <a:off x="1257300" y="5383534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5383534"/>
                <a:ext cx="39799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/>
              <p:nvPr/>
            </p:nvSpPr>
            <p:spPr>
              <a:xfrm>
                <a:off x="4043772" y="5175876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72" y="5175876"/>
                <a:ext cx="39799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/>
              <p:nvPr/>
            </p:nvSpPr>
            <p:spPr>
              <a:xfrm>
                <a:off x="5594818" y="3062386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818" y="3062386"/>
                <a:ext cx="39799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/>
              <p:nvPr/>
            </p:nvSpPr>
            <p:spPr>
              <a:xfrm>
                <a:off x="6139879" y="4777534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879" y="4777534"/>
                <a:ext cx="39799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/>
              <p:nvPr/>
            </p:nvSpPr>
            <p:spPr>
              <a:xfrm>
                <a:off x="3610504" y="3493273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04" y="3493273"/>
                <a:ext cx="39799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CE4346-F1A9-4D7B-B847-E698FEFECF78}"/>
              </a:ext>
            </a:extLst>
          </p:cNvPr>
          <p:cNvCxnSpPr>
            <a:stCxn id="10" idx="2"/>
            <a:endCxn id="2" idx="6"/>
          </p:cNvCxnSpPr>
          <p:nvPr/>
        </p:nvCxnSpPr>
        <p:spPr>
          <a:xfrm flipH="1">
            <a:off x="2855640" y="2377320"/>
            <a:ext cx="936104" cy="29559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93BA6D-082F-444A-8C39-3B0F17CB0E87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4221983" y="2555531"/>
            <a:ext cx="891637" cy="86827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A4E73D-E375-40F4-A48F-A5306CF90B4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1593805" y="2851127"/>
            <a:ext cx="831596" cy="59847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99FF5-A9BE-4712-ABE5-B41C40451CD9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1642773" y="3708716"/>
            <a:ext cx="1393404" cy="4043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25F7CE-88B1-44A0-B1DE-0C8B47D2BAE1}"/>
              </a:ext>
            </a:extLst>
          </p:cNvPr>
          <p:cNvCxnSpPr>
            <a:cxnSpLocks/>
            <a:stCxn id="9" idx="1"/>
            <a:endCxn id="8" idx="4"/>
          </p:cNvCxnSpPr>
          <p:nvPr/>
        </p:nvCxnSpPr>
        <p:spPr>
          <a:xfrm flipH="1" flipV="1">
            <a:off x="1415480" y="3883352"/>
            <a:ext cx="397853" cy="144419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E6B5AE-1A42-40AC-A7A9-418BA35854FF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169755" y="4344980"/>
            <a:ext cx="994020" cy="98256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C3EF1C-2EB9-409B-88F1-ECF110FEDB25}"/>
              </a:ext>
            </a:extLst>
          </p:cNvPr>
          <p:cNvCxnSpPr>
            <a:cxnSpLocks/>
            <a:stCxn id="12" idx="1"/>
            <a:endCxn id="11" idx="4"/>
          </p:cNvCxnSpPr>
          <p:nvPr/>
        </p:nvCxnSpPr>
        <p:spPr>
          <a:xfrm flipH="1" flipV="1">
            <a:off x="3288205" y="4365104"/>
            <a:ext cx="601393" cy="136620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74B1E9-F038-49CC-8F9A-B721903871A5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H="1" flipV="1">
            <a:off x="5291831" y="3854046"/>
            <a:ext cx="508264" cy="94310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CD6FD7-06FB-48CF-8442-05C595EBA1CE}"/>
              </a:ext>
            </a:extLst>
          </p:cNvPr>
          <p:cNvCxnSpPr>
            <a:cxnSpLocks/>
            <a:stCxn id="14" idx="3"/>
            <a:endCxn id="12" idx="6"/>
          </p:cNvCxnSpPr>
          <p:nvPr/>
        </p:nvCxnSpPr>
        <p:spPr>
          <a:xfrm flipH="1">
            <a:off x="4319837" y="5227391"/>
            <a:ext cx="1302047" cy="6821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ED56C6-F403-403A-AEDD-93451200B5FE}"/>
              </a:ext>
            </a:extLst>
          </p:cNvPr>
          <p:cNvCxnSpPr>
            <a:cxnSpLocks/>
            <a:stCxn id="12" idx="2"/>
            <a:endCxn id="9" idx="5"/>
          </p:cNvCxnSpPr>
          <p:nvPr/>
        </p:nvCxnSpPr>
        <p:spPr>
          <a:xfrm flipH="1" flipV="1">
            <a:off x="2169755" y="5683968"/>
            <a:ext cx="1646026" cy="2255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B186BE-9E3F-481E-A8E6-80ED62CD6FF8}"/>
              </a:ext>
            </a:extLst>
          </p:cNvPr>
          <p:cNvCxnSpPr>
            <a:cxnSpLocks/>
            <a:stCxn id="13" idx="3"/>
            <a:endCxn id="11" idx="6"/>
          </p:cNvCxnSpPr>
          <p:nvPr/>
        </p:nvCxnSpPr>
        <p:spPr>
          <a:xfrm flipH="1">
            <a:off x="3540233" y="3780229"/>
            <a:ext cx="1573387" cy="33284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7688975-3247-409A-BAB0-A6190D3B2E07}"/>
                  </a:ext>
                </a:extLst>
              </p:cNvPr>
              <p:cNvSpPr txBox="1"/>
              <p:nvPr/>
            </p:nvSpPr>
            <p:spPr>
              <a:xfrm>
                <a:off x="4676115" y="2572235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7688975-3247-409A-BAB0-A6190D3B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115" y="2572235"/>
                <a:ext cx="54200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A76197-23ED-4C30-A829-B86E901E7E06}"/>
                  </a:ext>
                </a:extLst>
              </p:cNvPr>
              <p:cNvSpPr txBox="1"/>
              <p:nvPr/>
            </p:nvSpPr>
            <p:spPr>
              <a:xfrm>
                <a:off x="5713743" y="3915737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38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A76197-23ED-4C30-A829-B86E901E7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743" y="3915737"/>
                <a:ext cx="550279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FDA9B0-D76A-48C0-8B94-0F8A22954BDD}"/>
                  </a:ext>
                </a:extLst>
              </p:cNvPr>
              <p:cNvSpPr txBox="1"/>
              <p:nvPr/>
            </p:nvSpPr>
            <p:spPr>
              <a:xfrm>
                <a:off x="4760426" y="5001577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78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FDA9B0-D76A-48C0-8B94-0F8A22954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426" y="5001577"/>
                <a:ext cx="550279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1FE78-4D9E-4BA8-BF2E-B35BED30E88E}"/>
                  </a:ext>
                </a:extLst>
              </p:cNvPr>
              <p:cNvSpPr txBox="1"/>
              <p:nvPr/>
            </p:nvSpPr>
            <p:spPr>
              <a:xfrm>
                <a:off x="4239909" y="3892126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58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1FE78-4D9E-4BA8-BF2E-B35BED30E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909" y="3892126"/>
                <a:ext cx="550279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B4405C-F810-4C89-99D2-44645DAB3869}"/>
                  </a:ext>
                </a:extLst>
              </p:cNvPr>
              <p:cNvSpPr txBox="1"/>
              <p:nvPr/>
            </p:nvSpPr>
            <p:spPr>
              <a:xfrm>
                <a:off x="3044225" y="4819985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57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B4405C-F810-4C89-99D2-44645DAB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25" y="4819985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3C0752-E324-4F8A-97BD-7D22C8BAC6E5}"/>
                  </a:ext>
                </a:extLst>
              </p:cNvPr>
              <p:cNvSpPr txBox="1"/>
              <p:nvPr/>
            </p:nvSpPr>
            <p:spPr>
              <a:xfrm>
                <a:off x="2666765" y="5306034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67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3C0752-E324-4F8A-97BD-7D22C8BA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765" y="5306034"/>
                <a:ext cx="550279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17C976-CB36-468C-9685-8E90451445A2}"/>
                  </a:ext>
                </a:extLst>
              </p:cNvPr>
              <p:cNvSpPr txBox="1"/>
              <p:nvPr/>
            </p:nvSpPr>
            <p:spPr>
              <a:xfrm>
                <a:off x="2169755" y="4409540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17C976-CB36-468C-9685-8E9045144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755" y="4409540"/>
                <a:ext cx="55027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857124-DC4B-44D7-BB40-2801FADD967A}"/>
                  </a:ext>
                </a:extLst>
              </p:cNvPr>
              <p:cNvSpPr txBox="1"/>
              <p:nvPr/>
            </p:nvSpPr>
            <p:spPr>
              <a:xfrm>
                <a:off x="1055078" y="4387408"/>
                <a:ext cx="536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857124-DC4B-44D7-BB40-2801FADD9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78" y="4387408"/>
                <a:ext cx="53623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05CF65-BB5F-4035-A665-C70DEC3CB615}"/>
                  </a:ext>
                </a:extLst>
              </p:cNvPr>
              <p:cNvSpPr txBox="1"/>
              <p:nvPr/>
            </p:nvSpPr>
            <p:spPr>
              <a:xfrm>
                <a:off x="2273743" y="3369024"/>
                <a:ext cx="536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05CF65-BB5F-4035-A665-C70DEC3C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743" y="3369024"/>
                <a:ext cx="5362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B7D6C86-AE59-41EA-9C94-5CD633F27678}"/>
                  </a:ext>
                </a:extLst>
              </p:cNvPr>
              <p:cNvSpPr txBox="1"/>
              <p:nvPr/>
            </p:nvSpPr>
            <p:spPr>
              <a:xfrm>
                <a:off x="1634224" y="2577992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23858E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B7D6C86-AE59-41EA-9C94-5CD633F27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224" y="2577992"/>
                <a:ext cx="550279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ACED400-28B8-4A90-8367-642B9961562B}"/>
                  </a:ext>
                </a:extLst>
              </p:cNvPr>
              <p:cNvSpPr txBox="1"/>
              <p:nvPr/>
            </p:nvSpPr>
            <p:spPr>
              <a:xfrm>
                <a:off x="3047974" y="1951939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ACED400-28B8-4A90-8367-642B99615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74" y="1951939"/>
                <a:ext cx="542008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7390039-A5EB-40BF-976B-A5A8FAC50F84}"/>
                  </a:ext>
                </a:extLst>
              </p:cNvPr>
              <p:cNvSpPr txBox="1"/>
              <p:nvPr/>
            </p:nvSpPr>
            <p:spPr>
              <a:xfrm>
                <a:off x="3845633" y="2951708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23858E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23858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7390039-A5EB-40BF-976B-A5A8FAC5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33" y="2951708"/>
                <a:ext cx="542008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42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Payoff Propagation and the Max-Plus </a:t>
            </a:r>
          </a:p>
          <a:p>
            <a:pPr lvl="1"/>
            <a:r>
              <a:rPr lang="en-US" altLang="zh-CN" dirty="0"/>
              <a:t>The Max-Plus Algorithm</a:t>
            </a:r>
          </a:p>
          <a:p>
            <a:pPr lvl="1"/>
            <a:r>
              <a:rPr lang="en-US" altLang="zh-CN" dirty="0"/>
              <a:t>Experiments</a:t>
            </a:r>
          </a:p>
          <a:p>
            <a:pPr marL="297180" lvl="1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903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Collaborative Multiagent Reinforcement Learning</a:t>
            </a:r>
          </a:p>
          <a:p>
            <a:pPr lvl="1"/>
            <a:r>
              <a:rPr lang="en-US" altLang="zh-CN" dirty="0"/>
              <a:t>Collaborative Multiagent MDP and Q-Learning</a:t>
            </a:r>
            <a:endParaRPr lang="en-US" altLang="zh-CN" b="1" dirty="0"/>
          </a:p>
          <a:p>
            <a:pPr lvl="1"/>
            <a:r>
              <a:rPr lang="en-US" altLang="zh-CN" dirty="0"/>
              <a:t>MDP Learners</a:t>
            </a:r>
            <a:endParaRPr lang="en-US" altLang="zh-CN" b="1" dirty="0"/>
          </a:p>
          <a:p>
            <a:pPr lvl="1"/>
            <a:r>
              <a:rPr lang="en-US" altLang="zh-CN" dirty="0"/>
              <a:t>Independent Learners</a:t>
            </a:r>
          </a:p>
          <a:p>
            <a:pPr lvl="1"/>
            <a:r>
              <a:rPr lang="en-US" altLang="zh-CN" dirty="0"/>
              <a:t>Coordinated Reinforcement Learning</a:t>
            </a:r>
          </a:p>
          <a:p>
            <a:pPr lvl="1"/>
            <a:r>
              <a:rPr lang="en-US" altLang="zh-CN" dirty="0"/>
              <a:t>Distributed Value Functions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713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Sparse Cooperative Q-Learning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Agent-Based Decomposition </a:t>
            </a:r>
          </a:p>
          <a:p>
            <a:pPr lvl="1"/>
            <a:r>
              <a:rPr lang="en-US" altLang="zh-CN" dirty="0"/>
              <a:t>Edge-Based Decomposition</a:t>
            </a:r>
          </a:p>
          <a:p>
            <a:pPr lvl="2"/>
            <a:r>
              <a:rPr lang="en-US" altLang="zh-CN" dirty="0"/>
              <a:t>Edge-Based Update</a:t>
            </a:r>
          </a:p>
          <a:p>
            <a:pPr lvl="2"/>
            <a:r>
              <a:rPr lang="en-US" altLang="zh-CN" dirty="0"/>
              <a:t>Agent-Based Update</a:t>
            </a:r>
          </a:p>
          <a:p>
            <a:pPr marL="297180" lvl="1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501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EBB1DF-2462-4AB4-A52F-A0062398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11" y="1310826"/>
            <a:ext cx="10923542" cy="42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4534705" y="1995387"/>
            <a:ext cx="3965645" cy="3180699"/>
            <a:chOff x="5450973" y="1321672"/>
            <a:chExt cx="5287524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4776452" cy="723028"/>
              <a:chOff x="1343472" y="2350372"/>
              <a:chExt cx="4776452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3732266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Background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4800531" cy="770757"/>
              <a:chOff x="1343473" y="2420888"/>
              <a:chExt cx="4800531" cy="770757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480460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411738" y="2494019"/>
                <a:ext cx="3732266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EB08F6F-B1B0-4433-ACBD-915DA69EC5FA}"/>
                </a:ext>
              </a:extLst>
            </p:cNvPr>
            <p:cNvGrpSpPr/>
            <p:nvPr/>
          </p:nvGrpSpPr>
          <p:grpSpPr>
            <a:xfrm>
              <a:off x="5450973" y="3182889"/>
              <a:ext cx="5287524" cy="800211"/>
              <a:chOff x="1336533" y="2420889"/>
              <a:chExt cx="5287524" cy="800211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48672E-8A98-4623-87C9-BCCB2A14E965}"/>
                  </a:ext>
                </a:extLst>
              </p:cNvPr>
              <p:cNvSpPr txBox="1"/>
              <p:nvPr/>
            </p:nvSpPr>
            <p:spPr>
              <a:xfrm>
                <a:off x="1336533" y="2523474"/>
                <a:ext cx="684337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4F01AF-A6F5-4533-9FC9-7B7C9237F7DC}"/>
                  </a:ext>
                </a:extLst>
              </p:cNvPr>
              <p:cNvSpPr/>
              <p:nvPr/>
            </p:nvSpPr>
            <p:spPr>
              <a:xfrm>
                <a:off x="2552490" y="2420889"/>
                <a:ext cx="2031341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7543A4C-EF97-4B8E-BAE0-41F186E7B5F3}"/>
                  </a:ext>
                </a:extLst>
              </p:cNvPr>
              <p:cNvSpPr txBox="1"/>
              <p:nvPr/>
            </p:nvSpPr>
            <p:spPr>
              <a:xfrm>
                <a:off x="2409782" y="2523474"/>
                <a:ext cx="421427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Empirical study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67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! </a:t>
            </a:r>
            <a:endParaRPr lang="en-CA" sz="3600" b="1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762283" y="4797152"/>
            <a:ext cx="6438140" cy="1497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endParaRPr lang="en-CA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008" y="5815476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E3894A-831F-41B7-A9BE-813D7BE0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664618" cy="5328592"/>
          </a:xfrm>
        </p:spPr>
        <p:txBody>
          <a:bodyPr/>
          <a:lstStyle/>
          <a:p>
            <a:r>
              <a:rPr lang="en-CA" altLang="zh-CN" b="1" dirty="0"/>
              <a:t>Motivation</a:t>
            </a:r>
          </a:p>
          <a:p>
            <a:pPr lvl="1"/>
            <a:r>
              <a:rPr lang="en-CA" altLang="zh-CN" b="1" dirty="0"/>
              <a:t>Traditional single agent technique dose not work.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Action space scales exponentially with the number of agents</a:t>
            </a:r>
            <a:endParaRPr lang="en-CA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/>
              <a:t>Independent multi agent technique dose not work.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The behavior of one agent influences the outcome of the individually selected actions of the other agents, therefore results in a dynamic environment and possibly compromises convergence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Different agents receive incomplete and noisy observations of the state space </a:t>
            </a:r>
            <a:r>
              <a:rPr lang="en-US" altLang="zh-CN" i="1" dirty="0">
                <a:solidFill>
                  <a:srgbClr val="FF0000"/>
                </a:solidFill>
              </a:rPr>
              <a:t>(Not consider in this paper)</a:t>
            </a:r>
          </a:p>
          <a:p>
            <a:pPr lvl="1"/>
            <a:endParaRPr lang="en-CA" altLang="zh-CN" b="1" dirty="0"/>
          </a:p>
          <a:p>
            <a:pPr lvl="1"/>
            <a:r>
              <a:rPr lang="en-US" altLang="zh-CN" b="1" dirty="0"/>
              <a:t> </a:t>
            </a:r>
            <a:endParaRPr lang="zh-CN" altLang="en-US" dirty="0"/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96FABDC9-5A64-4B77-956D-4395E7B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2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E3894A-831F-41B7-A9BE-813D7BE0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b="1" dirty="0"/>
              <a:t>Focus</a:t>
            </a:r>
          </a:p>
          <a:p>
            <a:pPr lvl="1"/>
            <a:r>
              <a:rPr lang="en-US" altLang="zh-CN" b="1" dirty="0"/>
              <a:t>Scenario</a:t>
            </a:r>
            <a:r>
              <a:rPr lang="en-US" altLang="zh-CN" dirty="0"/>
              <a:t>: Collaborative multiagent systems in which the agents have to work together in order to optimize a shared performance measure.</a:t>
            </a:r>
          </a:p>
          <a:p>
            <a:pPr lvl="1"/>
            <a:r>
              <a:rPr lang="en-US" altLang="zh-CN" b="1" dirty="0"/>
              <a:t>Problem</a:t>
            </a:r>
            <a:r>
              <a:rPr lang="en-US" altLang="zh-CN" dirty="0"/>
              <a:t>: Collaborative multiagent Markov decision process</a:t>
            </a:r>
          </a:p>
          <a:p>
            <a:pPr lvl="2"/>
            <a:r>
              <a:rPr lang="en-US" altLang="zh-CN" dirty="0"/>
              <a:t>Each agent selects an individual action in a particular state. Based on the resulting joint action the </a:t>
            </a:r>
            <a:r>
              <a:rPr lang="en-US" altLang="zh-CN" b="1" dirty="0"/>
              <a:t>system</a:t>
            </a:r>
            <a:r>
              <a:rPr lang="en-US" altLang="zh-CN" dirty="0"/>
              <a:t> </a:t>
            </a:r>
            <a:r>
              <a:rPr lang="en-US" altLang="zh-CN" b="1" dirty="0"/>
              <a:t>transitions</a:t>
            </a:r>
            <a:r>
              <a:rPr lang="en-US" altLang="zh-CN" dirty="0"/>
              <a:t> to a new state and the agents receive an individual reward. </a:t>
            </a:r>
          </a:p>
          <a:p>
            <a:pPr lvl="2"/>
            <a:r>
              <a:rPr lang="en-US" altLang="zh-CN" dirty="0"/>
              <a:t>Agents repeatedly interact with their environment and try to </a:t>
            </a:r>
            <a:r>
              <a:rPr lang="en-US" altLang="zh-CN" b="1" dirty="0"/>
              <a:t>optimize</a:t>
            </a:r>
            <a:r>
              <a:rPr lang="en-US" altLang="zh-CN" dirty="0"/>
              <a:t> the long-term reward they receive from the system, which depends on a sequence of joint decisions.</a:t>
            </a:r>
          </a:p>
          <a:p>
            <a:pPr lvl="2"/>
            <a:r>
              <a:rPr lang="en-US" altLang="zh-CN" dirty="0"/>
              <a:t>The </a:t>
            </a:r>
            <a:r>
              <a:rPr lang="en-US" altLang="zh-CN" b="1" dirty="0"/>
              <a:t>global reward </a:t>
            </a:r>
            <a:r>
              <a:rPr lang="en-US" altLang="zh-CN" dirty="0"/>
              <a:t>is the sum of all individual rewards. </a:t>
            </a:r>
          </a:p>
          <a:p>
            <a:pPr lvl="1"/>
            <a:r>
              <a:rPr lang="en-US" altLang="zh-CN" b="1" dirty="0"/>
              <a:t>Application scenarios</a:t>
            </a:r>
            <a:r>
              <a:rPr lang="en-US" altLang="zh-CN" dirty="0"/>
              <a:t>: Model-free learning techniques in which the agents do not have access to the transition or reward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79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E3894A-831F-41B7-A9BE-813D7BE0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b="1" dirty="0"/>
              <a:t>Contribution</a:t>
            </a:r>
          </a:p>
          <a:p>
            <a:pPr lvl="1"/>
            <a:r>
              <a:rPr lang="en-US" altLang="zh-CN" b="1" dirty="0"/>
              <a:t> A</a:t>
            </a:r>
            <a:r>
              <a:rPr lang="fr-FR" altLang="zh-CN" b="1" dirty="0"/>
              <a:t> ‘payoff propagation’ algorithm (max-plus) </a:t>
            </a:r>
            <a:r>
              <a:rPr lang="en-US" altLang="zh-CN" b="1" dirty="0"/>
              <a:t>to find an approximately maximizing joint action for a coordination graph (CG) in which all local functions are specified beforehand .</a:t>
            </a:r>
          </a:p>
          <a:p>
            <a:pPr lvl="2"/>
            <a:r>
              <a:rPr lang="en-US" altLang="zh-CN" dirty="0"/>
              <a:t>Scalable to large groups of agents with many dependencies </a:t>
            </a:r>
          </a:p>
          <a:p>
            <a:pPr lvl="1"/>
            <a:r>
              <a:rPr lang="en-US" altLang="zh-CN" b="1" dirty="0"/>
              <a:t>Analysis on different decompositions of the global action-value function using CG</a:t>
            </a:r>
          </a:p>
        </p:txBody>
      </p:sp>
    </p:spTree>
    <p:extLst>
      <p:ext uri="{BB962C8B-B14F-4D97-AF65-F5344CB8AC3E}">
        <p14:creationId xmlns:p14="http://schemas.microsoft.com/office/powerpoint/2010/main" val="389157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Coordination Graphs and Variable Elimination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390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Coordination Graphs </a:t>
            </a:r>
            <a:r>
              <a:rPr lang="en-US" altLang="zh-CN" dirty="0"/>
              <a:t>and Variable Elimination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8AB428-1F85-442B-9299-868B49EB657F}"/>
              </a:ext>
            </a:extLst>
          </p:cNvPr>
          <p:cNvSpPr/>
          <p:nvPr/>
        </p:nvSpPr>
        <p:spPr>
          <a:xfrm>
            <a:off x="2351584" y="242088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9B7944-D8C2-499E-93EB-0C4BCDF040CC}"/>
              </a:ext>
            </a:extLst>
          </p:cNvPr>
          <p:cNvSpPr/>
          <p:nvPr/>
        </p:nvSpPr>
        <p:spPr>
          <a:xfrm>
            <a:off x="1163452" y="33792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B033B-786C-41C8-8C1A-37F59D7A36E3}"/>
              </a:ext>
            </a:extLst>
          </p:cNvPr>
          <p:cNvSpPr/>
          <p:nvPr/>
        </p:nvSpPr>
        <p:spPr>
          <a:xfrm>
            <a:off x="1739516" y="5253729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F13F94-2332-49E2-A2C1-B1D6DFB379A4}"/>
              </a:ext>
            </a:extLst>
          </p:cNvPr>
          <p:cNvSpPr/>
          <p:nvPr/>
        </p:nvSpPr>
        <p:spPr>
          <a:xfrm>
            <a:off x="3791744" y="212529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7B5D7-0609-4F6C-A9EC-C1809FC84E35}"/>
              </a:ext>
            </a:extLst>
          </p:cNvPr>
          <p:cNvSpPr/>
          <p:nvPr/>
        </p:nvSpPr>
        <p:spPr>
          <a:xfrm>
            <a:off x="3036177" y="386104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8EE0B-E7A8-4FF2-AF47-0CB65B862E4C}"/>
              </a:ext>
            </a:extLst>
          </p:cNvPr>
          <p:cNvSpPr/>
          <p:nvPr/>
        </p:nvSpPr>
        <p:spPr>
          <a:xfrm>
            <a:off x="3815781" y="56574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81F32-6AFB-4AA1-A9DF-5F74F36A5242}"/>
              </a:ext>
            </a:extLst>
          </p:cNvPr>
          <p:cNvSpPr/>
          <p:nvPr/>
        </p:nvSpPr>
        <p:spPr>
          <a:xfrm>
            <a:off x="5039803" y="3349990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976F21-0B80-4268-9A41-AA6F87AC9AB7}"/>
              </a:ext>
            </a:extLst>
          </p:cNvPr>
          <p:cNvSpPr/>
          <p:nvPr/>
        </p:nvSpPr>
        <p:spPr>
          <a:xfrm>
            <a:off x="5548067" y="479715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72526-5C04-441C-8A2F-063FBFBBFC27}"/>
              </a:ext>
            </a:extLst>
          </p:cNvPr>
          <p:cNvSpPr txBox="1"/>
          <p:nvPr/>
        </p:nvSpPr>
        <p:spPr>
          <a:xfrm>
            <a:off x="1163452" y="6309320"/>
            <a:ext cx="4068452" cy="37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  system of 8 agents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6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Coordination Graphs </a:t>
            </a:r>
            <a:r>
              <a:rPr lang="en-US" altLang="zh-CN" dirty="0"/>
              <a:t>and Variable Elimination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8AB428-1F85-442B-9299-868B49EB657F}"/>
              </a:ext>
            </a:extLst>
          </p:cNvPr>
          <p:cNvSpPr/>
          <p:nvPr/>
        </p:nvSpPr>
        <p:spPr>
          <a:xfrm>
            <a:off x="2351584" y="242088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9B7944-D8C2-499E-93EB-0C4BCDF040CC}"/>
              </a:ext>
            </a:extLst>
          </p:cNvPr>
          <p:cNvSpPr/>
          <p:nvPr/>
        </p:nvSpPr>
        <p:spPr>
          <a:xfrm>
            <a:off x="1163452" y="33792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B033B-786C-41C8-8C1A-37F59D7A36E3}"/>
              </a:ext>
            </a:extLst>
          </p:cNvPr>
          <p:cNvSpPr/>
          <p:nvPr/>
        </p:nvSpPr>
        <p:spPr>
          <a:xfrm>
            <a:off x="1739516" y="5253729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F13F94-2332-49E2-A2C1-B1D6DFB379A4}"/>
              </a:ext>
            </a:extLst>
          </p:cNvPr>
          <p:cNvSpPr/>
          <p:nvPr/>
        </p:nvSpPr>
        <p:spPr>
          <a:xfrm>
            <a:off x="3791744" y="212529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7B5D7-0609-4F6C-A9EC-C1809FC84E35}"/>
              </a:ext>
            </a:extLst>
          </p:cNvPr>
          <p:cNvSpPr/>
          <p:nvPr/>
        </p:nvSpPr>
        <p:spPr>
          <a:xfrm>
            <a:off x="3036177" y="386104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8EE0B-E7A8-4FF2-AF47-0CB65B862E4C}"/>
              </a:ext>
            </a:extLst>
          </p:cNvPr>
          <p:cNvSpPr/>
          <p:nvPr/>
        </p:nvSpPr>
        <p:spPr>
          <a:xfrm>
            <a:off x="3815781" y="56574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81F32-6AFB-4AA1-A9DF-5F74F36A5242}"/>
              </a:ext>
            </a:extLst>
          </p:cNvPr>
          <p:cNvSpPr/>
          <p:nvPr/>
        </p:nvSpPr>
        <p:spPr>
          <a:xfrm>
            <a:off x="5039803" y="3349990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976F21-0B80-4268-9A41-AA6F87AC9AB7}"/>
              </a:ext>
            </a:extLst>
          </p:cNvPr>
          <p:cNvSpPr/>
          <p:nvPr/>
        </p:nvSpPr>
        <p:spPr>
          <a:xfrm>
            <a:off x="5548067" y="479715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/>
              <p:nvPr/>
            </p:nvSpPr>
            <p:spPr>
              <a:xfrm>
                <a:off x="4319837" y="1784926"/>
                <a:ext cx="4490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37" y="1784926"/>
                <a:ext cx="4490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/>
              <p:nvPr/>
            </p:nvSpPr>
            <p:spPr>
              <a:xfrm>
                <a:off x="2720888" y="1990001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88" y="1990001"/>
                <a:ext cx="45730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/>
              <p:nvPr/>
            </p:nvSpPr>
            <p:spPr>
              <a:xfrm>
                <a:off x="993775" y="2846943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" y="2846943"/>
                <a:ext cx="45730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/>
              <p:nvPr/>
            </p:nvSpPr>
            <p:spPr>
              <a:xfrm>
                <a:off x="1158304" y="4928021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04" y="4928021"/>
                <a:ext cx="45730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/>
              <p:nvPr/>
            </p:nvSpPr>
            <p:spPr>
              <a:xfrm>
                <a:off x="4043772" y="5175876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72" y="5175876"/>
                <a:ext cx="45730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/>
              <p:nvPr/>
            </p:nvSpPr>
            <p:spPr>
              <a:xfrm>
                <a:off x="5594818" y="3062386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818" y="3062386"/>
                <a:ext cx="45730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/>
              <p:nvPr/>
            </p:nvSpPr>
            <p:spPr>
              <a:xfrm>
                <a:off x="6139879" y="4777534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879" y="4777534"/>
                <a:ext cx="45730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/>
              <p:nvPr/>
            </p:nvSpPr>
            <p:spPr>
              <a:xfrm>
                <a:off x="3610504" y="3493273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04" y="3493273"/>
                <a:ext cx="45730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4A1FEF5-02D3-4F55-A28B-DB86E590F6D4}"/>
              </a:ext>
            </a:extLst>
          </p:cNvPr>
          <p:cNvSpPr txBox="1"/>
          <p:nvPr/>
        </p:nvSpPr>
        <p:spPr>
          <a:xfrm>
            <a:off x="1163452" y="6309320"/>
            <a:ext cx="4068452" cy="37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Each agent will act at decision step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5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Coordination Graphs </a:t>
            </a:r>
            <a:r>
              <a:rPr lang="en-US" altLang="zh-CN" dirty="0"/>
              <a:t>and Variable Elimination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8AB428-1F85-442B-9299-868B49EB657F}"/>
              </a:ext>
            </a:extLst>
          </p:cNvPr>
          <p:cNvSpPr/>
          <p:nvPr/>
        </p:nvSpPr>
        <p:spPr>
          <a:xfrm>
            <a:off x="2351584" y="242088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9B7944-D8C2-499E-93EB-0C4BCDF040CC}"/>
              </a:ext>
            </a:extLst>
          </p:cNvPr>
          <p:cNvSpPr/>
          <p:nvPr/>
        </p:nvSpPr>
        <p:spPr>
          <a:xfrm>
            <a:off x="1163452" y="33792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B033B-786C-41C8-8C1A-37F59D7A36E3}"/>
              </a:ext>
            </a:extLst>
          </p:cNvPr>
          <p:cNvSpPr/>
          <p:nvPr/>
        </p:nvSpPr>
        <p:spPr>
          <a:xfrm>
            <a:off x="1739516" y="5253729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F13F94-2332-49E2-A2C1-B1D6DFB379A4}"/>
              </a:ext>
            </a:extLst>
          </p:cNvPr>
          <p:cNvSpPr/>
          <p:nvPr/>
        </p:nvSpPr>
        <p:spPr>
          <a:xfrm>
            <a:off x="3791744" y="212529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7B5D7-0609-4F6C-A9EC-C1809FC84E35}"/>
              </a:ext>
            </a:extLst>
          </p:cNvPr>
          <p:cNvSpPr/>
          <p:nvPr/>
        </p:nvSpPr>
        <p:spPr>
          <a:xfrm>
            <a:off x="3036177" y="386104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8EE0B-E7A8-4FF2-AF47-0CB65B862E4C}"/>
              </a:ext>
            </a:extLst>
          </p:cNvPr>
          <p:cNvSpPr/>
          <p:nvPr/>
        </p:nvSpPr>
        <p:spPr>
          <a:xfrm>
            <a:off x="3815781" y="565749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81F32-6AFB-4AA1-A9DF-5F74F36A5242}"/>
              </a:ext>
            </a:extLst>
          </p:cNvPr>
          <p:cNvSpPr/>
          <p:nvPr/>
        </p:nvSpPr>
        <p:spPr>
          <a:xfrm>
            <a:off x="5039803" y="3349990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976F21-0B80-4268-9A41-AA6F87AC9AB7}"/>
              </a:ext>
            </a:extLst>
          </p:cNvPr>
          <p:cNvSpPr/>
          <p:nvPr/>
        </p:nvSpPr>
        <p:spPr>
          <a:xfrm>
            <a:off x="5548067" y="479715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/>
              <p:nvPr/>
            </p:nvSpPr>
            <p:spPr>
              <a:xfrm>
                <a:off x="4319837" y="1784926"/>
                <a:ext cx="4490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79EC71-5589-4418-BEC6-22361D9B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37" y="1784926"/>
                <a:ext cx="4490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/>
              <p:nvPr/>
            </p:nvSpPr>
            <p:spPr>
              <a:xfrm>
                <a:off x="2720888" y="1990001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6F01E5-FA1D-4CB4-88BA-C5ADBC65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88" y="1990001"/>
                <a:ext cx="45730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/>
              <p:nvPr/>
            </p:nvSpPr>
            <p:spPr>
              <a:xfrm>
                <a:off x="993775" y="2846943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D21A9-72C7-407C-B2BB-18FD4DA95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" y="2846943"/>
                <a:ext cx="45730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/>
              <p:nvPr/>
            </p:nvSpPr>
            <p:spPr>
              <a:xfrm>
                <a:off x="1158304" y="4928021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813033-DF7A-47B2-B420-E307CE8D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04" y="4928021"/>
                <a:ext cx="45730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/>
              <p:nvPr/>
            </p:nvSpPr>
            <p:spPr>
              <a:xfrm>
                <a:off x="4043772" y="5175876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D1FD3-2DEC-45AE-8D30-F8A8BB59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72" y="5175876"/>
                <a:ext cx="45730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/>
              <p:nvPr/>
            </p:nvSpPr>
            <p:spPr>
              <a:xfrm>
                <a:off x="5594818" y="3062386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8F7-75E2-4148-922F-F502147F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818" y="3062386"/>
                <a:ext cx="45730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/>
              <p:nvPr/>
            </p:nvSpPr>
            <p:spPr>
              <a:xfrm>
                <a:off x="6139879" y="4777534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A930DD-7F17-4C5F-AA68-367E3135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879" y="4777534"/>
                <a:ext cx="45730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/>
              <p:nvPr/>
            </p:nvSpPr>
            <p:spPr>
              <a:xfrm>
                <a:off x="3610504" y="3493273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2C9C5-5B76-4A81-AFCC-7BA0C6FBB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04" y="3493273"/>
                <a:ext cx="45730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4A1FEF5-02D3-4F55-A28B-DB86E590F6D4}"/>
              </a:ext>
            </a:extLst>
          </p:cNvPr>
          <p:cNvSpPr txBox="1"/>
          <p:nvPr/>
        </p:nvSpPr>
        <p:spPr>
          <a:xfrm>
            <a:off x="1163452" y="6309320"/>
            <a:ext cx="4068452" cy="37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Each agent will act at decision step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365338-0C2B-43B7-B23A-0379C096B76A}"/>
                  </a:ext>
                </a:extLst>
              </p:cNvPr>
              <p:cNvSpPr txBox="1"/>
              <p:nvPr/>
            </p:nvSpPr>
            <p:spPr>
              <a:xfrm>
                <a:off x="6821355" y="2974427"/>
                <a:ext cx="41711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365338-0C2B-43B7-B23A-0379C096B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355" y="2974427"/>
                <a:ext cx="4171190" cy="369332"/>
              </a:xfrm>
              <a:prstGeom prst="rect">
                <a:avLst/>
              </a:prstGeom>
              <a:blipFill>
                <a:blip r:embed="rId10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8471949-EE53-4D3C-A046-5687357B51B2}"/>
              </a:ext>
            </a:extLst>
          </p:cNvPr>
          <p:cNvSpPr txBox="1"/>
          <p:nvPr/>
        </p:nvSpPr>
        <p:spPr>
          <a:xfrm>
            <a:off x="6537570" y="2295075"/>
            <a:ext cx="4068452" cy="37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Evaluation is based on all actions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7681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39577</TotalTime>
  <Words>942</Words>
  <Application>Microsoft Office PowerPoint</Application>
  <PresentationFormat>Widescreen</PresentationFormat>
  <Paragraphs>279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微软雅黑</vt:lpstr>
      <vt:lpstr>Arial</vt:lpstr>
      <vt:lpstr>Calibri</vt:lpstr>
      <vt:lpstr>Cambria Math</vt:lpstr>
      <vt:lpstr>Courier New</vt:lpstr>
      <vt:lpstr>Franklin Gothic Book</vt:lpstr>
      <vt:lpstr>Wingdings</vt:lpstr>
      <vt:lpstr>Advantage</vt:lpstr>
      <vt:lpstr>Collaborative multiagent reinforcement learning by payoff propagation</vt:lpstr>
      <vt:lpstr>Contents</vt:lpstr>
      <vt:lpstr>1 Background</vt:lpstr>
      <vt:lpstr>1 Background</vt:lpstr>
      <vt:lpstr>1 Background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3 Experiments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1537</cp:revision>
  <cp:lastPrinted>2018-09-13T18:12:28Z</cp:lastPrinted>
  <dcterms:created xsi:type="dcterms:W3CDTF">2014-08-18T11:27:13Z</dcterms:created>
  <dcterms:modified xsi:type="dcterms:W3CDTF">2020-11-20T22:55:37Z</dcterms:modified>
</cp:coreProperties>
</file>