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14" r:id="rId2"/>
    <p:sldId id="657" r:id="rId3"/>
    <p:sldId id="680" r:id="rId4"/>
    <p:sldId id="693" r:id="rId5"/>
    <p:sldId id="694" r:id="rId6"/>
    <p:sldId id="695" r:id="rId7"/>
    <p:sldId id="696" r:id="rId8"/>
    <p:sldId id="697" r:id="rId9"/>
    <p:sldId id="704" r:id="rId10"/>
    <p:sldId id="705" r:id="rId11"/>
    <p:sldId id="706" r:id="rId12"/>
    <p:sldId id="707" r:id="rId13"/>
    <p:sldId id="679" r:id="rId14"/>
    <p:sldId id="699" r:id="rId15"/>
    <p:sldId id="700" r:id="rId16"/>
    <p:sldId id="701" r:id="rId17"/>
    <p:sldId id="702" r:id="rId18"/>
    <p:sldId id="703" r:id="rId19"/>
    <p:sldId id="698" r:id="rId20"/>
    <p:sldId id="708" r:id="rId21"/>
    <p:sldId id="692" r:id="rId22"/>
    <p:sldId id="709" r:id="rId23"/>
    <p:sldId id="710" r:id="rId24"/>
    <p:sldId id="711" r:id="rId25"/>
    <p:sldId id="675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61565C-1067-45BF-951D-CA3CEB25B79A}">
          <p14:sldIdLst>
            <p14:sldId id="414"/>
            <p14:sldId id="657"/>
            <p14:sldId id="680"/>
            <p14:sldId id="693"/>
            <p14:sldId id="694"/>
            <p14:sldId id="695"/>
            <p14:sldId id="696"/>
            <p14:sldId id="697"/>
            <p14:sldId id="704"/>
            <p14:sldId id="705"/>
            <p14:sldId id="706"/>
            <p14:sldId id="707"/>
            <p14:sldId id="679"/>
            <p14:sldId id="699"/>
            <p14:sldId id="700"/>
            <p14:sldId id="701"/>
            <p14:sldId id="702"/>
            <p14:sldId id="703"/>
            <p14:sldId id="698"/>
            <p14:sldId id="708"/>
            <p14:sldId id="692"/>
            <p14:sldId id="709"/>
            <p14:sldId id="710"/>
            <p14:sldId id="711"/>
            <p14:sldId id="6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010"/>
    <a:srgbClr val="DE2010"/>
    <a:srgbClr val="23858E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88807" autoAdjust="0"/>
  </p:normalViewPr>
  <p:slideViewPr>
    <p:cSldViewPr snapToObjects="1">
      <p:cViewPr varScale="1">
        <p:scale>
          <a:sx n="59" d="100"/>
          <a:sy n="59" d="100"/>
        </p:scale>
        <p:origin x="60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2020-10-02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2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64" y="2636912"/>
            <a:ext cx="8584187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864" y="3161052"/>
            <a:ext cx="8584187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840416" y="6564022"/>
            <a:ext cx="22384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3352" y="6561876"/>
            <a:ext cx="68467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1196752"/>
            <a:ext cx="11137237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206339" y="38678"/>
            <a:ext cx="872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3352" y="36532"/>
            <a:ext cx="7614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556793"/>
            <a:ext cx="10075084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poo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poo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poo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7718" y="1340768"/>
            <a:ext cx="11500929" cy="1158828"/>
          </a:xfrm>
        </p:spPr>
        <p:txBody>
          <a:bodyPr>
            <a:noAutofit/>
          </a:bodyPr>
          <a:lstStyle/>
          <a:p>
            <a:r>
              <a:rPr lang="en-CA" sz="3600" b="1" dirty="0"/>
              <a:t>Graph U-Nets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7368" y="3789040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7A9FE690-A69A-499F-A780-73A387CACDD0}"/>
              </a:ext>
            </a:extLst>
          </p:cNvPr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5CDB3-F237-4699-98FD-A3A4C1F1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37" y="2101330"/>
            <a:ext cx="46291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pPr marL="0" indent="0">
              <a:buNone/>
            </a:pPr>
            <a:r>
              <a:rPr lang="en-CA" altLang="zh-CN" b="1" dirty="0">
                <a:solidFill>
                  <a:schemeClr val="tx2"/>
                </a:solidFill>
              </a:rPr>
              <a:t>Graph U-Net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70E31-A535-4722-85FB-3ADC6077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57601"/>
            <a:ext cx="10920536" cy="467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4FBEFA-D2D7-42D4-ADF8-DD2FDFD8EC9E}"/>
              </a:ext>
            </a:extLst>
          </p:cNvPr>
          <p:cNvSpPr/>
          <p:nvPr/>
        </p:nvSpPr>
        <p:spPr>
          <a:xfrm>
            <a:off x="1847528" y="1957601"/>
            <a:ext cx="3672408" cy="478376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373EA-F686-434C-B419-9EB83745B19B}"/>
              </a:ext>
            </a:extLst>
          </p:cNvPr>
          <p:cNvSpPr txBox="1"/>
          <p:nvPr/>
        </p:nvSpPr>
        <p:spPr>
          <a:xfrm>
            <a:off x="2879304" y="134177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GCN -&gt; gPool -&gt; GCN…… -&gt; gPool -&gt; GCN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2F2F3E-F43E-4958-B1DF-049FBB872D69}"/>
              </a:ext>
            </a:extLst>
          </p:cNvPr>
          <p:cNvCxnSpPr/>
          <p:nvPr/>
        </p:nvCxnSpPr>
        <p:spPr>
          <a:xfrm flipV="1">
            <a:off x="7248128" y="980728"/>
            <a:ext cx="504056" cy="36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926A6A-1A7E-4281-8606-850030DA11C3}"/>
              </a:ext>
            </a:extLst>
          </p:cNvPr>
          <p:cNvSpPr txBox="1"/>
          <p:nvPr/>
        </p:nvSpPr>
        <p:spPr>
          <a:xfrm>
            <a:off x="7872198" y="481141"/>
            <a:ext cx="47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Aggregate neighbor information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0D3B8-D6C3-49EA-8519-E64742AC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98" y="825483"/>
            <a:ext cx="3590925" cy="6191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5221C-E0CE-4C76-A206-C5A9CB426EF4}"/>
              </a:ext>
            </a:extLst>
          </p:cNvPr>
          <p:cNvCxnSpPr>
            <a:cxnSpLocks/>
          </p:cNvCxnSpPr>
          <p:nvPr/>
        </p:nvCxnSpPr>
        <p:spPr>
          <a:xfrm flipH="1" flipV="1">
            <a:off x="6335687" y="965494"/>
            <a:ext cx="206889" cy="38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4EBB70-DDAB-4441-9603-CC70C9C0BFF5}"/>
              </a:ext>
            </a:extLst>
          </p:cNvPr>
          <p:cNvSpPr txBox="1"/>
          <p:nvPr/>
        </p:nvSpPr>
        <p:spPr>
          <a:xfrm>
            <a:off x="4901065" y="592021"/>
            <a:ext cx="241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Reduce graph size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6B61D-4A8A-4D6B-9522-05084BC0D555}"/>
              </a:ext>
            </a:extLst>
          </p:cNvPr>
          <p:cNvSpPr txBox="1"/>
          <p:nvPr/>
        </p:nvSpPr>
        <p:spPr>
          <a:xfrm>
            <a:off x="867641" y="6022891"/>
            <a:ext cx="241892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4D84C-A8D1-4D99-88D3-146E00D9C160}"/>
              </a:ext>
            </a:extLst>
          </p:cNvPr>
          <p:cNvSpPr/>
          <p:nvPr/>
        </p:nvSpPr>
        <p:spPr>
          <a:xfrm>
            <a:off x="6096000" y="1349164"/>
            <a:ext cx="1440160" cy="346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3D366-B4E0-4D21-BAC8-DEAF1D99B92B}"/>
              </a:ext>
            </a:extLst>
          </p:cNvPr>
          <p:cNvSpPr txBox="1"/>
          <p:nvPr/>
        </p:nvSpPr>
        <p:spPr>
          <a:xfrm>
            <a:off x="6110529" y="1734540"/>
            <a:ext cx="241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3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pPr marL="0" indent="0">
              <a:buNone/>
            </a:pPr>
            <a:r>
              <a:rPr lang="en-CA" altLang="zh-CN" b="1" dirty="0">
                <a:solidFill>
                  <a:schemeClr val="tx2"/>
                </a:solidFill>
              </a:rPr>
              <a:t>Graph U-Net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70E31-A535-4722-85FB-3ADC6077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57601"/>
            <a:ext cx="10920536" cy="467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4FBEFA-D2D7-42D4-ADF8-DD2FDFD8EC9E}"/>
              </a:ext>
            </a:extLst>
          </p:cNvPr>
          <p:cNvSpPr/>
          <p:nvPr/>
        </p:nvSpPr>
        <p:spPr>
          <a:xfrm>
            <a:off x="6007016" y="1763348"/>
            <a:ext cx="5320887" cy="478376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373EA-F686-434C-B419-9EB83745B19B}"/>
              </a:ext>
            </a:extLst>
          </p:cNvPr>
          <p:cNvSpPr txBox="1"/>
          <p:nvPr/>
        </p:nvSpPr>
        <p:spPr>
          <a:xfrm>
            <a:off x="2879304" y="134177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gUnpool -&gt; GCN…… -&gt; gUnpool -&gt; GCN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2F2F3E-F43E-4958-B1DF-049FBB872D69}"/>
              </a:ext>
            </a:extLst>
          </p:cNvPr>
          <p:cNvCxnSpPr/>
          <p:nvPr/>
        </p:nvCxnSpPr>
        <p:spPr>
          <a:xfrm flipV="1">
            <a:off x="7248128" y="980728"/>
            <a:ext cx="504056" cy="36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926A6A-1A7E-4281-8606-850030DA11C3}"/>
              </a:ext>
            </a:extLst>
          </p:cNvPr>
          <p:cNvSpPr txBox="1"/>
          <p:nvPr/>
        </p:nvSpPr>
        <p:spPr>
          <a:xfrm>
            <a:off x="7872198" y="481141"/>
            <a:ext cx="47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Aggregate neighbor information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0D3B8-D6C3-49EA-8519-E64742AC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98" y="825483"/>
            <a:ext cx="3590925" cy="6191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5221C-E0CE-4C76-A206-C5A9CB426EF4}"/>
              </a:ext>
            </a:extLst>
          </p:cNvPr>
          <p:cNvCxnSpPr>
            <a:cxnSpLocks/>
          </p:cNvCxnSpPr>
          <p:nvPr/>
        </p:nvCxnSpPr>
        <p:spPr>
          <a:xfrm flipH="1" flipV="1">
            <a:off x="5865278" y="965494"/>
            <a:ext cx="206889" cy="38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4EBB70-DDAB-4441-9603-CC70C9C0BFF5}"/>
              </a:ext>
            </a:extLst>
          </p:cNvPr>
          <p:cNvSpPr txBox="1"/>
          <p:nvPr/>
        </p:nvSpPr>
        <p:spPr>
          <a:xfrm>
            <a:off x="3611867" y="539566"/>
            <a:ext cx="38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Restore graph into higher resolution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6B61D-4A8A-4D6B-9522-05084BC0D555}"/>
              </a:ext>
            </a:extLst>
          </p:cNvPr>
          <p:cNvSpPr txBox="1"/>
          <p:nvPr/>
        </p:nvSpPr>
        <p:spPr>
          <a:xfrm>
            <a:off x="8644101" y="6187060"/>
            <a:ext cx="241892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B328F-8653-4A6A-9576-A562F8A170C1}"/>
              </a:ext>
            </a:extLst>
          </p:cNvPr>
          <p:cNvSpPr/>
          <p:nvPr/>
        </p:nvSpPr>
        <p:spPr>
          <a:xfrm>
            <a:off x="2886808" y="1310067"/>
            <a:ext cx="1913047" cy="359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5CDE5-D6D3-4ECB-A75E-4EA844701635}"/>
              </a:ext>
            </a:extLst>
          </p:cNvPr>
          <p:cNvSpPr txBox="1"/>
          <p:nvPr/>
        </p:nvSpPr>
        <p:spPr>
          <a:xfrm>
            <a:off x="2901338" y="1695443"/>
            <a:ext cx="241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7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pPr marL="0" indent="0">
              <a:buNone/>
            </a:pPr>
            <a:r>
              <a:rPr lang="en-CA" altLang="zh-CN" b="1" dirty="0">
                <a:solidFill>
                  <a:schemeClr val="tx2"/>
                </a:solidFill>
              </a:rPr>
              <a:t>Graph U-Net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70E31-A535-4722-85FB-3ADC6077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57601"/>
            <a:ext cx="10920536" cy="46708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10F4CA-3149-41C1-B9BA-94BC1054B95A}"/>
              </a:ext>
            </a:extLst>
          </p:cNvPr>
          <p:cNvSpPr txBox="1"/>
          <p:nvPr/>
        </p:nvSpPr>
        <p:spPr>
          <a:xfrm>
            <a:off x="3719736" y="1093663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For blocks in the same level, encoder block uses skip connection to fuse the low-level spatial features from the encoder block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B52D51-7A4B-4E3D-B17B-D330E35BEAFF}"/>
              </a:ext>
            </a:extLst>
          </p:cNvPr>
          <p:cNvSpPr/>
          <p:nvPr/>
        </p:nvSpPr>
        <p:spPr>
          <a:xfrm>
            <a:off x="3863752" y="2293992"/>
            <a:ext cx="3816424" cy="438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DBC47-75AE-4718-BB3B-8C4B12E9B17A}"/>
              </a:ext>
            </a:extLst>
          </p:cNvPr>
          <p:cNvSpPr/>
          <p:nvPr/>
        </p:nvSpPr>
        <p:spPr>
          <a:xfrm>
            <a:off x="5231904" y="3971188"/>
            <a:ext cx="936104" cy="438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54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chemeClr val="tx2"/>
                </a:solidFill>
              </a:rPr>
              <a:t>Graph Pooling 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B8203-18EA-413A-9350-C19412E4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1694238"/>
            <a:ext cx="10679832" cy="4657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/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feature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Adjacency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 trainable projection vector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blipFill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29EF9203-9761-4C97-AD57-67D54FED67FA}"/>
              </a:ext>
            </a:extLst>
          </p:cNvPr>
          <p:cNvSpPr/>
          <p:nvPr/>
        </p:nvSpPr>
        <p:spPr>
          <a:xfrm>
            <a:off x="11207214" y="4005064"/>
            <a:ext cx="793442" cy="432048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E2A8D-A999-4422-BB03-4B4ABAC3B1B6}"/>
              </a:ext>
            </a:extLst>
          </p:cNvPr>
          <p:cNvSpPr txBox="1"/>
          <p:nvPr/>
        </p:nvSpPr>
        <p:spPr>
          <a:xfrm>
            <a:off x="10957752" y="4440481"/>
            <a:ext cx="1234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9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chemeClr val="tx2"/>
                </a:solidFill>
              </a:rPr>
              <a:t>Graph Pooling 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B8203-18EA-413A-9350-C19412E4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1694238"/>
            <a:ext cx="10679832" cy="4657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/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feature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Adjacency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 trainable projection vector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blipFill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36C47F0-FF57-4169-A8AF-C851F1070944}"/>
              </a:ext>
            </a:extLst>
          </p:cNvPr>
          <p:cNvSpPr/>
          <p:nvPr/>
        </p:nvSpPr>
        <p:spPr>
          <a:xfrm>
            <a:off x="2536776" y="5869068"/>
            <a:ext cx="1944216" cy="360040"/>
          </a:xfrm>
          <a:prstGeom prst="rect">
            <a:avLst/>
          </a:prstGeom>
          <a:noFill/>
          <a:ln w="571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7804F-5167-4456-8ED9-D452AB9FA401}"/>
              </a:ext>
            </a:extLst>
          </p:cNvPr>
          <p:cNvSpPr txBox="1"/>
          <p:nvPr/>
        </p:nvSpPr>
        <p:spPr>
          <a:xfrm>
            <a:off x="4655840" y="5328948"/>
            <a:ext cx="42484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Measure feature of each node along projection vector</a:t>
            </a:r>
          </a:p>
          <a:p>
            <a:pPr marL="342900" indent="-342900">
              <a:buAutoNum type="arabicParenR"/>
            </a:pP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nodes with top-k largest projection value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8CEF0C-A6B7-405D-A3BE-415E1B3C9198}"/>
              </a:ext>
            </a:extLst>
          </p:cNvPr>
          <p:cNvSpPr/>
          <p:nvPr/>
        </p:nvSpPr>
        <p:spPr>
          <a:xfrm>
            <a:off x="11207214" y="4005064"/>
            <a:ext cx="793442" cy="432048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7AF62-C7F9-4A02-9885-5456B3A60F76}"/>
              </a:ext>
            </a:extLst>
          </p:cNvPr>
          <p:cNvSpPr txBox="1"/>
          <p:nvPr/>
        </p:nvSpPr>
        <p:spPr>
          <a:xfrm>
            <a:off x="10957752" y="4440481"/>
            <a:ext cx="1234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6089D9-D937-45F4-BE75-ED0642A8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4348936"/>
            <a:ext cx="2695575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C184E9-1FE7-4B1F-BDAA-63F1D9A8CD12}"/>
              </a:ext>
            </a:extLst>
          </p:cNvPr>
          <p:cNvSpPr/>
          <p:nvPr/>
        </p:nvSpPr>
        <p:spPr>
          <a:xfrm>
            <a:off x="2536776" y="2564904"/>
            <a:ext cx="1944216" cy="1661270"/>
          </a:xfrm>
          <a:prstGeom prst="rect">
            <a:avLst/>
          </a:prstGeom>
          <a:noFill/>
          <a:ln w="571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0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chemeClr val="tx2"/>
                </a:solidFill>
              </a:rPr>
              <a:t>Graph Pooling 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B8203-18EA-413A-9350-C19412E4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1694238"/>
            <a:ext cx="10679832" cy="4657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/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feature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Adjacency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 trainable projection vector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blipFill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4A6171F-94EF-4334-8CB9-69F07E15FC06}"/>
              </a:ext>
            </a:extLst>
          </p:cNvPr>
          <p:cNvCxnSpPr/>
          <p:nvPr/>
        </p:nvCxnSpPr>
        <p:spPr>
          <a:xfrm rot="5400000" flipH="1" flipV="1">
            <a:off x="4259796" y="2652835"/>
            <a:ext cx="936104" cy="576064"/>
          </a:xfrm>
          <a:prstGeom prst="bentConnector3">
            <a:avLst>
              <a:gd name="adj1" fmla="val 232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9B1C2-8D02-4F8F-A806-C7B47DC1943D}"/>
              </a:ext>
            </a:extLst>
          </p:cNvPr>
          <p:cNvSpPr/>
          <p:nvPr/>
        </p:nvSpPr>
        <p:spPr>
          <a:xfrm>
            <a:off x="4062162" y="5834344"/>
            <a:ext cx="3132349" cy="450716"/>
          </a:xfrm>
          <a:prstGeom prst="rect">
            <a:avLst/>
          </a:prstGeom>
          <a:noFill/>
          <a:ln w="571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FC5506E-706F-4C68-B89F-30600CFC0B49}"/>
              </a:ext>
            </a:extLst>
          </p:cNvPr>
          <p:cNvSpPr/>
          <p:nvPr/>
        </p:nvSpPr>
        <p:spPr>
          <a:xfrm>
            <a:off x="11207214" y="4005064"/>
            <a:ext cx="793442" cy="432048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294CED-7FAA-4797-A74F-DD99296E7923}"/>
              </a:ext>
            </a:extLst>
          </p:cNvPr>
          <p:cNvSpPr txBox="1"/>
          <p:nvPr/>
        </p:nvSpPr>
        <p:spPr>
          <a:xfrm>
            <a:off x="10957752" y="4440481"/>
            <a:ext cx="1234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6ECD6-F749-4B49-A286-228C18394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715" y="3632876"/>
            <a:ext cx="2310584" cy="780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30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chemeClr val="tx2"/>
                </a:solidFill>
              </a:rPr>
              <a:t>Graph Pooling 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B8203-18EA-413A-9350-C19412E4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1694238"/>
            <a:ext cx="10679832" cy="4657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/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feature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Adjacency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 trainable projection vector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blipFill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4A6171F-94EF-4334-8CB9-69F07E15FC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9796" y="3573016"/>
            <a:ext cx="936104" cy="576064"/>
          </a:xfrm>
          <a:prstGeom prst="bentConnector3">
            <a:avLst>
              <a:gd name="adj1" fmla="val 232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B67A701-0186-4210-8EA9-892DABA74F7D}"/>
              </a:ext>
            </a:extLst>
          </p:cNvPr>
          <p:cNvSpPr/>
          <p:nvPr/>
        </p:nvSpPr>
        <p:spPr>
          <a:xfrm>
            <a:off x="4062162" y="5834344"/>
            <a:ext cx="3132349" cy="450716"/>
          </a:xfrm>
          <a:prstGeom prst="rect">
            <a:avLst/>
          </a:prstGeom>
          <a:noFill/>
          <a:ln w="571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B42A10-55AA-4DA7-A1E7-AFC73EE2DF5E}"/>
              </a:ext>
            </a:extLst>
          </p:cNvPr>
          <p:cNvSpPr/>
          <p:nvPr/>
        </p:nvSpPr>
        <p:spPr>
          <a:xfrm>
            <a:off x="11207214" y="4005064"/>
            <a:ext cx="793442" cy="432048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C4DA0-DF6A-48A3-AEE8-09DB5C9479F0}"/>
              </a:ext>
            </a:extLst>
          </p:cNvPr>
          <p:cNvSpPr txBox="1"/>
          <p:nvPr/>
        </p:nvSpPr>
        <p:spPr>
          <a:xfrm>
            <a:off x="10957752" y="4440481"/>
            <a:ext cx="1234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B7689E-12B3-4C7D-AFD7-755223F7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42" y="3724221"/>
            <a:ext cx="3316511" cy="993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22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chemeClr val="tx2"/>
                </a:solidFill>
              </a:rPr>
              <a:t>Graph Pooling 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B8203-18EA-413A-9350-C19412E4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1694238"/>
            <a:ext cx="10679832" cy="4657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/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feature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Adjacency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 trainable projection vector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blipFill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4A6171F-94EF-4334-8CB9-69F07E15FC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7075" y="497644"/>
            <a:ext cx="272323" cy="4838890"/>
          </a:xfrm>
          <a:prstGeom prst="bentConnector4">
            <a:avLst>
              <a:gd name="adj1" fmla="val -283812"/>
              <a:gd name="adj2" fmla="val 10006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228D3D-4767-4B17-8303-E5A94D462879}"/>
              </a:ext>
            </a:extLst>
          </p:cNvPr>
          <p:cNvSpPr txBox="1"/>
          <p:nvPr/>
        </p:nvSpPr>
        <p:spPr>
          <a:xfrm>
            <a:off x="5159896" y="1416576"/>
            <a:ext cx="2880320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Control information flow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EAA001-5D6A-4CA0-9F90-1C1B0859E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352" y="1643505"/>
            <a:ext cx="2652632" cy="1225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016E72-C58E-4AAF-9F32-FD825BCBA101}"/>
              </a:ext>
            </a:extLst>
          </p:cNvPr>
          <p:cNvSpPr/>
          <p:nvPr/>
        </p:nvSpPr>
        <p:spPr>
          <a:xfrm>
            <a:off x="6600056" y="5834344"/>
            <a:ext cx="3132349" cy="450716"/>
          </a:xfrm>
          <a:prstGeom prst="rect">
            <a:avLst/>
          </a:prstGeom>
          <a:noFill/>
          <a:ln w="571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9D12A0-538D-4809-B7B6-0DE4C391C2B7}"/>
              </a:ext>
            </a:extLst>
          </p:cNvPr>
          <p:cNvSpPr/>
          <p:nvPr/>
        </p:nvSpPr>
        <p:spPr>
          <a:xfrm>
            <a:off x="11207214" y="4005064"/>
            <a:ext cx="793442" cy="432048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E05F7-FBC8-4849-B747-FAEA543B0CAA}"/>
              </a:ext>
            </a:extLst>
          </p:cNvPr>
          <p:cNvSpPr txBox="1"/>
          <p:nvPr/>
        </p:nvSpPr>
        <p:spPr>
          <a:xfrm>
            <a:off x="10957752" y="4440481"/>
            <a:ext cx="1234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0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chemeClr val="tx2"/>
                </a:solidFill>
              </a:rPr>
              <a:t>Graph Pooling 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B8203-18EA-413A-9350-C19412E4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1694238"/>
            <a:ext cx="10679832" cy="4657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/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feature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– Adjacency matrix</a:t>
                </a:r>
              </a:p>
              <a:p>
                <a14:m>
                  <m:oMath xmlns:m="http://schemas.openxmlformats.org/officeDocument/2006/math">
                    <m:r>
                      <a:rPr lang="en-CA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CA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 trainable projection vector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F83C1A-DAF5-4905-BB38-8A4C6F670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506130"/>
                <a:ext cx="3888432" cy="923330"/>
              </a:xfrm>
              <a:prstGeom prst="rect">
                <a:avLst/>
              </a:prstGeom>
              <a:blipFill>
                <a:blip r:embed="rId3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4A6171F-94EF-4334-8CB9-69F07E15FC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7075" y="497644"/>
            <a:ext cx="272323" cy="4838890"/>
          </a:xfrm>
          <a:prstGeom prst="bentConnector4">
            <a:avLst>
              <a:gd name="adj1" fmla="val -283812"/>
              <a:gd name="adj2" fmla="val 10006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FEAA001-5D6A-4CA0-9F90-1C1B0859E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352" y="1643505"/>
            <a:ext cx="2652632" cy="1225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016E72-C58E-4AAF-9F32-FD825BCBA101}"/>
              </a:ext>
            </a:extLst>
          </p:cNvPr>
          <p:cNvSpPr/>
          <p:nvPr/>
        </p:nvSpPr>
        <p:spPr>
          <a:xfrm>
            <a:off x="6600056" y="5834344"/>
            <a:ext cx="3132349" cy="450716"/>
          </a:xfrm>
          <a:prstGeom prst="rect">
            <a:avLst/>
          </a:prstGeom>
          <a:noFill/>
          <a:ln w="571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3080312-393F-4950-BD68-48151B35E747}"/>
              </a:ext>
            </a:extLst>
          </p:cNvPr>
          <p:cNvSpPr/>
          <p:nvPr/>
        </p:nvSpPr>
        <p:spPr>
          <a:xfrm>
            <a:off x="11207214" y="4005064"/>
            <a:ext cx="793442" cy="432048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1C2DF-6C63-48F1-9233-CCDC9220C3D0}"/>
              </a:ext>
            </a:extLst>
          </p:cNvPr>
          <p:cNvSpPr txBox="1"/>
          <p:nvPr/>
        </p:nvSpPr>
        <p:spPr>
          <a:xfrm>
            <a:off x="10957752" y="4440481"/>
            <a:ext cx="12342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FCE7D-3189-43E5-A52B-842E1905BDB9}"/>
              </a:ext>
            </a:extLst>
          </p:cNvPr>
          <p:cNvSpPr/>
          <p:nvPr/>
        </p:nvSpPr>
        <p:spPr>
          <a:xfrm>
            <a:off x="9299001" y="2300991"/>
            <a:ext cx="2701655" cy="450716"/>
          </a:xfrm>
          <a:prstGeom prst="rect">
            <a:avLst/>
          </a:prstGeom>
          <a:noFill/>
          <a:ln w="5715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69CE1-CCE5-4BA1-A2EF-BA5A089FCB73}"/>
              </a:ext>
            </a:extLst>
          </p:cNvPr>
          <p:cNvSpPr txBox="1"/>
          <p:nvPr/>
        </p:nvSpPr>
        <p:spPr>
          <a:xfrm>
            <a:off x="9237189" y="3093758"/>
            <a:ext cx="2880320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gradient propagation to train the projection vector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B3E4-512F-43C5-8EC3-74E15DB56E0D}"/>
              </a:ext>
            </a:extLst>
          </p:cNvPr>
          <p:cNvSpPr txBox="1"/>
          <p:nvPr/>
        </p:nvSpPr>
        <p:spPr>
          <a:xfrm>
            <a:off x="5159896" y="1416576"/>
            <a:ext cx="2880320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Control information flow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8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>
                <a:solidFill>
                  <a:schemeClr val="tx2"/>
                </a:solidFill>
              </a:rPr>
              <a:t>Graph Unpooling 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D58DDC-AA0B-4F0D-A2AD-96502CBA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1" y="1889368"/>
            <a:ext cx="11280576" cy="4635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E41E5-FF90-4360-805D-82B1BD94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1497389"/>
            <a:ext cx="4143375" cy="581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87F7B8-6B68-4ED9-BEE4-79F4542A5EE4}"/>
              </a:ext>
            </a:extLst>
          </p:cNvPr>
          <p:cNvSpPr txBox="1"/>
          <p:nvPr/>
        </p:nvSpPr>
        <p:spPr>
          <a:xfrm>
            <a:off x="6384032" y="2110225"/>
            <a:ext cx="324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Fill 0 feature vector for Unselected node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AA19F-95D7-43A1-832B-6B4C97C46ABD}"/>
              </a:ext>
            </a:extLst>
          </p:cNvPr>
          <p:cNvSpPr txBox="1"/>
          <p:nvPr/>
        </p:nvSpPr>
        <p:spPr>
          <a:xfrm>
            <a:off x="7251841" y="283964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coarse ?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4534705" y="1995387"/>
            <a:ext cx="3965645" cy="3180699"/>
            <a:chOff x="5450973" y="1321672"/>
            <a:chExt cx="5287524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4128458" cy="723028"/>
              <a:chOff x="1343472" y="2350372"/>
              <a:chExt cx="4128458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3084272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4800531" cy="770757"/>
              <a:chOff x="1343473" y="2420888"/>
              <a:chExt cx="4800531" cy="770757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480460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411738" y="2494019"/>
                <a:ext cx="373226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EB08F6F-B1B0-4433-ACBD-915DA69EC5FA}"/>
                </a:ext>
              </a:extLst>
            </p:cNvPr>
            <p:cNvGrpSpPr/>
            <p:nvPr/>
          </p:nvGrpSpPr>
          <p:grpSpPr>
            <a:xfrm>
              <a:off x="5450973" y="3182889"/>
              <a:ext cx="5287524" cy="800211"/>
              <a:chOff x="1336533" y="2420889"/>
              <a:chExt cx="5287524" cy="800211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48672E-8A98-4623-87C9-BCCB2A14E965}"/>
                  </a:ext>
                </a:extLst>
              </p:cNvPr>
              <p:cNvSpPr txBox="1"/>
              <p:nvPr/>
            </p:nvSpPr>
            <p:spPr>
              <a:xfrm>
                <a:off x="1336533" y="2523474"/>
                <a:ext cx="684337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4F01AF-A6F5-4533-9FC9-7B7C9237F7DC}"/>
                  </a:ext>
                </a:extLst>
              </p:cNvPr>
              <p:cNvSpPr/>
              <p:nvPr/>
            </p:nvSpPr>
            <p:spPr>
              <a:xfrm>
                <a:off x="2552490" y="2420889"/>
                <a:ext cx="2031341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7543A4C-EF97-4B8E-BAE0-41F186E7B5F3}"/>
                  </a:ext>
                </a:extLst>
              </p:cNvPr>
              <p:cNvSpPr txBox="1"/>
              <p:nvPr/>
            </p:nvSpPr>
            <p:spPr>
              <a:xfrm>
                <a:off x="2409782" y="2523474"/>
                <a:ext cx="421427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Empirical study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</a:rPr>
              <a:t>Tricks</a:t>
            </a:r>
          </a:p>
          <a:p>
            <a:pPr lvl="1"/>
            <a:r>
              <a:rPr lang="en-US" altLang="zh-CN" b="1" dirty="0">
                <a:solidFill>
                  <a:schemeClr val="tx2"/>
                </a:solidFill>
              </a:rPr>
              <a:t>Use 2-order adjacency matrix to avoid too sparse connectivity after </a:t>
            </a:r>
            <a:r>
              <a:rPr lang="en-US" altLang="zh-CN" b="1" dirty="0" err="1">
                <a:solidFill>
                  <a:schemeClr val="tx2"/>
                </a:solidFill>
              </a:rPr>
              <a:t>gPooling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/>
            <a:endParaRPr lang="en-US" altLang="zh-CN" b="1" dirty="0">
              <a:solidFill>
                <a:schemeClr val="tx2"/>
              </a:solidFill>
            </a:endParaRPr>
          </a:p>
          <a:p>
            <a:pPr lvl="1"/>
            <a:endParaRPr lang="en-US" altLang="zh-CN" b="1" dirty="0">
              <a:solidFill>
                <a:schemeClr val="tx2"/>
              </a:solidFill>
            </a:endParaRPr>
          </a:p>
          <a:p>
            <a:pPr lvl="1"/>
            <a:endParaRPr lang="en-US" altLang="zh-CN" b="1" dirty="0">
              <a:solidFill>
                <a:schemeClr val="tx2"/>
              </a:solidFill>
            </a:endParaRPr>
          </a:p>
          <a:p>
            <a:pPr lvl="1"/>
            <a:r>
              <a:rPr lang="en-US" altLang="zh-CN" b="1" dirty="0">
                <a:solidFill>
                  <a:schemeClr val="tx2"/>
                </a:solidFill>
              </a:rPr>
              <a:t>Emphasize each node’s own feature </a:t>
            </a:r>
          </a:p>
          <a:p>
            <a:pPr lvl="1"/>
            <a:endParaRPr lang="en-US" altLang="zh-C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DA731-7384-4B21-944D-45AA86BA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060848"/>
            <a:ext cx="4467225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99C85B-E86E-483C-BD58-7F8849326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856856"/>
            <a:ext cx="14478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7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CA" altLang="zh-CN" b="1" dirty="0"/>
              <a:t>Datasets</a:t>
            </a:r>
          </a:p>
          <a:p>
            <a:pPr lvl="1"/>
            <a:r>
              <a:rPr lang="en-CA" altLang="zh-CN" b="1" dirty="0"/>
              <a:t> Node classification (under inductive learning setting)</a:t>
            </a:r>
          </a:p>
          <a:p>
            <a:pPr lvl="1"/>
            <a:endParaRPr lang="en-CA" altLang="zh-CN" b="1" dirty="0"/>
          </a:p>
          <a:p>
            <a:pPr lvl="1"/>
            <a:endParaRPr lang="en-CA" altLang="zh-CN" b="1" dirty="0"/>
          </a:p>
          <a:p>
            <a:pPr lvl="1"/>
            <a:endParaRPr lang="en-CA" altLang="zh-CN" b="1" dirty="0"/>
          </a:p>
          <a:p>
            <a:pPr lvl="1"/>
            <a:endParaRPr lang="en-CA" altLang="zh-CN" b="1" dirty="0"/>
          </a:p>
          <a:p>
            <a:pPr lvl="1"/>
            <a:endParaRPr lang="en-CA" altLang="zh-CN" b="1" dirty="0"/>
          </a:p>
          <a:p>
            <a:pPr marL="297180" lvl="1" indent="0">
              <a:buNone/>
            </a:pPr>
            <a:r>
              <a:rPr lang="en-CA" altLang="zh-CN" b="1" dirty="0"/>
              <a:t>)</a:t>
            </a:r>
          </a:p>
          <a:p>
            <a:pPr lvl="2"/>
            <a:endParaRPr lang="zh-CN" altLang="en-US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A3623-59DB-4A02-9CF9-98A606FF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1988840"/>
            <a:ext cx="10931601" cy="201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54419-200C-4C3B-B607-650F7E85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4" y="4615121"/>
            <a:ext cx="11465091" cy="20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US" altLang="zh-CN" b="1" dirty="0"/>
              <a:t>Performance </a:t>
            </a:r>
            <a:endParaRPr lang="zh-CN" altLang="en-US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1DB83-3560-41AC-A071-C02D9A81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69336"/>
            <a:ext cx="9516262" cy="2304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0F3C6-A1D6-426B-912B-6905A752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145663"/>
            <a:ext cx="10211662" cy="24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9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US" altLang="zh-CN" b="1" dirty="0"/>
              <a:t>Ablation study </a:t>
            </a:r>
            <a:r>
              <a:rPr lang="en-US" altLang="zh-CN" b="1" dirty="0">
                <a:solidFill>
                  <a:srgbClr val="FF0000"/>
                </a:solidFill>
              </a:rPr>
              <a:t>(gPool and gUnpool do work)</a:t>
            </a:r>
            <a:endParaRPr lang="zh-CN" altLang="en-US" b="1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CF46E-ADFE-4E60-B9AE-91BC7C0E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61" y="1844824"/>
            <a:ext cx="11506478" cy="3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9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r>
              <a:rPr lang="en-US" altLang="zh-CN" b="1" dirty="0"/>
              <a:t>Network structure study</a:t>
            </a:r>
          </a:p>
          <a:p>
            <a:pPr lvl="1"/>
            <a:r>
              <a:rPr lang="en-US" altLang="zh-CN" b="1" dirty="0"/>
              <a:t>Network depth </a:t>
            </a:r>
            <a:r>
              <a:rPr lang="en-US" altLang="zh-CN" b="1" dirty="0">
                <a:solidFill>
                  <a:srgbClr val="FF0000"/>
                </a:solidFill>
              </a:rPr>
              <a:t>(Works for shallow network and consistent with U-net)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Parameter number </a:t>
            </a:r>
            <a:r>
              <a:rPr lang="en-US" altLang="zh-CN" b="1" dirty="0">
                <a:solidFill>
                  <a:srgbClr val="FF0000"/>
                </a:solidFill>
              </a:rPr>
              <a:t>(Add small parameters for large improvement)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3 Experiments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071CD-8150-41F6-981D-2CCE7D73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5" y="4447186"/>
            <a:ext cx="11305256" cy="170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59EDA-560F-463B-9484-8C1DA06B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2" y="1916832"/>
            <a:ext cx="9887744" cy="20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6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7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! </a:t>
            </a:r>
            <a:endParaRPr lang="en-CA" sz="3600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762283" y="4797152"/>
            <a:ext cx="6438140" cy="149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en-CA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08" y="5815476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U-Net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A770D-9F92-42FA-9BDD-24053A9E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196752"/>
            <a:ext cx="7536353" cy="53041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CCF0F6-0DD1-4F1E-9860-443DF3177D0E}"/>
              </a:ext>
            </a:extLst>
          </p:cNvPr>
          <p:cNvSpPr/>
          <p:nvPr/>
        </p:nvSpPr>
        <p:spPr>
          <a:xfrm>
            <a:off x="2351584" y="1196752"/>
            <a:ext cx="2880320" cy="53041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0D89F-DF92-4FC0-82BB-F769E63F47FE}"/>
              </a:ext>
            </a:extLst>
          </p:cNvPr>
          <p:cNvSpPr/>
          <p:nvPr/>
        </p:nvSpPr>
        <p:spPr>
          <a:xfrm>
            <a:off x="5768346" y="1233406"/>
            <a:ext cx="3856046" cy="530415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A92CE-5B6E-4ABE-977A-31819FFF30E5}"/>
              </a:ext>
            </a:extLst>
          </p:cNvPr>
          <p:cNvSpPr txBox="1"/>
          <p:nvPr/>
        </p:nvSpPr>
        <p:spPr>
          <a:xfrm>
            <a:off x="137253" y="248097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Contracting path to capture context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500F5-C7B2-4537-AF59-CBD5388A4D99}"/>
              </a:ext>
            </a:extLst>
          </p:cNvPr>
          <p:cNvSpPr txBox="1"/>
          <p:nvPr/>
        </p:nvSpPr>
        <p:spPr>
          <a:xfrm>
            <a:off x="9887937" y="2348880"/>
            <a:ext cx="237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Expansive path for precise localization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9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r>
              <a:rPr lang="en-US" altLang="zh-CN" b="1" dirty="0"/>
              <a:t>U-Net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A770D-9F92-42FA-9BDD-24053A9E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196752"/>
            <a:ext cx="7536353" cy="5304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6500F5-C7B2-4537-AF59-CBD5388A4D99}"/>
              </a:ext>
            </a:extLst>
          </p:cNvPr>
          <p:cNvSpPr txBox="1"/>
          <p:nvPr/>
        </p:nvSpPr>
        <p:spPr>
          <a:xfrm>
            <a:off x="3889918" y="3202499"/>
            <a:ext cx="349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 and Unpooling for graph data is another story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1C6DA2-AC19-42FA-9C8F-D7740B35ABD7}"/>
              </a:ext>
            </a:extLst>
          </p:cNvPr>
          <p:cNvSpPr/>
          <p:nvPr/>
        </p:nvSpPr>
        <p:spPr>
          <a:xfrm>
            <a:off x="2711624" y="3284984"/>
            <a:ext cx="8640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6C369-B11C-46A1-8B5E-40F0037934BB}"/>
              </a:ext>
            </a:extLst>
          </p:cNvPr>
          <p:cNvSpPr/>
          <p:nvPr/>
        </p:nvSpPr>
        <p:spPr>
          <a:xfrm>
            <a:off x="3153070" y="4564718"/>
            <a:ext cx="8640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31449F-9FBD-4C51-8045-7635997918AA}"/>
              </a:ext>
            </a:extLst>
          </p:cNvPr>
          <p:cNvSpPr/>
          <p:nvPr/>
        </p:nvSpPr>
        <p:spPr>
          <a:xfrm>
            <a:off x="7104112" y="4465090"/>
            <a:ext cx="864096" cy="504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88AE18-B537-449C-ACFA-3EFD96DD0BBA}"/>
              </a:ext>
            </a:extLst>
          </p:cNvPr>
          <p:cNvSpPr/>
          <p:nvPr/>
        </p:nvSpPr>
        <p:spPr>
          <a:xfrm>
            <a:off x="3889918" y="5222708"/>
            <a:ext cx="8640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7837A8-3102-4AD2-956C-26FDD75C8A4A}"/>
              </a:ext>
            </a:extLst>
          </p:cNvPr>
          <p:cNvSpPr/>
          <p:nvPr/>
        </p:nvSpPr>
        <p:spPr>
          <a:xfrm>
            <a:off x="6617300" y="5162452"/>
            <a:ext cx="864096" cy="504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9686FD-613D-4C1B-89A5-B90194370FAA}"/>
              </a:ext>
            </a:extLst>
          </p:cNvPr>
          <p:cNvSpPr/>
          <p:nvPr/>
        </p:nvSpPr>
        <p:spPr>
          <a:xfrm>
            <a:off x="7536160" y="3176972"/>
            <a:ext cx="864096" cy="504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B82B62-9A23-41D8-8038-D1F910F09313}"/>
              </a:ext>
            </a:extLst>
          </p:cNvPr>
          <p:cNvSpPr/>
          <p:nvPr/>
        </p:nvSpPr>
        <p:spPr>
          <a:xfrm>
            <a:off x="5753204" y="5607786"/>
            <a:ext cx="864096" cy="504056"/>
          </a:xfrm>
          <a:prstGeom prst="ellipse">
            <a:avLst/>
          </a:prstGeom>
          <a:noFill/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747095-A19F-48D6-AF7B-1A1B98E511CD}"/>
              </a:ext>
            </a:extLst>
          </p:cNvPr>
          <p:cNvSpPr/>
          <p:nvPr/>
        </p:nvSpPr>
        <p:spPr>
          <a:xfrm>
            <a:off x="4545163" y="5628670"/>
            <a:ext cx="8640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49B3C-B596-488F-9776-9AD664D2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8" y="1044982"/>
            <a:ext cx="11572875" cy="346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3AACB8-A7DF-491D-9FFE-C7B4CB373DA9}"/>
              </a:ext>
            </a:extLst>
          </p:cNvPr>
          <p:cNvSpPr txBox="1"/>
          <p:nvPr/>
        </p:nvSpPr>
        <p:spPr>
          <a:xfrm>
            <a:off x="2999656" y="4368586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https://cs231n.github.io/convolutional-networks/#pool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6E96F-C204-48BC-A857-BEE767EAB39B}"/>
              </a:ext>
            </a:extLst>
          </p:cNvPr>
          <p:cNvSpPr txBox="1"/>
          <p:nvPr/>
        </p:nvSpPr>
        <p:spPr>
          <a:xfrm>
            <a:off x="2135560" y="5338082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Pooling progressively reduce the spatial size of the representation to reduce the amount of parameters and computation in the network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9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49B3C-B596-488F-9776-9AD664D2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3" y="1088525"/>
            <a:ext cx="11572875" cy="346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3AACB8-A7DF-491D-9FFE-C7B4CB373DA9}"/>
              </a:ext>
            </a:extLst>
          </p:cNvPr>
          <p:cNvSpPr txBox="1"/>
          <p:nvPr/>
        </p:nvSpPr>
        <p:spPr>
          <a:xfrm>
            <a:off x="6240016" y="903859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https://cs231n.github.io/convolutional-networks/#pool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83C01-086F-46A2-919D-BB0E454108FC}"/>
              </a:ext>
            </a:extLst>
          </p:cNvPr>
          <p:cNvSpPr txBox="1"/>
          <p:nvPr/>
        </p:nvSpPr>
        <p:spPr>
          <a:xfrm>
            <a:off x="1127448" y="4968621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of the pooling operation is to bring a level of </a:t>
            </a: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invariance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to changes in position and scale as well as to aggregate responses within and across feature maps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3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1881320" cy="532859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49B3C-B596-488F-9776-9AD664D2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3" y="1088525"/>
            <a:ext cx="11572875" cy="346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3AACB8-A7DF-491D-9FFE-C7B4CB373DA9}"/>
              </a:ext>
            </a:extLst>
          </p:cNvPr>
          <p:cNvSpPr txBox="1"/>
          <p:nvPr/>
        </p:nvSpPr>
        <p:spPr>
          <a:xfrm>
            <a:off x="6240016" y="903859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https://cs231n.github.io/convolutional-networks/#pool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67792-8AE7-4D14-BD3D-CDB23B7216F4}"/>
              </a:ext>
            </a:extLst>
          </p:cNvPr>
          <p:cNvSpPr txBox="1"/>
          <p:nvPr/>
        </p:nvSpPr>
        <p:spPr>
          <a:xfrm>
            <a:off x="1127448" y="4968621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of the pooling operation is to bring a level of </a:t>
            </a:r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invariance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to changes in position and scale as well as to aggregate responses within and across feature maps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6CD167-E8A3-49E4-80EF-7159EBBCB815}"/>
              </a:ext>
            </a:extLst>
          </p:cNvPr>
          <p:cNvSpPr/>
          <p:nvPr/>
        </p:nvSpPr>
        <p:spPr>
          <a:xfrm>
            <a:off x="5447928" y="2780928"/>
            <a:ext cx="1080120" cy="1080120"/>
          </a:xfrm>
          <a:prstGeom prst="rect">
            <a:avLst/>
          </a:prstGeom>
          <a:noFill/>
          <a:ln w="76200"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BA1C3-3F97-4121-814E-2D27991E5593}"/>
              </a:ext>
            </a:extLst>
          </p:cNvPr>
          <p:cNvSpPr txBox="1"/>
          <p:nvPr/>
        </p:nvSpPr>
        <p:spPr>
          <a:xfrm>
            <a:off x="7928349" y="3399383"/>
            <a:ext cx="3765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Highlight similar information in local area and therefore reduce the size of feature map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04F3A5-0696-406C-9636-F9FA899D0CA8}"/>
              </a:ext>
            </a:extLst>
          </p:cNvPr>
          <p:cNvCxnSpPr>
            <a:stCxn id="2" idx="3"/>
          </p:cNvCxnSpPr>
          <p:nvPr/>
        </p:nvCxnSpPr>
        <p:spPr>
          <a:xfrm>
            <a:off x="6528048" y="3320988"/>
            <a:ext cx="1400301" cy="324036"/>
          </a:xfrm>
          <a:prstGeom prst="straightConnector1">
            <a:avLst/>
          </a:prstGeom>
          <a:ln w="57150">
            <a:solidFill>
              <a:srgbClr val="EC201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7DF16F-932D-4D70-BB4D-3DFACA897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23" y="1365389"/>
            <a:ext cx="3330705" cy="27161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0DB0-E7C2-4BEC-8A2B-47B1041A6A71}"/>
              </a:ext>
            </a:extLst>
          </p:cNvPr>
          <p:cNvSpPr txBox="1"/>
          <p:nvPr/>
        </p:nvSpPr>
        <p:spPr>
          <a:xfrm>
            <a:off x="657537" y="1221736"/>
            <a:ext cx="11007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CA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Zhao, L., et al. T-GCN : A Temporal Graph Convolutional Network for Traffic Prediction. 14(8), 1–11.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414998-7DA1-432B-B5C3-A544DEFFB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87" y="4486049"/>
            <a:ext cx="7439025" cy="1552575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7081EDD-F8FE-4B99-9494-EF57D92F1C3F}"/>
              </a:ext>
            </a:extLst>
          </p:cNvPr>
          <p:cNvSpPr/>
          <p:nvPr/>
        </p:nvSpPr>
        <p:spPr>
          <a:xfrm rot="16200000">
            <a:off x="5695978" y="2336472"/>
            <a:ext cx="504056" cy="848459"/>
          </a:xfrm>
          <a:prstGeom prst="down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D52F63D-CFEB-4C1B-808F-FC962C487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814" y="1850502"/>
            <a:ext cx="2219325" cy="2219325"/>
          </a:xfrm>
          <a:prstGeom prst="rect">
            <a:avLst/>
          </a:prstGeom>
        </p:spPr>
      </p:pic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4865A363-0179-44B6-99D1-49D3E88926F9}"/>
              </a:ext>
            </a:extLst>
          </p:cNvPr>
          <p:cNvSpPr/>
          <p:nvPr/>
        </p:nvSpPr>
        <p:spPr>
          <a:xfrm>
            <a:off x="5263907" y="2240844"/>
            <a:ext cx="828092" cy="535657"/>
          </a:xfrm>
          <a:prstGeom prst="mathMultiply">
            <a:avLst/>
          </a:prstGeom>
          <a:solidFill>
            <a:srgbClr val="FF0000"/>
          </a:solidFill>
          <a:ln>
            <a:solidFill>
              <a:srgbClr val="EC20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09B10F-6D64-464C-AB1E-EAFEED108DE8}"/>
              </a:ext>
            </a:extLst>
          </p:cNvPr>
          <p:cNvSpPr/>
          <p:nvPr/>
        </p:nvSpPr>
        <p:spPr>
          <a:xfrm>
            <a:off x="2929579" y="1935784"/>
            <a:ext cx="57606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04D29-F89E-4291-9AD5-B7BFBC159B09}"/>
              </a:ext>
            </a:extLst>
          </p:cNvPr>
          <p:cNvSpPr txBox="1"/>
          <p:nvPr/>
        </p:nvSpPr>
        <p:spPr>
          <a:xfrm>
            <a:off x="36006" y="1890483"/>
            <a:ext cx="2516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Pooling can not distinguish the local information among </a:t>
            </a:r>
            <a:r>
              <a:rPr lang="en-CA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feature vectors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AE02D-7A01-4D3D-8599-22AEC92198E0}"/>
              </a:ext>
            </a:extLst>
          </p:cNvPr>
          <p:cNvSpPr/>
          <p:nvPr/>
        </p:nvSpPr>
        <p:spPr>
          <a:xfrm>
            <a:off x="3390121" y="2338460"/>
            <a:ext cx="57606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8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658898-7975-4BB7-B682-A9F470B4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1196752"/>
            <a:ext cx="12697410" cy="5328592"/>
          </a:xfrm>
        </p:spPr>
        <p:txBody>
          <a:bodyPr/>
          <a:lstStyle/>
          <a:p>
            <a:pPr marL="0" indent="0">
              <a:buNone/>
            </a:pPr>
            <a:r>
              <a:rPr lang="en-CA" altLang="zh-CN" b="1" dirty="0">
                <a:solidFill>
                  <a:schemeClr val="tx2"/>
                </a:solidFill>
              </a:rPr>
              <a:t>Graph U-Net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8BCB103-B313-4D58-8406-800293C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82" y="506130"/>
            <a:ext cx="11137237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70E31-A535-4722-85FB-3ADC6077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57601"/>
            <a:ext cx="10920536" cy="467083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EAD5A2E-5A9E-47C3-8BE7-C680C6E35D27}"/>
              </a:ext>
            </a:extLst>
          </p:cNvPr>
          <p:cNvSpPr/>
          <p:nvPr/>
        </p:nvSpPr>
        <p:spPr>
          <a:xfrm>
            <a:off x="1559496" y="1772816"/>
            <a:ext cx="648072" cy="288032"/>
          </a:xfrm>
          <a:prstGeom prst="rightArrow">
            <a:avLst/>
          </a:prstGeom>
          <a:solidFill>
            <a:schemeClr val="tx1"/>
          </a:solidFill>
          <a:ln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970E9-66DA-4920-99BE-5E6B00D9C3F3}"/>
              </a:ext>
            </a:extLst>
          </p:cNvPr>
          <p:cNvSpPr txBox="1"/>
          <p:nvPr/>
        </p:nvSpPr>
        <p:spPr>
          <a:xfrm>
            <a:off x="2207568" y="17094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Graph embedding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6088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38882</TotalTime>
  <Words>516</Words>
  <Application>Microsoft Office PowerPoint</Application>
  <PresentationFormat>Widescreen</PresentationFormat>
  <Paragraphs>126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微软雅黑</vt:lpstr>
      <vt:lpstr>Arial</vt:lpstr>
      <vt:lpstr>Calibri</vt:lpstr>
      <vt:lpstr>Cambria Math</vt:lpstr>
      <vt:lpstr>Courier New</vt:lpstr>
      <vt:lpstr>Franklin Gothic Book</vt:lpstr>
      <vt:lpstr>Times New Roman</vt:lpstr>
      <vt:lpstr>Wingdings</vt:lpstr>
      <vt:lpstr>Advantage</vt:lpstr>
      <vt:lpstr>Graph U-Nets</vt:lpstr>
      <vt:lpstr>Contents</vt:lpstr>
      <vt:lpstr>1 Motivation</vt:lpstr>
      <vt:lpstr>1 Motivation</vt:lpstr>
      <vt:lpstr>1 Motivation</vt:lpstr>
      <vt:lpstr>1 Motivation</vt:lpstr>
      <vt:lpstr>1 Motivation</vt:lpstr>
      <vt:lpstr>1 Motivation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3 Experiments</vt:lpstr>
      <vt:lpstr>3 Experiments</vt:lpstr>
      <vt:lpstr>3 Experiments</vt:lpstr>
      <vt:lpstr>3 Experiments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1497</cp:revision>
  <cp:lastPrinted>2018-09-13T18:12:28Z</cp:lastPrinted>
  <dcterms:created xsi:type="dcterms:W3CDTF">2014-08-18T11:27:13Z</dcterms:created>
  <dcterms:modified xsi:type="dcterms:W3CDTF">2020-10-02T15:40:22Z</dcterms:modified>
</cp:coreProperties>
</file>