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414" r:id="rId2"/>
    <p:sldId id="657" r:id="rId3"/>
    <p:sldId id="797" r:id="rId4"/>
    <p:sldId id="423" r:id="rId5"/>
    <p:sldId id="798" r:id="rId6"/>
    <p:sldId id="676" r:id="rId7"/>
    <p:sldId id="677" r:id="rId8"/>
    <p:sldId id="799" r:id="rId9"/>
    <p:sldId id="678" r:id="rId10"/>
    <p:sldId id="680" r:id="rId11"/>
    <p:sldId id="800" r:id="rId12"/>
    <p:sldId id="681" r:id="rId13"/>
    <p:sldId id="801" r:id="rId14"/>
    <p:sldId id="683" r:id="rId15"/>
    <p:sldId id="684" r:id="rId16"/>
    <p:sldId id="685" r:id="rId17"/>
    <p:sldId id="686" r:id="rId18"/>
    <p:sldId id="687" r:id="rId19"/>
    <p:sldId id="766" r:id="rId20"/>
    <p:sldId id="765" r:id="rId21"/>
    <p:sldId id="767" r:id="rId22"/>
    <p:sldId id="768" r:id="rId23"/>
    <p:sldId id="769" r:id="rId24"/>
    <p:sldId id="770" r:id="rId25"/>
    <p:sldId id="773" r:id="rId26"/>
    <p:sldId id="778" r:id="rId27"/>
    <p:sldId id="779" r:id="rId28"/>
    <p:sldId id="774" r:id="rId29"/>
    <p:sldId id="775" r:id="rId30"/>
    <p:sldId id="776" r:id="rId31"/>
    <p:sldId id="777" r:id="rId32"/>
    <p:sldId id="772" r:id="rId33"/>
    <p:sldId id="780" r:id="rId34"/>
    <p:sldId id="781" r:id="rId35"/>
    <p:sldId id="782" r:id="rId36"/>
    <p:sldId id="802" r:id="rId37"/>
    <p:sldId id="744" r:id="rId38"/>
    <p:sldId id="783" r:id="rId39"/>
    <p:sldId id="788" r:id="rId40"/>
    <p:sldId id="786" r:id="rId41"/>
    <p:sldId id="790" r:id="rId42"/>
    <p:sldId id="785" r:id="rId43"/>
    <p:sldId id="789" r:id="rId44"/>
    <p:sldId id="787" r:id="rId45"/>
    <p:sldId id="791" r:id="rId46"/>
    <p:sldId id="792" r:id="rId47"/>
    <p:sldId id="793" r:id="rId48"/>
    <p:sldId id="794" r:id="rId49"/>
    <p:sldId id="795" r:id="rId50"/>
    <p:sldId id="734" r:id="rId51"/>
    <p:sldId id="745" r:id="rId52"/>
    <p:sldId id="746" r:id="rId53"/>
    <p:sldId id="747" r:id="rId54"/>
    <p:sldId id="748" r:id="rId55"/>
    <p:sldId id="750" r:id="rId56"/>
    <p:sldId id="751" r:id="rId57"/>
    <p:sldId id="753" r:id="rId58"/>
    <p:sldId id="752" r:id="rId59"/>
    <p:sldId id="754" r:id="rId60"/>
    <p:sldId id="755" r:id="rId61"/>
    <p:sldId id="756" r:id="rId62"/>
    <p:sldId id="757" r:id="rId63"/>
    <p:sldId id="758" r:id="rId64"/>
    <p:sldId id="759" r:id="rId65"/>
    <p:sldId id="760" r:id="rId66"/>
    <p:sldId id="761" r:id="rId67"/>
    <p:sldId id="762" r:id="rId68"/>
    <p:sldId id="763" r:id="rId69"/>
    <p:sldId id="764" r:id="rId70"/>
    <p:sldId id="796" r:id="rId7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D5B9608-CE10-4B42-83E2-3021DF7399D1}">
          <p14:sldIdLst>
            <p14:sldId id="414"/>
            <p14:sldId id="657"/>
            <p14:sldId id="797"/>
          </p14:sldIdLst>
        </p14:section>
        <p14:section name="motivation" id="{F5CE5254-6831-479B-A3B6-75DDF54DB50E}">
          <p14:sldIdLst>
            <p14:sldId id="423"/>
            <p14:sldId id="798"/>
            <p14:sldId id="676"/>
            <p14:sldId id="677"/>
            <p14:sldId id="799"/>
            <p14:sldId id="678"/>
          </p14:sldIdLst>
        </p14:section>
        <p14:section name="model construction" id="{9C7016FE-85D3-42E7-8085-FA122B341654}">
          <p14:sldIdLst>
            <p14:sldId id="680"/>
            <p14:sldId id="800"/>
            <p14:sldId id="681"/>
            <p14:sldId id="801"/>
            <p14:sldId id="683"/>
            <p14:sldId id="684"/>
            <p14:sldId id="685"/>
            <p14:sldId id="686"/>
            <p14:sldId id="687"/>
          </p14:sldIdLst>
        </p14:section>
        <p14:section name="model solution" id="{BB1B5267-3191-40F4-A7BF-CAB064596FB8}">
          <p14:sldIdLst>
            <p14:sldId id="766"/>
            <p14:sldId id="765"/>
            <p14:sldId id="767"/>
            <p14:sldId id="768"/>
            <p14:sldId id="769"/>
            <p14:sldId id="770"/>
            <p14:sldId id="773"/>
            <p14:sldId id="778"/>
            <p14:sldId id="779"/>
            <p14:sldId id="774"/>
            <p14:sldId id="775"/>
            <p14:sldId id="776"/>
            <p14:sldId id="777"/>
            <p14:sldId id="772"/>
            <p14:sldId id="780"/>
            <p14:sldId id="781"/>
            <p14:sldId id="782"/>
          </p14:sldIdLst>
        </p14:section>
        <p14:section name="experiment" id="{78153016-F604-4123-B9A2-0E4200781DA4}">
          <p14:sldIdLst>
            <p14:sldId id="802"/>
            <p14:sldId id="744"/>
            <p14:sldId id="783"/>
            <p14:sldId id="788"/>
            <p14:sldId id="786"/>
            <p14:sldId id="790"/>
            <p14:sldId id="785"/>
            <p14:sldId id="789"/>
            <p14:sldId id="787"/>
            <p14:sldId id="791"/>
            <p14:sldId id="792"/>
            <p14:sldId id="793"/>
            <p14:sldId id="794"/>
            <p14:sldId id="795"/>
          </p14:sldIdLst>
        </p14:section>
        <p14:section name="appendix" id="{CEB4A369-5D88-424E-A6CE-7A0681CF4D98}">
          <p14:sldIdLst>
            <p14:sldId id="734"/>
            <p14:sldId id="745"/>
            <p14:sldId id="746"/>
            <p14:sldId id="747"/>
            <p14:sldId id="748"/>
            <p14:sldId id="750"/>
            <p14:sldId id="751"/>
            <p14:sldId id="753"/>
            <p14:sldId id="752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EC2010"/>
    <a:srgbClr val="DE2010"/>
    <a:srgbClr val="238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2" autoAdjust="0"/>
    <p:restoredTop sz="88088" autoAdjust="0"/>
  </p:normalViewPr>
  <p:slideViewPr>
    <p:cSldViewPr snapToObjects="1">
      <p:cViewPr varScale="1">
        <p:scale>
          <a:sx n="75" d="100"/>
          <a:sy n="75" d="100"/>
        </p:scale>
        <p:origin x="1378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2019-10-03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335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314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Smoothing for similar nodes: </a:t>
            </a:r>
            <a:r>
              <a:rPr lang="en-US" sz="800" b="0" i="0" u="none" strike="noStrike" kern="1200" baseline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vertices that are close in the road network and should be similar in the latent spaces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is a graph proximity matrix that is constructed from the network topology, and D is a diagonal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553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97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609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764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Auxiliary function and gradient=0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95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240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Basically with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Lagrange multipliers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099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37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45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2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86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3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589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273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59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00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648" y="2636912"/>
            <a:ext cx="6438140" cy="676540"/>
          </a:xfrm>
        </p:spPr>
        <p:txBody>
          <a:bodyPr>
            <a:normAutofit/>
          </a:bodyPr>
          <a:lstStyle>
            <a:lvl1pPr>
              <a:defRPr sz="3000">
                <a:latin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648" y="3161052"/>
            <a:ext cx="6438140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380312" y="6564022"/>
            <a:ext cx="1678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4754" y="38678"/>
            <a:ext cx="654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556792"/>
            <a:ext cx="7556313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Cambria" panose="02040503050406030204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18" Type="http://schemas.openxmlformats.org/officeDocument/2006/relationships/image" Target="../media/image43.png"/><Relationship Id="rId3" Type="http://schemas.openxmlformats.org/officeDocument/2006/relationships/image" Target="../media/image281.png"/><Relationship Id="rId21" Type="http://schemas.openxmlformats.org/officeDocument/2006/relationships/image" Target="../media/image46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7" Type="http://schemas.openxmlformats.org/officeDocument/2006/relationships/image" Target="../media/image42.png"/><Relationship Id="rId2" Type="http://schemas.openxmlformats.org/officeDocument/2006/relationships/image" Target="../media/image26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.png"/><Relationship Id="rId10" Type="http://schemas.openxmlformats.org/officeDocument/2006/relationships/image" Target="../media/image30.png"/><Relationship Id="rId19" Type="http://schemas.openxmlformats.org/officeDocument/2006/relationships/image" Target="../media/image44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Relationship Id="rId22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18" Type="http://schemas.openxmlformats.org/officeDocument/2006/relationships/image" Target="../media/image49.png"/><Relationship Id="rId3" Type="http://schemas.openxmlformats.org/officeDocument/2006/relationships/image" Target="../media/image281.png"/><Relationship Id="rId21" Type="http://schemas.openxmlformats.org/officeDocument/2006/relationships/image" Target="../media/image46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7" Type="http://schemas.openxmlformats.org/officeDocument/2006/relationships/image" Target="../media/image48.png"/><Relationship Id="rId2" Type="http://schemas.openxmlformats.org/officeDocument/2006/relationships/image" Target="../media/image26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.png"/><Relationship Id="rId10" Type="http://schemas.openxmlformats.org/officeDocument/2006/relationships/image" Target="../media/image30.png"/><Relationship Id="rId19" Type="http://schemas.openxmlformats.org/officeDocument/2006/relationships/image" Target="../media/image44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Relationship Id="rId22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18" Type="http://schemas.openxmlformats.org/officeDocument/2006/relationships/image" Target="../media/image49.png"/><Relationship Id="rId3" Type="http://schemas.openxmlformats.org/officeDocument/2006/relationships/image" Target="../media/image281.png"/><Relationship Id="rId21" Type="http://schemas.openxmlformats.org/officeDocument/2006/relationships/image" Target="../media/image46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7" Type="http://schemas.openxmlformats.org/officeDocument/2006/relationships/image" Target="../media/image48.png"/><Relationship Id="rId2" Type="http://schemas.openxmlformats.org/officeDocument/2006/relationships/image" Target="../media/image26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.png"/><Relationship Id="rId10" Type="http://schemas.openxmlformats.org/officeDocument/2006/relationships/image" Target="../media/image30.png"/><Relationship Id="rId19" Type="http://schemas.openxmlformats.org/officeDocument/2006/relationships/image" Target="../media/image44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Relationship Id="rId22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8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63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1.png"/><Relationship Id="rId4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6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63.png"/><Relationship Id="rId4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6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63.png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4.png"/><Relationship Id="rId7" Type="http://schemas.openxmlformats.org/officeDocument/2006/relationships/image" Target="../media/image5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79.png"/><Relationship Id="rId4" Type="http://schemas.openxmlformats.org/officeDocument/2006/relationships/image" Target="../media/image6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1.png"/><Relationship Id="rId7" Type="http://schemas.openxmlformats.org/officeDocument/2006/relationships/image" Target="../media/image7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3.png"/><Relationship Id="rId7" Type="http://schemas.openxmlformats.org/officeDocument/2006/relationships/image" Target="../media/image7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64.png"/><Relationship Id="rId10" Type="http://schemas.openxmlformats.org/officeDocument/2006/relationships/image" Target="../media/image54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80.png"/><Relationship Id="rId4" Type="http://schemas.openxmlformats.org/officeDocument/2006/relationships/image" Target="../media/image64.png"/><Relationship Id="rId9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7604" y="1556792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a typeface="Cambria" panose="02040503050406030204" pitchFamily="18" charset="0"/>
              </a:rPr>
              <a:t>Latent Space Model for Road Networks to Predict Time-Varying Traffic</a:t>
            </a:r>
            <a:br>
              <a:rPr lang="en-US" sz="3600" b="1" dirty="0">
                <a:ea typeface="Cambria" panose="02040503050406030204" pitchFamily="18" charset="0"/>
              </a:rPr>
            </a:br>
            <a:r>
              <a:rPr lang="en-US" sz="2100" dirty="0">
                <a:ea typeface="Cambria" panose="02040503050406030204" pitchFamily="18" charset="0"/>
              </a:rPr>
              <a:t>----</a:t>
            </a:r>
            <a:r>
              <a:rPr lang="en-US" sz="2100" dirty="0" err="1">
                <a:ea typeface="Cambria" panose="02040503050406030204" pitchFamily="18" charset="0"/>
              </a:rPr>
              <a:t>Dingxiong</a:t>
            </a:r>
            <a:r>
              <a:rPr lang="en-US" sz="2100" dirty="0">
                <a:ea typeface="Cambria" panose="02040503050406030204" pitchFamily="18" charset="0"/>
              </a:rPr>
              <a:t> Deng, Rose Yu, Yan Liu et. al., KDD</a:t>
            </a:r>
            <a:r>
              <a:rPr lang="en-US" sz="2100" i="1" dirty="0">
                <a:ea typeface="Cambria" panose="02040503050406030204" pitchFamily="18" charset="0"/>
              </a:rPr>
              <a:t> </a:t>
            </a:r>
            <a:r>
              <a:rPr lang="en-US" sz="2100" dirty="0">
                <a:ea typeface="Cambria" panose="02040503050406030204" pitchFamily="18" charset="0"/>
              </a:rPr>
              <a:t>2016</a:t>
            </a:r>
            <a:br>
              <a:rPr lang="en-US" sz="2100" dirty="0">
                <a:ea typeface="Cambria" panose="02040503050406030204" pitchFamily="18" charset="0"/>
              </a:rPr>
            </a:br>
            <a:r>
              <a:rPr lang="en-US" sz="2100" dirty="0">
                <a:ea typeface="Cambria" panose="02040503050406030204" pitchFamily="18" charset="0"/>
              </a:rPr>
              <a:t>Homepage: https://infolab.usc.edu</a:t>
            </a:r>
            <a:br>
              <a:rPr lang="en-US" sz="2100" dirty="0">
                <a:ea typeface="Cambria" panose="02040503050406030204" pitchFamily="18" charset="0"/>
              </a:rPr>
            </a:br>
            <a:r>
              <a:rPr lang="en-US" sz="2100" dirty="0">
                <a:ea typeface="Cambria" panose="02040503050406030204" pitchFamily="18" charset="0"/>
              </a:rPr>
              <a:t>Code: https://github.com/linhongseba/Temporal-Network-Embedding</a:t>
            </a:r>
            <a:endParaRPr lang="en-CA" sz="2100" dirty="0">
              <a:ea typeface="Cambria" panose="02040503050406030204" pitchFamily="18" charset="0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352930" y="4307610"/>
            <a:ext cx="6438140" cy="1497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CA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Group </a:t>
            </a:r>
            <a:r>
              <a:rPr lang="en-US" altLang="zh-C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</a:t>
            </a:r>
            <a:r>
              <a:rPr lang="en-US" altLang="zh-CN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</a:t>
            </a:r>
            <a:r>
              <a:rPr lang="en-CA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Jiawei Wang, Mengying Lei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CA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Oct 03, 2019</a:t>
            </a:r>
            <a:endParaRPr lang="en-CA" sz="18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18"/>
          <p:cNvSpPr txBox="1"/>
          <p:nvPr/>
        </p:nvSpPr>
        <p:spPr>
          <a:xfrm>
            <a:off x="85014" y="6561876"/>
            <a:ext cx="5135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Course Reading CIVE 648</a:t>
            </a:r>
          </a:p>
        </p:txBody>
      </p:sp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1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</p:spPr>
            <p:txBody>
              <a:bodyPr>
                <a:normAutofit/>
              </a:bodyPr>
              <a:lstStyle>
                <a:lvl1pPr marL="9144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1pPr>
                <a:lvl2pPr marL="571500" indent="-274320">
                  <a:buFont typeface="Courier New" panose="02070309020205020404" pitchFamily="49" charset="0"/>
                  <a:buChar char="o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2pPr>
                <a:lvl3pPr marL="8001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3pPr>
                <a:lvl4pPr marL="10287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4pPr>
                <a:lvl5pPr marL="1257300" indent="-342900"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5pPr>
              </a:lstStyle>
              <a:p>
                <a:pPr marL="91440" lvl="1" indent="-18288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CA" sz="2100" b="1" dirty="0"/>
                  <a:t>A road network: </a:t>
                </a:r>
                <a:r>
                  <a:rPr lang="en-CA" sz="2400" dirty="0"/>
                  <a:t>a directed graph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CA" dirty="0"/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: the set of vertices, </a:t>
                </a:r>
                <a:r>
                  <a:rPr lang="en-CA" dirty="0"/>
                  <a:t>models road intersections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: the set of edges, represents directed network segments</a:t>
                </a:r>
              </a:p>
              <a:p>
                <a:pPr lvl="1"/>
                <a:r>
                  <a:rPr lang="en-US" dirty="0"/>
                  <a:t>each edge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associated with a travel speed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CA" i="1" dirty="0"/>
                  <a:t>G</a:t>
                </a:r>
                <a:r>
                  <a:rPr lang="en-CA" dirty="0"/>
                  <a:t>: the corresponding adjacency matrix, entry represents the edge weight</a:t>
                </a:r>
              </a:p>
              <a:p>
                <a:pPr marL="91440" lvl="1" indent="-18288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CA" sz="2100" b="1" dirty="0"/>
                  <a:t>A road network snapshot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1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CA" sz="21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CA" sz="2100" b="1" dirty="0"/>
                  <a:t>, at each timestamp </a:t>
                </a:r>
                <a:r>
                  <a:rPr lang="en-CA" sz="2100" b="1" i="1" dirty="0"/>
                  <a:t>t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  <a:blipFill>
                <a:blip r:embed="rId3"/>
                <a:stretch>
                  <a:fillRect l="-292" t="-9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71C6098-8781-4D27-906E-762C9279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350" b="1" dirty="0">
                <a:latin typeface="Cambria" panose="02040503050406030204" pitchFamily="18" charset="0"/>
                <a:ea typeface="Cambria" panose="02040503050406030204" pitchFamily="18" charset="0"/>
              </a:rPr>
              <a:t>Problem Definition</a:t>
            </a:r>
            <a:endParaRPr lang="en-US" sz="23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3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1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</p:spPr>
            <p:txBody>
              <a:bodyPr>
                <a:normAutofit/>
              </a:bodyPr>
              <a:lstStyle>
                <a:lvl1pPr marL="9144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1pPr>
                <a:lvl2pPr marL="571500" indent="-274320">
                  <a:buFont typeface="Courier New" panose="02070309020205020404" pitchFamily="49" charset="0"/>
                  <a:buChar char="o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2pPr>
                <a:lvl3pPr marL="8001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3pPr>
                <a:lvl4pPr marL="10287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4pPr>
                <a:lvl5pPr marL="1257300" indent="-342900"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5pPr>
              </a:lstStyle>
              <a:p>
                <a:pPr marL="91440" lvl="1" indent="-18288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CA" sz="2100" b="1" dirty="0"/>
                  <a:t>A road network: </a:t>
                </a:r>
                <a:r>
                  <a:rPr lang="en-CA" sz="2400" dirty="0"/>
                  <a:t>a directed graph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CA" dirty="0"/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: the set of vertices, </a:t>
                </a:r>
                <a:r>
                  <a:rPr lang="en-CA" dirty="0"/>
                  <a:t>models road intersections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: the set of edges, represents directed network segments</a:t>
                </a:r>
              </a:p>
              <a:p>
                <a:pPr lvl="1"/>
                <a:r>
                  <a:rPr lang="en-US" dirty="0"/>
                  <a:t>each edge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associated with a travel speed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CA" i="1" dirty="0"/>
                  <a:t>G</a:t>
                </a:r>
                <a:r>
                  <a:rPr lang="en-CA" dirty="0"/>
                  <a:t>: the corresponding adjacency matrix, entry represents the edge weight</a:t>
                </a:r>
              </a:p>
              <a:p>
                <a:pPr marL="91440" lvl="1" indent="-18288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CA" sz="2100" b="1" dirty="0"/>
                  <a:t>A road network snapshot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1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CA" sz="21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CA" sz="2100" b="1" dirty="0"/>
                  <a:t>, at each timestamp </a:t>
                </a:r>
                <a:r>
                  <a:rPr lang="en-CA" sz="2100" b="1" i="1" dirty="0"/>
                  <a:t>t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  <a:blipFill>
                <a:blip r:embed="rId3"/>
                <a:stretch>
                  <a:fillRect l="-292" t="-9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71C6098-8781-4D27-906E-762C9279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350" b="1" dirty="0">
                <a:latin typeface="Cambria" panose="02040503050406030204" pitchFamily="18" charset="0"/>
                <a:ea typeface="Cambria" panose="02040503050406030204" pitchFamily="18" charset="0"/>
              </a:rPr>
              <a:t>Problem Definition</a:t>
            </a:r>
            <a:endParaRPr lang="en-US" sz="23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23AA540-5707-468B-93FD-889698D0B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48" y="3701351"/>
            <a:ext cx="7308304" cy="28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1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</p:spPr>
            <p:txBody>
              <a:bodyPr>
                <a:normAutofit/>
              </a:bodyPr>
              <a:lstStyle>
                <a:lvl1pPr marL="9144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1pPr>
                <a:lvl2pPr marL="571500" indent="-274320">
                  <a:buFont typeface="Courier New" panose="02070309020205020404" pitchFamily="49" charset="0"/>
                  <a:buChar char="o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2pPr>
                <a:lvl3pPr marL="8001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3pPr>
                <a:lvl4pPr marL="10287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4pPr>
                <a:lvl5pPr marL="1257300" indent="-342900"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5pPr>
              </a:lstStyle>
              <a:p>
                <a:r>
                  <a:rPr lang="en-CA" sz="2100" b="1" dirty="0"/>
                  <a:t>Input: </a:t>
                </a:r>
                <a:r>
                  <a:rPr lang="en-CA" sz="2100" dirty="0"/>
                  <a:t>a</a:t>
                </a:r>
                <a:r>
                  <a:rPr lang="en-CA" sz="2100" b="1" dirty="0"/>
                  <a:t> </a:t>
                </a:r>
                <a:r>
                  <a:rPr lang="en-US" dirty="0"/>
                  <a:t>dynamic road network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:r>
                  <a:rPr lang="en-CA" dirty="0"/>
                  <a:t>missing data</a:t>
                </a:r>
              </a:p>
              <a:p>
                <a:pPr marL="91440" lvl="1" indent="-18288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CA" sz="2100" b="1" dirty="0"/>
                  <a:t>Goals:</a:t>
                </a:r>
              </a:p>
              <a:p>
                <a:pPr lvl="1"/>
                <a:r>
                  <a:rPr lang="en-US" dirty="0"/>
                  <a:t>complete the missing data </a:t>
                </a:r>
                <a:r>
                  <a:rPr lang="en-CA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dirty="0"/>
              </a:p>
              <a:p>
                <a:pPr lvl="1"/>
                <a:r>
                  <a:rPr lang="en-US" dirty="0"/>
                  <a:t>predict the future readings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  <a:blipFill>
                <a:blip r:embed="rId3"/>
                <a:stretch>
                  <a:fillRect l="-292" t="-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71C6098-8781-4D27-906E-762C9279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350" b="1" dirty="0">
                <a:latin typeface="Cambria" panose="02040503050406030204" pitchFamily="18" charset="0"/>
                <a:ea typeface="Cambria" panose="02040503050406030204" pitchFamily="18" charset="0"/>
              </a:rPr>
              <a:t>Problem Definition</a:t>
            </a:r>
            <a:endParaRPr lang="en-US" sz="23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AB2C0CDB-E3D6-4867-BEA1-6A3C45989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22" y="3212976"/>
            <a:ext cx="7525402" cy="28463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B89837-4DCE-4E7B-BEDD-A1C60BD6DCEE}"/>
              </a:ext>
            </a:extLst>
          </p:cNvPr>
          <p:cNvSpPr/>
          <p:nvPr/>
        </p:nvSpPr>
        <p:spPr>
          <a:xfrm>
            <a:off x="1097331" y="594928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3C4D8-4AD5-469A-95E6-4A06647BA4B1}"/>
              </a:ext>
            </a:extLst>
          </p:cNvPr>
          <p:cNvSpPr/>
          <p:nvPr/>
        </p:nvSpPr>
        <p:spPr>
          <a:xfrm>
            <a:off x="7073995" y="5697252"/>
            <a:ext cx="216024" cy="468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34C06A-63BF-4F27-B7E1-F962A59B2EDC}"/>
              </a:ext>
            </a:extLst>
          </p:cNvPr>
          <p:cNvSpPr/>
          <p:nvPr/>
        </p:nvSpPr>
        <p:spPr>
          <a:xfrm>
            <a:off x="6137891" y="5337212"/>
            <a:ext cx="2160240" cy="468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F1506-A113-4CE2-8811-4694C49EE993}"/>
                  </a:ext>
                </a:extLst>
              </p:cNvPr>
              <p:cNvSpPr txBox="1"/>
              <p:nvPr/>
            </p:nvSpPr>
            <p:spPr>
              <a:xfrm>
                <a:off x="6946590" y="5404120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CA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CA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b="1" dirty="0">
                  <a:latin typeface="Aldhabi" panose="020B0604020202020204" pitchFamily="2" charset="-78"/>
                  <a:cs typeface="Aldhabi" panose="020B0604020202020204" pitchFamily="2" charset="-78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F1506-A113-4CE2-8811-4694C49EE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590" y="5404120"/>
                <a:ext cx="542841" cy="307777"/>
              </a:xfrm>
              <a:prstGeom prst="rect">
                <a:avLst/>
              </a:prstGeom>
              <a:blipFill>
                <a:blip r:embed="rId5"/>
                <a:stretch>
                  <a:fillRect l="-13483" r="-7865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BE4050-D0F7-4365-81EC-C3214F434DD7}"/>
              </a:ext>
            </a:extLst>
          </p:cNvPr>
          <p:cNvCxnSpPr>
            <a:cxnSpLocks/>
          </p:cNvCxnSpPr>
          <p:nvPr/>
        </p:nvCxnSpPr>
        <p:spPr>
          <a:xfrm>
            <a:off x="5273795" y="463613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6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E0B3-F78B-41DE-B851-E341B53C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7486-B840-440A-9034-2ABCC47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>
                <a:solidFill>
                  <a:srgbClr val="C8C8C8"/>
                </a:solidFill>
                <a:ea typeface="Cambria" panose="02040503050406030204" pitchFamily="18" charset="0"/>
              </a:rPr>
              <a:t>Problem Definition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ClrTx/>
            </a:pPr>
            <a:r>
              <a:rPr lang="en-US" altLang="zh-CN" dirty="0">
                <a:ea typeface="Cambria" panose="02040503050406030204" pitchFamily="18" charset="0"/>
              </a:rPr>
              <a:t>Latent Space Model for Road Networks(LSM-RN)</a:t>
            </a:r>
          </a:p>
          <a:p>
            <a:pPr marL="0" indent="0">
              <a:buClr>
                <a:srgbClr val="C8C8C8"/>
              </a:buClr>
              <a:buNone/>
            </a:pPr>
            <a:endParaRPr lang="en-US" altLang="zh-CN" dirty="0">
              <a:solidFill>
                <a:srgbClr val="C8C8C8"/>
              </a:solidFill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1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Methodology</a:t>
            </a:r>
            <a:endParaRPr lang="en-CA" sz="1050" b="0" kern="1000" spc="5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1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Latent Space Model for Road Networks(LSM-RN)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</p:spPr>
            <p:txBody>
              <a:bodyPr>
                <a:normAutofit/>
              </a:bodyPr>
              <a:lstStyle>
                <a:lvl1pPr marL="9144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1pPr>
                <a:lvl2pPr marL="571500" indent="-274320">
                  <a:buFont typeface="Courier New" panose="02070309020205020404" pitchFamily="49" charset="0"/>
                  <a:buChar char="o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2pPr>
                <a:lvl3pPr marL="8001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3pPr>
                <a:lvl4pPr marL="10287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4pPr>
                <a:lvl5pPr marL="1257300" indent="-342900"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5pPr>
              </a:lstStyle>
              <a:p>
                <a:r>
                  <a:rPr lang="en-US" altLang="zh-CN" b="1" dirty="0"/>
                  <a:t>B</a:t>
                </a:r>
                <a:r>
                  <a:rPr lang="en-CA" altLang="zh-CN" b="1" dirty="0" err="1"/>
                  <a:t>asic</a:t>
                </a:r>
                <a:r>
                  <a:rPr lang="zh-CN" altLang="en-US" b="1" dirty="0"/>
                  <a:t> </a:t>
                </a:r>
                <a:r>
                  <a:rPr lang="en-CA" altLang="zh-CN" b="1" dirty="0"/>
                  <a:t>model: </a:t>
                </a:r>
                <a:r>
                  <a:rPr lang="en-CA" dirty="0"/>
                  <a:t>Non-negative Tri-factorization framework</a:t>
                </a:r>
              </a:p>
              <a:p>
                <a:pPr marL="0" indent="0">
                  <a:buNone/>
                </a:pPr>
                <a:endParaRPr lang="en-CA" altLang="zh-CN" dirty="0"/>
              </a:p>
              <a:p>
                <a:pPr marL="0" indent="0">
                  <a:buNone/>
                </a:pPr>
                <a:endParaRPr lang="en-CA" altLang="zh-CN" dirty="0"/>
              </a:p>
              <a:p>
                <a:pPr marL="0" indent="0">
                  <a:buNone/>
                </a:pPr>
                <a:endParaRPr lang="en-CA" altLang="zh-CN" dirty="0"/>
              </a:p>
              <a:p>
                <a:pPr marL="0" indent="0">
                  <a:buNone/>
                </a:pPr>
                <a:endParaRPr lang="en-CA" altLang="zh-CN" dirty="0"/>
              </a:p>
              <a:p>
                <a:pPr marL="0" indent="0">
                  <a:buNone/>
                </a:pPr>
                <a:endParaRPr lang="en-CA" altLang="zh-CN" dirty="0"/>
              </a:p>
              <a:p>
                <a:pPr marL="0" indent="0">
                  <a:buNone/>
                </a:pPr>
                <a:endParaRPr lang="en-CA" altLang="zh-CN" dirty="0"/>
              </a:p>
              <a:p>
                <a:pPr marL="0" indent="0">
                  <a:buNone/>
                </a:pPr>
                <a:endParaRPr lang="en-CA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denotes the latent attributes of vertices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denotes the attribute interaction patterns, </a:t>
                </a:r>
                <a:r>
                  <a:rPr lang="en-CA" dirty="0"/>
                  <a:t>asymmetric</a:t>
                </a:r>
                <a:endParaRPr lang="en-US" dirty="0"/>
              </a:p>
              <a:p>
                <a:pPr marL="91440" lvl="1" indent="-18288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Objective function:</a:t>
                </a:r>
              </a:p>
              <a:p>
                <a:pPr marL="0" lvl="1" indent="0"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≥0, 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CA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𝑈𝐵</m:t>
                                  </m:r>
                                  <m:sSup>
                                    <m:sSupPr>
                                      <m:ctrlPr>
                                        <a:rPr lang="en-CA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0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CA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  <a:blipFill>
                <a:blip r:embed="rId3"/>
                <a:stretch>
                  <a:fillRect l="-219" t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71C6098-8781-4D27-906E-762C9279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350" b="1" dirty="0">
                <a:latin typeface="Cambria" panose="02040503050406030204" pitchFamily="18" charset="0"/>
                <a:ea typeface="Cambria" panose="02040503050406030204" pitchFamily="18" charset="0"/>
              </a:rPr>
              <a:t>Topology in LSM-RN</a:t>
            </a:r>
            <a:endParaRPr lang="en-US" sz="23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F34730A6-6752-408E-91FC-A3A979CB8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437" y="1773891"/>
            <a:ext cx="6605126" cy="28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8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1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Latent Space Model for Road Networks(LSM-RN)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</p:spPr>
            <p:txBody>
              <a:bodyPr>
                <a:normAutofit/>
              </a:bodyPr>
              <a:lstStyle>
                <a:lvl1pPr marL="9144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1pPr>
                <a:lvl2pPr marL="571500" indent="-274320">
                  <a:buFont typeface="Courier New" panose="02070309020205020404" pitchFamily="49" charset="0"/>
                  <a:buChar char="o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2pPr>
                <a:lvl3pPr marL="8001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3pPr>
                <a:lvl4pPr marL="10287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4pPr>
                <a:lvl5pPr marL="1257300" indent="-342900"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5pPr>
              </a:lstStyle>
              <a:p>
                <a:r>
                  <a:rPr lang="en-CA" b="1" dirty="0"/>
                  <a:t>Considering the graph topology</a:t>
                </a:r>
                <a:endParaRPr lang="en-US" altLang="zh-CN" dirty="0"/>
              </a:p>
              <a:p>
                <a:pPr lvl="1"/>
                <a:r>
                  <a:rPr lang="en-CA" dirty="0"/>
                  <a:t>sparsity: </a:t>
                </a:r>
                <a:r>
                  <a:rPr lang="en-US" dirty="0"/>
                  <a:t>only considers edges with observed readings (non-zero)</a:t>
                </a:r>
              </a:p>
              <a:p>
                <a:pPr lvl="1"/>
                <a:r>
                  <a:rPr lang="en-CA" dirty="0"/>
                  <a:t>finding topology similarity: a graph Laplacian matrix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91440" lvl="1" indent="-18288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Objective function:</a:t>
                </a:r>
              </a:p>
              <a:p>
                <a:pPr marL="0" lvl="1" indent="0"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lim>
                          </m:limLow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CA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⨀(</m:t>
                                  </m:r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𝑈𝐵</m:t>
                                  </m:r>
                                  <m:sSup>
                                    <m:sSupPr>
                                      <m:ctrlPr>
                                        <a:rPr lang="en-CA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0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CA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𝐿𝑈</m:t>
                              </m:r>
                            </m:e>
                          </m:d>
                        </m:e>
                      </m:func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i="1" dirty="0"/>
                  <a:t>Y</a:t>
                </a:r>
                <a:r>
                  <a:rPr lang="en-US" dirty="0"/>
                  <a:t>: indication matrix for all the non-zero entries in </a:t>
                </a:r>
                <a:r>
                  <a:rPr lang="en-US" i="1" dirty="0"/>
                  <a:t>G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b="0" dirty="0"/>
                  <a:t> </a:t>
                </a:r>
                <a:r>
                  <a:rPr lang="en-CA" b="0" i="1" dirty="0"/>
                  <a:t>when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b="0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⊙: Hadamard/</a:t>
                </a:r>
                <a:r>
                  <a:rPr lang="en-US" dirty="0" err="1"/>
                  <a:t>entrywise</a:t>
                </a:r>
                <a:r>
                  <a:rPr lang="en-US" dirty="0"/>
                  <a:t> product operator,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⊙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Laplacian </a:t>
                </a:r>
                <a:r>
                  <a:rPr lang="en-CA" dirty="0"/>
                  <a:t>regularization parameter</a:t>
                </a:r>
                <a:endParaRPr lang="en-US" sz="54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  <a:blipFill>
                <a:blip r:embed="rId3"/>
                <a:stretch>
                  <a:fillRect l="-803" t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71C6098-8781-4D27-906E-762C9279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350" b="1" dirty="0">
                <a:latin typeface="Cambria" panose="02040503050406030204" pitchFamily="18" charset="0"/>
                <a:ea typeface="Cambria" panose="02040503050406030204" pitchFamily="18" charset="0"/>
              </a:rPr>
              <a:t>Topology in LSM-RN</a:t>
            </a:r>
            <a:endParaRPr lang="en-US" sz="23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63C39-1ABF-4111-87A6-7AC426DF3B37}"/>
              </a:ext>
            </a:extLst>
          </p:cNvPr>
          <p:cNvSpPr/>
          <p:nvPr/>
        </p:nvSpPr>
        <p:spPr>
          <a:xfrm>
            <a:off x="3471828" y="2778016"/>
            <a:ext cx="391512" cy="360040"/>
          </a:xfrm>
          <a:prstGeom prst="rect">
            <a:avLst/>
          </a:prstGeom>
          <a:noFill/>
          <a:ln w="1905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545A4-ED25-48B6-8EDA-138B3290F85E}"/>
              </a:ext>
            </a:extLst>
          </p:cNvPr>
          <p:cNvSpPr/>
          <p:nvPr/>
        </p:nvSpPr>
        <p:spPr>
          <a:xfrm>
            <a:off x="5753100" y="2778016"/>
            <a:ext cx="1339180" cy="360040"/>
          </a:xfrm>
          <a:prstGeom prst="rect">
            <a:avLst/>
          </a:prstGeom>
          <a:noFill/>
          <a:ln w="1905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02B818-D205-400A-B854-9E1D2AA4DF40}"/>
              </a:ext>
            </a:extLst>
          </p:cNvPr>
          <p:cNvCxnSpPr>
            <a:cxnSpLocks/>
          </p:cNvCxnSpPr>
          <p:nvPr/>
        </p:nvCxnSpPr>
        <p:spPr>
          <a:xfrm>
            <a:off x="1531620" y="1958340"/>
            <a:ext cx="2104276" cy="82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F98658-0A6F-425C-94CA-9B550420EDCA}"/>
              </a:ext>
            </a:extLst>
          </p:cNvPr>
          <p:cNvCxnSpPr>
            <a:cxnSpLocks/>
          </p:cNvCxnSpPr>
          <p:nvPr/>
        </p:nvCxnSpPr>
        <p:spPr>
          <a:xfrm>
            <a:off x="4722460" y="2324100"/>
            <a:ext cx="1505724" cy="4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1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Latent Space Model for Road Networks(LSM-RN)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</p:spPr>
            <p:txBody>
              <a:bodyPr>
                <a:normAutofit lnSpcReduction="10000"/>
              </a:bodyPr>
              <a:lstStyle>
                <a:lvl1pPr marL="9144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1pPr>
                <a:lvl2pPr marL="571500" indent="-274320">
                  <a:buFont typeface="Courier New" panose="02070309020205020404" pitchFamily="49" charset="0"/>
                  <a:buChar char="o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2pPr>
                <a:lvl3pPr marL="8001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3pPr>
                <a:lvl4pPr marL="10287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4pPr>
                <a:lvl5pPr marL="1257300" indent="-342900"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5pPr>
              </a:lstStyle>
              <a:p>
                <a:r>
                  <a:rPr lang="en-CA" altLang="zh-CN" b="1" dirty="0"/>
                  <a:t>Time-dependent modeling/temporal effect of latent attributes</a:t>
                </a:r>
                <a:endParaRPr lang="en-US" altLang="zh-CN" dirty="0"/>
              </a:p>
              <a:p>
                <a:pPr lvl="1"/>
                <a:r>
                  <a:rPr lang="en-CA" altLang="zh-CN" dirty="0"/>
                  <a:t>consider a time-dependent latent attribute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altLang="zh-C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altLang="zh-CN" dirty="0"/>
                  <a:t> for each </a:t>
                </a:r>
                <a14:m>
                  <m:oMath xmlns:m="http://schemas.openxmlformats.org/officeDocument/2006/math">
                    <m:r>
                      <a:rPr lang="en-CA" altLang="zh-CN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altLang="zh-CN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297180" lvl="1" indent="0">
                  <a:buNone/>
                </a:pPr>
                <a:endParaRPr lang="en-US" dirty="0"/>
              </a:p>
              <a:p>
                <a:pPr marL="297180" lvl="1" indent="0">
                  <a:buNone/>
                </a:pPr>
                <a:endParaRPr lang="en-US" dirty="0"/>
              </a:p>
              <a:p>
                <a:pPr marL="297180" lvl="1" indent="0">
                  <a:buNone/>
                </a:pPr>
                <a:endParaRPr lang="en-US" dirty="0"/>
              </a:p>
              <a:p>
                <a:pPr marL="297180" lvl="1" indent="0">
                  <a:buNone/>
                </a:pPr>
                <a:endParaRPr lang="en-US" dirty="0"/>
              </a:p>
              <a:p>
                <a:pPr marL="91440" lvl="1" indent="-18288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Objective function:</a:t>
                </a:r>
              </a:p>
              <a:p>
                <a:pPr marL="0" lvl="1" indent="0"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lim>
                          </m:limLow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⨀(</m:t>
                                      </m:r>
                                      <m:sSub>
                                        <m:sSubPr>
                                          <m:ctrlP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sSubSup>
                                        <m:sSubSupPr>
                                          <m:ctrlP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𝑇𝑟</m:t>
                              </m:r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CA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sSubSup>
                                    <m:sSubSupPr>
                                      <m:ctrlPr>
                                        <a:rPr lang="en-CA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CA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CA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  <a:blipFill>
                <a:blip r:embed="rId3"/>
                <a:stretch>
                  <a:fillRect l="-21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71C6098-8781-4D27-906E-762C9279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350" b="1" dirty="0">
                <a:latin typeface="Cambria" panose="02040503050406030204" pitchFamily="18" charset="0"/>
                <a:ea typeface="Cambria" panose="02040503050406030204" pitchFamily="18" charset="0"/>
              </a:rPr>
              <a:t>Time in LSM-RN</a:t>
            </a:r>
            <a:endParaRPr lang="en-US" sz="23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101246C-244B-44B3-B8E4-284F71176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511" y="1959104"/>
            <a:ext cx="3634978" cy="32351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3D1281-9FFD-4110-9C45-E4E6B245D438}"/>
              </a:ext>
            </a:extLst>
          </p:cNvPr>
          <p:cNvSpPr/>
          <p:nvPr/>
        </p:nvSpPr>
        <p:spPr>
          <a:xfrm>
            <a:off x="2823210" y="5474970"/>
            <a:ext cx="392430" cy="922020"/>
          </a:xfrm>
          <a:prstGeom prst="rect">
            <a:avLst/>
          </a:prstGeom>
          <a:noFill/>
          <a:ln w="1905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17E7C-88C5-4952-AAF5-CA9314545BD5}"/>
              </a:ext>
            </a:extLst>
          </p:cNvPr>
          <p:cNvSpPr/>
          <p:nvPr/>
        </p:nvSpPr>
        <p:spPr>
          <a:xfrm>
            <a:off x="5796136" y="5470787"/>
            <a:ext cx="392430" cy="922020"/>
          </a:xfrm>
          <a:prstGeom prst="rect">
            <a:avLst/>
          </a:prstGeom>
          <a:noFill/>
          <a:ln w="1905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05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1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Latent Space Model for Road Networks(LSM-RN)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</p:spPr>
            <p:txBody>
              <a:bodyPr>
                <a:normAutofit/>
              </a:bodyPr>
              <a:lstStyle>
                <a:lvl1pPr marL="9144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1pPr>
                <a:lvl2pPr marL="571500" indent="-274320">
                  <a:buFont typeface="Courier New" panose="02070309020205020404" pitchFamily="49" charset="0"/>
                  <a:buChar char="o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2pPr>
                <a:lvl3pPr marL="8001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3pPr>
                <a:lvl4pPr marL="10287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4pPr>
                <a:lvl5pPr marL="1257300" indent="-342900"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5pPr>
              </a:lstStyle>
              <a:p>
                <a:r>
                  <a:rPr lang="en-CA" altLang="zh-CN" b="1" dirty="0"/>
                  <a:t>Temporal transition matrix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To capture the evolving behavior from one snapshot to the next, including periodic/non–recurring</a:t>
                </a:r>
              </a:p>
              <a:p>
                <a:pPr lvl="1"/>
                <a:r>
                  <a:rPr lang="en-US" altLang="zh-CN" dirty="0"/>
                  <a:t>Assume a global matrix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approximates the state transitions:</a:t>
                </a:r>
              </a:p>
              <a:p>
                <a:pPr marL="2971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000" dirty="0"/>
              </a:p>
              <a:p>
                <a:pPr marL="297180" lvl="1" indent="0">
                  <a:buNone/>
                </a:pPr>
                <a:endParaRPr lang="en-US" altLang="zh-CN" dirty="0"/>
              </a:p>
              <a:p>
                <a:pPr marL="29718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  <a:blipFill>
                <a:blip r:embed="rId3"/>
                <a:stretch>
                  <a:fillRect l="-219" t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71C6098-8781-4D27-906E-762C9279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350" b="1" dirty="0">
                <a:latin typeface="Cambria" panose="02040503050406030204" pitchFamily="18" charset="0"/>
                <a:ea typeface="Cambria" panose="02040503050406030204" pitchFamily="18" charset="0"/>
              </a:rPr>
              <a:t>Time in LSM-RN</a:t>
            </a:r>
            <a:endParaRPr lang="en-US" sz="23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4629A3B2-D1FA-4D27-B65F-6AAB26B41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76" y="3350635"/>
            <a:ext cx="7247248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1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Latent Space Model for Road Networks(LSM-RN)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</p:spPr>
            <p:txBody>
              <a:bodyPr>
                <a:normAutofit/>
              </a:bodyPr>
              <a:lstStyle>
                <a:lvl1pPr marL="9144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1pPr>
                <a:lvl2pPr marL="571500" indent="-274320">
                  <a:buFont typeface="Courier New" panose="02070309020205020404" pitchFamily="49" charset="0"/>
                  <a:buChar char="o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2pPr>
                <a:lvl3pPr marL="8001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3pPr>
                <a:lvl4pPr marL="1028700" indent="-342900">
                  <a:buFont typeface="Wingdings" panose="05000000000000000000" pitchFamily="2" charset="2"/>
                  <a:buChar char="§"/>
                  <a:defRPr sz="18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4pPr>
                <a:lvl5pPr marL="1257300" indent="-342900"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defRPr>
                </a:lvl5pPr>
              </a:lstStyle>
              <a:p>
                <a:r>
                  <a:rPr lang="en-CA" altLang="zh-CN" b="1" dirty="0"/>
                  <a:t>Final 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⨀(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𝑇𝑟</m:t>
                                  </m:r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sSubSup>
                                        <m:sSubSup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  <m:sup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eqArr>
                        </m:e>
                      </m:func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  <a:p>
                <a:pPr marL="297180" lvl="1" indent="0">
                  <a:buNone/>
                </a:pPr>
                <a:endParaRPr lang="en-US" dirty="0"/>
              </a:p>
              <a:p>
                <a:pPr marL="91440" lvl="1" indent="-18288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Goals: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missing value/sensor completion:</a:t>
                </a:r>
              </a:p>
              <a:p>
                <a:pPr marL="2971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Sup>
                        <m:sSub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1≤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CA" altLang="zh-CN" sz="2000" dirty="0">
                  <a:ea typeface="Cambria Math" panose="02040503050406030204" pitchFamily="18" charset="0"/>
                </a:endParaRPr>
              </a:p>
              <a:p>
                <a:pPr marL="297180" lvl="1" indent="0">
                  <a:buNone/>
                </a:pPr>
                <a:endParaRPr lang="en-US" altLang="zh-CN" dirty="0"/>
              </a:p>
              <a:p>
                <a:pPr lvl="1"/>
                <a:r>
                  <a:rPr lang="en-CA" dirty="0"/>
                  <a:t>edge traffic prediction:</a:t>
                </a:r>
              </a:p>
              <a:p>
                <a:pPr marL="2971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altLang="zh-C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CA" altLang="zh-CN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e>
                      </m:d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sz="2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CA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CA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altLang="zh-CN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altLang="zh-CN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CA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29718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EAF8A1-91BA-4168-98CF-1DC3CECE4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395536" y="1268760"/>
                <a:ext cx="8352928" cy="5400600"/>
              </a:xfrm>
              <a:blipFill>
                <a:blip r:embed="rId3"/>
                <a:stretch>
                  <a:fillRect l="-219" t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71C6098-8781-4D27-906E-762C9279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350" b="1" dirty="0">
                <a:latin typeface="Cambria" panose="02040503050406030204" pitchFamily="18" charset="0"/>
                <a:ea typeface="Cambria" panose="02040503050406030204" pitchFamily="18" charset="0"/>
              </a:rPr>
              <a:t>LSM-RN Model</a:t>
            </a:r>
            <a:endParaRPr lang="en-US" sz="23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13051-5F48-42AA-BC31-EEAD7EB1210B}"/>
              </a:ext>
            </a:extLst>
          </p:cNvPr>
          <p:cNvSpPr/>
          <p:nvPr/>
        </p:nvSpPr>
        <p:spPr>
          <a:xfrm>
            <a:off x="6084168" y="1844824"/>
            <a:ext cx="1398672" cy="432048"/>
          </a:xfrm>
          <a:prstGeom prst="rect">
            <a:avLst/>
          </a:prstGeom>
          <a:noFill/>
          <a:ln w="1905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6E247-0672-4C95-B648-658B36B136BF}"/>
              </a:ext>
            </a:extLst>
          </p:cNvPr>
          <p:cNvSpPr/>
          <p:nvPr/>
        </p:nvSpPr>
        <p:spPr>
          <a:xfrm>
            <a:off x="3209904" y="1857016"/>
            <a:ext cx="425992" cy="432048"/>
          </a:xfrm>
          <a:prstGeom prst="rect">
            <a:avLst/>
          </a:prstGeom>
          <a:noFill/>
          <a:ln w="1905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F38E9-96A4-45B5-8B97-4465A1E2B769}"/>
              </a:ext>
            </a:extLst>
          </p:cNvPr>
          <p:cNvSpPr/>
          <p:nvPr/>
        </p:nvSpPr>
        <p:spPr>
          <a:xfrm>
            <a:off x="2734416" y="1625368"/>
            <a:ext cx="359304" cy="877040"/>
          </a:xfrm>
          <a:prstGeom prst="rect">
            <a:avLst/>
          </a:prstGeom>
          <a:noFill/>
          <a:ln w="1905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8A09E-1C13-4A38-9BAB-795538B5C8A3}"/>
              </a:ext>
            </a:extLst>
          </p:cNvPr>
          <p:cNvSpPr/>
          <p:nvPr/>
        </p:nvSpPr>
        <p:spPr>
          <a:xfrm>
            <a:off x="4298040" y="2774464"/>
            <a:ext cx="1801008" cy="432048"/>
          </a:xfrm>
          <a:prstGeom prst="rect">
            <a:avLst/>
          </a:prstGeom>
          <a:noFill/>
          <a:ln w="1905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509F55-54D8-4835-8CEF-CBDA90B64F34}"/>
              </a:ext>
            </a:extLst>
          </p:cNvPr>
          <p:cNvSpPr txBox="1">
            <a:spLocks/>
          </p:cNvSpPr>
          <p:nvPr/>
        </p:nvSpPr>
        <p:spPr>
          <a:xfrm>
            <a:off x="2339752" y="2530738"/>
            <a:ext cx="1656184" cy="2501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fontAlgn="ctr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Temporal effect</a:t>
            </a:r>
            <a:endParaRPr lang="en-US" sz="16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5B2E12-298C-40AE-9EA0-43004F82A8D2}"/>
              </a:ext>
            </a:extLst>
          </p:cNvPr>
          <p:cNvSpPr txBox="1">
            <a:spLocks/>
          </p:cNvSpPr>
          <p:nvPr/>
        </p:nvSpPr>
        <p:spPr>
          <a:xfrm>
            <a:off x="3995936" y="1220381"/>
            <a:ext cx="1537672" cy="2501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fontAlgn="ctr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Spatial effect</a:t>
            </a:r>
            <a:endParaRPr lang="en-US" sz="16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520A8F-AE13-4D90-8113-A40A3F1B3FA9}"/>
              </a:ext>
            </a:extLst>
          </p:cNvPr>
          <p:cNvCxnSpPr>
            <a:cxnSpLocks/>
          </p:cNvCxnSpPr>
          <p:nvPr/>
        </p:nvCxnSpPr>
        <p:spPr>
          <a:xfrm flipV="1">
            <a:off x="3563888" y="1518950"/>
            <a:ext cx="792088" cy="325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C14C17-FB9B-4F63-94B1-2344547C0FCA}"/>
              </a:ext>
            </a:extLst>
          </p:cNvPr>
          <p:cNvCxnSpPr>
            <a:cxnSpLocks/>
          </p:cNvCxnSpPr>
          <p:nvPr/>
        </p:nvCxnSpPr>
        <p:spPr>
          <a:xfrm flipH="1" flipV="1">
            <a:off x="5076056" y="1500245"/>
            <a:ext cx="1368152" cy="32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93AE09B0-06C4-4F26-9DBC-B80DCBA747DB}"/>
              </a:ext>
            </a:extLst>
          </p:cNvPr>
          <p:cNvSpPr txBox="1">
            <a:spLocks/>
          </p:cNvSpPr>
          <p:nvPr/>
        </p:nvSpPr>
        <p:spPr>
          <a:xfrm>
            <a:off x="4764772" y="3250818"/>
            <a:ext cx="2111484" cy="2501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fontAlgn="ctr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Temporal Transition</a:t>
            </a:r>
            <a:endParaRPr lang="en-US" sz="16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1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Learning</a:t>
            </a:r>
            <a:r>
              <a:rPr lang="en-US" altLang="zh-CN" b="1" dirty="0"/>
              <a:t> &amp; Prediction by LSM-RN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Objective function for global learning</a:t>
            </a: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5C0AE1-D6E6-4765-894A-696A2D85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7730398" cy="7803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63DAF27-E28E-44A0-8C81-A7CF96AD1DAD}"/>
              </a:ext>
            </a:extLst>
          </p:cNvPr>
          <p:cNvSpPr/>
          <p:nvPr/>
        </p:nvSpPr>
        <p:spPr>
          <a:xfrm>
            <a:off x="1691680" y="2060848"/>
            <a:ext cx="2880320" cy="720080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9A00C7-50BF-4B80-8978-68247FDBAE36}"/>
              </a:ext>
            </a:extLst>
          </p:cNvPr>
          <p:cNvSpPr/>
          <p:nvPr/>
        </p:nvSpPr>
        <p:spPr>
          <a:xfrm>
            <a:off x="4662695" y="2047776"/>
            <a:ext cx="1637497" cy="720080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51AF06-0A20-450C-B975-CBB07A5B7705}"/>
              </a:ext>
            </a:extLst>
          </p:cNvPr>
          <p:cNvSpPr/>
          <p:nvPr/>
        </p:nvSpPr>
        <p:spPr>
          <a:xfrm>
            <a:off x="6719787" y="2060848"/>
            <a:ext cx="1838195" cy="720080"/>
          </a:xfrm>
          <a:prstGeom prst="rect">
            <a:avLst/>
          </a:prstGeom>
          <a:solidFill>
            <a:srgbClr val="00B0F0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025D0-FDDA-45A2-B679-F58D512C14ED}"/>
              </a:ext>
            </a:extLst>
          </p:cNvPr>
          <p:cNvSpPr txBox="1"/>
          <p:nvPr/>
        </p:nvSpPr>
        <p:spPr>
          <a:xfrm>
            <a:off x="1658649" y="3029387"/>
            <a:ext cx="268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797FAB-C131-40CA-B7F0-9AA1AD7C71F3}"/>
              </a:ext>
            </a:extLst>
          </p:cNvPr>
          <p:cNvSpPr txBox="1"/>
          <p:nvPr/>
        </p:nvSpPr>
        <p:spPr>
          <a:xfrm>
            <a:off x="4368168" y="3029387"/>
            <a:ext cx="268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Network topology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AE44FE-74E0-43AB-8FBC-E9881103DC20}"/>
              </a:ext>
            </a:extLst>
          </p:cNvPr>
          <p:cNvSpPr txBox="1"/>
          <p:nvPr/>
        </p:nvSpPr>
        <p:spPr>
          <a:xfrm>
            <a:off x="6719787" y="3029387"/>
            <a:ext cx="268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Temporal transition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1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7224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>
                <a:ea typeface="Cambria" panose="02040503050406030204" pitchFamily="18" charset="0"/>
              </a:rPr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2339752" y="1995386"/>
            <a:ext cx="6362568" cy="3180699"/>
            <a:chOff x="5457912" y="1321672"/>
            <a:chExt cx="8483420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5627181" cy="723028"/>
              <a:chOff x="1343472" y="2350372"/>
              <a:chExt cx="5627181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458299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Motivation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8483419" cy="1119570"/>
              <a:chOff x="1343473" y="2420888"/>
              <a:chExt cx="8483419" cy="111957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842832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387658" y="2842832"/>
                <a:ext cx="7439234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Methodology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1A35099-B817-44EF-A2A1-50C312B05241}"/>
              </a:ext>
            </a:extLst>
          </p:cNvPr>
          <p:cNvSpPr txBox="1"/>
          <p:nvPr/>
        </p:nvSpPr>
        <p:spPr>
          <a:xfrm>
            <a:off x="3122892" y="4008863"/>
            <a:ext cx="343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Empirical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study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38BCC8-43BD-44B1-B561-442303C1148C}"/>
              </a:ext>
            </a:extLst>
          </p:cNvPr>
          <p:cNvSpPr txBox="1"/>
          <p:nvPr/>
        </p:nvSpPr>
        <p:spPr>
          <a:xfrm>
            <a:off x="2339752" y="4027915"/>
            <a:ext cx="513253" cy="523220"/>
          </a:xfrm>
          <a:prstGeom prst="rect">
            <a:avLst/>
          </a:prstGeom>
          <a:solidFill>
            <a:srgbClr val="DE201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2296CBA9-E03E-4943-B5A1-85EBAC6DE6EA}"/>
              </a:ext>
            </a:extLst>
          </p:cNvPr>
          <p:cNvSpPr/>
          <p:nvPr/>
        </p:nvSpPr>
        <p:spPr>
          <a:xfrm>
            <a:off x="5746528" y="2972767"/>
            <a:ext cx="216024" cy="7017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48E02A-17E7-48AD-A6C1-A252AEA80E39}"/>
              </a:ext>
            </a:extLst>
          </p:cNvPr>
          <p:cNvSpPr txBox="1"/>
          <p:nvPr/>
        </p:nvSpPr>
        <p:spPr>
          <a:xfrm>
            <a:off x="6001625" y="2726985"/>
            <a:ext cx="246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Objective function</a:t>
            </a:r>
            <a:endParaRPr lang="zh-CN" altLang="en-US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7763E6-7101-4C51-A626-96E8962BF1E2}"/>
              </a:ext>
            </a:extLst>
          </p:cNvPr>
          <p:cNvSpPr txBox="1"/>
          <p:nvPr/>
        </p:nvSpPr>
        <p:spPr>
          <a:xfrm>
            <a:off x="6001625" y="3435705"/>
            <a:ext cx="246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Model solution</a:t>
            </a:r>
            <a:endParaRPr lang="zh-CN" altLang="en-US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E4F4C05-EF1C-47F4-B635-DDA1111011D3}"/>
              </a:ext>
            </a:extLst>
          </p:cNvPr>
          <p:cNvCxnSpPr/>
          <p:nvPr/>
        </p:nvCxnSpPr>
        <p:spPr>
          <a:xfrm>
            <a:off x="6372200" y="3293092"/>
            <a:ext cx="2520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41B2CA-8556-4C30-A1CE-EDE89965DED3}"/>
              </a:ext>
            </a:extLst>
          </p:cNvPr>
          <p:cNvCxnSpPr/>
          <p:nvPr/>
        </p:nvCxnSpPr>
        <p:spPr>
          <a:xfrm>
            <a:off x="6300192" y="1807246"/>
            <a:ext cx="2520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8FD6545-ACFC-460B-B170-DE186BC8EB28}"/>
              </a:ext>
            </a:extLst>
          </p:cNvPr>
          <p:cNvCxnSpPr/>
          <p:nvPr/>
        </p:nvCxnSpPr>
        <p:spPr>
          <a:xfrm>
            <a:off x="6372200" y="4532083"/>
            <a:ext cx="2520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FC4F881-D2B3-46CE-82DC-52B09274FD30}"/>
              </a:ext>
            </a:extLst>
          </p:cNvPr>
          <p:cNvCxnSpPr/>
          <p:nvPr/>
        </p:nvCxnSpPr>
        <p:spPr>
          <a:xfrm>
            <a:off x="8702320" y="1995386"/>
            <a:ext cx="0" cy="1100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DDBF90-64C6-4CD7-8AD9-CAAA92E51F47}"/>
              </a:ext>
            </a:extLst>
          </p:cNvPr>
          <p:cNvCxnSpPr/>
          <p:nvPr/>
        </p:nvCxnSpPr>
        <p:spPr>
          <a:xfrm>
            <a:off x="8706954" y="3334530"/>
            <a:ext cx="0" cy="1100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485AB0E-F886-4803-A35E-E7FF863FB071}"/>
              </a:ext>
            </a:extLst>
          </p:cNvPr>
          <p:cNvSpPr txBox="1"/>
          <p:nvPr/>
        </p:nvSpPr>
        <p:spPr>
          <a:xfrm>
            <a:off x="8412267" y="2385609"/>
            <a:ext cx="648072" cy="367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Lei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AC92BA-4A63-4040-9BB5-39E8308C555A}"/>
              </a:ext>
            </a:extLst>
          </p:cNvPr>
          <p:cNvSpPr txBox="1"/>
          <p:nvPr/>
        </p:nvSpPr>
        <p:spPr>
          <a:xfrm>
            <a:off x="8253129" y="3710277"/>
            <a:ext cx="8211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Wang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Learning</a:t>
                </a:r>
                <a:r>
                  <a:rPr lang="en-US" altLang="zh-CN" b="1" dirty="0"/>
                  <a:t> &amp; Prediction by LSM-RN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Objective function for global learning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2"/>
                <a:r>
                  <a:rPr lang="en-US" altLang="zh-CN" b="1" dirty="0"/>
                  <a:t>Objective function for latent attribute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marL="457200" lvl="2" indent="0">
                  <a:buNone/>
                </a:pPr>
                <a:endParaRPr lang="en-US" altLang="zh-CN" b="1" dirty="0"/>
              </a:p>
              <a:p>
                <a:pPr lvl="2"/>
                <a:r>
                  <a:rPr lang="en-US" altLang="zh-CN" b="1" dirty="0"/>
                  <a:t>Objective function for attribute interaction matrix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r>
                  <a:rPr lang="en-US" altLang="zh-CN" b="1" dirty="0"/>
                  <a:t>Objective function for temporal state transition matrix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b="1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057456-F01D-4E12-AD7F-43808D6E9EC1}"/>
                  </a:ext>
                </a:extLst>
              </p:cNvPr>
              <p:cNvSpPr txBox="1"/>
              <p:nvPr/>
            </p:nvSpPr>
            <p:spPr>
              <a:xfrm>
                <a:off x="704820" y="2060848"/>
                <a:ext cx="7734360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⊙(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057456-F01D-4E12-AD7F-43808D6E9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20" y="2060848"/>
                <a:ext cx="7734360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950ADDD-B649-4D19-AB2A-560BA42A5CEA}"/>
                  </a:ext>
                </a:extLst>
              </p:cNvPr>
              <p:cNvSpPr/>
              <p:nvPr/>
            </p:nvSpPr>
            <p:spPr>
              <a:xfrm>
                <a:off x="833413" y="4407748"/>
                <a:ext cx="3692614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⊙(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950ADDD-B649-4D19-AB2A-560BA42A5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13" y="4407748"/>
                <a:ext cx="3692614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D370965-3879-4132-AB3D-2EBC90FAA66E}"/>
                  </a:ext>
                </a:extLst>
              </p:cNvPr>
              <p:cNvSpPr/>
              <p:nvPr/>
            </p:nvSpPr>
            <p:spPr>
              <a:xfrm>
                <a:off x="833413" y="5755609"/>
                <a:ext cx="3023520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nary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D370965-3879-4132-AB3D-2EBC90FAA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13" y="5755609"/>
                <a:ext cx="3023520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14A1DEB-8982-4400-B1C2-A5AC0A816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03" y="3492704"/>
            <a:ext cx="8614395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1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Learning</a:t>
                </a:r>
                <a:r>
                  <a:rPr lang="en-US" altLang="zh-CN" b="1" dirty="0"/>
                  <a:t> &amp; Prediction by LSM-RN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Objective function for global learning</a:t>
                </a:r>
              </a:p>
              <a:p>
                <a:pPr lvl="1"/>
                <a:endParaRPr lang="en-US" altLang="zh-CN" b="1" dirty="0"/>
              </a:p>
              <a:p>
                <a:pPr marL="297180" lvl="1" indent="0">
                  <a:buNone/>
                </a:pPr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r>
                  <a:rPr lang="en-US" altLang="zh-CN" b="1" dirty="0"/>
                  <a:t>Objective function for latent attribute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marL="457200" lvl="2" indent="0">
                  <a:buNone/>
                </a:pPr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3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AEC23724-6B10-4382-B47E-3CBA93237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12" y="3588257"/>
            <a:ext cx="8614395" cy="451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1E3CDA-3A3D-4397-8932-E88FF1075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1936270"/>
            <a:ext cx="7730398" cy="780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07D85E-1624-4B80-A45C-77B239E7F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4297800"/>
            <a:ext cx="7445780" cy="13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10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Learning</a:t>
                </a:r>
                <a:r>
                  <a:rPr lang="en-US" altLang="zh-CN" b="1" dirty="0"/>
                  <a:t> &amp; Prediction by LSM-RN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Objective function for global learning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marL="457200" lvl="2" indent="0">
                  <a:buNone/>
                </a:pPr>
                <a:endParaRPr lang="en-US" altLang="zh-CN" b="1" dirty="0"/>
              </a:p>
              <a:p>
                <a:pPr lvl="2"/>
                <a:r>
                  <a:rPr lang="en-US" altLang="zh-CN" b="1" dirty="0"/>
                  <a:t>Objective function for attribute interaction matrix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B7EC5E3-4C43-4B9F-8A89-EB5D69B4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93732"/>
            <a:ext cx="7730398" cy="780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A74E67-7B97-4353-9BF2-A95ADBAF9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151" y="4797153"/>
            <a:ext cx="5246300" cy="8640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8DBFA8-DA4A-4EBF-B1FF-5AF807AE3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151" y="3550341"/>
            <a:ext cx="3694496" cy="8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87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Learning</a:t>
                </a:r>
                <a:r>
                  <a:rPr lang="en-US" altLang="zh-CN" b="1" dirty="0"/>
                  <a:t> &amp; Prediction by LSM-RN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Objective function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2"/>
                <a:r>
                  <a:rPr lang="en-US" altLang="zh-CN" b="1" dirty="0"/>
                  <a:t>Objective function for temporal state transition matrix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b="1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D370965-3879-4132-AB3D-2EBC90FAA66E}"/>
                  </a:ext>
                </a:extLst>
              </p:cNvPr>
              <p:cNvSpPr/>
              <p:nvPr/>
            </p:nvSpPr>
            <p:spPr>
              <a:xfrm>
                <a:off x="1043608" y="3479004"/>
                <a:ext cx="3023520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nary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D370965-3879-4132-AB3D-2EBC90FAA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479004"/>
                <a:ext cx="3023520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8B3A985-866C-4E77-BD41-DB950128B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936270"/>
            <a:ext cx="7730398" cy="780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99DDEB-BD0F-4DAB-9B69-74AE46B44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4790048"/>
            <a:ext cx="3273601" cy="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3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Learning</a:t>
                </a:r>
                <a:r>
                  <a:rPr lang="en-US" altLang="zh-CN" b="1" dirty="0"/>
                  <a:t> &amp; Prediction by LSM-RN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Incremental learning</a:t>
                </a:r>
              </a:p>
              <a:p>
                <a:pPr lvl="2"/>
                <a:r>
                  <a:rPr lang="en-US" altLang="zh-CN" b="1" dirty="0"/>
                  <a:t>Update latent attribute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b="1" dirty="0"/>
                  <a:t> with new available snap shot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3"/>
                <a:r>
                  <a:rPr lang="en-US" altLang="zh-CN" dirty="0"/>
                  <a:t>Prediction with last latent space</a:t>
                </a:r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r>
                  <a:rPr lang="en-US" altLang="zh-CN" dirty="0"/>
                  <a:t>Check the prediction performance for each topology qualified pair</a:t>
                </a:r>
                <a:r>
                  <a:rPr lang="en-US" altLang="zh-CN" b="1" dirty="0"/>
                  <a:t>: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3B560463-923F-4A24-90C8-9FFF11C3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13964"/>
            <a:ext cx="2053352" cy="4710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DB9B98-D3F0-4614-B9A6-E7CEDAD62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234939"/>
            <a:ext cx="3532114" cy="6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93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Learning</a:t>
                </a:r>
                <a:r>
                  <a:rPr lang="en-US" altLang="zh-CN" b="1" dirty="0"/>
                  <a:t> &amp; Prediction by LSM-RN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Incremental learning</a:t>
                </a:r>
              </a:p>
              <a:p>
                <a:pPr lvl="2"/>
                <a:r>
                  <a:rPr lang="en-US" altLang="zh-CN" b="1" dirty="0"/>
                  <a:t>Update latent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b="1" dirty="0"/>
                  <a:t> with new available snap shot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3"/>
                <a:r>
                  <a:rPr lang="en-US" altLang="zh-CN" dirty="0"/>
                  <a:t>Prediction with last latent space</a:t>
                </a:r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r>
                  <a:rPr lang="en-US" altLang="zh-CN" dirty="0"/>
                  <a:t>Check the prediction performance for each topology qualified pair</a:t>
                </a:r>
                <a:r>
                  <a:rPr lang="en-US" altLang="zh-CN" b="1" dirty="0"/>
                  <a:t>:</a:t>
                </a:r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r>
                  <a:rPr lang="en-US" altLang="zh-CN" dirty="0"/>
                  <a:t>Obtain available information for </a:t>
                </a:r>
                <a:r>
                  <a:rPr lang="en-US" altLang="zh-CN" b="1" dirty="0"/>
                  <a:t>incremental update</a:t>
                </a:r>
                <a:r>
                  <a:rPr lang="en-US" altLang="zh-CN" dirty="0"/>
                  <a:t>: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4"/>
                <a:r>
                  <a:rPr lang="en-US" altLang="zh-CN" b="1" i="1" dirty="0"/>
                  <a:t>Candidate set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b="1" i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 b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88FA8882-22C8-455B-8275-225F0954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13964"/>
            <a:ext cx="2053352" cy="4710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E02281-18FD-4009-9A2F-5B5C7BBE6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234939"/>
            <a:ext cx="3532114" cy="6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4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Learning</a:t>
            </a:r>
            <a:r>
              <a:rPr lang="en-US" altLang="zh-CN" b="1" dirty="0"/>
              <a:t> &amp; Prediction by LSM-RN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Incremental learning</a:t>
            </a:r>
          </a:p>
          <a:p>
            <a:pPr lvl="2"/>
            <a:r>
              <a:rPr lang="en-US" altLang="zh-CN" b="1" dirty="0"/>
              <a:t>Incremental update</a:t>
            </a:r>
          </a:p>
          <a:p>
            <a:pPr lvl="3"/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1BAC77-0A1F-438E-B76F-957CBA59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54" y="1142802"/>
            <a:ext cx="2054310" cy="1150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703E53D-386F-4180-B18E-E11F0C85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132856"/>
            <a:ext cx="4680520" cy="15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90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D8E456B-D42C-471E-8D4A-D072E0B1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24" y="4149080"/>
            <a:ext cx="5844167" cy="2636912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Learning</a:t>
            </a:r>
            <a:r>
              <a:rPr lang="en-US" altLang="zh-CN" b="1" dirty="0"/>
              <a:t> &amp; Prediction by LSM-RN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Incremental learning</a:t>
            </a:r>
          </a:p>
          <a:p>
            <a:pPr lvl="2"/>
            <a:r>
              <a:rPr lang="en-US" altLang="zh-CN" b="1" dirty="0"/>
              <a:t>Incremental update</a:t>
            </a:r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marL="457200" lvl="2" indent="0">
              <a:buNone/>
            </a:pPr>
            <a:endParaRPr lang="en-US" altLang="zh-CN" b="1" dirty="0"/>
          </a:p>
          <a:p>
            <a:pPr lvl="3"/>
            <a:r>
              <a:rPr lang="en-US" altLang="zh-CN" sz="1600" b="1" dirty="0"/>
              <a:t>Solution</a:t>
            </a:r>
          </a:p>
          <a:p>
            <a:pPr lvl="3"/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1BAC77-0A1F-438E-B76F-957CBA590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154" y="1142802"/>
            <a:ext cx="2054310" cy="1150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B7004B-7BF8-4E75-939A-9A804A686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2132856"/>
            <a:ext cx="4680520" cy="15635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EE709D-04AA-4506-8093-C2FF9F117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289" y="5949280"/>
            <a:ext cx="1195661" cy="2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8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Learning</a:t>
            </a:r>
            <a:r>
              <a:rPr lang="en-US" altLang="zh-CN" b="1" dirty="0"/>
              <a:t> &amp; Prediction by LSM-RN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Incremental learning</a:t>
            </a:r>
          </a:p>
          <a:p>
            <a:pPr lvl="2"/>
            <a:r>
              <a:rPr lang="en-US" altLang="zh-CN" b="1" dirty="0"/>
              <a:t>Incremental update</a:t>
            </a:r>
          </a:p>
          <a:p>
            <a:pPr lvl="3"/>
            <a:r>
              <a:rPr lang="en-US" altLang="zh-CN" b="1" dirty="0"/>
              <a:t>Update order matters</a:t>
            </a:r>
          </a:p>
          <a:p>
            <a:pPr lvl="4"/>
            <a:endParaRPr lang="en-US" altLang="zh-CN" b="1" i="1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1BAC77-0A1F-438E-B76F-957CBA59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54" y="1142802"/>
            <a:ext cx="2054310" cy="1150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B0B36DE-B54D-4E12-B352-08B4D3A7FCD9}"/>
              </a:ext>
            </a:extLst>
          </p:cNvPr>
          <p:cNvSpPr/>
          <p:nvPr/>
        </p:nvSpPr>
        <p:spPr>
          <a:xfrm>
            <a:off x="1331640" y="2954466"/>
            <a:ext cx="1368152" cy="1152000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7DCA31-BF4C-4414-846B-163103200B27}"/>
              </a:ext>
            </a:extLst>
          </p:cNvPr>
          <p:cNvSpPr/>
          <p:nvPr/>
        </p:nvSpPr>
        <p:spPr>
          <a:xfrm>
            <a:off x="3383868" y="2954466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764E8C-A41D-4F01-A4B4-1BD94459D795}"/>
              </a:ext>
            </a:extLst>
          </p:cNvPr>
          <p:cNvSpPr/>
          <p:nvPr/>
        </p:nvSpPr>
        <p:spPr>
          <a:xfrm>
            <a:off x="4568582" y="2954466"/>
            <a:ext cx="648072" cy="64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EA1C55-1409-4A68-B5EF-3FB0391A6956}"/>
              </a:ext>
            </a:extLst>
          </p:cNvPr>
          <p:cNvSpPr/>
          <p:nvPr/>
        </p:nvSpPr>
        <p:spPr>
          <a:xfrm rot="5400000">
            <a:off x="5940667" y="2702502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E0B662-163A-4E0B-9992-FC9E87560B87}"/>
                  </a:ext>
                </a:extLst>
              </p:cNvPr>
              <p:cNvSpPr txBox="1"/>
              <p:nvPr/>
            </p:nvSpPr>
            <p:spPr>
              <a:xfrm>
                <a:off x="1510065" y="4376652"/>
                <a:ext cx="1011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E0B662-163A-4E0B-9992-FC9E8756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65" y="4376652"/>
                <a:ext cx="1011302" cy="276999"/>
              </a:xfrm>
              <a:prstGeom prst="rect">
                <a:avLst/>
              </a:prstGeom>
              <a:blipFill>
                <a:blip r:embed="rId3"/>
                <a:stretch>
                  <a:fillRect l="-54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3ACC63-FE03-4A1B-AF7C-874E29BAAB6F}"/>
                  </a:ext>
                </a:extLst>
              </p:cNvPr>
              <p:cNvSpPr txBox="1"/>
              <p:nvPr/>
            </p:nvSpPr>
            <p:spPr>
              <a:xfrm>
                <a:off x="3314007" y="4365104"/>
                <a:ext cx="101412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3ACC63-FE03-4A1B-AF7C-874E29BA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007" y="4365104"/>
                <a:ext cx="1014124" cy="281937"/>
              </a:xfrm>
              <a:prstGeom prst="rect">
                <a:avLst/>
              </a:prstGeom>
              <a:blipFill>
                <a:blip r:embed="rId4"/>
                <a:stretch>
                  <a:fillRect l="-5422" t="-2174" r="-180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A40074-34C3-41CE-9A0A-13C7700FE161}"/>
                  </a:ext>
                </a:extLst>
              </p:cNvPr>
              <p:cNvSpPr txBox="1"/>
              <p:nvPr/>
            </p:nvSpPr>
            <p:spPr>
              <a:xfrm>
                <a:off x="5955367" y="3726788"/>
                <a:ext cx="113691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A40074-34C3-41CE-9A0A-13C7700F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367" y="3726788"/>
                <a:ext cx="1136913" cy="281937"/>
              </a:xfrm>
              <a:prstGeom prst="rect">
                <a:avLst/>
              </a:prstGeom>
              <a:blipFill>
                <a:blip r:embed="rId5"/>
                <a:stretch>
                  <a:fillRect l="-4301" t="-2128" r="-53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A86D50-619F-4BF1-8579-E96C20F5DA0A}"/>
                  </a:ext>
                </a:extLst>
              </p:cNvPr>
              <p:cNvSpPr txBox="1"/>
              <p:nvPr/>
            </p:nvSpPr>
            <p:spPr>
              <a:xfrm>
                <a:off x="4575029" y="3726788"/>
                <a:ext cx="100508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A86D50-619F-4BF1-8579-E96C20F5D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29" y="3726788"/>
                <a:ext cx="1005083" cy="281937"/>
              </a:xfrm>
              <a:prstGeom prst="rect">
                <a:avLst/>
              </a:prstGeom>
              <a:blipFill>
                <a:blip r:embed="rId6"/>
                <a:stretch>
                  <a:fillRect l="-4848" t="-2128" r="-181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56A9ABC-E959-4B76-A3C7-04FA45BE8049}"/>
                  </a:ext>
                </a:extLst>
              </p:cNvPr>
              <p:cNvSpPr txBox="1"/>
              <p:nvPr/>
            </p:nvSpPr>
            <p:spPr>
              <a:xfrm>
                <a:off x="2859800" y="3304587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56A9ABC-E959-4B76-A3C7-04FA45BE8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800" y="3304587"/>
                <a:ext cx="227626" cy="430887"/>
              </a:xfrm>
              <a:prstGeom prst="rect">
                <a:avLst/>
              </a:prstGeom>
              <a:blipFill>
                <a:blip r:embed="rId7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BE5E8-DECD-4D23-BEE4-977ACC801486}"/>
                  </a:ext>
                </a:extLst>
              </p:cNvPr>
              <p:cNvSpPr txBox="1"/>
              <p:nvPr/>
            </p:nvSpPr>
            <p:spPr>
              <a:xfrm>
                <a:off x="4154151" y="3063022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BE5E8-DECD-4D23-BEE4-977ACC80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151" y="3063022"/>
                <a:ext cx="22762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1E20AF1-52FD-4A93-9920-7FD8ADD964DF}"/>
                  </a:ext>
                </a:extLst>
              </p:cNvPr>
              <p:cNvSpPr txBox="1"/>
              <p:nvPr/>
            </p:nvSpPr>
            <p:spPr>
              <a:xfrm>
                <a:off x="5289646" y="3053815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1E20AF1-52FD-4A93-9920-7FD8ADD96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46" y="3053815"/>
                <a:ext cx="22762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C81147FE-3C3E-48F9-A196-4ABC5DA2ED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3320" y="4564785"/>
            <a:ext cx="3596924" cy="2236991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4CADF034-E50C-4637-918A-3218A87D0B24}"/>
              </a:ext>
            </a:extLst>
          </p:cNvPr>
          <p:cNvSpPr/>
          <p:nvPr/>
        </p:nvSpPr>
        <p:spPr>
          <a:xfrm>
            <a:off x="7668344" y="5805264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75B1588-C4F9-4328-80F3-5E1D8D05A859}"/>
              </a:ext>
            </a:extLst>
          </p:cNvPr>
          <p:cNvSpPr/>
          <p:nvPr/>
        </p:nvSpPr>
        <p:spPr>
          <a:xfrm>
            <a:off x="7626222" y="4911722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266531B-E627-447A-94D0-ABAF381F5ED9}"/>
              </a:ext>
            </a:extLst>
          </p:cNvPr>
          <p:cNvSpPr/>
          <p:nvPr/>
        </p:nvSpPr>
        <p:spPr>
          <a:xfrm>
            <a:off x="6058727" y="4970972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57400D-435B-4697-A793-3092862C3C0D}"/>
                  </a:ext>
                </a:extLst>
              </p:cNvPr>
              <p:cNvSpPr txBox="1"/>
              <p:nvPr/>
            </p:nvSpPr>
            <p:spPr>
              <a:xfrm>
                <a:off x="912025" y="29245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57400D-435B-4697-A793-3092862C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5" y="2924522"/>
                <a:ext cx="287835" cy="276999"/>
              </a:xfrm>
              <a:prstGeom prst="rect">
                <a:avLst/>
              </a:prstGeom>
              <a:blipFill>
                <a:blip r:embed="rId11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03A2D26-7EB3-449E-9FF3-0ABE5BDDB20C}"/>
                  </a:ext>
                </a:extLst>
              </p:cNvPr>
              <p:cNvSpPr txBox="1"/>
              <p:nvPr/>
            </p:nvSpPr>
            <p:spPr>
              <a:xfrm>
                <a:off x="912024" y="346403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03A2D26-7EB3-449E-9FF3-0ABE5BDD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4" y="3464038"/>
                <a:ext cx="287835" cy="276999"/>
              </a:xfrm>
              <a:prstGeom prst="rect">
                <a:avLst/>
              </a:prstGeom>
              <a:blipFill>
                <a:blip r:embed="rId12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0FAF27D-5DC7-497B-B14C-A707DC62E95D}"/>
                  </a:ext>
                </a:extLst>
              </p:cNvPr>
              <p:cNvSpPr txBox="1"/>
              <p:nvPr/>
            </p:nvSpPr>
            <p:spPr>
              <a:xfrm>
                <a:off x="932233" y="375892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0FAF27D-5DC7-497B-B14C-A707DC62E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33" y="3758928"/>
                <a:ext cx="287835" cy="276999"/>
              </a:xfrm>
              <a:prstGeom prst="rect">
                <a:avLst/>
              </a:prstGeom>
              <a:blipFill>
                <a:blip r:embed="rId13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BB2ED97-E8CE-4D2B-8846-8739CCCE1955}"/>
                  </a:ext>
                </a:extLst>
              </p:cNvPr>
              <p:cNvSpPr txBox="1"/>
              <p:nvPr/>
            </p:nvSpPr>
            <p:spPr>
              <a:xfrm>
                <a:off x="3123922" y="3480296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BB2ED97-E8CE-4D2B-8846-8739CCCE1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922" y="3480296"/>
                <a:ext cx="287835" cy="276999"/>
              </a:xfrm>
              <a:prstGeom prst="rect">
                <a:avLst/>
              </a:prstGeom>
              <a:blipFill>
                <a:blip r:embed="rId14"/>
                <a:stretch>
                  <a:fillRect l="-10417" r="-833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5ECF185-ADB4-4B90-A8A4-92E7263C60AC}"/>
                  </a:ext>
                </a:extLst>
              </p:cNvPr>
              <p:cNvSpPr txBox="1"/>
              <p:nvPr/>
            </p:nvSpPr>
            <p:spPr>
              <a:xfrm>
                <a:off x="3144131" y="3775186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5ECF185-ADB4-4B90-A8A4-92E7263C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31" y="3775186"/>
                <a:ext cx="287835" cy="276999"/>
              </a:xfrm>
              <a:prstGeom prst="rect">
                <a:avLst/>
              </a:prstGeom>
              <a:blipFill>
                <a:blip r:embed="rId15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6B4A36-9748-4D99-A314-A482520564F7}"/>
                  </a:ext>
                </a:extLst>
              </p:cNvPr>
              <p:cNvSpPr txBox="1"/>
              <p:nvPr/>
            </p:nvSpPr>
            <p:spPr>
              <a:xfrm>
                <a:off x="3121771" y="289037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6B4A36-9748-4D99-A314-A48252056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771" y="2890378"/>
                <a:ext cx="287835" cy="276999"/>
              </a:xfrm>
              <a:prstGeom prst="rect">
                <a:avLst/>
              </a:prstGeom>
              <a:blipFill>
                <a:blip r:embed="rId16"/>
                <a:stretch>
                  <a:fillRect l="-10638" r="-1063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0E6EA61-3660-4CB4-8F43-B42ACF0A7461}"/>
                  </a:ext>
                </a:extLst>
              </p:cNvPr>
              <p:cNvSpPr txBox="1"/>
              <p:nvPr/>
            </p:nvSpPr>
            <p:spPr>
              <a:xfrm>
                <a:off x="6369585" y="2603769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0E6EA61-3660-4CB4-8F43-B42ACF0A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585" y="2603769"/>
                <a:ext cx="287835" cy="276999"/>
              </a:xfrm>
              <a:prstGeom prst="rect">
                <a:avLst/>
              </a:prstGeom>
              <a:blipFill>
                <a:blip r:embed="rId17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02AB3F-FA23-43AF-95F9-4BA61C87F3D9}"/>
                  </a:ext>
                </a:extLst>
              </p:cNvPr>
              <p:cNvSpPr txBox="1"/>
              <p:nvPr/>
            </p:nvSpPr>
            <p:spPr>
              <a:xfrm>
                <a:off x="6655171" y="26074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02AB3F-FA23-43AF-95F9-4BA61C87F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171" y="2607422"/>
                <a:ext cx="287835" cy="276999"/>
              </a:xfrm>
              <a:prstGeom prst="rect">
                <a:avLst/>
              </a:prstGeom>
              <a:blipFill>
                <a:blip r:embed="rId18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F609B74-3188-4BC2-9FF3-28CDCCF61960}"/>
                  </a:ext>
                </a:extLst>
              </p:cNvPr>
              <p:cNvSpPr txBox="1"/>
              <p:nvPr/>
            </p:nvSpPr>
            <p:spPr>
              <a:xfrm>
                <a:off x="5796164" y="26074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F609B74-3188-4BC2-9FF3-28CDCCF6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64" y="2607422"/>
                <a:ext cx="287835" cy="276999"/>
              </a:xfrm>
              <a:prstGeom prst="rect">
                <a:avLst/>
              </a:prstGeom>
              <a:blipFill>
                <a:blip r:embed="rId19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F824D0-9D5B-475A-929B-485B8827523A}"/>
                  </a:ext>
                </a:extLst>
              </p:cNvPr>
              <p:cNvSpPr txBox="1"/>
              <p:nvPr/>
            </p:nvSpPr>
            <p:spPr>
              <a:xfrm>
                <a:off x="1982174" y="2617669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F824D0-9D5B-475A-929B-485B8827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74" y="2617669"/>
                <a:ext cx="287835" cy="276999"/>
              </a:xfrm>
              <a:prstGeom prst="rect">
                <a:avLst/>
              </a:prstGeom>
              <a:blipFill>
                <a:blip r:embed="rId20"/>
                <a:stretch>
                  <a:fillRect l="-10638" r="-1063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7F476B-62C1-41DE-A58D-57D1D03B8FA4}"/>
                  </a:ext>
                </a:extLst>
              </p:cNvPr>
              <p:cNvSpPr txBox="1"/>
              <p:nvPr/>
            </p:nvSpPr>
            <p:spPr>
              <a:xfrm>
                <a:off x="2267760" y="26213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7F476B-62C1-41DE-A58D-57D1D03B8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60" y="2621322"/>
                <a:ext cx="287835" cy="276999"/>
              </a:xfrm>
              <a:prstGeom prst="rect">
                <a:avLst/>
              </a:prstGeom>
              <a:blipFill>
                <a:blip r:embed="rId21"/>
                <a:stretch>
                  <a:fillRect l="-10638" r="-1063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F54E21A-F989-4651-8FA3-1B2392A9D49D}"/>
                  </a:ext>
                </a:extLst>
              </p:cNvPr>
              <p:cNvSpPr txBox="1"/>
              <p:nvPr/>
            </p:nvSpPr>
            <p:spPr>
              <a:xfrm>
                <a:off x="1408753" y="26213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F54E21A-F989-4651-8FA3-1B2392A9D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53" y="2621322"/>
                <a:ext cx="287835" cy="276999"/>
              </a:xfrm>
              <a:prstGeom prst="rect">
                <a:avLst/>
              </a:prstGeom>
              <a:blipFill>
                <a:blip r:embed="rId22"/>
                <a:stretch>
                  <a:fillRect l="-10638" r="-1063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125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Learning</a:t>
            </a:r>
            <a:r>
              <a:rPr lang="en-US" altLang="zh-CN" b="1" dirty="0"/>
              <a:t> &amp; Prediction by LSM-RN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Incremental learning</a:t>
            </a:r>
          </a:p>
          <a:p>
            <a:pPr lvl="2"/>
            <a:r>
              <a:rPr lang="en-US" altLang="zh-CN" b="1" dirty="0"/>
              <a:t>Incremental update</a:t>
            </a:r>
          </a:p>
          <a:p>
            <a:pPr lvl="3"/>
            <a:r>
              <a:rPr lang="en-US" altLang="zh-CN" b="1" dirty="0"/>
              <a:t>Update order matters</a:t>
            </a:r>
          </a:p>
          <a:p>
            <a:pPr lvl="4"/>
            <a:endParaRPr lang="en-US" altLang="zh-CN" b="1" i="1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1BAC77-0A1F-438E-B76F-957CBA59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54" y="1142802"/>
            <a:ext cx="2054310" cy="1150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B0B36DE-B54D-4E12-B352-08B4D3A7FCD9}"/>
              </a:ext>
            </a:extLst>
          </p:cNvPr>
          <p:cNvSpPr/>
          <p:nvPr/>
        </p:nvSpPr>
        <p:spPr>
          <a:xfrm>
            <a:off x="1331640" y="2954466"/>
            <a:ext cx="1368152" cy="1152000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7DCA31-BF4C-4414-846B-163103200B27}"/>
              </a:ext>
            </a:extLst>
          </p:cNvPr>
          <p:cNvSpPr/>
          <p:nvPr/>
        </p:nvSpPr>
        <p:spPr>
          <a:xfrm>
            <a:off x="3383868" y="2954466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764E8C-A41D-4F01-A4B4-1BD94459D795}"/>
              </a:ext>
            </a:extLst>
          </p:cNvPr>
          <p:cNvSpPr/>
          <p:nvPr/>
        </p:nvSpPr>
        <p:spPr>
          <a:xfrm>
            <a:off x="4568582" y="2954466"/>
            <a:ext cx="648072" cy="64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EA1C55-1409-4A68-B5EF-3FB0391A6956}"/>
              </a:ext>
            </a:extLst>
          </p:cNvPr>
          <p:cNvSpPr/>
          <p:nvPr/>
        </p:nvSpPr>
        <p:spPr>
          <a:xfrm rot="5400000">
            <a:off x="5940667" y="2702502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E0B662-163A-4E0B-9992-FC9E87560B87}"/>
                  </a:ext>
                </a:extLst>
              </p:cNvPr>
              <p:cNvSpPr txBox="1"/>
              <p:nvPr/>
            </p:nvSpPr>
            <p:spPr>
              <a:xfrm>
                <a:off x="1510065" y="4376652"/>
                <a:ext cx="1011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E0B662-163A-4E0B-9992-FC9E8756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65" y="4376652"/>
                <a:ext cx="1011302" cy="276999"/>
              </a:xfrm>
              <a:prstGeom prst="rect">
                <a:avLst/>
              </a:prstGeom>
              <a:blipFill>
                <a:blip r:embed="rId3"/>
                <a:stretch>
                  <a:fillRect l="-54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3ACC63-FE03-4A1B-AF7C-874E29BAAB6F}"/>
                  </a:ext>
                </a:extLst>
              </p:cNvPr>
              <p:cNvSpPr txBox="1"/>
              <p:nvPr/>
            </p:nvSpPr>
            <p:spPr>
              <a:xfrm>
                <a:off x="3314007" y="4365104"/>
                <a:ext cx="101412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3ACC63-FE03-4A1B-AF7C-874E29BA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007" y="4365104"/>
                <a:ext cx="1014124" cy="281937"/>
              </a:xfrm>
              <a:prstGeom prst="rect">
                <a:avLst/>
              </a:prstGeom>
              <a:blipFill>
                <a:blip r:embed="rId4"/>
                <a:stretch>
                  <a:fillRect l="-5422" t="-2174" r="-180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A40074-34C3-41CE-9A0A-13C7700FE161}"/>
                  </a:ext>
                </a:extLst>
              </p:cNvPr>
              <p:cNvSpPr txBox="1"/>
              <p:nvPr/>
            </p:nvSpPr>
            <p:spPr>
              <a:xfrm>
                <a:off x="5955367" y="3726788"/>
                <a:ext cx="113691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A40074-34C3-41CE-9A0A-13C7700F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367" y="3726788"/>
                <a:ext cx="1136913" cy="281937"/>
              </a:xfrm>
              <a:prstGeom prst="rect">
                <a:avLst/>
              </a:prstGeom>
              <a:blipFill>
                <a:blip r:embed="rId5"/>
                <a:stretch>
                  <a:fillRect l="-4301" t="-2128" r="-53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A86D50-619F-4BF1-8579-E96C20F5DA0A}"/>
                  </a:ext>
                </a:extLst>
              </p:cNvPr>
              <p:cNvSpPr txBox="1"/>
              <p:nvPr/>
            </p:nvSpPr>
            <p:spPr>
              <a:xfrm>
                <a:off x="4575029" y="3726788"/>
                <a:ext cx="100508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A86D50-619F-4BF1-8579-E96C20F5D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29" y="3726788"/>
                <a:ext cx="1005083" cy="281937"/>
              </a:xfrm>
              <a:prstGeom prst="rect">
                <a:avLst/>
              </a:prstGeom>
              <a:blipFill>
                <a:blip r:embed="rId6"/>
                <a:stretch>
                  <a:fillRect l="-4848" t="-2128" r="-181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56A9ABC-E959-4B76-A3C7-04FA45BE8049}"/>
                  </a:ext>
                </a:extLst>
              </p:cNvPr>
              <p:cNvSpPr txBox="1"/>
              <p:nvPr/>
            </p:nvSpPr>
            <p:spPr>
              <a:xfrm>
                <a:off x="2859800" y="3304587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56A9ABC-E959-4B76-A3C7-04FA45BE8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800" y="3304587"/>
                <a:ext cx="227626" cy="430887"/>
              </a:xfrm>
              <a:prstGeom prst="rect">
                <a:avLst/>
              </a:prstGeom>
              <a:blipFill>
                <a:blip r:embed="rId7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BE5E8-DECD-4D23-BEE4-977ACC801486}"/>
                  </a:ext>
                </a:extLst>
              </p:cNvPr>
              <p:cNvSpPr txBox="1"/>
              <p:nvPr/>
            </p:nvSpPr>
            <p:spPr>
              <a:xfrm>
                <a:off x="4154151" y="3063022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BE5E8-DECD-4D23-BEE4-977ACC80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151" y="3063022"/>
                <a:ext cx="22762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1E20AF1-52FD-4A93-9920-7FD8ADD964DF}"/>
                  </a:ext>
                </a:extLst>
              </p:cNvPr>
              <p:cNvSpPr txBox="1"/>
              <p:nvPr/>
            </p:nvSpPr>
            <p:spPr>
              <a:xfrm>
                <a:off x="5289646" y="3053815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1E20AF1-52FD-4A93-9920-7FD8ADD96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46" y="3053815"/>
                <a:ext cx="22762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C81147FE-3C3E-48F9-A196-4ABC5DA2ED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3320" y="4564785"/>
            <a:ext cx="3596924" cy="2236991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4CADF034-E50C-4637-918A-3218A87D0B24}"/>
              </a:ext>
            </a:extLst>
          </p:cNvPr>
          <p:cNvSpPr/>
          <p:nvPr/>
        </p:nvSpPr>
        <p:spPr>
          <a:xfrm>
            <a:off x="7668344" y="5805264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75B1588-C4F9-4328-80F3-5E1D8D05A859}"/>
              </a:ext>
            </a:extLst>
          </p:cNvPr>
          <p:cNvSpPr/>
          <p:nvPr/>
        </p:nvSpPr>
        <p:spPr>
          <a:xfrm>
            <a:off x="7626222" y="4911722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266531B-E627-447A-94D0-ABAF381F5ED9}"/>
              </a:ext>
            </a:extLst>
          </p:cNvPr>
          <p:cNvSpPr/>
          <p:nvPr/>
        </p:nvSpPr>
        <p:spPr>
          <a:xfrm>
            <a:off x="6058727" y="4970972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57400D-435B-4697-A793-3092862C3C0D}"/>
                  </a:ext>
                </a:extLst>
              </p:cNvPr>
              <p:cNvSpPr txBox="1"/>
              <p:nvPr/>
            </p:nvSpPr>
            <p:spPr>
              <a:xfrm>
                <a:off x="912025" y="29245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57400D-435B-4697-A793-3092862C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5" y="2924522"/>
                <a:ext cx="287835" cy="276999"/>
              </a:xfrm>
              <a:prstGeom prst="rect">
                <a:avLst/>
              </a:prstGeom>
              <a:blipFill>
                <a:blip r:embed="rId11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03A2D26-7EB3-449E-9FF3-0ABE5BDDB20C}"/>
                  </a:ext>
                </a:extLst>
              </p:cNvPr>
              <p:cNvSpPr txBox="1"/>
              <p:nvPr/>
            </p:nvSpPr>
            <p:spPr>
              <a:xfrm>
                <a:off x="912024" y="346403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03A2D26-7EB3-449E-9FF3-0ABE5BDD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4" y="3464038"/>
                <a:ext cx="287835" cy="276999"/>
              </a:xfrm>
              <a:prstGeom prst="rect">
                <a:avLst/>
              </a:prstGeom>
              <a:blipFill>
                <a:blip r:embed="rId12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0FAF27D-5DC7-497B-B14C-A707DC62E95D}"/>
                  </a:ext>
                </a:extLst>
              </p:cNvPr>
              <p:cNvSpPr txBox="1"/>
              <p:nvPr/>
            </p:nvSpPr>
            <p:spPr>
              <a:xfrm>
                <a:off x="932233" y="375892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0FAF27D-5DC7-497B-B14C-A707DC62E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33" y="3758928"/>
                <a:ext cx="287835" cy="276999"/>
              </a:xfrm>
              <a:prstGeom prst="rect">
                <a:avLst/>
              </a:prstGeom>
              <a:blipFill>
                <a:blip r:embed="rId13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BB2ED97-E8CE-4D2B-8846-8739CCCE1955}"/>
                  </a:ext>
                </a:extLst>
              </p:cNvPr>
              <p:cNvSpPr txBox="1"/>
              <p:nvPr/>
            </p:nvSpPr>
            <p:spPr>
              <a:xfrm>
                <a:off x="3123922" y="3480296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BB2ED97-E8CE-4D2B-8846-8739CCCE1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922" y="3480296"/>
                <a:ext cx="287835" cy="276999"/>
              </a:xfrm>
              <a:prstGeom prst="rect">
                <a:avLst/>
              </a:prstGeom>
              <a:blipFill>
                <a:blip r:embed="rId14"/>
                <a:stretch>
                  <a:fillRect l="-10417" r="-833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5ECF185-ADB4-4B90-A8A4-92E7263C60AC}"/>
                  </a:ext>
                </a:extLst>
              </p:cNvPr>
              <p:cNvSpPr txBox="1"/>
              <p:nvPr/>
            </p:nvSpPr>
            <p:spPr>
              <a:xfrm>
                <a:off x="3144131" y="3775186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5ECF185-ADB4-4B90-A8A4-92E7263C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31" y="3775186"/>
                <a:ext cx="287835" cy="276999"/>
              </a:xfrm>
              <a:prstGeom prst="rect">
                <a:avLst/>
              </a:prstGeom>
              <a:blipFill>
                <a:blip r:embed="rId15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6B4A36-9748-4D99-A314-A482520564F7}"/>
                  </a:ext>
                </a:extLst>
              </p:cNvPr>
              <p:cNvSpPr txBox="1"/>
              <p:nvPr/>
            </p:nvSpPr>
            <p:spPr>
              <a:xfrm>
                <a:off x="3121771" y="289037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6B4A36-9748-4D99-A314-A48252056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771" y="2890378"/>
                <a:ext cx="287835" cy="276999"/>
              </a:xfrm>
              <a:prstGeom prst="rect">
                <a:avLst/>
              </a:prstGeom>
              <a:blipFill>
                <a:blip r:embed="rId16"/>
                <a:stretch>
                  <a:fillRect l="-10638" r="-1063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0E6EA61-3660-4CB4-8F43-B42ACF0A7461}"/>
                  </a:ext>
                </a:extLst>
              </p:cNvPr>
              <p:cNvSpPr txBox="1"/>
              <p:nvPr/>
            </p:nvSpPr>
            <p:spPr>
              <a:xfrm>
                <a:off x="6228184" y="2603769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0E6EA61-3660-4CB4-8F43-B42ACF0A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603769"/>
                <a:ext cx="287835" cy="276999"/>
              </a:xfrm>
              <a:prstGeom prst="rect">
                <a:avLst/>
              </a:prstGeom>
              <a:blipFill>
                <a:blip r:embed="rId17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02AB3F-FA23-43AF-95F9-4BA61C87F3D9}"/>
                  </a:ext>
                </a:extLst>
              </p:cNvPr>
              <p:cNvSpPr txBox="1"/>
              <p:nvPr/>
            </p:nvSpPr>
            <p:spPr>
              <a:xfrm>
                <a:off x="6513770" y="26074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02AB3F-FA23-43AF-95F9-4BA61C87F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70" y="2607422"/>
                <a:ext cx="287835" cy="276999"/>
              </a:xfrm>
              <a:prstGeom prst="rect">
                <a:avLst/>
              </a:prstGeom>
              <a:blipFill>
                <a:blip r:embed="rId18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F609B74-3188-4BC2-9FF3-28CDCCF61960}"/>
                  </a:ext>
                </a:extLst>
              </p:cNvPr>
              <p:cNvSpPr txBox="1"/>
              <p:nvPr/>
            </p:nvSpPr>
            <p:spPr>
              <a:xfrm>
                <a:off x="5796164" y="26074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F609B74-3188-4BC2-9FF3-28CDCCF6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64" y="2607422"/>
                <a:ext cx="287835" cy="276999"/>
              </a:xfrm>
              <a:prstGeom prst="rect">
                <a:avLst/>
              </a:prstGeom>
              <a:blipFill>
                <a:blip r:embed="rId19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F824D0-9D5B-475A-929B-485B8827523A}"/>
                  </a:ext>
                </a:extLst>
              </p:cNvPr>
              <p:cNvSpPr txBox="1"/>
              <p:nvPr/>
            </p:nvSpPr>
            <p:spPr>
              <a:xfrm>
                <a:off x="1982174" y="2617669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F824D0-9D5B-475A-929B-485B8827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74" y="2617669"/>
                <a:ext cx="287835" cy="276999"/>
              </a:xfrm>
              <a:prstGeom prst="rect">
                <a:avLst/>
              </a:prstGeom>
              <a:blipFill>
                <a:blip r:embed="rId20"/>
                <a:stretch>
                  <a:fillRect l="-10638" r="-1063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7F476B-62C1-41DE-A58D-57D1D03B8FA4}"/>
                  </a:ext>
                </a:extLst>
              </p:cNvPr>
              <p:cNvSpPr txBox="1"/>
              <p:nvPr/>
            </p:nvSpPr>
            <p:spPr>
              <a:xfrm>
                <a:off x="2267760" y="26213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7F476B-62C1-41DE-A58D-57D1D03B8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60" y="2621322"/>
                <a:ext cx="287835" cy="276999"/>
              </a:xfrm>
              <a:prstGeom prst="rect">
                <a:avLst/>
              </a:prstGeom>
              <a:blipFill>
                <a:blip r:embed="rId21"/>
                <a:stretch>
                  <a:fillRect l="-10638" r="-1063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F54E21A-F989-4651-8FA3-1B2392A9D49D}"/>
                  </a:ext>
                </a:extLst>
              </p:cNvPr>
              <p:cNvSpPr txBox="1"/>
              <p:nvPr/>
            </p:nvSpPr>
            <p:spPr>
              <a:xfrm>
                <a:off x="1408753" y="26213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F54E21A-F989-4651-8FA3-1B2392A9D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53" y="2621322"/>
                <a:ext cx="287835" cy="276999"/>
              </a:xfrm>
              <a:prstGeom prst="rect">
                <a:avLst/>
              </a:prstGeom>
              <a:blipFill>
                <a:blip r:embed="rId22"/>
                <a:stretch>
                  <a:fillRect l="-10638" r="-1063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7E73C50-5086-4C01-8A7C-11C1540C7021}"/>
              </a:ext>
            </a:extLst>
          </p:cNvPr>
          <p:cNvSpPr/>
          <p:nvPr/>
        </p:nvSpPr>
        <p:spPr>
          <a:xfrm>
            <a:off x="2051720" y="3775186"/>
            <a:ext cx="216040" cy="2335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7F7598C-B556-4D5A-9C3A-779C1D33CBA3}"/>
              </a:ext>
            </a:extLst>
          </p:cNvPr>
          <p:cNvCxnSpPr/>
          <p:nvPr/>
        </p:nvCxnSpPr>
        <p:spPr>
          <a:xfrm>
            <a:off x="1220068" y="3933056"/>
            <a:ext cx="172819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A83ADDE-2C56-445A-AC8D-1BD0FA61E71D}"/>
              </a:ext>
            </a:extLst>
          </p:cNvPr>
          <p:cNvCxnSpPr/>
          <p:nvPr/>
        </p:nvCxnSpPr>
        <p:spPr>
          <a:xfrm>
            <a:off x="3431966" y="3933056"/>
            <a:ext cx="720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DC03A45-7E8A-47BA-9217-8ACFCD64114C}"/>
              </a:ext>
            </a:extLst>
          </p:cNvPr>
          <p:cNvCxnSpPr/>
          <p:nvPr/>
        </p:nvCxnSpPr>
        <p:spPr>
          <a:xfrm>
            <a:off x="3383868" y="3726788"/>
            <a:ext cx="720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8013DF6-85CF-42C7-80E7-C7D1143DB920}"/>
              </a:ext>
            </a:extLst>
          </p:cNvPr>
          <p:cNvCxnSpPr/>
          <p:nvPr/>
        </p:nvCxnSpPr>
        <p:spPr>
          <a:xfrm>
            <a:off x="2157930" y="2994189"/>
            <a:ext cx="0" cy="12168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6B2085B-3596-4811-BEA7-869A9A1E7F3A}"/>
              </a:ext>
            </a:extLst>
          </p:cNvPr>
          <p:cNvCxnSpPr/>
          <p:nvPr/>
        </p:nvCxnSpPr>
        <p:spPr>
          <a:xfrm>
            <a:off x="6454771" y="2922066"/>
            <a:ext cx="0" cy="720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78CBC5C-03D3-4D5C-90BF-2D571E84B8F3}"/>
              </a:ext>
            </a:extLst>
          </p:cNvPr>
          <p:cNvCxnSpPr/>
          <p:nvPr/>
        </p:nvCxnSpPr>
        <p:spPr>
          <a:xfrm>
            <a:off x="6676382" y="2918465"/>
            <a:ext cx="0" cy="720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E0E0AEB4-E89F-4544-9C93-059DE18501DF}"/>
              </a:ext>
            </a:extLst>
          </p:cNvPr>
          <p:cNvSpPr/>
          <p:nvPr/>
        </p:nvSpPr>
        <p:spPr>
          <a:xfrm>
            <a:off x="8064388" y="5373216"/>
            <a:ext cx="180020" cy="546606"/>
          </a:xfrm>
          <a:prstGeom prst="rect">
            <a:avLst/>
          </a:prstGeom>
          <a:solidFill>
            <a:srgbClr val="FF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452AF07-FB1F-476F-B365-2D610F8AFA7D}"/>
              </a:ext>
            </a:extLst>
          </p:cNvPr>
          <p:cNvSpPr txBox="1"/>
          <p:nvPr/>
        </p:nvSpPr>
        <p:spPr>
          <a:xfrm>
            <a:off x="1049111" y="4996663"/>
            <a:ext cx="3996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Consider pair </a:t>
            </a:r>
            <a:r>
              <a:rPr lang="en-US" altLang="zh-CN" dirty="0">
                <a:solidFill>
                  <a:srgbClr val="EC2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node7&amp;node6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then we can update the </a:t>
            </a:r>
            <a:r>
              <a:rPr lang="en-US" altLang="zh-CN" dirty="0">
                <a:solidFill>
                  <a:srgbClr val="EC2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column/row 7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latent space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2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7224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>
                <a:ea typeface="Cambria" panose="02040503050406030204" pitchFamily="18" charset="0"/>
              </a:rPr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2339752" y="1995386"/>
            <a:ext cx="6362568" cy="3180699"/>
            <a:chOff x="5457912" y="1321672"/>
            <a:chExt cx="8483420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5627181" cy="723028"/>
              <a:chOff x="1343472" y="2350372"/>
              <a:chExt cx="5627181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458299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Motivation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" panose="020405030504060302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8483419" cy="1119570"/>
              <a:chOff x="1343473" y="2420888"/>
              <a:chExt cx="8483419" cy="111957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842832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C8C8C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rgbClr val="C8C8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387658" y="2842832"/>
                <a:ext cx="7439234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C8C8C8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Methodology</a:t>
                </a:r>
                <a:endParaRPr lang="zh-CN" altLang="en-US" sz="2800" b="1" dirty="0">
                  <a:solidFill>
                    <a:srgbClr val="C8C8C8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1A35099-B817-44EF-A2A1-50C312B05241}"/>
              </a:ext>
            </a:extLst>
          </p:cNvPr>
          <p:cNvSpPr txBox="1"/>
          <p:nvPr/>
        </p:nvSpPr>
        <p:spPr>
          <a:xfrm>
            <a:off x="3122892" y="4008863"/>
            <a:ext cx="343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8C8C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Empirical</a:t>
            </a:r>
            <a:r>
              <a:rPr lang="en-US" altLang="zh-CN" sz="2800" b="1" dirty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study</a:t>
            </a:r>
            <a:endParaRPr lang="zh-CN" altLang="en-US" sz="2800" b="1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38BCC8-43BD-44B1-B561-442303C1148C}"/>
              </a:ext>
            </a:extLst>
          </p:cNvPr>
          <p:cNvSpPr txBox="1"/>
          <p:nvPr/>
        </p:nvSpPr>
        <p:spPr>
          <a:xfrm>
            <a:off x="2339752" y="4027915"/>
            <a:ext cx="513253" cy="523220"/>
          </a:xfrm>
          <a:prstGeom prst="rect">
            <a:avLst/>
          </a:prstGeom>
          <a:solidFill>
            <a:srgbClr val="DE201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2296CBA9-E03E-4943-B5A1-85EBAC6DE6EA}"/>
              </a:ext>
            </a:extLst>
          </p:cNvPr>
          <p:cNvSpPr/>
          <p:nvPr/>
        </p:nvSpPr>
        <p:spPr>
          <a:xfrm>
            <a:off x="5746528" y="2972767"/>
            <a:ext cx="216024" cy="701766"/>
          </a:xfrm>
          <a:prstGeom prst="leftBrace">
            <a:avLst/>
          </a:prstGeom>
          <a:ln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C8C8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48E02A-17E7-48AD-A6C1-A252AEA80E39}"/>
              </a:ext>
            </a:extLst>
          </p:cNvPr>
          <p:cNvSpPr txBox="1"/>
          <p:nvPr/>
        </p:nvSpPr>
        <p:spPr>
          <a:xfrm>
            <a:off x="6001625" y="2726985"/>
            <a:ext cx="246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8C8C8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Objective function</a:t>
            </a:r>
            <a:endParaRPr lang="zh-CN" altLang="en-US" dirty="0">
              <a:solidFill>
                <a:srgbClr val="C8C8C8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7763E6-7101-4C51-A626-96E8962BF1E2}"/>
              </a:ext>
            </a:extLst>
          </p:cNvPr>
          <p:cNvSpPr txBox="1"/>
          <p:nvPr/>
        </p:nvSpPr>
        <p:spPr>
          <a:xfrm>
            <a:off x="6001625" y="3435705"/>
            <a:ext cx="246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8C8C8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Model solution</a:t>
            </a:r>
            <a:endParaRPr lang="zh-CN" altLang="en-US" dirty="0">
              <a:solidFill>
                <a:srgbClr val="C8C8C8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E4F4C05-EF1C-47F4-B635-DDA1111011D3}"/>
              </a:ext>
            </a:extLst>
          </p:cNvPr>
          <p:cNvCxnSpPr/>
          <p:nvPr/>
        </p:nvCxnSpPr>
        <p:spPr>
          <a:xfrm>
            <a:off x="6372200" y="3293092"/>
            <a:ext cx="25202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41B2CA-8556-4C30-A1CE-EDE89965DED3}"/>
              </a:ext>
            </a:extLst>
          </p:cNvPr>
          <p:cNvCxnSpPr/>
          <p:nvPr/>
        </p:nvCxnSpPr>
        <p:spPr>
          <a:xfrm>
            <a:off x="6300192" y="1807246"/>
            <a:ext cx="25202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8FD6545-ACFC-460B-B170-DE186BC8EB28}"/>
              </a:ext>
            </a:extLst>
          </p:cNvPr>
          <p:cNvCxnSpPr/>
          <p:nvPr/>
        </p:nvCxnSpPr>
        <p:spPr>
          <a:xfrm>
            <a:off x="6372200" y="4532083"/>
            <a:ext cx="25202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FC4F881-D2B3-46CE-82DC-52B09274FD30}"/>
              </a:ext>
            </a:extLst>
          </p:cNvPr>
          <p:cNvCxnSpPr/>
          <p:nvPr/>
        </p:nvCxnSpPr>
        <p:spPr>
          <a:xfrm>
            <a:off x="8702320" y="1995386"/>
            <a:ext cx="0" cy="1100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DDBF90-64C6-4CD7-8AD9-CAAA92E51F47}"/>
              </a:ext>
            </a:extLst>
          </p:cNvPr>
          <p:cNvCxnSpPr/>
          <p:nvPr/>
        </p:nvCxnSpPr>
        <p:spPr>
          <a:xfrm>
            <a:off x="8706954" y="3334530"/>
            <a:ext cx="0" cy="1100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485AB0E-F886-4803-A35E-E7FF863FB071}"/>
              </a:ext>
            </a:extLst>
          </p:cNvPr>
          <p:cNvSpPr txBox="1"/>
          <p:nvPr/>
        </p:nvSpPr>
        <p:spPr>
          <a:xfrm>
            <a:off x="8412267" y="2385609"/>
            <a:ext cx="648072" cy="367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</a:t>
            </a:r>
            <a:endParaRPr lang="zh-CN" altLang="en-US" b="1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AC92BA-4A63-4040-9BB5-39E8308C555A}"/>
              </a:ext>
            </a:extLst>
          </p:cNvPr>
          <p:cNvSpPr txBox="1"/>
          <p:nvPr/>
        </p:nvSpPr>
        <p:spPr>
          <a:xfrm>
            <a:off x="8253129" y="3710277"/>
            <a:ext cx="8211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</a:t>
            </a:r>
            <a:endParaRPr lang="zh-CN" altLang="en-US" b="1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19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Learning</a:t>
            </a:r>
            <a:r>
              <a:rPr lang="en-US" altLang="zh-CN" b="1" dirty="0"/>
              <a:t> &amp; Prediction by LSM-RN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Incremental learning</a:t>
            </a:r>
          </a:p>
          <a:p>
            <a:pPr lvl="2"/>
            <a:r>
              <a:rPr lang="en-US" altLang="zh-CN" b="1" dirty="0"/>
              <a:t>Incremental update</a:t>
            </a:r>
          </a:p>
          <a:p>
            <a:pPr lvl="3"/>
            <a:r>
              <a:rPr lang="en-US" altLang="zh-CN" b="1" dirty="0"/>
              <a:t>Update order matters</a:t>
            </a:r>
          </a:p>
          <a:p>
            <a:pPr lvl="4"/>
            <a:endParaRPr lang="en-US" altLang="zh-CN" b="1" i="1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1BAC77-0A1F-438E-B76F-957CBA59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54" y="1142802"/>
            <a:ext cx="2054310" cy="1150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B0B36DE-B54D-4E12-B352-08B4D3A7FCD9}"/>
              </a:ext>
            </a:extLst>
          </p:cNvPr>
          <p:cNvSpPr/>
          <p:nvPr/>
        </p:nvSpPr>
        <p:spPr>
          <a:xfrm>
            <a:off x="1331640" y="2954466"/>
            <a:ext cx="1368152" cy="1152000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7DCA31-BF4C-4414-846B-163103200B27}"/>
              </a:ext>
            </a:extLst>
          </p:cNvPr>
          <p:cNvSpPr/>
          <p:nvPr/>
        </p:nvSpPr>
        <p:spPr>
          <a:xfrm>
            <a:off x="3383868" y="2954466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764E8C-A41D-4F01-A4B4-1BD94459D795}"/>
              </a:ext>
            </a:extLst>
          </p:cNvPr>
          <p:cNvSpPr/>
          <p:nvPr/>
        </p:nvSpPr>
        <p:spPr>
          <a:xfrm>
            <a:off x="4568582" y="2954466"/>
            <a:ext cx="648072" cy="64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EA1C55-1409-4A68-B5EF-3FB0391A6956}"/>
              </a:ext>
            </a:extLst>
          </p:cNvPr>
          <p:cNvSpPr/>
          <p:nvPr/>
        </p:nvSpPr>
        <p:spPr>
          <a:xfrm rot="5400000">
            <a:off x="5940667" y="2702502"/>
            <a:ext cx="648072" cy="115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E0B662-163A-4E0B-9992-FC9E87560B87}"/>
                  </a:ext>
                </a:extLst>
              </p:cNvPr>
              <p:cNvSpPr txBox="1"/>
              <p:nvPr/>
            </p:nvSpPr>
            <p:spPr>
              <a:xfrm>
                <a:off x="1510065" y="4376652"/>
                <a:ext cx="1011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E0B662-163A-4E0B-9992-FC9E8756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65" y="4376652"/>
                <a:ext cx="1011302" cy="276999"/>
              </a:xfrm>
              <a:prstGeom prst="rect">
                <a:avLst/>
              </a:prstGeom>
              <a:blipFill>
                <a:blip r:embed="rId3"/>
                <a:stretch>
                  <a:fillRect l="-54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3ACC63-FE03-4A1B-AF7C-874E29BAAB6F}"/>
                  </a:ext>
                </a:extLst>
              </p:cNvPr>
              <p:cNvSpPr txBox="1"/>
              <p:nvPr/>
            </p:nvSpPr>
            <p:spPr>
              <a:xfrm>
                <a:off x="3314007" y="4365104"/>
                <a:ext cx="101412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3ACC63-FE03-4A1B-AF7C-874E29BA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007" y="4365104"/>
                <a:ext cx="1014124" cy="281937"/>
              </a:xfrm>
              <a:prstGeom prst="rect">
                <a:avLst/>
              </a:prstGeom>
              <a:blipFill>
                <a:blip r:embed="rId4"/>
                <a:stretch>
                  <a:fillRect l="-5422" t="-2174" r="-180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A40074-34C3-41CE-9A0A-13C7700FE161}"/>
                  </a:ext>
                </a:extLst>
              </p:cNvPr>
              <p:cNvSpPr txBox="1"/>
              <p:nvPr/>
            </p:nvSpPr>
            <p:spPr>
              <a:xfrm>
                <a:off x="5955367" y="3726788"/>
                <a:ext cx="113691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A40074-34C3-41CE-9A0A-13C7700F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367" y="3726788"/>
                <a:ext cx="1136913" cy="281937"/>
              </a:xfrm>
              <a:prstGeom prst="rect">
                <a:avLst/>
              </a:prstGeom>
              <a:blipFill>
                <a:blip r:embed="rId5"/>
                <a:stretch>
                  <a:fillRect l="-4301" t="-2128" r="-53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A86D50-619F-4BF1-8579-E96C20F5DA0A}"/>
                  </a:ext>
                </a:extLst>
              </p:cNvPr>
              <p:cNvSpPr txBox="1"/>
              <p:nvPr/>
            </p:nvSpPr>
            <p:spPr>
              <a:xfrm>
                <a:off x="4575029" y="3726788"/>
                <a:ext cx="100508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A86D50-619F-4BF1-8579-E96C20F5D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29" y="3726788"/>
                <a:ext cx="1005083" cy="281937"/>
              </a:xfrm>
              <a:prstGeom prst="rect">
                <a:avLst/>
              </a:prstGeom>
              <a:blipFill>
                <a:blip r:embed="rId6"/>
                <a:stretch>
                  <a:fillRect l="-4848" t="-2128" r="-181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56A9ABC-E959-4B76-A3C7-04FA45BE8049}"/>
                  </a:ext>
                </a:extLst>
              </p:cNvPr>
              <p:cNvSpPr txBox="1"/>
              <p:nvPr/>
            </p:nvSpPr>
            <p:spPr>
              <a:xfrm>
                <a:off x="2859800" y="3304587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56A9ABC-E959-4B76-A3C7-04FA45BE8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800" y="3304587"/>
                <a:ext cx="227626" cy="430887"/>
              </a:xfrm>
              <a:prstGeom prst="rect">
                <a:avLst/>
              </a:prstGeom>
              <a:blipFill>
                <a:blip r:embed="rId7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BE5E8-DECD-4D23-BEE4-977ACC801486}"/>
                  </a:ext>
                </a:extLst>
              </p:cNvPr>
              <p:cNvSpPr txBox="1"/>
              <p:nvPr/>
            </p:nvSpPr>
            <p:spPr>
              <a:xfrm>
                <a:off x="4154151" y="3063022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BE5E8-DECD-4D23-BEE4-977ACC80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151" y="3063022"/>
                <a:ext cx="22762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1E20AF1-52FD-4A93-9920-7FD8ADD964DF}"/>
                  </a:ext>
                </a:extLst>
              </p:cNvPr>
              <p:cNvSpPr txBox="1"/>
              <p:nvPr/>
            </p:nvSpPr>
            <p:spPr>
              <a:xfrm>
                <a:off x="5289646" y="3053815"/>
                <a:ext cx="2276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1E20AF1-52FD-4A93-9920-7FD8ADD96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46" y="3053815"/>
                <a:ext cx="22762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C81147FE-3C3E-48F9-A196-4ABC5DA2ED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3320" y="4564785"/>
            <a:ext cx="3596924" cy="2236991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4CADF034-E50C-4637-918A-3218A87D0B24}"/>
              </a:ext>
            </a:extLst>
          </p:cNvPr>
          <p:cNvSpPr/>
          <p:nvPr/>
        </p:nvSpPr>
        <p:spPr>
          <a:xfrm>
            <a:off x="7668344" y="5805264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75B1588-C4F9-4328-80F3-5E1D8D05A859}"/>
              </a:ext>
            </a:extLst>
          </p:cNvPr>
          <p:cNvSpPr/>
          <p:nvPr/>
        </p:nvSpPr>
        <p:spPr>
          <a:xfrm>
            <a:off x="7626222" y="4911722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266531B-E627-447A-94D0-ABAF381F5ED9}"/>
              </a:ext>
            </a:extLst>
          </p:cNvPr>
          <p:cNvSpPr/>
          <p:nvPr/>
        </p:nvSpPr>
        <p:spPr>
          <a:xfrm>
            <a:off x="6058727" y="4970972"/>
            <a:ext cx="792088" cy="546606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57400D-435B-4697-A793-3092862C3C0D}"/>
                  </a:ext>
                </a:extLst>
              </p:cNvPr>
              <p:cNvSpPr txBox="1"/>
              <p:nvPr/>
            </p:nvSpPr>
            <p:spPr>
              <a:xfrm>
                <a:off x="912025" y="29245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57400D-435B-4697-A793-3092862C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5" y="2924522"/>
                <a:ext cx="287835" cy="276999"/>
              </a:xfrm>
              <a:prstGeom prst="rect">
                <a:avLst/>
              </a:prstGeom>
              <a:blipFill>
                <a:blip r:embed="rId11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03A2D26-7EB3-449E-9FF3-0ABE5BDDB20C}"/>
                  </a:ext>
                </a:extLst>
              </p:cNvPr>
              <p:cNvSpPr txBox="1"/>
              <p:nvPr/>
            </p:nvSpPr>
            <p:spPr>
              <a:xfrm>
                <a:off x="912024" y="346403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03A2D26-7EB3-449E-9FF3-0ABE5BDD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4" y="3464038"/>
                <a:ext cx="287835" cy="276999"/>
              </a:xfrm>
              <a:prstGeom prst="rect">
                <a:avLst/>
              </a:prstGeom>
              <a:blipFill>
                <a:blip r:embed="rId12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0FAF27D-5DC7-497B-B14C-A707DC62E95D}"/>
                  </a:ext>
                </a:extLst>
              </p:cNvPr>
              <p:cNvSpPr txBox="1"/>
              <p:nvPr/>
            </p:nvSpPr>
            <p:spPr>
              <a:xfrm>
                <a:off x="932233" y="375892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0FAF27D-5DC7-497B-B14C-A707DC62E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33" y="3758928"/>
                <a:ext cx="287835" cy="276999"/>
              </a:xfrm>
              <a:prstGeom prst="rect">
                <a:avLst/>
              </a:prstGeom>
              <a:blipFill>
                <a:blip r:embed="rId13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BB2ED97-E8CE-4D2B-8846-8739CCCE1955}"/>
                  </a:ext>
                </a:extLst>
              </p:cNvPr>
              <p:cNvSpPr txBox="1"/>
              <p:nvPr/>
            </p:nvSpPr>
            <p:spPr>
              <a:xfrm>
                <a:off x="3123922" y="3480296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BB2ED97-E8CE-4D2B-8846-8739CCCE1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922" y="3480296"/>
                <a:ext cx="287835" cy="276999"/>
              </a:xfrm>
              <a:prstGeom prst="rect">
                <a:avLst/>
              </a:prstGeom>
              <a:blipFill>
                <a:blip r:embed="rId14"/>
                <a:stretch>
                  <a:fillRect l="-10417" r="-833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5ECF185-ADB4-4B90-A8A4-92E7263C60AC}"/>
                  </a:ext>
                </a:extLst>
              </p:cNvPr>
              <p:cNvSpPr txBox="1"/>
              <p:nvPr/>
            </p:nvSpPr>
            <p:spPr>
              <a:xfrm>
                <a:off x="3144131" y="3775186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5ECF185-ADB4-4B90-A8A4-92E7263C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31" y="3775186"/>
                <a:ext cx="287835" cy="276999"/>
              </a:xfrm>
              <a:prstGeom prst="rect">
                <a:avLst/>
              </a:prstGeom>
              <a:blipFill>
                <a:blip r:embed="rId15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6B4A36-9748-4D99-A314-A482520564F7}"/>
                  </a:ext>
                </a:extLst>
              </p:cNvPr>
              <p:cNvSpPr txBox="1"/>
              <p:nvPr/>
            </p:nvSpPr>
            <p:spPr>
              <a:xfrm>
                <a:off x="3121771" y="2890378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6B4A36-9748-4D99-A314-A48252056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771" y="2890378"/>
                <a:ext cx="287835" cy="276999"/>
              </a:xfrm>
              <a:prstGeom prst="rect">
                <a:avLst/>
              </a:prstGeom>
              <a:blipFill>
                <a:blip r:embed="rId16"/>
                <a:stretch>
                  <a:fillRect l="-10638" r="-1063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0E6EA61-3660-4CB4-8F43-B42ACF0A7461}"/>
                  </a:ext>
                </a:extLst>
              </p:cNvPr>
              <p:cNvSpPr txBox="1"/>
              <p:nvPr/>
            </p:nvSpPr>
            <p:spPr>
              <a:xfrm>
                <a:off x="6228184" y="2603769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0E6EA61-3660-4CB4-8F43-B42ACF0A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603769"/>
                <a:ext cx="287835" cy="276999"/>
              </a:xfrm>
              <a:prstGeom prst="rect">
                <a:avLst/>
              </a:prstGeom>
              <a:blipFill>
                <a:blip r:embed="rId17"/>
                <a:stretch>
                  <a:fillRect l="-10638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02AB3F-FA23-43AF-95F9-4BA61C87F3D9}"/>
                  </a:ext>
                </a:extLst>
              </p:cNvPr>
              <p:cNvSpPr txBox="1"/>
              <p:nvPr/>
            </p:nvSpPr>
            <p:spPr>
              <a:xfrm>
                <a:off x="6513770" y="26074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A02AB3F-FA23-43AF-95F9-4BA61C87F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70" y="2607422"/>
                <a:ext cx="287835" cy="276999"/>
              </a:xfrm>
              <a:prstGeom prst="rect">
                <a:avLst/>
              </a:prstGeom>
              <a:blipFill>
                <a:blip r:embed="rId18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F609B74-3188-4BC2-9FF3-28CDCCF61960}"/>
                  </a:ext>
                </a:extLst>
              </p:cNvPr>
              <p:cNvSpPr txBox="1"/>
              <p:nvPr/>
            </p:nvSpPr>
            <p:spPr>
              <a:xfrm>
                <a:off x="5796164" y="26074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F609B74-3188-4BC2-9FF3-28CDCCF6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64" y="2607422"/>
                <a:ext cx="287835" cy="276999"/>
              </a:xfrm>
              <a:prstGeom prst="rect">
                <a:avLst/>
              </a:prstGeom>
              <a:blipFill>
                <a:blip r:embed="rId19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F824D0-9D5B-475A-929B-485B8827523A}"/>
                  </a:ext>
                </a:extLst>
              </p:cNvPr>
              <p:cNvSpPr txBox="1"/>
              <p:nvPr/>
            </p:nvSpPr>
            <p:spPr>
              <a:xfrm>
                <a:off x="1982174" y="2617669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F824D0-9D5B-475A-929B-485B8827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74" y="2617669"/>
                <a:ext cx="287835" cy="276999"/>
              </a:xfrm>
              <a:prstGeom prst="rect">
                <a:avLst/>
              </a:prstGeom>
              <a:blipFill>
                <a:blip r:embed="rId20"/>
                <a:stretch>
                  <a:fillRect l="-10638" r="-1063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7F476B-62C1-41DE-A58D-57D1D03B8FA4}"/>
                  </a:ext>
                </a:extLst>
              </p:cNvPr>
              <p:cNvSpPr txBox="1"/>
              <p:nvPr/>
            </p:nvSpPr>
            <p:spPr>
              <a:xfrm>
                <a:off x="2267760" y="26213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7F476B-62C1-41DE-A58D-57D1D03B8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60" y="2621322"/>
                <a:ext cx="287835" cy="276999"/>
              </a:xfrm>
              <a:prstGeom prst="rect">
                <a:avLst/>
              </a:prstGeom>
              <a:blipFill>
                <a:blip r:embed="rId21"/>
                <a:stretch>
                  <a:fillRect l="-10638" r="-1063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F54E21A-F989-4651-8FA3-1B2392A9D49D}"/>
                  </a:ext>
                </a:extLst>
              </p:cNvPr>
              <p:cNvSpPr txBox="1"/>
              <p:nvPr/>
            </p:nvSpPr>
            <p:spPr>
              <a:xfrm>
                <a:off x="1408753" y="2621322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F54E21A-F989-4651-8FA3-1B2392A9D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53" y="2621322"/>
                <a:ext cx="287835" cy="276999"/>
              </a:xfrm>
              <a:prstGeom prst="rect">
                <a:avLst/>
              </a:prstGeom>
              <a:blipFill>
                <a:blip r:embed="rId22"/>
                <a:stretch>
                  <a:fillRect l="-10638" r="-1063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7F7598C-B556-4D5A-9C3A-779C1D33CBA3}"/>
              </a:ext>
            </a:extLst>
          </p:cNvPr>
          <p:cNvCxnSpPr/>
          <p:nvPr/>
        </p:nvCxnSpPr>
        <p:spPr>
          <a:xfrm>
            <a:off x="1220068" y="3933056"/>
            <a:ext cx="172819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A83ADDE-2C56-445A-AC8D-1BD0FA61E71D}"/>
              </a:ext>
            </a:extLst>
          </p:cNvPr>
          <p:cNvCxnSpPr/>
          <p:nvPr/>
        </p:nvCxnSpPr>
        <p:spPr>
          <a:xfrm>
            <a:off x="3431966" y="3933056"/>
            <a:ext cx="720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DC03A45-7E8A-47BA-9217-8ACFCD64114C}"/>
              </a:ext>
            </a:extLst>
          </p:cNvPr>
          <p:cNvCxnSpPr/>
          <p:nvPr/>
        </p:nvCxnSpPr>
        <p:spPr>
          <a:xfrm>
            <a:off x="3383868" y="3726788"/>
            <a:ext cx="720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8013DF6-85CF-42C7-80E7-C7D1143DB920}"/>
              </a:ext>
            </a:extLst>
          </p:cNvPr>
          <p:cNvCxnSpPr/>
          <p:nvPr/>
        </p:nvCxnSpPr>
        <p:spPr>
          <a:xfrm>
            <a:off x="2157930" y="2994189"/>
            <a:ext cx="0" cy="12168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6B2085B-3596-4811-BEA7-869A9A1E7F3A}"/>
              </a:ext>
            </a:extLst>
          </p:cNvPr>
          <p:cNvCxnSpPr/>
          <p:nvPr/>
        </p:nvCxnSpPr>
        <p:spPr>
          <a:xfrm>
            <a:off x="6454771" y="2922066"/>
            <a:ext cx="0" cy="720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78CBC5C-03D3-4D5C-90BF-2D571E84B8F3}"/>
              </a:ext>
            </a:extLst>
          </p:cNvPr>
          <p:cNvCxnSpPr/>
          <p:nvPr/>
        </p:nvCxnSpPr>
        <p:spPr>
          <a:xfrm>
            <a:off x="6676382" y="2918465"/>
            <a:ext cx="0" cy="720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E0E0AEB4-E89F-4544-9C93-059DE18501DF}"/>
              </a:ext>
            </a:extLst>
          </p:cNvPr>
          <p:cNvSpPr/>
          <p:nvPr/>
        </p:nvSpPr>
        <p:spPr>
          <a:xfrm>
            <a:off x="8064388" y="5373216"/>
            <a:ext cx="180020" cy="546606"/>
          </a:xfrm>
          <a:prstGeom prst="rect">
            <a:avLst/>
          </a:prstGeom>
          <a:solidFill>
            <a:srgbClr val="FF00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A2CD1C3-F847-4025-B601-6E47AE5224EA}"/>
              </a:ext>
            </a:extLst>
          </p:cNvPr>
          <p:cNvSpPr/>
          <p:nvPr/>
        </p:nvSpPr>
        <p:spPr>
          <a:xfrm rot="16200000">
            <a:off x="7136965" y="4596115"/>
            <a:ext cx="203107" cy="546606"/>
          </a:xfrm>
          <a:prstGeom prst="rect">
            <a:avLst/>
          </a:prstGeom>
          <a:solidFill>
            <a:srgbClr val="00B0F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9CFC68B-3FE2-43F0-A362-0FE55C263558}"/>
              </a:ext>
            </a:extLst>
          </p:cNvPr>
          <p:cNvCxnSpPr/>
          <p:nvPr/>
        </p:nvCxnSpPr>
        <p:spPr>
          <a:xfrm>
            <a:off x="2159400" y="2894668"/>
            <a:ext cx="0" cy="1216800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0822A19-BCEB-46AF-B44B-B6A818B07BAD}"/>
              </a:ext>
            </a:extLst>
          </p:cNvPr>
          <p:cNvCxnSpPr/>
          <p:nvPr/>
        </p:nvCxnSpPr>
        <p:spPr>
          <a:xfrm>
            <a:off x="1187624" y="3149463"/>
            <a:ext cx="1728192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E83FBFD-7E36-4439-8D5F-6FA3884F5778}"/>
              </a:ext>
            </a:extLst>
          </p:cNvPr>
          <p:cNvCxnSpPr/>
          <p:nvPr/>
        </p:nvCxnSpPr>
        <p:spPr>
          <a:xfrm>
            <a:off x="3290055" y="3149463"/>
            <a:ext cx="720000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9B9DC37-3002-4A99-8F48-3107D924691E}"/>
              </a:ext>
            </a:extLst>
          </p:cNvPr>
          <p:cNvCxnSpPr/>
          <p:nvPr/>
        </p:nvCxnSpPr>
        <p:spPr>
          <a:xfrm>
            <a:off x="5580112" y="3149463"/>
            <a:ext cx="1728192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07E73C50-5086-4C01-8A7C-11C1540C7021}"/>
              </a:ext>
            </a:extLst>
          </p:cNvPr>
          <p:cNvSpPr/>
          <p:nvPr/>
        </p:nvSpPr>
        <p:spPr>
          <a:xfrm>
            <a:off x="2051720" y="3775186"/>
            <a:ext cx="216040" cy="2335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8266BB-42B7-4809-A19D-D62E77FDC570}"/>
              </a:ext>
            </a:extLst>
          </p:cNvPr>
          <p:cNvSpPr/>
          <p:nvPr/>
        </p:nvSpPr>
        <p:spPr>
          <a:xfrm>
            <a:off x="2045720" y="3033082"/>
            <a:ext cx="216040" cy="2335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A22EBC5-471E-4E35-B29A-ED930751A192}"/>
              </a:ext>
            </a:extLst>
          </p:cNvPr>
          <p:cNvCxnSpPr/>
          <p:nvPr/>
        </p:nvCxnSpPr>
        <p:spPr>
          <a:xfrm>
            <a:off x="6454771" y="2925024"/>
            <a:ext cx="0" cy="720000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AB6543C-3660-4A5B-85A0-9BB0A71F38C6}"/>
              </a:ext>
            </a:extLst>
          </p:cNvPr>
          <p:cNvCxnSpPr/>
          <p:nvPr/>
        </p:nvCxnSpPr>
        <p:spPr>
          <a:xfrm>
            <a:off x="3383868" y="3735474"/>
            <a:ext cx="720000" cy="0"/>
          </a:xfrm>
          <a:prstGeom prst="line">
            <a:avLst/>
          </a:prstGeom>
          <a:ln>
            <a:solidFill>
              <a:srgbClr val="00B0F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38DE932-6552-45B4-89E2-80E770F5DE26}"/>
              </a:ext>
            </a:extLst>
          </p:cNvPr>
          <p:cNvSpPr txBox="1"/>
          <p:nvPr/>
        </p:nvSpPr>
        <p:spPr>
          <a:xfrm>
            <a:off x="1049110" y="4996663"/>
            <a:ext cx="44681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Consider pair 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node6&amp;node2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then we can update the 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column/row 6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latent space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(column/row 6 is different from the one used for updating column/row 7 )</a:t>
            </a:r>
            <a:endParaRPr lang="zh-CN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31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Learning</a:t>
            </a:r>
            <a:r>
              <a:rPr lang="en-US" altLang="zh-CN" b="1" dirty="0"/>
              <a:t> &amp; Prediction by LSM-RN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Incremental learning</a:t>
            </a:r>
          </a:p>
          <a:p>
            <a:pPr lvl="2"/>
            <a:r>
              <a:rPr lang="en-US" altLang="zh-CN" b="1" dirty="0"/>
              <a:t>Incremental update</a:t>
            </a:r>
          </a:p>
          <a:p>
            <a:pPr lvl="3"/>
            <a:r>
              <a:rPr lang="en-US" altLang="zh-CN" b="1" dirty="0"/>
              <a:t>Update order matters</a:t>
            </a:r>
          </a:p>
          <a:p>
            <a:pPr lvl="3"/>
            <a:r>
              <a:rPr lang="en-US" altLang="zh-CN" b="1" dirty="0"/>
              <a:t>Update according  to the reverse of topological order </a:t>
            </a:r>
          </a:p>
          <a:p>
            <a:pPr lvl="4"/>
            <a:r>
              <a:rPr lang="en-US" altLang="zh-CN" b="1" dirty="0"/>
              <a:t>The node is updated only after all its downstream nodes are updated.</a:t>
            </a:r>
          </a:p>
          <a:p>
            <a:pPr lvl="4"/>
            <a:endParaRPr lang="en-US" altLang="zh-CN" b="1" i="1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1BAC77-0A1F-438E-B76F-957CBA59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54" y="1142802"/>
            <a:ext cx="2054310" cy="1150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D73DF6-A7F0-4F14-99D3-C417B3D18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43841"/>
            <a:ext cx="3596952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6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602E81-D6C4-43B6-A1AD-AFA0D22B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0" y="3582766"/>
            <a:ext cx="6265966" cy="2281691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Learning &amp; </a:t>
            </a:r>
            <a:r>
              <a:rPr lang="en-US" altLang="zh-CN" b="1" dirty="0">
                <a:solidFill>
                  <a:srgbClr val="FF0000"/>
                </a:solidFill>
              </a:rPr>
              <a:t>Prediction</a:t>
            </a:r>
            <a:r>
              <a:rPr lang="en-US" altLang="zh-CN" b="1" dirty="0"/>
              <a:t> by LSM-RN</a:t>
            </a:r>
          </a:p>
          <a:p>
            <a:pPr lvl="1"/>
            <a:r>
              <a:rPr lang="en-US" altLang="zh-CN" b="1" dirty="0"/>
              <a:t>Real-time forecasting</a:t>
            </a:r>
          </a:p>
          <a:p>
            <a:pPr lvl="2"/>
            <a:r>
              <a:rPr lang="en-US" altLang="zh-CN" dirty="0"/>
              <a:t>Apply global learning to all the previously snapshot is computationally expensive</a:t>
            </a:r>
          </a:p>
          <a:p>
            <a:pPr lvl="2"/>
            <a:r>
              <a:rPr lang="en-US" altLang="zh-CN" dirty="0"/>
              <a:t>More snapshots can not promise high prediction accuracy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0A6BE6-7EE0-42F8-9EAE-1E96299942F3}"/>
              </a:ext>
            </a:extLst>
          </p:cNvPr>
          <p:cNvSpPr/>
          <p:nvPr/>
        </p:nvSpPr>
        <p:spPr>
          <a:xfrm>
            <a:off x="3995936" y="3582766"/>
            <a:ext cx="3240360" cy="16464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D0101F-3B44-4240-ADA0-3CDD28AB3684}"/>
              </a:ext>
            </a:extLst>
          </p:cNvPr>
          <p:cNvSpPr txBox="1"/>
          <p:nvPr/>
        </p:nvSpPr>
        <p:spPr>
          <a:xfrm>
            <a:off x="6588224" y="3220224"/>
            <a:ext cx="22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window [ T,2T ]</a:t>
            </a:r>
            <a:endParaRPr lang="zh-CN" alt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83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602E81-D6C4-43B6-A1AD-AFA0D22B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0" y="3582766"/>
            <a:ext cx="6265966" cy="2281691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Learning &amp; </a:t>
            </a:r>
            <a:r>
              <a:rPr lang="en-US" altLang="zh-CN" b="1" dirty="0">
                <a:solidFill>
                  <a:srgbClr val="FF0000"/>
                </a:solidFill>
              </a:rPr>
              <a:t>Prediction</a:t>
            </a:r>
            <a:r>
              <a:rPr lang="en-US" altLang="zh-CN" b="1" dirty="0"/>
              <a:t> by LSM-RN</a:t>
            </a:r>
          </a:p>
          <a:p>
            <a:pPr lvl="1"/>
            <a:r>
              <a:rPr lang="en-US" altLang="zh-CN" b="1" dirty="0"/>
              <a:t>Real-time forecasting</a:t>
            </a:r>
          </a:p>
          <a:p>
            <a:pPr lvl="2"/>
            <a:r>
              <a:rPr lang="en-US" altLang="zh-CN" dirty="0"/>
              <a:t>Apply global learning to all the previously snapshot is computationally expensive</a:t>
            </a:r>
          </a:p>
          <a:p>
            <a:pPr lvl="2"/>
            <a:r>
              <a:rPr lang="en-US" altLang="zh-CN" dirty="0"/>
              <a:t>More snapshots can not promise high prediction accuracy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0A6BE6-7EE0-42F8-9EAE-1E96299942F3}"/>
              </a:ext>
            </a:extLst>
          </p:cNvPr>
          <p:cNvSpPr/>
          <p:nvPr/>
        </p:nvSpPr>
        <p:spPr>
          <a:xfrm>
            <a:off x="3995936" y="3582766"/>
            <a:ext cx="3240360" cy="16464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D0101F-3B44-4240-ADA0-3CDD28AB3684}"/>
              </a:ext>
            </a:extLst>
          </p:cNvPr>
          <p:cNvSpPr txBox="1"/>
          <p:nvPr/>
        </p:nvSpPr>
        <p:spPr>
          <a:xfrm>
            <a:off x="6588224" y="3220224"/>
            <a:ext cx="22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window [ T,2T ]</a:t>
            </a:r>
            <a:endParaRPr lang="zh-CN" alt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7CC870-52C9-406B-B465-7F64A93050D0}"/>
              </a:ext>
            </a:extLst>
          </p:cNvPr>
          <p:cNvSpPr/>
          <p:nvPr/>
        </p:nvSpPr>
        <p:spPr>
          <a:xfrm>
            <a:off x="4211960" y="3750404"/>
            <a:ext cx="432048" cy="1190763"/>
          </a:xfrm>
          <a:prstGeom prst="rect">
            <a:avLst/>
          </a:prstGeom>
          <a:solidFill>
            <a:srgbClr val="FFC000">
              <a:alpha val="5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7021CD-3785-4C0D-9DC3-7E040553D7EA}"/>
              </a:ext>
            </a:extLst>
          </p:cNvPr>
          <p:cNvSpPr txBox="1"/>
          <p:nvPr/>
        </p:nvSpPr>
        <p:spPr>
          <a:xfrm>
            <a:off x="2555777" y="315591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Incremental update latent space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68E31CE-1736-4F05-AC18-683627CBCED2}"/>
              </a:ext>
            </a:extLst>
          </p:cNvPr>
          <p:cNvSpPr/>
          <p:nvPr/>
        </p:nvSpPr>
        <p:spPr>
          <a:xfrm>
            <a:off x="4211960" y="5085184"/>
            <a:ext cx="432048" cy="368438"/>
          </a:xfrm>
          <a:prstGeom prst="triangl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52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602E81-D6C4-43B6-A1AD-AFA0D22B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0" y="3582766"/>
            <a:ext cx="6265966" cy="2281691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Learning &amp; </a:t>
            </a:r>
            <a:r>
              <a:rPr lang="en-US" altLang="zh-CN" b="1" dirty="0">
                <a:solidFill>
                  <a:srgbClr val="FF0000"/>
                </a:solidFill>
              </a:rPr>
              <a:t>Prediction</a:t>
            </a:r>
            <a:r>
              <a:rPr lang="en-US" altLang="zh-CN" b="1" dirty="0"/>
              <a:t> by LSM-RN</a:t>
            </a:r>
          </a:p>
          <a:p>
            <a:pPr lvl="1"/>
            <a:r>
              <a:rPr lang="en-US" altLang="zh-CN" b="1" dirty="0"/>
              <a:t>Real-time forecasting</a:t>
            </a:r>
          </a:p>
          <a:p>
            <a:pPr lvl="2"/>
            <a:r>
              <a:rPr lang="en-US" altLang="zh-CN" dirty="0"/>
              <a:t>Apply global learning to all the previously snapshot is computationally expensive</a:t>
            </a:r>
          </a:p>
          <a:p>
            <a:pPr lvl="2"/>
            <a:r>
              <a:rPr lang="en-US" altLang="zh-CN" dirty="0"/>
              <a:t>More snapshots can not promise high prediction accuracy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0A6BE6-7EE0-42F8-9EAE-1E96299942F3}"/>
              </a:ext>
            </a:extLst>
          </p:cNvPr>
          <p:cNvSpPr/>
          <p:nvPr/>
        </p:nvSpPr>
        <p:spPr>
          <a:xfrm>
            <a:off x="3995936" y="3582766"/>
            <a:ext cx="3240360" cy="16464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D0101F-3B44-4240-ADA0-3CDD28AB3684}"/>
              </a:ext>
            </a:extLst>
          </p:cNvPr>
          <p:cNvSpPr txBox="1"/>
          <p:nvPr/>
        </p:nvSpPr>
        <p:spPr>
          <a:xfrm>
            <a:off x="6588224" y="3220224"/>
            <a:ext cx="22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window [ T,2T ]</a:t>
            </a:r>
            <a:endParaRPr lang="zh-CN" alt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7CC870-52C9-406B-B465-7F64A93050D0}"/>
              </a:ext>
            </a:extLst>
          </p:cNvPr>
          <p:cNvSpPr/>
          <p:nvPr/>
        </p:nvSpPr>
        <p:spPr>
          <a:xfrm rot="2338696">
            <a:off x="4574385" y="3717126"/>
            <a:ext cx="432048" cy="1190763"/>
          </a:xfrm>
          <a:prstGeom prst="rect">
            <a:avLst/>
          </a:prstGeom>
          <a:solidFill>
            <a:srgbClr val="FFC000">
              <a:alpha val="5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7021CD-3785-4C0D-9DC3-7E040553D7EA}"/>
              </a:ext>
            </a:extLst>
          </p:cNvPr>
          <p:cNvSpPr txBox="1"/>
          <p:nvPr/>
        </p:nvSpPr>
        <p:spPr>
          <a:xfrm>
            <a:off x="2555777" y="3155910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Real-time prediction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140E0C01-7075-42D9-9A22-E7ADB5FDBE84}"/>
              </a:ext>
            </a:extLst>
          </p:cNvPr>
          <p:cNvSpPr/>
          <p:nvPr/>
        </p:nvSpPr>
        <p:spPr>
          <a:xfrm>
            <a:off x="4211960" y="5085184"/>
            <a:ext cx="432048" cy="368438"/>
          </a:xfrm>
          <a:prstGeom prst="triangl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00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602E81-D6C4-43B6-A1AD-AFA0D22B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0" y="3582766"/>
            <a:ext cx="6265966" cy="2281691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Learning &amp; </a:t>
            </a:r>
            <a:r>
              <a:rPr lang="en-US" altLang="zh-CN" b="1" dirty="0">
                <a:solidFill>
                  <a:srgbClr val="FF0000"/>
                </a:solidFill>
              </a:rPr>
              <a:t>Prediction</a:t>
            </a:r>
            <a:r>
              <a:rPr lang="en-US" altLang="zh-CN" b="1" dirty="0"/>
              <a:t> by LSM-RN</a:t>
            </a:r>
          </a:p>
          <a:p>
            <a:pPr lvl="1"/>
            <a:r>
              <a:rPr lang="en-US" altLang="zh-CN" b="1" dirty="0"/>
              <a:t>Real-time forecasting</a:t>
            </a:r>
          </a:p>
          <a:p>
            <a:pPr lvl="2"/>
            <a:r>
              <a:rPr lang="en-US" altLang="zh-CN" dirty="0"/>
              <a:t>Apply global learning to all the previously snapshot is computationally expensive</a:t>
            </a:r>
          </a:p>
          <a:p>
            <a:pPr lvl="2"/>
            <a:r>
              <a:rPr lang="en-US" altLang="zh-CN" dirty="0"/>
              <a:t>More snapshots can not promise high prediction accuracy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0A6BE6-7EE0-42F8-9EAE-1E96299942F3}"/>
              </a:ext>
            </a:extLst>
          </p:cNvPr>
          <p:cNvSpPr/>
          <p:nvPr/>
        </p:nvSpPr>
        <p:spPr>
          <a:xfrm>
            <a:off x="3995936" y="3582766"/>
            <a:ext cx="3240360" cy="16464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D0101F-3B44-4240-ADA0-3CDD28AB3684}"/>
              </a:ext>
            </a:extLst>
          </p:cNvPr>
          <p:cNvSpPr txBox="1"/>
          <p:nvPr/>
        </p:nvSpPr>
        <p:spPr>
          <a:xfrm>
            <a:off x="6588224" y="3220224"/>
            <a:ext cx="22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window [ T,2T ]</a:t>
            </a:r>
            <a:endParaRPr lang="zh-CN" alt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DC4A75F7-A1B1-4ED9-B63B-B30958EED79E}"/>
              </a:ext>
            </a:extLst>
          </p:cNvPr>
          <p:cNvSpPr/>
          <p:nvPr/>
        </p:nvSpPr>
        <p:spPr>
          <a:xfrm>
            <a:off x="6372200" y="5085184"/>
            <a:ext cx="432048" cy="368438"/>
          </a:xfrm>
          <a:prstGeom prst="triangl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9F5772-B2FD-4D87-9978-26566DD605C0}"/>
              </a:ext>
            </a:extLst>
          </p:cNvPr>
          <p:cNvSpPr txBox="1"/>
          <p:nvPr/>
        </p:nvSpPr>
        <p:spPr>
          <a:xfrm>
            <a:off x="6144632" y="5839885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Global learning with all snapshots at current window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17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7224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>
                <a:ea typeface="Cambria" panose="02040503050406030204" pitchFamily="18" charset="0"/>
              </a:rPr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2339752" y="1995386"/>
            <a:ext cx="6362568" cy="3180699"/>
            <a:chOff x="5457912" y="1321672"/>
            <a:chExt cx="8483420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5627181" cy="723028"/>
              <a:chOff x="1343472" y="2350372"/>
              <a:chExt cx="5627181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458299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C8C8C8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Motivation</a:t>
                </a:r>
                <a:endParaRPr lang="zh-CN" altLang="en-US" sz="2800" b="1" dirty="0">
                  <a:solidFill>
                    <a:srgbClr val="C8C8C8"/>
                  </a:solidFill>
                  <a:latin typeface="Cambria" panose="020405030504060302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C8C8C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rgbClr val="C8C8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8483419" cy="1119570"/>
              <a:chOff x="1343473" y="2420888"/>
              <a:chExt cx="8483419" cy="111957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842832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C8C8C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rgbClr val="C8C8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387658" y="2842832"/>
                <a:ext cx="7439234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C8C8C8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Methodology</a:t>
                </a:r>
                <a:endParaRPr lang="zh-CN" altLang="en-US" sz="2800" b="1" dirty="0">
                  <a:solidFill>
                    <a:srgbClr val="C8C8C8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1A35099-B817-44EF-A2A1-50C312B05241}"/>
              </a:ext>
            </a:extLst>
          </p:cNvPr>
          <p:cNvSpPr txBox="1"/>
          <p:nvPr/>
        </p:nvSpPr>
        <p:spPr>
          <a:xfrm>
            <a:off x="3122892" y="4008863"/>
            <a:ext cx="343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Empirical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study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38BCC8-43BD-44B1-B561-442303C1148C}"/>
              </a:ext>
            </a:extLst>
          </p:cNvPr>
          <p:cNvSpPr txBox="1"/>
          <p:nvPr/>
        </p:nvSpPr>
        <p:spPr>
          <a:xfrm>
            <a:off x="2339752" y="4027915"/>
            <a:ext cx="513253" cy="523220"/>
          </a:xfrm>
          <a:prstGeom prst="rect">
            <a:avLst/>
          </a:prstGeom>
          <a:solidFill>
            <a:srgbClr val="DE201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2296CBA9-E03E-4943-B5A1-85EBAC6DE6EA}"/>
              </a:ext>
            </a:extLst>
          </p:cNvPr>
          <p:cNvSpPr/>
          <p:nvPr/>
        </p:nvSpPr>
        <p:spPr>
          <a:xfrm>
            <a:off x="5746528" y="2972767"/>
            <a:ext cx="216024" cy="701766"/>
          </a:xfrm>
          <a:prstGeom prst="leftBrace">
            <a:avLst/>
          </a:prstGeom>
          <a:ln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C8C8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48E02A-17E7-48AD-A6C1-A252AEA80E39}"/>
              </a:ext>
            </a:extLst>
          </p:cNvPr>
          <p:cNvSpPr txBox="1"/>
          <p:nvPr/>
        </p:nvSpPr>
        <p:spPr>
          <a:xfrm>
            <a:off x="6001625" y="2726985"/>
            <a:ext cx="246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8C8C8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Objective function</a:t>
            </a:r>
            <a:endParaRPr lang="zh-CN" altLang="en-US" dirty="0">
              <a:solidFill>
                <a:srgbClr val="C8C8C8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7763E6-7101-4C51-A626-96E8962BF1E2}"/>
              </a:ext>
            </a:extLst>
          </p:cNvPr>
          <p:cNvSpPr txBox="1"/>
          <p:nvPr/>
        </p:nvSpPr>
        <p:spPr>
          <a:xfrm>
            <a:off x="6001625" y="3435705"/>
            <a:ext cx="246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8C8C8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Model solution</a:t>
            </a:r>
            <a:endParaRPr lang="zh-CN" altLang="en-US" dirty="0">
              <a:solidFill>
                <a:srgbClr val="C8C8C8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E4F4C05-EF1C-47F4-B635-DDA1111011D3}"/>
              </a:ext>
            </a:extLst>
          </p:cNvPr>
          <p:cNvCxnSpPr/>
          <p:nvPr/>
        </p:nvCxnSpPr>
        <p:spPr>
          <a:xfrm>
            <a:off x="6372200" y="3293092"/>
            <a:ext cx="25202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41B2CA-8556-4C30-A1CE-EDE89965DED3}"/>
              </a:ext>
            </a:extLst>
          </p:cNvPr>
          <p:cNvCxnSpPr/>
          <p:nvPr/>
        </p:nvCxnSpPr>
        <p:spPr>
          <a:xfrm>
            <a:off x="6300192" y="1807246"/>
            <a:ext cx="25202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8FD6545-ACFC-460B-B170-DE186BC8EB28}"/>
              </a:ext>
            </a:extLst>
          </p:cNvPr>
          <p:cNvCxnSpPr/>
          <p:nvPr/>
        </p:nvCxnSpPr>
        <p:spPr>
          <a:xfrm>
            <a:off x="6372200" y="4532083"/>
            <a:ext cx="25202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FC4F881-D2B3-46CE-82DC-52B09274FD30}"/>
              </a:ext>
            </a:extLst>
          </p:cNvPr>
          <p:cNvCxnSpPr/>
          <p:nvPr/>
        </p:nvCxnSpPr>
        <p:spPr>
          <a:xfrm>
            <a:off x="8702320" y="1995386"/>
            <a:ext cx="0" cy="1100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DDBF90-64C6-4CD7-8AD9-CAAA92E51F47}"/>
              </a:ext>
            </a:extLst>
          </p:cNvPr>
          <p:cNvCxnSpPr/>
          <p:nvPr/>
        </p:nvCxnSpPr>
        <p:spPr>
          <a:xfrm>
            <a:off x="8706954" y="3334530"/>
            <a:ext cx="0" cy="1100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485AB0E-F886-4803-A35E-E7FF863FB071}"/>
              </a:ext>
            </a:extLst>
          </p:cNvPr>
          <p:cNvSpPr txBox="1"/>
          <p:nvPr/>
        </p:nvSpPr>
        <p:spPr>
          <a:xfrm>
            <a:off x="8412267" y="2385609"/>
            <a:ext cx="648072" cy="367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</a:t>
            </a:r>
            <a:endParaRPr lang="zh-CN" altLang="en-US" b="1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AC92BA-4A63-4040-9BB5-39E8308C555A}"/>
              </a:ext>
            </a:extLst>
          </p:cNvPr>
          <p:cNvSpPr txBox="1"/>
          <p:nvPr/>
        </p:nvSpPr>
        <p:spPr>
          <a:xfrm>
            <a:off x="8253129" y="3710277"/>
            <a:ext cx="8211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</a:t>
            </a:r>
            <a:endParaRPr lang="zh-CN" altLang="en-US" b="1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0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Dataset</a:t>
            </a:r>
          </a:p>
          <a:p>
            <a:pPr lvl="2"/>
            <a:r>
              <a:rPr lang="en-US" altLang="zh-CN" dirty="0"/>
              <a:t>2-month traffic sensor (loop detector) dataset collected from Los Ange- les county highways and arterial streets</a:t>
            </a:r>
          </a:p>
          <a:p>
            <a:pPr lvl="2"/>
            <a:r>
              <a:rPr lang="en-US" altLang="zh-CN" dirty="0"/>
              <a:t>Two subgraphs of Los Angeles road network</a:t>
            </a:r>
            <a:r>
              <a:rPr lang="en-US" altLang="zh-CN" b="1" dirty="0"/>
              <a:t> </a:t>
            </a:r>
            <a:r>
              <a:rPr lang="en-US" altLang="zh-CN" dirty="0"/>
              <a:t> from </a:t>
            </a:r>
            <a:r>
              <a:rPr lang="en-US" altLang="zh-CN" dirty="0" err="1"/>
              <a:t>Heremap</a:t>
            </a:r>
            <a:r>
              <a:rPr lang="en-US" altLang="zh-CN" dirty="0"/>
              <a:t> dataset</a:t>
            </a:r>
          </a:p>
          <a:p>
            <a:pPr lvl="3"/>
            <a:r>
              <a:rPr lang="en-US" altLang="zh-CN" b="1" dirty="0"/>
              <a:t>SMALL</a:t>
            </a:r>
            <a:r>
              <a:rPr lang="zh-CN" altLang="en-US" dirty="0"/>
              <a:t>：</a:t>
            </a:r>
            <a:r>
              <a:rPr lang="en-US" altLang="zh-CN" dirty="0"/>
              <a:t>5984 vertices</a:t>
            </a:r>
            <a:r>
              <a:rPr lang="zh-CN" altLang="en-US" dirty="0"/>
              <a:t>，</a:t>
            </a:r>
            <a:r>
              <a:rPr lang="en-US" altLang="zh-CN" dirty="0"/>
              <a:t>12538 edges, 1642 sensors</a:t>
            </a:r>
          </a:p>
          <a:p>
            <a:pPr lvl="3"/>
            <a:r>
              <a:rPr lang="en-US" altLang="zh-CN" b="1" dirty="0"/>
              <a:t>LARGE</a:t>
            </a:r>
            <a:r>
              <a:rPr lang="en-US" altLang="zh-CN" dirty="0"/>
              <a:t>: 8242 vertices, 19986 edges, 4048 sensors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3EA00C-3722-47E4-AC3E-BFD01BEFA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861048"/>
            <a:ext cx="3264068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05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1: One-step ahead edge traffic prediction</a:t>
            </a:r>
          </a:p>
          <a:p>
            <a:pPr lvl="2"/>
            <a:r>
              <a:rPr lang="en-US" altLang="zh-CN" b="1" dirty="0"/>
              <a:t>Models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LSM-RN-ALL (Global learning)</a:t>
            </a:r>
          </a:p>
          <a:p>
            <a:pPr lvl="3">
              <a:lnSpc>
                <a:spcPct val="150000"/>
              </a:lnSpc>
            </a:pPr>
            <a:endParaRPr lang="en-US" altLang="zh-CN" dirty="0"/>
          </a:p>
          <a:p>
            <a:pPr lvl="3">
              <a:lnSpc>
                <a:spcPct val="150000"/>
              </a:lnSpc>
            </a:pP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en-US" altLang="zh-CN" dirty="0"/>
              <a:t>LSM-RN-Inc (Incremental learning)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LSM-RN-Naïve</a:t>
            </a:r>
          </a:p>
          <a:p>
            <a:pPr lvl="3">
              <a:lnSpc>
                <a:spcPct val="150000"/>
              </a:lnSpc>
            </a:pPr>
            <a:endParaRPr lang="en-US" altLang="zh-CN" dirty="0"/>
          </a:p>
          <a:p>
            <a:pPr lvl="3">
              <a:lnSpc>
                <a:spcPct val="150000"/>
              </a:lnSpc>
            </a:pP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en-US" altLang="zh-CN" dirty="0"/>
              <a:t>ARIMA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SVR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ARIMA-</a:t>
            </a:r>
            <a:r>
              <a:rPr lang="en-US" altLang="zh-CN" dirty="0" err="1"/>
              <a:t>sp</a:t>
            </a:r>
            <a:r>
              <a:rPr lang="en-US" altLang="zh-CN" dirty="0"/>
              <a:t> (Completion reading from LSM-RN-ALL)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SVR-</a:t>
            </a:r>
            <a:r>
              <a:rPr lang="en-US" altLang="zh-CN" dirty="0" err="1"/>
              <a:t>sp</a:t>
            </a:r>
            <a:r>
              <a:rPr lang="en-US" altLang="zh-CN" dirty="0"/>
              <a:t>(Completion reading from LSM-RN-ALL)</a:t>
            </a:r>
          </a:p>
          <a:p>
            <a:pPr marL="685800" lvl="3" indent="0">
              <a:buNone/>
            </a:pPr>
            <a:endParaRPr lang="en-US" altLang="zh-CN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1C0EB1-82DD-40B8-8E64-53C857DF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79" y="2501066"/>
            <a:ext cx="6189625" cy="6248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1B20A9-09AA-4A21-8BF8-AA3854E0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35" y="3899803"/>
            <a:ext cx="7675529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4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1: One-step ahead edge traffic prediction</a:t>
            </a:r>
          </a:p>
          <a:p>
            <a:pPr lvl="2"/>
            <a:r>
              <a:rPr lang="en-US" altLang="zh-CN" b="1" dirty="0"/>
              <a:t>Conclusion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LSM-RN-Naïve performs worse than the proposed model </a:t>
            </a:r>
            <a:r>
              <a:rPr lang="en-US" altLang="zh-CN" dirty="0">
                <a:solidFill>
                  <a:srgbClr val="C00000"/>
                </a:solidFill>
              </a:rPr>
              <a:t>because it treats the latent matrix separately.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SVR and ARIMA perform worse due to </a:t>
            </a:r>
            <a:r>
              <a:rPr lang="en-US" altLang="zh-CN" dirty="0">
                <a:solidFill>
                  <a:srgbClr val="C00000"/>
                </a:solidFill>
              </a:rPr>
              <a:t>the missing data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SVR-</a:t>
            </a:r>
            <a:r>
              <a:rPr lang="en-US" altLang="zh-CN" dirty="0" err="1"/>
              <a:t>sp</a:t>
            </a:r>
            <a:r>
              <a:rPr lang="en-US" altLang="zh-CN" dirty="0"/>
              <a:t> and ARIMA-</a:t>
            </a:r>
            <a:r>
              <a:rPr lang="en-US" altLang="zh-CN" dirty="0" err="1"/>
              <a:t>sp</a:t>
            </a:r>
            <a:r>
              <a:rPr lang="en-US" altLang="zh-CN" dirty="0"/>
              <a:t> worse due to </a:t>
            </a:r>
            <a:r>
              <a:rPr lang="en-US" altLang="zh-CN" dirty="0">
                <a:solidFill>
                  <a:srgbClr val="C00000"/>
                </a:solidFill>
              </a:rPr>
              <a:t>the missing data in train process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SVR is more robust to ARIMA given missing data due to the </a:t>
            </a:r>
            <a:r>
              <a:rPr lang="en-US" altLang="zh-CN" dirty="0">
                <a:solidFill>
                  <a:srgbClr val="C00000"/>
                </a:solidFill>
              </a:rPr>
              <a:t>ability to model non-linearity</a:t>
            </a:r>
          </a:p>
          <a:p>
            <a:pPr marL="685800" lvl="3" indent="0">
              <a:buNone/>
            </a:pPr>
            <a:endParaRPr lang="en-US" altLang="zh-CN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312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1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D9AA6C-31F2-4C06-B105-155A2E8D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Traffic prediction: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predict the future travel speed of each and every edge of a road network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07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2: Multi-steps ahead edge traffic prediction</a:t>
            </a:r>
          </a:p>
          <a:p>
            <a:pPr lvl="2"/>
            <a:r>
              <a:rPr lang="en-US" altLang="zh-CN" b="1" dirty="0"/>
              <a:t>Models</a:t>
            </a:r>
          </a:p>
          <a:p>
            <a:pPr lvl="3"/>
            <a:r>
              <a:rPr lang="en-US" altLang="zh-CN" dirty="0"/>
              <a:t>LSM-RN-ALL</a:t>
            </a:r>
          </a:p>
          <a:p>
            <a:pPr lvl="3"/>
            <a:r>
              <a:rPr lang="en-US" altLang="zh-CN" dirty="0"/>
              <a:t>LSM-RN-Inc</a:t>
            </a:r>
          </a:p>
          <a:p>
            <a:pPr lvl="3"/>
            <a:r>
              <a:rPr lang="en-US" altLang="zh-CN" dirty="0"/>
              <a:t>LSM-RN-Naïve</a:t>
            </a:r>
          </a:p>
          <a:p>
            <a:pPr lvl="3"/>
            <a:r>
              <a:rPr lang="en-US" altLang="zh-CN" dirty="0"/>
              <a:t>ARIMA</a:t>
            </a:r>
          </a:p>
          <a:p>
            <a:pPr lvl="3"/>
            <a:r>
              <a:rPr lang="en-US" altLang="zh-CN" dirty="0"/>
              <a:t>SVR</a:t>
            </a:r>
          </a:p>
          <a:p>
            <a:pPr lvl="3"/>
            <a:r>
              <a:rPr lang="en-US" altLang="zh-CN" dirty="0"/>
              <a:t>ARIMA-</a:t>
            </a:r>
            <a:r>
              <a:rPr lang="en-US" altLang="zh-CN" dirty="0" err="1"/>
              <a:t>sp</a:t>
            </a:r>
            <a:endParaRPr lang="en-US" altLang="zh-CN" dirty="0"/>
          </a:p>
          <a:p>
            <a:pPr lvl="3"/>
            <a:r>
              <a:rPr lang="en-US" altLang="zh-CN" dirty="0"/>
              <a:t>SVR-</a:t>
            </a:r>
            <a:r>
              <a:rPr lang="en-US" altLang="zh-CN" dirty="0" err="1"/>
              <a:t>sp</a:t>
            </a:r>
            <a:endParaRPr lang="en-US" altLang="zh-CN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188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2: Multi-steps ahead edge traffic prediction</a:t>
            </a:r>
          </a:p>
          <a:p>
            <a:pPr lvl="2"/>
            <a:r>
              <a:rPr lang="en-US" altLang="zh-CN" b="1" dirty="0"/>
              <a:t>Conclusions</a:t>
            </a:r>
            <a:endParaRPr lang="en-US" altLang="zh-CN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8334CF-E66A-4477-8981-6F64DE31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49" y="2415051"/>
            <a:ext cx="4397653" cy="40291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BBB3418-8A34-4487-85F2-22FAD68F36AD}"/>
              </a:ext>
            </a:extLst>
          </p:cNvPr>
          <p:cNvSpPr/>
          <p:nvPr/>
        </p:nvSpPr>
        <p:spPr>
          <a:xfrm>
            <a:off x="5652120" y="2415051"/>
            <a:ext cx="3096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between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methods and the baselines is narrower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due to the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inevitable error accumulation resulting from using predicted value for further prediction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24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3: Missing value completion</a:t>
            </a:r>
          </a:p>
          <a:p>
            <a:pPr lvl="2"/>
            <a:r>
              <a:rPr lang="en-US" altLang="zh-CN" b="1" dirty="0"/>
              <a:t>Models</a:t>
            </a:r>
          </a:p>
          <a:p>
            <a:pPr lvl="3"/>
            <a:r>
              <a:rPr lang="en-US" altLang="zh-CN" dirty="0"/>
              <a:t>LSM-RN-ALL</a:t>
            </a:r>
          </a:p>
          <a:p>
            <a:pPr lvl="3"/>
            <a:r>
              <a:rPr lang="en-US" altLang="zh-CN" dirty="0"/>
              <a:t>LSM-RN-Inc</a:t>
            </a:r>
          </a:p>
          <a:p>
            <a:pPr lvl="3"/>
            <a:r>
              <a:rPr lang="en-US" altLang="zh-CN" dirty="0"/>
              <a:t>LSM-RN-Naïve</a:t>
            </a:r>
          </a:p>
          <a:p>
            <a:pPr lvl="3"/>
            <a:r>
              <a:rPr lang="en-US" altLang="zh-CN" dirty="0"/>
              <a:t>KNN</a:t>
            </a:r>
          </a:p>
          <a:p>
            <a:pPr lvl="2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6319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3: Missing value completion</a:t>
            </a:r>
          </a:p>
          <a:p>
            <a:pPr lvl="2"/>
            <a:r>
              <a:rPr lang="en-US" altLang="zh-CN" b="1" dirty="0"/>
              <a:t>Conclusions:</a:t>
            </a:r>
          </a:p>
          <a:p>
            <a:pPr lvl="3"/>
            <a:r>
              <a:rPr lang="en-US" altLang="zh-CN" dirty="0"/>
              <a:t>LSM-RN-All performs better than LSM-RN-Inc by jointly inferring all the latent attributes. </a:t>
            </a:r>
          </a:p>
          <a:p>
            <a:pPr lvl="3"/>
            <a:r>
              <a:rPr lang="en-US" altLang="zh-CN" dirty="0"/>
              <a:t>LSM-RN-Naive and KNN have similar performances, which is inferior to the proposed methods.</a:t>
            </a:r>
          </a:p>
          <a:p>
            <a:pPr lvl="2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236D51-E645-46E5-8CAB-A4B5F2022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645024"/>
            <a:ext cx="5256584" cy="25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47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4: Real time forecasting</a:t>
            </a:r>
          </a:p>
          <a:p>
            <a:pPr lvl="2"/>
            <a:r>
              <a:rPr lang="en-US" altLang="zh-CN" b="1" dirty="0"/>
              <a:t>Models</a:t>
            </a:r>
          </a:p>
          <a:p>
            <a:pPr lvl="3"/>
            <a:r>
              <a:rPr lang="en-US" altLang="zh-CN" dirty="0"/>
              <a:t>LSM-RN-ALL</a:t>
            </a:r>
          </a:p>
          <a:p>
            <a:pPr lvl="3"/>
            <a:r>
              <a:rPr lang="en-US" altLang="zh-CN" dirty="0"/>
              <a:t>LSM-RN-Inc</a:t>
            </a:r>
          </a:p>
          <a:p>
            <a:pPr lvl="3"/>
            <a:r>
              <a:rPr lang="en-US" altLang="zh-CN" dirty="0"/>
              <a:t>LSM-RN-Naïve</a:t>
            </a:r>
          </a:p>
          <a:p>
            <a:pPr lvl="3"/>
            <a:r>
              <a:rPr lang="en-US" altLang="zh-CN" dirty="0"/>
              <a:t>LSM-RN-Naïve Old (Not use feedback information)</a:t>
            </a:r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2337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Setting</a:t>
            </a:r>
          </a:p>
          <a:p>
            <a:pPr lvl="1"/>
            <a:r>
              <a:rPr lang="en-US" altLang="zh-CN" b="1" dirty="0"/>
              <a:t>Task 4: Real time forecasting</a:t>
            </a:r>
          </a:p>
          <a:p>
            <a:pPr lvl="2"/>
            <a:r>
              <a:rPr lang="en-US" altLang="zh-CN" b="1" dirty="0"/>
              <a:t>Conclusions:</a:t>
            </a:r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4C5B11-C440-4C4D-8895-301885DA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0888"/>
            <a:ext cx="4399091" cy="39309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6DB954-9093-4782-9746-D70BBDC8F163}"/>
              </a:ext>
            </a:extLst>
          </p:cNvPr>
          <p:cNvSpPr/>
          <p:nvPr/>
        </p:nvSpPr>
        <p:spPr>
          <a:xfrm>
            <a:off x="5497786" y="4869160"/>
            <a:ext cx="3610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LSM-RC-Inc is the most efficient because it only considers a small portion of network.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7FD96E-DE8A-440D-BF19-E8A3EB77452C}"/>
              </a:ext>
            </a:extLst>
          </p:cNvPr>
          <p:cNvSpPr/>
          <p:nvPr/>
        </p:nvSpPr>
        <p:spPr>
          <a:xfrm>
            <a:off x="5431314" y="2708920"/>
            <a:ext cx="3898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Old is worse than LSM-RN Naïve at first but surpass it later, because of the error accumulation problem.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9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Setting</a:t>
                </a:r>
              </a:p>
              <a:p>
                <a:pPr lvl="1"/>
                <a:r>
                  <a:rPr lang="en-US" altLang="zh-CN" b="1" dirty="0"/>
                  <a:t>Task 5: Parameter sensitive analysis</a:t>
                </a:r>
              </a:p>
              <a:p>
                <a:pPr lvl="2"/>
                <a:r>
                  <a:rPr lang="en-US" altLang="zh-CN" b="1" dirty="0"/>
                  <a:t>Conclusions:</a:t>
                </a:r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3"/>
                <a:r>
                  <a:rPr lang="en-US" altLang="zh-CN" b="1" dirty="0"/>
                  <a:t>Effect of varying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altLang="zh-CN" b="1" dirty="0"/>
              </a:p>
              <a:p>
                <a:pPr marL="685800" lvl="3" indent="0">
                  <a:buNone/>
                </a:pPr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dirty="0"/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A3AC541-C00F-4CB5-B961-1D7E7728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64904"/>
            <a:ext cx="7133283" cy="720080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754FAD0-F7F3-4FED-8274-F506140CEA2D}"/>
              </a:ext>
            </a:extLst>
          </p:cNvPr>
          <p:cNvSpPr/>
          <p:nvPr/>
        </p:nvSpPr>
        <p:spPr>
          <a:xfrm>
            <a:off x="4427984" y="2492896"/>
            <a:ext cx="216024" cy="216024"/>
          </a:xfrm>
          <a:prstGeom prst="ellipse">
            <a:avLst/>
          </a:prstGeom>
          <a:solidFill>
            <a:srgbClr val="FFC000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B40E47-369F-4627-9AFF-C0122568183F}"/>
              </a:ext>
            </a:extLst>
          </p:cNvPr>
          <p:cNvSpPr/>
          <p:nvPr/>
        </p:nvSpPr>
        <p:spPr>
          <a:xfrm>
            <a:off x="1765933" y="2475690"/>
            <a:ext cx="216024" cy="216024"/>
          </a:xfrm>
          <a:prstGeom prst="ellipse">
            <a:avLst/>
          </a:prstGeom>
          <a:solidFill>
            <a:srgbClr val="FFC000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541E96-1573-4830-9EC9-CA4343D7E980}"/>
              </a:ext>
            </a:extLst>
          </p:cNvPr>
          <p:cNvSpPr/>
          <p:nvPr/>
        </p:nvSpPr>
        <p:spPr>
          <a:xfrm>
            <a:off x="6086413" y="2499442"/>
            <a:ext cx="216024" cy="216024"/>
          </a:xfrm>
          <a:prstGeom prst="ellipse">
            <a:avLst/>
          </a:prstGeom>
          <a:solidFill>
            <a:srgbClr val="FFC000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BC9E02-83B0-4615-AFA8-B41B37244375}"/>
                  </a:ext>
                </a:extLst>
              </p:cNvPr>
              <p:cNvSpPr txBox="1"/>
              <p:nvPr/>
            </p:nvSpPr>
            <p:spPr>
              <a:xfrm>
                <a:off x="1187624" y="3781521"/>
                <a:ext cx="78643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first the prediction performance will improve as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increasing, then become stable. 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BC9E02-83B0-4615-AFA8-B41B3724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81521"/>
                <a:ext cx="7864332" cy="338554"/>
              </a:xfrm>
              <a:prstGeom prst="rect">
                <a:avLst/>
              </a:prstGeom>
              <a:blipFill>
                <a:blip r:embed="rId4"/>
                <a:stretch>
                  <a:fillRect l="-465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056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Setting</a:t>
                </a:r>
              </a:p>
              <a:p>
                <a:pPr lvl="1"/>
                <a:r>
                  <a:rPr lang="en-US" altLang="zh-CN" b="1" dirty="0"/>
                  <a:t>Task 5: Parameter sensitive analysis</a:t>
                </a:r>
              </a:p>
              <a:p>
                <a:pPr lvl="2"/>
                <a:r>
                  <a:rPr lang="en-US" altLang="zh-CN" b="1" dirty="0"/>
                  <a:t>Conclusions:</a:t>
                </a:r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3"/>
                <a:r>
                  <a:rPr lang="en-US" altLang="zh-CN" b="1" dirty="0"/>
                  <a:t>Effect of varying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r>
                  <a:rPr lang="en-US" altLang="zh-CN" b="1" dirty="0"/>
                  <a:t>Effect of varying span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(time gap between two snapshots)</a:t>
                </a:r>
              </a:p>
              <a:p>
                <a:pPr marL="685800" lvl="3" indent="0">
                  <a:buNone/>
                </a:pPr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dirty="0"/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A3AC541-C00F-4CB5-B961-1D7E7728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64904"/>
            <a:ext cx="7133283" cy="720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BC9E02-83B0-4615-AFA8-B41B37244375}"/>
                  </a:ext>
                </a:extLst>
              </p:cNvPr>
              <p:cNvSpPr txBox="1"/>
              <p:nvPr/>
            </p:nvSpPr>
            <p:spPr>
              <a:xfrm>
                <a:off x="1187624" y="3781521"/>
                <a:ext cx="77505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first the prediction performance will improve as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increases, then become stable. 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BC9E02-83B0-4615-AFA8-B41B3724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81521"/>
                <a:ext cx="7750520" cy="338554"/>
              </a:xfrm>
              <a:prstGeom prst="rect">
                <a:avLst/>
              </a:prstGeom>
              <a:blipFill>
                <a:blip r:embed="rId4"/>
                <a:stretch>
                  <a:fillRect l="-472" t="-5357" r="-236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0072E07-F3D0-440D-ABE8-D9639BFCA48B}"/>
              </a:ext>
            </a:extLst>
          </p:cNvPr>
          <p:cNvSpPr txBox="1"/>
          <p:nvPr/>
        </p:nvSpPr>
        <p:spPr>
          <a:xfrm>
            <a:off x="1326218" y="4814878"/>
            <a:ext cx="4881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Prediction performance declines as span increases.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4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Empirical study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748464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Setting</a:t>
                </a:r>
              </a:p>
              <a:p>
                <a:pPr lvl="1"/>
                <a:r>
                  <a:rPr lang="en-US" altLang="zh-CN" b="1" dirty="0"/>
                  <a:t>Task 5: Parameter sensitive analysis</a:t>
                </a:r>
              </a:p>
              <a:p>
                <a:pPr lvl="2"/>
                <a:r>
                  <a:rPr lang="en-US" altLang="zh-CN" b="1" dirty="0"/>
                  <a:t>Conclusions:</a:t>
                </a:r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3"/>
                <a:r>
                  <a:rPr lang="en-US" altLang="zh-CN" b="1" dirty="0"/>
                  <a:t>Effect of varying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r>
                  <a:rPr lang="en-US" altLang="zh-CN" b="1" dirty="0"/>
                  <a:t>Effect of varying span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(time gap between two snapshots)</a:t>
                </a:r>
              </a:p>
              <a:p>
                <a:pPr lvl="3"/>
                <a:endParaRPr lang="en-US" altLang="zh-CN" sz="1600" dirty="0">
                  <a:solidFill>
                    <a:srgbClr val="C00000"/>
                  </a:solidFill>
                </a:endParaRPr>
              </a:p>
              <a:p>
                <a:pPr lvl="3"/>
                <a:endParaRPr lang="en-US" altLang="zh-CN" sz="1600" dirty="0">
                  <a:solidFill>
                    <a:srgbClr val="C00000"/>
                  </a:solidFill>
                </a:endParaRPr>
              </a:p>
              <a:p>
                <a:pPr lvl="3"/>
                <a:r>
                  <a:rPr lang="en-US" altLang="zh-CN" b="1" dirty="0"/>
                  <a:t>Effect of varying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C00000"/>
                    </a:solidFill>
                  </a:rPr>
                  <a:t>(the number of latent variables)</a:t>
                </a:r>
                <a:r>
                  <a:rPr lang="en-US" altLang="zh-CN" sz="1600" b="1" dirty="0"/>
                  <a:t> </a:t>
                </a:r>
                <a:r>
                  <a:rPr lang="en-US" altLang="zh-CN" b="1" dirty="0"/>
                  <a:t>and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1600" dirty="0">
                    <a:solidFill>
                      <a:srgbClr val="C00000"/>
                    </a:solidFill>
                  </a:rPr>
                  <a:t>(regularization param)</a:t>
                </a:r>
                <a:r>
                  <a:rPr lang="en-US" altLang="zh-CN" sz="1600" b="1" dirty="0"/>
                  <a:t> </a:t>
                </a:r>
                <a:endParaRPr lang="en-US" altLang="zh-CN" sz="1600" dirty="0"/>
              </a:p>
              <a:p>
                <a:pPr marL="685800" lvl="3" indent="0">
                  <a:buNone/>
                </a:pPr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b="1" dirty="0"/>
              </a:p>
              <a:p>
                <a:pPr lvl="3"/>
                <a:endParaRPr lang="en-US" altLang="zh-CN" dirty="0"/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748464" cy="5328592"/>
              </a:xfrm>
              <a:blipFill>
                <a:blip r:embed="rId2"/>
                <a:stretch>
                  <a:fillRect l="-20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A3AC541-C00F-4CB5-B961-1D7E7728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64904"/>
            <a:ext cx="7133283" cy="720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BC9E02-83B0-4615-AFA8-B41B37244375}"/>
                  </a:ext>
                </a:extLst>
              </p:cNvPr>
              <p:cNvSpPr txBox="1"/>
              <p:nvPr/>
            </p:nvSpPr>
            <p:spPr>
              <a:xfrm>
                <a:off x="1187624" y="3781521"/>
                <a:ext cx="77505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first the prediction performance will improve as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increases, then become stable. 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BC9E02-83B0-4615-AFA8-B41B3724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81521"/>
                <a:ext cx="7750520" cy="338554"/>
              </a:xfrm>
              <a:prstGeom prst="rect">
                <a:avLst/>
              </a:prstGeom>
              <a:blipFill>
                <a:blip r:embed="rId4"/>
                <a:stretch>
                  <a:fillRect l="-472" t="-5357" r="-236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0072E07-F3D0-440D-ABE8-D9639BFCA48B}"/>
              </a:ext>
            </a:extLst>
          </p:cNvPr>
          <p:cNvSpPr txBox="1"/>
          <p:nvPr/>
        </p:nvSpPr>
        <p:spPr>
          <a:xfrm>
            <a:off x="1187624" y="4865385"/>
            <a:ext cx="4881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Prediction performance declines as span increases.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E1AB2B2-A3FC-4BAF-B821-12DCB27D6141}"/>
              </a:ext>
            </a:extLst>
          </p:cNvPr>
          <p:cNvSpPr/>
          <p:nvPr/>
        </p:nvSpPr>
        <p:spPr>
          <a:xfrm>
            <a:off x="3203848" y="2816932"/>
            <a:ext cx="648072" cy="216024"/>
          </a:xfrm>
          <a:prstGeom prst="ellipse">
            <a:avLst/>
          </a:prstGeom>
          <a:solidFill>
            <a:srgbClr val="FFC000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5ECF7B9-F3A0-4CB1-8543-35F52EB14992}"/>
              </a:ext>
            </a:extLst>
          </p:cNvPr>
          <p:cNvSpPr/>
          <p:nvPr/>
        </p:nvSpPr>
        <p:spPr>
          <a:xfrm>
            <a:off x="4716016" y="2789054"/>
            <a:ext cx="1008112" cy="243902"/>
          </a:xfrm>
          <a:prstGeom prst="ellipse">
            <a:avLst/>
          </a:prstGeom>
          <a:solidFill>
            <a:srgbClr val="FFC000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7A3292-CE61-4F18-8ACB-361F288BE25A}"/>
                  </a:ext>
                </a:extLst>
              </p:cNvPr>
              <p:cNvSpPr txBox="1"/>
              <p:nvPr/>
            </p:nvSpPr>
            <p:spPr>
              <a:xfrm>
                <a:off x="1188381" y="5767095"/>
                <a:ext cx="75600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 first the prediction performance will improve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increases, then the influence </a:t>
                </a:r>
              </a:p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becomes less significant. 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7A3292-CE61-4F18-8ACB-361F288BE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381" y="5767095"/>
                <a:ext cx="7560083" cy="584775"/>
              </a:xfrm>
              <a:prstGeom prst="rect">
                <a:avLst/>
              </a:prstGeom>
              <a:blipFill>
                <a:blip r:embed="rId5"/>
                <a:stretch>
                  <a:fillRect l="-484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5AE7F4-DECF-4F17-9829-25C34DEC3364}"/>
                  </a:ext>
                </a:extLst>
              </p:cNvPr>
              <p:cNvSpPr txBox="1"/>
              <p:nvPr/>
            </p:nvSpPr>
            <p:spPr>
              <a:xfrm>
                <a:off x="1187624" y="6412344"/>
                <a:ext cx="59028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Global learning is more sensitive to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than incremental learning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5AE7F4-DECF-4F17-9829-25C34DEC3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412344"/>
                <a:ext cx="5902898" cy="338554"/>
              </a:xfrm>
              <a:prstGeom prst="rect">
                <a:avLst/>
              </a:prstGeom>
              <a:blipFill>
                <a:blip r:embed="rId6"/>
                <a:stretch>
                  <a:fillRect l="-620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321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for attention ! </a:t>
            </a:r>
            <a:endParaRPr lang="en-CA" sz="3600" b="1" dirty="0"/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1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EAF8A1-91BA-4168-98CF-1DC3CECE4D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536" y="1916832"/>
            <a:ext cx="8352928" cy="308008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r>
              <a:rPr lang="en-US" altLang="zh-CN" b="1" dirty="0"/>
              <a:t>Traditional Methods</a:t>
            </a:r>
            <a:endParaRPr lang="en-CA" dirty="0"/>
          </a:p>
          <a:p>
            <a:pPr lvl="1"/>
            <a:r>
              <a:rPr lang="en-CA" b="1" dirty="0"/>
              <a:t>Regression</a:t>
            </a:r>
            <a:r>
              <a:rPr lang="en-CA" dirty="0"/>
              <a:t> techniques (</a:t>
            </a:r>
            <a:r>
              <a:rPr lang="en-CA" b="1" dirty="0"/>
              <a:t>time series </a:t>
            </a:r>
            <a:r>
              <a:rPr lang="en-CA" dirty="0"/>
              <a:t>approaches)</a:t>
            </a:r>
          </a:p>
          <a:p>
            <a:pPr lvl="2"/>
            <a:r>
              <a:rPr lang="en-CA" dirty="0"/>
              <a:t>Auto-regressive Integrated Moving Average (ARIMA)[1]</a:t>
            </a:r>
            <a:endParaRPr lang="en-CA" i="1" dirty="0"/>
          </a:p>
          <a:p>
            <a:pPr lvl="2"/>
            <a:r>
              <a:rPr lang="en-CA" dirty="0"/>
              <a:t>Support Vector Regression (SVR)[2]</a:t>
            </a:r>
            <a:endParaRPr lang="en-CA" i="1" dirty="0"/>
          </a:p>
          <a:p>
            <a:pPr lvl="2"/>
            <a:r>
              <a:rPr lang="en-CA" dirty="0"/>
              <a:t>Gaussian Process (GP)[3]</a:t>
            </a:r>
            <a:endParaRPr lang="en-CA" i="1" dirty="0"/>
          </a:p>
          <a:p>
            <a:pPr lvl="1"/>
            <a:r>
              <a:rPr lang="en-CA" dirty="0"/>
              <a:t>Hidden Markov Model (HMM)[4]</a:t>
            </a:r>
          </a:p>
          <a:p>
            <a:r>
              <a:rPr lang="en-US" sz="2000" b="1" dirty="0"/>
              <a:t>Problems: </a:t>
            </a:r>
            <a:r>
              <a:rPr lang="en-CA" dirty="0"/>
              <a:t>computationally expensive, </a:t>
            </a:r>
            <a:r>
              <a:rPr lang="en-US" dirty="0"/>
              <a:t>require repeated offline trainings; difficult to adapt to real-time traffic forecasting</a:t>
            </a:r>
            <a:endParaRPr lang="en-US" sz="5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E7A6F1-7E78-4076-B0D7-52BBBEC2EC36}"/>
              </a:ext>
            </a:extLst>
          </p:cNvPr>
          <p:cNvSpPr/>
          <p:nvPr/>
        </p:nvSpPr>
        <p:spPr>
          <a:xfrm>
            <a:off x="395536" y="4996914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[1]	B. Pan, U.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Demiryurek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and C.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Shahabi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"Utilizing real-world transportation data for accurate traffic prediction," in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2012 IEEE 12th International Conference on Data Mining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2012, pp. 595-604.</a:t>
            </a:r>
          </a:p>
          <a:p>
            <a:pPr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[2]	G.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Ristanoski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W. Liu, and J. Bailey, "Time series forecasting using distribution enhanced linear regression," in Pacific-Asia Conference on Knowledge Discovery and Data Mining, 2013, pp. 484-495.</a:t>
            </a:r>
          </a:p>
          <a:p>
            <a:pPr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[3]	J. Zhou and A. K. Tung, "Smiler: A semi-lazy time series prediction system for sensors," in Proceedings of the 2015 ACM SIGMOD International Conference on Management of Data, 2015, pp. 1871-1886.</a:t>
            </a:r>
          </a:p>
          <a:p>
            <a:pPr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[4]	B. Yang, C. Guo, and C. S. J. P. o. t. V. E. Jensen, "Travel cost inference from sparse,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spatio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temporally correlated time series using Markov models," vol. 6, no. 9, pp. 769-780, 2013.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D9AA6C-31F2-4C06-B105-155A2E8D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Traffic prediction: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predict the future travel speed of each and every edge of a road network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D8A106-3EF3-41D9-BB3C-23A92C14CCF4}"/>
              </a:ext>
            </a:extLst>
          </p:cNvPr>
          <p:cNvSpPr txBox="1">
            <a:spLocks/>
          </p:cNvSpPr>
          <p:nvPr/>
        </p:nvSpPr>
        <p:spPr>
          <a:xfrm>
            <a:off x="395536" y="1327676"/>
            <a:ext cx="8352928" cy="58915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fontAlgn="ctr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Existing Techniques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rule(1)</a:t>
                </a:r>
              </a:p>
              <a:p>
                <a:pPr lvl="1"/>
                <a:r>
                  <a:rPr lang="en-US" altLang="zh-CN" dirty="0"/>
                  <a:t>Suppose an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auxiliary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with following conditions:</a:t>
                </a:r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6E2FD24-AB00-493F-8CC1-23394479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04864"/>
            <a:ext cx="3645724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(1)</a:t>
                </a:r>
              </a:p>
              <a:p>
                <a:pPr lvl="1"/>
                <a:r>
                  <a:rPr lang="en-US" altLang="zh-CN" dirty="0"/>
                  <a:t>Suppose an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auxiliary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with following conditions:</a:t>
                </a:r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Then if fulfill the following minimization: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We have:</a:t>
                </a: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6E2FD24-AB00-493F-8CC1-23394479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04864"/>
            <a:ext cx="3645724" cy="3779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EC4B98-717E-44EF-86F5-CC15018AA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586191"/>
            <a:ext cx="2420322" cy="4206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F135EB-9A19-4502-A149-3E149D306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346" y="5269622"/>
            <a:ext cx="4377307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25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(1)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lvl="1"/>
                <a:r>
                  <a:rPr lang="en-US" altLang="zh-CN" dirty="0"/>
                  <a:t>Given initial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60515E1-05C5-426F-9F44-20FB5D1C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64557"/>
            <a:ext cx="4139952" cy="123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32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(1)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lvl="1"/>
                <a:r>
                  <a:rPr lang="en-US" altLang="zh-CN" dirty="0"/>
                  <a:t>Given initial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60515E1-05C5-426F-9F44-20FB5D1C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64557"/>
            <a:ext cx="4139952" cy="123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838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(1)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lvl="1"/>
                <a:r>
                  <a:rPr lang="en-US" altLang="zh-CN" dirty="0"/>
                  <a:t>Given initial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Noted: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60515E1-05C5-426F-9F44-20FB5D1C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64557"/>
            <a:ext cx="4139952" cy="123219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9E591DB6-EB01-4A95-92F0-25695FA81A5F}"/>
              </a:ext>
            </a:extLst>
          </p:cNvPr>
          <p:cNvSpPr/>
          <p:nvPr/>
        </p:nvSpPr>
        <p:spPr>
          <a:xfrm>
            <a:off x="4860032" y="1196752"/>
            <a:ext cx="4032448" cy="500002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763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(1)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lvl="1"/>
                <a:r>
                  <a:rPr lang="en-US" altLang="zh-CN" dirty="0"/>
                  <a:t>Given initial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Noted: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60515E1-05C5-426F-9F44-20FB5D1C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64557"/>
            <a:ext cx="4139952" cy="123219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9E591DB6-EB01-4A95-92F0-25695FA81A5F}"/>
              </a:ext>
            </a:extLst>
          </p:cNvPr>
          <p:cNvSpPr/>
          <p:nvPr/>
        </p:nvSpPr>
        <p:spPr>
          <a:xfrm>
            <a:off x="4860032" y="1196752"/>
            <a:ext cx="4032448" cy="500002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11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(1)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lvl="1"/>
                <a:r>
                  <a:rPr lang="en-US" altLang="zh-CN" dirty="0"/>
                  <a:t>Given initial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Noted: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Iteration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…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60515E1-05C5-426F-9F44-20FB5D1C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64557"/>
            <a:ext cx="4139952" cy="123219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9E591DB6-EB01-4A95-92F0-25695FA81A5F}"/>
              </a:ext>
            </a:extLst>
          </p:cNvPr>
          <p:cNvSpPr/>
          <p:nvPr/>
        </p:nvSpPr>
        <p:spPr>
          <a:xfrm>
            <a:off x="4860032" y="1196752"/>
            <a:ext cx="4032448" cy="500002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3B0961-B4F4-46F4-B0CF-DECC60041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3948497"/>
            <a:ext cx="3682702" cy="270403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B503D7-87CD-401B-B899-D7E66F5BBD4F}"/>
              </a:ext>
            </a:extLst>
          </p:cNvPr>
          <p:cNvSpPr/>
          <p:nvPr/>
        </p:nvSpPr>
        <p:spPr>
          <a:xfrm rot="733904">
            <a:off x="3934223" y="3756409"/>
            <a:ext cx="3312368" cy="60527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update framework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799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(2)</a:t>
                </a:r>
              </a:p>
              <a:p>
                <a:pPr lvl="1"/>
                <a:r>
                  <a:rPr lang="en-US" altLang="zh-CN" b="1" dirty="0"/>
                  <a:t>Given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b="1" dirty="0"/>
                  <a:t>What we want to minimize is: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786F81F-D1B7-4DDD-B515-8A25168C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6565961" cy="518205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EE5DDC-6B25-4246-B013-F449397DD08D}"/>
              </a:ext>
            </a:extLst>
          </p:cNvPr>
          <p:cNvSpPr/>
          <p:nvPr/>
        </p:nvSpPr>
        <p:spPr>
          <a:xfrm rot="733904">
            <a:off x="5409575" y="850149"/>
            <a:ext cx="3312368" cy="60527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for NMF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8BADDB-CAD4-4785-8F14-2C561FC45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092" y="3327569"/>
            <a:ext cx="2712955" cy="31701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275249E-939C-443D-8C5D-7DED4D667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3961056"/>
            <a:ext cx="185334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8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(2)</a:t>
                </a:r>
              </a:p>
              <a:p>
                <a:pPr lvl="1"/>
                <a:r>
                  <a:rPr lang="en-US" altLang="zh-CN" b="1" dirty="0"/>
                  <a:t>Given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b="1" dirty="0"/>
                  <a:t>What we want to minimize is: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786F81F-D1B7-4DDD-B515-8A25168C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6565961" cy="518205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EE5DDC-6B25-4246-B013-F449397DD08D}"/>
              </a:ext>
            </a:extLst>
          </p:cNvPr>
          <p:cNvSpPr/>
          <p:nvPr/>
        </p:nvSpPr>
        <p:spPr>
          <a:xfrm rot="733904">
            <a:off x="5409575" y="850149"/>
            <a:ext cx="3312368" cy="60527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for NMF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8BADDB-CAD4-4785-8F14-2C561FC45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092" y="3327569"/>
            <a:ext cx="2712955" cy="317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854497-8CB3-4E71-A846-ABA4DF67C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816" y="3753356"/>
            <a:ext cx="1853345" cy="3170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CE136C9-7D0C-4400-95CA-7E52C8CA8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4439495"/>
            <a:ext cx="8297375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597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(2)</a:t>
                </a:r>
              </a:p>
              <a:p>
                <a:pPr lvl="1"/>
                <a:r>
                  <a:rPr lang="en-US" altLang="zh-CN" b="1" dirty="0"/>
                  <a:t>Given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b="1" dirty="0"/>
                  <a:t>What we want to minimize is: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r>
                  <a:rPr lang="en-US" altLang="zh-CN" b="1" dirty="0"/>
                  <a:t>Now we need an auxiliary function, supposed it as :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786F81F-D1B7-4DDD-B515-8A25168C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6565961" cy="518205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EE5DDC-6B25-4246-B013-F449397DD08D}"/>
              </a:ext>
            </a:extLst>
          </p:cNvPr>
          <p:cNvSpPr/>
          <p:nvPr/>
        </p:nvSpPr>
        <p:spPr>
          <a:xfrm rot="733904">
            <a:off x="5409575" y="850149"/>
            <a:ext cx="3312368" cy="60527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for NMF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8BADDB-CAD4-4785-8F14-2C561FC45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092" y="3327569"/>
            <a:ext cx="2712955" cy="317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854497-8CB3-4E71-A846-ABA4DF67C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816" y="3753356"/>
            <a:ext cx="1853345" cy="317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00CFCC4-87FB-4A06-96C8-96874629F582}"/>
                  </a:ext>
                </a:extLst>
              </p:cNvPr>
              <p:cNvSpPr/>
              <p:nvPr/>
            </p:nvSpPr>
            <p:spPr>
              <a:xfrm>
                <a:off x="884584" y="5673705"/>
                <a:ext cx="665227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00CFCC4-87FB-4A06-96C8-96874629F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84" y="5673705"/>
                <a:ext cx="6652270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5028AEA-4BA4-4D4B-A41E-581467F36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4439495"/>
            <a:ext cx="8297375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7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1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EAF8A1-91BA-4168-98CF-1DC3CECE4D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536" y="1268760"/>
            <a:ext cx="8352928" cy="4032448"/>
          </a:xfrm>
        </p:spPr>
        <p:txBody>
          <a:bodyPr>
            <a:normAutofit fontScale="92500"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algn="just"/>
            <a:r>
              <a:rPr lang="en-US" altLang="zh-CN" b="1" dirty="0"/>
              <a:t>Latent Space Modeling (LSM) for Social Networks (LSM-SN)</a:t>
            </a:r>
            <a:r>
              <a:rPr lang="en-US" altLang="zh-CN" dirty="0"/>
              <a:t>[1, 2, 3]</a:t>
            </a:r>
          </a:p>
          <a:p>
            <a:pPr lvl="1" algn="just"/>
            <a:r>
              <a:rPr lang="en-US" b="1" dirty="0"/>
              <a:t>Assumption</a:t>
            </a:r>
          </a:p>
          <a:p>
            <a:pPr lvl="2" algn="just"/>
            <a:r>
              <a:rPr lang="en-US" dirty="0"/>
              <a:t>data are represented as graphs</a:t>
            </a:r>
          </a:p>
          <a:p>
            <a:pPr lvl="2" algn="just"/>
            <a:r>
              <a:rPr lang="en-US" dirty="0"/>
              <a:t>each vertex of these graphs has </a:t>
            </a:r>
            <a:r>
              <a:rPr lang="en-CA" dirty="0"/>
              <a:t>different attributes</a:t>
            </a:r>
          </a:p>
          <a:p>
            <a:pPr lvl="2" algn="just"/>
            <a:r>
              <a:rPr lang="en-US" dirty="0"/>
              <a:t>vertices close to each other are more likely to be in the same cluster, form a link</a:t>
            </a:r>
            <a:endParaRPr lang="en-CA" dirty="0"/>
          </a:p>
          <a:p>
            <a:pPr lvl="1" algn="just"/>
            <a:r>
              <a:rPr lang="en-US" dirty="0"/>
              <a:t>Cannot be exploited for </a:t>
            </a:r>
            <a:r>
              <a:rPr lang="en-US" b="1" dirty="0"/>
              <a:t>real-time traffic prediction in road networks</a:t>
            </a:r>
            <a:r>
              <a:rPr lang="en-CA" dirty="0"/>
              <a:t>:</a:t>
            </a:r>
          </a:p>
          <a:p>
            <a:pPr lvl="2" algn="just"/>
            <a:r>
              <a:rPr lang="en-US" dirty="0"/>
              <a:t>significant topological </a:t>
            </a:r>
            <a:r>
              <a:rPr lang="en-CA" dirty="0"/>
              <a:t>and temporal correlations, unique, crucial</a:t>
            </a:r>
          </a:p>
          <a:p>
            <a:pPr lvl="2" algn="just"/>
            <a:r>
              <a:rPr lang="en-US" dirty="0"/>
              <a:t>fast evolving due to the time-varying traffic conditions</a:t>
            </a:r>
          </a:p>
          <a:p>
            <a:pPr lvl="2" algn="just"/>
            <a:r>
              <a:rPr lang="en-CA" dirty="0"/>
              <a:t>highly dynamic, requires frequent model updates, </a:t>
            </a:r>
            <a:r>
              <a:rPr lang="en-US" dirty="0"/>
              <a:t>partial updates of the model</a:t>
            </a:r>
          </a:p>
          <a:p>
            <a:pPr lvl="2" algn="just"/>
            <a:r>
              <a:rPr lang="en-CA" dirty="0"/>
              <a:t>real-time ground truth can be observed, </a:t>
            </a:r>
            <a:r>
              <a:rPr lang="en-US" altLang="zh-CN" dirty="0"/>
              <a:t>adjust the model incrementally</a:t>
            </a:r>
          </a:p>
          <a:p>
            <a:pPr lvl="1" algn="just"/>
            <a:r>
              <a:rPr lang="en-US" dirty="0"/>
              <a:t>No LSM work considers </a:t>
            </a:r>
            <a:r>
              <a:rPr lang="en-US" b="1" dirty="0"/>
              <a:t>both time and network topology to real-time traffic prediction from incomplete </a:t>
            </a:r>
            <a:r>
              <a:rPr lang="en-US" dirty="0"/>
              <a:t>(i.e., missing sensors </a:t>
            </a:r>
            <a:r>
              <a:rPr lang="en-CA" dirty="0"/>
              <a:t>and values) </a:t>
            </a:r>
            <a:r>
              <a:rPr lang="en-CA" b="1" dirty="0"/>
              <a:t>sensor datasets</a:t>
            </a:r>
            <a:endParaRPr lang="en-US" altLang="zh-CN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E7A6F1-7E78-4076-B0D7-52BBBEC2EC36}"/>
              </a:ext>
            </a:extLst>
          </p:cNvPr>
          <p:cNvSpPr/>
          <p:nvPr/>
        </p:nvSpPr>
        <p:spPr>
          <a:xfrm>
            <a:off x="359532" y="5356373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[1]	A. K. Menon and C. Elkan, "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Link prediction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via matrix factorization," in Joint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european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conference on machine learning and knowledge discovery in databases, 2011, pp. 437-452.</a:t>
            </a:r>
          </a:p>
          <a:p>
            <a:pPr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[2]	F. Wang, T. Li, X. Wang, S. Zhu, C. J. D. M. Ding, and K. Discovery, "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Community discovery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using nonnegative matrix factorization," vol. 22, no. 3, pp. 493-521, 2011.</a:t>
            </a:r>
          </a:p>
          <a:p>
            <a:pPr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[3]	L. Zhu, D. Guo, J. Yin, G. V.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Steeg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and A. J. a. p. a. Galstyan, "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Scalable link prediction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in dynamic networks via non-negative matrix factorization," 2014.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1C6098-8781-4D27-906E-762C9279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Existing Techniques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2350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(2)</a:t>
            </a:r>
          </a:p>
          <a:p>
            <a:pPr lvl="1"/>
            <a:r>
              <a:rPr lang="en-US" altLang="zh-CN" b="1" dirty="0"/>
              <a:t>Now we need to make sure the auxiliary function satisfied certain conditions</a:t>
            </a: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8BADDB-CAD4-4785-8F14-2C561FC4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6218977"/>
            <a:ext cx="2712955" cy="317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854497-8CB3-4E71-A846-ABA4DF67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947" y="6276021"/>
            <a:ext cx="1853345" cy="3170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028AEA-4BA4-4D4B-A41E-581467F3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67" y="5626529"/>
            <a:ext cx="8297375" cy="5182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40FA51-FE53-45C2-806C-C20974E0B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67" y="2276872"/>
            <a:ext cx="665131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0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(2)</a:t>
                </a:r>
              </a:p>
              <a:p>
                <a:pPr lvl="1"/>
                <a:r>
                  <a:rPr lang="en-US" altLang="zh-CN" b="1" dirty="0"/>
                  <a:t>Now we need to make sure the auxiliary function satisfied certain conditions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r>
                  <a:rPr lang="en-US" altLang="zh-CN" b="1" dirty="0"/>
                  <a:t>Obviously,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F38BADDB-CAD4-4785-8F14-2C561FC45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6218977"/>
            <a:ext cx="2712955" cy="317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854497-8CB3-4E71-A846-ABA4DF67C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947" y="6276021"/>
            <a:ext cx="1853345" cy="3170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028AEA-4BA4-4D4B-A41E-581467F36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67" y="5626529"/>
            <a:ext cx="8297375" cy="5182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C316D1-A7BF-4E38-8D38-CEEF494C6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67" y="2276872"/>
            <a:ext cx="665131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10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(2)</a:t>
                </a:r>
              </a:p>
              <a:p>
                <a:pPr lvl="1"/>
                <a:r>
                  <a:rPr lang="en-US" altLang="zh-CN" b="1" dirty="0"/>
                  <a:t>Now we need to make sure the auxiliary function satisfied certain conditions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r>
                  <a:rPr lang="en-US" altLang="zh-CN" b="1" dirty="0"/>
                  <a:t>Then how to prove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altLang="zh-CN" b="1" dirty="0"/>
                  <a:t>?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F38BADDB-CAD4-4785-8F14-2C561FC45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6218977"/>
            <a:ext cx="2712955" cy="317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854497-8CB3-4E71-A846-ABA4DF67C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947" y="6276021"/>
            <a:ext cx="1853345" cy="3170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028AEA-4BA4-4D4B-A41E-581467F36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67" y="5626529"/>
            <a:ext cx="8297375" cy="5182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B3CB32-896A-4E53-9CCB-139728311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67" y="2276872"/>
            <a:ext cx="665131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91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Derivation of the update rule (2)</a:t>
                </a:r>
              </a:p>
              <a:p>
                <a:pPr lvl="1"/>
                <a:r>
                  <a:rPr lang="en-US" altLang="zh-CN" b="1" dirty="0"/>
                  <a:t>Now we need to make sure the auxiliary function satisfied certain conditions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r>
                  <a:rPr lang="en-US" altLang="zh-CN" b="1" dirty="0"/>
                  <a:t>Then how to prove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altLang="zh-CN" b="1" dirty="0"/>
                  <a:t>?</a:t>
                </a:r>
              </a:p>
              <a:p>
                <a:pPr lvl="2"/>
                <a:r>
                  <a:rPr lang="en-US" altLang="zh-CN" b="1" dirty="0"/>
                  <a:t>That is, we need to find a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/>
                  <a:t>, for:</a:t>
                </a:r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CD71CD5-7B8D-465C-8047-BD65267AE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2"/>
                <a:stretch>
                  <a:fillRect l="-219" t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A0235AA3-4A10-414A-98E5-9EF0C612B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7" y="2276872"/>
            <a:ext cx="6651312" cy="609653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8BADDB-CAD4-4785-8F14-2C561FC45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6218977"/>
            <a:ext cx="2712955" cy="317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854497-8CB3-4E71-A846-ABA4DF67C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947" y="6276021"/>
            <a:ext cx="1853345" cy="3170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028AEA-4BA4-4D4B-A41E-581467F36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67" y="5626529"/>
            <a:ext cx="8297375" cy="5182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7167AE3-9741-40B6-BF88-59B9A406A83A}"/>
              </a:ext>
            </a:extLst>
          </p:cNvPr>
          <p:cNvSpPr/>
          <p:nvPr/>
        </p:nvSpPr>
        <p:spPr>
          <a:xfrm>
            <a:off x="1850717" y="2544781"/>
            <a:ext cx="2592288" cy="216024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941A60-A3FF-475B-81B4-D5257D4E73DC}"/>
              </a:ext>
            </a:extLst>
          </p:cNvPr>
          <p:cNvSpPr/>
          <p:nvPr/>
        </p:nvSpPr>
        <p:spPr>
          <a:xfrm>
            <a:off x="3275856" y="5777619"/>
            <a:ext cx="2592288" cy="216024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58FDB7-CC61-4178-BB20-E5429AEE1A31}"/>
              </a:ext>
            </a:extLst>
          </p:cNvPr>
          <p:cNvSpPr/>
          <p:nvPr/>
        </p:nvSpPr>
        <p:spPr>
          <a:xfrm>
            <a:off x="5618352" y="2490270"/>
            <a:ext cx="557837" cy="209859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0143123-72F6-46C3-BEA2-5067C769596E}"/>
              </a:ext>
            </a:extLst>
          </p:cNvPr>
          <p:cNvSpPr/>
          <p:nvPr/>
        </p:nvSpPr>
        <p:spPr>
          <a:xfrm>
            <a:off x="7318874" y="5777619"/>
            <a:ext cx="557837" cy="209859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8CDB31-A3B6-4DC8-BB00-47C7CC538A93}"/>
                  </a:ext>
                </a:extLst>
              </p:cNvPr>
              <p:cNvSpPr txBox="1"/>
              <p:nvPr/>
            </p:nvSpPr>
            <p:spPr>
              <a:xfrm>
                <a:off x="2062114" y="4365104"/>
                <a:ext cx="411407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8CDB31-A3B6-4DC8-BB00-47C7CC538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14" y="4365104"/>
                <a:ext cx="4114075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5002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(2)</a:t>
            </a:r>
          </a:p>
          <a:p>
            <a:pPr lvl="1"/>
            <a:endParaRPr lang="en-US" altLang="zh-CN" b="1" dirty="0"/>
          </a:p>
          <a:p>
            <a:pPr lvl="4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C262FD0-C02F-4D8A-95ED-7C14F491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75" y="1916832"/>
            <a:ext cx="4115157" cy="518205"/>
          </a:xfrm>
          <a:prstGeom prst="rect">
            <a:avLst/>
          </a:prstGeom>
        </p:spPr>
      </p:pic>
      <p:sp>
        <p:nvSpPr>
          <p:cNvPr id="4" name="箭头: 下 3">
            <a:extLst>
              <a:ext uri="{FF2B5EF4-FFF2-40B4-BE49-F238E27FC236}">
                <a16:creationId xmlns:a16="http://schemas.microsoft.com/office/drawing/2014/main" id="{A96AE2FC-0BA8-4208-A03B-A7565A7ACF69}"/>
              </a:ext>
            </a:extLst>
          </p:cNvPr>
          <p:cNvSpPr/>
          <p:nvPr/>
        </p:nvSpPr>
        <p:spPr>
          <a:xfrm>
            <a:off x="2699792" y="2493770"/>
            <a:ext cx="504056" cy="633923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A66092-D976-4269-9E15-82B5A4B7078D}"/>
              </a:ext>
            </a:extLst>
          </p:cNvPr>
          <p:cNvSpPr txBox="1"/>
          <p:nvPr/>
        </p:nvSpPr>
        <p:spPr>
          <a:xfrm>
            <a:off x="3347864" y="253844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241AF2-EAFE-442F-B0B7-78F49DDC5036}"/>
              </a:ext>
            </a:extLst>
          </p:cNvPr>
          <p:cNvSpPr txBox="1"/>
          <p:nvPr/>
        </p:nvSpPr>
        <p:spPr>
          <a:xfrm>
            <a:off x="763051" y="374814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now we turn to prove M is semidefinite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357615-B9E3-4926-A19E-C06682404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05" y="3285369"/>
            <a:ext cx="4944285" cy="3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166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(2)</a:t>
            </a:r>
          </a:p>
          <a:p>
            <a:pPr lvl="1"/>
            <a:endParaRPr lang="en-US" altLang="zh-CN" b="1" dirty="0"/>
          </a:p>
          <a:p>
            <a:pPr lvl="4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C262FD0-C02F-4D8A-95ED-7C14F491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75" y="1916832"/>
            <a:ext cx="4115157" cy="518205"/>
          </a:xfrm>
          <a:prstGeom prst="rect">
            <a:avLst/>
          </a:prstGeom>
        </p:spPr>
      </p:pic>
      <p:sp>
        <p:nvSpPr>
          <p:cNvPr id="4" name="箭头: 下 3">
            <a:extLst>
              <a:ext uri="{FF2B5EF4-FFF2-40B4-BE49-F238E27FC236}">
                <a16:creationId xmlns:a16="http://schemas.microsoft.com/office/drawing/2014/main" id="{A96AE2FC-0BA8-4208-A03B-A7565A7ACF69}"/>
              </a:ext>
            </a:extLst>
          </p:cNvPr>
          <p:cNvSpPr/>
          <p:nvPr/>
        </p:nvSpPr>
        <p:spPr>
          <a:xfrm>
            <a:off x="2699792" y="2493770"/>
            <a:ext cx="504056" cy="633923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A66092-D976-4269-9E15-82B5A4B7078D}"/>
              </a:ext>
            </a:extLst>
          </p:cNvPr>
          <p:cNvSpPr txBox="1"/>
          <p:nvPr/>
        </p:nvSpPr>
        <p:spPr>
          <a:xfrm>
            <a:off x="3347864" y="253844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241AF2-EAFE-442F-B0B7-78F49DDC5036}"/>
              </a:ext>
            </a:extLst>
          </p:cNvPr>
          <p:cNvSpPr txBox="1"/>
          <p:nvPr/>
        </p:nvSpPr>
        <p:spPr>
          <a:xfrm>
            <a:off x="763051" y="37481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Noted: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F7C9EB-BC0B-447E-8150-9C0C6CE33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21" y="3186426"/>
            <a:ext cx="4944285" cy="3535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A1FE90-03BE-407A-8FCF-A04A90BE6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119" y="5280759"/>
            <a:ext cx="5383235" cy="13839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1F6F2A-1397-437F-9F57-F2471F483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808" y="4351618"/>
            <a:ext cx="2213040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815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(2)</a:t>
            </a:r>
          </a:p>
          <a:p>
            <a:pPr lvl="1"/>
            <a:endParaRPr lang="en-US" altLang="zh-CN" b="1" dirty="0"/>
          </a:p>
          <a:p>
            <a:pPr lvl="4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C262FD0-C02F-4D8A-95ED-7C14F491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75" y="1916832"/>
            <a:ext cx="4115157" cy="518205"/>
          </a:xfrm>
          <a:prstGeom prst="rect">
            <a:avLst/>
          </a:prstGeom>
        </p:spPr>
      </p:pic>
      <p:sp>
        <p:nvSpPr>
          <p:cNvPr id="4" name="箭头: 下 3">
            <a:extLst>
              <a:ext uri="{FF2B5EF4-FFF2-40B4-BE49-F238E27FC236}">
                <a16:creationId xmlns:a16="http://schemas.microsoft.com/office/drawing/2014/main" id="{A96AE2FC-0BA8-4208-A03B-A7565A7ACF69}"/>
              </a:ext>
            </a:extLst>
          </p:cNvPr>
          <p:cNvSpPr/>
          <p:nvPr/>
        </p:nvSpPr>
        <p:spPr>
          <a:xfrm>
            <a:off x="2699792" y="2493770"/>
            <a:ext cx="504056" cy="633923"/>
          </a:xfrm>
          <a:prstGeom prst="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A66092-D976-4269-9E15-82B5A4B7078D}"/>
              </a:ext>
            </a:extLst>
          </p:cNvPr>
          <p:cNvSpPr txBox="1"/>
          <p:nvPr/>
        </p:nvSpPr>
        <p:spPr>
          <a:xfrm>
            <a:off x="3347864" y="253844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241AF2-EAFE-442F-B0B7-78F49DDC5036}"/>
              </a:ext>
            </a:extLst>
          </p:cNvPr>
          <p:cNvSpPr txBox="1"/>
          <p:nvPr/>
        </p:nvSpPr>
        <p:spPr>
          <a:xfrm>
            <a:off x="763051" y="37481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Noted: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F7C9EB-BC0B-447E-8150-9C0C6CE33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99" y="3127693"/>
            <a:ext cx="4944285" cy="353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836C4C-66DB-4E22-B46D-E018E0F883BC}"/>
                  </a:ext>
                </a:extLst>
              </p:cNvPr>
              <p:cNvSpPr/>
              <p:nvPr/>
            </p:nvSpPr>
            <p:spPr>
              <a:xfrm>
                <a:off x="3433104" y="3866273"/>
                <a:ext cx="5608074" cy="154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𝐝𝐢𝐚𝐠𝐨𝐧𝐚𝐥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𝐦𝐚𝐭𝐫𝐢𝐱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den>
                      </m:f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column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zh-CN" b="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ab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otherwise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ab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=0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836C4C-66DB-4E22-B46D-E018E0F88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04" y="3866273"/>
                <a:ext cx="5608074" cy="15434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A24CD9AF-0103-47E2-85A6-CCC55EA16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721" y="4320261"/>
            <a:ext cx="2213040" cy="695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A1AC8D8-C304-4CA2-BBEC-E6E454843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697" y="5270261"/>
            <a:ext cx="5383235" cy="13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119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(2)</a:t>
            </a:r>
          </a:p>
          <a:p>
            <a:pPr lvl="1"/>
            <a:r>
              <a:rPr lang="en-US" altLang="zh-CN" b="1" dirty="0"/>
              <a:t>Now that K is determined, the update procedure begin:</a:t>
            </a:r>
          </a:p>
          <a:p>
            <a:pPr lvl="1"/>
            <a:endParaRPr lang="en-US" altLang="zh-CN" b="1" dirty="0"/>
          </a:p>
          <a:p>
            <a:pPr lvl="4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288A956-8386-4F2E-87E7-FE24A536B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64" y="3883184"/>
            <a:ext cx="780356" cy="5182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A626C80-F32B-4C22-8526-8E9C3163A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902" y="2587353"/>
            <a:ext cx="6651312" cy="609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589FF37-BB3F-401A-9EC0-208E4428D591}"/>
                  </a:ext>
                </a:extLst>
              </p:cNvPr>
              <p:cNvSpPr txBox="1"/>
              <p:nvPr/>
            </p:nvSpPr>
            <p:spPr>
              <a:xfrm>
                <a:off x="1200320" y="5555947"/>
                <a:ext cx="2851422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589FF37-BB3F-401A-9EC0-208E4428D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20" y="5555947"/>
                <a:ext cx="2851422" cy="283219"/>
              </a:xfrm>
              <a:prstGeom prst="rect">
                <a:avLst/>
              </a:prstGeom>
              <a:blipFill>
                <a:blip r:embed="rId6"/>
                <a:stretch>
                  <a:fillRect l="-1496" t="-2128" r="-2564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413EBC7F-62DF-45DE-93AC-87685F177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320" y="4693275"/>
            <a:ext cx="3493311" cy="51820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A936F8D-3F90-452F-BCF3-B033D2B51A1D}"/>
              </a:ext>
            </a:extLst>
          </p:cNvPr>
          <p:cNvSpPr txBox="1"/>
          <p:nvPr/>
        </p:nvSpPr>
        <p:spPr>
          <a:xfrm>
            <a:off x="980141" y="333904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9588142-EAE6-4055-86DE-B9CF5E1E8D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608" y="2155517"/>
            <a:ext cx="2493480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864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(2)</a:t>
            </a:r>
          </a:p>
          <a:p>
            <a:pPr lvl="1"/>
            <a:r>
              <a:rPr lang="en-US" altLang="zh-CN" b="1" dirty="0"/>
              <a:t>Now that K is determined, the update procedure begin:</a:t>
            </a:r>
          </a:p>
          <a:p>
            <a:pPr lvl="1"/>
            <a:endParaRPr lang="en-US" altLang="zh-CN" b="1" dirty="0"/>
          </a:p>
          <a:p>
            <a:pPr lvl="4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3702CC-8024-439A-8B22-15FE1EAE8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55517"/>
            <a:ext cx="2493480" cy="4267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288A956-8386-4F2E-87E7-FE24A536B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564" y="3883184"/>
            <a:ext cx="780356" cy="5182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A626C80-F32B-4C22-8526-8E9C3163A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902" y="2587353"/>
            <a:ext cx="6651312" cy="609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589FF37-BB3F-401A-9EC0-208E4428D591}"/>
                  </a:ext>
                </a:extLst>
              </p:cNvPr>
              <p:cNvSpPr txBox="1"/>
              <p:nvPr/>
            </p:nvSpPr>
            <p:spPr>
              <a:xfrm>
                <a:off x="1200320" y="5555947"/>
                <a:ext cx="2851422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589FF37-BB3F-401A-9EC0-208E4428D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20" y="5555947"/>
                <a:ext cx="2851422" cy="283219"/>
              </a:xfrm>
              <a:prstGeom prst="rect">
                <a:avLst/>
              </a:prstGeom>
              <a:blipFill>
                <a:blip r:embed="rId6"/>
                <a:stretch>
                  <a:fillRect l="-1496" t="-2128" r="-2564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413EBC7F-62DF-45DE-93AC-87685F177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320" y="4693275"/>
            <a:ext cx="3493311" cy="51820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A936F8D-3F90-452F-BCF3-B033D2B51A1D}"/>
              </a:ext>
            </a:extLst>
          </p:cNvPr>
          <p:cNvSpPr txBox="1"/>
          <p:nvPr/>
        </p:nvSpPr>
        <p:spPr>
          <a:xfrm>
            <a:off x="980141" y="333904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4FA9AF-4EAB-4FFF-BD10-2B46309A8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6176" y="4693275"/>
            <a:ext cx="2188654" cy="591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9D1BA2-5587-46BC-89AF-C7704FCFF5C7}"/>
                  </a:ext>
                </a:extLst>
              </p:cNvPr>
              <p:cNvSpPr txBox="1"/>
              <p:nvPr/>
            </p:nvSpPr>
            <p:spPr>
              <a:xfrm>
                <a:off x="1200320" y="6153072"/>
                <a:ext cx="2402453" cy="610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𝑾𝒉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9D1BA2-5587-46BC-89AF-C7704FCFF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20" y="6153072"/>
                <a:ext cx="2402453" cy="6107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3628DF4D-D1A6-4EE7-BA3B-A5A0426867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5509" y="4167014"/>
            <a:ext cx="2712955" cy="31701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6ED4AAF-BC9D-468B-A59E-4B02D386F40E}"/>
              </a:ext>
            </a:extLst>
          </p:cNvPr>
          <p:cNvSpPr/>
          <p:nvPr/>
        </p:nvSpPr>
        <p:spPr>
          <a:xfrm>
            <a:off x="5868144" y="4100544"/>
            <a:ext cx="2880320" cy="130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604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(2)</a:t>
            </a:r>
          </a:p>
          <a:p>
            <a:pPr lvl="1"/>
            <a:r>
              <a:rPr lang="en-US" altLang="zh-CN" b="1" dirty="0"/>
              <a:t>Now that K is determined, the update procedure begin:</a:t>
            </a:r>
          </a:p>
          <a:p>
            <a:pPr lvl="1"/>
            <a:endParaRPr lang="en-US" altLang="zh-CN" b="1" dirty="0"/>
          </a:p>
          <a:p>
            <a:pPr lvl="4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AB9255-FF11-4AF6-BA26-CCA2A239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90" y="387812"/>
            <a:ext cx="4139952" cy="123219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288A956-8386-4F2E-87E7-FE24A536B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64" y="3883184"/>
            <a:ext cx="780356" cy="5182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A626C80-F32B-4C22-8526-8E9C3163A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902" y="2587353"/>
            <a:ext cx="6651312" cy="60965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13EBC7F-62DF-45DE-93AC-87685F177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793" y="3894594"/>
            <a:ext cx="3493311" cy="51820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A936F8D-3F90-452F-BCF3-B033D2B51A1D}"/>
              </a:ext>
            </a:extLst>
          </p:cNvPr>
          <p:cNvSpPr txBox="1"/>
          <p:nvPr/>
        </p:nvSpPr>
        <p:spPr>
          <a:xfrm>
            <a:off x="980141" y="333904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4FA9AF-4EAB-4FFF-BD10-2B46309A8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2971" y="3961740"/>
            <a:ext cx="2188654" cy="5913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628DF4D-D1A6-4EE7-BA3B-A5A0426867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2304" y="3435479"/>
            <a:ext cx="2712955" cy="31701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6ED4AAF-BC9D-468B-A59E-4B02D386F40E}"/>
              </a:ext>
            </a:extLst>
          </p:cNvPr>
          <p:cNvSpPr/>
          <p:nvPr/>
        </p:nvSpPr>
        <p:spPr>
          <a:xfrm>
            <a:off x="6054939" y="3369009"/>
            <a:ext cx="2880320" cy="130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EC8FD87-9B24-47CD-8931-468F9E991A2B}"/>
              </a:ext>
            </a:extLst>
          </p:cNvPr>
          <p:cNvSpPr/>
          <p:nvPr/>
        </p:nvSpPr>
        <p:spPr>
          <a:xfrm>
            <a:off x="4109305" y="5699722"/>
            <a:ext cx="1489487" cy="518205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A216F0-BE4C-4FD9-8C08-50AA5F89D8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8685" y="5574743"/>
            <a:ext cx="2402032" cy="6157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C3482B-F50A-4686-A98E-179393EFF3FE}"/>
              </a:ext>
            </a:extLst>
          </p:cNvPr>
          <p:cNvSpPr txBox="1"/>
          <p:nvPr/>
        </p:nvSpPr>
        <p:spPr>
          <a:xfrm>
            <a:off x="4249266" y="5589387"/>
            <a:ext cx="8640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Matrix view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DB4B030-B553-4EC3-B389-65BA6BA252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0564" y="4892811"/>
            <a:ext cx="2969009" cy="390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A9829D-0093-463F-865E-DC1CA68E20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0539" y="5629611"/>
            <a:ext cx="2188654" cy="56088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C0A12A4-E587-4B7A-87D3-8ECF2255FD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3608" y="2155517"/>
            <a:ext cx="2493480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1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1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EAF8A1-91BA-4168-98CF-1DC3CECE4D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536" y="1268760"/>
            <a:ext cx="8352928" cy="5083110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r>
              <a:rPr lang="en-US" altLang="zh-CN" b="1" dirty="0"/>
              <a:t>Utilizing both topology similarity and temporal correlations</a:t>
            </a:r>
            <a:endParaRPr lang="en-US" altLang="zh-CN" dirty="0"/>
          </a:p>
          <a:p>
            <a:pPr lvl="1"/>
            <a:r>
              <a:rPr lang="en-US" dirty="0"/>
              <a:t>adding a </a:t>
            </a:r>
            <a:r>
              <a:rPr lang="en-US" b="1" dirty="0"/>
              <a:t>graph Laplacian</a:t>
            </a:r>
            <a:r>
              <a:rPr lang="en-US" dirty="0"/>
              <a:t> constraint, to enforce the topology of road network</a:t>
            </a:r>
          </a:p>
          <a:p>
            <a:pPr lvl="1"/>
            <a:r>
              <a:rPr lang="en-US" dirty="0"/>
              <a:t>considering </a:t>
            </a:r>
            <a:r>
              <a:rPr lang="en-US" b="1" dirty="0"/>
              <a:t>time-dependent</a:t>
            </a:r>
            <a:r>
              <a:rPr lang="en-US" dirty="0"/>
              <a:t> latent attributes</a:t>
            </a:r>
            <a:r>
              <a:rPr lang="en-CA" dirty="0"/>
              <a:t> and a global </a:t>
            </a:r>
            <a:r>
              <a:rPr lang="en-CA" b="1" dirty="0"/>
              <a:t>transition</a:t>
            </a:r>
            <a:r>
              <a:rPr lang="en-CA" dirty="0"/>
              <a:t> process (transition matrix)</a:t>
            </a:r>
            <a:r>
              <a:rPr lang="en-US" dirty="0"/>
              <a:t>, to incorporate temporal properties</a:t>
            </a:r>
          </a:p>
          <a:p>
            <a:pPr marL="91440" lvl="1" indent="-18288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000" b="1" dirty="0"/>
              <a:t>Inference/Learning algorithm</a:t>
            </a:r>
            <a:endParaRPr lang="en-US" sz="2000" b="1" dirty="0"/>
          </a:p>
          <a:p>
            <a:pPr lvl="1"/>
            <a:r>
              <a:rPr lang="en-US" b="1" dirty="0"/>
              <a:t>global learning </a:t>
            </a:r>
            <a:r>
              <a:rPr lang="en-US" dirty="0"/>
              <a:t>based on non-negative matrix factorization</a:t>
            </a:r>
          </a:p>
          <a:p>
            <a:pPr lvl="1"/>
            <a:r>
              <a:rPr lang="en-CA" b="1" dirty="0"/>
              <a:t>incremental online learning</a:t>
            </a:r>
          </a:p>
          <a:p>
            <a:pPr marL="91440" lvl="1" indent="-18288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100" b="1" dirty="0"/>
              <a:t>Real-time forecasting</a:t>
            </a:r>
          </a:p>
          <a:p>
            <a:pPr lvl="1"/>
            <a:r>
              <a:rPr lang="en-CA" dirty="0"/>
              <a:t>a Batch window framework, a sliding window setting</a:t>
            </a:r>
          </a:p>
          <a:p>
            <a:pPr marL="91440" lvl="1" indent="-18288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100" b="1" dirty="0"/>
              <a:t>Extensive experiments</a:t>
            </a:r>
          </a:p>
          <a:p>
            <a:pPr lvl="1"/>
            <a:r>
              <a:rPr lang="en-CA" dirty="0"/>
              <a:t>edge traffic prediction</a:t>
            </a:r>
          </a:p>
          <a:p>
            <a:pPr lvl="1"/>
            <a:r>
              <a:rPr lang="en-CA" dirty="0"/>
              <a:t>missing value completion</a:t>
            </a:r>
          </a:p>
          <a:p>
            <a:pPr lvl="1"/>
            <a:r>
              <a:rPr lang="en-CA" dirty="0"/>
              <a:t>scalability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1C6098-8781-4D27-906E-762C9279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350" b="1" dirty="0">
                <a:latin typeface="Cambria" panose="02040503050406030204" pitchFamily="18" charset="0"/>
                <a:ea typeface="Cambria" panose="02040503050406030204" pitchFamily="18" charset="0"/>
              </a:rPr>
              <a:t>This Paper: Latent Space Model for Road Networks(LSMRN)</a:t>
            </a:r>
            <a:endParaRPr lang="en-US" sz="23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338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Derivation of the update rule (3)</a:t>
            </a:r>
          </a:p>
          <a:p>
            <a:pPr lvl="1"/>
            <a:endParaRPr lang="en-US" altLang="zh-CN" b="1" dirty="0"/>
          </a:p>
          <a:p>
            <a:pPr lvl="4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11F1CE5-BDED-4FEB-BBFE-33B94DF0C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01" y="1936270"/>
            <a:ext cx="7730398" cy="78035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031B38F-59F6-470F-AC8F-D9B03419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02" y="3035729"/>
            <a:ext cx="8614395" cy="451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DE9DCF-F2D3-41F6-AD1E-C80FA702C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719297"/>
            <a:ext cx="3520346" cy="7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5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7224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>
                <a:ea typeface="Cambria" panose="02040503050406030204" pitchFamily="18" charset="0"/>
              </a:rPr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2339752" y="1995386"/>
            <a:ext cx="6362568" cy="3180699"/>
            <a:chOff x="5457912" y="1321672"/>
            <a:chExt cx="8483420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5627181" cy="723028"/>
              <a:chOff x="1343472" y="2350372"/>
              <a:chExt cx="5627181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458299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C8C8C8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Motivation</a:t>
                </a:r>
                <a:endParaRPr lang="zh-CN" altLang="en-US" sz="2800" b="1" dirty="0">
                  <a:solidFill>
                    <a:srgbClr val="C8C8C8"/>
                  </a:solidFill>
                  <a:latin typeface="Cambria" panose="020405030504060302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C8C8C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rgbClr val="C8C8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8483419" cy="1119570"/>
              <a:chOff x="1343473" y="2420888"/>
              <a:chExt cx="8483419" cy="111957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842832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387658" y="2842832"/>
                <a:ext cx="7439234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Methodology</a:t>
                </a:r>
                <a:endParaRPr lang="zh-CN" altLang="en-US" sz="2800" b="1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1A35099-B817-44EF-A2A1-50C312B05241}"/>
              </a:ext>
            </a:extLst>
          </p:cNvPr>
          <p:cNvSpPr txBox="1"/>
          <p:nvPr/>
        </p:nvSpPr>
        <p:spPr>
          <a:xfrm>
            <a:off x="3122892" y="4008863"/>
            <a:ext cx="343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8C8C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Empirical</a:t>
            </a:r>
            <a:r>
              <a:rPr lang="en-US" altLang="zh-CN" sz="2800" b="1" dirty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study</a:t>
            </a:r>
            <a:endParaRPr lang="zh-CN" altLang="en-US" sz="2800" b="1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38BCC8-43BD-44B1-B561-442303C1148C}"/>
              </a:ext>
            </a:extLst>
          </p:cNvPr>
          <p:cNvSpPr txBox="1"/>
          <p:nvPr/>
        </p:nvSpPr>
        <p:spPr>
          <a:xfrm>
            <a:off x="2339752" y="4027915"/>
            <a:ext cx="513253" cy="523220"/>
          </a:xfrm>
          <a:prstGeom prst="rect">
            <a:avLst/>
          </a:prstGeom>
          <a:solidFill>
            <a:srgbClr val="DE201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2296CBA9-E03E-4943-B5A1-85EBAC6DE6EA}"/>
              </a:ext>
            </a:extLst>
          </p:cNvPr>
          <p:cNvSpPr/>
          <p:nvPr/>
        </p:nvSpPr>
        <p:spPr>
          <a:xfrm>
            <a:off x="5746528" y="2972767"/>
            <a:ext cx="216024" cy="701766"/>
          </a:xfrm>
          <a:prstGeom prst="leftBrace">
            <a:avLst/>
          </a:prstGeom>
          <a:ln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C8C8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48E02A-17E7-48AD-A6C1-A252AEA80E39}"/>
              </a:ext>
            </a:extLst>
          </p:cNvPr>
          <p:cNvSpPr txBox="1"/>
          <p:nvPr/>
        </p:nvSpPr>
        <p:spPr>
          <a:xfrm>
            <a:off x="6001625" y="2726985"/>
            <a:ext cx="246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8C8C8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Objective function</a:t>
            </a:r>
            <a:endParaRPr lang="zh-CN" altLang="en-US" dirty="0">
              <a:solidFill>
                <a:srgbClr val="C8C8C8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7763E6-7101-4C51-A626-96E8962BF1E2}"/>
              </a:ext>
            </a:extLst>
          </p:cNvPr>
          <p:cNvSpPr txBox="1"/>
          <p:nvPr/>
        </p:nvSpPr>
        <p:spPr>
          <a:xfrm>
            <a:off x="6001625" y="3435705"/>
            <a:ext cx="246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8C8C8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Model solution</a:t>
            </a:r>
            <a:endParaRPr lang="zh-CN" altLang="en-US" dirty="0">
              <a:solidFill>
                <a:srgbClr val="C8C8C8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E4F4C05-EF1C-47F4-B635-DDA1111011D3}"/>
              </a:ext>
            </a:extLst>
          </p:cNvPr>
          <p:cNvCxnSpPr/>
          <p:nvPr/>
        </p:nvCxnSpPr>
        <p:spPr>
          <a:xfrm>
            <a:off x="6372200" y="3293092"/>
            <a:ext cx="25202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41B2CA-8556-4C30-A1CE-EDE89965DED3}"/>
              </a:ext>
            </a:extLst>
          </p:cNvPr>
          <p:cNvCxnSpPr/>
          <p:nvPr/>
        </p:nvCxnSpPr>
        <p:spPr>
          <a:xfrm>
            <a:off x="6300192" y="1807246"/>
            <a:ext cx="25202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8FD6545-ACFC-460B-B170-DE186BC8EB28}"/>
              </a:ext>
            </a:extLst>
          </p:cNvPr>
          <p:cNvCxnSpPr/>
          <p:nvPr/>
        </p:nvCxnSpPr>
        <p:spPr>
          <a:xfrm>
            <a:off x="6372200" y="4532083"/>
            <a:ext cx="25202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FC4F881-D2B3-46CE-82DC-52B09274FD30}"/>
              </a:ext>
            </a:extLst>
          </p:cNvPr>
          <p:cNvCxnSpPr/>
          <p:nvPr/>
        </p:nvCxnSpPr>
        <p:spPr>
          <a:xfrm>
            <a:off x="8702320" y="1995386"/>
            <a:ext cx="0" cy="1100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DDBF90-64C6-4CD7-8AD9-CAAA92E51F47}"/>
              </a:ext>
            </a:extLst>
          </p:cNvPr>
          <p:cNvCxnSpPr/>
          <p:nvPr/>
        </p:nvCxnSpPr>
        <p:spPr>
          <a:xfrm>
            <a:off x="8706954" y="3334530"/>
            <a:ext cx="0" cy="1100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485AB0E-F886-4803-A35E-E7FF863FB071}"/>
              </a:ext>
            </a:extLst>
          </p:cNvPr>
          <p:cNvSpPr txBox="1"/>
          <p:nvPr/>
        </p:nvSpPr>
        <p:spPr>
          <a:xfrm>
            <a:off x="8412267" y="2385609"/>
            <a:ext cx="648072" cy="367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</a:t>
            </a:r>
            <a:endParaRPr lang="zh-CN" altLang="en-US" b="1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AC92BA-4A63-4040-9BB5-39E8308C555A}"/>
              </a:ext>
            </a:extLst>
          </p:cNvPr>
          <p:cNvSpPr txBox="1"/>
          <p:nvPr/>
        </p:nvSpPr>
        <p:spPr>
          <a:xfrm>
            <a:off x="8253129" y="3710277"/>
            <a:ext cx="8211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</a:t>
            </a:r>
            <a:endParaRPr lang="zh-CN" altLang="en-US" b="1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4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E0B3-F78B-41DE-B851-E341B53C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7486-B840-440A-9034-2ABCC47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>
                <a:ea typeface="Cambria" panose="02040503050406030204" pitchFamily="18" charset="0"/>
              </a:rPr>
              <a:t>Problem Definition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Clr>
                <a:srgbClr val="C8C8C8"/>
              </a:buClr>
            </a:pPr>
            <a:r>
              <a:rPr lang="en-US" altLang="zh-CN" dirty="0">
                <a:solidFill>
                  <a:srgbClr val="C8C8C8"/>
                </a:solidFill>
                <a:ea typeface="Cambria" panose="02040503050406030204" pitchFamily="18" charset="0"/>
              </a:rPr>
              <a:t>Latent Space Model for Road Networks(LSM-RN)</a:t>
            </a:r>
          </a:p>
          <a:p>
            <a:pPr marL="0" indent="0">
              <a:buClr>
                <a:srgbClr val="C8C8C8"/>
              </a:buClr>
              <a:buNone/>
            </a:pPr>
            <a:endParaRPr lang="en-US" altLang="zh-CN" dirty="0">
              <a:solidFill>
                <a:srgbClr val="C8C8C8"/>
              </a:solidFill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1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Methodology</a:t>
            </a:r>
            <a:endParaRPr lang="en-CA" sz="1050" b="0" kern="1000" spc="5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2262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34233</TotalTime>
  <Words>2798</Words>
  <Application>Microsoft Office PowerPoint</Application>
  <PresentationFormat>On-screen Show (4:3)</PresentationFormat>
  <Paragraphs>902</Paragraphs>
  <Slides>70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微软雅黑</vt:lpstr>
      <vt:lpstr>Aldhabi</vt:lpstr>
      <vt:lpstr>Arial</vt:lpstr>
      <vt:lpstr>Calibri</vt:lpstr>
      <vt:lpstr>Cambria</vt:lpstr>
      <vt:lpstr>Cambria Math</vt:lpstr>
      <vt:lpstr>Courier New</vt:lpstr>
      <vt:lpstr>Franklin Gothic Book</vt:lpstr>
      <vt:lpstr>Wingdings</vt:lpstr>
      <vt:lpstr>Advantage</vt:lpstr>
      <vt:lpstr>Latent Space Model for Road Networks to Predict Time-Varying Traffic ----Dingxiong Deng, Rose Yu, Yan Liu et. al., KDD 2016 Homepage: https://infolab.usc.edu Code: https://github.com/linhongseba/Temporal-Network-Embedding</vt:lpstr>
      <vt:lpstr>Contents</vt:lpstr>
      <vt:lpstr>Contents</vt:lpstr>
      <vt:lpstr>Traffic prediction: predict the future travel speed of each and every edge of a road network</vt:lpstr>
      <vt:lpstr>Traffic prediction: predict the future travel speed of each and every edge of a road network</vt:lpstr>
      <vt:lpstr>Existing Techniques</vt:lpstr>
      <vt:lpstr>This Paper: Latent Space Model for Road Networks(LSMRN)</vt:lpstr>
      <vt:lpstr>Contents</vt:lpstr>
      <vt:lpstr>2 Methodology</vt:lpstr>
      <vt:lpstr>Problem Definition</vt:lpstr>
      <vt:lpstr>Problem Definition</vt:lpstr>
      <vt:lpstr>Problem Definition</vt:lpstr>
      <vt:lpstr>2 Methodology</vt:lpstr>
      <vt:lpstr>Topology in LSM-RN</vt:lpstr>
      <vt:lpstr>Topology in LSM-RN</vt:lpstr>
      <vt:lpstr>Time in LSM-RN</vt:lpstr>
      <vt:lpstr>Time in LSM-RN</vt:lpstr>
      <vt:lpstr>LSM-RN Model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Contents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3 Empirical study</vt:lpstr>
      <vt:lpstr>Thank you for attention ! 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Mengying Lei</cp:lastModifiedBy>
  <cp:revision>1443</cp:revision>
  <cp:lastPrinted>2018-09-13T18:12:28Z</cp:lastPrinted>
  <dcterms:created xsi:type="dcterms:W3CDTF">2014-08-18T11:27:13Z</dcterms:created>
  <dcterms:modified xsi:type="dcterms:W3CDTF">2019-10-03T17:09:48Z</dcterms:modified>
</cp:coreProperties>
</file>